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59" r:id="rId4"/>
    <p:sldId id="260" r:id="rId5"/>
    <p:sldId id="261" r:id="rId6"/>
    <p:sldId id="262" r:id="rId7"/>
    <p:sldId id="265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a Zarozhina" initials="YZ" lastIdx="1" clrIdx="0">
    <p:extLst>
      <p:ext uri="{19B8F6BF-5375-455C-9EA6-DF929625EA0E}">
        <p15:presenceInfo xmlns:p15="http://schemas.microsoft.com/office/powerpoint/2012/main" userId="cf5132fe9449c4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3399"/>
    <a:srgbClr val="FFFF00"/>
    <a:srgbClr val="6BD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4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4D688-8961-ED6D-9252-E4CBACE70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2AD6B9-2459-4AD9-B464-21E3F4000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9B0B74-2FF4-3F07-DEDF-C4C4B71D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8BF6-F993-49BD-AD0C-B1E1C4C101D1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21A7DA-E858-61B2-F585-4B7A07873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FC2367-A7EB-C9BF-ED86-C5FCE9D5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CA7B1-0CBA-44BF-809B-A0E3B3DE75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78A50E-FFB0-5886-4F71-96F32D1F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E81D6E-A588-EF81-DD53-BEBF032DE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10AED3-811F-11B0-FBD8-13C187A5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8BF6-F993-49BD-AD0C-B1E1C4C101D1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BB3E28-1483-FC6A-4128-E269DBBBE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846873-8363-47D0-8989-8162E0949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CA7B1-0CBA-44BF-809B-A0E3B3DE75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971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E1995AD-071E-B29A-FF14-613F2FB22E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BA85E2-9A7D-BD40-5FD7-455B6910E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AEA7FC-06CB-2784-F693-CD41B2CA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8BF6-F993-49BD-AD0C-B1E1C4C101D1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AA09AF-E0EC-8AC9-A838-4D9E8C58F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566156-C350-854A-74C2-0A34FC0E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CA7B1-0CBA-44BF-809B-A0E3B3DE75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80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29AC3B-CCE6-B87D-C0E7-724C4920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500AD4-5C41-03D5-640A-FAE2097E7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76368A-A1C4-A81B-C4C5-F27C39D8B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8BF6-F993-49BD-AD0C-B1E1C4C101D1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58DBBF-E4C4-FFF9-B2CF-5EA79CC22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D9A666-F118-84A2-0A5B-2DFB3CAA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CA7B1-0CBA-44BF-809B-A0E3B3DE75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4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69FBF9-92A1-654D-40F7-DB760094F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405D5B-C4C6-EF5B-318C-6568636BF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2F309B-04FA-3C24-8291-7C26918A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8BF6-F993-49BD-AD0C-B1E1C4C101D1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2212E9-4C1B-035F-6FC7-779CF5B5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FB291E-CF0D-8914-7856-CEB14BC21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CA7B1-0CBA-44BF-809B-A0E3B3DE75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07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27BABA-7339-562D-320F-262DF3A88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ECF1E7-B128-352D-901A-33746BE50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100983C-3D8F-0DD1-44FB-46E5E9A45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DE8D4E-5C5A-ADD0-2DC1-BB795026D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8BF6-F993-49BD-AD0C-B1E1C4C101D1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16F165-A470-139A-B786-E5E98D4F7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9CDB0B-89D2-80A1-6451-BDAD84BCB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CA7B1-0CBA-44BF-809B-A0E3B3DE75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82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9C4CB7-070A-6083-8C5F-587DEE9F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498D4E-0581-F1A0-C948-4FE09E25B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69466C-CD59-A988-18C9-F9B633266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3171167-8C10-B081-4FCD-FD68E35E33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52FAE68-C033-F361-C475-7B12837AF3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2DA13BA-082C-5901-B3A7-D74868D1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8BF6-F993-49BD-AD0C-B1E1C4C101D1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D75EBF7-93F4-6995-1E5B-79E41BAE0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4FD828F-AB57-54EA-4A46-0F3537880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CA7B1-0CBA-44BF-809B-A0E3B3DE75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1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36E7BC-5F34-FE22-F783-10DB31C0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238BAA3-E7B1-8203-587C-C7C640F56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8BF6-F993-49BD-AD0C-B1E1C4C101D1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BE1E62F-B925-6A9C-42D4-D826C10C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9196B1-3AA0-26F2-06BF-866AD7D8D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CA7B1-0CBA-44BF-809B-A0E3B3DE75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61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FFA3407-82AA-7502-7C69-D17B441E8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8BF6-F993-49BD-AD0C-B1E1C4C101D1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196731-D80E-C7D6-F11D-57170D299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786C9E-F180-0CB7-A874-64293703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CA7B1-0CBA-44BF-809B-A0E3B3DE75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23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EBA107-E685-C7B0-CB99-DACC871DF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A16451-A40D-B5DE-A4CB-91F9126D0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44A2F0-057F-A55E-A9E9-426F3C640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DEBB04-87D8-2956-03A9-8C0FFE5BD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8BF6-F993-49BD-AD0C-B1E1C4C101D1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DC47AD-A0A0-798A-2263-21A28A7A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13EBD8-D1A1-8113-C35D-3A469A50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CA7B1-0CBA-44BF-809B-A0E3B3DE75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401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52E2EC-ADB9-D0A9-6FD5-F9B676989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E8C6F44-99F0-1929-9D1B-2C9A82EAD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3A6E9A-D835-EAFA-1BF4-FAE76A0BC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3B3443-9E03-F53E-3F70-29E2B6C7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8BF6-F993-49BD-AD0C-B1E1C4C101D1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66C6CB-1AD3-E0E0-C4D8-7B6B8E27A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7E3C72-95D3-F60D-D7F9-6455F908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CA7B1-0CBA-44BF-809B-A0E3B3DE75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69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C7CFB6-BC52-91D4-163E-4686913D5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4AFFDC-3C04-9616-F9FB-2CD4A8457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AA6C7D-E5F1-316E-DE34-07B1609B6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18BF6-F993-49BD-AD0C-B1E1C4C101D1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CF28B7-E646-FCF7-4192-F1BD1A4E8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B946B1-CF10-D4CF-82F7-DD89F0CF6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CA7B1-0CBA-44BF-809B-A0E3B3DE75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91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10" Type="http://schemas.openxmlformats.org/officeDocument/2006/relationships/slide" Target="slide8.xml"/><Relationship Id="rId4" Type="http://schemas.openxmlformats.org/officeDocument/2006/relationships/image" Target="../media/image3.png"/><Relationship Id="rId9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5.png"/><Relationship Id="rId7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11" Type="http://schemas.openxmlformats.org/officeDocument/2006/relationships/slide" Target="slide8.xml"/><Relationship Id="rId5" Type="http://schemas.openxmlformats.org/officeDocument/2006/relationships/image" Target="../media/image7.png"/><Relationship Id="rId10" Type="http://schemas.openxmlformats.org/officeDocument/2006/relationships/slide" Target="slide6.xml"/><Relationship Id="rId4" Type="http://schemas.openxmlformats.org/officeDocument/2006/relationships/image" Target="../media/image6.png"/><Relationship Id="rId9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3A7575-BD7A-1C32-3A7B-01FB54AC5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b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257EAC-97DC-2BB4-3090-6C1CE7698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69610"/>
            <a:ext cx="9144000" cy="1655762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Клиентская часть интернет-ресурса «Парфюмерия»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18E444-6F0B-E9DF-E330-1185BAA41A34}"/>
              </a:ext>
            </a:extLst>
          </p:cNvPr>
          <p:cNvSpPr txBox="1"/>
          <p:nvPr/>
        </p:nvSpPr>
        <p:spPr>
          <a:xfrm>
            <a:off x="1621410" y="406400"/>
            <a:ext cx="9046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 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бюджетное образовательное учреждение высшего образования "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МИРЭА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Российский технологический университет"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882476-0E69-94A5-26EF-4F5B4F38BCEB}"/>
              </a:ext>
            </a:extLst>
          </p:cNvPr>
          <p:cNvSpPr txBox="1"/>
          <p:nvPr/>
        </p:nvSpPr>
        <p:spPr>
          <a:xfrm>
            <a:off x="6144705" y="4725372"/>
            <a:ext cx="51273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Выполнила: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Студентка 2 курса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Зарожина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Я.А.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</a:p>
          <a:p>
            <a:pPr algn="r"/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тарший преподаватель, Рачков А. В.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590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bg1"/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3129D34-3080-93D3-3E7B-0E95BAE6111C}"/>
              </a:ext>
            </a:extLst>
          </p:cNvPr>
          <p:cNvSpPr txBox="1"/>
          <p:nvPr/>
        </p:nvSpPr>
        <p:spPr>
          <a:xfrm>
            <a:off x="-10494158" y="854645"/>
            <a:ext cx="686616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7200" dirty="0">
                <a:solidFill>
                  <a:schemeClr val="bg1"/>
                </a:solidFill>
                <a:latin typeface="Bookman Old Style" panose="02050604050505020204" pitchFamily="18" charset="0"/>
              </a:rPr>
              <a:t>Новые </a:t>
            </a:r>
            <a:r>
              <a:rPr lang="ru-RU" sz="7200" dirty="0">
                <a:solidFill>
                  <a:srgbClr val="00FFFF"/>
                </a:solidFill>
                <a:latin typeface="Bookman Old Style" panose="02050604050505020204" pitchFamily="18" charset="0"/>
              </a:rPr>
              <a:t>Введение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928D4C-9F4A-3B4D-D3C3-72DC04EAEFDE}"/>
              </a:ext>
            </a:extLst>
          </p:cNvPr>
          <p:cNvSpPr txBox="1"/>
          <p:nvPr/>
        </p:nvSpPr>
        <p:spPr>
          <a:xfrm>
            <a:off x="404443" y="854644"/>
            <a:ext cx="67714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 курсовой работы - организация и разработка веб-ресурса на тему «Парфюмерия» с использованием современных технологий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HTML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5,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3, и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Для осуществления цели использованы знания, полученные на лекциях и практических занятиях данного курса, а также с помощью интернет-источников.</a:t>
            </a:r>
          </a:p>
          <a:p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E5208A-F7DB-DA2A-4A9C-70D2BA2B1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324" y="4424680"/>
            <a:ext cx="1358540" cy="135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220BD13-AF8D-F04A-17CB-40B69C11A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490" y="4424680"/>
            <a:ext cx="1358540" cy="135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A22E7A8-C46D-9746-8905-B3B910D723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662" y="4389469"/>
            <a:ext cx="1014640" cy="13937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B57664-17CF-AF32-F9E1-9BAC564AF736}"/>
              </a:ext>
            </a:extLst>
          </p:cNvPr>
          <p:cNvSpPr txBox="1"/>
          <p:nvPr/>
        </p:nvSpPr>
        <p:spPr>
          <a:xfrm>
            <a:off x="3151302" y="485312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83843DC-53B7-A3A3-EA32-0B31F5258B5F}"/>
              </a:ext>
            </a:extLst>
          </p:cNvPr>
          <p:cNvSpPr/>
          <p:nvPr/>
        </p:nvSpPr>
        <p:spPr>
          <a:xfrm>
            <a:off x="7072889" y="854644"/>
            <a:ext cx="4962093" cy="4702876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44000">
                <a:schemeClr val="bg1">
                  <a:lumMod val="95000"/>
                </a:schemeClr>
              </a:gs>
              <a:gs pos="97000">
                <a:schemeClr val="accent1">
                  <a:lumMod val="60000"/>
                  <a:lumOff val="40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DEB4D3-891A-C550-D7B4-A6090635A7ED}"/>
              </a:ext>
            </a:extLst>
          </p:cNvPr>
          <p:cNvSpPr txBox="1"/>
          <p:nvPr/>
        </p:nvSpPr>
        <p:spPr>
          <a:xfrm>
            <a:off x="7072889" y="-728224"/>
            <a:ext cx="5234130" cy="614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800" dirty="0">
              <a:latin typeface="Trebuchet MS" panose="020B0603020202020204" pitchFamily="34" charset="0"/>
              <a:hlinkClick r:id="rId5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50000"/>
              </a:lnSpc>
            </a:pPr>
            <a:endParaRPr lang="en-US" sz="2800" dirty="0">
              <a:latin typeface="Trebuchet MS" panose="020B0603020202020204" pitchFamily="34" charset="0"/>
              <a:hlinkClick r:id="rId5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50000"/>
              </a:lnSpc>
            </a:pPr>
            <a:endParaRPr lang="en-US" sz="2800" dirty="0">
              <a:latin typeface="Trebuchet MS" panose="020B0603020202020204" pitchFamily="34" charset="0"/>
              <a:hlinkClick r:id="rId5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50000"/>
              </a:lnSpc>
            </a:pPr>
            <a:endParaRPr lang="en-US" sz="2800" dirty="0">
              <a:latin typeface="Trebuchet MS" panose="020B0603020202020204" pitchFamily="34" charset="0"/>
              <a:hlinkClick r:id="rId5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50000"/>
              </a:lnSpc>
            </a:pPr>
            <a:endParaRPr lang="en-US" sz="2800" dirty="0">
              <a:latin typeface="Trebuchet MS" panose="020B0603020202020204" pitchFamily="34" charset="0"/>
              <a:hlinkClick r:id="rId5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50000"/>
              </a:lnSpc>
            </a:pPr>
            <a:r>
              <a:rPr lang="ru-RU" sz="3200" b="1" dirty="0">
                <a:latin typeface="Trebuchet MS" panose="020B060302020202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Введение</a:t>
            </a:r>
            <a:endParaRPr lang="ru-RU" sz="3200" b="1" dirty="0"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rebuchet MS" panose="020B0603020202020204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Общие сведения</a:t>
            </a:r>
            <a:endParaRPr lang="ru-RU" sz="2400" dirty="0">
              <a:solidFill>
                <a:schemeClr val="tx1">
                  <a:alpha val="80000"/>
                </a:schemeClr>
              </a:solidFill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>
                    <a:alpha val="60000"/>
                  </a:schemeClr>
                </a:solidFill>
                <a:latin typeface="Trebuchet MS" panose="020B0603020202020204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Функциональное назначение</a:t>
            </a:r>
            <a:endParaRPr lang="ru-RU" sz="2000" dirty="0">
              <a:solidFill>
                <a:schemeClr val="tx1">
                  <a:alpha val="60000"/>
                </a:schemeClr>
              </a:solidFill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>
                    <a:alpha val="40000"/>
                  </a:schemeClr>
                </a:solidFill>
                <a:latin typeface="Trebuchet MS" panose="020B0603020202020204" pitchFamily="34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Анализ предметной области</a:t>
            </a:r>
            <a:endParaRPr lang="ru-RU" dirty="0">
              <a:solidFill>
                <a:schemeClr val="tx1">
                  <a:alpha val="40000"/>
                </a:schemeClr>
              </a:solidFill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tx1">
                    <a:alpha val="20000"/>
                  </a:schemeClr>
                </a:solidFill>
                <a:latin typeface="Trebuchet MS" panose="020B0603020202020204" pitchFamily="34" charset="0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Создание веб-сайта</a:t>
            </a:r>
            <a:endParaRPr lang="ru-RU" sz="1600" dirty="0">
              <a:solidFill>
                <a:schemeClr val="tx1">
                  <a:alpha val="20000"/>
                </a:schemeClr>
              </a:solidFill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tx1">
                    <a:alpha val="0"/>
                  </a:schemeClr>
                </a:solidFill>
                <a:latin typeface="Trebuchet MS" panose="020B0603020202020204" pitchFamily="34" charset="0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Заключение</a:t>
            </a:r>
            <a:endParaRPr lang="ru-RU" sz="1400" dirty="0">
              <a:solidFill>
                <a:schemeClr val="tx1">
                  <a:alpha val="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240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1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99000">
              <a:schemeClr val="bg1"/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2ACEF6-1C86-B678-2576-58B560FF5029}"/>
              </a:ext>
            </a:extLst>
          </p:cNvPr>
          <p:cNvSpPr txBox="1"/>
          <p:nvPr/>
        </p:nvSpPr>
        <p:spPr>
          <a:xfrm>
            <a:off x="408566" y="825408"/>
            <a:ext cx="6594117" cy="4792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marR="3810" indent="450215" algn="just">
              <a:lnSpc>
                <a:spcPct val="150000"/>
              </a:lnSpc>
              <a:spcAft>
                <a:spcPts val="25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Перед началом разработки самого веб-ресурса, необходимо установить программное обеспечение, которое поспособствует удобной и эффективной разработке.</a:t>
            </a:r>
          </a:p>
          <a:p>
            <a:pPr marL="180340" marR="3810" indent="450215" algn="just">
              <a:lnSpc>
                <a:spcPct val="150000"/>
              </a:lnSpc>
              <a:spcAft>
                <a:spcPts val="25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Так, одним из главных программных обеспечений является интегрированная среда разработки 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WebStorm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так как именно в ней писался весь код веб-ресурса.</a:t>
            </a: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0340" marR="3810" indent="450215" algn="just">
              <a:lnSpc>
                <a:spcPct val="150000"/>
              </a:lnSpc>
              <a:spcAft>
                <a:spcPts val="25"/>
              </a:spcAft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0340" marR="3810" indent="450215" algn="just">
              <a:lnSpc>
                <a:spcPct val="150000"/>
              </a:lnSpc>
              <a:spcAft>
                <a:spcPts val="25"/>
              </a:spcAft>
            </a:pP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0340" marR="3810" indent="450215" algn="just">
              <a:lnSpc>
                <a:spcPct val="150000"/>
              </a:lnSpc>
              <a:spcAft>
                <a:spcPts val="25"/>
              </a:spcAft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Также для тестирования работоспособности сайта были установлены несколько браузеров, а именно: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Google Chrome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F99142C-7D5D-90FD-4558-63B5A1115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016" y="2827116"/>
            <a:ext cx="1203767" cy="1203767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9D677CB-3610-529A-76EE-E05778AAB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374" y="5617554"/>
            <a:ext cx="884499" cy="88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E57C376-3DB5-78D3-A29D-945F36961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351" y="5617555"/>
            <a:ext cx="899489" cy="87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98775FA8-22C6-2014-797F-AEF2A33E4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407" y="5617554"/>
            <a:ext cx="907648" cy="88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409B54-5FDC-AE66-B7D1-634BFAF08F30}"/>
              </a:ext>
            </a:extLst>
          </p:cNvPr>
          <p:cNvSpPr txBox="1"/>
          <p:nvPr/>
        </p:nvSpPr>
        <p:spPr>
          <a:xfrm>
            <a:off x="2723262" y="471636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СВЕДЕНИЯ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25B3D8BC-C984-4351-573D-C725E59713E4}"/>
              </a:ext>
            </a:extLst>
          </p:cNvPr>
          <p:cNvSpPr/>
          <p:nvPr/>
        </p:nvSpPr>
        <p:spPr>
          <a:xfrm>
            <a:off x="7072889" y="854644"/>
            <a:ext cx="4962093" cy="4702876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44000">
                <a:schemeClr val="bg1">
                  <a:lumMod val="95000"/>
                </a:schemeClr>
              </a:gs>
              <a:gs pos="97000">
                <a:schemeClr val="accent1">
                  <a:lumMod val="60000"/>
                  <a:lumOff val="40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335147-6EDB-7A62-1D66-F81D88844DED}"/>
              </a:ext>
            </a:extLst>
          </p:cNvPr>
          <p:cNvSpPr txBox="1"/>
          <p:nvPr/>
        </p:nvSpPr>
        <p:spPr>
          <a:xfrm>
            <a:off x="7072889" y="-530104"/>
            <a:ext cx="5234130" cy="5725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800" dirty="0">
              <a:latin typeface="Trebuchet MS" panose="020B0603020202020204" pitchFamily="34" charset="0"/>
              <a:hlinkClick r:id="rId6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50000"/>
              </a:lnSpc>
            </a:pPr>
            <a:endParaRPr lang="en-US" sz="2800" dirty="0">
              <a:latin typeface="Trebuchet MS" panose="020B0603020202020204" pitchFamily="34" charset="0"/>
              <a:hlinkClick r:id="rId6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50000"/>
              </a:lnSpc>
            </a:pPr>
            <a:endParaRPr lang="en-US" sz="2800" dirty="0">
              <a:latin typeface="Trebuchet MS" panose="020B0603020202020204" pitchFamily="34" charset="0"/>
              <a:hlinkClick r:id="rId6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50000"/>
              </a:lnSpc>
            </a:pPr>
            <a:endParaRPr lang="en-US" sz="2800" dirty="0">
              <a:latin typeface="Trebuchet MS" panose="020B0603020202020204" pitchFamily="34" charset="0"/>
              <a:hlinkClick r:id="rId6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rebuchet MS" panose="020B0603020202020204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Введение</a:t>
            </a:r>
            <a:endParaRPr lang="ru-RU" sz="2400" dirty="0">
              <a:solidFill>
                <a:schemeClr val="tx1">
                  <a:alpha val="80000"/>
                </a:schemeClr>
              </a:solidFill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3200" b="1" dirty="0">
                <a:latin typeface="Trebuchet MS" panose="020B0603020202020204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Общие сведения</a:t>
            </a:r>
            <a:endParaRPr lang="ru-RU" sz="3200" b="1" dirty="0"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rebuchet MS" panose="020B0603020202020204" pitchFamily="34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Функциональное назначение</a:t>
            </a:r>
            <a:endParaRPr lang="ru-RU" sz="2400" dirty="0">
              <a:solidFill>
                <a:schemeClr val="tx1">
                  <a:alpha val="80000"/>
                </a:schemeClr>
              </a:solidFill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>
                    <a:alpha val="60000"/>
                  </a:schemeClr>
                </a:solidFill>
                <a:latin typeface="Trebuchet MS" panose="020B0603020202020204" pitchFamily="34" charset="0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Анализ предметной области</a:t>
            </a:r>
            <a:endParaRPr lang="ru-RU" sz="2000" dirty="0">
              <a:solidFill>
                <a:schemeClr val="tx1">
                  <a:alpha val="60000"/>
                </a:schemeClr>
              </a:solidFill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>
                    <a:alpha val="40000"/>
                  </a:schemeClr>
                </a:solidFill>
                <a:latin typeface="Trebuchet MS" panose="020B0603020202020204" pitchFamily="34" charset="0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Создание веб-сайта</a:t>
            </a:r>
            <a:endParaRPr lang="ru-RU" dirty="0">
              <a:solidFill>
                <a:schemeClr val="tx1">
                  <a:alpha val="40000"/>
                </a:schemeClr>
              </a:solidFill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tx1">
                    <a:alpha val="20000"/>
                  </a:schemeClr>
                </a:solidFill>
                <a:latin typeface="Trebuchet MS" panose="020B0603020202020204" pitchFamily="34" charset="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Заключение</a:t>
            </a:r>
            <a:endParaRPr lang="ru-RU" sz="1600" dirty="0">
              <a:solidFill>
                <a:schemeClr val="tx1">
                  <a:alpha val="2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468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bg1"/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6EB6DB-7397-DE96-598E-6741A47B6263}"/>
              </a:ext>
            </a:extLst>
          </p:cNvPr>
          <p:cNvSpPr txBox="1"/>
          <p:nvPr/>
        </p:nvSpPr>
        <p:spPr>
          <a:xfrm>
            <a:off x="947721" y="1260762"/>
            <a:ext cx="64055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Данный веб-ресурс создавался с целью доступно и информативно ознакомить пользователя с разными коллекциями ароматов Dolce &amp; Gabbana.</a:t>
            </a:r>
          </a:p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91C74B2-A548-5B80-F334-C78758B4E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979" y="3015088"/>
            <a:ext cx="4497042" cy="25295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075BD5-350B-5D58-CF6C-0B5D1F6F5248}"/>
              </a:ext>
            </a:extLst>
          </p:cNvPr>
          <p:cNvSpPr txBox="1"/>
          <p:nvPr/>
        </p:nvSpPr>
        <p:spPr>
          <a:xfrm>
            <a:off x="2099449" y="689327"/>
            <a:ext cx="427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НАЗНАЧЕНИЕ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669228B7-F7C3-4669-9481-A7AFCF8804B5}"/>
              </a:ext>
            </a:extLst>
          </p:cNvPr>
          <p:cNvSpPr/>
          <p:nvPr/>
        </p:nvSpPr>
        <p:spPr>
          <a:xfrm>
            <a:off x="7072889" y="854644"/>
            <a:ext cx="4962093" cy="4702876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44000">
                <a:schemeClr val="bg1">
                  <a:lumMod val="95000"/>
                </a:schemeClr>
              </a:gs>
              <a:gs pos="97000">
                <a:schemeClr val="accent1">
                  <a:lumMod val="60000"/>
                  <a:lumOff val="40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DE44BD-49EE-50A1-BFCA-5D6130709178}"/>
              </a:ext>
            </a:extLst>
          </p:cNvPr>
          <p:cNvSpPr txBox="1"/>
          <p:nvPr/>
        </p:nvSpPr>
        <p:spPr>
          <a:xfrm>
            <a:off x="7072889" y="-466636"/>
            <a:ext cx="5234130" cy="5412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800" dirty="0">
              <a:latin typeface="Trebuchet MS" panose="020B0603020202020204" pitchFamily="34" charset="0"/>
              <a:hlinkClick r:id="rId3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50000"/>
              </a:lnSpc>
            </a:pPr>
            <a:endParaRPr lang="en-US" sz="2800" dirty="0">
              <a:latin typeface="Trebuchet MS" panose="020B0603020202020204" pitchFamily="34" charset="0"/>
              <a:hlinkClick r:id="rId3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50000"/>
              </a:lnSpc>
            </a:pPr>
            <a:endParaRPr lang="en-US" sz="2800" dirty="0">
              <a:latin typeface="Trebuchet MS" panose="020B0603020202020204" pitchFamily="34" charset="0"/>
              <a:hlinkClick r:id="rId3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>
                    <a:alpha val="60000"/>
                  </a:schemeClr>
                </a:solidFill>
                <a:latin typeface="Trebuchet MS" panose="020B0603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Введение</a:t>
            </a:r>
            <a:endParaRPr lang="ru-RU" sz="2000" dirty="0">
              <a:solidFill>
                <a:schemeClr val="tx1">
                  <a:alpha val="60000"/>
                </a:schemeClr>
              </a:solidFill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rebuchet MS" panose="020B060302020202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Общие сведения</a:t>
            </a:r>
            <a:endParaRPr lang="ru-RU" sz="2400" dirty="0">
              <a:solidFill>
                <a:schemeClr val="tx1">
                  <a:alpha val="80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ru-RU" sz="3200" b="1" dirty="0">
                <a:latin typeface="Trebuchet MS" panose="020B060302020202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Функциональное назначение</a:t>
            </a:r>
            <a:endParaRPr lang="ru-RU" sz="3200" b="1" dirty="0"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rebuchet MS" panose="020B0603020202020204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Анализ предметной области</a:t>
            </a:r>
            <a:endParaRPr lang="ru-RU" sz="2400" dirty="0">
              <a:solidFill>
                <a:schemeClr val="tx1">
                  <a:alpha val="80000"/>
                </a:schemeClr>
              </a:solidFill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>
                    <a:alpha val="60000"/>
                  </a:schemeClr>
                </a:solidFill>
                <a:latin typeface="Trebuchet MS" panose="020B0603020202020204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Создание веб-сайта</a:t>
            </a:r>
            <a:endParaRPr lang="ru-RU" sz="2000" dirty="0">
              <a:solidFill>
                <a:schemeClr val="tx1">
                  <a:alpha val="60000"/>
                </a:schemeClr>
              </a:solidFill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>
                    <a:alpha val="40000"/>
                  </a:schemeClr>
                </a:solidFill>
                <a:latin typeface="Trebuchet MS" panose="020B0603020202020204" pitchFamily="34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Заключение</a:t>
            </a:r>
            <a:endParaRPr lang="ru-RU" dirty="0">
              <a:solidFill>
                <a:schemeClr val="tx1">
                  <a:alpha val="4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00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0D0D46-5C99-F83B-0D3C-C1D55C91D629}"/>
              </a:ext>
            </a:extLst>
          </p:cNvPr>
          <p:cNvSpPr txBox="1"/>
          <p:nvPr/>
        </p:nvSpPr>
        <p:spPr>
          <a:xfrm>
            <a:off x="921216" y="412328"/>
            <a:ext cx="5672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b="1" kern="0" cap="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 РАЗРАБАТЫВАЕМОГО ИНТЕРНЕТ-РЕСУРСА</a:t>
            </a:r>
          </a:p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4821CD-43AF-E603-5142-4C1F7D915D18}"/>
              </a:ext>
            </a:extLst>
          </p:cNvPr>
          <p:cNvSpPr txBox="1"/>
          <p:nvPr/>
        </p:nvSpPr>
        <p:spPr>
          <a:xfrm>
            <a:off x="110827" y="1335658"/>
            <a:ext cx="68989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marR="3810" indent="450215" algn="just">
              <a:lnSpc>
                <a:spcPct val="150000"/>
              </a:lnSpc>
              <a:spcAft>
                <a:spcPts val="25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Интернет-ресурс – совокупность веб-страниц и связанного с ними контента, который идентифицируется общим доменным именем и публикуется на одном веб-сервере.</a:t>
            </a:r>
          </a:p>
          <a:p>
            <a:pPr marL="180340" marR="3810" indent="450215" algn="just">
              <a:lnSpc>
                <a:spcPct val="150000"/>
              </a:lnSpc>
              <a:spcAft>
                <a:spcPts val="25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Основная задача веб-сайта – предоставление пользователям удобного сервиса. Важно, чтобы пользователь мог быстро найти и изучить необходимый товар.</a:t>
            </a:r>
          </a:p>
          <a:p>
            <a:endParaRPr lang="ru-RU" dirty="0"/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717609D9-A23F-7731-8CFB-7F1F2DAC5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191" y="4197980"/>
            <a:ext cx="1536544" cy="153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B5B9CC4D-72A8-45AE-F272-8AB9F79D5432}"/>
              </a:ext>
            </a:extLst>
          </p:cNvPr>
          <p:cNvSpPr/>
          <p:nvPr/>
        </p:nvSpPr>
        <p:spPr>
          <a:xfrm>
            <a:off x="7072889" y="854644"/>
            <a:ext cx="4962093" cy="4702876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44000">
                <a:schemeClr val="bg1">
                  <a:lumMod val="95000"/>
                </a:schemeClr>
              </a:gs>
              <a:gs pos="97000">
                <a:schemeClr val="accent1">
                  <a:lumMod val="60000"/>
                  <a:lumOff val="40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280D4C-27DE-0D9D-6A42-83B75A70FB4B}"/>
              </a:ext>
            </a:extLst>
          </p:cNvPr>
          <p:cNvSpPr txBox="1"/>
          <p:nvPr/>
        </p:nvSpPr>
        <p:spPr>
          <a:xfrm>
            <a:off x="7072889" y="0"/>
            <a:ext cx="5234130" cy="4760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800" dirty="0">
              <a:latin typeface="Trebuchet MS" panose="020B0603020202020204" pitchFamily="34" charset="0"/>
              <a:hlinkClick r:id="rId3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50000"/>
              </a:lnSpc>
            </a:pPr>
            <a:endParaRPr lang="en-US" sz="2800" dirty="0">
              <a:latin typeface="Trebuchet MS" panose="020B0603020202020204" pitchFamily="34" charset="0"/>
              <a:hlinkClick r:id="rId3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>
                    <a:alpha val="40000"/>
                  </a:schemeClr>
                </a:solidFill>
                <a:latin typeface="Trebuchet MS" panose="020B0603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Введение</a:t>
            </a:r>
            <a:endParaRPr lang="ru-RU" dirty="0">
              <a:solidFill>
                <a:schemeClr val="tx1">
                  <a:alpha val="40000"/>
                </a:schemeClr>
              </a:solidFill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>
                    <a:alpha val="60000"/>
                  </a:schemeClr>
                </a:solidFill>
                <a:latin typeface="Trebuchet MS" panose="020B060302020202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Общие сведения</a:t>
            </a:r>
            <a:endParaRPr lang="ru-RU" sz="2000" dirty="0">
              <a:solidFill>
                <a:schemeClr val="tx1">
                  <a:alpha val="60000"/>
                </a:schemeClr>
              </a:solidFill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rebuchet MS" panose="020B060302020202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Функциональное назначение</a:t>
            </a:r>
            <a:endParaRPr lang="ru-RU" sz="2400" dirty="0">
              <a:solidFill>
                <a:schemeClr val="tx1">
                  <a:alpha val="80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ru-RU" sz="3200" b="1" dirty="0">
                <a:latin typeface="Trebuchet MS" panose="020B0603020202020204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Анализ предметной области</a:t>
            </a:r>
            <a:endParaRPr lang="ru-RU" sz="3200" b="1" dirty="0"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rebuchet MS" panose="020B0603020202020204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Создание веб-сайта</a:t>
            </a:r>
            <a:endParaRPr lang="ru-RU" sz="2400" dirty="0">
              <a:solidFill>
                <a:schemeClr val="tx1">
                  <a:alpha val="80000"/>
                </a:schemeClr>
              </a:solidFill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>
                    <a:alpha val="60000"/>
                  </a:schemeClr>
                </a:solidFill>
                <a:latin typeface="Trebuchet MS" panose="020B0603020202020204" pitchFamily="34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Заключение</a:t>
            </a:r>
            <a:endParaRPr lang="ru-RU" sz="2000" dirty="0">
              <a:solidFill>
                <a:schemeClr val="tx1">
                  <a:alpha val="6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910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DBF92A-3E15-9366-3A56-1565395AC339}"/>
              </a:ext>
            </a:extLst>
          </p:cNvPr>
          <p:cNvSpPr txBox="1"/>
          <p:nvPr/>
        </p:nvSpPr>
        <p:spPr>
          <a:xfrm>
            <a:off x="486935" y="1213009"/>
            <a:ext cx="64171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В ходе работы было создано 24 страницы (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html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файла): 1 основная, 3 дополнительных и 20 страниц для каждой карточки товара. Основная страница и дополнительные страницы имеют особое деление по разделам.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68D1D1-23F3-693B-6B54-2A64A948951B}"/>
              </a:ext>
            </a:extLst>
          </p:cNvPr>
          <p:cNvSpPr txBox="1"/>
          <p:nvPr/>
        </p:nvSpPr>
        <p:spPr>
          <a:xfrm>
            <a:off x="2254337" y="689327"/>
            <a:ext cx="288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ВЕБ-САЙТА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B15B35FC-3DD4-A798-F7A0-03516D66304D}"/>
              </a:ext>
            </a:extLst>
          </p:cNvPr>
          <p:cNvSpPr/>
          <p:nvPr/>
        </p:nvSpPr>
        <p:spPr>
          <a:xfrm>
            <a:off x="7072889" y="854644"/>
            <a:ext cx="4962093" cy="4702876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44000">
                <a:schemeClr val="bg1">
                  <a:lumMod val="95000"/>
                </a:schemeClr>
              </a:gs>
              <a:gs pos="97000">
                <a:schemeClr val="accent1">
                  <a:lumMod val="60000"/>
                  <a:lumOff val="40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9E480C-9302-05E2-55A7-455088DD30B7}"/>
              </a:ext>
            </a:extLst>
          </p:cNvPr>
          <p:cNvSpPr txBox="1"/>
          <p:nvPr/>
        </p:nvSpPr>
        <p:spPr>
          <a:xfrm>
            <a:off x="7072889" y="126686"/>
            <a:ext cx="5234130" cy="3763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800" dirty="0">
              <a:latin typeface="Trebuchet MS" panose="020B0603020202020204" pitchFamily="34" charset="0"/>
              <a:hlinkClick r:id="rId2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tx1">
                    <a:alpha val="20000"/>
                  </a:schemeClr>
                </a:solidFill>
                <a:latin typeface="Trebuchet MS" panose="020B0603020202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Введение</a:t>
            </a:r>
            <a:endParaRPr lang="ru-RU" sz="1600" dirty="0">
              <a:solidFill>
                <a:schemeClr val="tx1">
                  <a:alpha val="20000"/>
                </a:schemeClr>
              </a:solidFill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>
                    <a:alpha val="40000"/>
                  </a:schemeClr>
                </a:solidFill>
                <a:latin typeface="Trebuchet MS" panose="020B0603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Общие сведения</a:t>
            </a:r>
            <a:endParaRPr lang="ru-RU" dirty="0">
              <a:solidFill>
                <a:schemeClr val="tx1">
                  <a:alpha val="40000"/>
                </a:schemeClr>
              </a:solidFill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>
                    <a:alpha val="60000"/>
                  </a:schemeClr>
                </a:solidFill>
                <a:latin typeface="Trebuchet MS" panose="020B060302020202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Функциональное назначение</a:t>
            </a:r>
            <a:endParaRPr lang="ru-RU" sz="2000" dirty="0">
              <a:solidFill>
                <a:schemeClr val="tx1">
                  <a:alpha val="60000"/>
                </a:schemeClr>
              </a:solidFill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rebuchet MS" panose="020B060302020202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Анализ предметной области</a:t>
            </a:r>
            <a:endParaRPr lang="ru-RU" sz="2400" dirty="0">
              <a:solidFill>
                <a:schemeClr val="tx1">
                  <a:alpha val="80000"/>
                </a:schemeClr>
              </a:solidFill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3200" b="1" dirty="0">
                <a:latin typeface="Trebuchet MS" panose="020B0603020202020204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Создание веб-сайта</a:t>
            </a:r>
            <a:endParaRPr lang="ru-RU" sz="3200" b="1" dirty="0"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rebuchet MS" panose="020B0603020202020204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Заключение</a:t>
            </a:r>
            <a:endParaRPr lang="ru-RU" sz="2400" dirty="0">
              <a:solidFill>
                <a:schemeClr val="tx1">
                  <a:alpha val="8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016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44670B-7E7B-F0C6-4134-D8AD650156CE}"/>
              </a:ext>
            </a:extLst>
          </p:cNvPr>
          <p:cNvSpPr txBox="1"/>
          <p:nvPr/>
        </p:nvSpPr>
        <p:spPr>
          <a:xfrm>
            <a:off x="3602208" y="272531"/>
            <a:ext cx="498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Краткий обзор сайта на тему: «Парфюмерия»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6C1F2E-D151-57E2-43A6-048767BD86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33"/>
          <a:stretch/>
        </p:blipFill>
        <p:spPr>
          <a:xfrm>
            <a:off x="456116" y="777709"/>
            <a:ext cx="3240802" cy="488948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AD194D1-B78F-3D44-1563-97E1D710F3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04" b="37045"/>
          <a:stretch/>
        </p:blipFill>
        <p:spPr>
          <a:xfrm>
            <a:off x="3696918" y="1080207"/>
            <a:ext cx="2500222" cy="458698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15E8D30-49E1-ECEE-406E-C1530C2AAE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55"/>
          <a:stretch/>
        </p:blipFill>
        <p:spPr>
          <a:xfrm>
            <a:off x="6197140" y="777709"/>
            <a:ext cx="2928448" cy="5810776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1B5FE42-F28E-A979-537C-BC4BD54F06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" t="526" r="1802" b="954"/>
          <a:stretch/>
        </p:blipFill>
        <p:spPr bwMode="auto">
          <a:xfrm>
            <a:off x="456116" y="717511"/>
            <a:ext cx="10223072" cy="587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95300CE-4267-642A-FEE5-0D5133119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928" y="1011195"/>
            <a:ext cx="4019496" cy="18893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8BF6E5-B67E-D482-5628-37208B6134E3}"/>
              </a:ext>
            </a:extLst>
          </p:cNvPr>
          <p:cNvSpPr txBox="1"/>
          <p:nvPr/>
        </p:nvSpPr>
        <p:spPr>
          <a:xfrm>
            <a:off x="1524000" y="67636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Женские ароматы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A31F7E7-A074-C29B-1BCA-F46B039BA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398" y="3133995"/>
            <a:ext cx="2500222" cy="19018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29CEBE-5BDE-01F6-2CBB-9AE4F3D3E165}"/>
              </a:ext>
            </a:extLst>
          </p:cNvPr>
          <p:cNvSpPr txBox="1"/>
          <p:nvPr/>
        </p:nvSpPr>
        <p:spPr>
          <a:xfrm>
            <a:off x="5898776" y="631093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Мужские ароматы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0F1A0C3-CACF-E40E-D409-74019814E7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4886" y="1034931"/>
            <a:ext cx="4560902" cy="186557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5806B0A-C675-9B61-0FFA-E51AEF0CC1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6075" y="3263205"/>
            <a:ext cx="4281867" cy="1777909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605268B-ECEF-0294-4A64-33DA08E691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t="3802" r="3001" b="2484"/>
          <a:stretch/>
        </p:blipFill>
        <p:spPr bwMode="auto">
          <a:xfrm>
            <a:off x="51718" y="717511"/>
            <a:ext cx="4560814" cy="595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2580678-147D-7A60-9C34-97FC80BB9B42}"/>
              </a:ext>
            </a:extLst>
          </p:cNvPr>
          <p:cNvSpPr txBox="1"/>
          <p:nvPr/>
        </p:nvSpPr>
        <p:spPr>
          <a:xfrm>
            <a:off x="1160526" y="600721"/>
            <a:ext cx="203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Нишевые ароматы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211AC6B-404D-92A4-39AE-EDF28AD754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307" y="1039065"/>
            <a:ext cx="4064635" cy="181864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CB0E5F9-0DA6-0C4D-2A47-C28FF292A2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930" y="3438101"/>
            <a:ext cx="4865946" cy="1428115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12EF8C2-D785-E277-1984-DFD5051B1C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" t="1582" r="3231" b="3665"/>
          <a:stretch/>
        </p:blipFill>
        <p:spPr bwMode="auto">
          <a:xfrm>
            <a:off x="51718" y="676369"/>
            <a:ext cx="10095976" cy="499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5C13C5F-D77A-CC32-BAD3-9EC938207BDC}"/>
              </a:ext>
            </a:extLst>
          </p:cNvPr>
          <p:cNvSpPr txBox="1"/>
          <p:nvPr/>
        </p:nvSpPr>
        <p:spPr>
          <a:xfrm>
            <a:off x="2215142" y="737457"/>
            <a:ext cx="8452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При нажатии на каждый из товаров, представленных выше, мы переходим на страницу с подробным описанием каждого парфюма. </a:t>
            </a:r>
            <a:endParaRPr lang="ru-RU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F70FDCD-EED6-0805-EBE8-A61BD3322B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81019" y="1489047"/>
            <a:ext cx="4097020" cy="175069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C6075BAF-ECBD-C823-50C5-0792AE83B95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73526" y="3335677"/>
            <a:ext cx="4158108" cy="1723622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F25B188D-BE66-D91E-928B-1D3BFDA524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89864" y="1489047"/>
            <a:ext cx="4487687" cy="1750695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B1A4791-4AD6-5E9C-B8B2-E0DAB2F04B9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69438" y="3570871"/>
            <a:ext cx="4955397" cy="146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7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6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255CAB15-DFB7-2BEE-A45E-6B4FA58FB2CD}"/>
              </a:ext>
            </a:extLst>
          </p:cNvPr>
          <p:cNvSpPr/>
          <p:nvPr/>
        </p:nvSpPr>
        <p:spPr>
          <a:xfrm>
            <a:off x="7072889" y="854644"/>
            <a:ext cx="4962093" cy="4702876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44000">
                <a:schemeClr val="bg1">
                  <a:lumMod val="95000"/>
                </a:schemeClr>
              </a:gs>
              <a:gs pos="97000">
                <a:schemeClr val="accent1">
                  <a:lumMod val="60000"/>
                  <a:lumOff val="40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09FB7B-B544-BFAC-C8F4-AC5F5A633761}"/>
              </a:ext>
            </a:extLst>
          </p:cNvPr>
          <p:cNvSpPr txBox="1"/>
          <p:nvPr/>
        </p:nvSpPr>
        <p:spPr>
          <a:xfrm>
            <a:off x="7072889" y="564754"/>
            <a:ext cx="5234130" cy="286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tx1">
                    <a:alpha val="0"/>
                  </a:schemeClr>
                </a:solidFill>
                <a:latin typeface="Trebuchet MS" panose="020B0603020202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Введение</a:t>
            </a:r>
            <a:endParaRPr lang="ru-RU" sz="1400" dirty="0">
              <a:solidFill>
                <a:schemeClr val="tx1">
                  <a:alpha val="0"/>
                </a:schemeClr>
              </a:solidFill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tx1">
                    <a:alpha val="20000"/>
                  </a:schemeClr>
                </a:solidFill>
                <a:latin typeface="Trebuchet MS" panose="020B0603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Общие сведения</a:t>
            </a:r>
            <a:endParaRPr lang="ru-RU" sz="1600" dirty="0">
              <a:solidFill>
                <a:schemeClr val="tx1">
                  <a:alpha val="20000"/>
                </a:schemeClr>
              </a:solidFill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>
                    <a:alpha val="40000"/>
                  </a:schemeClr>
                </a:solidFill>
                <a:latin typeface="Trebuchet MS" panose="020B060302020202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Функциональное назначение</a:t>
            </a:r>
            <a:endParaRPr lang="ru-RU" dirty="0">
              <a:solidFill>
                <a:schemeClr val="tx1">
                  <a:alpha val="40000"/>
                </a:schemeClr>
              </a:solidFill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>
                    <a:alpha val="60000"/>
                  </a:schemeClr>
                </a:solidFill>
                <a:latin typeface="Trebuchet MS" panose="020B060302020202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Анализ предметной области</a:t>
            </a:r>
            <a:endParaRPr lang="ru-RU" sz="2000" dirty="0">
              <a:solidFill>
                <a:schemeClr val="tx1">
                  <a:alpha val="60000"/>
                </a:schemeClr>
              </a:solidFill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rebuchet MS" panose="020B0603020202020204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Создание веб-сайта</a:t>
            </a:r>
            <a:endParaRPr lang="ru-RU" sz="2400" dirty="0">
              <a:solidFill>
                <a:schemeClr val="tx1">
                  <a:alpha val="80000"/>
                </a:schemeClr>
              </a:solidFill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3200" b="1" dirty="0">
                <a:latin typeface="Trebuchet MS" panose="020B0603020202020204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Заключение</a:t>
            </a:r>
            <a:endParaRPr lang="ru-RU" sz="3200" b="1" dirty="0">
              <a:latin typeface="Trebuchet MS" panose="020B06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BD218B-CFEC-CACD-B79C-29EFD56041A7}"/>
              </a:ext>
            </a:extLst>
          </p:cNvPr>
          <p:cNvSpPr txBox="1"/>
          <p:nvPr/>
        </p:nvSpPr>
        <p:spPr>
          <a:xfrm>
            <a:off x="2788023" y="669978"/>
            <a:ext cx="189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80F455-35CD-2BA6-BBA8-FAE89957748D}"/>
              </a:ext>
            </a:extLst>
          </p:cNvPr>
          <p:cNvSpPr txBox="1"/>
          <p:nvPr/>
        </p:nvSpPr>
        <p:spPr>
          <a:xfrm>
            <a:off x="160608" y="1132550"/>
            <a:ext cx="6640244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marR="3810" indent="450215" algn="just">
              <a:lnSpc>
                <a:spcPct val="150000"/>
              </a:lnSpc>
              <a:spcAft>
                <a:spcPts val="25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ходе выполнения курсовой работы было создано 24 HTML-страниц на тему «Парфюмерия» с применением технологий HTML5, CSS3 и JavaScript. Был проведен анализ предметной области разрабатываемого интернет-ресурса. Все созданные веб-страницы содержат подобранный в ходе разработки текстовый и визуальный контент. С главной страницы можно перейти на любую побочную страницу и обратно. Все страницы были адаптированы под различные разрешения и браузеры. </a:t>
            </a:r>
          </a:p>
          <a:p>
            <a:pPr marL="180340" marR="3810" indent="450215" algn="just">
              <a:lnSpc>
                <a:spcPct val="150000"/>
              </a:lnSpc>
              <a:spcAft>
                <a:spcPts val="25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Все пункты, поставленные в задании на курсовую работу, были успешно выполнены.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8882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449</Words>
  <Application>Microsoft Office PowerPoint</Application>
  <PresentationFormat>Широкоэкранный</PresentationFormat>
  <Paragraphs>82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Bookman Old Style</vt:lpstr>
      <vt:lpstr>Calibri</vt:lpstr>
      <vt:lpstr>Calibri Light</vt:lpstr>
      <vt:lpstr>Times New Roman</vt:lpstr>
      <vt:lpstr>Trebuchet MS</vt:lpstr>
      <vt:lpstr>Тема Office</vt:lpstr>
      <vt:lpstr>  Курсовая работа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Yana Zarozhina</dc:creator>
  <cp:lastModifiedBy>Yana Zarozhina</cp:lastModifiedBy>
  <cp:revision>5</cp:revision>
  <dcterms:created xsi:type="dcterms:W3CDTF">2022-08-14T11:43:03Z</dcterms:created>
  <dcterms:modified xsi:type="dcterms:W3CDTF">2022-12-05T08:11:54Z</dcterms:modified>
</cp:coreProperties>
</file>