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1.xml" ContentType="application/vnd.openxmlformats-officedocument.presentationml.comments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YanchenHuang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CA"/>
          </a:solidFill>
        </a:fill>
      </a:tcStyle>
    </a:wholeTbl>
    <a:band2H>
      <a:tcTxStyle b="def" i="def"/>
      <a:tcStyle>
        <a:tcBdr/>
        <a:fill>
          <a:solidFill>
            <a:srgbClr val="F0F1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6F1"/>
          </a:solidFill>
        </a:fill>
      </a:tcStyle>
    </a:wholeTbl>
    <a:band2H>
      <a:tcTxStyle b="def" i="def"/>
      <a:tcStyle>
        <a:tcBdr/>
        <a:fill>
          <a:solidFill>
            <a:srgbClr val="F1F3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2CB"/>
          </a:solidFill>
        </a:fill>
      </a:tcStyle>
    </a:wholeTbl>
    <a:band2H>
      <a:tcTxStyle b="def" i="def"/>
      <a:tcStyle>
        <a:tcBdr/>
        <a:fill>
          <a:solidFill>
            <a:srgbClr val="F6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comments" Target="comments/comment1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2-09T17:09:13.64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0" dt="2020-02-09T17:09:14.801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520700" y="2735858"/>
            <a:ext cx="8128000" cy="1295402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b="0" sz="3200">
                <a:solidFill>
                  <a:srgbClr val="00529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half" idx="1"/>
          </p:nvPr>
        </p:nvSpPr>
        <p:spPr>
          <a:xfrm>
            <a:off x="520700" y="4336060"/>
            <a:ext cx="8128000" cy="17526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None/>
              <a:defRPr sz="2400"/>
            </a:lvl1pPr>
            <a:lvl2pPr marL="588644" indent="-321945" algn="ctr">
              <a:spcBef>
                <a:spcPts val="500"/>
              </a:spcBef>
              <a:buClrTx/>
              <a:defRPr sz="2400"/>
            </a:lvl2pPr>
            <a:lvl3pPr marL="855026" indent="-320038" algn="ctr">
              <a:spcBef>
                <a:spcPts val="500"/>
              </a:spcBef>
              <a:buClrTx/>
              <a:defRPr sz="2400"/>
            </a:lvl3pPr>
            <a:lvl4pPr marL="1135062" indent="-333375" algn="ctr">
              <a:spcBef>
                <a:spcPts val="500"/>
              </a:spcBef>
              <a:buClrTx/>
              <a:defRPr sz="2400"/>
            </a:lvl4pPr>
            <a:lvl5pPr marL="1399538" indent="-320038" algn="ctr">
              <a:spcBef>
                <a:spcPts val="500"/>
              </a:spcBef>
              <a:buClr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Bild 9" descr="Bild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276" y="420121"/>
            <a:ext cx="546138" cy="546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icture 29" descr="Picture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4920" y="423276"/>
            <a:ext cx="1026072" cy="54167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288036" y="1003297"/>
            <a:ext cx="5183391" cy="32420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88036" y="2711450"/>
            <a:ext cx="4217671" cy="284162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spcBef>
                <a:spcPts val="0"/>
              </a:spcBef>
              <a:buClrTx/>
              <a:buSzTx/>
              <a:buNone/>
              <a:defRPr sz="1800"/>
            </a:lvl1pPr>
            <a:lvl2pPr marL="226554" indent="-226554" defTabSz="1219200"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spcBef>
                <a:spcPts val="0"/>
              </a:spcBef>
              <a:buClrTx/>
              <a:buChar char="−"/>
              <a:defRPr sz="1800"/>
            </a:lvl3pPr>
            <a:lvl4pPr marL="588948" indent="-228593" defTabSz="1219200"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Bildplatzhalter 2"/>
          <p:cNvSpPr/>
          <p:nvPr>
            <p:ph type="pic" sz="quarter" idx="13"/>
          </p:nvPr>
        </p:nvSpPr>
        <p:spPr>
          <a:xfrm>
            <a:off x="4610922" y="2711450"/>
            <a:ext cx="4217671" cy="28416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448082" y="5699272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319089" y="1829250"/>
            <a:ext cx="8509002" cy="4103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2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317496" y="3356006"/>
            <a:ext cx="8509001" cy="71153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169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198235" indent="-198235" defTabSz="1219169">
              <a:lnSpc>
                <a:spcPct val="150000"/>
              </a:lnSpc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169">
              <a:lnSpc>
                <a:spcPct val="150000"/>
              </a:lnSpc>
              <a:spcBef>
                <a:spcPts val="0"/>
              </a:spcBef>
              <a:buClrTx/>
              <a:buChar char="−"/>
              <a:defRPr sz="1800"/>
            </a:lvl3pPr>
            <a:lvl4pPr marL="588948" indent="-228593" defTabSz="1219169">
              <a:lnSpc>
                <a:spcPct val="150000"/>
              </a:lnSpc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169">
              <a:lnSpc>
                <a:spcPct val="150000"/>
              </a:lnSpc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feld 21"/>
          <p:cNvSpPr txBox="1"/>
          <p:nvPr/>
        </p:nvSpPr>
        <p:spPr>
          <a:xfrm>
            <a:off x="5127249" y="4739188"/>
            <a:ext cx="202681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1219200">
              <a:defRPr b="1" sz="1800">
                <a:solidFill>
                  <a:srgbClr val="FFFFFF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r>
              <a:t>www.lsr.ei.tum.de</a:t>
            </a:r>
          </a:p>
        </p:txBody>
      </p:sp>
      <p:sp>
        <p:nvSpPr>
          <p:cNvPr id="137" name="Rectangle 1"/>
          <p:cNvSpPr txBox="1"/>
          <p:nvPr/>
        </p:nvSpPr>
        <p:spPr>
          <a:xfrm>
            <a:off x="364809" y="4797234"/>
            <a:ext cx="4480562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189" indent="-457189" algn="l" defTabSz="1219169">
              <a:spcBef>
                <a:spcPts val="400"/>
              </a:spcBef>
              <a:defRPr sz="18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Chair of Media Technology</a:t>
            </a:r>
          </a:p>
          <a:p>
            <a:pPr marL="457189" indent="-457189" algn="l" defTabSz="1219169">
              <a:spcBef>
                <a:spcPts val="400"/>
              </a:spcBef>
              <a:defRPr sz="18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Technical University of Munich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223041" y="5458143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8"/>
          <p:cNvSpPr txBox="1"/>
          <p:nvPr/>
        </p:nvSpPr>
        <p:spPr>
          <a:xfrm>
            <a:off x="6275526" y="479424"/>
            <a:ext cx="1749602" cy="2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Technische Universität München</a:t>
            </a:r>
          </a:p>
        </p:txBody>
      </p:sp>
      <p:sp>
        <p:nvSpPr>
          <p:cNvPr id="38" name="Line 23"/>
          <p:cNvSpPr/>
          <p:nvPr/>
        </p:nvSpPr>
        <p:spPr>
          <a:xfrm>
            <a:off x="0" y="6324600"/>
            <a:ext cx="9144002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Line 22"/>
          <p:cNvSpPr/>
          <p:nvPr/>
        </p:nvSpPr>
        <p:spPr>
          <a:xfrm>
            <a:off x="0" y="685800"/>
            <a:ext cx="9144002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509" y="286443"/>
            <a:ext cx="362835" cy="362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Box 18"/>
          <p:cNvSpPr txBox="1"/>
          <p:nvPr/>
        </p:nvSpPr>
        <p:spPr>
          <a:xfrm>
            <a:off x="912709" y="335831"/>
            <a:ext cx="1806807" cy="34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Chair of Media Technology</a:t>
            </a:r>
          </a:p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Prof. Dr.-Ing. Eckehard Steinbach</a:t>
            </a:r>
          </a:p>
        </p:txBody>
      </p:sp>
      <p:pic>
        <p:nvPicPr>
          <p:cNvPr id="42" name="Picture 29" descr="Picture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9778" y="325438"/>
            <a:ext cx="604442" cy="31909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b="0" sz="2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508000" y="1692275"/>
            <a:ext cx="3987800" cy="44799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588644" indent="-321945">
              <a:spcBef>
                <a:spcPts val="500"/>
              </a:spcBef>
              <a:defRPr sz="2400"/>
            </a:lvl2pPr>
            <a:lvl3pPr marL="855026" indent="-320038">
              <a:spcBef>
                <a:spcPts val="500"/>
              </a:spcBef>
              <a:defRPr sz="2400"/>
            </a:lvl3pPr>
            <a:lvl4pPr marL="1135062" indent="-333375">
              <a:spcBef>
                <a:spcPts val="500"/>
              </a:spcBef>
              <a:defRPr sz="2400"/>
            </a:lvl4pPr>
            <a:lvl5pPr marL="1399538" indent="-320038"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319089" y="1296001"/>
            <a:ext cx="8509004" cy="547162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lnSpc>
                <a:spcPts val="3200"/>
              </a:lnSpc>
              <a:defRPr b="0" sz="2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317496" y="3331674"/>
            <a:ext cx="8509003" cy="948713"/>
          </a:xfrm>
          <a:prstGeom prst="rect">
            <a:avLst/>
          </a:prstGeom>
        </p:spPr>
        <p:txBody>
          <a:bodyPr/>
          <a:lstStyle>
            <a:lvl1pPr defTabSz="914378">
              <a:lnSpc>
                <a:spcPct val="150000"/>
              </a:lnSpc>
            </a:lvl1pPr>
            <a:lvl2pPr marL="154180" indent="-154180" defTabSz="914378">
              <a:lnSpc>
                <a:spcPct val="150000"/>
              </a:lnSpc>
            </a:lvl2pPr>
            <a:lvl3pPr defTabSz="914378">
              <a:lnSpc>
                <a:spcPct val="150000"/>
              </a:lnSpc>
            </a:lvl3pPr>
            <a:lvl4pPr defTabSz="914378">
              <a:lnSpc>
                <a:spcPct val="150000"/>
              </a:lnSpc>
            </a:lvl4pPr>
            <a:lvl5pPr defTabSz="914378">
              <a:lnSpc>
                <a:spcPct val="15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feld 21"/>
          <p:cNvSpPr txBox="1"/>
          <p:nvPr/>
        </p:nvSpPr>
        <p:spPr>
          <a:xfrm>
            <a:off x="5127254" y="5175918"/>
            <a:ext cx="1599549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solidFill>
                  <a:srgbClr val="FFFFFF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r>
              <a:t>www.lsr.ei.tum.de</a:t>
            </a:r>
          </a:p>
        </p:txBody>
      </p:sp>
      <p:sp>
        <p:nvSpPr>
          <p:cNvPr id="55" name="Rectangle 1"/>
          <p:cNvSpPr txBox="1"/>
          <p:nvPr/>
        </p:nvSpPr>
        <p:spPr>
          <a:xfrm>
            <a:off x="364809" y="5253311"/>
            <a:ext cx="4480563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92" indent="-342892" algn="l" defTabSz="914378">
              <a:spcBef>
                <a:spcPts val="300"/>
              </a:spcBef>
              <a:defRPr sz="14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Chair of Media Technology</a:t>
            </a:r>
          </a:p>
          <a:p>
            <a:pPr marL="342892" indent="-342892" algn="l" defTabSz="914378">
              <a:spcBef>
                <a:spcPts val="300"/>
              </a:spcBef>
              <a:defRPr sz="14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Technical University of Munich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6279547" y="6224224"/>
            <a:ext cx="273654" cy="26425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Bildplatzhalter 8"/>
          <p:cNvSpPr/>
          <p:nvPr>
            <p:ph type="pic" idx="13"/>
          </p:nvPr>
        </p:nvSpPr>
        <p:spPr>
          <a:xfrm>
            <a:off x="0" y="1543050"/>
            <a:ext cx="9144000" cy="40100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88036" y="1001267"/>
            <a:ext cx="5183391" cy="32420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448082" y="5699272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288036" y="1543050"/>
            <a:ext cx="8509001" cy="88851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lnSpc>
                <a:spcPct val="114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198235" indent="-198235" defTabSz="1219200">
              <a:lnSpc>
                <a:spcPct val="114000"/>
              </a:lnSpc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3pPr>
            <a:lvl4pPr marL="588948" indent="-228593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Bildplatzhalter 8"/>
          <p:cNvSpPr/>
          <p:nvPr>
            <p:ph type="pic" idx="13"/>
          </p:nvPr>
        </p:nvSpPr>
        <p:spPr>
          <a:xfrm>
            <a:off x="0" y="2546350"/>
            <a:ext cx="9144000" cy="30067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88036" y="1001267"/>
            <a:ext cx="5183391" cy="32420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448082" y="5699272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288036" y="1543047"/>
            <a:ext cx="4217671" cy="401003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spcBef>
                <a:spcPts val="0"/>
              </a:spcBef>
              <a:buClrTx/>
              <a:buSzTx/>
              <a:buNone/>
              <a:defRPr sz="1800"/>
            </a:lvl1pPr>
            <a:lvl2pPr marL="226554" indent="-226554" defTabSz="1219200"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spcBef>
                <a:spcPts val="0"/>
              </a:spcBef>
              <a:buClrTx/>
              <a:buChar char="−"/>
              <a:defRPr sz="1800"/>
            </a:lvl3pPr>
            <a:lvl4pPr marL="588948" indent="-228593" defTabSz="1219200"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Bildplatzhalter 2"/>
          <p:cNvSpPr/>
          <p:nvPr>
            <p:ph type="pic" sz="half" idx="13"/>
          </p:nvPr>
        </p:nvSpPr>
        <p:spPr>
          <a:xfrm>
            <a:off x="4657725" y="1543047"/>
            <a:ext cx="4217671" cy="40100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8036" y="1001267"/>
            <a:ext cx="5183391" cy="32420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8448082" y="5699272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88036" y="1001267"/>
            <a:ext cx="5183391" cy="32420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88036" y="1543050"/>
            <a:ext cx="8540557" cy="263069"/>
          </a:xfrm>
          <a:prstGeom prst="rect">
            <a:avLst/>
          </a:prstGeom>
          <a:solidFill>
            <a:srgbClr val="0065BE"/>
          </a:solidFill>
          <a:ln w="25400">
            <a:solidFill>
              <a:srgbClr val="0065BE"/>
            </a:solidFill>
            <a:miter lim="800000"/>
          </a:ln>
        </p:spPr>
        <p:txBody>
          <a:bodyPr lIns="0" tIns="0" rIns="0" bIns="0" anchor="ctr"/>
          <a:lstStyle>
            <a:lvl1pPr marL="0" indent="0" defTabSz="1219200">
              <a:lnSpc>
                <a:spcPct val="1140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226554" indent="-226554" defTabSz="1219200">
              <a:lnSpc>
                <a:spcPct val="114000"/>
              </a:lnSpc>
              <a:spcBef>
                <a:spcPts val="0"/>
              </a:spcBef>
              <a:buClrTx/>
              <a:buChar char="•"/>
              <a:defRPr sz="1800">
                <a:solidFill>
                  <a:srgbClr val="FFFFFF"/>
                </a:solidFill>
              </a:defRPr>
            </a:lvl2pPr>
            <a:lvl3pPr marL="412966" indent="-236757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>
                <a:solidFill>
                  <a:srgbClr val="FFFFFF"/>
                </a:solidFill>
              </a:defRPr>
            </a:lvl3pPr>
            <a:lvl4pPr marL="588948" indent="-228593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>
                <a:solidFill>
                  <a:srgbClr val="FFFFFF"/>
                </a:solidFill>
              </a:defRPr>
            </a:lvl4pPr>
            <a:lvl5pPr marL="764702" indent="-226554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448082" y="5699272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0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erade Verbindung 2"/>
          <p:cNvSpPr/>
          <p:nvPr/>
        </p:nvSpPr>
        <p:spPr>
          <a:xfrm flipH="1" flipV="1">
            <a:off x="129605" y="5721351"/>
            <a:ext cx="8895524" cy="6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88036" y="1001267"/>
            <a:ext cx="5183391" cy="32420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288036" y="1543050"/>
            <a:ext cx="8509001" cy="4010028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lnSpc>
                <a:spcPct val="114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226554" indent="-226554" defTabSz="1219200">
              <a:lnSpc>
                <a:spcPct val="114000"/>
              </a:lnSpc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3pPr>
            <a:lvl4pPr marL="588948" indent="-228593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448082" y="5699272"/>
            <a:ext cx="330159" cy="332739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/>
          <p:nvPr/>
        </p:nvSpPr>
        <p:spPr>
          <a:xfrm>
            <a:off x="6275526" y="479424"/>
            <a:ext cx="1749602" cy="2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Technische Universität München</a:t>
            </a:r>
          </a:p>
        </p:txBody>
      </p:sp>
      <p:sp>
        <p:nvSpPr>
          <p:cNvPr id="3" name="Line 23"/>
          <p:cNvSpPr/>
          <p:nvPr/>
        </p:nvSpPr>
        <p:spPr>
          <a:xfrm>
            <a:off x="0" y="6324600"/>
            <a:ext cx="9144002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Line 22"/>
          <p:cNvSpPr/>
          <p:nvPr/>
        </p:nvSpPr>
        <p:spPr>
          <a:xfrm>
            <a:off x="0" y="685800"/>
            <a:ext cx="9144002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509" y="286443"/>
            <a:ext cx="362835" cy="36283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Box 18"/>
          <p:cNvSpPr txBox="1"/>
          <p:nvPr/>
        </p:nvSpPr>
        <p:spPr>
          <a:xfrm>
            <a:off x="912709" y="335831"/>
            <a:ext cx="1806807" cy="34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Chair of Media Technology</a:t>
            </a:r>
          </a:p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Prof. Dr.-Ing. Eckehard Steinbach</a:t>
            </a:r>
          </a:p>
        </p:txBody>
      </p:sp>
      <p:pic>
        <p:nvPicPr>
          <p:cNvPr id="7" name="Picture 29" descr="Picture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9778" y="325438"/>
            <a:ext cx="604442" cy="31909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508000" y="1701800"/>
            <a:ext cx="8128000" cy="447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362346" y="6421073"/>
            <a:ext cx="273655" cy="26425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534987" marR="0" indent="-26828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801687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079500" marR="0" indent="-27781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3462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36370" marR="0" indent="-32657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3570" marR="0" indent="-32657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0771" marR="0" indent="-32657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079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bmp"/><Relationship Id="rId4" Type="http://schemas.openxmlformats.org/officeDocument/2006/relationships/image" Target="../media/image2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image" Target="../media/image14.jpeg"/><Relationship Id="rId4" Type="http://schemas.openxmlformats.org/officeDocument/2006/relationships/image" Target="../media/image1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Bild 4" descr="Bild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214" y="2324100"/>
            <a:ext cx="3819545" cy="33337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2"/>
          <p:cNvSpPr txBox="1"/>
          <p:nvPr>
            <p:ph type="title"/>
          </p:nvPr>
        </p:nvSpPr>
        <p:spPr>
          <a:xfrm>
            <a:off x="319091" y="1829250"/>
            <a:ext cx="8509001" cy="820739"/>
          </a:xfrm>
          <a:prstGeom prst="rect">
            <a:avLst/>
          </a:prstGeom>
        </p:spPr>
        <p:txBody>
          <a:bodyPr/>
          <a:lstStyle/>
          <a:p>
            <a:pPr/>
            <a:r>
              <a:t>Image and Video Compression Laboratory</a:t>
            </a:r>
          </a:p>
          <a:p>
            <a:pPr/>
            <a:r>
              <a:t>Optimization</a:t>
            </a:r>
          </a:p>
        </p:txBody>
      </p:sp>
      <p:sp>
        <p:nvSpPr>
          <p:cNvPr id="149" name="Content Placeholder 4"/>
          <p:cNvSpPr txBox="1"/>
          <p:nvPr>
            <p:ph type="body" sz="quarter" idx="1"/>
          </p:nvPr>
        </p:nvSpPr>
        <p:spPr>
          <a:xfrm>
            <a:off x="317500" y="3557187"/>
            <a:ext cx="8509000" cy="71153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/>
            </a:lvl1pPr>
          </a:lstStyle>
          <a:p>
            <a:pPr/>
            <a:r>
              <a:t>Final Presentation:  Yanchen Huang,  Chang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10.png" descr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69" y="1568493"/>
            <a:ext cx="4017581" cy="401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boundary.png" descr="bounda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733" y="2045618"/>
            <a:ext cx="4408899" cy="306332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ontent Placeholder 7"/>
          <p:cNvSpPr txBox="1"/>
          <p:nvPr/>
        </p:nvSpPr>
        <p:spPr>
          <a:xfrm>
            <a:off x="889008" y="5529388"/>
            <a:ext cx="2078973" cy="663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Divide into 8*8 grids</a:t>
            </a:r>
          </a:p>
        </p:txBody>
      </p:sp>
      <p:sp>
        <p:nvSpPr>
          <p:cNvPr id="218" name="Content Placeholder 7"/>
          <p:cNvSpPr txBox="1"/>
          <p:nvPr/>
        </p:nvSpPr>
        <p:spPr>
          <a:xfrm>
            <a:off x="4130835" y="5529388"/>
            <a:ext cx="4838696" cy="663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Pixels adjacent to vertical and horizontal boundaries</a:t>
            </a:r>
          </a:p>
        </p:txBody>
      </p:sp>
      <p:sp>
        <p:nvSpPr>
          <p:cNvPr id="219" name="Implementation"/>
          <p:cNvSpPr txBox="1"/>
          <p:nvPr/>
        </p:nvSpPr>
        <p:spPr>
          <a:xfrm>
            <a:off x="3957847" y="6454507"/>
            <a:ext cx="122830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220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224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2080722"/>
            <a:ext cx="8648700" cy="179070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Equation"/>
          <p:cNvSpPr txBox="1"/>
          <p:nvPr/>
        </p:nvSpPr>
        <p:spPr>
          <a:xfrm>
            <a:off x="1636530" y="3514440"/>
            <a:ext cx="1321448" cy="2063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</m:oMath>
              </m:oMathPara>
            </a14:m>
          </a:p>
        </p:txBody>
      </p:sp>
      <p:sp>
        <p:nvSpPr>
          <p:cNvPr id="226" name="Equation"/>
          <p:cNvSpPr txBox="1"/>
          <p:nvPr/>
        </p:nvSpPr>
        <p:spPr>
          <a:xfrm>
            <a:off x="1653998" y="1764245"/>
            <a:ext cx="1286511" cy="2063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</p:txBody>
      </p:sp>
      <p:sp>
        <p:nvSpPr>
          <p:cNvPr id="227" name="Content Placeholder 7"/>
          <p:cNvSpPr txBox="1"/>
          <p:nvPr/>
        </p:nvSpPr>
        <p:spPr>
          <a:xfrm>
            <a:off x="409304" y="4122110"/>
            <a:ext cx="3775899" cy="179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l" defTabSz="420623">
              <a:lnSpc>
                <a:spcPct val="170000"/>
              </a:lnSpc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Determine the true boundary based on:</a:t>
            </a:r>
          </a:p>
          <a:p>
            <a:pPr lvl="1" marL="81056" indent="-81056" algn="l" defTabSz="420623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</m:oMath>
              </m:oMathPara>
            </a14:m>
          </a:p>
          <a:p>
            <a:pPr lvl="1" marL="81056" indent="-81056" algn="l" defTabSz="420623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</p:txBody>
      </p:sp>
      <p:sp>
        <p:nvSpPr>
          <p:cNvPr id="228" name="Content Placeholder 7"/>
          <p:cNvSpPr txBox="1"/>
          <p:nvPr/>
        </p:nvSpPr>
        <p:spPr>
          <a:xfrm>
            <a:off x="4738377" y="4172910"/>
            <a:ext cx="4050006" cy="179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176207" indent="-176207" algn="l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Apply a 4-tap linear filter with inputs p1,p0,q0,q1</a:t>
            </a:r>
          </a:p>
          <a:p>
            <a:pPr lvl="1" marL="176207" indent="-176207" algn="l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Assign new value to position p0, q0</a:t>
            </a:r>
          </a:p>
        </p:txBody>
      </p:sp>
      <p:sp>
        <p:nvSpPr>
          <p:cNvPr id="229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deblock.png" descr="deb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243" y="1167942"/>
            <a:ext cx="6746913" cy="506018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灯片编号占位符 3"/>
          <p:cNvSpPr txBox="1"/>
          <p:nvPr>
            <p:ph type="sldNum" sz="quarter" idx="4294967295"/>
          </p:nvPr>
        </p:nvSpPr>
        <p:spPr>
          <a:xfrm>
            <a:off x="8373653" y="6421072"/>
            <a:ext cx="26234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Result"/>
          <p:cNvSpPr txBox="1"/>
          <p:nvPr/>
        </p:nvSpPr>
        <p:spPr>
          <a:xfrm>
            <a:off x="4313663" y="6454507"/>
            <a:ext cx="5166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234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deblock_pca.png" descr="deblock_pc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953" y="1222157"/>
            <a:ext cx="6810094" cy="510757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Result"/>
          <p:cNvSpPr txBox="1"/>
          <p:nvPr/>
        </p:nvSpPr>
        <p:spPr>
          <a:xfrm>
            <a:off x="4313663" y="6454507"/>
            <a:ext cx="5166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239" name="Deblocking filter + PCA"/>
          <p:cNvSpPr txBox="1"/>
          <p:nvPr>
            <p:ph type="title"/>
          </p:nvPr>
        </p:nvSpPr>
        <p:spPr>
          <a:xfrm>
            <a:off x="279400" y="1117600"/>
            <a:ext cx="5183390" cy="324202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548638">
              <a:defRPr sz="1600"/>
            </a:lvl1pPr>
          </a:lstStyle>
          <a:p>
            <a:pPr/>
            <a:r>
              <a:t>Deblocking filter +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429" y="3053266"/>
            <a:ext cx="6221532" cy="187204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直接箭头连接符 6"/>
          <p:cNvSpPr/>
          <p:nvPr/>
        </p:nvSpPr>
        <p:spPr>
          <a:xfrm>
            <a:off x="4478749" y="3679434"/>
            <a:ext cx="2" cy="821096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文本框 7"/>
          <p:cNvSpPr txBox="1"/>
          <p:nvPr/>
        </p:nvSpPr>
        <p:spPr>
          <a:xfrm>
            <a:off x="3378241" y="4020208"/>
            <a:ext cx="261189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Adaptive quantization factor</a:t>
            </a:r>
          </a:p>
        </p:txBody>
      </p:sp>
      <p:sp>
        <p:nvSpPr>
          <p:cNvPr id="244" name="标题 1"/>
          <p:cNvSpPr txBox="1"/>
          <p:nvPr/>
        </p:nvSpPr>
        <p:spPr>
          <a:xfrm>
            <a:off x="763087" y="1044605"/>
            <a:ext cx="9052561" cy="74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1219200">
              <a:lnSpc>
                <a:spcPct val="125000"/>
              </a:lnSpc>
              <a:defRPr b="1" sz="3600">
                <a:solidFill>
                  <a:srgbClr val="0065B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Adaptive quantization	</a:t>
            </a:r>
          </a:p>
        </p:txBody>
      </p:sp>
      <p:sp>
        <p:nvSpPr>
          <p:cNvPr id="245" name="副标题 2"/>
          <p:cNvSpPr txBox="1"/>
          <p:nvPr/>
        </p:nvSpPr>
        <p:spPr>
          <a:xfrm>
            <a:off x="763087" y="1782451"/>
            <a:ext cx="9052561" cy="16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Sparsity of each block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2.   determine a suitable qScale </a:t>
            </a:r>
          </a:p>
        </p:txBody>
      </p:sp>
      <p:sp>
        <p:nvSpPr>
          <p:cNvPr id="246" name="文本框 1"/>
          <p:cNvSpPr txBox="1"/>
          <p:nvPr/>
        </p:nvSpPr>
        <p:spPr>
          <a:xfrm>
            <a:off x="400825" y="2797344"/>
            <a:ext cx="157755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Block</a:t>
            </a:r>
          </a:p>
        </p:txBody>
      </p:sp>
      <p:sp>
        <p:nvSpPr>
          <p:cNvPr id="247" name="文本框 2"/>
          <p:cNvSpPr txBox="1"/>
          <p:nvPr/>
        </p:nvSpPr>
        <p:spPr>
          <a:xfrm>
            <a:off x="788485" y="3933422"/>
            <a:ext cx="139408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Rec_block</a:t>
            </a:r>
          </a:p>
        </p:txBody>
      </p:sp>
      <p:sp>
        <p:nvSpPr>
          <p:cNvPr id="248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5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Sparsity</a:t>
            </a:r>
          </a:p>
        </p:txBody>
      </p:sp>
      <p:sp>
        <p:nvSpPr>
          <p:cNvPr id="251" name="内容占位符 2"/>
          <p:cNvSpPr txBox="1"/>
          <p:nvPr/>
        </p:nvSpPr>
        <p:spPr>
          <a:xfrm>
            <a:off x="553718" y="1451327"/>
            <a:ext cx="9460860" cy="718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66700" indent="-266700" algn="l">
              <a:spcBef>
                <a:spcPts val="400"/>
              </a:spcBef>
              <a:buClr>
                <a:srgbClr val="0065BD"/>
              </a:buClr>
              <a:buSzPct val="100000"/>
              <a:buChar char="▪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The complexity of each DCT block is different</a:t>
            </a:r>
          </a:p>
          <a:p>
            <a:pPr algn="l">
              <a:spcBef>
                <a:spcPts val="400"/>
              </a:spcBef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</a:p>
        </p:txBody>
      </p:sp>
      <p:pic>
        <p:nvPicPr>
          <p:cNvPr id="252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168" y="3019245"/>
            <a:ext cx="419102" cy="428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图片 20" descr="图片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8168" y="4468228"/>
            <a:ext cx="442623" cy="442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图片 21" descr="图片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179" y="2247806"/>
            <a:ext cx="3581790" cy="315886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矩形 22"/>
          <p:cNvSpPr/>
          <p:nvPr/>
        </p:nvSpPr>
        <p:spPr>
          <a:xfrm>
            <a:off x="1233381" y="3680319"/>
            <a:ext cx="261049" cy="26388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6" name="矩形 23"/>
          <p:cNvSpPr/>
          <p:nvPr/>
        </p:nvSpPr>
        <p:spPr>
          <a:xfrm>
            <a:off x="2134898" y="4578884"/>
            <a:ext cx="217682" cy="22131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7" name="直接箭头连接符 24"/>
          <p:cNvSpPr/>
          <p:nvPr/>
        </p:nvSpPr>
        <p:spPr>
          <a:xfrm flipV="1">
            <a:off x="1533954" y="3234214"/>
            <a:ext cx="2957442" cy="956732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直接箭头连接符 25"/>
          <p:cNvSpPr/>
          <p:nvPr/>
        </p:nvSpPr>
        <p:spPr>
          <a:xfrm>
            <a:off x="2352580" y="4655813"/>
            <a:ext cx="1940932" cy="33729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文本框 26"/>
          <p:cNvSpPr txBox="1"/>
          <p:nvPr/>
        </p:nvSpPr>
        <p:spPr>
          <a:xfrm>
            <a:off x="5536703" y="2726421"/>
            <a:ext cx="3307714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The more big coefficients after DCT</a:t>
            </a:r>
          </a:p>
        </p:txBody>
      </p:sp>
      <p:sp>
        <p:nvSpPr>
          <p:cNvPr id="260" name="直接箭头连接符 27"/>
          <p:cNvSpPr/>
          <p:nvPr/>
        </p:nvSpPr>
        <p:spPr>
          <a:xfrm>
            <a:off x="7092298" y="3194253"/>
            <a:ext cx="3" cy="1330171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文本框 28"/>
          <p:cNvSpPr txBox="1"/>
          <p:nvPr/>
        </p:nvSpPr>
        <p:spPr>
          <a:xfrm>
            <a:off x="6442440" y="4672677"/>
            <a:ext cx="155819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More details </a:t>
            </a:r>
          </a:p>
        </p:txBody>
      </p:sp>
      <p:sp>
        <p:nvSpPr>
          <p:cNvPr id="262" name="灯片编号占位符 1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 1"/>
          <p:cNvSpPr txBox="1"/>
          <p:nvPr>
            <p:ph type="title"/>
          </p:nvPr>
        </p:nvSpPr>
        <p:spPr>
          <a:xfrm>
            <a:off x="533400" y="111685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Sparsity	</a:t>
            </a:r>
          </a:p>
        </p:txBody>
      </p:sp>
      <p:pic>
        <p:nvPicPr>
          <p:cNvPr id="265" name="内容占位符 8" descr="内容占位符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2307769"/>
            <a:ext cx="4854312" cy="267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8596" y="2296192"/>
            <a:ext cx="6206446" cy="2674284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灯片编号占位符 1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suitable qScale </a:t>
            </a:r>
          </a:p>
        </p:txBody>
      </p:sp>
      <p:sp>
        <p:nvSpPr>
          <p:cNvPr id="270" name="内容占位符 2"/>
          <p:cNvSpPr txBox="1"/>
          <p:nvPr/>
        </p:nvSpPr>
        <p:spPr>
          <a:xfrm>
            <a:off x="553719" y="1451328"/>
            <a:ext cx="10561026" cy="110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66700" indent="-266700" algn="l">
              <a:spcBef>
                <a:spcPts val="400"/>
              </a:spcBef>
              <a:buClr>
                <a:srgbClr val="0065BD"/>
              </a:buClr>
              <a:buSzPct val="100000"/>
              <a:buChar char="▪"/>
              <a:defRPr sz="1800">
                <a:latin typeface="+mn-lt"/>
                <a:ea typeface="+mn-ea"/>
                <a:cs typeface="+mn-cs"/>
                <a:sym typeface="Arial"/>
              </a:defRPr>
            </a:pPr>
            <a:r>
              <a:t>qScale: Factor of standard quantization table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，</a:t>
            </a:r>
          </a:p>
          <a:p>
            <a:pPr marL="266700" indent="-266700" algn="l">
              <a:spcBef>
                <a:spcPts val="400"/>
              </a:spcBef>
              <a:buClr>
                <a:srgbClr val="0065BD"/>
              </a:buClr>
              <a:buSzPct val="100000"/>
              <a:buChar char="▪"/>
              <a:defRPr sz="1800">
                <a:latin typeface="+mn-lt"/>
                <a:ea typeface="+mn-ea"/>
                <a:cs typeface="+mn-cs"/>
                <a:sym typeface="Arial"/>
              </a:defRPr>
            </a:pPr>
            <a:r>
              <a:t>more bits for “Detail” block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， </a:t>
            </a:r>
            <a:r>
              <a:t>less bits for “simple” block.</a:t>
            </a:r>
          </a:p>
        </p:txBody>
      </p:sp>
      <p:sp>
        <p:nvSpPr>
          <p:cNvPr id="271" name="文本框 4"/>
          <p:cNvSpPr txBox="1"/>
          <p:nvPr/>
        </p:nvSpPr>
        <p:spPr>
          <a:xfrm>
            <a:off x="5650984" y="5543833"/>
            <a:ext cx="137494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lager qScale</a:t>
            </a:r>
          </a:p>
        </p:txBody>
      </p:sp>
      <p:sp>
        <p:nvSpPr>
          <p:cNvPr id="272" name="文本框 5"/>
          <p:cNvSpPr txBox="1"/>
          <p:nvPr/>
        </p:nvSpPr>
        <p:spPr>
          <a:xfrm>
            <a:off x="1062704" y="5528179"/>
            <a:ext cx="140006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small qScale</a:t>
            </a:r>
          </a:p>
        </p:txBody>
      </p:sp>
      <p:sp>
        <p:nvSpPr>
          <p:cNvPr id="273" name="箭头: 下 6"/>
          <p:cNvSpPr/>
          <p:nvPr/>
        </p:nvSpPr>
        <p:spPr>
          <a:xfrm>
            <a:off x="1732327" y="2236327"/>
            <a:ext cx="205795" cy="27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52"/>
                </a:moveTo>
                <a:lnTo>
                  <a:pt x="5400" y="13652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52"/>
                </a:lnTo>
                <a:lnTo>
                  <a:pt x="21600" y="1365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767E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4" name="箭头: 下 7"/>
          <p:cNvSpPr/>
          <p:nvPr/>
        </p:nvSpPr>
        <p:spPr>
          <a:xfrm>
            <a:off x="5774497" y="2186470"/>
            <a:ext cx="205794" cy="284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776"/>
                </a:moveTo>
                <a:lnTo>
                  <a:pt x="5400" y="13776"/>
                </a:lnTo>
                <a:lnTo>
                  <a:pt x="5400" y="0"/>
                </a:lnTo>
                <a:lnTo>
                  <a:pt x="16200" y="0"/>
                </a:lnTo>
                <a:lnTo>
                  <a:pt x="16200" y="13776"/>
                </a:lnTo>
                <a:lnTo>
                  <a:pt x="21600" y="1377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767E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5" name="文本框 8"/>
          <p:cNvSpPr txBox="1"/>
          <p:nvPr/>
        </p:nvSpPr>
        <p:spPr>
          <a:xfrm>
            <a:off x="1175087" y="2430726"/>
            <a:ext cx="140006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small qScale</a:t>
            </a:r>
          </a:p>
        </p:txBody>
      </p:sp>
      <p:sp>
        <p:nvSpPr>
          <p:cNvPr id="276" name="文本框 9"/>
          <p:cNvSpPr txBox="1"/>
          <p:nvPr/>
        </p:nvSpPr>
        <p:spPr>
          <a:xfrm>
            <a:off x="4938919" y="2368475"/>
            <a:ext cx="179062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large qScale</a:t>
            </a:r>
          </a:p>
        </p:txBody>
      </p:sp>
      <p:sp>
        <p:nvSpPr>
          <p:cNvPr id="277" name="灯片编号占位符 2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0915" y="2765474"/>
            <a:ext cx="3824933" cy="2770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948" y="2782990"/>
            <a:ext cx="3682916" cy="266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Result of still image compression</a:t>
            </a:r>
          </a:p>
        </p:txBody>
      </p:sp>
      <p:pic>
        <p:nvPicPr>
          <p:cNvPr id="282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15609"/>
            <a:ext cx="8636000" cy="4326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0361" y="1451327"/>
            <a:ext cx="5523277" cy="460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直接连接符 8"/>
          <p:cNvSpPr/>
          <p:nvPr/>
        </p:nvSpPr>
        <p:spPr>
          <a:xfrm flipH="1">
            <a:off x="4798423" y="1907176"/>
            <a:ext cx="2" cy="4101036"/>
          </a:xfrm>
          <a:prstGeom prst="line">
            <a:avLst/>
          </a:prstGeom>
          <a:solidFill>
            <a:schemeClr val="accent1"/>
          </a:solidFill>
          <a:ln w="28575">
            <a:solidFill>
              <a:srgbClr val="FF0000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5" name="内容占位符 4" descr="内容占位符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992" y="1310688"/>
            <a:ext cx="6514015" cy="4885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图片 10" descr="图片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09" y="1697694"/>
            <a:ext cx="5403902" cy="444066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灯片编号占位符 2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  <p:bldP build="whole" bldLvl="1" animBg="1" rev="0" advAuto="0" spid="285" grpId="3"/>
      <p:bldP build="whole" bldLvl="1" animBg="1" rev="0" advAuto="0" spid="284" grpId="2"/>
      <p:bldP build="whole" bldLvl="1" animBg="1" rev="0" advAuto="0" spid="286" grpId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170430">
              <a:defRPr sz="2600"/>
            </a:lvl1pPr>
          </a:lstStyle>
          <a:p>
            <a:pPr/>
            <a:r>
              <a:t>Result of video compression (foreman sequance)</a:t>
            </a:r>
          </a:p>
        </p:txBody>
      </p:sp>
      <p:sp>
        <p:nvSpPr>
          <p:cNvPr id="290" name="灯片编号占位符 2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内容占位符 11" descr="内容占位符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635" y="1451327"/>
            <a:ext cx="5925107" cy="44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lena_medium.tif" descr="lena_medium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9566" y="1100178"/>
            <a:ext cx="1675950" cy="1675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foreman0020.bmp" descr="foreman0020.bm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2181" y="2839409"/>
            <a:ext cx="3422393" cy="2800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lena_gray.tif" descr="lena_gray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9723" y="1100178"/>
            <a:ext cx="1675950" cy="16759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12"/>
          <p:cNvSpPr txBox="1"/>
          <p:nvPr/>
        </p:nvSpPr>
        <p:spPr>
          <a:xfrm>
            <a:off x="262637" y="1036666"/>
            <a:ext cx="5183390" cy="544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l" defTabSz="384047">
              <a:lnSpc>
                <a:spcPct val="125000"/>
              </a:lnSpc>
              <a:defRPr b="1" sz="2300">
                <a:solidFill>
                  <a:srgbClr val="0065B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Outline of implemented Techniques</a:t>
            </a:r>
          </a:p>
        </p:txBody>
      </p:sp>
      <p:sp>
        <p:nvSpPr>
          <p:cNvPr id="156" name="Content Placeholder 18"/>
          <p:cNvSpPr txBox="1"/>
          <p:nvPr/>
        </p:nvSpPr>
        <p:spPr>
          <a:xfrm>
            <a:off x="339095" y="1968800"/>
            <a:ext cx="4217674" cy="22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Color Space Conversion: PCA</a:t>
            </a:r>
          </a:p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Deblocking Filter</a:t>
            </a:r>
          </a:p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Adaptive quantization</a:t>
            </a:r>
          </a:p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DWT + SPIHT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Summary of adptive quantization</a:t>
            </a:r>
          </a:p>
        </p:txBody>
      </p:sp>
      <p:sp>
        <p:nvSpPr>
          <p:cNvPr id="2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Advantage:</a:t>
            </a:r>
          </a:p>
          <a:p>
            <a:pPr/>
            <a:r>
              <a:t>In over compressed image/video performed relative well</a:t>
            </a:r>
          </a:p>
          <a:p>
            <a:pPr/>
            <a:r>
              <a:t>blocking artifact(partly reduced by deblocking)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Disadvantage:</a:t>
            </a:r>
          </a:p>
          <a:p>
            <a:pPr/>
            <a:r>
              <a:t>Detail information loss in „Simple“ block	bad performance at high bpp </a:t>
            </a:r>
          </a:p>
          <a:p>
            <a:pPr/>
            <a:r>
              <a:t>Time cost ,due to sparsity determination.</a:t>
            </a:r>
          </a:p>
          <a:p>
            <a:pPr/>
            <a:r>
              <a:t>Only suitable for still image </a:t>
            </a:r>
          </a:p>
        </p:txBody>
      </p:sp>
      <p:sp>
        <p:nvSpPr>
          <p:cNvPr id="295" name="箭头: 右 3"/>
          <p:cNvSpPr/>
          <p:nvPr/>
        </p:nvSpPr>
        <p:spPr>
          <a:xfrm>
            <a:off x="5408021" y="3666309"/>
            <a:ext cx="383179" cy="1567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6" name="灯片编号占位符 4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DWT + SPIHT </a:t>
            </a:r>
          </a:p>
        </p:txBody>
      </p:sp>
      <p:pic>
        <p:nvPicPr>
          <p:cNvPr id="29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702" y="3144004"/>
            <a:ext cx="6362702" cy="191452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文本框 5"/>
          <p:cNvSpPr txBox="1"/>
          <p:nvPr/>
        </p:nvSpPr>
        <p:spPr>
          <a:xfrm>
            <a:off x="1000745" y="2949607"/>
            <a:ext cx="101827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301" name="文本框 6"/>
          <p:cNvSpPr txBox="1"/>
          <p:nvPr/>
        </p:nvSpPr>
        <p:spPr>
          <a:xfrm>
            <a:off x="553719" y="4101268"/>
            <a:ext cx="1855917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Rec_image</a:t>
            </a:r>
          </a:p>
        </p:txBody>
      </p:sp>
      <p:sp>
        <p:nvSpPr>
          <p:cNvPr id="302" name="文本框 7"/>
          <p:cNvSpPr txBox="1"/>
          <p:nvPr/>
        </p:nvSpPr>
        <p:spPr>
          <a:xfrm>
            <a:off x="553720" y="1535836"/>
            <a:ext cx="7949756" cy="95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Filter generation </a:t>
            </a:r>
          </a:p>
          <a:p>
            <a:pPr marL="342900" indent="-342900" algn="l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DWT transform</a:t>
            </a:r>
          </a:p>
          <a:p>
            <a:pPr marL="342900" indent="-342900" algn="l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SPIHT encoding</a:t>
            </a:r>
          </a:p>
        </p:txBody>
      </p:sp>
      <p:sp>
        <p:nvSpPr>
          <p:cNvPr id="303" name="灯片编号占位符 8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DWT transformation</a:t>
            </a:r>
          </a:p>
        </p:txBody>
      </p:sp>
      <p:sp>
        <p:nvSpPr>
          <p:cNvPr id="3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Filter: bior 4.4(jpeg 2000)</a:t>
            </a:r>
          </a:p>
        </p:txBody>
      </p:sp>
      <p:pic>
        <p:nvPicPr>
          <p:cNvPr id="30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13" y="2151060"/>
            <a:ext cx="5048252" cy="3571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8482" y="1900589"/>
            <a:ext cx="5857878" cy="359092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文本框 7"/>
          <p:cNvSpPr txBox="1"/>
          <p:nvPr/>
        </p:nvSpPr>
        <p:spPr>
          <a:xfrm>
            <a:off x="2925644" y="5647595"/>
            <a:ext cx="5766437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0065BD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： </a:t>
            </a:r>
            <a:r>
              <a:t>Prof. Dr.-Ing. Eckehard Steinbach.  MDSP lecture Skript page:133  </a:t>
            </a:r>
          </a:p>
        </p:txBody>
      </p:sp>
      <p:sp>
        <p:nvSpPr>
          <p:cNvPr id="310" name="灯片编号占位符 10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  <p:bldP build="whole" bldLvl="1" animBg="1" rev="0" advAuto="0" spid="309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SPIHT Encode	</a:t>
            </a:r>
          </a:p>
        </p:txBody>
      </p:sp>
      <p:sp>
        <p:nvSpPr>
          <p:cNvPr id="313" name="内容占位符 2"/>
          <p:cNvSpPr txBox="1"/>
          <p:nvPr>
            <p:ph type="body" idx="1"/>
          </p:nvPr>
        </p:nvSpPr>
        <p:spPr>
          <a:xfrm>
            <a:off x="508000" y="1395411"/>
            <a:ext cx="8128000" cy="4470403"/>
          </a:xfrm>
          <a:prstGeom prst="rect">
            <a:avLst/>
          </a:prstGeom>
        </p:spPr>
        <p:txBody>
          <a:bodyPr/>
          <a:lstStyle/>
          <a:p>
            <a:pPr/>
            <a:r>
              <a:t>Based on EZW algorithm. </a:t>
            </a:r>
          </a:p>
          <a:p>
            <a:pPr/>
            <a:r>
              <a:t>patial orientation tree Structure</a:t>
            </a:r>
          </a:p>
        </p:txBody>
      </p:sp>
      <p:pic>
        <p:nvPicPr>
          <p:cNvPr id="3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8247" y="2151059"/>
            <a:ext cx="3580694" cy="3571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198" y="2151059"/>
            <a:ext cx="3600452" cy="35718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文本框 6"/>
          <p:cNvSpPr txBox="1"/>
          <p:nvPr/>
        </p:nvSpPr>
        <p:spPr>
          <a:xfrm>
            <a:off x="2179920" y="5783363"/>
            <a:ext cx="576643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0065BD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： </a:t>
            </a:r>
            <a:r>
              <a:t>Prof. Dr.-Ing. Eckehard Steinbach.  IVC lecture Skript page:93  </a:t>
            </a:r>
          </a:p>
        </p:txBody>
      </p:sp>
      <p:sp>
        <p:nvSpPr>
          <p:cNvPr id="317" name="灯片编号占位符 7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024127">
              <a:defRPr sz="3000"/>
            </a:lvl1pPr>
          </a:lstStyle>
          <a:p>
            <a:pPr/>
            <a:r>
              <a:t>Result of still image compression(Formann)</a:t>
            </a:r>
          </a:p>
        </p:txBody>
      </p:sp>
      <p:pic>
        <p:nvPicPr>
          <p:cNvPr id="320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836" y="1453547"/>
            <a:ext cx="6280214" cy="471016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灯片编号占位符 5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146047">
              <a:defRPr sz="3300"/>
            </a:lvl1pPr>
          </a:lstStyle>
          <a:p>
            <a:pPr/>
            <a:r>
              <a:t>Result of video compression(Formann)</a:t>
            </a:r>
          </a:p>
        </p:txBody>
      </p:sp>
      <p:sp>
        <p:nvSpPr>
          <p:cNvPr id="324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内容占位符 8" descr="内容占位符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3894" y="1451327"/>
            <a:ext cx="6200315" cy="465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1080 P Video sequence 	</a:t>
            </a:r>
          </a:p>
        </p:txBody>
      </p:sp>
      <p:sp>
        <p:nvSpPr>
          <p:cNvPr id="32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PSNR performance in high resolution image compression </a:t>
            </a:r>
          </a:p>
        </p:txBody>
      </p:sp>
      <p:sp>
        <p:nvSpPr>
          <p:cNvPr id="329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171700"/>
            <a:ext cx="5334000" cy="400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Summary of DWT+SPIHT </a:t>
            </a:r>
          </a:p>
        </p:txBody>
      </p:sp>
      <p:sp>
        <p:nvSpPr>
          <p:cNvPr id="33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Advantag:</a:t>
            </a:r>
          </a:p>
          <a:p>
            <a:pPr/>
            <a:r>
              <a:t>Quicker (only 1/3 time of DCT)</a:t>
            </a:r>
          </a:p>
          <a:p>
            <a:pPr/>
            <a:r>
              <a:t>Better performance in low bpp</a:t>
            </a:r>
          </a:p>
          <a:p>
            <a:pPr/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b="1"/>
            </a:pPr>
            <a:r>
              <a:t>Disadvantg:</a:t>
            </a:r>
          </a:p>
          <a:p>
            <a:pPr/>
            <a:r>
              <a:t>Relative low PSNR in High bpp</a:t>
            </a:r>
          </a:p>
          <a:p>
            <a:pPr/>
            <a:r>
              <a:t>Higher complexity</a:t>
            </a:r>
          </a:p>
          <a:p>
            <a:pPr/>
            <a:r>
              <a:t>Filter variant(bior 4.4 not always optimal )  </a:t>
            </a:r>
          </a:p>
        </p:txBody>
      </p:sp>
      <p:sp>
        <p:nvSpPr>
          <p:cNvPr id="334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Summary</a:t>
            </a:r>
          </a:p>
        </p:txBody>
      </p:sp>
      <p:sp>
        <p:nvSpPr>
          <p:cNvPr id="33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Used method: </a:t>
            </a:r>
            <a:r>
              <a:rPr b="0" sz="1800">
                <a:solidFill>
                  <a:srgbClr val="0065BD"/>
                </a:solidFill>
              </a:rPr>
              <a:t>PCA + adaptive quantization + deblock,   DWT +SPIHT</a:t>
            </a:r>
            <a:endParaRPr sz="1800">
              <a:solidFill>
                <a:srgbClr val="0065BD"/>
              </a:solidFill>
            </a:endParaRPr>
          </a:p>
          <a:p>
            <a:pPr marL="0" indent="0">
              <a:buSzTx/>
              <a:buNone/>
            </a:pPr>
            <a:endParaRPr sz="1800">
              <a:solidFill>
                <a:srgbClr val="0065BD"/>
              </a:solidFill>
            </a:endParaRPr>
          </a:p>
          <a:p>
            <a:pPr>
              <a:defRPr sz="1800"/>
            </a:pPr>
            <a:r>
              <a:t>Both improved PSNR value in low bpp, but bad PSNR performance in high bpp.</a:t>
            </a:r>
          </a:p>
          <a:p>
            <a:pPr>
              <a:defRPr sz="1800"/>
            </a:pPr>
            <a:r>
              <a:t>The time cost of DWT is less, since the original method do DCT for each block, but the DWT  is applied in hole image. </a:t>
            </a:r>
          </a:p>
          <a:p>
            <a:pPr>
              <a:defRPr sz="1800"/>
            </a:pPr>
          </a:p>
          <a:p>
            <a:pPr marL="0" indent="0">
              <a:buSzTx/>
              <a:buNone/>
            </a:pPr>
            <a:endParaRPr sz="1800"/>
          </a:p>
          <a:p>
            <a:pPr marL="0" indent="0">
              <a:buSzTx/>
              <a:buNone/>
              <a:defRPr b="1"/>
            </a:pPr>
            <a:r>
              <a:t>Possible further optimization</a:t>
            </a:r>
          </a:p>
          <a:p>
            <a:pPr/>
            <a:r>
              <a:t>Compresse sensing + DWT</a:t>
            </a:r>
          </a:p>
        </p:txBody>
      </p:sp>
      <p:sp>
        <p:nvSpPr>
          <p:cNvPr id="338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Reference 	</a:t>
            </a:r>
          </a:p>
        </p:txBody>
      </p:sp>
      <p:sp>
        <p:nvSpPr>
          <p:cNvPr id="341" name="文本框 1"/>
          <p:cNvSpPr txBox="1"/>
          <p:nvPr>
            <p:ph type="body" idx="1"/>
          </p:nvPr>
        </p:nvSpPr>
        <p:spPr>
          <a:xfrm>
            <a:off x="508000" y="1821943"/>
            <a:ext cx="8128000" cy="412728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[1]  Li, Manman.  A Better Color Space Conversion Based on Learned Variances For Image Compression. CVPR Workshops (2019).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[2] H.264/AVC Loop Filter. https://www.vcodex.com/h264avc-loop-filter/. Accessed 02.02.2020.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[3] Youngjun Yoo Antonio O. and Bin Yu. adptive quantization of image subbands with efﬁcient overhead rate selection. 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[4] K. S. Thyagarajan. Still Image and video compression with Matlab. ISBN 978-0-470-48416-6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[5] David Fridovich-Keil and Grace Kuo. Compressed Sensing for Image Compression.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[6] Gregory Wallace, The JPEG Still Image Compression Standard,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[7] Prof. Dr.-Ing. Eckehard Steinbach. Multidimensional signal 17processing Lecture Skript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[8] SPHIT Algorithm. http://www.ws.binghamton.edu/fowler/fowler%2</a:t>
            </a:r>
          </a:p>
        </p:txBody>
      </p:sp>
      <p:sp>
        <p:nvSpPr>
          <p:cNvPr id="342" name="灯片编号占位符 4"/>
          <p:cNvSpPr txBox="1"/>
          <p:nvPr>
            <p:ph type="sldNum" sz="quarter" idx="4294967295"/>
          </p:nvPr>
        </p:nvSpPr>
        <p:spPr>
          <a:xfrm>
            <a:off x="8362343" y="64210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Content Placeholder 8"/>
          <p:cNvSpPr/>
          <p:nvPr/>
        </p:nvSpPr>
        <p:spPr>
          <a:xfrm>
            <a:off x="301228" y="2260355"/>
            <a:ext cx="8540558" cy="1803468"/>
          </a:xfrm>
          <a:prstGeom prst="rect">
            <a:avLst/>
          </a:prstGeom>
          <a:ln w="28575">
            <a:solidFill>
              <a:srgbClr val="0065BE"/>
            </a:solidFill>
            <a:miter/>
          </a:ln>
        </p:spPr>
        <p:txBody>
          <a:bodyPr lIns="45718" tIns="45718" rIns="45718" bIns="45718"/>
          <a:lstStyle/>
          <a:p>
            <a:pPr algn="ctr">
              <a:lnSpc>
                <a:spcPct val="114000"/>
              </a:lnSpc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6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584" y="2599782"/>
            <a:ext cx="6049610" cy="112451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ontent Placeholder 7"/>
          <p:cNvSpPr txBox="1"/>
          <p:nvPr/>
        </p:nvSpPr>
        <p:spPr>
          <a:xfrm>
            <a:off x="302214" y="4458987"/>
            <a:ext cx="8540558" cy="129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Challenge:</a:t>
            </a: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b="1" sz="1600">
                <a:latin typeface="+mn-lt"/>
                <a:ea typeface="+mn-ea"/>
                <a:cs typeface="+mn-cs"/>
                <a:sym typeface="Arial"/>
              </a:defRPr>
            </a:pPr>
            <a:r>
              <a:t>Fixed </a:t>
            </a:r>
            <a:r>
              <a:rPr b="0"/>
              <a:t>conversion matrix does </a:t>
            </a:r>
            <a:r>
              <a:t>not</a:t>
            </a:r>
            <a:r>
              <a:rPr b="0"/>
              <a:t> </a:t>
            </a:r>
            <a:r>
              <a:t>preserve color properties</a:t>
            </a:r>
            <a:r>
              <a:rPr b="0"/>
              <a:t> for </a:t>
            </a:r>
            <a:r>
              <a:t>individual </a:t>
            </a:r>
            <a:r>
              <a:rPr b="0"/>
              <a:t>picture.</a:t>
            </a:r>
          </a:p>
        </p:txBody>
      </p:sp>
      <p:sp>
        <p:nvSpPr>
          <p:cNvPr id="162" name="Content Placeholder 6"/>
          <p:cNvSpPr txBox="1"/>
          <p:nvPr/>
        </p:nvSpPr>
        <p:spPr>
          <a:xfrm>
            <a:off x="302214" y="2016771"/>
            <a:ext cx="8540558" cy="263070"/>
          </a:xfrm>
          <a:prstGeom prst="rect">
            <a:avLst/>
          </a:prstGeom>
          <a:solidFill>
            <a:srgbClr val="0065BE"/>
          </a:solidFill>
          <a:ln w="28575">
            <a:solidFill>
              <a:srgbClr val="0065BE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114000"/>
              </a:lnSpc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RGB -&gt; YCbCr : ITU-R BT.601 standard</a:t>
            </a:r>
          </a:p>
        </p:txBody>
      </p:sp>
      <p:sp>
        <p:nvSpPr>
          <p:cNvPr id="163" name="Motivation"/>
          <p:cNvSpPr txBox="1"/>
          <p:nvPr/>
        </p:nvSpPr>
        <p:spPr>
          <a:xfrm>
            <a:off x="4160477" y="6454507"/>
            <a:ext cx="8230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64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4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4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sp>
        <p:nvSpPr>
          <p:cNvPr id="168" name="Content Placeholder 8"/>
          <p:cNvSpPr/>
          <p:nvPr/>
        </p:nvSpPr>
        <p:spPr>
          <a:xfrm>
            <a:off x="301228" y="2156558"/>
            <a:ext cx="8540558" cy="1803468"/>
          </a:xfrm>
          <a:prstGeom prst="rect">
            <a:avLst/>
          </a:prstGeom>
          <a:ln w="28575">
            <a:solidFill>
              <a:srgbClr val="0065BE"/>
            </a:solidFill>
            <a:miter/>
          </a:ln>
        </p:spPr>
        <p:txBody>
          <a:bodyPr lIns="45718" tIns="45718" rIns="45718" bIns="45718"/>
          <a:lstStyle/>
          <a:p>
            <a:pPr algn="ctr">
              <a:lnSpc>
                <a:spcPct val="114000"/>
              </a:lnSpc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9" name="Content Placeholder 6"/>
          <p:cNvSpPr txBox="1"/>
          <p:nvPr/>
        </p:nvSpPr>
        <p:spPr>
          <a:xfrm>
            <a:off x="302214" y="1912973"/>
            <a:ext cx="8540558" cy="263070"/>
          </a:xfrm>
          <a:prstGeom prst="rect">
            <a:avLst/>
          </a:prstGeom>
          <a:solidFill>
            <a:srgbClr val="0065BE"/>
          </a:solidFill>
          <a:ln w="28575">
            <a:solidFill>
              <a:srgbClr val="0065BE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l">
              <a:lnSpc>
                <a:spcPct val="114000"/>
              </a:lnSpc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RGB -&gt; YCbCr : optimal convert matrix </a:t>
            </a:r>
            <a14:m>
              <m:oMath>
                <m:sSub>
                  <m:e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</m:oMath>
            </a14:m>
            <a:r>
              <a:t> and </a:t>
            </a:r>
            <a14:m>
              <m:oMath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e</m:t>
                </m:r>
                <m:sSub>
                  <m:e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</m:oMath>
            </a14:m>
          </a:p>
        </p:txBody>
      </p:sp>
      <p:pic>
        <p:nvPicPr>
          <p:cNvPr id="170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807" y="2455110"/>
            <a:ext cx="7116000" cy="120636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Content Placeholder 7"/>
          <p:cNvSpPr txBox="1"/>
          <p:nvPr/>
        </p:nvSpPr>
        <p:spPr>
          <a:xfrm>
            <a:off x="302214" y="4355191"/>
            <a:ext cx="8540558" cy="129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Challenge:</a:t>
            </a: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b="1" sz="1600">
                <a:latin typeface="+mn-lt"/>
                <a:ea typeface="+mn-ea"/>
                <a:cs typeface="+mn-cs"/>
                <a:sym typeface="Arial"/>
              </a:defRPr>
            </a:pPr>
            <a:r>
              <a:t>Each row </a:t>
            </a:r>
            <a:r>
              <a:rPr b="0"/>
              <a:t>in</a:t>
            </a:r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</m:oMath>
            </a14:m>
            <a:r>
              <a:t> </a:t>
            </a:r>
            <a:r>
              <a:rPr b="0"/>
              <a:t>is the</a:t>
            </a:r>
            <a:r>
              <a:t> direction </a:t>
            </a:r>
            <a:r>
              <a:rPr b="0"/>
              <a:t>of the new</a:t>
            </a:r>
            <a:r>
              <a:t> YCbCr </a:t>
            </a:r>
            <a:r>
              <a:rPr b="0"/>
              <a:t>space’s</a:t>
            </a:r>
            <a:r>
              <a:t> base axis</a:t>
            </a:r>
            <a:r>
              <a:rPr b="0"/>
              <a:t>.</a:t>
            </a:r>
          </a:p>
        </p:txBody>
      </p:sp>
      <p:sp>
        <p:nvSpPr>
          <p:cNvPr id="172" name="Problem definition"/>
          <p:cNvSpPr txBox="1"/>
          <p:nvPr/>
        </p:nvSpPr>
        <p:spPr>
          <a:xfrm>
            <a:off x="3854058" y="6454507"/>
            <a:ext cx="143588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Problem 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PCA"/>
          <p:cNvSpPr txBox="1"/>
          <p:nvPr/>
        </p:nvSpPr>
        <p:spPr>
          <a:xfrm>
            <a:off x="4382856" y="6454507"/>
            <a:ext cx="3782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PCA</a:t>
            </a:r>
          </a:p>
        </p:txBody>
      </p:sp>
      <p:sp>
        <p:nvSpPr>
          <p:cNvPr id="176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4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pic>
        <p:nvPicPr>
          <p:cNvPr id="177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09" y="1834518"/>
            <a:ext cx="5183393" cy="388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aussianScatterPCA.png" descr="GaussianScatterP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1846" y="1834518"/>
            <a:ext cx="3887545" cy="388754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ena scatter plot"/>
          <p:cNvSpPr txBox="1"/>
          <p:nvPr/>
        </p:nvSpPr>
        <p:spPr>
          <a:xfrm>
            <a:off x="1621151" y="5662179"/>
            <a:ext cx="27254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Lena scatter plot</a:t>
            </a:r>
          </a:p>
        </p:txBody>
      </p:sp>
      <p:sp>
        <p:nvSpPr>
          <p:cNvPr id="180" name="PCA of a Gaussian distribution"/>
          <p:cNvSpPr txBox="1"/>
          <p:nvPr/>
        </p:nvSpPr>
        <p:spPr>
          <a:xfrm>
            <a:off x="5415162" y="5662179"/>
            <a:ext cx="328091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PCA of a Gaussian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4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pic>
        <p:nvPicPr>
          <p:cNvPr id="184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20" y="2466000"/>
            <a:ext cx="4675883" cy="18085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/>
          <p:cNvSpPr/>
          <p:nvPr/>
        </p:nvSpPr>
        <p:spPr>
          <a:xfrm>
            <a:off x="2343775" y="3370298"/>
            <a:ext cx="797972" cy="2"/>
          </a:xfrm>
          <a:prstGeom prst="line">
            <a:avLst/>
          </a:prstGeom>
          <a:ln w="25400">
            <a:solidFill>
              <a:srgbClr val="00529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Content Placeholder 7"/>
          <p:cNvSpPr txBox="1"/>
          <p:nvPr/>
        </p:nvSpPr>
        <p:spPr>
          <a:xfrm>
            <a:off x="272334" y="4626614"/>
            <a:ext cx="2078972" cy="66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Divide into 8*8 grids</a:t>
            </a:r>
          </a:p>
        </p:txBody>
      </p:sp>
      <p:sp>
        <p:nvSpPr>
          <p:cNvPr id="187" name="Content Placeholder 7"/>
          <p:cNvSpPr txBox="1"/>
          <p:nvPr/>
        </p:nvSpPr>
        <p:spPr>
          <a:xfrm>
            <a:off x="3163192" y="4626614"/>
            <a:ext cx="2078973" cy="66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Minus mean value within the grid</a:t>
            </a:r>
          </a:p>
        </p:txBody>
      </p:sp>
      <p:sp>
        <p:nvSpPr>
          <p:cNvPr id="188" name="Line"/>
          <p:cNvSpPr/>
          <p:nvPr/>
        </p:nvSpPr>
        <p:spPr>
          <a:xfrm>
            <a:off x="5265022" y="3370298"/>
            <a:ext cx="797971" cy="2"/>
          </a:xfrm>
          <a:prstGeom prst="line">
            <a:avLst/>
          </a:prstGeom>
          <a:ln w="25400">
            <a:solidFill>
              <a:srgbClr val="00529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9" name="5.png" descr="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9245" y="2677685"/>
            <a:ext cx="2802422" cy="138522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ontent Placeholder 7"/>
          <p:cNvSpPr txBox="1"/>
          <p:nvPr/>
        </p:nvSpPr>
        <p:spPr>
          <a:xfrm>
            <a:off x="6430969" y="4626614"/>
            <a:ext cx="2078973" cy="66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Compute 3*3 Covariance matrix</a:t>
            </a:r>
          </a:p>
        </p:txBody>
      </p:sp>
      <p:sp>
        <p:nvSpPr>
          <p:cNvPr id="191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4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sp>
        <p:nvSpPr>
          <p:cNvPr id="195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196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60" y="2003034"/>
            <a:ext cx="1981202" cy="1003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7.png" descr="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270" y="3725274"/>
            <a:ext cx="6324602" cy="1689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8.png" descr="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92137" y="2022084"/>
            <a:ext cx="6451603" cy="96520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quation"/>
          <p:cNvSpPr txBox="1"/>
          <p:nvPr/>
        </p:nvSpPr>
        <p:spPr>
          <a:xfrm>
            <a:off x="1022426" y="3245873"/>
            <a:ext cx="336870" cy="2398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</m:oMath>
              </m:oMathPara>
            </a14:m>
          </a:p>
        </p:txBody>
      </p:sp>
      <p:sp>
        <p:nvSpPr>
          <p:cNvPr id="200" name="Equation"/>
          <p:cNvSpPr txBox="1"/>
          <p:nvPr/>
        </p:nvSpPr>
        <p:spPr>
          <a:xfrm>
            <a:off x="5320135" y="3271646"/>
            <a:ext cx="795608" cy="2140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</m:oMath>
              </m:oMathPara>
            </a14:m>
          </a:p>
        </p:txBody>
      </p:sp>
      <p:sp>
        <p:nvSpPr>
          <p:cNvPr id="201" name="Equation"/>
          <p:cNvSpPr txBox="1"/>
          <p:nvPr/>
        </p:nvSpPr>
        <p:spPr>
          <a:xfrm>
            <a:off x="4267398" y="5679182"/>
            <a:ext cx="331123" cy="20837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4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pic>
        <p:nvPicPr>
          <p:cNvPr id="205" name="pca.png" descr="pc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223" y="1349321"/>
            <a:ext cx="6505074" cy="4878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sult"/>
          <p:cNvSpPr txBox="1"/>
          <p:nvPr/>
        </p:nvSpPr>
        <p:spPr>
          <a:xfrm>
            <a:off x="4313663" y="6454507"/>
            <a:ext cx="5166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灯片编号占位符 3"/>
          <p:cNvSpPr txBox="1"/>
          <p:nvPr>
            <p:ph type="sldNum" sz="quarter" idx="4294967295"/>
          </p:nvPr>
        </p:nvSpPr>
        <p:spPr>
          <a:xfrm>
            <a:off x="8447100" y="642107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  <p:sp>
        <p:nvSpPr>
          <p:cNvPr id="210" name="Reduce blocking distortion…"/>
          <p:cNvSpPr txBox="1"/>
          <p:nvPr>
            <p:ph type="body" sz="quarter" idx="1"/>
          </p:nvPr>
        </p:nvSpPr>
        <p:spPr>
          <a:xfrm>
            <a:off x="346814" y="2044296"/>
            <a:ext cx="4217671" cy="2908776"/>
          </a:xfrm>
          <a:prstGeom prst="rect">
            <a:avLst/>
          </a:prstGeom>
        </p:spPr>
        <p:txBody>
          <a:bodyPr lIns="0" tIns="0" rIns="0" bIns="0"/>
          <a:lstStyle/>
          <a:p>
            <a:pPr lvl="1" marL="176207" indent="-176207">
              <a:lnSpc>
                <a:spcPct val="180000"/>
              </a:lnSpc>
              <a:spcBef>
                <a:spcPts val="0"/>
              </a:spcBef>
              <a:buClrTx/>
              <a:buFont typeface="Arial"/>
              <a:buChar char="•"/>
              <a:defRPr sz="2100"/>
            </a:pPr>
            <a:r>
              <a:t>Reduce blocking distortion</a:t>
            </a:r>
          </a:p>
          <a:p>
            <a:pPr lvl="1" marL="176207" indent="-176207">
              <a:lnSpc>
                <a:spcPct val="180000"/>
              </a:lnSpc>
              <a:spcBef>
                <a:spcPts val="0"/>
              </a:spcBef>
              <a:buClrTx/>
              <a:buFont typeface="Arial"/>
              <a:buChar char="•"/>
              <a:defRPr sz="2100"/>
            </a:pPr>
            <a:r>
              <a:t>Smooth block edges, improving the appearance of decoded image (particular at higher compression ratios)</a:t>
            </a:r>
          </a:p>
        </p:txBody>
      </p:sp>
      <p:pic>
        <p:nvPicPr>
          <p:cNvPr id="211" name="9.gif" descr="9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5995" y="1028020"/>
            <a:ext cx="3771903" cy="478790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Motivation"/>
          <p:cNvSpPr txBox="1"/>
          <p:nvPr/>
        </p:nvSpPr>
        <p:spPr>
          <a:xfrm>
            <a:off x="4160477" y="6454507"/>
            <a:ext cx="8230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UM_Vorlage_hellblau">
  <a:themeElements>
    <a:clrScheme name="TUM_Vorlage_hell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0000FF"/>
      </a:hlink>
      <a:folHlink>
        <a:srgbClr val="FF00FF"/>
      </a:folHlink>
    </a:clrScheme>
    <a:fontScheme name="TUM_Vorlage_hellbla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UM_Vorlage_hell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UM_Vorlage_hellblau">
  <a:themeElements>
    <a:clrScheme name="TUM_Vorlage_hell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0000FF"/>
      </a:hlink>
      <a:folHlink>
        <a:srgbClr val="FF00FF"/>
      </a:folHlink>
    </a:clrScheme>
    <a:fontScheme name="TUM_Vorlage_hellbla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UM_Vorlage_hell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