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3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de-DE"/>
    </a:defPPr>
    <a:lvl1pPr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6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chenHuang" initials="Y" lastIdx="2" clrIdx="0">
    <p:extLst>
      <p:ext uri="{19B8F6BF-5375-455C-9EA6-DF929625EA0E}">
        <p15:presenceInfo xmlns:p15="http://schemas.microsoft.com/office/powerpoint/2012/main" userId="YanchenHu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CA82"/>
    <a:srgbClr val="91AC6B"/>
    <a:srgbClr val="41BEFF"/>
    <a:srgbClr val="0099FF"/>
    <a:srgbClr val="CA213F"/>
    <a:srgbClr val="E53418"/>
    <a:srgbClr val="FF8000"/>
    <a:srgbClr val="006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704" y="96"/>
      </p:cViewPr>
      <p:guideLst>
        <p:guide orient="horz" pos="106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09T17:09:13.643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  <p:cm authorId="1" dt="2020-02-09T17:09:14.801" idx="2">
    <p:pos x="146" y="146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08000" y="169863"/>
            <a:ext cx="337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91000" y="1698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B8682F5A-9025-5143-B95A-464527BD45C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006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224B126A-EBFB-3945-B395-849A2AAB6EE9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7213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ＭＳ Ｐゴシック" pitchFamily="1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0700" y="2735860"/>
            <a:ext cx="8128000" cy="1295400"/>
          </a:xfrm>
        </p:spPr>
        <p:txBody>
          <a:bodyPr/>
          <a:lstStyle>
            <a:lvl1pPr algn="ctr"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20700" y="4336060"/>
            <a:ext cx="81280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08000" y="6400800"/>
            <a:ext cx="8153400" cy="304800"/>
          </a:xfrm>
        </p:spPr>
        <p:txBody>
          <a:bodyPr anchor="t"/>
          <a:lstStyle>
            <a:lvl1pPr>
              <a:defRPr/>
            </a:lvl1pPr>
          </a:lstStyle>
          <a:p>
            <a:endParaRPr lang="en-US" noProof="0" dirty="0"/>
          </a:p>
        </p:txBody>
      </p:sp>
      <p:pic>
        <p:nvPicPr>
          <p:cNvPr id="10" name="Bild 9" descr="LS_Medientechnik_OS_Blau_RGB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77" y="420121"/>
            <a:ext cx="546137" cy="546137"/>
          </a:xfrm>
          <a:prstGeom prst="rect">
            <a:avLst/>
          </a:prstGeom>
        </p:spPr>
      </p:pic>
      <p:pic>
        <p:nvPicPr>
          <p:cNvPr id="12" name="Picture 29" descr="U:\Logos und Grafiken\TUMLogo_oZ_Vollfl_blau_RGB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920" y="423276"/>
            <a:ext cx="1026072" cy="54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53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noProof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CC94CD-1FE7-0C44-80F4-2964C2C99554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8525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8000" y="1692275"/>
            <a:ext cx="3987800" cy="4479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92275"/>
            <a:ext cx="3987800" cy="4479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noProof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noProof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EA83A0-A104-9441-ACE9-BF30B05124E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1157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319091" y="1296001"/>
            <a:ext cx="8509001" cy="547160"/>
          </a:xfrm>
          <a:prstGeom prst="rect">
            <a:avLst/>
          </a:prstGeom>
        </p:spPr>
        <p:txBody>
          <a:bodyPr lIns="0" tIns="0" rIns="0" bIns="0" anchor="t"/>
          <a:lstStyle>
            <a:lvl1pPr>
              <a:lnSpc>
                <a:spcPts val="3200"/>
              </a:lnSpc>
              <a:defRPr sz="28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7497" y="3331675"/>
            <a:ext cx="8509001" cy="948711"/>
          </a:xfrm>
          <a:prstGeom prst="rect">
            <a:avLst/>
          </a:prstGeom>
        </p:spPr>
        <p:txBody>
          <a:bodyPr/>
          <a:lstStyle>
            <a:lvl1pPr defTabSz="914378">
              <a:lnSpc>
                <a:spcPct val="150000"/>
              </a:lnSpc>
            </a:lvl1pPr>
            <a:lvl2pPr marL="154182" indent="-154182" defTabSz="914378">
              <a:lnSpc>
                <a:spcPct val="150000"/>
              </a:lnSpc>
            </a:lvl2pPr>
            <a:lvl3pPr defTabSz="914378">
              <a:lnSpc>
                <a:spcPct val="150000"/>
              </a:lnSpc>
            </a:lvl3pPr>
            <a:lvl4pPr defTabSz="914378">
              <a:lnSpc>
                <a:spcPct val="150000"/>
              </a:lnSpc>
            </a:lvl4pPr>
            <a:lvl5pPr defTabSz="914378">
              <a:lnSpc>
                <a:spcPct val="150000"/>
              </a:lnSpc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Textfeld 21"/>
          <p:cNvSpPr txBox="1"/>
          <p:nvPr/>
        </p:nvSpPr>
        <p:spPr>
          <a:xfrm>
            <a:off x="5265188" y="5175917"/>
            <a:ext cx="146161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FFFFFF"/>
                </a:solidFill>
                <a:latin typeface="TUM Neue Helvetica 55 Regular"/>
                <a:ea typeface="TUM Neue Helvetica 55 Regular"/>
                <a:cs typeface="TUM Neue Helvetica 55 Regular"/>
                <a:sym typeface="TUM Neue Helvetica 55 Regular"/>
              </a:defRPr>
            </a:lvl1pPr>
          </a:lstStyle>
          <a:p>
            <a:r>
              <a:rPr sz="1400"/>
              <a:t>www.lsr.ei.tum.de</a:t>
            </a:r>
          </a:p>
        </p:txBody>
      </p:sp>
      <p:sp>
        <p:nvSpPr>
          <p:cNvPr id="16" name="Rectangle 1"/>
          <p:cNvSpPr txBox="1"/>
          <p:nvPr/>
        </p:nvSpPr>
        <p:spPr>
          <a:xfrm>
            <a:off x="364810" y="5253311"/>
            <a:ext cx="4480561" cy="561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892" indent="-342892" defTabSz="914378">
              <a:spcBef>
                <a:spcPts val="300"/>
              </a:spcBef>
              <a:defRPr sz="1400">
                <a:solidFill>
                  <a:srgbClr val="808080"/>
                </a:solidFill>
                <a:latin typeface="Arial (Body)"/>
                <a:ea typeface="Arial (Body)"/>
                <a:cs typeface="Arial (Body)"/>
                <a:sym typeface="Arial (Body)"/>
              </a:defRPr>
            </a:pPr>
            <a:r>
              <a:rPr sz="1400"/>
              <a:t>Chair of Media Technology</a:t>
            </a:r>
          </a:p>
          <a:p>
            <a:pPr marL="342892" indent="-342892" defTabSz="914378">
              <a:spcBef>
                <a:spcPts val="300"/>
              </a:spcBef>
              <a:defRPr sz="1400">
                <a:solidFill>
                  <a:srgbClr val="808080"/>
                </a:solidFill>
                <a:latin typeface="Arial (Body)"/>
                <a:ea typeface="Arial (Body)"/>
                <a:cs typeface="Arial (Body)"/>
                <a:sym typeface="Arial (Body)"/>
              </a:defRPr>
            </a:pPr>
            <a:r>
              <a:rPr sz="1400"/>
              <a:t>Technical University of Munich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0083"/>
            <a:ext cx="2133600" cy="37253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091079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849790"/>
            <a:ext cx="8128000" cy="60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701800"/>
            <a:ext cx="8128000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Mastertextformat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1" y="6400800"/>
            <a:ext cx="121075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86114" y="6400800"/>
            <a:ext cx="516580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38376" y="6400800"/>
            <a:ext cx="119762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fld id="{4E0006A5-54B2-7248-935D-336FE5B38F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Box 18"/>
          <p:cNvSpPr txBox="1">
            <a:spLocks noChangeArrowheads="1"/>
          </p:cNvSpPr>
          <p:nvPr userDrawn="1"/>
        </p:nvSpPr>
        <p:spPr bwMode="auto">
          <a:xfrm>
            <a:off x="6224653" y="479425"/>
            <a:ext cx="184619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900" b="0" noProof="0" dirty="0" err="1">
                <a:solidFill>
                  <a:schemeClr val="bg2"/>
                </a:solidFill>
              </a:rPr>
              <a:t>Technische</a:t>
            </a:r>
            <a:r>
              <a:rPr lang="en-US" sz="900" b="0" noProof="0" dirty="0">
                <a:solidFill>
                  <a:schemeClr val="bg2"/>
                </a:solidFill>
              </a:rPr>
              <a:t> </a:t>
            </a:r>
            <a:r>
              <a:rPr lang="en-US" sz="900" b="0" noProof="0" dirty="0" err="1">
                <a:solidFill>
                  <a:schemeClr val="bg2"/>
                </a:solidFill>
              </a:rPr>
              <a:t>Universität</a:t>
            </a:r>
            <a:r>
              <a:rPr lang="en-US" sz="900" b="0" noProof="0" dirty="0">
                <a:solidFill>
                  <a:schemeClr val="bg2"/>
                </a:solidFill>
              </a:rPr>
              <a:t> </a:t>
            </a:r>
            <a:r>
              <a:rPr lang="en-US" sz="900" b="0" noProof="0" dirty="0" err="1">
                <a:solidFill>
                  <a:schemeClr val="bg2"/>
                </a:solidFill>
              </a:rPr>
              <a:t>München</a:t>
            </a:r>
            <a:endParaRPr lang="en-US" sz="900" b="0" noProof="0" dirty="0">
              <a:solidFill>
                <a:schemeClr val="bg2"/>
              </a:solidFill>
            </a:endParaRPr>
          </a:p>
        </p:txBody>
      </p:sp>
      <p:sp>
        <p:nvSpPr>
          <p:cNvPr id="14" name="Line 23"/>
          <p:cNvSpPr>
            <a:spLocks noChangeShapeType="1"/>
          </p:cNvSpPr>
          <p:nvPr userDrawn="1"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0" noProof="0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16" name="Line 22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0" noProof="0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2" name="Bild 1" descr="LS_Medientechnik_OS_Blau_RGB.wmf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11" y="286445"/>
            <a:ext cx="362833" cy="362833"/>
          </a:xfrm>
          <a:prstGeom prst="rect">
            <a:avLst/>
          </a:prstGeom>
        </p:spPr>
      </p:pic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866990" y="335830"/>
            <a:ext cx="19039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900" b="0" noProof="0" dirty="0">
                <a:solidFill>
                  <a:schemeClr val="bg2"/>
                </a:solidFill>
              </a:rPr>
              <a:t>Chair of Media Technology</a:t>
            </a:r>
          </a:p>
          <a:p>
            <a:pPr algn="l"/>
            <a:r>
              <a:rPr lang="en-US" sz="900" b="0" noProof="0" dirty="0">
                <a:solidFill>
                  <a:schemeClr val="bg2"/>
                </a:solidFill>
              </a:rPr>
              <a:t>Prof. Dr.-</a:t>
            </a:r>
            <a:r>
              <a:rPr lang="en-US" sz="900" b="0" noProof="0" dirty="0" err="1">
                <a:solidFill>
                  <a:schemeClr val="bg2"/>
                </a:solidFill>
              </a:rPr>
              <a:t>Ing</a:t>
            </a:r>
            <a:r>
              <a:rPr lang="en-US" sz="900" b="0" noProof="0" dirty="0">
                <a:solidFill>
                  <a:schemeClr val="bg2"/>
                </a:solidFill>
              </a:rPr>
              <a:t>. </a:t>
            </a:r>
            <a:r>
              <a:rPr lang="en-US" sz="900" b="0" noProof="0" dirty="0" err="1">
                <a:solidFill>
                  <a:schemeClr val="bg2"/>
                </a:solidFill>
              </a:rPr>
              <a:t>Eckehard</a:t>
            </a:r>
            <a:r>
              <a:rPr lang="en-US" sz="900" b="0" noProof="0" dirty="0">
                <a:solidFill>
                  <a:schemeClr val="bg2"/>
                </a:solidFill>
              </a:rPr>
              <a:t> Steinbach</a:t>
            </a:r>
          </a:p>
        </p:txBody>
      </p:sp>
      <p:pic>
        <p:nvPicPr>
          <p:cNvPr id="42" name="Picture 29" descr="U:\Logos und Grafiken\TUMLogo_oZ_Vollfl_blau_RGB.png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778" y="325438"/>
            <a:ext cx="604440" cy="31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3" r:id="rId2"/>
    <p:sldLayoutId id="2147483694" r:id="rId3"/>
    <p:sldLayoutId id="2147483696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>
          <a:solidFill>
            <a:schemeClr val="tx1"/>
          </a:solidFill>
          <a:latin typeface="+mj-lt"/>
          <a:ea typeface="ＭＳ Ｐゴシック" pitchFamily="-65" charset="-128"/>
          <a:cs typeface="ＭＳ Ｐゴシック" pitchFamily="18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Char char="§"/>
        <a:defRPr sz="2000" b="0">
          <a:solidFill>
            <a:schemeClr val="tx1"/>
          </a:solidFill>
          <a:latin typeface="+mn-lt"/>
          <a:ea typeface="ＭＳ Ｐゴシック" pitchFamily="-65" charset="-128"/>
          <a:cs typeface="ＭＳ Ｐゴシック" pitchFamily="18" charset="-128"/>
        </a:defRPr>
      </a:lvl1pPr>
      <a:lvl2pPr marL="534988" indent="-2682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Lucida Grande"/>
        <a:buChar char="□"/>
        <a:defRPr sz="2000" b="0">
          <a:solidFill>
            <a:schemeClr val="tx1"/>
          </a:solidFill>
          <a:latin typeface="+mn-lt"/>
          <a:ea typeface="ＭＳ Ｐゴシック" pitchFamily="-65" charset="-128"/>
        </a:defRPr>
      </a:lvl2pPr>
      <a:lvl3pPr marL="801688" indent="-2667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Lucida Grande"/>
        <a:buChar char="□"/>
        <a:defRPr sz="2000" b="0">
          <a:solidFill>
            <a:schemeClr val="tx1"/>
          </a:solidFill>
          <a:latin typeface="+mn-lt"/>
          <a:ea typeface="ＭＳ Ｐゴシック" pitchFamily="-65" charset="-128"/>
        </a:defRPr>
      </a:lvl3pPr>
      <a:lvl4pPr marL="1079500" indent="-2778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Lucida Grande"/>
        <a:buChar char="□"/>
        <a:defRPr sz="2000" b="0">
          <a:solidFill>
            <a:schemeClr val="tx1"/>
          </a:solidFill>
          <a:latin typeface="+mn-lt"/>
          <a:ea typeface="ＭＳ Ｐゴシック" pitchFamily="-65" charset="-128"/>
        </a:defRPr>
      </a:lvl4pPr>
      <a:lvl5pPr marL="1346200" indent="-2667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Lucida Grande"/>
        <a:buChar char="□"/>
        <a:defRPr sz="2000" b="0">
          <a:solidFill>
            <a:schemeClr val="tx1"/>
          </a:solidFill>
          <a:latin typeface="+mn-lt"/>
          <a:ea typeface="ＭＳ Ｐゴシック" pitchFamily="-65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Bild 4" descr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215" y="2324100"/>
            <a:ext cx="3819543" cy="3333751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Title 2"/>
          <p:cNvSpPr txBox="1">
            <a:spLocks noGrp="1"/>
          </p:cNvSpPr>
          <p:nvPr>
            <p:ph type="title"/>
          </p:nvPr>
        </p:nvSpPr>
        <p:spPr>
          <a:xfrm>
            <a:off x="319091" y="1829252"/>
            <a:ext cx="8509001" cy="820739"/>
          </a:xfrm>
          <a:prstGeom prst="rect">
            <a:avLst/>
          </a:prstGeom>
        </p:spPr>
        <p:txBody>
          <a:bodyPr/>
          <a:lstStyle/>
          <a:p>
            <a:r>
              <a:rPr dirty="0"/>
              <a:t>Image and Video Compression Laboratory</a:t>
            </a:r>
          </a:p>
          <a:p>
            <a:r>
              <a:rPr dirty="0"/>
              <a:t>Optimization</a:t>
            </a:r>
          </a:p>
        </p:txBody>
      </p:sp>
      <p:sp>
        <p:nvSpPr>
          <p:cNvPr id="94" name="Content Placeholder 4"/>
          <p:cNvSpPr txBox="1">
            <a:spLocks noGrp="1"/>
          </p:cNvSpPr>
          <p:nvPr>
            <p:ph type="body" sz="quarter" idx="1"/>
          </p:nvPr>
        </p:nvSpPr>
        <p:spPr>
          <a:xfrm>
            <a:off x="317497" y="3356007"/>
            <a:ext cx="8509001" cy="711533"/>
          </a:xfrm>
          <a:prstGeom prst="rect">
            <a:avLst/>
          </a:prstGeom>
        </p:spPr>
        <p:txBody>
          <a:bodyPr/>
          <a:lstStyle/>
          <a:p>
            <a:r>
              <a:rPr sz="1800" dirty="0"/>
              <a:t>Final Presentation:  Yanchen Huang,  Chang Liu</a:t>
            </a:r>
          </a:p>
        </p:txBody>
      </p:sp>
    </p:spTree>
    <p:extLst>
      <p:ext uri="{BB962C8B-B14F-4D97-AF65-F5344CB8AC3E}">
        <p14:creationId xmlns:p14="http://schemas.microsoft.com/office/powerpoint/2010/main" val="364279552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54210-D70F-403A-87B9-CC9CA4BA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DWT transformation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B15ECB-C89C-4E69-AF1A-D93A90557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Filter: </a:t>
            </a:r>
            <a:r>
              <a:rPr lang="en-US" dirty="0" err="1"/>
              <a:t>bior</a:t>
            </a:r>
            <a:r>
              <a:rPr lang="en-US" dirty="0"/>
              <a:t> 4.4(jpeg 2000)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53A28911-4156-407A-A40A-EF8987043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13" y="2151062"/>
            <a:ext cx="5048250" cy="3571875"/>
          </a:xfrm>
          <a:prstGeom prst="rect">
            <a:avLst/>
          </a:prstGeom>
        </p:spPr>
      </p:pic>
      <p:pic>
        <p:nvPicPr>
          <p:cNvPr id="7" name="图片 6" descr="手机屏幕的截图&#10;&#10;描述已自动生成">
            <a:extLst>
              <a:ext uri="{FF2B5EF4-FFF2-40B4-BE49-F238E27FC236}">
                <a16:creationId xmlns:a16="http://schemas.microsoft.com/office/drawing/2014/main" id="{5BAC347C-B73D-43A9-8635-588A65893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484" y="1900590"/>
            <a:ext cx="5857875" cy="35909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42E5FC2-9409-4DB0-942E-4D67C073B714}"/>
              </a:ext>
            </a:extLst>
          </p:cNvPr>
          <p:cNvSpPr txBox="1"/>
          <p:nvPr/>
        </p:nvSpPr>
        <p:spPr>
          <a:xfrm>
            <a:off x="2879925" y="5647595"/>
            <a:ext cx="5857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2"/>
                </a:solidFill>
              </a:rPr>
              <a:t>Ref</a:t>
            </a:r>
            <a:r>
              <a:rPr lang="zh-CN" altLang="en-US" sz="1400" dirty="0">
                <a:solidFill>
                  <a:schemeClr val="tx2"/>
                </a:solidFill>
              </a:rPr>
              <a:t>： </a:t>
            </a:r>
            <a:r>
              <a:rPr lang="de-DE" sz="1400" dirty="0">
                <a:solidFill>
                  <a:schemeClr val="tx2"/>
                </a:solidFill>
              </a:rPr>
              <a:t>Prof. Dr.-Ing. Eckehard Steinbach</a:t>
            </a:r>
            <a:r>
              <a:rPr lang="en-US" sz="1400" dirty="0">
                <a:solidFill>
                  <a:schemeClr val="tx2"/>
                </a:solidFill>
              </a:rPr>
              <a:t>.</a:t>
            </a:r>
            <a:r>
              <a:rPr lang="zh-CN" altLang="en-US" sz="1400" dirty="0">
                <a:solidFill>
                  <a:schemeClr val="tx2"/>
                </a:solidFill>
              </a:rPr>
              <a:t>  </a:t>
            </a:r>
            <a:r>
              <a:rPr lang="en-US" altLang="zh-CN" sz="1400" dirty="0">
                <a:solidFill>
                  <a:schemeClr val="tx2"/>
                </a:solidFill>
              </a:rPr>
              <a:t>MDSP lecture </a:t>
            </a:r>
            <a:r>
              <a:rPr lang="en-US" altLang="zh-CN" sz="1400" dirty="0" err="1">
                <a:solidFill>
                  <a:schemeClr val="tx2"/>
                </a:solidFill>
              </a:rPr>
              <a:t>Skript</a:t>
            </a:r>
            <a:r>
              <a:rPr lang="en-US" altLang="zh-CN" sz="1400" dirty="0">
                <a:solidFill>
                  <a:schemeClr val="tx2"/>
                </a:solidFill>
              </a:rPr>
              <a:t> page:133  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A65A47B6-5402-4A84-B777-0654D239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8567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65204-8422-416E-B1CA-16AD56AF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SPIHT Encode	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95D1C7-A9F4-4C9A-8E71-33DEB57CA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395412"/>
            <a:ext cx="8128000" cy="4470400"/>
          </a:xfrm>
        </p:spPr>
        <p:txBody>
          <a:bodyPr/>
          <a:lstStyle/>
          <a:p>
            <a:r>
              <a:rPr lang="en-US" dirty="0"/>
              <a:t>Based on EZW algorithm. </a:t>
            </a:r>
          </a:p>
          <a:p>
            <a:r>
              <a:rPr lang="en-US" dirty="0" err="1"/>
              <a:t>patial</a:t>
            </a:r>
            <a:r>
              <a:rPr lang="en-US" dirty="0"/>
              <a:t> orientation tree Structure</a:t>
            </a:r>
          </a:p>
        </p:txBody>
      </p:sp>
      <p:pic>
        <p:nvPicPr>
          <p:cNvPr id="4" name="图片 3" descr="图片包含 照片, 白色, 游戏机, 黑色&#10;&#10;描述已自动生成">
            <a:extLst>
              <a:ext uri="{FF2B5EF4-FFF2-40B4-BE49-F238E27FC236}">
                <a16:creationId xmlns:a16="http://schemas.microsoft.com/office/drawing/2014/main" id="{2F6A693C-6811-4CAF-9CCA-9DFAFDC81B3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247" y="2151061"/>
            <a:ext cx="3580694" cy="3571875"/>
          </a:xfrm>
          <a:prstGeom prst="rect">
            <a:avLst/>
          </a:prstGeom>
        </p:spPr>
      </p:pic>
      <p:pic>
        <p:nvPicPr>
          <p:cNvPr id="6" name="图片 5" descr="地图的截图&#10;&#10;描述已自动生成">
            <a:extLst>
              <a:ext uri="{FF2B5EF4-FFF2-40B4-BE49-F238E27FC236}">
                <a16:creationId xmlns:a16="http://schemas.microsoft.com/office/drawing/2014/main" id="{ED1FABA9-1379-4CC6-89F8-BFA76B817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98" y="2151061"/>
            <a:ext cx="3600450" cy="35718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DA576C-75B7-4975-966C-0B9090AFB184}"/>
              </a:ext>
            </a:extLst>
          </p:cNvPr>
          <p:cNvSpPr txBox="1"/>
          <p:nvPr/>
        </p:nvSpPr>
        <p:spPr>
          <a:xfrm>
            <a:off x="2134201" y="5783362"/>
            <a:ext cx="5857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2"/>
                </a:solidFill>
              </a:rPr>
              <a:t>Ref</a:t>
            </a:r>
            <a:r>
              <a:rPr lang="zh-CN" altLang="en-US" sz="1400" dirty="0">
                <a:solidFill>
                  <a:schemeClr val="tx2"/>
                </a:solidFill>
              </a:rPr>
              <a:t>： </a:t>
            </a:r>
            <a:r>
              <a:rPr lang="de-DE" sz="1400" dirty="0">
                <a:solidFill>
                  <a:schemeClr val="tx2"/>
                </a:solidFill>
              </a:rPr>
              <a:t>Prof. Dr.-Ing. Eckehard Steinbach</a:t>
            </a:r>
            <a:r>
              <a:rPr lang="en-US" sz="1400" dirty="0">
                <a:solidFill>
                  <a:schemeClr val="tx2"/>
                </a:solidFill>
              </a:rPr>
              <a:t>.</a:t>
            </a:r>
            <a:r>
              <a:rPr lang="zh-CN" altLang="en-US" sz="1400" dirty="0">
                <a:solidFill>
                  <a:schemeClr val="tx2"/>
                </a:solidFill>
              </a:rPr>
              <a:t>  </a:t>
            </a:r>
            <a:r>
              <a:rPr lang="en-US" altLang="zh-CN" sz="1400" dirty="0">
                <a:solidFill>
                  <a:schemeClr val="tx2"/>
                </a:solidFill>
              </a:rPr>
              <a:t>IVC lecture </a:t>
            </a:r>
            <a:r>
              <a:rPr lang="en-US" altLang="zh-CN" sz="1400" dirty="0" err="1">
                <a:solidFill>
                  <a:schemeClr val="tx2"/>
                </a:solidFill>
              </a:rPr>
              <a:t>Skript</a:t>
            </a:r>
            <a:r>
              <a:rPr lang="en-US" altLang="zh-CN" sz="1400" dirty="0">
                <a:solidFill>
                  <a:schemeClr val="tx2"/>
                </a:solidFill>
              </a:rPr>
              <a:t> page:93  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B1BF6C6-F6D9-4910-BBCD-D5488C2A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2401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B1DEC-08B2-47AC-9E1B-B0E881BB8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still image compression(</a:t>
            </a:r>
            <a:r>
              <a:rPr lang="en-US" dirty="0" err="1"/>
              <a:t>Formann</a:t>
            </a:r>
            <a:r>
              <a:rPr lang="en-US" dirty="0"/>
              <a:t>)</a:t>
            </a:r>
          </a:p>
        </p:txBody>
      </p:sp>
      <p:pic>
        <p:nvPicPr>
          <p:cNvPr id="5" name="内容占位符 4" descr="地图的截图&#10;&#10;描述已自动生成">
            <a:extLst>
              <a:ext uri="{FF2B5EF4-FFF2-40B4-BE49-F238E27FC236}">
                <a16:creationId xmlns:a16="http://schemas.microsoft.com/office/drawing/2014/main" id="{C69EAA30-D634-4EC0-88CD-84113EBC8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836" y="1453547"/>
            <a:ext cx="6280212" cy="4710159"/>
          </a:xfr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6E6C36-247C-47AE-8C90-E1FF3124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12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86508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C0A12-1766-4A95-8B89-28BFAFC2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video compression(</a:t>
            </a:r>
            <a:r>
              <a:rPr lang="en-US" dirty="0" err="1"/>
              <a:t>Formann</a:t>
            </a:r>
            <a:r>
              <a:rPr lang="en-US" dirty="0"/>
              <a:t>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7C7096-90E5-4259-888C-4FAD66D7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13</a:t>
            </a:fld>
            <a:endParaRPr lang="en-US" noProof="0"/>
          </a:p>
        </p:txBody>
      </p:sp>
      <p:pic>
        <p:nvPicPr>
          <p:cNvPr id="9" name="内容占位符 8" descr="地图的截图&#10;&#10;描述已自动生成">
            <a:extLst>
              <a:ext uri="{FF2B5EF4-FFF2-40B4-BE49-F238E27FC236}">
                <a16:creationId xmlns:a16="http://schemas.microsoft.com/office/drawing/2014/main" id="{692EC75C-0D8B-4EF1-80F9-E13097EBD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895" y="1451328"/>
            <a:ext cx="6200313" cy="4650235"/>
          </a:xfrm>
        </p:spPr>
      </p:pic>
    </p:spTree>
    <p:extLst>
      <p:ext uri="{BB962C8B-B14F-4D97-AF65-F5344CB8AC3E}">
        <p14:creationId xmlns:p14="http://schemas.microsoft.com/office/powerpoint/2010/main" val="1981389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76FA6-BAFD-4AA4-8F79-09F9D5A74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1080 P Video sequence 	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3AD8A1-9486-48AC-9400-5427039C6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PSNR performance in high resolution image compression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F29E13-5119-4A92-97E8-BCF23DE9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14</a:t>
            </a:fld>
            <a:endParaRPr lang="en-US" noProof="0"/>
          </a:p>
        </p:txBody>
      </p:sp>
      <p:pic>
        <p:nvPicPr>
          <p:cNvPr id="8" name="图片 7" descr="地图的截图&#10;&#10;描述已自动生成">
            <a:extLst>
              <a:ext uri="{FF2B5EF4-FFF2-40B4-BE49-F238E27FC236}">
                <a16:creationId xmlns:a16="http://schemas.microsoft.com/office/drawing/2014/main" id="{B6C81ED6-AB3C-4728-8E23-AAFCFD29F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1717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46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86342-7716-4A96-A2EF-D54BA47A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DWT+SPIHT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8A1DB0-C3E1-4FC5-9C8A-59F5A7AB3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Advantag</a:t>
            </a:r>
            <a:r>
              <a:rPr lang="en-US" b="1" dirty="0"/>
              <a:t>:</a:t>
            </a:r>
          </a:p>
          <a:p>
            <a:r>
              <a:rPr lang="en-US" dirty="0"/>
              <a:t>Quicker (only 1/3 time of DCT)</a:t>
            </a:r>
          </a:p>
          <a:p>
            <a:r>
              <a:rPr lang="en-US" dirty="0"/>
              <a:t>Better performance in low </a:t>
            </a:r>
            <a:r>
              <a:rPr lang="en-US" dirty="0" err="1"/>
              <a:t>bpp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Disadvantg</a:t>
            </a:r>
            <a:r>
              <a:rPr lang="en-US" b="1" dirty="0"/>
              <a:t>:</a:t>
            </a:r>
          </a:p>
          <a:p>
            <a:r>
              <a:rPr lang="en-US" dirty="0"/>
              <a:t>Relative low PSNR in High </a:t>
            </a:r>
            <a:r>
              <a:rPr lang="en-US" dirty="0" err="1"/>
              <a:t>bpp</a:t>
            </a:r>
            <a:endParaRPr lang="en-US" dirty="0"/>
          </a:p>
          <a:p>
            <a:r>
              <a:rPr lang="en-US" dirty="0"/>
              <a:t>Higher complexity</a:t>
            </a:r>
          </a:p>
          <a:p>
            <a:r>
              <a:rPr lang="en-US" dirty="0"/>
              <a:t>Filter variant(</a:t>
            </a:r>
            <a:r>
              <a:rPr lang="en-US" dirty="0" err="1"/>
              <a:t>bior</a:t>
            </a:r>
            <a:r>
              <a:rPr lang="en-US" dirty="0"/>
              <a:t> 4.4 not always optimal ) 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FD2D6A-25CC-4C37-99BC-0229CC42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15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76565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C1BF7-62D5-41EF-B2E5-D15C81F6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F5F2FF-76F8-450E-8E16-63DF94F86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Used method: </a:t>
            </a:r>
            <a:r>
              <a:rPr lang="en-US" sz="1800" dirty="0">
                <a:solidFill>
                  <a:schemeClr val="tx2"/>
                </a:solidFill>
              </a:rPr>
              <a:t>PAC + adaptive quantization + deblock,   DWT +SPIHT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800" dirty="0"/>
              <a:t>Both improved PSNR value in low </a:t>
            </a:r>
            <a:r>
              <a:rPr lang="en-US" sz="1800" dirty="0" err="1"/>
              <a:t>bpp</a:t>
            </a:r>
            <a:r>
              <a:rPr lang="en-US" sz="1800" dirty="0"/>
              <a:t>, but bad PSNR performance in high </a:t>
            </a:r>
            <a:r>
              <a:rPr lang="en-US" sz="1800" dirty="0" err="1"/>
              <a:t>bpp</a:t>
            </a:r>
            <a:r>
              <a:rPr lang="en-US" sz="1800" dirty="0"/>
              <a:t>.</a:t>
            </a:r>
          </a:p>
          <a:p>
            <a:r>
              <a:rPr lang="en-US" sz="1800" dirty="0"/>
              <a:t>The time cost of DWT is less, since the original method do DCT for each block, but the DWT  is applied in hole image. </a:t>
            </a:r>
          </a:p>
          <a:p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Possible further optimization</a:t>
            </a:r>
            <a:endParaRPr lang="en-US" dirty="0"/>
          </a:p>
          <a:p>
            <a:r>
              <a:rPr lang="en-US" dirty="0" err="1"/>
              <a:t>Compresse</a:t>
            </a:r>
            <a:r>
              <a:rPr lang="en-US" dirty="0"/>
              <a:t> sensing + DWT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7D6987-6369-4ABC-831A-6D4897EE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16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92808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6E3E2-229C-4D4A-87C7-FC654EA0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	</a:t>
            </a:r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5F45B9A6-38E2-47E0-BC03-B5F991D9FFB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8000" y="1451328"/>
            <a:ext cx="8128000" cy="4127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0" indent="0">
              <a:lnSpc>
                <a:spcPct val="150000"/>
              </a:lnSpc>
              <a:spcBef>
                <a:spcPts val="500"/>
              </a:spcBef>
              <a:buNone/>
              <a:defRPr sz="1600">
                <a:latin typeface="DengXian"/>
                <a:ea typeface="DengXian"/>
                <a:cs typeface="DengXian"/>
                <a:sym typeface="DengXian"/>
              </a:defRPr>
            </a:pPr>
            <a:r>
              <a:rPr lang="en-US" sz="1400" b="1" dirty="0"/>
              <a:t>[1]  Li, </a:t>
            </a:r>
            <a:r>
              <a:rPr lang="en-US" sz="1400" b="1" dirty="0" err="1"/>
              <a:t>Manman</a:t>
            </a:r>
            <a:r>
              <a:rPr lang="en-US" sz="1400" b="1" dirty="0"/>
              <a:t>.  A Better Color Space Conversion Based on Learned Variances For Image Compression. CVPR Workshops (2019).</a:t>
            </a:r>
          </a:p>
          <a:p>
            <a:pPr marL="0" indent="0">
              <a:lnSpc>
                <a:spcPct val="150000"/>
              </a:lnSpc>
              <a:spcBef>
                <a:spcPts val="500"/>
              </a:spcBef>
              <a:buNone/>
              <a:defRPr sz="1600">
                <a:latin typeface="DengXian"/>
                <a:ea typeface="DengXian"/>
                <a:cs typeface="DengXian"/>
                <a:sym typeface="DengXian"/>
              </a:defRPr>
            </a:pPr>
            <a:r>
              <a:rPr lang="en-US" sz="1400" b="1" dirty="0"/>
              <a:t>[2] H.264/AVC Loop Filter. https://www.vcodex.com/h264avc-loop-filter/. Accessed 02.02.2020.</a:t>
            </a:r>
          </a:p>
          <a:p>
            <a:pPr marL="0" indent="0">
              <a:lnSpc>
                <a:spcPct val="150000"/>
              </a:lnSpc>
              <a:spcBef>
                <a:spcPts val="500"/>
              </a:spcBef>
              <a:buNone/>
              <a:defRPr sz="1600">
                <a:latin typeface="DengXian"/>
                <a:ea typeface="DengXian"/>
                <a:cs typeface="DengXian"/>
                <a:sym typeface="DengXian"/>
              </a:defRPr>
            </a:pPr>
            <a:r>
              <a:rPr lang="en-US" sz="1400" b="1" dirty="0"/>
              <a:t>[3] </a:t>
            </a:r>
            <a:r>
              <a:rPr lang="en-US" sz="1400" b="1" dirty="0" err="1"/>
              <a:t>Youngjun</a:t>
            </a:r>
            <a:r>
              <a:rPr lang="en-US" sz="1400" b="1" dirty="0"/>
              <a:t> </a:t>
            </a:r>
            <a:r>
              <a:rPr lang="en-US" sz="1400" b="1" dirty="0" err="1"/>
              <a:t>Yoo</a:t>
            </a:r>
            <a:r>
              <a:rPr lang="en-US" sz="1400" b="1" dirty="0"/>
              <a:t> Antonio O. and Bin Yu. </a:t>
            </a:r>
            <a:r>
              <a:rPr lang="en-US" sz="1400" b="1" dirty="0" err="1"/>
              <a:t>adptive</a:t>
            </a:r>
            <a:r>
              <a:rPr lang="en-US" sz="1400" b="1" dirty="0"/>
              <a:t> quantization of image </a:t>
            </a:r>
            <a:r>
              <a:rPr lang="en-US" sz="1400" b="1" dirty="0" err="1"/>
              <a:t>subbands</a:t>
            </a:r>
            <a:r>
              <a:rPr lang="en-US" sz="1400" b="1" dirty="0"/>
              <a:t> with efﬁcient overhead rate selection. </a:t>
            </a:r>
          </a:p>
          <a:p>
            <a:pPr marL="0" indent="0">
              <a:lnSpc>
                <a:spcPct val="150000"/>
              </a:lnSpc>
              <a:spcBef>
                <a:spcPts val="500"/>
              </a:spcBef>
              <a:buNone/>
              <a:defRPr sz="1600">
                <a:latin typeface="DengXian"/>
                <a:ea typeface="DengXian"/>
                <a:cs typeface="DengXian"/>
                <a:sym typeface="DengXian"/>
              </a:defRPr>
            </a:pPr>
            <a:r>
              <a:rPr lang="en-US" sz="1400" b="1" dirty="0"/>
              <a:t>[4] K. S. </a:t>
            </a:r>
            <a:r>
              <a:rPr lang="en-US" sz="1400" b="1" dirty="0" err="1"/>
              <a:t>Thyagarajan</a:t>
            </a:r>
            <a:r>
              <a:rPr lang="en-US" sz="1400" b="1" dirty="0"/>
              <a:t>. Still Image and video compression with </a:t>
            </a:r>
            <a:r>
              <a:rPr lang="en-US" sz="1400" b="1" dirty="0" err="1"/>
              <a:t>Matlab</a:t>
            </a:r>
            <a:r>
              <a:rPr lang="en-US" sz="1400" b="1" dirty="0"/>
              <a:t>. ISBN 978-0-470-48416-6</a:t>
            </a:r>
          </a:p>
          <a:p>
            <a:pPr marL="0" indent="0">
              <a:lnSpc>
                <a:spcPct val="150000"/>
              </a:lnSpc>
              <a:spcBef>
                <a:spcPts val="500"/>
              </a:spcBef>
              <a:buNone/>
              <a:defRPr sz="1600">
                <a:latin typeface="DengXian"/>
                <a:ea typeface="DengXian"/>
                <a:cs typeface="DengXian"/>
                <a:sym typeface="DengXian"/>
              </a:defRPr>
            </a:pPr>
            <a:r>
              <a:rPr lang="en-US" sz="1400" b="1" dirty="0"/>
              <a:t>[5] David </a:t>
            </a:r>
            <a:r>
              <a:rPr lang="en-US" sz="1400" b="1" dirty="0" err="1"/>
              <a:t>Fridovich</a:t>
            </a:r>
            <a:r>
              <a:rPr lang="en-US" sz="1400" b="1" dirty="0"/>
              <a:t>-Keil and Grace </a:t>
            </a:r>
            <a:r>
              <a:rPr lang="en-US" sz="1400" b="1" dirty="0" err="1"/>
              <a:t>Kuo</a:t>
            </a:r>
            <a:r>
              <a:rPr lang="en-US" sz="1400" b="1" dirty="0"/>
              <a:t>. Compressed Sensing for Image Compression.</a:t>
            </a:r>
          </a:p>
          <a:p>
            <a:pPr marL="0" indent="0">
              <a:lnSpc>
                <a:spcPct val="150000"/>
              </a:lnSpc>
              <a:spcBef>
                <a:spcPts val="500"/>
              </a:spcBef>
              <a:buNone/>
              <a:defRPr sz="1600">
                <a:latin typeface="DengXian"/>
                <a:ea typeface="DengXian"/>
                <a:cs typeface="DengXian"/>
                <a:sym typeface="DengXian"/>
              </a:defRPr>
            </a:pPr>
            <a:r>
              <a:rPr lang="en-US" sz="1400" b="1" dirty="0"/>
              <a:t>[6] Gregory Wallace, The JPEG Still Image Compression Standard,</a:t>
            </a:r>
          </a:p>
          <a:p>
            <a:pPr marL="0" indent="0">
              <a:lnSpc>
                <a:spcPct val="150000"/>
              </a:lnSpc>
              <a:spcBef>
                <a:spcPts val="500"/>
              </a:spcBef>
              <a:buNone/>
              <a:defRPr sz="1600">
                <a:latin typeface="DengXian"/>
                <a:ea typeface="DengXian"/>
                <a:cs typeface="DengXian"/>
                <a:sym typeface="DengXian"/>
              </a:defRPr>
            </a:pPr>
            <a:r>
              <a:rPr lang="en-US" sz="1400" b="1" dirty="0"/>
              <a:t>[7] Prof. Dr.-Ing. </a:t>
            </a:r>
            <a:r>
              <a:rPr lang="en-US" sz="1400" b="1" dirty="0" err="1"/>
              <a:t>Eckehard</a:t>
            </a:r>
            <a:r>
              <a:rPr lang="en-US" sz="1400" b="1" dirty="0"/>
              <a:t> Steinbach. Multidimensional signal </a:t>
            </a:r>
            <a:fld id="{D5996CDD-C052-4535-8229-DAA92807A135}" type="slidenum">
              <a:rPr lang="en-US" sz="1400" b="1" smtClean="0"/>
              <a:t>17</a:t>
            </a:fld>
            <a:r>
              <a:rPr lang="en-US" sz="1400" b="1" dirty="0"/>
              <a:t>processing Lecture </a:t>
            </a:r>
            <a:r>
              <a:rPr lang="en-US" sz="1400" b="1" dirty="0" err="1"/>
              <a:t>Skript</a:t>
            </a:r>
            <a:endParaRPr lang="en-US" sz="1400" b="1" dirty="0"/>
          </a:p>
          <a:p>
            <a:pPr marL="0" indent="0">
              <a:lnSpc>
                <a:spcPct val="150000"/>
              </a:lnSpc>
              <a:spcBef>
                <a:spcPts val="500"/>
              </a:spcBef>
              <a:buNone/>
              <a:defRPr sz="1600">
                <a:latin typeface="DengXian"/>
                <a:ea typeface="DengXian"/>
                <a:cs typeface="DengXian"/>
                <a:sym typeface="DengXian"/>
              </a:defRPr>
            </a:pPr>
            <a:r>
              <a:rPr lang="en-US" sz="1400" b="1" dirty="0"/>
              <a:t>[8] SPHIT Algorithm. http://www.ws.binghamton.edu/fowler/fowler%2</a:t>
            </a:r>
          </a:p>
          <a:p>
            <a:pPr>
              <a:lnSpc>
                <a:spcPct val="150000"/>
              </a:lnSpc>
              <a:spcBef>
                <a:spcPts val="500"/>
              </a:spcBef>
              <a:defRPr sz="1600">
                <a:latin typeface="DengXian"/>
                <a:ea typeface="DengXian"/>
                <a:cs typeface="DengXian"/>
                <a:sym typeface="DengXian"/>
              </a:defRPr>
            </a:pPr>
            <a:endParaRPr sz="1400" b="1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C3BED-57BE-4A35-8D2F-DA504D36F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7147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86464135-5B22-4EEF-A409-5094E48E42C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30" y="2997399"/>
            <a:ext cx="6221530" cy="1872047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05551F7-5AFF-4845-890C-AB55FC112461}"/>
              </a:ext>
            </a:extLst>
          </p:cNvPr>
          <p:cNvCxnSpPr/>
          <p:nvPr/>
        </p:nvCxnSpPr>
        <p:spPr>
          <a:xfrm>
            <a:off x="4504149" y="3623567"/>
            <a:ext cx="0" cy="821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915D804-815C-482D-9037-AE764D668DB2}"/>
              </a:ext>
            </a:extLst>
          </p:cNvPr>
          <p:cNvSpPr txBox="1"/>
          <p:nvPr/>
        </p:nvSpPr>
        <p:spPr>
          <a:xfrm>
            <a:off x="3281948" y="3864836"/>
            <a:ext cx="2715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Adaptive quantization factor</a:t>
            </a:r>
            <a:endParaRPr lang="de-DE" sz="1600" dirty="0">
              <a:solidFill>
                <a:srgbClr val="FF0000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A618015-64B8-45BA-A2E1-BD3CD8F09A20}"/>
              </a:ext>
            </a:extLst>
          </p:cNvPr>
          <p:cNvSpPr txBox="1">
            <a:spLocks/>
          </p:cNvSpPr>
          <p:nvPr/>
        </p:nvSpPr>
        <p:spPr bwMode="auto">
          <a:xfrm>
            <a:off x="742767" y="988737"/>
            <a:ext cx="9144000" cy="740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18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ＭＳ Ｐゴシック" pitchFamily="-65" charset="-128"/>
                <a:cs typeface="ＭＳ Ｐゴシック" pitchFamily="1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zh-CN" kern="0" dirty="0"/>
              <a:t>Adaptive quantization	</a:t>
            </a:r>
            <a:endParaRPr lang="de-DE" kern="0" dirty="0"/>
          </a:p>
        </p:txBody>
      </p:sp>
      <p:sp>
        <p:nvSpPr>
          <p:cNvPr id="15" name="副标题 2">
            <a:extLst>
              <a:ext uri="{FF2B5EF4-FFF2-40B4-BE49-F238E27FC236}">
                <a16:creationId xmlns:a16="http://schemas.microsoft.com/office/drawing/2014/main" id="{26431E48-C9FE-4A49-93E7-D1533382BA0C}"/>
              </a:ext>
            </a:extLst>
          </p:cNvPr>
          <p:cNvSpPr txBox="1">
            <a:spLocks/>
          </p:cNvSpPr>
          <p:nvPr/>
        </p:nvSpPr>
        <p:spPr>
          <a:xfrm>
            <a:off x="742767" y="172658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altLang="zh-CN" dirty="0"/>
              <a:t>Sparsity of each block</a:t>
            </a:r>
          </a:p>
          <a:p>
            <a:pPr algn="l"/>
            <a:r>
              <a:rPr lang="en-US" altLang="zh-CN" dirty="0"/>
              <a:t>2.   determine a suitable </a:t>
            </a:r>
            <a:r>
              <a:rPr lang="en-US" altLang="zh-CN" dirty="0" err="1"/>
              <a:t>qScale</a:t>
            </a:r>
            <a:r>
              <a:rPr lang="en-US" altLang="zh-CN" dirty="0"/>
              <a:t> </a:t>
            </a:r>
            <a:endParaRPr lang="de-DE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ED9E62-99BC-4B08-9DF9-804E3C14453A}"/>
              </a:ext>
            </a:extLst>
          </p:cNvPr>
          <p:cNvSpPr txBox="1"/>
          <p:nvPr/>
        </p:nvSpPr>
        <p:spPr>
          <a:xfrm>
            <a:off x="355105" y="2797344"/>
            <a:ext cx="1668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Block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2F28F5-CD51-4910-B913-25D107F57FD7}"/>
              </a:ext>
            </a:extLst>
          </p:cNvPr>
          <p:cNvSpPr txBox="1"/>
          <p:nvPr/>
        </p:nvSpPr>
        <p:spPr>
          <a:xfrm>
            <a:off x="742766" y="3933422"/>
            <a:ext cx="148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altLang="zh-CN" dirty="0" err="1"/>
              <a:t>ec_block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FFA812-0F08-49E9-9C29-63626104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2</a:t>
            </a:fld>
            <a:endParaRPr lang="en-US" noProof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>
            <a:extLst>
              <a:ext uri="{FF2B5EF4-FFF2-40B4-BE49-F238E27FC236}">
                <a16:creationId xmlns:a16="http://schemas.microsoft.com/office/drawing/2014/main" id="{4DBC81FB-9374-4046-BD7B-BE7B9F446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</a:t>
            </a:r>
            <a:r>
              <a:rPr lang="en-US" altLang="zh-CN" dirty="0" err="1"/>
              <a:t>parsity</a:t>
            </a:r>
            <a:endParaRPr lang="de-DE" dirty="0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016CE617-D830-462D-9C5C-909D910A6E9A}"/>
              </a:ext>
            </a:extLst>
          </p:cNvPr>
          <p:cNvSpPr txBox="1">
            <a:spLocks/>
          </p:cNvSpPr>
          <p:nvPr/>
        </p:nvSpPr>
        <p:spPr bwMode="auto">
          <a:xfrm>
            <a:off x="508000" y="1451328"/>
            <a:ext cx="9552296" cy="3761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534988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801688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079500" indent="-277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3462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/>
              <a:t>The complexity of each DCT block is different</a:t>
            </a:r>
          </a:p>
          <a:p>
            <a:pPr marL="0" indent="0">
              <a:buFont typeface="Wingdings" charset="2"/>
              <a:buNone/>
            </a:pPr>
            <a:r>
              <a:rPr lang="en-US" altLang="zh-CN" kern="0" dirty="0"/>
              <a:t> </a:t>
            </a:r>
            <a:endParaRPr lang="de-DE" kern="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4637167F-F082-471B-B2F9-7CAA380A8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168" y="3019247"/>
            <a:ext cx="419100" cy="428625"/>
          </a:xfrm>
          <a:prstGeom prst="rect">
            <a:avLst/>
          </a:prstGeom>
        </p:spPr>
      </p:pic>
      <p:pic>
        <p:nvPicPr>
          <p:cNvPr id="21" name="图片 20" descr="图片包含 游戏机&#10;&#10;描述已自动生成">
            <a:extLst>
              <a:ext uri="{FF2B5EF4-FFF2-40B4-BE49-F238E27FC236}">
                <a16:creationId xmlns:a16="http://schemas.microsoft.com/office/drawing/2014/main" id="{EA87EF18-93E4-4EFE-B2D6-C2B3D6BB0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168" y="4468229"/>
            <a:ext cx="442621" cy="442621"/>
          </a:xfrm>
          <a:prstGeom prst="rect">
            <a:avLst/>
          </a:prstGeom>
        </p:spPr>
      </p:pic>
      <p:pic>
        <p:nvPicPr>
          <p:cNvPr id="22" name="图片 21" descr="人戴着帽子&#10;&#10;描述已自动生成">
            <a:extLst>
              <a:ext uri="{FF2B5EF4-FFF2-40B4-BE49-F238E27FC236}">
                <a16:creationId xmlns:a16="http://schemas.microsoft.com/office/drawing/2014/main" id="{2426C647-3991-4192-B47C-11D82FD9FD2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80" y="2247807"/>
            <a:ext cx="3581787" cy="3158865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0DAB9826-D13D-4BCB-BBDC-7E95207DCA66}"/>
              </a:ext>
            </a:extLst>
          </p:cNvPr>
          <p:cNvSpPr/>
          <p:nvPr/>
        </p:nvSpPr>
        <p:spPr>
          <a:xfrm>
            <a:off x="1233381" y="3680320"/>
            <a:ext cx="261049" cy="26388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5314E9F-7B96-4EE9-96D5-87A667EFD7F2}"/>
              </a:ext>
            </a:extLst>
          </p:cNvPr>
          <p:cNvSpPr/>
          <p:nvPr/>
        </p:nvSpPr>
        <p:spPr>
          <a:xfrm>
            <a:off x="2134900" y="4578885"/>
            <a:ext cx="217680" cy="2213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E7BB010-83D5-4998-92EF-CCBD5D2154B7}"/>
              </a:ext>
            </a:extLst>
          </p:cNvPr>
          <p:cNvCxnSpPr>
            <a:cxnSpLocks/>
          </p:cNvCxnSpPr>
          <p:nvPr/>
        </p:nvCxnSpPr>
        <p:spPr>
          <a:xfrm flipV="1">
            <a:off x="1533955" y="3234215"/>
            <a:ext cx="2957439" cy="956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0BD14AA-A9F2-4AC3-880D-BBECEB115410}"/>
              </a:ext>
            </a:extLst>
          </p:cNvPr>
          <p:cNvCxnSpPr>
            <a:cxnSpLocks/>
          </p:cNvCxnSpPr>
          <p:nvPr/>
        </p:nvCxnSpPr>
        <p:spPr>
          <a:xfrm>
            <a:off x="2352580" y="4655813"/>
            <a:ext cx="1940930" cy="33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1D636E5-A4ED-4BC2-B770-79A58BDD9C59}"/>
              </a:ext>
            </a:extLst>
          </p:cNvPr>
          <p:cNvSpPr txBox="1"/>
          <p:nvPr/>
        </p:nvSpPr>
        <p:spPr>
          <a:xfrm>
            <a:off x="5469523" y="2726420"/>
            <a:ext cx="3420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The more big coefficients after DCT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FE3455C-C4C5-4DB1-A475-59D23A782676}"/>
              </a:ext>
            </a:extLst>
          </p:cNvPr>
          <p:cNvCxnSpPr>
            <a:cxnSpLocks/>
          </p:cNvCxnSpPr>
          <p:nvPr/>
        </p:nvCxnSpPr>
        <p:spPr>
          <a:xfrm>
            <a:off x="7092299" y="3194253"/>
            <a:ext cx="1" cy="1330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CB93A23-19EB-455D-91CB-39C844B55EC0}"/>
              </a:ext>
            </a:extLst>
          </p:cNvPr>
          <p:cNvSpPr txBox="1"/>
          <p:nvPr/>
        </p:nvSpPr>
        <p:spPr>
          <a:xfrm>
            <a:off x="6628015" y="4672676"/>
            <a:ext cx="141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More details </a:t>
            </a:r>
            <a:endParaRPr lang="de-DE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88D13F0-3545-49FC-AE67-3111B4A4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1954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B6D57B1-0707-4D57-AA0E-A2677068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16855"/>
            <a:ext cx="10515600" cy="1325563"/>
          </a:xfrm>
        </p:spPr>
        <p:txBody>
          <a:bodyPr/>
          <a:lstStyle/>
          <a:p>
            <a:r>
              <a:rPr lang="de-DE" dirty="0"/>
              <a:t>S</a:t>
            </a:r>
            <a:r>
              <a:rPr lang="en-US" altLang="zh-CN" dirty="0" err="1"/>
              <a:t>parsity</a:t>
            </a:r>
            <a:r>
              <a:rPr lang="en-US" altLang="zh-CN" dirty="0"/>
              <a:t>	</a:t>
            </a:r>
            <a:endParaRPr lang="de-DE" dirty="0"/>
          </a:p>
        </p:txBody>
      </p:sp>
      <p:pic>
        <p:nvPicPr>
          <p:cNvPr id="5" name="内容占位符 8" descr="手机屏幕截图&#10;&#10;描述已自动生成">
            <a:extLst>
              <a:ext uri="{FF2B5EF4-FFF2-40B4-BE49-F238E27FC236}">
                <a16:creationId xmlns:a16="http://schemas.microsoft.com/office/drawing/2014/main" id="{CC164934-08AE-48C2-A9B2-90A6E62B3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23" y="2307771"/>
            <a:ext cx="4854311" cy="2674282"/>
          </a:xfrm>
        </p:spPr>
      </p:pic>
      <p:pic>
        <p:nvPicPr>
          <p:cNvPr id="6" name="图片 5" descr="女人戴着帽子&#10;&#10;描述已自动生成">
            <a:extLst>
              <a:ext uri="{FF2B5EF4-FFF2-40B4-BE49-F238E27FC236}">
                <a16:creationId xmlns:a16="http://schemas.microsoft.com/office/drawing/2014/main" id="{28CED17C-B7E3-411F-A04F-2E59C8153E6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598" y="2296193"/>
            <a:ext cx="6206442" cy="2674282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E46F44-3752-468E-A411-0BD4E556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6779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5DD72-2A2A-4FC1-B293-5264DC34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s</a:t>
            </a:r>
            <a:r>
              <a:rPr lang="en-US" altLang="zh-CN" dirty="0" err="1"/>
              <a:t>uitable</a:t>
            </a:r>
            <a:r>
              <a:rPr lang="en-US" altLang="zh-CN" dirty="0"/>
              <a:t> </a:t>
            </a:r>
            <a:r>
              <a:rPr lang="en-US" altLang="zh-CN" dirty="0" err="1"/>
              <a:t>qScale</a:t>
            </a:r>
            <a:r>
              <a:rPr lang="en-US" altLang="zh-CN" dirty="0"/>
              <a:t> </a:t>
            </a:r>
            <a:endParaRPr lang="de-DE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43C6952-6E49-4051-8455-293D768D5EDC}"/>
              </a:ext>
            </a:extLst>
          </p:cNvPr>
          <p:cNvSpPr txBox="1">
            <a:spLocks/>
          </p:cNvSpPr>
          <p:nvPr/>
        </p:nvSpPr>
        <p:spPr bwMode="auto">
          <a:xfrm>
            <a:off x="508000" y="1451328"/>
            <a:ext cx="10652464" cy="4871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charset="2"/>
              <a:buChar char="§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18" charset="-128"/>
              </a:defRPr>
            </a:lvl1pPr>
            <a:lvl2pPr marL="534988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801688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079500" indent="-277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3462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Lucida Grande"/>
              <a:buChar char="□"/>
              <a:defRPr sz="2000" b="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800" kern="0" dirty="0" err="1"/>
              <a:t>qScale</a:t>
            </a:r>
            <a:r>
              <a:rPr lang="de-DE" sz="1800" kern="0" dirty="0"/>
              <a:t>: F</a:t>
            </a:r>
            <a:r>
              <a:rPr lang="en-US" altLang="zh-CN" sz="1800" kern="0" dirty="0"/>
              <a:t>actor of standard quantization table</a:t>
            </a:r>
            <a:r>
              <a:rPr lang="zh-CN" altLang="en-US" sz="1800" kern="0" dirty="0"/>
              <a:t>，</a:t>
            </a:r>
            <a:endParaRPr lang="en-US" altLang="zh-CN" sz="1800" kern="0" dirty="0"/>
          </a:p>
          <a:p>
            <a:r>
              <a:rPr lang="en-US" altLang="zh-CN" sz="1800" kern="0" dirty="0"/>
              <a:t>more bits for “Detail” block</a:t>
            </a:r>
            <a:r>
              <a:rPr lang="zh-CN" altLang="en-US" sz="1800" kern="0" dirty="0"/>
              <a:t>， </a:t>
            </a:r>
            <a:r>
              <a:rPr lang="en-US" altLang="zh-CN" sz="1800" kern="0" dirty="0"/>
              <a:t>less bits for “simple” block.</a:t>
            </a:r>
          </a:p>
          <a:p>
            <a:pPr marL="0" indent="0">
              <a:buFont typeface="Wingdings" charset="2"/>
              <a:buNone/>
            </a:pPr>
            <a:endParaRPr lang="en-US" altLang="zh-CN" sz="1800" kern="0" dirty="0"/>
          </a:p>
          <a:p>
            <a:pPr marL="0" indent="0">
              <a:buFont typeface="Wingdings" charset="2"/>
              <a:buNone/>
            </a:pPr>
            <a:endParaRPr lang="de-DE" sz="1800" kern="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354910-1195-48AF-A734-B351FF124BD0}"/>
              </a:ext>
            </a:extLst>
          </p:cNvPr>
          <p:cNvSpPr txBox="1"/>
          <p:nvPr/>
        </p:nvSpPr>
        <p:spPr>
          <a:xfrm>
            <a:off x="5604583" y="554383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1800" dirty="0"/>
              <a:t>l</a:t>
            </a:r>
            <a:r>
              <a:rPr lang="en-US" altLang="zh-CN" sz="1800" dirty="0"/>
              <a:t>ager </a:t>
            </a:r>
            <a:r>
              <a:rPr lang="en-US" altLang="zh-CN" sz="1800" dirty="0" err="1"/>
              <a:t>qScale</a:t>
            </a:r>
            <a:endParaRPr lang="de-DE" sz="1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C1E6F1-0401-47A5-9BBE-2FE5FD82AC4D}"/>
              </a:ext>
            </a:extLst>
          </p:cNvPr>
          <p:cNvSpPr txBox="1"/>
          <p:nvPr/>
        </p:nvSpPr>
        <p:spPr>
          <a:xfrm>
            <a:off x="1015770" y="552817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small </a:t>
            </a:r>
            <a:r>
              <a:rPr lang="en-US" altLang="zh-CN" sz="1800" dirty="0" err="1"/>
              <a:t>qScale</a:t>
            </a:r>
            <a:endParaRPr lang="de-DE" sz="1800" dirty="0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8B1F5369-EA56-4091-AACE-68304D4EF83B}"/>
              </a:ext>
            </a:extLst>
          </p:cNvPr>
          <p:cNvSpPr/>
          <p:nvPr/>
        </p:nvSpPr>
        <p:spPr>
          <a:xfrm>
            <a:off x="1732329" y="2236327"/>
            <a:ext cx="205792" cy="279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FF253402-6D7A-4430-8C31-2C24B5DB3FC5}"/>
              </a:ext>
            </a:extLst>
          </p:cNvPr>
          <p:cNvSpPr/>
          <p:nvPr/>
        </p:nvSpPr>
        <p:spPr>
          <a:xfrm>
            <a:off x="5774498" y="2186472"/>
            <a:ext cx="205792" cy="2840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9FB286-89FB-41ED-924E-102C66746A41}"/>
              </a:ext>
            </a:extLst>
          </p:cNvPr>
          <p:cNvSpPr txBox="1"/>
          <p:nvPr/>
        </p:nvSpPr>
        <p:spPr>
          <a:xfrm>
            <a:off x="1128153" y="243072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err="1"/>
              <a:t>small</a:t>
            </a:r>
            <a:r>
              <a:rPr lang="de-DE" sz="1800" dirty="0"/>
              <a:t> </a:t>
            </a:r>
            <a:r>
              <a:rPr lang="de-DE" sz="1800" dirty="0" err="1"/>
              <a:t>qScale</a:t>
            </a:r>
            <a:endParaRPr lang="de-DE" sz="1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7E6136D-65C0-49BA-8A63-0DBAC7CF74C1}"/>
              </a:ext>
            </a:extLst>
          </p:cNvPr>
          <p:cNvSpPr txBox="1"/>
          <p:nvPr/>
        </p:nvSpPr>
        <p:spPr>
          <a:xfrm>
            <a:off x="4893199" y="2368475"/>
            <a:ext cx="188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/>
              <a:t>large </a:t>
            </a:r>
            <a:r>
              <a:rPr lang="de-DE" sz="1800" dirty="0" err="1"/>
              <a:t>qScale</a:t>
            </a:r>
            <a:endParaRPr lang="de-DE" sz="18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0676C70-A0C4-4769-9737-D4281FFC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5</a:t>
            </a:fld>
            <a:endParaRPr lang="en-US" noProof="0"/>
          </a:p>
        </p:txBody>
      </p:sp>
      <p:pic>
        <p:nvPicPr>
          <p:cNvPr id="12" name="图片 11" descr="卡通人物&#10;&#10;描述已自动生成">
            <a:extLst>
              <a:ext uri="{FF2B5EF4-FFF2-40B4-BE49-F238E27FC236}">
                <a16:creationId xmlns:a16="http://schemas.microsoft.com/office/drawing/2014/main" id="{391D6BF1-D6CA-435C-B92D-A9689A68C49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15" y="2765475"/>
            <a:ext cx="3824932" cy="2770530"/>
          </a:xfrm>
          <a:prstGeom prst="rect">
            <a:avLst/>
          </a:prstGeom>
        </p:spPr>
      </p:pic>
      <p:pic>
        <p:nvPicPr>
          <p:cNvPr id="14" name="图片 13" descr="图片包含 游戏机, 帽子, 年轻&#10;&#10;描述已自动生成">
            <a:extLst>
              <a:ext uri="{FF2B5EF4-FFF2-40B4-BE49-F238E27FC236}">
                <a16:creationId xmlns:a16="http://schemas.microsoft.com/office/drawing/2014/main" id="{D6DB385D-ADCA-451F-BD35-57A2800C2F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48" y="2782990"/>
            <a:ext cx="3682915" cy="266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93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3718E-4B56-47D9-905E-5E19CB6BE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still image compression</a:t>
            </a:r>
          </a:p>
        </p:txBody>
      </p:sp>
      <p:pic>
        <p:nvPicPr>
          <p:cNvPr id="5" name="内容占位符 4" descr="图片包含 地图, 船, 水, 飞行&#10;&#10;描述已自动生成">
            <a:extLst>
              <a:ext uri="{FF2B5EF4-FFF2-40B4-BE49-F238E27FC236}">
                <a16:creationId xmlns:a16="http://schemas.microsoft.com/office/drawing/2014/main" id="{B2175642-ADB6-40DF-9EF9-CE90DD9AF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5609"/>
            <a:ext cx="8636000" cy="4326995"/>
          </a:xfrm>
        </p:spPr>
      </p:pic>
      <p:pic>
        <p:nvPicPr>
          <p:cNvPr id="7" name="图片 6" descr="图片包含 地图, 烟, 男人, 火车&#10;&#10;描述已自动生成">
            <a:extLst>
              <a:ext uri="{FF2B5EF4-FFF2-40B4-BE49-F238E27FC236}">
                <a16:creationId xmlns:a16="http://schemas.microsoft.com/office/drawing/2014/main" id="{BCA3F5CA-97A9-4464-8B2F-0F2E600D226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362" y="1451328"/>
            <a:ext cx="5523275" cy="4604231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6653F14-7E7E-4D43-9C3F-8402C899563C}"/>
              </a:ext>
            </a:extLst>
          </p:cNvPr>
          <p:cNvCxnSpPr/>
          <p:nvPr/>
        </p:nvCxnSpPr>
        <p:spPr bwMode="auto">
          <a:xfrm>
            <a:off x="4798423" y="1907177"/>
            <a:ext cx="0" cy="410103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内容占位符 4" descr="地图的截图&#10;&#10;描述已自动生成">
            <a:extLst>
              <a:ext uri="{FF2B5EF4-FFF2-40B4-BE49-F238E27FC236}">
                <a16:creationId xmlns:a16="http://schemas.microsoft.com/office/drawing/2014/main" id="{1F9317BA-18B4-4451-A129-F0E192E03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994" y="1310689"/>
            <a:ext cx="6514012" cy="488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pic>
        <p:nvPicPr>
          <p:cNvPr id="11" name="图片 10" descr="图片包含 游戏机&#10;&#10;描述已自动生成">
            <a:extLst>
              <a:ext uri="{FF2B5EF4-FFF2-40B4-BE49-F238E27FC236}">
                <a16:creationId xmlns:a16="http://schemas.microsoft.com/office/drawing/2014/main" id="{12C14D17-EDF5-40CD-B8C2-F4EDAEBF1B1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9" y="1697694"/>
            <a:ext cx="5403901" cy="4440668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BE8466E-6D37-43F6-8260-2AFABF7E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845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1862D-B2B2-4E78-9C2F-2A995411D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Result of video compression (foreman </a:t>
            </a:r>
            <a:r>
              <a:rPr lang="en-US" sz="2800" dirty="0" err="1"/>
              <a:t>sequance</a:t>
            </a:r>
            <a:r>
              <a:rPr lang="en-US" sz="2800" dirty="0"/>
              <a:t>)</a:t>
            </a:r>
            <a:endParaRPr lang="de-DE" sz="28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D34E6CE-99B1-4CA9-839F-44D82BFC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7</a:t>
            </a:fld>
            <a:endParaRPr lang="en-US" noProof="0"/>
          </a:p>
        </p:txBody>
      </p:sp>
      <p:pic>
        <p:nvPicPr>
          <p:cNvPr id="12" name="内容占位符 11" descr="地图的截图&#10;&#10;描述已自动生成">
            <a:extLst>
              <a:ext uri="{FF2B5EF4-FFF2-40B4-BE49-F238E27FC236}">
                <a16:creationId xmlns:a16="http://schemas.microsoft.com/office/drawing/2014/main" id="{27F46D94-2DC6-45D5-8765-66C579924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635" y="1451328"/>
            <a:ext cx="5925105" cy="4443829"/>
          </a:xfrm>
        </p:spPr>
      </p:pic>
    </p:spTree>
    <p:extLst>
      <p:ext uri="{BB962C8B-B14F-4D97-AF65-F5344CB8AC3E}">
        <p14:creationId xmlns:p14="http://schemas.microsoft.com/office/powerpoint/2010/main" val="4064435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EB2CF-5084-4405-9096-D163799F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adptive</a:t>
            </a:r>
            <a:r>
              <a:rPr lang="de-DE" dirty="0"/>
              <a:t> </a:t>
            </a:r>
            <a:r>
              <a:rPr lang="de-DE" dirty="0" err="1"/>
              <a:t>quantization</a:t>
            </a:r>
            <a:endParaRPr lang="de-D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65286-AA3B-4CFD-B29B-CC31C6356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Advantage:</a:t>
            </a:r>
          </a:p>
          <a:p>
            <a:r>
              <a:rPr lang="en-US" dirty="0"/>
              <a:t>In over compressed image/video performed relative well</a:t>
            </a:r>
          </a:p>
          <a:p>
            <a:r>
              <a:rPr lang="en-US" dirty="0"/>
              <a:t>blocking artifact(partly reduced by deblocking)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Disadvantage:</a:t>
            </a:r>
          </a:p>
          <a:p>
            <a:r>
              <a:rPr lang="en-US" dirty="0"/>
              <a:t>Detail information lo</a:t>
            </a:r>
            <a:r>
              <a:rPr lang="en-US" altLang="zh-CN" dirty="0"/>
              <a:t>ss </a:t>
            </a:r>
            <a:r>
              <a:rPr lang="en-US" dirty="0"/>
              <a:t>in „Simple“ block	bad performance at high </a:t>
            </a:r>
            <a:r>
              <a:rPr lang="en-US" dirty="0" err="1"/>
              <a:t>bpp</a:t>
            </a:r>
            <a:r>
              <a:rPr lang="en-US" dirty="0"/>
              <a:t> </a:t>
            </a:r>
          </a:p>
          <a:p>
            <a:r>
              <a:rPr lang="en-US" dirty="0"/>
              <a:t>Time cost ,due to sparsity determination.</a:t>
            </a:r>
          </a:p>
          <a:p>
            <a:r>
              <a:rPr lang="en-US" dirty="0"/>
              <a:t>Only suitable for still image 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4C9953E4-C351-414E-BE13-93AFBD0AB3C6}"/>
              </a:ext>
            </a:extLst>
          </p:cNvPr>
          <p:cNvSpPr/>
          <p:nvPr/>
        </p:nvSpPr>
        <p:spPr bwMode="auto">
          <a:xfrm>
            <a:off x="5408022" y="3666309"/>
            <a:ext cx="383177" cy="15675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BB1DA8-7956-4DB9-AAD7-5494B390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21419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E9966-2680-49F9-8DB7-6E2CFE95A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DWT + SPIHT </a:t>
            </a:r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7A98B8CF-84E4-4C9C-AF4C-9F9108FF0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702" y="3144005"/>
            <a:ext cx="6362700" cy="19145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B9C6178-3F3D-4FC9-A066-A44A6471E0B9}"/>
              </a:ext>
            </a:extLst>
          </p:cNvPr>
          <p:cNvSpPr txBox="1"/>
          <p:nvPr/>
        </p:nvSpPr>
        <p:spPr>
          <a:xfrm>
            <a:off x="955025" y="2949606"/>
            <a:ext cx="1109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719820-DCAA-4FAA-B39D-5486E17D3199}"/>
              </a:ext>
            </a:extLst>
          </p:cNvPr>
          <p:cNvSpPr txBox="1"/>
          <p:nvPr/>
        </p:nvSpPr>
        <p:spPr>
          <a:xfrm>
            <a:off x="508000" y="4101268"/>
            <a:ext cx="1947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Rec_image</a:t>
            </a:r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62AB22-6102-410B-A8B5-BFC112670FE5}"/>
              </a:ext>
            </a:extLst>
          </p:cNvPr>
          <p:cNvSpPr txBox="1"/>
          <p:nvPr/>
        </p:nvSpPr>
        <p:spPr>
          <a:xfrm>
            <a:off x="508000" y="1535837"/>
            <a:ext cx="80411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Filter generation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DWT transform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SPIHT encoding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8F7AE2-91CF-449B-8798-310B29CC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94CD-1FE7-0C44-80F4-2964C2C99554}" type="slidenum">
              <a:rPr lang="en-US" noProof="0" smtClean="0"/>
              <a:pPr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10225888"/>
      </p:ext>
    </p:extLst>
  </p:cSld>
  <p:clrMapOvr>
    <a:masterClrMapping/>
  </p:clrMapOvr>
</p:sld>
</file>

<file path=ppt/theme/theme1.xml><?xml version="1.0" encoding="utf-8"?>
<a:theme xmlns:a="http://schemas.openxmlformats.org/drawingml/2006/main" name="TUM_Vorlage_hellblau">
  <a:themeElements>
    <a:clrScheme name="Leere Präsentation 1">
      <a:dk1>
        <a:srgbClr val="000000"/>
      </a:dk1>
      <a:lt1>
        <a:srgbClr val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65BD"/>
        </a:dk2>
        <a:lt2>
          <a:srgbClr val="005293"/>
        </a:lt2>
        <a:accent1>
          <a:srgbClr val="A2AD00"/>
        </a:accent1>
        <a:accent2>
          <a:srgbClr val="E37222"/>
        </a:accent2>
        <a:accent3>
          <a:srgbClr val="AAB8DB"/>
        </a:accent3>
        <a:accent4>
          <a:srgbClr val="DADADA"/>
        </a:accent4>
        <a:accent5>
          <a:srgbClr val="CED3AA"/>
        </a:accent5>
        <a:accent6>
          <a:srgbClr val="CE671E"/>
        </a:accent6>
        <a:hlink>
          <a:srgbClr val="DAD7CB"/>
        </a:hlink>
        <a:folHlink>
          <a:srgbClr val="9C9D9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</TotalTime>
  <Words>509</Words>
  <Application>Microsoft Office PowerPoint</Application>
  <PresentationFormat>全屏显示(4:3)</PresentationFormat>
  <Paragraphs>97</Paragraphs>
  <Slides>17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 (Body)</vt:lpstr>
      <vt:lpstr>Lucida Grande</vt:lpstr>
      <vt:lpstr>TUM Neue Helvetica 55 Regular</vt:lpstr>
      <vt:lpstr>DengXian</vt:lpstr>
      <vt:lpstr>Arial</vt:lpstr>
      <vt:lpstr>Wingdings</vt:lpstr>
      <vt:lpstr>TUM_Vorlage_hellblau</vt:lpstr>
      <vt:lpstr>Image and Video Compression Laboratory Optimization</vt:lpstr>
      <vt:lpstr>PowerPoint 演示文稿</vt:lpstr>
      <vt:lpstr>Sparsity</vt:lpstr>
      <vt:lpstr>Sparsity </vt:lpstr>
      <vt:lpstr>suitable qScale </vt:lpstr>
      <vt:lpstr>Result of still image compression</vt:lpstr>
      <vt:lpstr>Result of video compression (foreman sequance)</vt:lpstr>
      <vt:lpstr>Summary of adptive quantization</vt:lpstr>
      <vt:lpstr>DWT + SPIHT </vt:lpstr>
      <vt:lpstr>DWT transformation</vt:lpstr>
      <vt:lpstr>SPIHT Encode </vt:lpstr>
      <vt:lpstr>Result of still image compression(Formann)</vt:lpstr>
      <vt:lpstr>Result of video compression(Formann)</vt:lpstr>
      <vt:lpstr>1080 P Video sequence  </vt:lpstr>
      <vt:lpstr>Summary of DWT+SPIHT </vt:lpstr>
      <vt:lpstr>Summary</vt:lpstr>
      <vt:lpstr>Reference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support</dc:creator>
  <cp:lastModifiedBy>YanchenHuang</cp:lastModifiedBy>
  <cp:revision>34</cp:revision>
  <dcterms:created xsi:type="dcterms:W3CDTF">2009-06-05T15:14:26Z</dcterms:created>
  <dcterms:modified xsi:type="dcterms:W3CDTF">2020-02-09T20:22:05Z</dcterms:modified>
</cp:coreProperties>
</file>