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s/comment1.xml" ContentType="application/vnd.openxmlformats-officedocument.presentationml.comments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  <Override PartName="/ppt/media/image16.jpeg" ContentType="image/jpeg"/>
  <Override PartName="/ppt/media/image17.jpeg" ContentType="image/jpeg"/>
  <Override PartName="/ppt/media/image18.jpeg" ContentType="image/jpeg"/>
  <Override PartName="/ppt/media/image19.jpeg" ContentType="image/jpeg"/>
  <Override PartName="/ppt/media/image20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1"/>
    <p:sldId id="279" r:id="rId32"/>
    <p:sldId id="280" r:id="rId33"/>
    <p:sldId id="281" r:id="rId34"/>
    <p:sldId id="282" r:id="rId35"/>
    <p:sldId id="283" r:id="rId36"/>
    <p:sldId id="284" r:id="rId37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Author id="0" name="YanchenHuang" initials="Y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FE2CA"/>
          </a:solidFill>
        </a:fill>
      </a:tcStyle>
    </a:wholeTbl>
    <a:band2H>
      <a:tcTxStyle b="def" i="def"/>
      <a:tcStyle>
        <a:tcBdr/>
        <a:fill>
          <a:solidFill>
            <a:srgbClr val="F0F1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2E6F1"/>
          </a:solidFill>
        </a:fill>
      </a:tcStyle>
    </a:wholeTbl>
    <a:band2H>
      <a:tcTxStyle b="def" i="def"/>
      <a:tcStyle>
        <a:tcBdr/>
        <a:fill>
          <a:solidFill>
            <a:srgbClr val="F1F3F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DD2CB"/>
          </a:solidFill>
        </a:fill>
      </a:tcStyle>
    </a:wholeTbl>
    <a:band2H>
      <a:tcTxStyle b="def" i="def"/>
      <a:tcStyle>
        <a:tcBdr/>
        <a:fill>
          <a:solidFill>
            <a:srgbClr val="F6EA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comments" Target="comments/comment1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/Relationships>
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 authorId="0" dt="2020-02-09T17:09:13.643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  <p:cm authorId="0" dt="2020-02-09T17:09:14.801" idx="2">
    <p:pos x="146" y="146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5" name="Shape 14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/>
          <p:cNvSpPr txBox="1"/>
          <p:nvPr>
            <p:ph type="title"/>
          </p:nvPr>
        </p:nvSpPr>
        <p:spPr>
          <a:xfrm>
            <a:off x="520700" y="2735858"/>
            <a:ext cx="8128000" cy="1295404"/>
          </a:xfrm>
          <a:prstGeom prst="rect">
            <a:avLst/>
          </a:prstGeom>
        </p:spPr>
        <p:txBody>
          <a:bodyPr/>
          <a:lstStyle>
            <a:lvl1pPr algn="ctr" defTabSz="914400">
              <a:lnSpc>
                <a:spcPct val="100000"/>
              </a:lnSpc>
              <a:defRPr b="0" sz="3200">
                <a:solidFill>
                  <a:srgbClr val="005293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half" idx="1"/>
          </p:nvPr>
        </p:nvSpPr>
        <p:spPr>
          <a:xfrm>
            <a:off x="520700" y="4336060"/>
            <a:ext cx="8128000" cy="175260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ClrTx/>
              <a:buSzTx/>
              <a:buNone/>
              <a:defRPr sz="2400"/>
            </a:lvl1pPr>
            <a:lvl2pPr marL="588644" indent="-321945" algn="ctr">
              <a:spcBef>
                <a:spcPts val="500"/>
              </a:spcBef>
              <a:buClrTx/>
              <a:defRPr sz="2400"/>
            </a:lvl2pPr>
            <a:lvl3pPr marL="855026" indent="-320038" algn="ctr">
              <a:spcBef>
                <a:spcPts val="500"/>
              </a:spcBef>
              <a:buClrTx/>
              <a:defRPr sz="2400"/>
            </a:lvl3pPr>
            <a:lvl4pPr marL="1135062" indent="-333375" algn="ctr">
              <a:spcBef>
                <a:spcPts val="500"/>
              </a:spcBef>
              <a:buClrTx/>
              <a:defRPr sz="2400"/>
            </a:lvl4pPr>
            <a:lvl5pPr marL="1399538" indent="-320038" algn="ctr">
              <a:spcBef>
                <a:spcPts val="500"/>
              </a:spcBef>
              <a:buClrTx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9" name="Bild 9" descr="Bild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7276" y="420121"/>
            <a:ext cx="546138" cy="54613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" name="Picture 29" descr="Picture 2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34920" y="423276"/>
            <a:ext cx="1026072" cy="54167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xfrm>
            <a:off x="6279549" y="6224225"/>
            <a:ext cx="273653" cy="26425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ex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13" descr="Picture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605" y="5751200"/>
            <a:ext cx="437134" cy="231310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Gerade Verbindung 2"/>
          <p:cNvSpPr/>
          <p:nvPr/>
        </p:nvSpPr>
        <p:spPr>
          <a:xfrm flipH="1" flipV="1">
            <a:off x="129605" y="5721351"/>
            <a:ext cx="8895524" cy="6353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2" name="Title Text"/>
          <p:cNvSpPr txBox="1"/>
          <p:nvPr>
            <p:ph type="title"/>
          </p:nvPr>
        </p:nvSpPr>
        <p:spPr>
          <a:xfrm>
            <a:off x="288036" y="1003296"/>
            <a:ext cx="5183391" cy="32420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xfrm>
            <a:off x="288036" y="2711450"/>
            <a:ext cx="4217671" cy="2841626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9200">
              <a:spcBef>
                <a:spcPts val="0"/>
              </a:spcBef>
              <a:buClrTx/>
              <a:buSzTx/>
              <a:buNone/>
              <a:defRPr sz="1800"/>
            </a:lvl1pPr>
            <a:lvl2pPr marL="226554" indent="-226554" defTabSz="1219200">
              <a:spcBef>
                <a:spcPts val="0"/>
              </a:spcBef>
              <a:buClrTx/>
              <a:buChar char="•"/>
              <a:defRPr sz="1800"/>
            </a:lvl2pPr>
            <a:lvl3pPr marL="412966" indent="-236757" defTabSz="1219200">
              <a:spcBef>
                <a:spcPts val="0"/>
              </a:spcBef>
              <a:buClrTx/>
              <a:buChar char="−"/>
              <a:defRPr sz="1800"/>
            </a:lvl3pPr>
            <a:lvl4pPr marL="588948" indent="-228592" defTabSz="1219200">
              <a:spcBef>
                <a:spcPts val="0"/>
              </a:spcBef>
              <a:buClrTx/>
              <a:buChar char="−"/>
              <a:defRPr sz="1800"/>
            </a:lvl4pPr>
            <a:lvl5pPr marL="764702" indent="-226554" defTabSz="1219200">
              <a:spcBef>
                <a:spcPts val="0"/>
              </a:spcBef>
              <a:buClrTx/>
              <a:buChar char="−"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Bildplatzhalter 2"/>
          <p:cNvSpPr/>
          <p:nvPr>
            <p:ph type="pic" sz="quarter" idx="13"/>
          </p:nvPr>
        </p:nvSpPr>
        <p:spPr>
          <a:xfrm>
            <a:off x="4610922" y="2711450"/>
            <a:ext cx="4217671" cy="284162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xfrm>
            <a:off x="8448086" y="5699273"/>
            <a:ext cx="330157" cy="332737"/>
          </a:xfrm>
          <a:prstGeom prst="rect">
            <a:avLst/>
          </a:prstGeom>
        </p:spPr>
        <p:txBody>
          <a:bodyPr/>
          <a:lstStyle>
            <a:lvl1pPr defTabSz="1219200">
              <a:defRPr sz="1600">
                <a:solidFill>
                  <a:srgbClr val="888888"/>
                </a:solidFill>
                <a:latin typeface="TUM Neue Helvetica 55 Regular"/>
                <a:ea typeface="TUM Neue Helvetica 55 Regular"/>
                <a:cs typeface="TUM Neue Helvetica 55 Regular"/>
                <a:sym typeface="TUM Neue Helvetica 55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13" descr="Picture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605" y="5751200"/>
            <a:ext cx="437134" cy="231310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Gerade Verbindung 2"/>
          <p:cNvSpPr/>
          <p:nvPr/>
        </p:nvSpPr>
        <p:spPr>
          <a:xfrm flipH="1" flipV="1">
            <a:off x="129605" y="5721351"/>
            <a:ext cx="8895524" cy="6353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4" name="Title Text"/>
          <p:cNvSpPr txBox="1"/>
          <p:nvPr>
            <p:ph type="title"/>
          </p:nvPr>
        </p:nvSpPr>
        <p:spPr>
          <a:xfrm>
            <a:off x="319089" y="1829249"/>
            <a:ext cx="8509004" cy="41037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42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xfrm>
            <a:off x="317496" y="3356006"/>
            <a:ext cx="8509001" cy="711534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9168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 sz="1800"/>
            </a:lvl1pPr>
            <a:lvl2pPr marL="198235" indent="-198235" defTabSz="1219168">
              <a:lnSpc>
                <a:spcPct val="150000"/>
              </a:lnSpc>
              <a:spcBef>
                <a:spcPts val="0"/>
              </a:spcBef>
              <a:buClrTx/>
              <a:buChar char="•"/>
              <a:defRPr sz="1800"/>
            </a:lvl2pPr>
            <a:lvl3pPr marL="412966" indent="-236757" defTabSz="1219168">
              <a:lnSpc>
                <a:spcPct val="150000"/>
              </a:lnSpc>
              <a:spcBef>
                <a:spcPts val="0"/>
              </a:spcBef>
              <a:buClrTx/>
              <a:buChar char="−"/>
              <a:defRPr sz="1800"/>
            </a:lvl3pPr>
            <a:lvl4pPr marL="588948" indent="-228592" defTabSz="1219168">
              <a:lnSpc>
                <a:spcPct val="150000"/>
              </a:lnSpc>
              <a:spcBef>
                <a:spcPts val="0"/>
              </a:spcBef>
              <a:buClrTx/>
              <a:buChar char="−"/>
              <a:defRPr sz="1800"/>
            </a:lvl4pPr>
            <a:lvl5pPr marL="764702" indent="-226554" defTabSz="1219168">
              <a:lnSpc>
                <a:spcPct val="150000"/>
              </a:lnSpc>
              <a:spcBef>
                <a:spcPts val="0"/>
              </a:spcBef>
              <a:buClrTx/>
              <a:buChar char="−"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Textfeld 21"/>
          <p:cNvSpPr txBox="1"/>
          <p:nvPr/>
        </p:nvSpPr>
        <p:spPr>
          <a:xfrm>
            <a:off x="5127249" y="4739187"/>
            <a:ext cx="2026810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1219200">
              <a:defRPr b="1" sz="1800">
                <a:solidFill>
                  <a:srgbClr val="FFFFFF"/>
                </a:solidFill>
                <a:latin typeface="TUM Neue Helvetica 55 Regular"/>
                <a:ea typeface="TUM Neue Helvetica 55 Regular"/>
                <a:cs typeface="TUM Neue Helvetica 55 Regular"/>
                <a:sym typeface="TUM Neue Helvetica 55 Regular"/>
              </a:defRPr>
            </a:lvl1pPr>
          </a:lstStyle>
          <a:p>
            <a:pPr/>
            <a:r>
              <a:t>www.lsr.ei.tum.de</a:t>
            </a:r>
          </a:p>
        </p:txBody>
      </p:sp>
      <p:sp>
        <p:nvSpPr>
          <p:cNvPr id="137" name="Rectangle 1"/>
          <p:cNvSpPr txBox="1"/>
          <p:nvPr/>
        </p:nvSpPr>
        <p:spPr>
          <a:xfrm>
            <a:off x="364807" y="4797233"/>
            <a:ext cx="4480566" cy="701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457189" indent="-457189" algn="l" defTabSz="1219168">
              <a:spcBef>
                <a:spcPts val="400"/>
              </a:spcBef>
              <a:defRPr sz="1800">
                <a:solidFill>
                  <a:srgbClr val="808080"/>
                </a:solidFill>
                <a:latin typeface="Arial (Body)"/>
                <a:ea typeface="Arial (Body)"/>
                <a:cs typeface="Arial (Body)"/>
                <a:sym typeface="Arial (Body)"/>
              </a:defRPr>
            </a:pPr>
            <a:r>
              <a:t>Chair of Media Technology</a:t>
            </a:r>
          </a:p>
          <a:p>
            <a:pPr marL="457189" indent="-457189" algn="l" defTabSz="1219168">
              <a:spcBef>
                <a:spcPts val="400"/>
              </a:spcBef>
              <a:defRPr sz="1800">
                <a:solidFill>
                  <a:srgbClr val="808080"/>
                </a:solidFill>
                <a:latin typeface="Arial (Body)"/>
                <a:ea typeface="Arial (Body)"/>
                <a:cs typeface="Arial (Body)"/>
                <a:sym typeface="Arial (Body)"/>
              </a:defRPr>
            </a:pPr>
            <a:r>
              <a:t>Technical University of Munich</a:t>
            </a:r>
          </a:p>
        </p:txBody>
      </p:sp>
      <p:sp>
        <p:nvSpPr>
          <p:cNvPr id="138" name="Slide Number"/>
          <p:cNvSpPr txBox="1"/>
          <p:nvPr>
            <p:ph type="sldNum" sz="quarter" idx="2"/>
          </p:nvPr>
        </p:nvSpPr>
        <p:spPr>
          <a:xfrm>
            <a:off x="6223044" y="5458144"/>
            <a:ext cx="330158" cy="332737"/>
          </a:xfrm>
          <a:prstGeom prst="rect">
            <a:avLst/>
          </a:prstGeom>
        </p:spPr>
        <p:txBody>
          <a:bodyPr/>
          <a:lstStyle>
            <a:lvl1pPr defTabSz="1219200">
              <a:defRPr sz="1600">
                <a:solidFill>
                  <a:srgbClr val="888888"/>
                </a:solidFill>
                <a:latin typeface="TUM Neue Helvetica 55 Regular"/>
                <a:ea typeface="TUM Neue Helvetica 55 Regular"/>
                <a:cs typeface="TUM Neue Helvetica 55 Regular"/>
                <a:sym typeface="TUM Neue Helvetica 55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Box 18"/>
          <p:cNvSpPr txBox="1"/>
          <p:nvPr/>
        </p:nvSpPr>
        <p:spPr>
          <a:xfrm>
            <a:off x="6275525" y="479423"/>
            <a:ext cx="1749599" cy="2146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solidFill>
                  <a:srgbClr val="005293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Technische Universität München</a:t>
            </a:r>
          </a:p>
        </p:txBody>
      </p:sp>
      <p:sp>
        <p:nvSpPr>
          <p:cNvPr id="38" name="Line 23"/>
          <p:cNvSpPr/>
          <p:nvPr/>
        </p:nvSpPr>
        <p:spPr>
          <a:xfrm>
            <a:off x="-2" y="6324600"/>
            <a:ext cx="9144005" cy="0"/>
          </a:xfrm>
          <a:prstGeom prst="line">
            <a:avLst/>
          </a:prstGeom>
          <a:ln>
            <a:solidFill>
              <a:srgbClr val="005293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9" name="Line 22"/>
          <p:cNvSpPr/>
          <p:nvPr/>
        </p:nvSpPr>
        <p:spPr>
          <a:xfrm>
            <a:off x="-2" y="685800"/>
            <a:ext cx="9144005" cy="0"/>
          </a:xfrm>
          <a:prstGeom prst="line">
            <a:avLst/>
          </a:prstGeom>
          <a:ln>
            <a:solidFill>
              <a:srgbClr val="005293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40" name="Bild 1" descr="Bild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2509" y="286443"/>
            <a:ext cx="362837" cy="362836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Text Box 18"/>
          <p:cNvSpPr txBox="1"/>
          <p:nvPr/>
        </p:nvSpPr>
        <p:spPr>
          <a:xfrm>
            <a:off x="912709" y="335830"/>
            <a:ext cx="1806805" cy="3416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l">
              <a:defRPr sz="900">
                <a:solidFill>
                  <a:srgbClr val="005293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Chair of Media Technology</a:t>
            </a:r>
          </a:p>
          <a:p>
            <a:pPr algn="l">
              <a:defRPr sz="900">
                <a:solidFill>
                  <a:srgbClr val="005293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Prof. Dr.-Ing. Eckehard Steinbach</a:t>
            </a:r>
          </a:p>
        </p:txBody>
      </p:sp>
      <p:pic>
        <p:nvPicPr>
          <p:cNvPr id="42" name="Picture 29" descr="Picture 2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39778" y="325438"/>
            <a:ext cx="604444" cy="319091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b="0" sz="28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sz="half" idx="1"/>
          </p:nvPr>
        </p:nvSpPr>
        <p:spPr>
          <a:xfrm>
            <a:off x="508000" y="1692275"/>
            <a:ext cx="3987800" cy="4479925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2400"/>
            </a:lvl1pPr>
            <a:lvl2pPr marL="588644" indent="-321945">
              <a:spcBef>
                <a:spcPts val="500"/>
              </a:spcBef>
              <a:defRPr sz="2400"/>
            </a:lvl2pPr>
            <a:lvl3pPr marL="855026" indent="-320038">
              <a:spcBef>
                <a:spcPts val="500"/>
              </a:spcBef>
              <a:defRPr sz="2400"/>
            </a:lvl3pPr>
            <a:lvl4pPr marL="1135062" indent="-333375">
              <a:spcBef>
                <a:spcPts val="500"/>
              </a:spcBef>
              <a:defRPr sz="2400"/>
            </a:lvl4pPr>
            <a:lvl5pPr marL="1399538" indent="-320038">
              <a:spcBef>
                <a:spcPts val="500"/>
              </a:spcBef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/>
          <p:nvPr>
            <p:ph type="title"/>
          </p:nvPr>
        </p:nvSpPr>
        <p:spPr>
          <a:xfrm>
            <a:off x="319089" y="1296001"/>
            <a:ext cx="8509004" cy="547164"/>
          </a:xfrm>
          <a:prstGeom prst="rect">
            <a:avLst/>
          </a:prstGeom>
        </p:spPr>
        <p:txBody>
          <a:bodyPr lIns="0" tIns="0" rIns="0" bIns="0"/>
          <a:lstStyle>
            <a:lvl1pPr defTabSz="914400">
              <a:lnSpc>
                <a:spcPts val="3200"/>
              </a:lnSpc>
              <a:defRPr b="0" sz="28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3" name="Body Level One…"/>
          <p:cNvSpPr txBox="1"/>
          <p:nvPr>
            <p:ph type="body" sz="quarter" idx="1"/>
          </p:nvPr>
        </p:nvSpPr>
        <p:spPr>
          <a:xfrm>
            <a:off x="317496" y="3331674"/>
            <a:ext cx="8509004" cy="948715"/>
          </a:xfrm>
          <a:prstGeom prst="rect">
            <a:avLst/>
          </a:prstGeom>
        </p:spPr>
        <p:txBody>
          <a:bodyPr/>
          <a:lstStyle>
            <a:lvl1pPr defTabSz="914378">
              <a:lnSpc>
                <a:spcPct val="150000"/>
              </a:lnSpc>
            </a:lvl1pPr>
            <a:lvl2pPr marL="154180" indent="-154180" defTabSz="914378">
              <a:lnSpc>
                <a:spcPct val="150000"/>
              </a:lnSpc>
            </a:lvl2pPr>
            <a:lvl3pPr defTabSz="914378">
              <a:lnSpc>
                <a:spcPct val="150000"/>
              </a:lnSpc>
            </a:lvl3pPr>
            <a:lvl4pPr defTabSz="914378">
              <a:lnSpc>
                <a:spcPct val="150000"/>
              </a:lnSpc>
            </a:lvl4pPr>
            <a:lvl5pPr defTabSz="914378">
              <a:lnSpc>
                <a:spcPct val="150000"/>
              </a:lnSpc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Textfeld 21"/>
          <p:cNvSpPr txBox="1"/>
          <p:nvPr/>
        </p:nvSpPr>
        <p:spPr>
          <a:xfrm>
            <a:off x="5127254" y="5175918"/>
            <a:ext cx="1599549" cy="30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400">
                <a:solidFill>
                  <a:srgbClr val="FFFFFF"/>
                </a:solidFill>
                <a:latin typeface="TUM Neue Helvetica 55 Regular"/>
                <a:ea typeface="TUM Neue Helvetica 55 Regular"/>
                <a:cs typeface="TUM Neue Helvetica 55 Regular"/>
                <a:sym typeface="TUM Neue Helvetica 55 Regular"/>
              </a:defRPr>
            </a:lvl1pPr>
          </a:lstStyle>
          <a:p>
            <a:pPr/>
            <a:r>
              <a:t>www.lsr.ei.tum.de</a:t>
            </a:r>
          </a:p>
        </p:txBody>
      </p:sp>
      <p:sp>
        <p:nvSpPr>
          <p:cNvPr id="55" name="Rectangle 1"/>
          <p:cNvSpPr txBox="1"/>
          <p:nvPr/>
        </p:nvSpPr>
        <p:spPr>
          <a:xfrm>
            <a:off x="364809" y="5253311"/>
            <a:ext cx="4480563" cy="561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892" indent="-342892" algn="l" defTabSz="914378">
              <a:spcBef>
                <a:spcPts val="300"/>
              </a:spcBef>
              <a:defRPr sz="1400">
                <a:solidFill>
                  <a:srgbClr val="808080"/>
                </a:solidFill>
                <a:latin typeface="Arial (Body)"/>
                <a:ea typeface="Arial (Body)"/>
                <a:cs typeface="Arial (Body)"/>
                <a:sym typeface="Arial (Body)"/>
              </a:defRPr>
            </a:pPr>
            <a:r>
              <a:t>Chair of Media Technology</a:t>
            </a:r>
          </a:p>
          <a:p>
            <a:pPr marL="342892" indent="-342892" algn="l" defTabSz="914378">
              <a:spcBef>
                <a:spcPts val="300"/>
              </a:spcBef>
              <a:defRPr sz="1400">
                <a:solidFill>
                  <a:srgbClr val="808080"/>
                </a:solidFill>
                <a:latin typeface="Arial (Body)"/>
                <a:ea typeface="Arial (Body)"/>
                <a:cs typeface="Arial (Body)"/>
                <a:sym typeface="Arial (Body)"/>
              </a:defRPr>
            </a:pPr>
            <a:r>
              <a:t>Technical University of Munich</a:t>
            </a:r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xfrm>
            <a:off x="6279549" y="6224225"/>
            <a:ext cx="273652" cy="26425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13" descr="Picture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605" y="5751200"/>
            <a:ext cx="437134" cy="231310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Gerade Verbindung 2"/>
          <p:cNvSpPr/>
          <p:nvPr/>
        </p:nvSpPr>
        <p:spPr>
          <a:xfrm flipH="1" flipV="1">
            <a:off x="129605" y="5721351"/>
            <a:ext cx="8895524" cy="6353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5" name="Bildplatzhalter 8"/>
          <p:cNvSpPr/>
          <p:nvPr>
            <p:ph type="pic" idx="13"/>
          </p:nvPr>
        </p:nvSpPr>
        <p:spPr>
          <a:xfrm>
            <a:off x="0" y="1543050"/>
            <a:ext cx="9144000" cy="401002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288036" y="1001266"/>
            <a:ext cx="5183391" cy="324205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xfrm>
            <a:off x="8448086" y="5699273"/>
            <a:ext cx="330157" cy="332737"/>
          </a:xfrm>
          <a:prstGeom prst="rect">
            <a:avLst/>
          </a:prstGeom>
        </p:spPr>
        <p:txBody>
          <a:bodyPr/>
          <a:lstStyle>
            <a:lvl1pPr defTabSz="1219200">
              <a:defRPr sz="1600">
                <a:solidFill>
                  <a:srgbClr val="888888"/>
                </a:solidFill>
                <a:latin typeface="TUM Neue Helvetica 55 Regular"/>
                <a:ea typeface="TUM Neue Helvetica 55 Regular"/>
                <a:cs typeface="TUM Neue Helvetica 55 Regular"/>
                <a:sym typeface="TUM Neue Helvetica 55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_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13" descr="Picture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605" y="5751200"/>
            <a:ext cx="437134" cy="231310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Gerade Verbindung 2"/>
          <p:cNvSpPr/>
          <p:nvPr/>
        </p:nvSpPr>
        <p:spPr>
          <a:xfrm flipH="1" flipV="1">
            <a:off x="129605" y="5721351"/>
            <a:ext cx="8895524" cy="6353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6" name="Body Level One…"/>
          <p:cNvSpPr txBox="1"/>
          <p:nvPr>
            <p:ph type="body" sz="quarter" idx="1"/>
          </p:nvPr>
        </p:nvSpPr>
        <p:spPr>
          <a:xfrm>
            <a:off x="288036" y="1543050"/>
            <a:ext cx="8509001" cy="888517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9200">
              <a:lnSpc>
                <a:spcPct val="114000"/>
              </a:lnSpc>
              <a:spcBef>
                <a:spcPts val="0"/>
              </a:spcBef>
              <a:buClrTx/>
              <a:buSzTx/>
              <a:buNone/>
              <a:defRPr sz="1800"/>
            </a:lvl1pPr>
            <a:lvl2pPr marL="198235" indent="-198235" defTabSz="1219200">
              <a:lnSpc>
                <a:spcPct val="114000"/>
              </a:lnSpc>
              <a:spcBef>
                <a:spcPts val="0"/>
              </a:spcBef>
              <a:buClrTx/>
              <a:buChar char="•"/>
              <a:defRPr sz="1800"/>
            </a:lvl2pPr>
            <a:lvl3pPr marL="412966" indent="-236757" defTabSz="1219200">
              <a:lnSpc>
                <a:spcPct val="114000"/>
              </a:lnSpc>
              <a:spcBef>
                <a:spcPts val="0"/>
              </a:spcBef>
              <a:buClrTx/>
              <a:buChar char="−"/>
              <a:defRPr sz="1800"/>
            </a:lvl3pPr>
            <a:lvl4pPr marL="588948" indent="-228592" defTabSz="1219200">
              <a:lnSpc>
                <a:spcPct val="114000"/>
              </a:lnSpc>
              <a:spcBef>
                <a:spcPts val="0"/>
              </a:spcBef>
              <a:buClrTx/>
              <a:buChar char="−"/>
              <a:defRPr sz="1800"/>
            </a:lvl4pPr>
            <a:lvl5pPr marL="764702" indent="-226554" defTabSz="1219200">
              <a:lnSpc>
                <a:spcPct val="114000"/>
              </a:lnSpc>
              <a:spcBef>
                <a:spcPts val="0"/>
              </a:spcBef>
              <a:buClrTx/>
              <a:buChar char="−"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Bildplatzhalter 8"/>
          <p:cNvSpPr/>
          <p:nvPr>
            <p:ph type="pic" idx="13"/>
          </p:nvPr>
        </p:nvSpPr>
        <p:spPr>
          <a:xfrm>
            <a:off x="0" y="2546350"/>
            <a:ext cx="9144000" cy="300672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8" name="Title Text"/>
          <p:cNvSpPr txBox="1"/>
          <p:nvPr>
            <p:ph type="title"/>
          </p:nvPr>
        </p:nvSpPr>
        <p:spPr>
          <a:xfrm>
            <a:off x="288036" y="1001266"/>
            <a:ext cx="5183391" cy="324205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79" name="Slide Number"/>
          <p:cNvSpPr txBox="1"/>
          <p:nvPr>
            <p:ph type="sldNum" sz="quarter" idx="2"/>
          </p:nvPr>
        </p:nvSpPr>
        <p:spPr>
          <a:xfrm>
            <a:off x="8448086" y="5699273"/>
            <a:ext cx="330157" cy="332737"/>
          </a:xfrm>
          <a:prstGeom prst="rect">
            <a:avLst/>
          </a:prstGeom>
        </p:spPr>
        <p:txBody>
          <a:bodyPr/>
          <a:lstStyle>
            <a:lvl1pPr defTabSz="1219200">
              <a:defRPr sz="1600">
                <a:solidFill>
                  <a:srgbClr val="888888"/>
                </a:solidFill>
                <a:latin typeface="TUM Neue Helvetica 55 Regular"/>
                <a:ea typeface="TUM Neue Helvetica 55 Regular"/>
                <a:cs typeface="TUM Neue Helvetica 55 Regular"/>
                <a:sym typeface="TUM Neue Helvetica 55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13" descr="Picture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605" y="5751200"/>
            <a:ext cx="437134" cy="231310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Gerade Verbindung 2"/>
          <p:cNvSpPr/>
          <p:nvPr/>
        </p:nvSpPr>
        <p:spPr>
          <a:xfrm flipH="1" flipV="1">
            <a:off x="129605" y="5721351"/>
            <a:ext cx="8895524" cy="6353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8" name="Body Level One…"/>
          <p:cNvSpPr txBox="1"/>
          <p:nvPr>
            <p:ph type="body" sz="half" idx="1"/>
          </p:nvPr>
        </p:nvSpPr>
        <p:spPr>
          <a:xfrm>
            <a:off x="288036" y="1543046"/>
            <a:ext cx="4217671" cy="4010034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9200">
              <a:spcBef>
                <a:spcPts val="0"/>
              </a:spcBef>
              <a:buClrTx/>
              <a:buSzTx/>
              <a:buNone/>
              <a:defRPr sz="1800"/>
            </a:lvl1pPr>
            <a:lvl2pPr marL="226554" indent="-226554" defTabSz="1219200">
              <a:spcBef>
                <a:spcPts val="0"/>
              </a:spcBef>
              <a:buClrTx/>
              <a:buChar char="•"/>
              <a:defRPr sz="1800"/>
            </a:lvl2pPr>
            <a:lvl3pPr marL="412966" indent="-236757" defTabSz="1219200">
              <a:spcBef>
                <a:spcPts val="0"/>
              </a:spcBef>
              <a:buClrTx/>
              <a:buChar char="−"/>
              <a:defRPr sz="1800"/>
            </a:lvl3pPr>
            <a:lvl4pPr marL="588948" indent="-228592" defTabSz="1219200">
              <a:spcBef>
                <a:spcPts val="0"/>
              </a:spcBef>
              <a:buClrTx/>
              <a:buChar char="−"/>
              <a:defRPr sz="1800"/>
            </a:lvl4pPr>
            <a:lvl5pPr marL="764702" indent="-226554" defTabSz="1219200">
              <a:spcBef>
                <a:spcPts val="0"/>
              </a:spcBef>
              <a:buClrTx/>
              <a:buChar char="−"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Bildplatzhalter 2"/>
          <p:cNvSpPr/>
          <p:nvPr>
            <p:ph type="pic" sz="half" idx="13"/>
          </p:nvPr>
        </p:nvSpPr>
        <p:spPr>
          <a:xfrm>
            <a:off x="4657725" y="1543046"/>
            <a:ext cx="4217671" cy="40100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8036" y="1001266"/>
            <a:ext cx="5183391" cy="324205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xfrm>
            <a:off x="8448086" y="5699273"/>
            <a:ext cx="330157" cy="332737"/>
          </a:xfrm>
          <a:prstGeom prst="rect">
            <a:avLst/>
          </a:prstGeom>
        </p:spPr>
        <p:txBody>
          <a:bodyPr/>
          <a:lstStyle>
            <a:lvl1pPr defTabSz="1219200">
              <a:defRPr sz="1600">
                <a:solidFill>
                  <a:srgbClr val="888888"/>
                </a:solidFill>
                <a:latin typeface="TUM Neue Helvetica 55 Regular"/>
                <a:ea typeface="TUM Neue Helvetica 55 Regular"/>
                <a:cs typeface="TUM Neue Helvetica 55 Regular"/>
                <a:sym typeface="TUM Neue Helvetica 55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13" descr="Picture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605" y="5751200"/>
            <a:ext cx="437134" cy="23131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erade Verbindung 2"/>
          <p:cNvSpPr/>
          <p:nvPr/>
        </p:nvSpPr>
        <p:spPr>
          <a:xfrm flipH="1" flipV="1">
            <a:off x="129605" y="5721351"/>
            <a:ext cx="8895524" cy="6353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0" name="Title Text"/>
          <p:cNvSpPr txBox="1"/>
          <p:nvPr>
            <p:ph type="title"/>
          </p:nvPr>
        </p:nvSpPr>
        <p:spPr>
          <a:xfrm>
            <a:off x="288036" y="1001266"/>
            <a:ext cx="5183391" cy="324205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101" name="Body Level One…"/>
          <p:cNvSpPr txBox="1"/>
          <p:nvPr>
            <p:ph type="body" sz="quarter" idx="1"/>
          </p:nvPr>
        </p:nvSpPr>
        <p:spPr>
          <a:xfrm>
            <a:off x="288036" y="1543050"/>
            <a:ext cx="8540557" cy="263069"/>
          </a:xfrm>
          <a:prstGeom prst="rect">
            <a:avLst/>
          </a:prstGeom>
          <a:solidFill>
            <a:srgbClr val="0065BE"/>
          </a:solidFill>
          <a:ln w="25400">
            <a:solidFill>
              <a:srgbClr val="0065BE"/>
            </a:solidFill>
            <a:miter lim="800000"/>
          </a:ln>
        </p:spPr>
        <p:txBody>
          <a:bodyPr lIns="0" tIns="0" rIns="0" bIns="0" anchor="ctr"/>
          <a:lstStyle>
            <a:lvl1pPr marL="0" indent="0" defTabSz="1219200">
              <a:lnSpc>
                <a:spcPct val="114000"/>
              </a:lnSpc>
              <a:spcBef>
                <a:spcPts val="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1pPr>
            <a:lvl2pPr marL="226554" indent="-226554" defTabSz="1219200">
              <a:lnSpc>
                <a:spcPct val="114000"/>
              </a:lnSpc>
              <a:spcBef>
                <a:spcPts val="0"/>
              </a:spcBef>
              <a:buClrTx/>
              <a:buChar char="•"/>
              <a:defRPr sz="1800">
                <a:solidFill>
                  <a:srgbClr val="FFFFFF"/>
                </a:solidFill>
              </a:defRPr>
            </a:lvl2pPr>
            <a:lvl3pPr marL="412966" indent="-236757" defTabSz="1219200">
              <a:lnSpc>
                <a:spcPct val="114000"/>
              </a:lnSpc>
              <a:spcBef>
                <a:spcPts val="0"/>
              </a:spcBef>
              <a:buClrTx/>
              <a:buChar char="−"/>
              <a:defRPr sz="1800">
                <a:solidFill>
                  <a:srgbClr val="FFFFFF"/>
                </a:solidFill>
              </a:defRPr>
            </a:lvl3pPr>
            <a:lvl4pPr marL="588948" indent="-228592" defTabSz="1219200">
              <a:lnSpc>
                <a:spcPct val="114000"/>
              </a:lnSpc>
              <a:spcBef>
                <a:spcPts val="0"/>
              </a:spcBef>
              <a:buClrTx/>
              <a:buChar char="−"/>
              <a:defRPr sz="1800">
                <a:solidFill>
                  <a:srgbClr val="FFFFFF"/>
                </a:solidFill>
              </a:defRPr>
            </a:lvl4pPr>
            <a:lvl5pPr marL="764702" indent="-226554" defTabSz="1219200">
              <a:lnSpc>
                <a:spcPct val="114000"/>
              </a:lnSpc>
              <a:spcBef>
                <a:spcPts val="0"/>
              </a:spcBef>
              <a:buClrTx/>
              <a:buChar char="−"/>
              <a:defRPr sz="18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Slide Number"/>
          <p:cNvSpPr txBox="1"/>
          <p:nvPr>
            <p:ph type="sldNum" sz="quarter" idx="2"/>
          </p:nvPr>
        </p:nvSpPr>
        <p:spPr>
          <a:xfrm>
            <a:off x="8448086" y="5699273"/>
            <a:ext cx="330157" cy="332737"/>
          </a:xfrm>
          <a:prstGeom prst="rect">
            <a:avLst/>
          </a:prstGeom>
        </p:spPr>
        <p:txBody>
          <a:bodyPr/>
          <a:lstStyle>
            <a:lvl1pPr defTabSz="1219200">
              <a:defRPr sz="1600">
                <a:solidFill>
                  <a:srgbClr val="888888"/>
                </a:solidFill>
                <a:latin typeface="TUM Neue Helvetica 55 Regular"/>
                <a:ea typeface="TUM Neue Helvetica 55 Regular"/>
                <a:cs typeface="TUM Neue Helvetica 55 Regular"/>
                <a:sym typeface="TUM Neue Helvetica 55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_content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13" descr="Picture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605" y="5751200"/>
            <a:ext cx="437134" cy="231310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Gerade Verbindung 2"/>
          <p:cNvSpPr/>
          <p:nvPr/>
        </p:nvSpPr>
        <p:spPr>
          <a:xfrm flipH="1" flipV="1">
            <a:off x="129605" y="5721351"/>
            <a:ext cx="8895524" cy="6353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88036" y="1001266"/>
            <a:ext cx="5183391" cy="324205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idx="1"/>
          </p:nvPr>
        </p:nvSpPr>
        <p:spPr>
          <a:xfrm>
            <a:off x="288036" y="1543050"/>
            <a:ext cx="8509001" cy="4010029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9200">
              <a:lnSpc>
                <a:spcPct val="114000"/>
              </a:lnSpc>
              <a:spcBef>
                <a:spcPts val="0"/>
              </a:spcBef>
              <a:buClrTx/>
              <a:buSzTx/>
              <a:buNone/>
              <a:defRPr sz="1800"/>
            </a:lvl1pPr>
            <a:lvl2pPr marL="226554" indent="-226554" defTabSz="1219200">
              <a:lnSpc>
                <a:spcPct val="114000"/>
              </a:lnSpc>
              <a:spcBef>
                <a:spcPts val="0"/>
              </a:spcBef>
              <a:buClrTx/>
              <a:buChar char="•"/>
              <a:defRPr sz="1800"/>
            </a:lvl2pPr>
            <a:lvl3pPr marL="412966" indent="-236757" defTabSz="1219200">
              <a:lnSpc>
                <a:spcPct val="114000"/>
              </a:lnSpc>
              <a:spcBef>
                <a:spcPts val="0"/>
              </a:spcBef>
              <a:buClrTx/>
              <a:buChar char="−"/>
              <a:defRPr sz="1800"/>
            </a:lvl3pPr>
            <a:lvl4pPr marL="588948" indent="-228592" defTabSz="1219200">
              <a:lnSpc>
                <a:spcPct val="114000"/>
              </a:lnSpc>
              <a:spcBef>
                <a:spcPts val="0"/>
              </a:spcBef>
              <a:buClrTx/>
              <a:buChar char="−"/>
              <a:defRPr sz="1800"/>
            </a:lvl4pPr>
            <a:lvl5pPr marL="764702" indent="-226554" defTabSz="1219200">
              <a:lnSpc>
                <a:spcPct val="114000"/>
              </a:lnSpc>
              <a:spcBef>
                <a:spcPts val="0"/>
              </a:spcBef>
              <a:buClrTx/>
              <a:buChar char="−"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xfrm>
            <a:off x="8448086" y="5699273"/>
            <a:ext cx="330157" cy="332737"/>
          </a:xfrm>
          <a:prstGeom prst="rect">
            <a:avLst/>
          </a:prstGeom>
        </p:spPr>
        <p:txBody>
          <a:bodyPr/>
          <a:lstStyle>
            <a:lvl1pPr defTabSz="1219200">
              <a:defRPr sz="1600">
                <a:solidFill>
                  <a:srgbClr val="888888"/>
                </a:solidFill>
                <a:latin typeface="TUM Neue Helvetica 55 Regular"/>
                <a:ea typeface="TUM Neue Helvetica 55 Regular"/>
                <a:cs typeface="TUM Neue Helvetica 55 Regular"/>
                <a:sym typeface="TUM Neue Helvetica 55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/>
          <p:cNvSpPr txBox="1"/>
          <p:nvPr/>
        </p:nvSpPr>
        <p:spPr>
          <a:xfrm>
            <a:off x="6275525" y="479423"/>
            <a:ext cx="1749599" cy="2146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solidFill>
                  <a:srgbClr val="005293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Technische Universität München</a:t>
            </a:r>
          </a:p>
        </p:txBody>
      </p:sp>
      <p:sp>
        <p:nvSpPr>
          <p:cNvPr id="3" name="Line 23"/>
          <p:cNvSpPr/>
          <p:nvPr/>
        </p:nvSpPr>
        <p:spPr>
          <a:xfrm>
            <a:off x="-2" y="6324600"/>
            <a:ext cx="9144005" cy="0"/>
          </a:xfrm>
          <a:prstGeom prst="line">
            <a:avLst/>
          </a:prstGeom>
          <a:ln>
            <a:solidFill>
              <a:srgbClr val="005293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Line 22"/>
          <p:cNvSpPr/>
          <p:nvPr/>
        </p:nvSpPr>
        <p:spPr>
          <a:xfrm>
            <a:off x="-2" y="685800"/>
            <a:ext cx="9144005" cy="0"/>
          </a:xfrm>
          <a:prstGeom prst="line">
            <a:avLst/>
          </a:prstGeom>
          <a:ln>
            <a:solidFill>
              <a:srgbClr val="005293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5" name="Bild 1" descr="Bild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2509" y="286443"/>
            <a:ext cx="362837" cy="362836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ext Box 18"/>
          <p:cNvSpPr txBox="1"/>
          <p:nvPr/>
        </p:nvSpPr>
        <p:spPr>
          <a:xfrm>
            <a:off x="912709" y="335830"/>
            <a:ext cx="1806805" cy="3416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l">
              <a:defRPr sz="900">
                <a:solidFill>
                  <a:srgbClr val="005293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Chair of Media Technology</a:t>
            </a:r>
          </a:p>
          <a:p>
            <a:pPr algn="l">
              <a:defRPr sz="900">
                <a:solidFill>
                  <a:srgbClr val="005293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Prof. Dr.-Ing. Eckehard Steinbach</a:t>
            </a:r>
          </a:p>
        </p:txBody>
      </p:sp>
      <p:pic>
        <p:nvPicPr>
          <p:cNvPr id="7" name="Picture 29" descr="Picture 2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39778" y="325438"/>
            <a:ext cx="604444" cy="319091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Text"/>
          <p:cNvSpPr txBox="1"/>
          <p:nvPr>
            <p:ph type="title"/>
          </p:nvPr>
        </p:nvSpPr>
        <p:spPr>
          <a:xfrm>
            <a:off x="508000" y="849789"/>
            <a:ext cx="8128000" cy="601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9" name="Body Level One…"/>
          <p:cNvSpPr txBox="1"/>
          <p:nvPr>
            <p:ph type="body" idx="1"/>
          </p:nvPr>
        </p:nvSpPr>
        <p:spPr>
          <a:xfrm>
            <a:off x="508000" y="1701800"/>
            <a:ext cx="8128000" cy="447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" name="Slide Number"/>
          <p:cNvSpPr txBox="1"/>
          <p:nvPr>
            <p:ph type="sldNum" sz="quarter" idx="2"/>
          </p:nvPr>
        </p:nvSpPr>
        <p:spPr>
          <a:xfrm>
            <a:off x="8362351" y="6421075"/>
            <a:ext cx="273652" cy="264251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>
              <a:defRPr sz="12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ransition xmlns:p14="http://schemas.microsoft.com/office/powerpoint/2010/main" spd="med" advClick="1"/>
  <p:txStyles>
    <p:titleStyle>
      <a:lvl1pPr marL="0" marR="0" indent="0" algn="l" defTabSz="1219200" rtl="0" latinLnBrk="0">
        <a:lnSpc>
          <a:spcPct val="12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0065BE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1219200" rtl="0" latinLnBrk="0">
        <a:lnSpc>
          <a:spcPct val="12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0065BE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1219200" rtl="0" latinLnBrk="0">
        <a:lnSpc>
          <a:spcPct val="12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0065BE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1219200" rtl="0" latinLnBrk="0">
        <a:lnSpc>
          <a:spcPct val="12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0065BE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1219200" rtl="0" latinLnBrk="0">
        <a:lnSpc>
          <a:spcPct val="12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0065BE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1219200" rtl="0" latinLnBrk="0">
        <a:lnSpc>
          <a:spcPct val="12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0065BE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1219200" rtl="0" latinLnBrk="0">
        <a:lnSpc>
          <a:spcPct val="12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0065BE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1219200" rtl="0" latinLnBrk="0">
        <a:lnSpc>
          <a:spcPct val="12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0065BE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1219200" rtl="0" latinLnBrk="0">
        <a:lnSpc>
          <a:spcPct val="12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0065BE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266700" marR="0" indent="-2667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0065BD"/>
        </a:buClr>
        <a:buSzPct val="100000"/>
        <a:buFontTx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534987" marR="0" indent="-268288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0065BD"/>
        </a:buClr>
        <a:buSzPct val="100000"/>
        <a:buFontTx/>
        <a:buChar char="□"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801687" marR="0" indent="-2667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0065BD"/>
        </a:buClr>
        <a:buSzPct val="100000"/>
        <a:buFontTx/>
        <a:buChar char="□"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079500" marR="0" indent="-277812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0065BD"/>
        </a:buClr>
        <a:buSzPct val="100000"/>
        <a:buFontTx/>
        <a:buChar char="□"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1346200" marR="0" indent="-2667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0065BD"/>
        </a:buClr>
        <a:buSzPct val="100000"/>
        <a:buFontTx/>
        <a:buChar char="□"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536369" marR="0" indent="-32656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0065BD"/>
        </a:buClr>
        <a:buSzPct val="100000"/>
        <a:buFontTx/>
        <a:buChar char="»"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2993569" marR="0" indent="-32656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0065BD"/>
        </a:buClr>
        <a:buSzPct val="100000"/>
        <a:buFontTx/>
        <a:buChar char="»"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450771" marR="0" indent="-32656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0065BD"/>
        </a:buClr>
        <a:buSzPct val="100000"/>
        <a:buFontTx/>
        <a:buChar char="»"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3907971" marR="0" indent="-32657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0065BD"/>
        </a:buClr>
        <a:buSzPct val="100000"/>
        <a:buFontTx/>
        <a:buChar char="»"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4.jpe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2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5" Type="http://schemas.openxmlformats.org/officeDocument/2006/relationships/image" Target="../media/image11.jpe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Relationship Id="rId3" Type="http://schemas.openxmlformats.org/officeDocument/2006/relationships/image" Target="../media/image1.bmp"/><Relationship Id="rId4" Type="http://schemas.openxmlformats.org/officeDocument/2006/relationships/image" Target="../media/image2.tif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.xml"/><Relationship Id="rId3" Type="http://schemas.openxmlformats.org/officeDocument/2006/relationships/image" Target="../media/image14.jpeg"/><Relationship Id="rId4" Type="http://schemas.openxmlformats.org/officeDocument/2006/relationships/image" Target="../media/image15.jpe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3" Type="http://schemas.openxmlformats.org/officeDocument/2006/relationships/image" Target="../media/image17.jpe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Bild 4" descr="Bild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75214" y="2324100"/>
            <a:ext cx="3819547" cy="3333752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Title 2"/>
          <p:cNvSpPr txBox="1"/>
          <p:nvPr>
            <p:ph type="title"/>
          </p:nvPr>
        </p:nvSpPr>
        <p:spPr>
          <a:xfrm>
            <a:off x="319091" y="1829249"/>
            <a:ext cx="8509001" cy="820738"/>
          </a:xfrm>
          <a:prstGeom prst="rect">
            <a:avLst/>
          </a:prstGeom>
        </p:spPr>
        <p:txBody>
          <a:bodyPr/>
          <a:lstStyle/>
          <a:p>
            <a:pPr/>
            <a:r>
              <a:t>Image and Video Compression Laboratory</a:t>
            </a:r>
          </a:p>
          <a:p>
            <a:pPr/>
            <a:r>
              <a:t>Optimization</a:t>
            </a:r>
          </a:p>
        </p:txBody>
      </p:sp>
      <p:sp>
        <p:nvSpPr>
          <p:cNvPr id="149" name="Content Placeholder 4"/>
          <p:cNvSpPr txBox="1"/>
          <p:nvPr>
            <p:ph type="body" sz="quarter" idx="1"/>
          </p:nvPr>
        </p:nvSpPr>
        <p:spPr>
          <a:xfrm>
            <a:off x="317500" y="3557187"/>
            <a:ext cx="8509000" cy="711536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/>
            </a:lvl1pPr>
          </a:lstStyle>
          <a:p>
            <a:pPr/>
            <a:r>
              <a:t>Final Presentation:  Yanchen Huang,  Chang Liu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灯片编号占位符 3"/>
          <p:cNvSpPr txBox="1"/>
          <p:nvPr>
            <p:ph type="sldNum" sz="quarter" idx="4294967295"/>
          </p:nvPr>
        </p:nvSpPr>
        <p:spPr>
          <a:xfrm>
            <a:off x="8447099" y="6421072"/>
            <a:ext cx="188894" cy="264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15" name="10.png" descr="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4469" y="1568493"/>
            <a:ext cx="4017582" cy="40175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boundary.png" descr="boundary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45733" y="2045616"/>
            <a:ext cx="4408901" cy="3063329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Content Placeholder 7"/>
          <p:cNvSpPr txBox="1"/>
          <p:nvPr/>
        </p:nvSpPr>
        <p:spPr>
          <a:xfrm>
            <a:off x="889008" y="5529388"/>
            <a:ext cx="2078973" cy="663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defRPr sz="16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Divide into 8*8 grids</a:t>
            </a:r>
          </a:p>
        </p:txBody>
      </p:sp>
      <p:sp>
        <p:nvSpPr>
          <p:cNvPr id="218" name="Content Placeholder 7"/>
          <p:cNvSpPr txBox="1"/>
          <p:nvPr/>
        </p:nvSpPr>
        <p:spPr>
          <a:xfrm>
            <a:off x="4130835" y="5529388"/>
            <a:ext cx="4838698" cy="663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defRPr sz="16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Pixels adjacent to vertical and horizontal boundaries</a:t>
            </a:r>
          </a:p>
        </p:txBody>
      </p:sp>
      <p:sp>
        <p:nvSpPr>
          <p:cNvPr id="219" name="Implementation"/>
          <p:cNvSpPr txBox="1"/>
          <p:nvPr/>
        </p:nvSpPr>
        <p:spPr>
          <a:xfrm>
            <a:off x="3957847" y="6454507"/>
            <a:ext cx="1228304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Implementation</a:t>
            </a:r>
          </a:p>
        </p:txBody>
      </p:sp>
      <p:sp>
        <p:nvSpPr>
          <p:cNvPr id="220" name="Deblocking filter"/>
          <p:cNvSpPr txBox="1"/>
          <p:nvPr>
            <p:ph type="title"/>
          </p:nvPr>
        </p:nvSpPr>
        <p:spPr>
          <a:xfrm>
            <a:off x="275337" y="1117600"/>
            <a:ext cx="5183390" cy="324202"/>
          </a:xfrm>
          <a:prstGeom prst="rect">
            <a:avLst/>
          </a:prstGeom>
        </p:spPr>
        <p:txBody>
          <a:bodyPr anchor="ctr"/>
          <a:lstStyle>
            <a:lvl1pPr defTabSz="548638">
              <a:defRPr sz="1600"/>
            </a:lvl1pPr>
          </a:lstStyle>
          <a:p>
            <a:pPr/>
            <a:r>
              <a:t>Deblocking filter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灯片编号占位符 3"/>
          <p:cNvSpPr txBox="1"/>
          <p:nvPr>
            <p:ph type="sldNum" sz="quarter" idx="4294967295"/>
          </p:nvPr>
        </p:nvSpPr>
        <p:spPr>
          <a:xfrm>
            <a:off x="8362343" y="6421072"/>
            <a:ext cx="273652" cy="264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3" name="Implementation"/>
          <p:cNvSpPr txBox="1"/>
          <p:nvPr/>
        </p:nvSpPr>
        <p:spPr>
          <a:xfrm>
            <a:off x="3957847" y="6454507"/>
            <a:ext cx="1228304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Implementation</a:t>
            </a:r>
          </a:p>
        </p:txBody>
      </p:sp>
      <p:pic>
        <p:nvPicPr>
          <p:cNvPr id="224" name="11.png" descr="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7650" y="2080722"/>
            <a:ext cx="8648700" cy="1790702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Equation"/>
          <p:cNvSpPr txBox="1"/>
          <p:nvPr/>
        </p:nvSpPr>
        <p:spPr>
          <a:xfrm>
            <a:off x="1636530" y="3514440"/>
            <a:ext cx="1321448" cy="20631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q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&lt;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α</m:t>
                  </m:r>
                </m:oMath>
              </m:oMathPara>
            </a14:m>
          </a:p>
        </p:txBody>
      </p:sp>
      <p:sp>
        <p:nvSpPr>
          <p:cNvPr id="226" name="Equation"/>
          <p:cNvSpPr txBox="1"/>
          <p:nvPr/>
        </p:nvSpPr>
        <p:spPr>
          <a:xfrm>
            <a:off x="1653998" y="1764245"/>
            <a:ext cx="1286511" cy="20631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q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&lt;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β</m:t>
                  </m:r>
                </m:oMath>
              </m:oMathPara>
            </a14:m>
          </a:p>
        </p:txBody>
      </p:sp>
      <p:sp>
        <p:nvSpPr>
          <p:cNvPr id="227" name="Content Placeholder 7"/>
          <p:cNvSpPr txBox="1"/>
          <p:nvPr/>
        </p:nvSpPr>
        <p:spPr>
          <a:xfrm>
            <a:off x="409302" y="4122110"/>
            <a:ext cx="3775902" cy="1790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algn="l" defTabSz="420623">
              <a:lnSpc>
                <a:spcPct val="170000"/>
              </a:lnSpc>
              <a:defRPr sz="1700">
                <a:latin typeface="+mn-lt"/>
                <a:ea typeface="+mn-ea"/>
                <a:cs typeface="+mn-cs"/>
                <a:sym typeface="Arial"/>
              </a:defRPr>
            </a:pPr>
            <a:r>
              <a:t>Determine the true boundary based on:</a:t>
            </a:r>
          </a:p>
          <a:p>
            <a:pPr lvl="1" marL="81056" indent="-81056" algn="l" defTabSz="420623">
              <a:lnSpc>
                <a:spcPct val="170000"/>
              </a:lnSpc>
              <a:buSzPct val="100000"/>
              <a:buFont typeface="Arial"/>
              <a:buChar char="•"/>
              <a:defRPr sz="1700">
                <a:latin typeface="+mn-lt"/>
                <a:ea typeface="+mn-ea"/>
                <a:cs typeface="+mn-cs"/>
                <a:sym typeface="Arial"/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q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&lt;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α</m:t>
                  </m:r>
                </m:oMath>
              </m:oMathPara>
            </a14:m>
          </a:p>
          <a:p>
            <a:pPr lvl="1" marL="81056" indent="-81056" algn="l" defTabSz="420623">
              <a:lnSpc>
                <a:spcPct val="170000"/>
              </a:lnSpc>
              <a:buSzPct val="100000"/>
              <a:buFont typeface="Arial"/>
              <a:buChar char="•"/>
              <a:defRPr sz="1700">
                <a:latin typeface="+mn-lt"/>
                <a:ea typeface="+mn-ea"/>
                <a:cs typeface="+mn-cs"/>
                <a:sym typeface="Arial"/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q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&lt;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β</m:t>
                  </m:r>
                </m:oMath>
              </m:oMathPara>
            </a14:m>
          </a:p>
        </p:txBody>
      </p:sp>
      <p:sp>
        <p:nvSpPr>
          <p:cNvPr id="228" name="Content Placeholder 7"/>
          <p:cNvSpPr txBox="1"/>
          <p:nvPr/>
        </p:nvSpPr>
        <p:spPr>
          <a:xfrm>
            <a:off x="4738377" y="4172910"/>
            <a:ext cx="4050008" cy="1790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marL="176207" indent="-176207" algn="l">
              <a:lnSpc>
                <a:spcPct val="170000"/>
              </a:lnSpc>
              <a:buSzPct val="100000"/>
              <a:buFont typeface="Arial"/>
              <a:buChar char="•"/>
              <a:defRPr sz="1700">
                <a:latin typeface="+mn-lt"/>
                <a:ea typeface="+mn-ea"/>
                <a:cs typeface="+mn-cs"/>
                <a:sym typeface="Arial"/>
              </a:defRPr>
            </a:pPr>
            <a:r>
              <a:t>Apply a 4-tap linear filter with inputs p1,p0,q0,q1</a:t>
            </a:r>
          </a:p>
          <a:p>
            <a:pPr lvl="1" marL="176207" indent="-176207" algn="l">
              <a:lnSpc>
                <a:spcPct val="170000"/>
              </a:lnSpc>
              <a:buSzPct val="100000"/>
              <a:buFont typeface="Arial"/>
              <a:buChar char="•"/>
              <a:defRPr sz="1700">
                <a:latin typeface="+mn-lt"/>
                <a:ea typeface="+mn-ea"/>
                <a:cs typeface="+mn-cs"/>
                <a:sym typeface="Arial"/>
              </a:defRPr>
            </a:pPr>
            <a:r>
              <a:t>Assign new value to position p0, q0</a:t>
            </a:r>
          </a:p>
        </p:txBody>
      </p:sp>
      <p:sp>
        <p:nvSpPr>
          <p:cNvPr id="229" name="Deblocking filter"/>
          <p:cNvSpPr txBox="1"/>
          <p:nvPr>
            <p:ph type="title"/>
          </p:nvPr>
        </p:nvSpPr>
        <p:spPr>
          <a:xfrm>
            <a:off x="275337" y="1117600"/>
            <a:ext cx="5183390" cy="324202"/>
          </a:xfrm>
          <a:prstGeom prst="rect">
            <a:avLst/>
          </a:prstGeom>
        </p:spPr>
        <p:txBody>
          <a:bodyPr anchor="ctr"/>
          <a:lstStyle>
            <a:lvl1pPr defTabSz="548638">
              <a:defRPr sz="1600"/>
            </a:lvl1pPr>
          </a:lstStyle>
          <a:p>
            <a:pPr/>
            <a:r>
              <a:t>Deblocking filter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deblock.png" descr="deblock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8726" y="1240917"/>
            <a:ext cx="6666548" cy="4999911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灯片编号占位符 3"/>
          <p:cNvSpPr txBox="1"/>
          <p:nvPr>
            <p:ph type="sldNum" sz="quarter" idx="4294967295"/>
          </p:nvPr>
        </p:nvSpPr>
        <p:spPr>
          <a:xfrm>
            <a:off x="8373653" y="6421072"/>
            <a:ext cx="262341" cy="264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3" name="Result"/>
          <p:cNvSpPr txBox="1"/>
          <p:nvPr/>
        </p:nvSpPr>
        <p:spPr>
          <a:xfrm>
            <a:off x="4313663" y="6454507"/>
            <a:ext cx="516670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Result</a:t>
            </a:r>
          </a:p>
        </p:txBody>
      </p:sp>
      <p:sp>
        <p:nvSpPr>
          <p:cNvPr id="234" name="Deblocking filter"/>
          <p:cNvSpPr txBox="1"/>
          <p:nvPr>
            <p:ph type="title"/>
          </p:nvPr>
        </p:nvSpPr>
        <p:spPr>
          <a:xfrm>
            <a:off x="275337" y="1117600"/>
            <a:ext cx="5183390" cy="324202"/>
          </a:xfrm>
          <a:prstGeom prst="rect">
            <a:avLst/>
          </a:prstGeom>
        </p:spPr>
        <p:txBody>
          <a:bodyPr anchor="ctr"/>
          <a:lstStyle>
            <a:lvl1pPr defTabSz="548638">
              <a:defRPr sz="1600"/>
            </a:lvl1pPr>
          </a:lstStyle>
          <a:p>
            <a:pPr/>
            <a:r>
              <a:t>Deblocking filter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deblock_pca.png" descr="deblock_pc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6952" y="1222156"/>
            <a:ext cx="6810096" cy="5107574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灯片编号占位符 3"/>
          <p:cNvSpPr txBox="1"/>
          <p:nvPr>
            <p:ph type="sldNum" sz="quarter" idx="4294967295"/>
          </p:nvPr>
        </p:nvSpPr>
        <p:spPr>
          <a:xfrm>
            <a:off x="8362343" y="6421072"/>
            <a:ext cx="273652" cy="264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8" name="Result"/>
          <p:cNvSpPr txBox="1"/>
          <p:nvPr/>
        </p:nvSpPr>
        <p:spPr>
          <a:xfrm>
            <a:off x="4313663" y="6454507"/>
            <a:ext cx="516670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Result</a:t>
            </a:r>
          </a:p>
        </p:txBody>
      </p:sp>
      <p:sp>
        <p:nvSpPr>
          <p:cNvPr id="239" name="Deblocking filter + PCA"/>
          <p:cNvSpPr txBox="1"/>
          <p:nvPr>
            <p:ph type="title"/>
          </p:nvPr>
        </p:nvSpPr>
        <p:spPr>
          <a:xfrm>
            <a:off x="279400" y="1117600"/>
            <a:ext cx="5183390" cy="324202"/>
          </a:xfrm>
          <a:prstGeom prst="rect">
            <a:avLst/>
          </a:prstGeom>
        </p:spPr>
        <p:txBody>
          <a:bodyPr anchor="ctr"/>
          <a:lstStyle>
            <a:lvl1pPr defTabSz="548638">
              <a:defRPr sz="1600"/>
            </a:lvl1pPr>
          </a:lstStyle>
          <a:p>
            <a:pPr/>
            <a:r>
              <a:t>Deblocking filter + PCA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图片 5" descr="图片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5429" y="3053264"/>
            <a:ext cx="6221532" cy="1872050"/>
          </a:xfrm>
          <a:prstGeom prst="rect">
            <a:avLst/>
          </a:prstGeom>
          <a:ln w="12700">
            <a:miter lim="400000"/>
          </a:ln>
        </p:spPr>
      </p:pic>
      <p:sp>
        <p:nvSpPr>
          <p:cNvPr id="242" name="直接箭头连接符 6"/>
          <p:cNvSpPr/>
          <p:nvPr/>
        </p:nvSpPr>
        <p:spPr>
          <a:xfrm>
            <a:off x="4478749" y="3679433"/>
            <a:ext cx="4" cy="821098"/>
          </a:xfrm>
          <a:prstGeom prst="line">
            <a:avLst/>
          </a:prstGeom>
          <a:ln>
            <a:solidFill>
              <a:srgbClr val="9EA9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3" name="文本框 7"/>
          <p:cNvSpPr txBox="1"/>
          <p:nvPr/>
        </p:nvSpPr>
        <p:spPr>
          <a:xfrm>
            <a:off x="3378241" y="4020208"/>
            <a:ext cx="2611890" cy="31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solidFill>
                  <a:srgbClr val="FF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Adaptive quantization factor</a:t>
            </a:r>
          </a:p>
        </p:txBody>
      </p:sp>
      <p:sp>
        <p:nvSpPr>
          <p:cNvPr id="244" name="标题 1"/>
          <p:cNvSpPr txBox="1"/>
          <p:nvPr/>
        </p:nvSpPr>
        <p:spPr>
          <a:xfrm>
            <a:off x="763087" y="1044605"/>
            <a:ext cx="9052561" cy="740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l" defTabSz="1219200">
              <a:lnSpc>
                <a:spcPct val="125000"/>
              </a:lnSpc>
              <a:defRPr b="1" sz="3600">
                <a:solidFill>
                  <a:srgbClr val="0065BE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Adaptive quantization	</a:t>
            </a:r>
          </a:p>
        </p:txBody>
      </p:sp>
      <p:sp>
        <p:nvSpPr>
          <p:cNvPr id="245" name="副标题 2"/>
          <p:cNvSpPr txBox="1"/>
          <p:nvPr/>
        </p:nvSpPr>
        <p:spPr>
          <a:xfrm>
            <a:off x="763087" y="1782451"/>
            <a:ext cx="9052561" cy="1655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457200" indent="-457200" algn="l">
              <a:lnSpc>
                <a:spcPct val="90000"/>
              </a:lnSpc>
              <a:spcBef>
                <a:spcPts val="1000"/>
              </a:spcBef>
              <a:buSzPct val="100000"/>
              <a:buAutoNum type="arabicPeriod" startAt="1"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t>Sparsity of each block</a:t>
            </a:r>
          </a:p>
          <a:p>
            <a:pPr algn="l">
              <a:lnSpc>
                <a:spcPct val="90000"/>
              </a:lnSpc>
              <a:spcBef>
                <a:spcPts val="1000"/>
              </a:spcBef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t>2.   determine a suitable qScale </a:t>
            </a:r>
          </a:p>
        </p:txBody>
      </p:sp>
      <p:sp>
        <p:nvSpPr>
          <p:cNvPr id="246" name="文本框 1"/>
          <p:cNvSpPr txBox="1"/>
          <p:nvPr/>
        </p:nvSpPr>
        <p:spPr>
          <a:xfrm>
            <a:off x="400825" y="2797343"/>
            <a:ext cx="1577551" cy="375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Block</a:t>
            </a:r>
          </a:p>
        </p:txBody>
      </p:sp>
      <p:sp>
        <p:nvSpPr>
          <p:cNvPr id="247" name="文本框 2"/>
          <p:cNvSpPr txBox="1"/>
          <p:nvPr/>
        </p:nvSpPr>
        <p:spPr>
          <a:xfrm>
            <a:off x="788483" y="3933421"/>
            <a:ext cx="1394091" cy="375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Rec_block</a:t>
            </a:r>
          </a:p>
        </p:txBody>
      </p:sp>
      <p:sp>
        <p:nvSpPr>
          <p:cNvPr id="248" name="灯片编号占位符 3"/>
          <p:cNvSpPr txBox="1"/>
          <p:nvPr>
            <p:ph type="sldNum" sz="quarter" idx="4294967295"/>
          </p:nvPr>
        </p:nvSpPr>
        <p:spPr>
          <a:xfrm>
            <a:off x="8362343" y="6421072"/>
            <a:ext cx="273652" cy="264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标题 15"/>
          <p:cNvSpPr txBox="1"/>
          <p:nvPr>
            <p:ph type="title"/>
          </p:nvPr>
        </p:nvSpPr>
        <p:spPr>
          <a:xfrm>
            <a:off x="508000" y="849789"/>
            <a:ext cx="8128000" cy="601540"/>
          </a:xfrm>
          <a:prstGeom prst="rect">
            <a:avLst/>
          </a:prstGeom>
        </p:spPr>
        <p:txBody>
          <a:bodyPr/>
          <a:lstStyle>
            <a:lvl1pPr defTabSz="1207008">
              <a:defRPr sz="3500"/>
            </a:lvl1pPr>
          </a:lstStyle>
          <a:p>
            <a:pPr/>
            <a:r>
              <a:t>Sparsity</a:t>
            </a:r>
          </a:p>
        </p:txBody>
      </p:sp>
      <p:sp>
        <p:nvSpPr>
          <p:cNvPr id="251" name="内容占位符 2"/>
          <p:cNvSpPr txBox="1"/>
          <p:nvPr/>
        </p:nvSpPr>
        <p:spPr>
          <a:xfrm>
            <a:off x="553716" y="1451327"/>
            <a:ext cx="9460864" cy="71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66700" indent="-266700" algn="l">
              <a:spcBef>
                <a:spcPts val="400"/>
              </a:spcBef>
              <a:buClr>
                <a:srgbClr val="0065BD"/>
              </a:buClr>
              <a:buSzPct val="100000"/>
              <a:buChar char="▪"/>
              <a:defRPr>
                <a:latin typeface="+mn-lt"/>
                <a:ea typeface="+mn-ea"/>
                <a:cs typeface="+mn-cs"/>
                <a:sym typeface="Arial"/>
              </a:defRPr>
            </a:pPr>
            <a:r>
              <a:t>The complexity of each DCT block is different</a:t>
            </a:r>
          </a:p>
          <a:p>
            <a:pPr algn="l">
              <a:spcBef>
                <a:spcPts val="400"/>
              </a:spcBef>
              <a:defRPr>
                <a:latin typeface="+mn-lt"/>
                <a:ea typeface="+mn-ea"/>
                <a:cs typeface="+mn-cs"/>
                <a:sym typeface="Arial"/>
              </a:defRPr>
            </a:pPr>
            <a:r>
              <a:t> </a:t>
            </a:r>
          </a:p>
        </p:txBody>
      </p:sp>
      <p:pic>
        <p:nvPicPr>
          <p:cNvPr id="252" name="图片 19" descr="图片 1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18168" y="3019244"/>
            <a:ext cx="419104" cy="42862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" name="图片 20" descr="图片 2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18168" y="4468228"/>
            <a:ext cx="442623" cy="4426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54" name="图片 21" descr="图片 2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9179" y="2247806"/>
            <a:ext cx="3581790" cy="3158866"/>
          </a:xfrm>
          <a:prstGeom prst="rect">
            <a:avLst/>
          </a:prstGeom>
          <a:ln w="12700">
            <a:miter lim="400000"/>
          </a:ln>
        </p:spPr>
      </p:pic>
      <p:sp>
        <p:nvSpPr>
          <p:cNvPr id="255" name="矩形 22"/>
          <p:cNvSpPr/>
          <p:nvPr/>
        </p:nvSpPr>
        <p:spPr>
          <a:xfrm>
            <a:off x="1233381" y="3680319"/>
            <a:ext cx="261049" cy="263888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256" name="矩形 23"/>
          <p:cNvSpPr/>
          <p:nvPr/>
        </p:nvSpPr>
        <p:spPr>
          <a:xfrm>
            <a:off x="2134897" y="4578884"/>
            <a:ext cx="217682" cy="221315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257" name="直接箭头连接符 24"/>
          <p:cNvSpPr/>
          <p:nvPr/>
        </p:nvSpPr>
        <p:spPr>
          <a:xfrm flipV="1">
            <a:off x="1533953" y="3234213"/>
            <a:ext cx="2957445" cy="956734"/>
          </a:xfrm>
          <a:prstGeom prst="line">
            <a:avLst/>
          </a:prstGeom>
          <a:ln>
            <a:solidFill>
              <a:srgbClr val="9EA9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8" name="直接箭头连接符 25"/>
          <p:cNvSpPr/>
          <p:nvPr/>
        </p:nvSpPr>
        <p:spPr>
          <a:xfrm>
            <a:off x="2352580" y="4655813"/>
            <a:ext cx="1940932" cy="33731"/>
          </a:xfrm>
          <a:prstGeom prst="line">
            <a:avLst/>
          </a:prstGeom>
          <a:ln>
            <a:solidFill>
              <a:srgbClr val="9EA9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9" name="文本框 26"/>
          <p:cNvSpPr txBox="1"/>
          <p:nvPr/>
        </p:nvSpPr>
        <p:spPr>
          <a:xfrm>
            <a:off x="5536703" y="2726420"/>
            <a:ext cx="3307712" cy="31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The more big coefficients after DCT</a:t>
            </a:r>
          </a:p>
        </p:txBody>
      </p:sp>
      <p:sp>
        <p:nvSpPr>
          <p:cNvPr id="260" name="直接箭头连接符 27"/>
          <p:cNvSpPr/>
          <p:nvPr/>
        </p:nvSpPr>
        <p:spPr>
          <a:xfrm>
            <a:off x="7092298" y="3194253"/>
            <a:ext cx="5" cy="1330173"/>
          </a:xfrm>
          <a:prstGeom prst="line">
            <a:avLst/>
          </a:prstGeom>
          <a:ln>
            <a:solidFill>
              <a:srgbClr val="9EA9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1" name="文本框 28"/>
          <p:cNvSpPr txBox="1"/>
          <p:nvPr/>
        </p:nvSpPr>
        <p:spPr>
          <a:xfrm>
            <a:off x="6442440" y="4672677"/>
            <a:ext cx="1558187" cy="375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More details </a:t>
            </a:r>
          </a:p>
        </p:txBody>
      </p:sp>
      <p:sp>
        <p:nvSpPr>
          <p:cNvPr id="262" name="灯片编号占位符 1"/>
          <p:cNvSpPr txBox="1"/>
          <p:nvPr>
            <p:ph type="sldNum" sz="quarter" idx="4294967295"/>
          </p:nvPr>
        </p:nvSpPr>
        <p:spPr>
          <a:xfrm>
            <a:off x="8362343" y="6421072"/>
            <a:ext cx="273652" cy="264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标题 1"/>
          <p:cNvSpPr txBox="1"/>
          <p:nvPr>
            <p:ph type="title"/>
          </p:nvPr>
        </p:nvSpPr>
        <p:spPr>
          <a:xfrm>
            <a:off x="533400" y="1116854"/>
            <a:ext cx="10515600" cy="1325564"/>
          </a:xfrm>
          <a:prstGeom prst="rect">
            <a:avLst/>
          </a:prstGeom>
        </p:spPr>
        <p:txBody>
          <a:bodyPr/>
          <a:lstStyle/>
          <a:p>
            <a:pPr/>
            <a:r>
              <a:t>Sparsity	</a:t>
            </a:r>
          </a:p>
        </p:txBody>
      </p:sp>
      <p:pic>
        <p:nvPicPr>
          <p:cNvPr id="265" name="内容占位符 8" descr="内容占位符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5023" y="2307769"/>
            <a:ext cx="4854312" cy="2674287"/>
          </a:xfrm>
          <a:prstGeom prst="rect">
            <a:avLst/>
          </a:prstGeom>
          <a:ln w="12700">
            <a:miter lim="400000"/>
          </a:ln>
        </p:spPr>
      </p:pic>
      <p:pic>
        <p:nvPicPr>
          <p:cNvPr id="266" name="图片 5" descr="图片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08596" y="2296192"/>
            <a:ext cx="6206446" cy="2674286"/>
          </a:xfrm>
          <a:prstGeom prst="rect">
            <a:avLst/>
          </a:prstGeom>
          <a:ln w="12700">
            <a:miter lim="400000"/>
          </a:ln>
        </p:spPr>
      </p:pic>
      <p:sp>
        <p:nvSpPr>
          <p:cNvPr id="267" name="灯片编号占位符 1"/>
          <p:cNvSpPr txBox="1"/>
          <p:nvPr>
            <p:ph type="sldNum" sz="quarter" idx="4294967295"/>
          </p:nvPr>
        </p:nvSpPr>
        <p:spPr>
          <a:xfrm>
            <a:off x="8362343" y="6421072"/>
            <a:ext cx="273652" cy="264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6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标题 1"/>
          <p:cNvSpPr txBox="1"/>
          <p:nvPr>
            <p:ph type="title"/>
          </p:nvPr>
        </p:nvSpPr>
        <p:spPr>
          <a:xfrm>
            <a:off x="508000" y="849789"/>
            <a:ext cx="8128000" cy="601540"/>
          </a:xfrm>
          <a:prstGeom prst="rect">
            <a:avLst/>
          </a:prstGeom>
        </p:spPr>
        <p:txBody>
          <a:bodyPr/>
          <a:lstStyle>
            <a:lvl1pPr defTabSz="1207008">
              <a:defRPr sz="3500"/>
            </a:lvl1pPr>
          </a:lstStyle>
          <a:p>
            <a:pPr/>
            <a:r>
              <a:t>suitable qScale </a:t>
            </a:r>
          </a:p>
        </p:txBody>
      </p:sp>
      <p:sp>
        <p:nvSpPr>
          <p:cNvPr id="270" name="内容占位符 2"/>
          <p:cNvSpPr txBox="1"/>
          <p:nvPr/>
        </p:nvSpPr>
        <p:spPr>
          <a:xfrm>
            <a:off x="553719" y="1451327"/>
            <a:ext cx="10561026" cy="7847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66700" indent="-266700" algn="l">
              <a:spcBef>
                <a:spcPts val="400"/>
              </a:spcBef>
              <a:buClr>
                <a:srgbClr val="0065BD"/>
              </a:buClr>
              <a:buSzPct val="100000"/>
              <a:buChar char="▪"/>
              <a:defRPr sz="1800">
                <a:latin typeface="+mn-lt"/>
                <a:ea typeface="+mn-ea"/>
                <a:cs typeface="+mn-cs"/>
                <a:sym typeface="Arial"/>
              </a:defRPr>
            </a:pPr>
            <a:r>
              <a:t>qScale: Factor of standard quantization table</a:t>
            </a:r>
            <a:r>
              <a:rPr>
                <a:latin typeface="ＭＳ Ｐゴシック"/>
                <a:ea typeface="ＭＳ Ｐゴシック"/>
                <a:cs typeface="ＭＳ Ｐゴシック"/>
                <a:sym typeface="ＭＳ Ｐゴシック"/>
              </a:rPr>
              <a:t>，</a:t>
            </a:r>
          </a:p>
          <a:p>
            <a:pPr marL="266700" indent="-266700" algn="l">
              <a:spcBef>
                <a:spcPts val="400"/>
              </a:spcBef>
              <a:buClr>
                <a:srgbClr val="0065BD"/>
              </a:buClr>
              <a:buSzPct val="100000"/>
              <a:buChar char="▪"/>
              <a:defRPr sz="1800">
                <a:latin typeface="+mn-lt"/>
                <a:ea typeface="+mn-ea"/>
                <a:cs typeface="+mn-cs"/>
                <a:sym typeface="Arial"/>
              </a:defRPr>
            </a:pPr>
            <a:r>
              <a:t>more bits for “Detail” block</a:t>
            </a:r>
            <a:r>
              <a:rPr>
                <a:latin typeface="ＭＳ Ｐゴシック"/>
                <a:ea typeface="ＭＳ Ｐゴシック"/>
                <a:cs typeface="ＭＳ Ｐゴシック"/>
                <a:sym typeface="ＭＳ Ｐゴシック"/>
              </a:rPr>
              <a:t>， </a:t>
            </a:r>
            <a:r>
              <a:t>less bits for “simple” block.</a:t>
            </a:r>
          </a:p>
        </p:txBody>
      </p:sp>
      <p:sp>
        <p:nvSpPr>
          <p:cNvPr id="271" name="文本框 4"/>
          <p:cNvSpPr txBox="1"/>
          <p:nvPr/>
        </p:nvSpPr>
        <p:spPr>
          <a:xfrm>
            <a:off x="5650984" y="5543832"/>
            <a:ext cx="1374943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lager qScale</a:t>
            </a:r>
          </a:p>
        </p:txBody>
      </p:sp>
      <p:sp>
        <p:nvSpPr>
          <p:cNvPr id="272" name="文本框 5"/>
          <p:cNvSpPr txBox="1"/>
          <p:nvPr/>
        </p:nvSpPr>
        <p:spPr>
          <a:xfrm>
            <a:off x="1062704" y="5528178"/>
            <a:ext cx="1400057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small qScale</a:t>
            </a:r>
          </a:p>
        </p:txBody>
      </p:sp>
      <p:sp>
        <p:nvSpPr>
          <p:cNvPr id="273" name="箭头: 下 6"/>
          <p:cNvSpPr/>
          <p:nvPr/>
        </p:nvSpPr>
        <p:spPr>
          <a:xfrm>
            <a:off x="1732327" y="2236327"/>
            <a:ext cx="205796" cy="2796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3652"/>
                </a:moveTo>
                <a:lnTo>
                  <a:pt x="5400" y="13652"/>
                </a:lnTo>
                <a:lnTo>
                  <a:pt x="5400" y="0"/>
                </a:lnTo>
                <a:lnTo>
                  <a:pt x="16200" y="0"/>
                </a:lnTo>
                <a:lnTo>
                  <a:pt x="16200" y="13652"/>
                </a:lnTo>
                <a:lnTo>
                  <a:pt x="21600" y="13652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767E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274" name="箭头: 下 7"/>
          <p:cNvSpPr/>
          <p:nvPr/>
        </p:nvSpPr>
        <p:spPr>
          <a:xfrm>
            <a:off x="5774497" y="2186470"/>
            <a:ext cx="205796" cy="2840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3776"/>
                </a:moveTo>
                <a:lnTo>
                  <a:pt x="5400" y="13776"/>
                </a:lnTo>
                <a:lnTo>
                  <a:pt x="5400" y="0"/>
                </a:lnTo>
                <a:lnTo>
                  <a:pt x="16200" y="0"/>
                </a:lnTo>
                <a:lnTo>
                  <a:pt x="16200" y="13776"/>
                </a:lnTo>
                <a:lnTo>
                  <a:pt x="21600" y="13776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767E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275" name="文本框 8"/>
          <p:cNvSpPr txBox="1"/>
          <p:nvPr/>
        </p:nvSpPr>
        <p:spPr>
          <a:xfrm>
            <a:off x="1175087" y="2430726"/>
            <a:ext cx="1400057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small qScale</a:t>
            </a:r>
          </a:p>
        </p:txBody>
      </p:sp>
      <p:sp>
        <p:nvSpPr>
          <p:cNvPr id="276" name="文本框 9"/>
          <p:cNvSpPr txBox="1"/>
          <p:nvPr/>
        </p:nvSpPr>
        <p:spPr>
          <a:xfrm>
            <a:off x="4938919" y="2368474"/>
            <a:ext cx="1790628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large qScale</a:t>
            </a:r>
          </a:p>
        </p:txBody>
      </p:sp>
      <p:sp>
        <p:nvSpPr>
          <p:cNvPr id="277" name="灯片编号占位符 2"/>
          <p:cNvSpPr txBox="1"/>
          <p:nvPr>
            <p:ph type="sldNum" sz="quarter" idx="4294967295"/>
          </p:nvPr>
        </p:nvSpPr>
        <p:spPr>
          <a:xfrm>
            <a:off x="8362343" y="6421072"/>
            <a:ext cx="273652" cy="264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78" name="图片 11" descr="图片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90915" y="2765474"/>
            <a:ext cx="3824933" cy="27705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图片 13" descr="图片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7948" y="2782990"/>
            <a:ext cx="3682916" cy="26676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标题 1"/>
          <p:cNvSpPr txBox="1"/>
          <p:nvPr>
            <p:ph type="title"/>
          </p:nvPr>
        </p:nvSpPr>
        <p:spPr>
          <a:xfrm>
            <a:off x="508000" y="849789"/>
            <a:ext cx="8128000" cy="601540"/>
          </a:xfrm>
          <a:prstGeom prst="rect">
            <a:avLst/>
          </a:prstGeom>
        </p:spPr>
        <p:txBody>
          <a:bodyPr/>
          <a:lstStyle>
            <a:lvl1pPr defTabSz="1207008">
              <a:defRPr sz="3500"/>
            </a:lvl1pPr>
          </a:lstStyle>
          <a:p>
            <a:pPr/>
            <a:r>
              <a:t>Result of still image compression</a:t>
            </a:r>
          </a:p>
        </p:txBody>
      </p:sp>
      <p:pic>
        <p:nvPicPr>
          <p:cNvPr id="282" name="内容占位符 4" descr="内容占位符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515609"/>
            <a:ext cx="8636000" cy="43269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83" name="图片 6" descr="图片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10361" y="1451327"/>
            <a:ext cx="5523277" cy="4604233"/>
          </a:xfrm>
          <a:prstGeom prst="rect">
            <a:avLst/>
          </a:prstGeom>
          <a:ln w="12700">
            <a:miter lim="400000"/>
          </a:ln>
        </p:spPr>
      </p:pic>
      <p:sp>
        <p:nvSpPr>
          <p:cNvPr id="284" name="直接连接符 8"/>
          <p:cNvSpPr/>
          <p:nvPr/>
        </p:nvSpPr>
        <p:spPr>
          <a:xfrm flipH="1">
            <a:off x="4798423" y="1907175"/>
            <a:ext cx="4" cy="4101039"/>
          </a:xfrm>
          <a:prstGeom prst="line">
            <a:avLst/>
          </a:prstGeom>
          <a:solidFill>
            <a:schemeClr val="accent1"/>
          </a:solidFill>
          <a:ln w="28575">
            <a:solidFill>
              <a:srgbClr val="FF0000"/>
            </a:solidFill>
            <a:prstDash val="sysDash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85" name="内容占位符 4" descr="内容占位符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60992" y="1310688"/>
            <a:ext cx="6514015" cy="488551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6" name="图片 10" descr="图片 10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9509" y="1697694"/>
            <a:ext cx="5403902" cy="4440669"/>
          </a:xfrm>
          <a:prstGeom prst="rect">
            <a:avLst/>
          </a:prstGeom>
          <a:ln w="12700">
            <a:miter lim="400000"/>
          </a:ln>
        </p:spPr>
      </p:pic>
      <p:sp>
        <p:nvSpPr>
          <p:cNvPr id="287" name="灯片编号占位符 2"/>
          <p:cNvSpPr txBox="1"/>
          <p:nvPr>
            <p:ph type="sldNum" sz="quarter" idx="4294967295"/>
          </p:nvPr>
        </p:nvSpPr>
        <p:spPr>
          <a:xfrm>
            <a:off x="8362343" y="6421072"/>
            <a:ext cx="273652" cy="264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3" grpId="1"/>
      <p:bldP build="whole" bldLvl="1" animBg="1" rev="0" advAuto="0" spid="286" grpId="4"/>
      <p:bldP build="whole" bldLvl="1" animBg="1" rev="0" advAuto="0" spid="285" grpId="3"/>
      <p:bldP build="whole" bldLvl="1" animBg="1" rev="0" advAuto="0" spid="284" grpId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标题 1"/>
          <p:cNvSpPr txBox="1"/>
          <p:nvPr>
            <p:ph type="title"/>
          </p:nvPr>
        </p:nvSpPr>
        <p:spPr>
          <a:xfrm>
            <a:off x="508000" y="849789"/>
            <a:ext cx="8128000" cy="601540"/>
          </a:xfrm>
          <a:prstGeom prst="rect">
            <a:avLst/>
          </a:prstGeom>
        </p:spPr>
        <p:txBody>
          <a:bodyPr/>
          <a:lstStyle>
            <a:lvl1pPr defTabSz="1170430">
              <a:defRPr sz="2600"/>
            </a:lvl1pPr>
          </a:lstStyle>
          <a:p>
            <a:pPr/>
            <a:r>
              <a:t>Result of video compression (foreman sequence)</a:t>
            </a:r>
          </a:p>
        </p:txBody>
      </p:sp>
      <p:sp>
        <p:nvSpPr>
          <p:cNvPr id="290" name="灯片编号占位符 2"/>
          <p:cNvSpPr txBox="1"/>
          <p:nvPr>
            <p:ph type="sldNum" sz="quarter" idx="4294967295"/>
          </p:nvPr>
        </p:nvSpPr>
        <p:spPr>
          <a:xfrm>
            <a:off x="8362343" y="6421072"/>
            <a:ext cx="273652" cy="264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91" name="内容占位符 11" descr="内容占位符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5635" y="1451327"/>
            <a:ext cx="5925109" cy="44438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灯片编号占位符 3"/>
          <p:cNvSpPr txBox="1"/>
          <p:nvPr>
            <p:ph type="sldNum" sz="quarter" idx="4294967295"/>
          </p:nvPr>
        </p:nvSpPr>
        <p:spPr>
          <a:xfrm>
            <a:off x="8447099" y="6421072"/>
            <a:ext cx="188894" cy="264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52" name="lena_medium.tif" descr="lena_medium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09566" y="1100178"/>
            <a:ext cx="1675952" cy="16759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foreman0020.bmp" descr="foreman0020.bmp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62181" y="2839409"/>
            <a:ext cx="3422394" cy="28001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lena_gray.tif" descr="lena_gray.ti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679723" y="1100178"/>
            <a:ext cx="1675952" cy="1675951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Title 12"/>
          <p:cNvSpPr txBox="1"/>
          <p:nvPr/>
        </p:nvSpPr>
        <p:spPr>
          <a:xfrm>
            <a:off x="262637" y="1036665"/>
            <a:ext cx="5183390" cy="544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l" defTabSz="384047">
              <a:lnSpc>
                <a:spcPct val="125000"/>
              </a:lnSpc>
              <a:defRPr b="1" sz="2300">
                <a:solidFill>
                  <a:srgbClr val="0065BE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Outline of implemented Techniques</a:t>
            </a:r>
          </a:p>
        </p:txBody>
      </p:sp>
      <p:sp>
        <p:nvSpPr>
          <p:cNvPr id="156" name="Content Placeholder 18"/>
          <p:cNvSpPr txBox="1"/>
          <p:nvPr/>
        </p:nvSpPr>
        <p:spPr>
          <a:xfrm>
            <a:off x="339095" y="1968800"/>
            <a:ext cx="4217674" cy="2265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marL="176207" indent="-176207" algn="l">
              <a:lnSpc>
                <a:spcPct val="180000"/>
              </a:lnSpc>
              <a:buSzPct val="100000"/>
              <a:buFont typeface="Arial"/>
              <a:buChar char="•"/>
              <a:defRPr sz="2100">
                <a:latin typeface="+mn-lt"/>
                <a:ea typeface="+mn-ea"/>
                <a:cs typeface="+mn-cs"/>
                <a:sym typeface="Arial"/>
              </a:defRPr>
            </a:pPr>
            <a:r>
              <a:t>Color Space Conversion: PCA</a:t>
            </a:r>
          </a:p>
          <a:p>
            <a:pPr lvl="1" marL="176207" indent="-176207" algn="l">
              <a:lnSpc>
                <a:spcPct val="180000"/>
              </a:lnSpc>
              <a:buSzPct val="100000"/>
              <a:buFont typeface="Arial"/>
              <a:buChar char="•"/>
              <a:defRPr sz="2100">
                <a:latin typeface="+mn-lt"/>
                <a:ea typeface="+mn-ea"/>
                <a:cs typeface="+mn-cs"/>
                <a:sym typeface="Arial"/>
              </a:defRPr>
            </a:pPr>
            <a:r>
              <a:t>Deblocking Filter</a:t>
            </a:r>
          </a:p>
          <a:p>
            <a:pPr lvl="1" marL="176207" indent="-176207" algn="l">
              <a:lnSpc>
                <a:spcPct val="180000"/>
              </a:lnSpc>
              <a:buSzPct val="100000"/>
              <a:buFont typeface="Arial"/>
              <a:buChar char="•"/>
              <a:defRPr sz="2100">
                <a:latin typeface="+mn-lt"/>
                <a:ea typeface="+mn-ea"/>
                <a:cs typeface="+mn-cs"/>
                <a:sym typeface="Arial"/>
              </a:defRPr>
            </a:pPr>
            <a:r>
              <a:t>Adaptive quantization</a:t>
            </a:r>
          </a:p>
          <a:p>
            <a:pPr lvl="1" marL="176207" indent="-176207" algn="l">
              <a:lnSpc>
                <a:spcPct val="180000"/>
              </a:lnSpc>
              <a:buSzPct val="100000"/>
              <a:buFont typeface="Arial"/>
              <a:buChar char="•"/>
              <a:defRPr sz="2100">
                <a:latin typeface="+mn-lt"/>
                <a:ea typeface="+mn-ea"/>
                <a:cs typeface="+mn-cs"/>
                <a:sym typeface="Arial"/>
              </a:defRPr>
            </a:pPr>
            <a:r>
              <a:t>DWT + SPIHT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标题 1"/>
          <p:cNvSpPr txBox="1"/>
          <p:nvPr>
            <p:ph type="title"/>
          </p:nvPr>
        </p:nvSpPr>
        <p:spPr>
          <a:xfrm>
            <a:off x="508000" y="849789"/>
            <a:ext cx="8128000" cy="601540"/>
          </a:xfrm>
          <a:prstGeom prst="rect">
            <a:avLst/>
          </a:prstGeom>
        </p:spPr>
        <p:txBody>
          <a:bodyPr/>
          <a:lstStyle>
            <a:lvl1pPr defTabSz="1207008">
              <a:defRPr sz="3500"/>
            </a:lvl1pPr>
          </a:lstStyle>
          <a:p>
            <a:pPr/>
            <a:r>
              <a:t>Summary of adaptive quantization</a:t>
            </a:r>
          </a:p>
        </p:txBody>
      </p:sp>
      <p:sp>
        <p:nvSpPr>
          <p:cNvPr id="294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Advantage:</a:t>
            </a:r>
          </a:p>
          <a:p>
            <a:pPr/>
            <a:r>
              <a:t>In over compressed image/video performed relative well</a:t>
            </a:r>
          </a:p>
          <a:p>
            <a:pPr/>
            <a:r>
              <a:t>blocking artifact(partly reduced by deblocking)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Disadvantage:</a:t>
            </a:r>
          </a:p>
          <a:p>
            <a:pPr/>
            <a:r>
              <a:t>Detail information loss in „Simple“ block	bad performance at high bpp </a:t>
            </a:r>
          </a:p>
          <a:p>
            <a:pPr/>
            <a:r>
              <a:t>Time cost ,due to sparsity determination.</a:t>
            </a:r>
          </a:p>
          <a:p>
            <a:pPr/>
            <a:r>
              <a:t>Only suitable for still image </a:t>
            </a:r>
          </a:p>
        </p:txBody>
      </p:sp>
      <p:sp>
        <p:nvSpPr>
          <p:cNvPr id="295" name="箭头: 右 3"/>
          <p:cNvSpPr/>
          <p:nvPr/>
        </p:nvSpPr>
        <p:spPr>
          <a:xfrm>
            <a:off x="5408021" y="3666309"/>
            <a:ext cx="383181" cy="15675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296" name="灯片编号占位符 4"/>
          <p:cNvSpPr txBox="1"/>
          <p:nvPr>
            <p:ph type="sldNum" sz="quarter" idx="4294967295"/>
          </p:nvPr>
        </p:nvSpPr>
        <p:spPr>
          <a:xfrm>
            <a:off x="8362343" y="6421072"/>
            <a:ext cx="273652" cy="264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标题 1"/>
          <p:cNvSpPr txBox="1"/>
          <p:nvPr>
            <p:ph type="title"/>
          </p:nvPr>
        </p:nvSpPr>
        <p:spPr>
          <a:xfrm>
            <a:off x="508000" y="849789"/>
            <a:ext cx="8128000" cy="601540"/>
          </a:xfrm>
          <a:prstGeom prst="rect">
            <a:avLst/>
          </a:prstGeom>
        </p:spPr>
        <p:txBody>
          <a:bodyPr/>
          <a:lstStyle>
            <a:lvl1pPr defTabSz="1207008">
              <a:defRPr sz="3500"/>
            </a:lvl1pPr>
          </a:lstStyle>
          <a:p>
            <a:pPr/>
            <a:r>
              <a:t>DWT + SPIHT </a:t>
            </a:r>
          </a:p>
        </p:txBody>
      </p:sp>
      <p:pic>
        <p:nvPicPr>
          <p:cNvPr id="299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2702" y="3144004"/>
            <a:ext cx="6362702" cy="1914526"/>
          </a:xfrm>
          <a:prstGeom prst="rect">
            <a:avLst/>
          </a:prstGeom>
          <a:ln w="12700">
            <a:miter lim="400000"/>
          </a:ln>
        </p:spPr>
      </p:pic>
      <p:sp>
        <p:nvSpPr>
          <p:cNvPr id="300" name="文本框 5"/>
          <p:cNvSpPr txBox="1"/>
          <p:nvPr/>
        </p:nvSpPr>
        <p:spPr>
          <a:xfrm>
            <a:off x="1000745" y="2949605"/>
            <a:ext cx="1018272" cy="3752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Image</a:t>
            </a:r>
          </a:p>
        </p:txBody>
      </p:sp>
      <p:sp>
        <p:nvSpPr>
          <p:cNvPr id="301" name="文本框 6"/>
          <p:cNvSpPr txBox="1"/>
          <p:nvPr/>
        </p:nvSpPr>
        <p:spPr>
          <a:xfrm>
            <a:off x="553719" y="4101267"/>
            <a:ext cx="1855917" cy="375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Rec_image</a:t>
            </a:r>
          </a:p>
        </p:txBody>
      </p:sp>
      <p:sp>
        <p:nvSpPr>
          <p:cNvPr id="302" name="文本框 7"/>
          <p:cNvSpPr txBox="1"/>
          <p:nvPr/>
        </p:nvSpPr>
        <p:spPr>
          <a:xfrm>
            <a:off x="553720" y="1535836"/>
            <a:ext cx="7949756" cy="959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 algn="l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Arial"/>
              </a:defRPr>
            </a:pPr>
            <a:r>
              <a:t>Filter generation </a:t>
            </a:r>
          </a:p>
          <a:p>
            <a:pPr marL="342900" indent="-342900" algn="l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Arial"/>
              </a:defRPr>
            </a:pPr>
            <a:r>
              <a:t>DWT transform</a:t>
            </a:r>
          </a:p>
          <a:p>
            <a:pPr marL="342900" indent="-342900" algn="l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Arial"/>
              </a:defRPr>
            </a:pPr>
            <a:r>
              <a:t>SPIHT encoding</a:t>
            </a:r>
          </a:p>
        </p:txBody>
      </p:sp>
      <p:sp>
        <p:nvSpPr>
          <p:cNvPr id="303" name="灯片编号占位符 8"/>
          <p:cNvSpPr txBox="1"/>
          <p:nvPr>
            <p:ph type="sldNum" sz="quarter" idx="4294967295"/>
          </p:nvPr>
        </p:nvSpPr>
        <p:spPr>
          <a:xfrm>
            <a:off x="8362343" y="6421072"/>
            <a:ext cx="273652" cy="264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标题 1"/>
          <p:cNvSpPr txBox="1"/>
          <p:nvPr>
            <p:ph type="title"/>
          </p:nvPr>
        </p:nvSpPr>
        <p:spPr>
          <a:xfrm>
            <a:off x="508000" y="849789"/>
            <a:ext cx="8128000" cy="601540"/>
          </a:xfrm>
          <a:prstGeom prst="rect">
            <a:avLst/>
          </a:prstGeom>
        </p:spPr>
        <p:txBody>
          <a:bodyPr/>
          <a:lstStyle>
            <a:lvl1pPr defTabSz="1207008">
              <a:defRPr sz="3500"/>
            </a:lvl1pPr>
          </a:lstStyle>
          <a:p>
            <a:pPr/>
            <a:r>
              <a:t>DWT transformation</a:t>
            </a:r>
          </a:p>
        </p:txBody>
      </p:sp>
      <p:sp>
        <p:nvSpPr>
          <p:cNvPr id="306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Filter: bior 4.4(jpeg 2000)</a:t>
            </a:r>
          </a:p>
        </p:txBody>
      </p:sp>
      <p:pic>
        <p:nvPicPr>
          <p:cNvPr id="307" name="图片 4" descr="图片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0613" y="2151059"/>
            <a:ext cx="5048252" cy="357188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8" name="图片 6" descr="图片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28482" y="1900589"/>
            <a:ext cx="5857879" cy="3590927"/>
          </a:xfrm>
          <a:prstGeom prst="rect">
            <a:avLst/>
          </a:prstGeom>
          <a:ln w="12700">
            <a:miter lim="400000"/>
          </a:ln>
        </p:spPr>
      </p:pic>
      <p:sp>
        <p:nvSpPr>
          <p:cNvPr id="309" name="文本框 7"/>
          <p:cNvSpPr txBox="1"/>
          <p:nvPr/>
        </p:nvSpPr>
        <p:spPr>
          <a:xfrm>
            <a:off x="2925644" y="5647594"/>
            <a:ext cx="5766439" cy="548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400">
                <a:solidFill>
                  <a:srgbClr val="0065BD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Ref</a:t>
            </a:r>
            <a:r>
              <a:rPr>
                <a:latin typeface="ＭＳ Ｐゴシック"/>
                <a:ea typeface="ＭＳ Ｐゴシック"/>
                <a:cs typeface="ＭＳ Ｐゴシック"/>
                <a:sym typeface="ＭＳ Ｐゴシック"/>
              </a:rPr>
              <a:t>： </a:t>
            </a:r>
            <a:r>
              <a:t>Prof. Dr.-Ing. Eckehard Steinbach.  MDSP lecture Skript page:133  </a:t>
            </a:r>
          </a:p>
        </p:txBody>
      </p:sp>
      <p:sp>
        <p:nvSpPr>
          <p:cNvPr id="310" name="灯片编号占位符 10"/>
          <p:cNvSpPr txBox="1"/>
          <p:nvPr>
            <p:ph type="sldNum" sz="quarter" idx="4294967295"/>
          </p:nvPr>
        </p:nvSpPr>
        <p:spPr>
          <a:xfrm>
            <a:off x="8362343" y="6421072"/>
            <a:ext cx="273652" cy="264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9" grpId="2"/>
      <p:bldP build="whole" bldLvl="1" animBg="1" rev="0" advAuto="0" spid="308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标题 1"/>
          <p:cNvSpPr txBox="1"/>
          <p:nvPr>
            <p:ph type="title"/>
          </p:nvPr>
        </p:nvSpPr>
        <p:spPr>
          <a:xfrm>
            <a:off x="508000" y="849789"/>
            <a:ext cx="8128000" cy="601540"/>
          </a:xfrm>
          <a:prstGeom prst="rect">
            <a:avLst/>
          </a:prstGeom>
        </p:spPr>
        <p:txBody>
          <a:bodyPr/>
          <a:lstStyle>
            <a:lvl1pPr defTabSz="1207008">
              <a:defRPr sz="3500"/>
            </a:lvl1pPr>
          </a:lstStyle>
          <a:p>
            <a:pPr/>
            <a:r>
              <a:t>SPIHT Encode	</a:t>
            </a:r>
          </a:p>
        </p:txBody>
      </p:sp>
      <p:sp>
        <p:nvSpPr>
          <p:cNvPr id="313" name="内容占位符 2"/>
          <p:cNvSpPr txBox="1"/>
          <p:nvPr>
            <p:ph type="body" idx="1"/>
          </p:nvPr>
        </p:nvSpPr>
        <p:spPr>
          <a:xfrm>
            <a:off x="508000" y="1395409"/>
            <a:ext cx="8128000" cy="4470406"/>
          </a:xfrm>
          <a:prstGeom prst="rect">
            <a:avLst/>
          </a:prstGeom>
        </p:spPr>
        <p:txBody>
          <a:bodyPr/>
          <a:lstStyle/>
          <a:p>
            <a:pPr/>
            <a:r>
              <a:t>Based on EZW algorithm. </a:t>
            </a:r>
          </a:p>
          <a:p>
            <a:pPr/>
            <a:r>
              <a:t>patial orientation tree Structure</a:t>
            </a:r>
          </a:p>
        </p:txBody>
      </p:sp>
      <p:pic>
        <p:nvPicPr>
          <p:cNvPr id="314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38247" y="2151059"/>
            <a:ext cx="3580694" cy="3571879"/>
          </a:xfrm>
          <a:prstGeom prst="rect">
            <a:avLst/>
          </a:prstGeom>
          <a:ln w="12700">
            <a:miter lim="400000"/>
          </a:ln>
        </p:spPr>
      </p:pic>
      <p:pic>
        <p:nvPicPr>
          <p:cNvPr id="315" name="图片 5" descr="图片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0198" y="2151059"/>
            <a:ext cx="3600452" cy="3571879"/>
          </a:xfrm>
          <a:prstGeom prst="rect">
            <a:avLst/>
          </a:prstGeom>
          <a:ln w="12700">
            <a:miter lim="400000"/>
          </a:ln>
        </p:spPr>
      </p:pic>
      <p:sp>
        <p:nvSpPr>
          <p:cNvPr id="316" name="文本框 6"/>
          <p:cNvSpPr txBox="1"/>
          <p:nvPr/>
        </p:nvSpPr>
        <p:spPr>
          <a:xfrm>
            <a:off x="2179919" y="5783362"/>
            <a:ext cx="5766440" cy="345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400">
                <a:solidFill>
                  <a:srgbClr val="0065BD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Ref</a:t>
            </a:r>
            <a:r>
              <a:rPr>
                <a:latin typeface="ＭＳ Ｐゴシック"/>
                <a:ea typeface="ＭＳ Ｐゴシック"/>
                <a:cs typeface="ＭＳ Ｐゴシック"/>
                <a:sym typeface="ＭＳ Ｐゴシック"/>
              </a:rPr>
              <a:t>： </a:t>
            </a:r>
            <a:r>
              <a:t>Prof. Dr.-Ing. Eckehard Steinbach.  IVC lecture Skript page:93  </a:t>
            </a:r>
          </a:p>
        </p:txBody>
      </p:sp>
      <p:sp>
        <p:nvSpPr>
          <p:cNvPr id="317" name="灯片编号占位符 7"/>
          <p:cNvSpPr txBox="1"/>
          <p:nvPr>
            <p:ph type="sldNum" sz="quarter" idx="4294967295"/>
          </p:nvPr>
        </p:nvSpPr>
        <p:spPr>
          <a:xfrm>
            <a:off x="8362343" y="6421072"/>
            <a:ext cx="273652" cy="264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6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标题 1"/>
          <p:cNvSpPr txBox="1"/>
          <p:nvPr>
            <p:ph type="title"/>
          </p:nvPr>
        </p:nvSpPr>
        <p:spPr>
          <a:xfrm>
            <a:off x="508000" y="849789"/>
            <a:ext cx="8128000" cy="601540"/>
          </a:xfrm>
          <a:prstGeom prst="rect">
            <a:avLst/>
          </a:prstGeom>
        </p:spPr>
        <p:txBody>
          <a:bodyPr/>
          <a:lstStyle>
            <a:lvl1pPr defTabSz="1024127">
              <a:defRPr sz="3000"/>
            </a:lvl1pPr>
          </a:lstStyle>
          <a:p>
            <a:pPr/>
            <a:r>
              <a:t>Result of still image compression(Foreman)</a:t>
            </a:r>
          </a:p>
        </p:txBody>
      </p:sp>
      <p:pic>
        <p:nvPicPr>
          <p:cNvPr id="320" name="内容占位符 4" descr="内容占位符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5836" y="1453547"/>
            <a:ext cx="6280214" cy="4710161"/>
          </a:xfrm>
          <a:prstGeom prst="rect">
            <a:avLst/>
          </a:prstGeom>
          <a:ln w="12700">
            <a:miter lim="400000"/>
          </a:ln>
        </p:spPr>
      </p:pic>
      <p:sp>
        <p:nvSpPr>
          <p:cNvPr id="321" name="灯片编号占位符 5"/>
          <p:cNvSpPr txBox="1"/>
          <p:nvPr>
            <p:ph type="sldNum" sz="quarter" idx="4294967295"/>
          </p:nvPr>
        </p:nvSpPr>
        <p:spPr>
          <a:xfrm>
            <a:off x="8362343" y="6421072"/>
            <a:ext cx="273652" cy="264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标题 1"/>
          <p:cNvSpPr txBox="1"/>
          <p:nvPr>
            <p:ph type="title"/>
          </p:nvPr>
        </p:nvSpPr>
        <p:spPr>
          <a:xfrm>
            <a:off x="508000" y="849789"/>
            <a:ext cx="8128000" cy="601540"/>
          </a:xfrm>
          <a:prstGeom prst="rect">
            <a:avLst/>
          </a:prstGeom>
        </p:spPr>
        <p:txBody>
          <a:bodyPr/>
          <a:lstStyle>
            <a:lvl1pPr defTabSz="1146047">
              <a:defRPr sz="3300"/>
            </a:lvl1pPr>
          </a:lstStyle>
          <a:p>
            <a:pPr/>
            <a:r>
              <a:t>Result of video compression(Foreman)</a:t>
            </a:r>
          </a:p>
        </p:txBody>
      </p:sp>
      <p:sp>
        <p:nvSpPr>
          <p:cNvPr id="324" name="灯片编号占位符 3"/>
          <p:cNvSpPr txBox="1"/>
          <p:nvPr>
            <p:ph type="sldNum" sz="quarter" idx="4294967295"/>
          </p:nvPr>
        </p:nvSpPr>
        <p:spPr>
          <a:xfrm>
            <a:off x="8362343" y="6421072"/>
            <a:ext cx="273652" cy="264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25" name="内容占位符 8" descr="内容占位符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3894" y="1451327"/>
            <a:ext cx="6200315" cy="46502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标题 1"/>
          <p:cNvSpPr txBox="1"/>
          <p:nvPr>
            <p:ph type="title"/>
          </p:nvPr>
        </p:nvSpPr>
        <p:spPr>
          <a:xfrm>
            <a:off x="508000" y="849789"/>
            <a:ext cx="8128000" cy="601540"/>
          </a:xfrm>
          <a:prstGeom prst="rect">
            <a:avLst/>
          </a:prstGeom>
        </p:spPr>
        <p:txBody>
          <a:bodyPr/>
          <a:lstStyle>
            <a:lvl1pPr defTabSz="1207008">
              <a:defRPr sz="3500"/>
            </a:lvl1pPr>
          </a:lstStyle>
          <a:p>
            <a:pPr/>
            <a:r>
              <a:t>1080P Video sequence 	</a:t>
            </a:r>
          </a:p>
        </p:txBody>
      </p:sp>
      <p:sp>
        <p:nvSpPr>
          <p:cNvPr id="328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Better PSNR performance in high resolution image compression </a:t>
            </a:r>
          </a:p>
        </p:txBody>
      </p:sp>
      <p:sp>
        <p:nvSpPr>
          <p:cNvPr id="329" name="灯片编号占位符 3"/>
          <p:cNvSpPr txBox="1"/>
          <p:nvPr>
            <p:ph type="sldNum" sz="quarter" idx="4294967295"/>
          </p:nvPr>
        </p:nvSpPr>
        <p:spPr>
          <a:xfrm>
            <a:off x="8362343" y="6421072"/>
            <a:ext cx="273652" cy="264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30" name="图片 7" descr="图片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5000" y="2171700"/>
            <a:ext cx="5334000" cy="4000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标题 1"/>
          <p:cNvSpPr txBox="1"/>
          <p:nvPr>
            <p:ph type="title"/>
          </p:nvPr>
        </p:nvSpPr>
        <p:spPr>
          <a:xfrm>
            <a:off x="508000" y="849789"/>
            <a:ext cx="8128000" cy="601540"/>
          </a:xfrm>
          <a:prstGeom prst="rect">
            <a:avLst/>
          </a:prstGeom>
        </p:spPr>
        <p:txBody>
          <a:bodyPr/>
          <a:lstStyle>
            <a:lvl1pPr defTabSz="1207008">
              <a:defRPr sz="3500"/>
            </a:lvl1pPr>
          </a:lstStyle>
          <a:p>
            <a:pPr/>
            <a:r>
              <a:t>Summary of DWT+SPIHT </a:t>
            </a:r>
          </a:p>
        </p:txBody>
      </p:sp>
      <p:sp>
        <p:nvSpPr>
          <p:cNvPr id="333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Advantag:</a:t>
            </a:r>
          </a:p>
          <a:p>
            <a:pPr/>
            <a:r>
              <a:t>Quicker (only 1/3 time of DCT)</a:t>
            </a:r>
          </a:p>
          <a:p>
            <a:pPr/>
            <a:r>
              <a:t>Better performance in low bpp</a:t>
            </a:r>
          </a:p>
          <a:p>
            <a:pPr/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  <a:defRPr b="1"/>
            </a:pPr>
            <a:r>
              <a:t>Disadvantg:</a:t>
            </a:r>
          </a:p>
          <a:p>
            <a:pPr/>
            <a:r>
              <a:t>Relative low PSNR in High bpp</a:t>
            </a:r>
          </a:p>
          <a:p>
            <a:pPr/>
            <a:r>
              <a:t>Higher complexity</a:t>
            </a:r>
          </a:p>
          <a:p>
            <a:pPr/>
            <a:r>
              <a:t>Filter variant(bior 4.4 not always optimal )  </a:t>
            </a:r>
          </a:p>
        </p:txBody>
      </p:sp>
      <p:sp>
        <p:nvSpPr>
          <p:cNvPr id="334" name="灯片编号占位符 3"/>
          <p:cNvSpPr txBox="1"/>
          <p:nvPr>
            <p:ph type="sldNum" sz="quarter" idx="4294967295"/>
          </p:nvPr>
        </p:nvSpPr>
        <p:spPr>
          <a:xfrm>
            <a:off x="8362343" y="6421072"/>
            <a:ext cx="273652" cy="264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标题 1"/>
          <p:cNvSpPr txBox="1"/>
          <p:nvPr>
            <p:ph type="title"/>
          </p:nvPr>
        </p:nvSpPr>
        <p:spPr>
          <a:xfrm>
            <a:off x="508000" y="849789"/>
            <a:ext cx="8128000" cy="601540"/>
          </a:xfrm>
          <a:prstGeom prst="rect">
            <a:avLst/>
          </a:prstGeom>
        </p:spPr>
        <p:txBody>
          <a:bodyPr/>
          <a:lstStyle>
            <a:lvl1pPr defTabSz="1207008">
              <a:defRPr sz="3500"/>
            </a:lvl1pPr>
          </a:lstStyle>
          <a:p>
            <a:pPr/>
            <a:r>
              <a:t>Summary</a:t>
            </a:r>
          </a:p>
        </p:txBody>
      </p:sp>
      <p:sp>
        <p:nvSpPr>
          <p:cNvPr id="337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Used method: </a:t>
            </a:r>
            <a:r>
              <a:rPr b="0" sz="1800">
                <a:solidFill>
                  <a:srgbClr val="0065BD"/>
                </a:solidFill>
              </a:rPr>
              <a:t>PCA + adaptive quantization + deblock,   DWT +SPIHT</a:t>
            </a:r>
            <a:endParaRPr sz="1800">
              <a:solidFill>
                <a:srgbClr val="0065BD"/>
              </a:solidFill>
            </a:endParaRPr>
          </a:p>
          <a:p>
            <a:pPr marL="0" indent="0">
              <a:buSzTx/>
              <a:buNone/>
              <a:defRPr sz="1800">
                <a:solidFill>
                  <a:srgbClr val="0065BD"/>
                </a:solidFill>
              </a:defRPr>
            </a:pPr>
          </a:p>
          <a:p>
            <a:pPr>
              <a:defRPr sz="1800"/>
            </a:pPr>
            <a:r>
              <a:t>Both improved PSNR value in low bpp, but bad PSNR performance in high bpp.</a:t>
            </a:r>
          </a:p>
          <a:p>
            <a:pPr>
              <a:defRPr sz="1800"/>
            </a:pPr>
            <a:r>
              <a:t>The time cost of DWT is less, since the original method do DCT for each block, but the DWT  is applied in hole image. </a:t>
            </a:r>
          </a:p>
          <a:p>
            <a:pPr>
              <a:defRPr sz="1800"/>
            </a:pPr>
          </a:p>
          <a:p>
            <a:pPr marL="0" indent="0">
              <a:buSzTx/>
              <a:buNone/>
              <a:defRPr sz="1800"/>
            </a:pPr>
          </a:p>
          <a:p>
            <a:pPr marL="0" indent="0">
              <a:buSzTx/>
              <a:buNone/>
              <a:defRPr b="1"/>
            </a:pPr>
            <a:r>
              <a:t>Possible further optimization</a:t>
            </a:r>
          </a:p>
          <a:p>
            <a:pPr/>
            <a:r>
              <a:t>Compresse sensing + DWT</a:t>
            </a:r>
          </a:p>
        </p:txBody>
      </p:sp>
      <p:sp>
        <p:nvSpPr>
          <p:cNvPr id="338" name="灯片编号占位符 3"/>
          <p:cNvSpPr txBox="1"/>
          <p:nvPr>
            <p:ph type="sldNum" sz="quarter" idx="4294967295"/>
          </p:nvPr>
        </p:nvSpPr>
        <p:spPr>
          <a:xfrm>
            <a:off x="8362343" y="6421072"/>
            <a:ext cx="273652" cy="264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标题 1"/>
          <p:cNvSpPr txBox="1"/>
          <p:nvPr>
            <p:ph type="title"/>
          </p:nvPr>
        </p:nvSpPr>
        <p:spPr>
          <a:xfrm>
            <a:off x="508000" y="849789"/>
            <a:ext cx="8128000" cy="601540"/>
          </a:xfrm>
          <a:prstGeom prst="rect">
            <a:avLst/>
          </a:prstGeom>
        </p:spPr>
        <p:txBody>
          <a:bodyPr/>
          <a:lstStyle>
            <a:lvl1pPr defTabSz="1207008">
              <a:defRPr sz="3500"/>
            </a:lvl1pPr>
          </a:lstStyle>
          <a:p>
            <a:pPr/>
            <a:r>
              <a:t>Reference 	</a:t>
            </a:r>
          </a:p>
        </p:txBody>
      </p:sp>
      <p:sp>
        <p:nvSpPr>
          <p:cNvPr id="341" name="文本框 1"/>
          <p:cNvSpPr txBox="1"/>
          <p:nvPr>
            <p:ph type="body" idx="1"/>
          </p:nvPr>
        </p:nvSpPr>
        <p:spPr>
          <a:xfrm>
            <a:off x="508000" y="1821943"/>
            <a:ext cx="8128000" cy="412728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500"/>
              </a:spcBef>
              <a:buSzTx/>
              <a:buNone/>
              <a:defRPr sz="1400"/>
            </a:pPr>
            <a:r>
              <a:t>[1]  Li, Manman.  A Better Color Space Conversion Based on Learned Variances For Image Compression. CVPR Workshops (2019).</a:t>
            </a:r>
            <a:endParaRPr sz="1600"/>
          </a:p>
          <a:p>
            <a:pPr marL="0" indent="0">
              <a:lnSpc>
                <a:spcPct val="150000"/>
              </a:lnSpc>
              <a:spcBef>
                <a:spcPts val="500"/>
              </a:spcBef>
              <a:buSzTx/>
              <a:buNone/>
              <a:defRPr sz="1400"/>
            </a:pPr>
            <a:r>
              <a:t>[2] H.264/AVC Loop Filter. https://www.vcodex.com/h264avc-loop-filter/. Accessed 02.02.2020.</a:t>
            </a:r>
            <a:endParaRPr sz="1600"/>
          </a:p>
          <a:p>
            <a:pPr marL="0" indent="0">
              <a:lnSpc>
                <a:spcPct val="150000"/>
              </a:lnSpc>
              <a:spcBef>
                <a:spcPts val="500"/>
              </a:spcBef>
              <a:buSzTx/>
              <a:buNone/>
              <a:defRPr sz="1400"/>
            </a:pPr>
            <a:r>
              <a:t>[3] Youngjun Yoo Antonio O. and Bin Yu. adptive quantization of image subbands with efﬁcient overhead rate selection. </a:t>
            </a:r>
            <a:endParaRPr sz="1600"/>
          </a:p>
          <a:p>
            <a:pPr marL="0" indent="0">
              <a:lnSpc>
                <a:spcPct val="150000"/>
              </a:lnSpc>
              <a:spcBef>
                <a:spcPts val="500"/>
              </a:spcBef>
              <a:buSzTx/>
              <a:buNone/>
              <a:defRPr sz="1400"/>
            </a:pPr>
            <a:r>
              <a:t>[4] K. S. Thyagarajan. Still Image and video compression with Matlab. ISBN 978-0-470-48416-6</a:t>
            </a:r>
            <a:endParaRPr sz="1600"/>
          </a:p>
          <a:p>
            <a:pPr marL="0" indent="0">
              <a:lnSpc>
                <a:spcPct val="150000"/>
              </a:lnSpc>
              <a:spcBef>
                <a:spcPts val="500"/>
              </a:spcBef>
              <a:buSzTx/>
              <a:buNone/>
              <a:defRPr sz="1400"/>
            </a:pPr>
            <a:r>
              <a:t>[5] David Fridovich-Keil and Grace Kuo. Compressed Sensing for Image Compression.</a:t>
            </a:r>
            <a:endParaRPr sz="1600"/>
          </a:p>
          <a:p>
            <a:pPr marL="0" indent="0">
              <a:lnSpc>
                <a:spcPct val="150000"/>
              </a:lnSpc>
              <a:spcBef>
                <a:spcPts val="500"/>
              </a:spcBef>
              <a:buSzTx/>
              <a:buNone/>
              <a:defRPr sz="1400"/>
            </a:pPr>
            <a:r>
              <a:t>[6] Gregory Wallace, The JPEG Still Image Compression Standard,</a:t>
            </a:r>
            <a:endParaRPr sz="1600"/>
          </a:p>
          <a:p>
            <a:pPr marL="0" indent="0">
              <a:lnSpc>
                <a:spcPct val="150000"/>
              </a:lnSpc>
              <a:spcBef>
                <a:spcPts val="500"/>
              </a:spcBef>
              <a:buSzTx/>
              <a:buNone/>
              <a:defRPr sz="1400"/>
            </a:pPr>
            <a:r>
              <a:t>[7] Prof. Dr.-Ing. Eckehard Steinbach. Multidimensional signal 17processing Lecture Skript</a:t>
            </a:r>
          </a:p>
          <a:p>
            <a:pPr marL="0" indent="0">
              <a:lnSpc>
                <a:spcPct val="150000"/>
              </a:lnSpc>
              <a:spcBef>
                <a:spcPts val="500"/>
              </a:spcBef>
              <a:buSzTx/>
              <a:buNone/>
              <a:defRPr sz="1400"/>
            </a:pPr>
            <a:r>
              <a:t>[8] SPHIT Algorithm. http://www.ws.binghamton.edu/fowler/fowler%2</a:t>
            </a:r>
          </a:p>
        </p:txBody>
      </p:sp>
      <p:sp>
        <p:nvSpPr>
          <p:cNvPr id="342" name="灯片编号占位符 4"/>
          <p:cNvSpPr txBox="1"/>
          <p:nvPr>
            <p:ph type="sldNum" sz="quarter" idx="4294967295"/>
          </p:nvPr>
        </p:nvSpPr>
        <p:spPr>
          <a:xfrm>
            <a:off x="8362343" y="6421072"/>
            <a:ext cx="273652" cy="264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灯片编号占位符 3"/>
          <p:cNvSpPr txBox="1"/>
          <p:nvPr>
            <p:ph type="sldNum" sz="quarter" idx="4294967295"/>
          </p:nvPr>
        </p:nvSpPr>
        <p:spPr>
          <a:xfrm>
            <a:off x="8447099" y="6421072"/>
            <a:ext cx="188894" cy="264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9" name="Content Placeholder 8"/>
          <p:cNvSpPr/>
          <p:nvPr/>
        </p:nvSpPr>
        <p:spPr>
          <a:xfrm>
            <a:off x="301228" y="2260355"/>
            <a:ext cx="8540558" cy="1803470"/>
          </a:xfrm>
          <a:prstGeom prst="rect">
            <a:avLst/>
          </a:prstGeom>
          <a:ln w="28575">
            <a:solidFill>
              <a:srgbClr val="0065BE"/>
            </a:solidFill>
            <a:miter/>
          </a:ln>
        </p:spPr>
        <p:txBody>
          <a:bodyPr lIns="45718" tIns="45718" rIns="45718" bIns="45718"/>
          <a:lstStyle/>
          <a:p>
            <a:pPr algn="ctr">
              <a:lnSpc>
                <a:spcPct val="114000"/>
              </a:lnSpc>
              <a:defRPr sz="1400"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pic>
        <p:nvPicPr>
          <p:cNvPr id="160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7584" y="2599782"/>
            <a:ext cx="6049610" cy="1124518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Content Placeholder 7"/>
          <p:cNvSpPr txBox="1"/>
          <p:nvPr/>
        </p:nvSpPr>
        <p:spPr>
          <a:xfrm>
            <a:off x="302214" y="4458987"/>
            <a:ext cx="8540558" cy="1294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algn="l">
              <a:defRPr sz="1600">
                <a:latin typeface="+mn-lt"/>
                <a:ea typeface="+mn-ea"/>
                <a:cs typeface="+mn-cs"/>
                <a:sym typeface="Arial"/>
              </a:defRPr>
            </a:pPr>
            <a:r>
              <a:t>Challenge:</a:t>
            </a:r>
          </a:p>
          <a:p>
            <a:pPr algn="l">
              <a:defRPr sz="1400">
                <a:latin typeface="+mn-lt"/>
                <a:ea typeface="+mn-ea"/>
                <a:cs typeface="+mn-cs"/>
                <a:sym typeface="Arial"/>
              </a:defRPr>
            </a:pPr>
          </a:p>
          <a:p>
            <a:pPr algn="l">
              <a:defRPr sz="1400">
                <a:latin typeface="+mn-lt"/>
                <a:ea typeface="+mn-ea"/>
                <a:cs typeface="+mn-cs"/>
                <a:sym typeface="Arial"/>
              </a:defRPr>
            </a:pPr>
          </a:p>
          <a:p>
            <a:pPr algn="l">
              <a:defRPr b="1" sz="1600">
                <a:latin typeface="+mn-lt"/>
                <a:ea typeface="+mn-ea"/>
                <a:cs typeface="+mn-cs"/>
                <a:sym typeface="Arial"/>
              </a:defRPr>
            </a:pPr>
            <a:r>
              <a:t>Fixed </a:t>
            </a:r>
            <a:r>
              <a:rPr b="0"/>
              <a:t>conversion matrix does </a:t>
            </a:r>
            <a:r>
              <a:t>not</a:t>
            </a:r>
            <a:r>
              <a:rPr b="0"/>
              <a:t> </a:t>
            </a:r>
            <a:r>
              <a:t>preserve color properties</a:t>
            </a:r>
            <a:r>
              <a:rPr b="0"/>
              <a:t> for </a:t>
            </a:r>
            <a:r>
              <a:t>individual </a:t>
            </a:r>
            <a:r>
              <a:rPr b="0"/>
              <a:t>picture.</a:t>
            </a:r>
          </a:p>
        </p:txBody>
      </p:sp>
      <p:sp>
        <p:nvSpPr>
          <p:cNvPr id="162" name="Content Placeholder 6"/>
          <p:cNvSpPr txBox="1"/>
          <p:nvPr/>
        </p:nvSpPr>
        <p:spPr>
          <a:xfrm>
            <a:off x="302214" y="2016771"/>
            <a:ext cx="8540558" cy="263072"/>
          </a:xfrm>
          <a:prstGeom prst="rect">
            <a:avLst/>
          </a:prstGeom>
          <a:solidFill>
            <a:srgbClr val="0065BE"/>
          </a:solidFill>
          <a:ln w="28575">
            <a:solidFill>
              <a:srgbClr val="0065BE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l">
              <a:lnSpc>
                <a:spcPct val="114000"/>
              </a:lnSpc>
              <a:defRPr sz="14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RGB -&gt; YCbCr : ITU-R BT.601 standard</a:t>
            </a:r>
          </a:p>
        </p:txBody>
      </p:sp>
      <p:sp>
        <p:nvSpPr>
          <p:cNvPr id="163" name="Motivation"/>
          <p:cNvSpPr txBox="1"/>
          <p:nvPr/>
        </p:nvSpPr>
        <p:spPr>
          <a:xfrm>
            <a:off x="4160477" y="6454507"/>
            <a:ext cx="823045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Motivation</a:t>
            </a:r>
          </a:p>
        </p:txBody>
      </p:sp>
      <p:sp>
        <p:nvSpPr>
          <p:cNvPr id="164" name="Color Space Conversion: PCA"/>
          <p:cNvSpPr txBox="1"/>
          <p:nvPr>
            <p:ph type="title"/>
          </p:nvPr>
        </p:nvSpPr>
        <p:spPr>
          <a:xfrm>
            <a:off x="275337" y="1111880"/>
            <a:ext cx="5183390" cy="324205"/>
          </a:xfrm>
          <a:prstGeom prst="rect">
            <a:avLst/>
          </a:prstGeom>
        </p:spPr>
        <p:txBody>
          <a:bodyPr anchor="ctr"/>
          <a:lstStyle>
            <a:lvl1pPr defTabSz="548638">
              <a:defRPr sz="1600"/>
            </a:lvl1pPr>
          </a:lstStyle>
          <a:p>
            <a:pPr/>
            <a:r>
              <a:t>Color Space Conversion: PCA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灯片编号占位符 3"/>
          <p:cNvSpPr txBox="1"/>
          <p:nvPr>
            <p:ph type="sldNum" sz="quarter" idx="4294967295"/>
          </p:nvPr>
        </p:nvSpPr>
        <p:spPr>
          <a:xfrm>
            <a:off x="8447099" y="6421072"/>
            <a:ext cx="188894" cy="264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7" name="Color Space Conversion: PCA"/>
          <p:cNvSpPr txBox="1"/>
          <p:nvPr>
            <p:ph type="title"/>
          </p:nvPr>
        </p:nvSpPr>
        <p:spPr>
          <a:xfrm>
            <a:off x="275337" y="1111880"/>
            <a:ext cx="5183390" cy="324205"/>
          </a:xfrm>
          <a:prstGeom prst="rect">
            <a:avLst/>
          </a:prstGeom>
        </p:spPr>
        <p:txBody>
          <a:bodyPr anchor="ctr"/>
          <a:lstStyle>
            <a:lvl1pPr defTabSz="548638">
              <a:defRPr sz="1600"/>
            </a:lvl1pPr>
          </a:lstStyle>
          <a:p>
            <a:pPr/>
            <a:r>
              <a:t>Color Space Conversion: PCA</a:t>
            </a:r>
          </a:p>
        </p:txBody>
      </p:sp>
      <p:sp>
        <p:nvSpPr>
          <p:cNvPr id="168" name="Content Placeholder 8"/>
          <p:cNvSpPr/>
          <p:nvPr/>
        </p:nvSpPr>
        <p:spPr>
          <a:xfrm>
            <a:off x="301228" y="2156558"/>
            <a:ext cx="8540558" cy="1803470"/>
          </a:xfrm>
          <a:prstGeom prst="rect">
            <a:avLst/>
          </a:prstGeom>
          <a:ln w="28575">
            <a:solidFill>
              <a:srgbClr val="0065BE"/>
            </a:solidFill>
            <a:miter/>
          </a:ln>
        </p:spPr>
        <p:txBody>
          <a:bodyPr lIns="45718" tIns="45718" rIns="45718" bIns="45718"/>
          <a:lstStyle/>
          <a:p>
            <a:pPr algn="ctr">
              <a:lnSpc>
                <a:spcPct val="114000"/>
              </a:lnSpc>
              <a:defRPr sz="1400"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69" name="Content Placeholder 6"/>
          <p:cNvSpPr txBox="1"/>
          <p:nvPr/>
        </p:nvSpPr>
        <p:spPr>
          <a:xfrm>
            <a:off x="302214" y="1912971"/>
            <a:ext cx="8540558" cy="263072"/>
          </a:xfrm>
          <a:prstGeom prst="rect">
            <a:avLst/>
          </a:prstGeom>
          <a:solidFill>
            <a:srgbClr val="0065BE"/>
          </a:solidFill>
          <a:ln w="28575">
            <a:solidFill>
              <a:srgbClr val="0065BE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algn="l">
              <a:lnSpc>
                <a:spcPct val="114000"/>
              </a:lnSpc>
              <a:defRPr sz="14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RGB -&gt; YCbCr : optimal convert matrix </a:t>
            </a:r>
            <a14:m>
              <m:oMath>
                <m:sSub>
                  <m:e>
                    <m:r>
                      <a:rPr xmlns:a="http://schemas.openxmlformats.org/drawingml/2006/main" sz="145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T</m:t>
                    </m:r>
                  </m:e>
                  <m:sub>
                    <m:r>
                      <a:rPr xmlns:a="http://schemas.openxmlformats.org/drawingml/2006/main" sz="145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xmlns:a="http://schemas.openxmlformats.org/drawingml/2006/main" sz="145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145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c</m:t>
                    </m:r>
                  </m:sub>
                </m:sSub>
              </m:oMath>
            </a14:m>
            <a:r>
              <a:t> and </a:t>
            </a:r>
            <a14:m>
              <m:oMath>
                <m:r>
                  <a:rPr xmlns:a="http://schemas.openxmlformats.org/drawingml/2006/main" sz="1350" i="1">
                    <a:solidFill>
                      <a:srgbClr val="FFFFFF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1350" i="1">
                    <a:solidFill>
                      <a:srgbClr val="FFFFFF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1350" i="1">
                    <a:solidFill>
                      <a:srgbClr val="FFFFFF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1350" i="1">
                    <a:solidFill>
                      <a:srgbClr val="FFFFFF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1350" i="1">
                    <a:solidFill>
                      <a:srgbClr val="FFFFFF"/>
                    </a:solidFill>
                    <a:latin typeface="Cambria Math" panose="02040503050406030204" pitchFamily="18" charset="0"/>
                  </a:rPr>
                  <m:t>e</m:t>
                </m:r>
                <m:sSub>
                  <m:e>
                    <m:r>
                      <a:rPr xmlns:a="http://schemas.openxmlformats.org/drawingml/2006/main" sz="135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t</m:t>
                    </m:r>
                  </m:e>
                  <m:sub>
                    <m:r>
                      <a:rPr xmlns:a="http://schemas.openxmlformats.org/drawingml/2006/main" sz="135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xmlns:a="http://schemas.openxmlformats.org/drawingml/2006/main" sz="135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135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c</m:t>
                    </m:r>
                  </m:sub>
                </m:sSub>
              </m:oMath>
            </a14:m>
          </a:p>
        </p:txBody>
      </p:sp>
      <p:pic>
        <p:nvPicPr>
          <p:cNvPr id="170" name="2.png" descr="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0807" y="2455110"/>
            <a:ext cx="7116000" cy="1206364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Content Placeholder 7"/>
          <p:cNvSpPr txBox="1"/>
          <p:nvPr/>
        </p:nvSpPr>
        <p:spPr>
          <a:xfrm>
            <a:off x="302214" y="4355191"/>
            <a:ext cx="8540558" cy="1294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algn="l">
              <a:defRPr sz="1600">
                <a:latin typeface="+mn-lt"/>
                <a:ea typeface="+mn-ea"/>
                <a:cs typeface="+mn-cs"/>
                <a:sym typeface="Arial"/>
              </a:defRPr>
            </a:pPr>
            <a:r>
              <a:t>Challenge:</a:t>
            </a:r>
          </a:p>
          <a:p>
            <a:pPr algn="l">
              <a:defRPr sz="1400">
                <a:latin typeface="+mn-lt"/>
                <a:ea typeface="+mn-ea"/>
                <a:cs typeface="+mn-cs"/>
                <a:sym typeface="Arial"/>
              </a:defRPr>
            </a:pPr>
          </a:p>
          <a:p>
            <a:pPr algn="l">
              <a:defRPr sz="1400">
                <a:latin typeface="+mn-lt"/>
                <a:ea typeface="+mn-ea"/>
                <a:cs typeface="+mn-cs"/>
                <a:sym typeface="Arial"/>
              </a:defRPr>
            </a:pPr>
          </a:p>
          <a:p>
            <a:pPr algn="l">
              <a:defRPr b="1" sz="1600">
                <a:latin typeface="+mn-lt"/>
                <a:ea typeface="+mn-ea"/>
                <a:cs typeface="+mn-cs"/>
                <a:sym typeface="Arial"/>
              </a:defRPr>
            </a:pPr>
            <a:r>
              <a:t>Each row </a:t>
            </a:r>
            <a:r>
              <a:rPr b="0"/>
              <a:t>in</a:t>
            </a:r>
            <a:r>
              <a:t> </a:t>
            </a:r>
            <a14:m>
              <m:oMath>
                <m:sSub>
                  <m:e>
                    <m: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e>
                  <m:sub>
                    <m: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sub>
                </m:sSub>
              </m:oMath>
            </a14:m>
            <a:r>
              <a:t> </a:t>
            </a:r>
            <a:r>
              <a:rPr b="0"/>
              <a:t>is the</a:t>
            </a:r>
            <a:r>
              <a:t> direction </a:t>
            </a:r>
            <a:r>
              <a:rPr b="0"/>
              <a:t>of the new</a:t>
            </a:r>
            <a:r>
              <a:t> YCbCr </a:t>
            </a:r>
            <a:r>
              <a:rPr b="0"/>
              <a:t>space’s</a:t>
            </a:r>
            <a:r>
              <a:t> base axis</a:t>
            </a:r>
            <a:r>
              <a:rPr b="0"/>
              <a:t>.</a:t>
            </a:r>
          </a:p>
        </p:txBody>
      </p:sp>
      <p:sp>
        <p:nvSpPr>
          <p:cNvPr id="172" name="Problem definition"/>
          <p:cNvSpPr txBox="1"/>
          <p:nvPr/>
        </p:nvSpPr>
        <p:spPr>
          <a:xfrm>
            <a:off x="3854058" y="6454507"/>
            <a:ext cx="1435882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Problem definition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灯片编号占位符 3"/>
          <p:cNvSpPr txBox="1"/>
          <p:nvPr>
            <p:ph type="sldNum" sz="quarter" idx="4294967295"/>
          </p:nvPr>
        </p:nvSpPr>
        <p:spPr>
          <a:xfrm>
            <a:off x="8447099" y="6421072"/>
            <a:ext cx="188894" cy="264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5" name="PCA"/>
          <p:cNvSpPr txBox="1"/>
          <p:nvPr/>
        </p:nvSpPr>
        <p:spPr>
          <a:xfrm>
            <a:off x="4382856" y="6454507"/>
            <a:ext cx="378285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PCA</a:t>
            </a:r>
          </a:p>
        </p:txBody>
      </p:sp>
      <p:sp>
        <p:nvSpPr>
          <p:cNvPr id="176" name="Color Space Conversion: PCA"/>
          <p:cNvSpPr txBox="1"/>
          <p:nvPr>
            <p:ph type="title"/>
          </p:nvPr>
        </p:nvSpPr>
        <p:spPr>
          <a:xfrm>
            <a:off x="275337" y="1111880"/>
            <a:ext cx="5183390" cy="324205"/>
          </a:xfrm>
          <a:prstGeom prst="rect">
            <a:avLst/>
          </a:prstGeom>
        </p:spPr>
        <p:txBody>
          <a:bodyPr anchor="ctr"/>
          <a:lstStyle>
            <a:lvl1pPr defTabSz="548638">
              <a:defRPr sz="1600"/>
            </a:lvl1pPr>
          </a:lstStyle>
          <a:p>
            <a:pPr/>
            <a:r>
              <a:t>Color Space Conversion: PCA</a:t>
            </a:r>
          </a:p>
        </p:txBody>
      </p:sp>
      <p:pic>
        <p:nvPicPr>
          <p:cNvPr id="177" name="3.png" descr="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609" y="1834518"/>
            <a:ext cx="5183393" cy="388754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GaussianScatterPCA.png" descr="GaussianScatterPCA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11846" y="1834518"/>
            <a:ext cx="3887545" cy="3887545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Lena scatter plot"/>
          <p:cNvSpPr txBox="1"/>
          <p:nvPr/>
        </p:nvSpPr>
        <p:spPr>
          <a:xfrm>
            <a:off x="1621149" y="5662179"/>
            <a:ext cx="2725429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Lena scatter plot</a:t>
            </a:r>
          </a:p>
        </p:txBody>
      </p:sp>
      <p:sp>
        <p:nvSpPr>
          <p:cNvPr id="180" name="PCA of a Gaussian distribution"/>
          <p:cNvSpPr txBox="1"/>
          <p:nvPr/>
        </p:nvSpPr>
        <p:spPr>
          <a:xfrm>
            <a:off x="5415162" y="5662179"/>
            <a:ext cx="3280915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PCA of a Gaussian distribution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灯片编号占位符 3"/>
          <p:cNvSpPr txBox="1"/>
          <p:nvPr>
            <p:ph type="sldNum" sz="quarter" idx="4294967295"/>
          </p:nvPr>
        </p:nvSpPr>
        <p:spPr>
          <a:xfrm>
            <a:off x="8447099" y="6421072"/>
            <a:ext cx="188894" cy="264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3" name="Color Space Conversion: PCA"/>
          <p:cNvSpPr txBox="1"/>
          <p:nvPr>
            <p:ph type="title"/>
          </p:nvPr>
        </p:nvSpPr>
        <p:spPr>
          <a:xfrm>
            <a:off x="275337" y="1111880"/>
            <a:ext cx="5183390" cy="324205"/>
          </a:xfrm>
          <a:prstGeom prst="rect">
            <a:avLst/>
          </a:prstGeom>
        </p:spPr>
        <p:txBody>
          <a:bodyPr anchor="ctr"/>
          <a:lstStyle>
            <a:lvl1pPr defTabSz="548638">
              <a:defRPr sz="1600"/>
            </a:lvl1pPr>
          </a:lstStyle>
          <a:p>
            <a:pPr/>
            <a:r>
              <a:t>Color Space Conversion: PCA</a:t>
            </a:r>
          </a:p>
        </p:txBody>
      </p:sp>
      <p:pic>
        <p:nvPicPr>
          <p:cNvPr id="184" name="4.png" descr="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4820" y="2466000"/>
            <a:ext cx="4675883" cy="1808598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Line"/>
          <p:cNvSpPr/>
          <p:nvPr/>
        </p:nvSpPr>
        <p:spPr>
          <a:xfrm>
            <a:off x="2343773" y="3370298"/>
            <a:ext cx="797975" cy="4"/>
          </a:xfrm>
          <a:prstGeom prst="line">
            <a:avLst/>
          </a:prstGeom>
          <a:ln w="25400">
            <a:solidFill>
              <a:srgbClr val="005293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6" name="Content Placeholder 7"/>
          <p:cNvSpPr txBox="1"/>
          <p:nvPr/>
        </p:nvSpPr>
        <p:spPr>
          <a:xfrm>
            <a:off x="272334" y="4626614"/>
            <a:ext cx="2078972" cy="663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defRPr sz="16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Divide into 8*8 grids</a:t>
            </a:r>
          </a:p>
        </p:txBody>
      </p:sp>
      <p:sp>
        <p:nvSpPr>
          <p:cNvPr id="187" name="Content Placeholder 7"/>
          <p:cNvSpPr txBox="1"/>
          <p:nvPr/>
        </p:nvSpPr>
        <p:spPr>
          <a:xfrm>
            <a:off x="3163192" y="4626614"/>
            <a:ext cx="2078972" cy="663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defRPr sz="16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Minus mean value within the grid</a:t>
            </a:r>
          </a:p>
        </p:txBody>
      </p:sp>
      <p:sp>
        <p:nvSpPr>
          <p:cNvPr id="188" name="Line"/>
          <p:cNvSpPr/>
          <p:nvPr/>
        </p:nvSpPr>
        <p:spPr>
          <a:xfrm>
            <a:off x="5265022" y="3370298"/>
            <a:ext cx="797973" cy="4"/>
          </a:xfrm>
          <a:prstGeom prst="line">
            <a:avLst/>
          </a:prstGeom>
          <a:ln w="25400">
            <a:solidFill>
              <a:srgbClr val="005293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89" name="5.png" descr="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69245" y="2677685"/>
            <a:ext cx="2802423" cy="1385230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Content Placeholder 7"/>
          <p:cNvSpPr txBox="1"/>
          <p:nvPr/>
        </p:nvSpPr>
        <p:spPr>
          <a:xfrm>
            <a:off x="6430969" y="4626614"/>
            <a:ext cx="2078973" cy="663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defRPr sz="16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Compute 3*3 Covariance matrix</a:t>
            </a:r>
          </a:p>
        </p:txBody>
      </p:sp>
      <p:sp>
        <p:nvSpPr>
          <p:cNvPr id="191" name="Implementation"/>
          <p:cNvSpPr txBox="1"/>
          <p:nvPr/>
        </p:nvSpPr>
        <p:spPr>
          <a:xfrm>
            <a:off x="3957847" y="6454507"/>
            <a:ext cx="1228304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Implementation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灯片编号占位符 3"/>
          <p:cNvSpPr txBox="1"/>
          <p:nvPr>
            <p:ph type="sldNum" sz="quarter" idx="4294967295"/>
          </p:nvPr>
        </p:nvSpPr>
        <p:spPr>
          <a:xfrm>
            <a:off x="8447099" y="6421072"/>
            <a:ext cx="188894" cy="264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4" name="Color Space Conversion: PCA"/>
          <p:cNvSpPr txBox="1"/>
          <p:nvPr>
            <p:ph type="title"/>
          </p:nvPr>
        </p:nvSpPr>
        <p:spPr>
          <a:xfrm>
            <a:off x="275337" y="1111880"/>
            <a:ext cx="5183390" cy="324205"/>
          </a:xfrm>
          <a:prstGeom prst="rect">
            <a:avLst/>
          </a:prstGeom>
        </p:spPr>
        <p:txBody>
          <a:bodyPr anchor="ctr"/>
          <a:lstStyle>
            <a:lvl1pPr defTabSz="548638">
              <a:defRPr sz="1600"/>
            </a:lvl1pPr>
          </a:lstStyle>
          <a:p>
            <a:pPr/>
            <a:r>
              <a:t>Color Space Conversion: PCA</a:t>
            </a:r>
          </a:p>
        </p:txBody>
      </p:sp>
      <p:sp>
        <p:nvSpPr>
          <p:cNvPr id="195" name="Implementation"/>
          <p:cNvSpPr txBox="1"/>
          <p:nvPr/>
        </p:nvSpPr>
        <p:spPr>
          <a:xfrm>
            <a:off x="3957847" y="6454507"/>
            <a:ext cx="1228304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Implementation</a:t>
            </a:r>
          </a:p>
        </p:txBody>
      </p:sp>
      <p:pic>
        <p:nvPicPr>
          <p:cNvPr id="196" name="6.png" descr="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260" y="2003032"/>
            <a:ext cx="1981202" cy="1003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7.png" descr="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2270" y="3725274"/>
            <a:ext cx="6324602" cy="16891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8.png" descr="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92137" y="2022082"/>
            <a:ext cx="6451604" cy="965205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Equation"/>
          <p:cNvSpPr txBox="1"/>
          <p:nvPr/>
        </p:nvSpPr>
        <p:spPr>
          <a:xfrm>
            <a:off x="1022426" y="3245872"/>
            <a:ext cx="336870" cy="23986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sub>
                  </m:sSub>
                </m:oMath>
              </m:oMathPara>
            </a14:m>
          </a:p>
        </p:txBody>
      </p:sp>
      <p:sp>
        <p:nvSpPr>
          <p:cNvPr id="200" name="Equation"/>
          <p:cNvSpPr txBox="1"/>
          <p:nvPr/>
        </p:nvSpPr>
        <p:spPr>
          <a:xfrm>
            <a:off x="5320135" y="3271646"/>
            <a:ext cx="795608" cy="21408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sSub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sub>
                  </m:sSub>
                </m:oMath>
              </m:oMathPara>
            </a14:m>
          </a:p>
        </p:txBody>
      </p:sp>
      <p:sp>
        <p:nvSpPr>
          <p:cNvPr id="201" name="Equation"/>
          <p:cNvSpPr txBox="1"/>
          <p:nvPr/>
        </p:nvSpPr>
        <p:spPr>
          <a:xfrm>
            <a:off x="4267398" y="5679182"/>
            <a:ext cx="331123" cy="20837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sub>
                  </m:sSub>
                </m:oMath>
              </m:oMathPara>
            </a14:m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灯片编号占位符 3"/>
          <p:cNvSpPr txBox="1"/>
          <p:nvPr>
            <p:ph type="sldNum" sz="quarter" idx="4294967295"/>
          </p:nvPr>
        </p:nvSpPr>
        <p:spPr>
          <a:xfrm>
            <a:off x="8447099" y="6421072"/>
            <a:ext cx="188894" cy="264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4" name="Color Space Conversion: PCA"/>
          <p:cNvSpPr txBox="1"/>
          <p:nvPr>
            <p:ph type="title"/>
          </p:nvPr>
        </p:nvSpPr>
        <p:spPr>
          <a:xfrm>
            <a:off x="275337" y="1111880"/>
            <a:ext cx="5183390" cy="324205"/>
          </a:xfrm>
          <a:prstGeom prst="rect">
            <a:avLst/>
          </a:prstGeom>
        </p:spPr>
        <p:txBody>
          <a:bodyPr anchor="ctr"/>
          <a:lstStyle>
            <a:lvl1pPr defTabSz="548638">
              <a:defRPr sz="1600"/>
            </a:lvl1pPr>
          </a:lstStyle>
          <a:p>
            <a:pPr/>
            <a:r>
              <a:t>Color Space Conversion: PCA</a:t>
            </a:r>
          </a:p>
        </p:txBody>
      </p:sp>
      <p:pic>
        <p:nvPicPr>
          <p:cNvPr id="205" name="pca.png" descr="pc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7223" y="1349321"/>
            <a:ext cx="6505076" cy="4878810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Result"/>
          <p:cNvSpPr txBox="1"/>
          <p:nvPr/>
        </p:nvSpPr>
        <p:spPr>
          <a:xfrm>
            <a:off x="4313663" y="6454507"/>
            <a:ext cx="516670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Result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灯片编号占位符 3"/>
          <p:cNvSpPr txBox="1"/>
          <p:nvPr>
            <p:ph type="sldNum" sz="quarter" idx="4294967295"/>
          </p:nvPr>
        </p:nvSpPr>
        <p:spPr>
          <a:xfrm>
            <a:off x="8447099" y="6421072"/>
            <a:ext cx="188894" cy="264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9" name="Deblocking filter"/>
          <p:cNvSpPr txBox="1"/>
          <p:nvPr>
            <p:ph type="title"/>
          </p:nvPr>
        </p:nvSpPr>
        <p:spPr>
          <a:xfrm>
            <a:off x="275337" y="1117600"/>
            <a:ext cx="5183390" cy="324202"/>
          </a:xfrm>
          <a:prstGeom prst="rect">
            <a:avLst/>
          </a:prstGeom>
        </p:spPr>
        <p:txBody>
          <a:bodyPr anchor="ctr"/>
          <a:lstStyle>
            <a:lvl1pPr defTabSz="548638">
              <a:defRPr sz="1600"/>
            </a:lvl1pPr>
          </a:lstStyle>
          <a:p>
            <a:pPr/>
            <a:r>
              <a:t>Deblocking filter</a:t>
            </a:r>
          </a:p>
        </p:txBody>
      </p:sp>
      <p:sp>
        <p:nvSpPr>
          <p:cNvPr id="210" name="Reduce blocking distortion…"/>
          <p:cNvSpPr txBox="1"/>
          <p:nvPr>
            <p:ph type="body" sz="quarter" idx="1"/>
          </p:nvPr>
        </p:nvSpPr>
        <p:spPr>
          <a:xfrm>
            <a:off x="346814" y="2044294"/>
            <a:ext cx="4217671" cy="2908780"/>
          </a:xfrm>
          <a:prstGeom prst="rect">
            <a:avLst/>
          </a:prstGeom>
        </p:spPr>
        <p:txBody>
          <a:bodyPr lIns="0" tIns="0" rIns="0" bIns="0"/>
          <a:lstStyle/>
          <a:p>
            <a:pPr lvl="1" marL="176207" indent="-176207">
              <a:lnSpc>
                <a:spcPct val="180000"/>
              </a:lnSpc>
              <a:spcBef>
                <a:spcPts val="0"/>
              </a:spcBef>
              <a:buClrTx/>
              <a:buFont typeface="Arial"/>
              <a:buChar char="•"/>
              <a:defRPr sz="2100"/>
            </a:pPr>
            <a:r>
              <a:t>Reduce blocking distortion</a:t>
            </a:r>
          </a:p>
          <a:p>
            <a:pPr lvl="1" marL="176207" indent="-176207">
              <a:lnSpc>
                <a:spcPct val="180000"/>
              </a:lnSpc>
              <a:spcBef>
                <a:spcPts val="0"/>
              </a:spcBef>
              <a:buClrTx/>
              <a:buFont typeface="Arial"/>
              <a:buChar char="•"/>
              <a:defRPr sz="2100"/>
            </a:pPr>
            <a:r>
              <a:t>Smooth block edges, improving the appearance of decoded image (particular at higher compression ratios)</a:t>
            </a:r>
          </a:p>
        </p:txBody>
      </p:sp>
      <p:pic>
        <p:nvPicPr>
          <p:cNvPr id="211" name="9.gif" descr="9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35995" y="1028020"/>
            <a:ext cx="3771905" cy="4787904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Motivation"/>
          <p:cNvSpPr txBox="1"/>
          <p:nvPr/>
        </p:nvSpPr>
        <p:spPr>
          <a:xfrm>
            <a:off x="4160477" y="6454507"/>
            <a:ext cx="823045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Motivation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TUM_Vorlage_hellblau">
  <a:themeElements>
    <a:clrScheme name="TUM_Vorlage_hellblau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2AD00"/>
      </a:accent1>
      <a:accent2>
        <a:srgbClr val="E37222"/>
      </a:accent2>
      <a:accent3>
        <a:srgbClr val="AAB8DB"/>
      </a:accent3>
      <a:accent4>
        <a:srgbClr val="DADADA"/>
      </a:accent4>
      <a:accent5>
        <a:srgbClr val="CED3AA"/>
      </a:accent5>
      <a:accent6>
        <a:srgbClr val="CE671E"/>
      </a:accent6>
      <a:hlink>
        <a:srgbClr val="0000FF"/>
      </a:hlink>
      <a:folHlink>
        <a:srgbClr val="FF00FF"/>
      </a:folHlink>
    </a:clrScheme>
    <a:fontScheme name="TUM_Vorlage_hellblau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TUM_Vorlage_hellbl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TUM_Vorlage_hellblau">
  <a:themeElements>
    <a:clrScheme name="TUM_Vorlage_hellblau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2AD00"/>
      </a:accent1>
      <a:accent2>
        <a:srgbClr val="E37222"/>
      </a:accent2>
      <a:accent3>
        <a:srgbClr val="AAB8DB"/>
      </a:accent3>
      <a:accent4>
        <a:srgbClr val="DADADA"/>
      </a:accent4>
      <a:accent5>
        <a:srgbClr val="CED3AA"/>
      </a:accent5>
      <a:accent6>
        <a:srgbClr val="CE671E"/>
      </a:accent6>
      <a:hlink>
        <a:srgbClr val="0000FF"/>
      </a:hlink>
      <a:folHlink>
        <a:srgbClr val="FF00FF"/>
      </a:folHlink>
    </a:clrScheme>
    <a:fontScheme name="TUM_Vorlage_hellblau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TUM_Vorlage_hellbl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