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72" r:id="rId10"/>
    <p:sldId id="262" r:id="rId11"/>
    <p:sldId id="263" r:id="rId12"/>
    <p:sldId id="268" r:id="rId13"/>
    <p:sldId id="269" r:id="rId14"/>
  </p:sldIdLst>
  <p:sldSz cx="9144000" cy="5143500" type="screen16x9"/>
  <p:notesSz cx="6858000" cy="9144000"/>
  <p:embeddedFontLst>
    <p:embeddedFont>
      <p:font typeface="Proxima Nova" panose="0201060003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5900"/>
    <a:srgbClr val="006699"/>
    <a:srgbClr val="00BBC1"/>
    <a:srgbClr val="F87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9da4d44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b9da4d44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b9da4d44c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b9da4d44c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9da4d4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9da4d44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b9da4d44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b9da4d44c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11aa452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11aa452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11aa4524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11aa4524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e20338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e20338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e20338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e20338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5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e20338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7e20338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1aa452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1aa452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1aa452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1aa452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5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1aa4524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1aa4524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4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34319" y="1360798"/>
            <a:ext cx="7132676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400" b="1" dirty="0">
                <a:solidFill>
                  <a:schemeClr val="tx2"/>
                </a:solidFill>
              </a:rPr>
              <a:t>EDA</a:t>
            </a:r>
            <a:r>
              <a:rPr lang="en-AU" sz="4400" b="1" dirty="0"/>
              <a:t> </a:t>
            </a:r>
            <a:r>
              <a:rPr lang="en-AU" sz="3200" b="1" dirty="0"/>
              <a:t>(Exploratory Data Analysis)</a:t>
            </a:r>
            <a:br>
              <a:rPr lang="en-AU" sz="4400" b="1" dirty="0"/>
            </a:br>
            <a:r>
              <a:rPr lang="en-US" sz="4400" b="1" dirty="0"/>
              <a:t>on </a:t>
            </a:r>
            <a:r>
              <a:rPr lang="en-US" sz="5300" b="1" dirty="0">
                <a:solidFill>
                  <a:schemeClr val="tx2"/>
                </a:solidFill>
              </a:rPr>
              <a:t>Gene Expression Data</a:t>
            </a:r>
            <a:endParaRPr sz="4400" b="1" dirty="0">
              <a:solidFill>
                <a:schemeClr val="tx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095327" y="3839408"/>
            <a:ext cx="134333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Y</a:t>
            </a:r>
            <a:r>
              <a:rPr lang="en-US" altLang="zh-CN" sz="1400" dirty="0" err="1"/>
              <a:t>ingxin</a:t>
            </a:r>
            <a:r>
              <a:rPr lang="en-US" altLang="zh-CN" sz="1400" dirty="0"/>
              <a:t> Xu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sz="1400" dirty="0"/>
              <a:t>21/03/2024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74158" y="445025"/>
            <a:ext cx="82581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b="1" dirty="0"/>
              <a:t>QQ-plot</a:t>
            </a:r>
            <a:endParaRPr b="1"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012510" y="1341280"/>
            <a:ext cx="2819790" cy="335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QQ plot grouped by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It can be observed that the gene expression data does not follow a normal distribution (as can also be seen in the previous histogram).</a:t>
            </a:r>
            <a:endParaRPr lang="en-AU" sz="1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2B766-82DC-14C4-0641-B6055099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5" y="1131550"/>
            <a:ext cx="5583693" cy="3450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09600" y="445025"/>
            <a:ext cx="822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AU" b="1" dirty="0"/>
              <a:t>Line graph</a:t>
            </a:r>
            <a:endParaRPr b="1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5550197" y="1204102"/>
            <a:ext cx="35106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tx1"/>
                </a:solidFill>
              </a:rPr>
              <a:t>Line graph grouped by treatment, with different cell line types represented by different line styles.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endParaRPr lang="en-AU" altLang="zh-CN"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tx1"/>
                </a:solidFill>
              </a:rPr>
              <a:t>With concentration increasing, the gene expression levels of </a:t>
            </a:r>
            <a:r>
              <a:rPr lang="en-AU" altLang="zh-CN" b="1" dirty="0">
                <a:solidFill>
                  <a:schemeClr val="tx1"/>
                </a:solidFill>
              </a:rPr>
              <a:t>5</a:t>
            </a:r>
            <a:r>
              <a:rPr lang="en-AU" altLang="zh-CN" dirty="0">
                <a:solidFill>
                  <a:schemeClr val="tx1"/>
                </a:solidFill>
              </a:rPr>
              <a:t> cell lines show an overall </a:t>
            </a:r>
            <a:r>
              <a:rPr lang="en-AU" altLang="zh-CN" b="1" dirty="0">
                <a:solidFill>
                  <a:schemeClr val="tx1"/>
                </a:solidFill>
              </a:rPr>
              <a:t>increasing</a:t>
            </a:r>
            <a:r>
              <a:rPr lang="en-AU" altLang="zh-CN" dirty="0">
                <a:solidFill>
                  <a:schemeClr val="tx1"/>
                </a:solidFill>
              </a:rPr>
              <a:t> trend. 3 of them used the </a:t>
            </a:r>
            <a:r>
              <a:rPr lang="en-AU" altLang="zh-CN" b="1" dirty="0">
                <a:solidFill>
                  <a:srgbClr val="F87167"/>
                </a:solidFill>
              </a:rPr>
              <a:t>Activating factor 42</a:t>
            </a:r>
            <a:r>
              <a:rPr lang="en-AU" altLang="zh-CN" dirty="0">
                <a:solidFill>
                  <a:schemeClr val="tx1"/>
                </a:solidFill>
              </a:rPr>
              <a:t>, while 2 used a </a:t>
            </a:r>
            <a:r>
              <a:rPr lang="en-AU" altLang="zh-CN" b="1" dirty="0">
                <a:solidFill>
                  <a:srgbClr val="00BBC1"/>
                </a:solidFill>
              </a:rPr>
              <a:t>placebo</a:t>
            </a:r>
            <a:r>
              <a:rPr lang="en-AU" altLang="zh-CN" dirty="0">
                <a:solidFill>
                  <a:schemeClr val="tx1"/>
                </a:solidFill>
              </a:rPr>
              <a:t>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endParaRPr lang="en-AU" altLang="zh-CN"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 pitchFamily="34" charset="0"/>
              <a:buChar char="•"/>
            </a:pPr>
            <a:r>
              <a:rPr lang="en-AU" altLang="zh-CN" dirty="0">
                <a:solidFill>
                  <a:schemeClr val="tx1"/>
                </a:solidFill>
              </a:rPr>
              <a:t>With concentration increasing, the gene expression levels of </a:t>
            </a:r>
            <a:r>
              <a:rPr lang="en-AU" altLang="zh-CN" b="1" dirty="0">
                <a:solidFill>
                  <a:schemeClr val="tx1"/>
                </a:solidFill>
              </a:rPr>
              <a:t>3</a:t>
            </a:r>
            <a:r>
              <a:rPr lang="en-AU" altLang="zh-CN" dirty="0">
                <a:solidFill>
                  <a:schemeClr val="tx1"/>
                </a:solidFill>
              </a:rPr>
              <a:t> cell lines </a:t>
            </a:r>
            <a:r>
              <a:rPr lang="en-AU" altLang="zh-CN" b="1" dirty="0">
                <a:solidFill>
                  <a:schemeClr val="tx1"/>
                </a:solidFill>
              </a:rPr>
              <a:t>didn’t</a:t>
            </a:r>
            <a:r>
              <a:rPr lang="en-AU" altLang="zh-CN" dirty="0">
                <a:solidFill>
                  <a:schemeClr val="tx1"/>
                </a:solidFill>
              </a:rPr>
              <a:t> show an </a:t>
            </a:r>
            <a:r>
              <a:rPr lang="en-AU" altLang="zh-CN" b="1" dirty="0">
                <a:solidFill>
                  <a:schemeClr val="tx1"/>
                </a:solidFill>
              </a:rPr>
              <a:t>increasing</a:t>
            </a:r>
            <a:r>
              <a:rPr lang="en-AU" altLang="zh-CN" dirty="0">
                <a:solidFill>
                  <a:schemeClr val="tx1"/>
                </a:solidFill>
              </a:rPr>
              <a:t> trend. 1 of them used the </a:t>
            </a:r>
            <a:r>
              <a:rPr lang="en-AU" altLang="zh-CN" b="1" dirty="0">
                <a:solidFill>
                  <a:srgbClr val="F87167"/>
                </a:solidFill>
              </a:rPr>
              <a:t>Activating factor 42</a:t>
            </a:r>
            <a:r>
              <a:rPr lang="en-AU" altLang="zh-CN" dirty="0">
                <a:solidFill>
                  <a:schemeClr val="tx1"/>
                </a:solidFill>
              </a:rPr>
              <a:t>, while 2 used a </a:t>
            </a:r>
            <a:r>
              <a:rPr lang="en-AU" altLang="zh-CN" b="1" dirty="0">
                <a:solidFill>
                  <a:srgbClr val="00BBC1"/>
                </a:solidFill>
              </a:rPr>
              <a:t>placebo</a:t>
            </a:r>
            <a:r>
              <a:rPr lang="en-AU" altLang="zh-CN" dirty="0"/>
              <a:t>.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A2B50-857C-C3D4-5001-DC9CFD4C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9" y="1416754"/>
            <a:ext cx="5310798" cy="32817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595422" y="445025"/>
            <a:ext cx="82368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b="1" dirty="0"/>
              <a:t>Summary </a:t>
            </a: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786618" y="1450187"/>
            <a:ext cx="7393361" cy="2483860"/>
          </a:xfrm>
          <a:prstGeom prst="rect">
            <a:avLst/>
          </a:prstGeom>
        </p:spPr>
        <p:txBody>
          <a:bodyPr spcFirstLastPara="1" wrap="square" lIns="54000" tIns="0" rIns="91425" bIns="36000" anchor="t" anchorCtr="0">
            <a:normAutofit lnSpcReduction="10000"/>
          </a:bodyPr>
          <a:lstStyle/>
          <a:p>
            <a:pPr indent="-361950">
              <a:buSzPts val="2100"/>
              <a:buFont typeface="Arial" panose="020B0604020202020204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Overall, the gene expression levels of </a:t>
            </a:r>
            <a:r>
              <a:rPr lang="en-AU" altLang="zh-CN" sz="1600" b="1" dirty="0">
                <a:solidFill>
                  <a:srgbClr val="B35900"/>
                </a:solidFill>
              </a:rPr>
              <a:t>Wild-type </a:t>
            </a:r>
            <a:r>
              <a:rPr lang="en-AU" altLang="zh-CN" sz="1600" dirty="0">
                <a:solidFill>
                  <a:schemeClr val="tx1"/>
                </a:solidFill>
              </a:rPr>
              <a:t>in </a:t>
            </a:r>
            <a:r>
              <a:rPr lang="en-AU" altLang="zh-CN" sz="1600" b="1" dirty="0">
                <a:solidFill>
                  <a:schemeClr val="tx1"/>
                </a:solidFill>
              </a:rPr>
              <a:t>Activating factor 42</a:t>
            </a:r>
            <a:r>
              <a:rPr lang="en-AU" altLang="zh-CN" sz="1600" dirty="0">
                <a:solidFill>
                  <a:schemeClr val="tx1"/>
                </a:solidFill>
              </a:rPr>
              <a:t> are higher than those of</a:t>
            </a:r>
            <a:r>
              <a:rPr lang="en-AU" altLang="zh-CN" sz="1600" dirty="0"/>
              <a:t> </a:t>
            </a:r>
            <a:r>
              <a:rPr lang="en-AU" altLang="zh-CN" sz="1600" b="1" dirty="0">
                <a:solidFill>
                  <a:srgbClr val="006699"/>
                </a:solidFill>
              </a:rPr>
              <a:t>Cell-type 101</a:t>
            </a:r>
            <a:r>
              <a:rPr lang="en-AU" altLang="zh-CN" sz="1600" dirty="0"/>
              <a:t>. </a:t>
            </a:r>
          </a:p>
          <a:p>
            <a:pPr marL="381000" indent="-285750">
              <a:buSzPts val="2100"/>
              <a:buFont typeface="Arial" panose="020B0604020202020204" pitchFamily="34" charset="0"/>
              <a:buChar char="•"/>
            </a:pPr>
            <a:endParaRPr lang="en-AU" altLang="zh-CN" sz="1600" dirty="0"/>
          </a:p>
          <a:p>
            <a:pPr indent="-361950">
              <a:buSzPts val="2100"/>
              <a:buFont typeface="Arial" panose="020B0604020202020204" pitchFamily="34" charset="0"/>
              <a:buChar char="•"/>
            </a:pPr>
            <a:r>
              <a:rPr lang="en-AU" altLang="zh-CN" sz="1600" b="1" dirty="0">
                <a:solidFill>
                  <a:srgbClr val="006699"/>
                </a:solidFill>
              </a:rPr>
              <a:t>Cell-type 101 </a:t>
            </a:r>
            <a:r>
              <a:rPr lang="en-AU" altLang="zh-CN" sz="1600" dirty="0">
                <a:solidFill>
                  <a:schemeClr val="tx1"/>
                </a:solidFill>
              </a:rPr>
              <a:t>has higher gene expression levels in </a:t>
            </a:r>
            <a:r>
              <a:rPr lang="en-AU" altLang="zh-CN" sz="1600" b="1" dirty="0">
                <a:solidFill>
                  <a:schemeClr val="tx1"/>
                </a:solidFill>
              </a:rPr>
              <a:t>Placebo</a:t>
            </a:r>
            <a:r>
              <a:rPr lang="en-AU" altLang="zh-CN" sz="1600" dirty="0">
                <a:solidFill>
                  <a:schemeClr val="tx1"/>
                </a:solidFill>
              </a:rPr>
              <a:t> compared to </a:t>
            </a:r>
            <a:r>
              <a:rPr lang="en-AU" altLang="zh-CN" sz="1600" b="1" dirty="0">
                <a:solidFill>
                  <a:srgbClr val="B35900"/>
                </a:solidFill>
              </a:rPr>
              <a:t>Wild-type</a:t>
            </a:r>
            <a:r>
              <a:rPr lang="en-AU" altLang="zh-CN" sz="1600" dirty="0">
                <a:solidFill>
                  <a:schemeClr val="tx1"/>
                </a:solidFill>
              </a:rPr>
              <a:t>. The new treatment </a:t>
            </a:r>
            <a:r>
              <a:rPr lang="en-AU" altLang="zh-CN" sz="1600" b="1" dirty="0">
                <a:solidFill>
                  <a:schemeClr val="tx1"/>
                </a:solidFill>
              </a:rPr>
              <a:t>Activating factor 42 </a:t>
            </a:r>
            <a:r>
              <a:rPr lang="en-AU" altLang="zh-CN" sz="1600" dirty="0">
                <a:solidFill>
                  <a:schemeClr val="tx1"/>
                </a:solidFill>
              </a:rPr>
              <a:t>has a promoting effect on gene expression in cell lines but is not absolute.</a:t>
            </a:r>
          </a:p>
          <a:p>
            <a:pPr indent="-361950">
              <a:buSzPts val="2100"/>
              <a:buFont typeface="Arial" panose="020B0604020202020204" pitchFamily="34" charset="0"/>
              <a:buChar char="•"/>
            </a:pPr>
            <a:endParaRPr lang="en-AU" altLang="zh-CN" sz="1600" dirty="0">
              <a:solidFill>
                <a:schemeClr val="tx1"/>
              </a:solidFill>
            </a:endParaRPr>
          </a:p>
          <a:p>
            <a:pPr indent="-361950">
              <a:buSzPts val="2100"/>
              <a:buFont typeface="Arial" panose="020B0604020202020204" pitchFamily="34" charset="0"/>
              <a:buChar char="•"/>
            </a:pPr>
            <a:r>
              <a:rPr lang="en-AU" altLang="zh-CN" sz="1600" dirty="0">
                <a:solidFill>
                  <a:schemeClr val="tx1"/>
                </a:solidFill>
              </a:rPr>
              <a:t>The new treatment </a:t>
            </a:r>
            <a:r>
              <a:rPr lang="en-AU" altLang="zh-CN" sz="1600" b="1" dirty="0">
                <a:solidFill>
                  <a:schemeClr val="tx1"/>
                </a:solidFill>
              </a:rPr>
              <a:t>Activating factor 42 </a:t>
            </a:r>
            <a:r>
              <a:rPr lang="en-AU" altLang="zh-CN" sz="1600" dirty="0">
                <a:solidFill>
                  <a:schemeClr val="tx1"/>
                </a:solidFill>
              </a:rPr>
              <a:t>indeed enhances the effect of increasing growth factor concentration on gene expression levels.</a:t>
            </a:r>
            <a:endParaRPr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ctrTitle"/>
          </p:nvPr>
        </p:nvSpPr>
        <p:spPr>
          <a:xfrm>
            <a:off x="510450" y="1729562"/>
            <a:ext cx="8123100" cy="1116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30864" y="445025"/>
            <a:ext cx="8201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b="1" dirty="0"/>
              <a:t>Variable: </a:t>
            </a:r>
            <a:r>
              <a:rPr lang="en-AU" b="1" dirty="0"/>
              <a:t>predictors</a:t>
            </a:r>
            <a:endParaRPr b="1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88909" y="1299256"/>
            <a:ext cx="7981695" cy="339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u="sng" dirty="0">
                <a:solidFill>
                  <a:schemeClr val="tx1"/>
                </a:solidFill>
              </a:rPr>
              <a:t>Cell-line</a:t>
            </a:r>
            <a:r>
              <a:rPr lang="en-AU" dirty="0">
                <a:solidFill>
                  <a:schemeClr val="tx1"/>
                </a:solidFill>
              </a:rPr>
              <a:t>: The two cell line types used for the experiment, </a:t>
            </a:r>
            <a:r>
              <a:rPr lang="en-AU" b="1" dirty="0">
                <a:solidFill>
                  <a:schemeClr val="tx1"/>
                </a:solidFill>
              </a:rPr>
              <a:t>Wild-type</a:t>
            </a:r>
            <a:r>
              <a:rPr lang="en-AU" dirty="0">
                <a:solidFill>
                  <a:schemeClr val="tx1"/>
                </a:solidFill>
              </a:rPr>
              <a:t> and </a:t>
            </a:r>
            <a:r>
              <a:rPr lang="en-AU" b="1" dirty="0">
                <a:solidFill>
                  <a:schemeClr val="tx1"/>
                </a:solidFill>
              </a:rPr>
              <a:t>Cell-type 101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u="sng" dirty="0">
                <a:solidFill>
                  <a:schemeClr val="tx1"/>
                </a:solidFill>
              </a:rPr>
              <a:t>Treatment</a:t>
            </a:r>
            <a:r>
              <a:rPr lang="en-AU" dirty="0">
                <a:solidFill>
                  <a:schemeClr val="tx1"/>
                </a:solidFill>
              </a:rPr>
              <a:t>: This variable describes whether to add new treatment. 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tx1"/>
                </a:solidFill>
              </a:rPr>
              <a:t>Added: </a:t>
            </a:r>
            <a:r>
              <a:rPr lang="en-AU" b="1" dirty="0">
                <a:solidFill>
                  <a:schemeClr val="tx1"/>
                </a:solidFill>
              </a:rPr>
              <a:t>Activating factor 42</a:t>
            </a:r>
            <a:r>
              <a:rPr lang="en-AU" dirty="0">
                <a:solidFill>
                  <a:schemeClr val="tx1"/>
                </a:solidFill>
              </a:rPr>
              <a:t>; 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tx1"/>
                </a:solidFill>
              </a:rPr>
              <a:t>Not added: </a:t>
            </a:r>
            <a:r>
              <a:rPr lang="en-AU" b="1" dirty="0">
                <a:solidFill>
                  <a:schemeClr val="tx1"/>
                </a:solidFill>
              </a:rPr>
              <a:t>Placebo</a:t>
            </a:r>
            <a:r>
              <a:rPr lang="en-AU" dirty="0">
                <a:solidFill>
                  <a:schemeClr val="tx1"/>
                </a:solidFill>
              </a:rPr>
              <a:t> (we add saline instead).</a:t>
            </a:r>
          </a:p>
          <a:p>
            <a:r>
              <a:rPr lang="en-AU" u="sng" dirty="0">
                <a:solidFill>
                  <a:schemeClr val="tx1"/>
                </a:solidFill>
              </a:rPr>
              <a:t>Name</a:t>
            </a:r>
            <a:r>
              <a:rPr lang="en-AU" dirty="0">
                <a:solidFill>
                  <a:schemeClr val="tx1"/>
                </a:solidFill>
              </a:rPr>
              <a:t>: Names of different cell lines. 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tx1"/>
                </a:solidFill>
              </a:rPr>
              <a:t>There are two cell lines for each identical cell line type and the same treatment. 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tx1"/>
                </a:solidFill>
              </a:rPr>
              <a:t>There were 8 cell lines in total.</a:t>
            </a:r>
          </a:p>
          <a:p>
            <a:r>
              <a:rPr lang="en-AU" u="sng" dirty="0">
                <a:solidFill>
                  <a:schemeClr val="tx1"/>
                </a:solidFill>
              </a:rPr>
              <a:t>Conc</a:t>
            </a:r>
            <a:r>
              <a:rPr lang="en-AU" dirty="0">
                <a:solidFill>
                  <a:schemeClr val="tx1"/>
                </a:solidFill>
              </a:rPr>
              <a:t>: different concentration of a growth factor, from </a:t>
            </a:r>
            <a:r>
              <a:rPr lang="en-AU" b="1" dirty="0">
                <a:solidFill>
                  <a:schemeClr val="tx1"/>
                </a:solidFill>
              </a:rPr>
              <a:t>0</a:t>
            </a:r>
            <a:r>
              <a:rPr lang="en-AU" dirty="0">
                <a:solidFill>
                  <a:schemeClr val="tx1"/>
                </a:solidFill>
              </a:rPr>
              <a:t> to </a:t>
            </a:r>
            <a:r>
              <a:rPr lang="en-AU" b="1" dirty="0">
                <a:solidFill>
                  <a:schemeClr val="tx1"/>
                </a:solidFill>
              </a:rPr>
              <a:t>10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81246" y="445025"/>
            <a:ext cx="8251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b="1" dirty="0"/>
              <a:t>Response variable: gene expression</a:t>
            </a:r>
            <a:endParaRPr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174BC-0C95-8831-DFA2-EA1B8207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352680"/>
            <a:ext cx="5204756" cy="3216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5C4F1-10AA-45D3-448F-86C882AE6845}"/>
              </a:ext>
            </a:extLst>
          </p:cNvPr>
          <p:cNvSpPr txBox="1"/>
          <p:nvPr/>
        </p:nvSpPr>
        <p:spPr>
          <a:xfrm>
            <a:off x="5819553" y="1488557"/>
            <a:ext cx="2842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Gene expression takes value from </a:t>
            </a:r>
            <a:r>
              <a:rPr lang="en-AU" sz="1600" b="1" dirty="0">
                <a:solidFill>
                  <a:schemeClr val="tx1"/>
                </a:solidFill>
                <a:latin typeface="Proxima Nova"/>
                <a:sym typeface="Proxima Nova"/>
              </a:rPr>
              <a:t>2.58</a:t>
            </a: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 to </a:t>
            </a:r>
            <a:r>
              <a:rPr lang="en-AU" sz="1600" b="1" dirty="0">
                <a:solidFill>
                  <a:schemeClr val="tx1"/>
                </a:solidFill>
                <a:latin typeface="Proxima Nova"/>
                <a:sym typeface="Proxima Nova"/>
              </a:rPr>
              <a:t>44.44</a:t>
            </a: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.</a:t>
            </a:r>
          </a:p>
          <a:p>
            <a:endParaRPr lang="en-AU" sz="16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This histogram indicates that this variable is a </a:t>
            </a:r>
            <a:r>
              <a:rPr lang="en-AU" sz="1600" b="1" dirty="0" err="1">
                <a:solidFill>
                  <a:schemeClr val="tx1"/>
                </a:solidFill>
                <a:latin typeface="Proxima Nova"/>
                <a:sym typeface="Proxima Nova"/>
              </a:rPr>
              <a:t>uni</a:t>
            </a:r>
            <a:r>
              <a:rPr lang="en-AU" sz="1600" b="1" dirty="0">
                <a:solidFill>
                  <a:schemeClr val="tx1"/>
                </a:solidFill>
                <a:latin typeface="Proxima Nova"/>
                <a:sym typeface="Proxima Nova"/>
              </a:rPr>
              <a:t>-model</a:t>
            </a: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 </a:t>
            </a:r>
            <a:r>
              <a:rPr lang="en-AU" sz="1600" b="1" dirty="0">
                <a:solidFill>
                  <a:schemeClr val="tx1"/>
                </a:solidFill>
                <a:latin typeface="Proxima Nova"/>
                <a:sym typeface="Proxima Nova"/>
              </a:rPr>
              <a:t>right-skewed</a:t>
            </a:r>
            <a:r>
              <a:rPr lang="en-AU" sz="1600" dirty="0">
                <a:solidFill>
                  <a:schemeClr val="tx1"/>
                </a:solidFill>
                <a:latin typeface="Proxima Nova"/>
                <a:sym typeface="Proxima Nova"/>
              </a:rPr>
              <a:t> variable. Most of the data values are small, but there are some larger values present.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82121" y="487555"/>
            <a:ext cx="805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AU" altLang="zh-CN" b="1" dirty="0"/>
              <a:t>Table: Skim of variable types and values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298C55-4D17-C72A-B9AB-7E97A5C7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37594"/>
              </p:ext>
            </p:extLst>
          </p:nvPr>
        </p:nvGraphicFramePr>
        <p:xfrm>
          <a:off x="545916" y="1246047"/>
          <a:ext cx="8052168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19">
                  <a:extLst>
                    <a:ext uri="{9D8B030D-6E8A-4147-A177-3AD203B41FA5}">
                      <a16:colId xmlns:a16="http://schemas.microsoft.com/office/drawing/2014/main" val="404432592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4050822594"/>
                    </a:ext>
                  </a:extLst>
                </a:gridCol>
                <a:gridCol w="1212112">
                  <a:extLst>
                    <a:ext uri="{9D8B030D-6E8A-4147-A177-3AD203B41FA5}">
                      <a16:colId xmlns:a16="http://schemas.microsoft.com/office/drawing/2014/main" val="4027655794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2284860072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1478875403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4061005103"/>
                    </a:ext>
                  </a:extLst>
                </a:gridCol>
                <a:gridCol w="893024">
                  <a:extLst>
                    <a:ext uri="{9D8B030D-6E8A-4147-A177-3AD203B41FA5}">
                      <a16:colId xmlns:a16="http://schemas.microsoft.com/office/drawing/2014/main" val="4164224919"/>
                    </a:ext>
                  </a:extLst>
                </a:gridCol>
              </a:tblGrid>
              <a:tr h="36478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Variable name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  <a:r>
                        <a:rPr lang="en-US" altLang="zh-CN" dirty="0"/>
                        <a:t>umber of data in each category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cell_line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categorical variable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categorical variable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2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categorical variable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gene_expression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44.44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215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45916" y="600969"/>
            <a:ext cx="805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AU" altLang="zh-CN" b="1" dirty="0"/>
              <a:t>Table: Parameters corresponding to different cell lines</a:t>
            </a:r>
            <a:endParaRPr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18C158-6C4E-4636-CAB4-EA60171A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1014"/>
              </p:ext>
            </p:extLst>
          </p:nvPr>
        </p:nvGraphicFramePr>
        <p:xfrm>
          <a:off x="1446028" y="2007044"/>
          <a:ext cx="6103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628">
                  <a:extLst>
                    <a:ext uri="{9D8B030D-6E8A-4147-A177-3AD203B41FA5}">
                      <a16:colId xmlns:a16="http://schemas.microsoft.com/office/drawing/2014/main" val="682035315"/>
                    </a:ext>
                  </a:extLst>
                </a:gridCol>
                <a:gridCol w="2015460">
                  <a:extLst>
                    <a:ext uri="{9D8B030D-6E8A-4147-A177-3AD203B41FA5}">
                      <a16:colId xmlns:a16="http://schemas.microsoft.com/office/drawing/2014/main" val="948159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059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cell line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cell line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0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GL-XIB, GL-CDZ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Wild-type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Placebo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2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GL-RJS, GL-XIK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Wild-type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Activating factor 42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GL-CWN, GL-KYH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Cell-type 101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Placebo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6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GL-ZHW, GL-MFA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Cell-type 101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Activating factor 42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1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81246" y="445025"/>
            <a:ext cx="8251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AU" b="1" dirty="0"/>
              <a:t>Boxplot: </a:t>
            </a:r>
            <a:r>
              <a:rPr lang="en-AU" b="1" dirty="0">
                <a:solidFill>
                  <a:schemeClr val="tx1"/>
                </a:solidFill>
              </a:rPr>
              <a:t>Cell line type </a:t>
            </a:r>
            <a:r>
              <a:rPr lang="en-AU" b="1" dirty="0"/>
              <a:t>vs Gene expression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13160-DE3D-EFE1-CF4B-93397ABF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5" y="1353879"/>
            <a:ext cx="5265229" cy="3253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19443-50F8-A2E5-020C-1D361272196E}"/>
              </a:ext>
            </a:extLst>
          </p:cNvPr>
          <p:cNvSpPr txBox="1"/>
          <p:nvPr/>
        </p:nvSpPr>
        <p:spPr>
          <a:xfrm>
            <a:off x="5684874" y="1197935"/>
            <a:ext cx="33598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latin typeface="Proxima Nova" panose="02010600030101010101" charset="0"/>
              </a:rPr>
              <a:t>Box plots grouped by cell line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dirty="0">
              <a:latin typeface="Proxima Nova" panose="0201060003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latin typeface="Proxima Nova" panose="02010600030101010101" charset="0"/>
              </a:rPr>
              <a:t>The median and minimum gene expression values of </a:t>
            </a:r>
            <a:r>
              <a:rPr lang="en-AU" altLang="zh-CN" b="1" dirty="0">
                <a:solidFill>
                  <a:srgbClr val="006699"/>
                </a:solidFill>
                <a:latin typeface="Proxima Nova" panose="02010600030101010101" charset="0"/>
              </a:rPr>
              <a:t>Cell-type 101 </a:t>
            </a:r>
            <a:r>
              <a:rPr lang="en-AU" altLang="zh-CN" dirty="0">
                <a:latin typeface="Proxima Nova" panose="02010600030101010101" charset="0"/>
              </a:rPr>
              <a:t>are both greater than that of </a:t>
            </a:r>
            <a:r>
              <a:rPr lang="en-AU" altLang="zh-CN" b="1" dirty="0">
                <a:solidFill>
                  <a:srgbClr val="B35900"/>
                </a:solidFill>
                <a:latin typeface="Proxima Nova" panose="02010600030101010101" charset="0"/>
              </a:rPr>
              <a:t>Wild-type</a:t>
            </a:r>
            <a:r>
              <a:rPr lang="en-AU" altLang="zh-CN" dirty="0">
                <a:latin typeface="Proxima Nova" panose="02010600030101010101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dirty="0">
              <a:latin typeface="Proxima Nova" panose="0201060003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latin typeface="Proxima Nova" panose="02010600030101010101" charset="0"/>
              </a:rPr>
              <a:t>The maximum gene expression value of </a:t>
            </a:r>
            <a:r>
              <a:rPr lang="en-AU" altLang="zh-CN" b="1" dirty="0">
                <a:solidFill>
                  <a:srgbClr val="B35900"/>
                </a:solidFill>
                <a:latin typeface="Proxima Nova" panose="02010600030101010101" charset="0"/>
              </a:rPr>
              <a:t>Wild-type </a:t>
            </a:r>
            <a:r>
              <a:rPr lang="en-AU" altLang="zh-CN" dirty="0">
                <a:latin typeface="Proxima Nova" panose="02010600030101010101" charset="0"/>
              </a:rPr>
              <a:t>is greater than that of </a:t>
            </a:r>
            <a:r>
              <a:rPr lang="en-AU" altLang="zh-CN" b="1" dirty="0">
                <a:solidFill>
                  <a:srgbClr val="006699"/>
                </a:solidFill>
                <a:latin typeface="Proxima Nova" panose="02010600030101010101" charset="0"/>
              </a:rPr>
              <a:t>Cell-type 101</a:t>
            </a:r>
            <a:r>
              <a:rPr lang="en-AU" altLang="zh-CN" dirty="0">
                <a:latin typeface="Proxima Nova" panose="02010600030101010101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dirty="0">
              <a:latin typeface="Proxima Nova" panose="0201060003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latin typeface="Proxima Nova" panose="02010600030101010101" charset="0"/>
              </a:rPr>
              <a:t>The data for </a:t>
            </a:r>
            <a:r>
              <a:rPr lang="en-AU" altLang="zh-CN" b="1" dirty="0">
                <a:solidFill>
                  <a:srgbClr val="B35900"/>
                </a:solidFill>
                <a:latin typeface="Proxima Nova" panose="02010600030101010101" charset="0"/>
              </a:rPr>
              <a:t>Wild-type </a:t>
            </a:r>
            <a:r>
              <a:rPr lang="en-AU" altLang="zh-CN" dirty="0">
                <a:latin typeface="Proxima Nova" panose="02010600030101010101" charset="0"/>
              </a:rPr>
              <a:t>is more dispersed.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dirty="0">
              <a:latin typeface="Proxima Nova" panose="0201060003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dirty="0">
                <a:latin typeface="Proxima Nova" panose="02010600030101010101" charset="0"/>
              </a:rPr>
              <a:t>Both categories have outlier</a:t>
            </a:r>
            <a:r>
              <a:rPr lang="en-US" altLang="zh-CN" dirty="0">
                <a:latin typeface="Proxima Nova" panose="02010600030101010101" charset="0"/>
              </a:rPr>
              <a:t>s</a:t>
            </a:r>
            <a:r>
              <a:rPr lang="en-AU" altLang="zh-CN" dirty="0">
                <a:latin typeface="Proxima Nova" panose="02010600030101010101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45804" y="445025"/>
            <a:ext cx="8286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Boxplot: </a:t>
            </a:r>
            <a:r>
              <a:rPr lang="en-AU" b="1" dirty="0">
                <a:solidFill>
                  <a:schemeClr val="tx1"/>
                </a:solidFill>
              </a:rPr>
              <a:t>Treatment </a:t>
            </a:r>
            <a:r>
              <a:rPr lang="en-AU" b="1" dirty="0"/>
              <a:t>vs Gene expression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922DD-7522-9D0B-C6BC-0476EFFB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8" y="1152475"/>
            <a:ext cx="5836976" cy="3606865"/>
          </a:xfrm>
          <a:prstGeom prst="rect">
            <a:avLst/>
          </a:prstGeom>
        </p:spPr>
      </p:pic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148677" y="1152475"/>
            <a:ext cx="28039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zh-CN" sz="1400" dirty="0">
                <a:solidFill>
                  <a:schemeClr val="tx1"/>
                </a:solidFill>
              </a:rPr>
              <a:t>Box plots grouped by treatment.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zh-CN" sz="1400" dirty="0">
                <a:solidFill>
                  <a:schemeClr val="tx1"/>
                </a:solidFill>
              </a:rPr>
              <a:t>For the experimental subjects treated with </a:t>
            </a:r>
            <a:r>
              <a:rPr lang="en-AU" altLang="zh-CN" sz="1400" b="1" dirty="0">
                <a:solidFill>
                  <a:srgbClr val="006699"/>
                </a:solidFill>
              </a:rPr>
              <a:t>Activating factor 42</a:t>
            </a:r>
            <a:r>
              <a:rPr lang="en-AU" altLang="zh-CN" sz="1400" dirty="0">
                <a:solidFill>
                  <a:schemeClr val="tx1"/>
                </a:solidFill>
              </a:rPr>
              <a:t>, the minimum, upper quartile, median, lower quartile, and maximum gene expression values are all greater than those treated with </a:t>
            </a:r>
            <a:r>
              <a:rPr lang="en-AU" altLang="zh-CN" sz="1400" b="1" dirty="0">
                <a:solidFill>
                  <a:srgbClr val="B35900"/>
                </a:solidFill>
              </a:rPr>
              <a:t>Placebo</a:t>
            </a:r>
            <a:r>
              <a:rPr lang="en-AU" altLang="zh-CN" sz="1400" dirty="0">
                <a:solidFill>
                  <a:schemeClr val="tx1"/>
                </a:solidFill>
              </a:rPr>
              <a:t>.</a:t>
            </a:r>
            <a:endParaRPr lang="en-A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45804" y="213188"/>
            <a:ext cx="8286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Boxplot: </a:t>
            </a:r>
            <a:r>
              <a:rPr lang="en-AU" b="1" dirty="0">
                <a:solidFill>
                  <a:schemeClr val="tx1"/>
                </a:solidFill>
              </a:rPr>
              <a:t>Cell line </a:t>
            </a:r>
            <a:r>
              <a:rPr lang="en-AU" b="1" dirty="0"/>
              <a:t>vs Gene expression</a:t>
            </a:r>
            <a:endParaRPr b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409524" y="1152475"/>
            <a:ext cx="24227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57B5-D393-BF73-A29D-6E97E6D6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674"/>
            <a:ext cx="9144000" cy="3625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5BA80-A8C6-4567-45D6-0E31B7E76BBA}"/>
              </a:ext>
            </a:extLst>
          </p:cNvPr>
          <p:cNvSpPr txBox="1"/>
          <p:nvPr/>
        </p:nvSpPr>
        <p:spPr>
          <a:xfrm>
            <a:off x="5904614" y="4548792"/>
            <a:ext cx="3005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See</a:t>
            </a:r>
            <a:r>
              <a:rPr lang="zh-CN" altLang="en-US" dirty="0"/>
              <a:t> </a:t>
            </a:r>
            <a:r>
              <a:rPr lang="en-AU" altLang="zh-CN" dirty="0"/>
              <a:t>next</a:t>
            </a:r>
            <a:r>
              <a:rPr lang="zh-CN" altLang="en-US" dirty="0"/>
              <a:t> </a:t>
            </a:r>
            <a:r>
              <a:rPr lang="en-AU" altLang="zh-CN" dirty="0"/>
              <a:t>slide for interpretation.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78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45804" y="423134"/>
            <a:ext cx="8286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/>
              <a:t>Boxplot: </a:t>
            </a:r>
            <a:r>
              <a:rPr lang="en-AU" b="1" dirty="0">
                <a:solidFill>
                  <a:schemeClr val="tx1"/>
                </a:solidFill>
              </a:rPr>
              <a:t>Cell line </a:t>
            </a:r>
            <a:r>
              <a:rPr lang="en-AU" b="1" dirty="0"/>
              <a:t>vs Gene expression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4AEAE-DE37-F339-14BA-031B57080DD4}"/>
              </a:ext>
            </a:extLst>
          </p:cNvPr>
          <p:cNvSpPr txBox="1"/>
          <p:nvPr/>
        </p:nvSpPr>
        <p:spPr>
          <a:xfrm>
            <a:off x="545804" y="1431852"/>
            <a:ext cx="7938977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zh-CN" sz="1400" dirty="0">
                <a:solidFill>
                  <a:schemeClr val="tx1"/>
                </a:solidFill>
              </a:rPr>
              <a:t>Box plots grouped by cell line names and separated by treatment, with different </a:t>
            </a:r>
            <a:r>
              <a:rPr lang="en-AU" altLang="zh-CN" sz="1400" dirty="0" err="1">
                <a:solidFill>
                  <a:schemeClr val="tx1"/>
                </a:solidFill>
              </a:rPr>
              <a:t>colors</a:t>
            </a:r>
            <a:r>
              <a:rPr lang="en-AU" altLang="zh-CN" sz="1400" dirty="0">
                <a:solidFill>
                  <a:schemeClr val="tx1"/>
                </a:solidFill>
              </a:rPr>
              <a:t> representing different cell line types.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zh-CN" sz="1400" dirty="0">
                <a:solidFill>
                  <a:schemeClr val="tx1"/>
                </a:solidFill>
              </a:rPr>
              <a:t>Comparing </a:t>
            </a:r>
            <a:r>
              <a:rPr lang="en-AU" altLang="zh-CN" sz="1400" b="1" dirty="0">
                <a:solidFill>
                  <a:srgbClr val="B35900"/>
                </a:solidFill>
              </a:rPr>
              <a:t>orange</a:t>
            </a:r>
            <a:r>
              <a:rPr lang="en-AU" altLang="zh-CN" sz="1400" dirty="0"/>
              <a:t> </a:t>
            </a:r>
            <a:r>
              <a:rPr lang="en-AU" altLang="zh-CN" sz="1400" dirty="0">
                <a:solidFill>
                  <a:schemeClr val="tx1"/>
                </a:solidFill>
              </a:rPr>
              <a:t>boxes: The gene expression levels of </a:t>
            </a:r>
            <a:r>
              <a:rPr lang="en-AU" altLang="zh-CN" sz="1400" b="1" dirty="0">
                <a:solidFill>
                  <a:srgbClr val="B35900"/>
                </a:solidFill>
              </a:rPr>
              <a:t>Wild-type </a:t>
            </a:r>
            <a:r>
              <a:rPr lang="en-AU" altLang="zh-CN" sz="1400" dirty="0">
                <a:solidFill>
                  <a:schemeClr val="tx1"/>
                </a:solidFill>
              </a:rPr>
              <a:t>are generally low in the </a:t>
            </a:r>
            <a:r>
              <a:rPr lang="en-AU" altLang="zh-CN" sz="1400" b="1" dirty="0">
                <a:solidFill>
                  <a:schemeClr val="tx1"/>
                </a:solidFill>
              </a:rPr>
              <a:t>Placebo</a:t>
            </a:r>
            <a:r>
              <a:rPr lang="en-AU" altLang="zh-CN" sz="1400" dirty="0">
                <a:solidFill>
                  <a:schemeClr val="tx1"/>
                </a:solidFill>
              </a:rPr>
              <a:t>, and significantly increased in the </a:t>
            </a:r>
            <a:r>
              <a:rPr lang="en-AU" altLang="zh-CN" sz="1400" b="1" dirty="0">
                <a:solidFill>
                  <a:schemeClr val="tx1"/>
                </a:solidFill>
              </a:rPr>
              <a:t>Activating factor 42 </a:t>
            </a:r>
            <a:r>
              <a:rPr lang="en-AU" altLang="zh-CN" sz="1400" dirty="0">
                <a:solidFill>
                  <a:schemeClr val="tx1"/>
                </a:solidFill>
              </a:rPr>
              <a:t>group.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zh-CN" sz="1400" dirty="0">
                <a:solidFill>
                  <a:schemeClr val="tx1"/>
                </a:solidFill>
              </a:rPr>
              <a:t>Comparing </a:t>
            </a:r>
            <a:r>
              <a:rPr lang="en-AU" altLang="zh-CN" sz="1400" b="1" dirty="0">
                <a:solidFill>
                  <a:schemeClr val="tx1"/>
                </a:solidFill>
              </a:rPr>
              <a:t>blue</a:t>
            </a:r>
            <a:r>
              <a:rPr lang="en-AU" altLang="zh-CN" sz="1400" dirty="0">
                <a:solidFill>
                  <a:schemeClr val="tx1"/>
                </a:solidFill>
              </a:rPr>
              <a:t> boxes: Compared to </a:t>
            </a:r>
            <a:r>
              <a:rPr lang="en-AU" altLang="zh-CN" sz="1400" b="1" dirty="0">
                <a:solidFill>
                  <a:schemeClr val="tx1"/>
                </a:solidFill>
              </a:rPr>
              <a:t>Placebo</a:t>
            </a:r>
            <a:r>
              <a:rPr lang="en-AU" altLang="zh-CN" sz="1400" dirty="0">
                <a:solidFill>
                  <a:schemeClr val="tx1"/>
                </a:solidFill>
              </a:rPr>
              <a:t>, the use of </a:t>
            </a:r>
            <a:r>
              <a:rPr lang="en-AU" altLang="zh-CN" sz="1400" b="1" dirty="0">
                <a:solidFill>
                  <a:schemeClr val="tx1"/>
                </a:solidFill>
              </a:rPr>
              <a:t>Activating factor 42</a:t>
            </a:r>
            <a:r>
              <a:rPr lang="en-AU" altLang="zh-CN" sz="1400" dirty="0">
                <a:solidFill>
                  <a:schemeClr val="tx1"/>
                </a:solidFill>
              </a:rPr>
              <a:t> has led to increased gene expression levels in </a:t>
            </a:r>
            <a:r>
              <a:rPr lang="en-AU" altLang="zh-CN" sz="1400" b="1" dirty="0">
                <a:solidFill>
                  <a:srgbClr val="006699"/>
                </a:solidFill>
              </a:rPr>
              <a:t>Cell-type 101 </a:t>
            </a:r>
            <a:r>
              <a:rPr lang="en-AU" altLang="zh-CN" sz="1400" dirty="0">
                <a:solidFill>
                  <a:schemeClr val="tx1"/>
                </a:solidFill>
              </a:rPr>
              <a:t>cell lines. However, there is also a cell line (GL-ZHW) in the </a:t>
            </a:r>
            <a:r>
              <a:rPr lang="en-AU" altLang="zh-CN" sz="1400" b="1" dirty="0">
                <a:solidFill>
                  <a:schemeClr val="tx1"/>
                </a:solidFill>
              </a:rPr>
              <a:t>Activating factor 42 </a:t>
            </a:r>
            <a:r>
              <a:rPr lang="en-AU" altLang="zh-CN" sz="1400" dirty="0">
                <a:solidFill>
                  <a:schemeClr val="tx1"/>
                </a:solidFill>
              </a:rPr>
              <a:t>group with low gene expression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117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667</Words>
  <Application>Microsoft Office PowerPoint</Application>
  <PresentationFormat>On-screen Show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Proxima Nova</vt:lpstr>
      <vt:lpstr>Arial</vt:lpstr>
      <vt:lpstr>Courier New</vt:lpstr>
      <vt:lpstr>Spearmint</vt:lpstr>
      <vt:lpstr>EDA (Exploratory Data Analysis) on Gene Expression Data</vt:lpstr>
      <vt:lpstr>Variable: predictors</vt:lpstr>
      <vt:lpstr>Response variable: gene expression</vt:lpstr>
      <vt:lpstr>Table: Skim of variable types and values</vt:lpstr>
      <vt:lpstr>Table: Parameters corresponding to different cell lines</vt:lpstr>
      <vt:lpstr>Boxplot: Cell line type vs Gene expression</vt:lpstr>
      <vt:lpstr>Boxplot: Treatment vs Gene expression</vt:lpstr>
      <vt:lpstr>Boxplot: Cell line vs Gene expression</vt:lpstr>
      <vt:lpstr>Boxplot: Cell line vs Gene expression</vt:lpstr>
      <vt:lpstr>QQ-plot</vt:lpstr>
      <vt:lpstr>Line graph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Project:  ANOMALIES DETECTION</dc:title>
  <dc:creator>Philo</dc:creator>
  <cp:lastModifiedBy>Yingxin Xu (Student)</cp:lastModifiedBy>
  <cp:revision>10</cp:revision>
  <dcterms:modified xsi:type="dcterms:W3CDTF">2024-03-21T08:56:24Z</dcterms:modified>
</cp:coreProperties>
</file>