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2" r:id="rId1"/>
  </p:sldMasterIdLst>
  <p:notesMasterIdLst>
    <p:notesMasterId r:id="rId42"/>
  </p:notesMasterIdLst>
  <p:handoutMasterIdLst>
    <p:handoutMasterId r:id="rId43"/>
  </p:handoutMasterIdLst>
  <p:sldIdLst>
    <p:sldId id="430" r:id="rId2"/>
    <p:sldId id="431" r:id="rId3"/>
    <p:sldId id="434" r:id="rId4"/>
    <p:sldId id="432" r:id="rId5"/>
    <p:sldId id="433" r:id="rId6"/>
    <p:sldId id="428" r:id="rId7"/>
    <p:sldId id="429" r:id="rId8"/>
    <p:sldId id="370" r:id="rId9"/>
    <p:sldId id="308" r:id="rId10"/>
    <p:sldId id="409" r:id="rId11"/>
    <p:sldId id="393" r:id="rId12"/>
    <p:sldId id="394" r:id="rId13"/>
    <p:sldId id="411" r:id="rId14"/>
    <p:sldId id="387" r:id="rId15"/>
    <p:sldId id="317" r:id="rId16"/>
    <p:sldId id="380" r:id="rId17"/>
    <p:sldId id="388" r:id="rId18"/>
    <p:sldId id="389" r:id="rId19"/>
    <p:sldId id="404" r:id="rId20"/>
    <p:sldId id="403" r:id="rId21"/>
    <p:sldId id="413" r:id="rId22"/>
    <p:sldId id="410" r:id="rId23"/>
    <p:sldId id="347" r:id="rId24"/>
    <p:sldId id="374" r:id="rId25"/>
    <p:sldId id="424" r:id="rId26"/>
    <p:sldId id="373" r:id="rId27"/>
    <p:sldId id="378" r:id="rId28"/>
    <p:sldId id="395" r:id="rId29"/>
    <p:sldId id="398" r:id="rId30"/>
    <p:sldId id="399" r:id="rId31"/>
    <p:sldId id="400" r:id="rId32"/>
    <p:sldId id="401" r:id="rId33"/>
    <p:sldId id="402" r:id="rId34"/>
    <p:sldId id="405" r:id="rId35"/>
    <p:sldId id="408" r:id="rId36"/>
    <p:sldId id="406" r:id="rId37"/>
    <p:sldId id="407" r:id="rId38"/>
    <p:sldId id="412" r:id="rId39"/>
    <p:sldId id="425" r:id="rId40"/>
    <p:sldId id="426" r:id="rId41"/>
  </p:sldIdLst>
  <p:sldSz cx="9144000" cy="6858000" type="screen4x3"/>
  <p:notesSz cx="9269413" cy="7019925"/>
  <p:defaultTextStyle>
    <a:defPPr>
      <a:defRPr lang="en-US"/>
    </a:defPPr>
    <a:lvl1pPr algn="l" rtl="0" eaLnBrk="0" fontAlgn="base" hangingPunct="0">
      <a:spcBef>
        <a:spcPct val="0"/>
      </a:spcBef>
      <a:spcAft>
        <a:spcPct val="0"/>
      </a:spcAft>
      <a:defRPr kumimoji="1" sz="1600" kern="1200">
        <a:solidFill>
          <a:schemeClr val="tx1"/>
        </a:solidFill>
        <a:latin typeface="Comic Sans MS" panose="030F0702030302020204" pitchFamily="66" charset="0"/>
        <a:ea typeface="+mn-ea"/>
        <a:cs typeface="+mn-cs"/>
      </a:defRPr>
    </a:lvl1pPr>
    <a:lvl2pPr marL="457200" algn="l" rtl="0" eaLnBrk="0" fontAlgn="base" hangingPunct="0">
      <a:spcBef>
        <a:spcPct val="0"/>
      </a:spcBef>
      <a:spcAft>
        <a:spcPct val="0"/>
      </a:spcAft>
      <a:defRPr kumimoji="1" sz="1600" kern="1200">
        <a:solidFill>
          <a:schemeClr val="tx1"/>
        </a:solidFill>
        <a:latin typeface="Comic Sans MS" panose="030F0702030302020204" pitchFamily="66" charset="0"/>
        <a:ea typeface="+mn-ea"/>
        <a:cs typeface="+mn-cs"/>
      </a:defRPr>
    </a:lvl2pPr>
    <a:lvl3pPr marL="914400" algn="l" rtl="0" eaLnBrk="0" fontAlgn="base" hangingPunct="0">
      <a:spcBef>
        <a:spcPct val="0"/>
      </a:spcBef>
      <a:spcAft>
        <a:spcPct val="0"/>
      </a:spcAft>
      <a:defRPr kumimoji="1" sz="1600" kern="1200">
        <a:solidFill>
          <a:schemeClr val="tx1"/>
        </a:solidFill>
        <a:latin typeface="Comic Sans MS" panose="030F0702030302020204" pitchFamily="66" charset="0"/>
        <a:ea typeface="+mn-ea"/>
        <a:cs typeface="+mn-cs"/>
      </a:defRPr>
    </a:lvl3pPr>
    <a:lvl4pPr marL="1371600" algn="l" rtl="0" eaLnBrk="0" fontAlgn="base" hangingPunct="0">
      <a:spcBef>
        <a:spcPct val="0"/>
      </a:spcBef>
      <a:spcAft>
        <a:spcPct val="0"/>
      </a:spcAft>
      <a:defRPr kumimoji="1" sz="1600" kern="1200">
        <a:solidFill>
          <a:schemeClr val="tx1"/>
        </a:solidFill>
        <a:latin typeface="Comic Sans MS" panose="030F0702030302020204" pitchFamily="66" charset="0"/>
        <a:ea typeface="+mn-ea"/>
        <a:cs typeface="+mn-cs"/>
      </a:defRPr>
    </a:lvl4pPr>
    <a:lvl5pPr marL="1828800" algn="l" rtl="0" eaLnBrk="0" fontAlgn="base" hangingPunct="0">
      <a:spcBef>
        <a:spcPct val="0"/>
      </a:spcBef>
      <a:spcAft>
        <a:spcPct val="0"/>
      </a:spcAft>
      <a:defRPr kumimoji="1" sz="1600" kern="1200">
        <a:solidFill>
          <a:schemeClr val="tx1"/>
        </a:solidFill>
        <a:latin typeface="Comic Sans MS" panose="030F0702030302020204" pitchFamily="66" charset="0"/>
        <a:ea typeface="+mn-ea"/>
        <a:cs typeface="+mn-cs"/>
      </a:defRPr>
    </a:lvl5pPr>
    <a:lvl6pPr marL="2286000" algn="l" defTabSz="914400" rtl="0" eaLnBrk="1" latinLnBrk="0" hangingPunct="1">
      <a:defRPr kumimoji="1" sz="1600" kern="1200">
        <a:solidFill>
          <a:schemeClr val="tx1"/>
        </a:solidFill>
        <a:latin typeface="Comic Sans MS" panose="030F0702030302020204" pitchFamily="66" charset="0"/>
        <a:ea typeface="+mn-ea"/>
        <a:cs typeface="+mn-cs"/>
      </a:defRPr>
    </a:lvl6pPr>
    <a:lvl7pPr marL="2743200" algn="l" defTabSz="914400" rtl="0" eaLnBrk="1" latinLnBrk="0" hangingPunct="1">
      <a:defRPr kumimoji="1" sz="1600" kern="1200">
        <a:solidFill>
          <a:schemeClr val="tx1"/>
        </a:solidFill>
        <a:latin typeface="Comic Sans MS" panose="030F0702030302020204" pitchFamily="66" charset="0"/>
        <a:ea typeface="+mn-ea"/>
        <a:cs typeface="+mn-cs"/>
      </a:defRPr>
    </a:lvl7pPr>
    <a:lvl8pPr marL="3200400" algn="l" defTabSz="914400" rtl="0" eaLnBrk="1" latinLnBrk="0" hangingPunct="1">
      <a:defRPr kumimoji="1" sz="1600" kern="1200">
        <a:solidFill>
          <a:schemeClr val="tx1"/>
        </a:solidFill>
        <a:latin typeface="Comic Sans MS" panose="030F0702030302020204" pitchFamily="66" charset="0"/>
        <a:ea typeface="+mn-ea"/>
        <a:cs typeface="+mn-cs"/>
      </a:defRPr>
    </a:lvl8pPr>
    <a:lvl9pPr marL="3657600" algn="l" defTabSz="914400" rtl="0" eaLnBrk="1" latinLnBrk="0" hangingPunct="1">
      <a:defRPr kumimoji="1" sz="1600" kern="1200">
        <a:solidFill>
          <a:schemeClr val="tx1"/>
        </a:solidFill>
        <a:latin typeface="Comic Sans MS" panose="030F0702030302020204" pitchFamily="6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10">
          <p15:clr>
            <a:srgbClr val="A4A3A4"/>
          </p15:clr>
        </p15:guide>
        <p15:guide id="2" pos="291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frameSlides="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00"/>
    <a:srgbClr val="990033"/>
    <a:srgbClr val="CC0000"/>
    <a:srgbClr val="003399"/>
    <a:srgbClr val="336699"/>
    <a:srgbClr val="008080"/>
    <a:srgbClr val="00999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3905" autoAdjust="0"/>
    <p:restoredTop sz="89023" autoAdjust="0"/>
  </p:normalViewPr>
  <p:slideViewPr>
    <p:cSldViewPr snapToGrid="0">
      <p:cViewPr varScale="1">
        <p:scale>
          <a:sx n="103" d="100"/>
          <a:sy n="103" d="100"/>
        </p:scale>
        <p:origin x="1494"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2" d="100"/>
          <a:sy n="72" d="100"/>
        </p:scale>
        <p:origin x="-846" y="-90"/>
      </p:cViewPr>
      <p:guideLst>
        <p:guide orient="horz" pos="2210"/>
        <p:guide pos="291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4014788"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3235" tIns="46617" rIns="93235" bIns="46617" numCol="1" anchor="t" anchorCtr="0" compatLnSpc="1">
            <a:prstTxWarp prst="textNoShape">
              <a:avLst/>
            </a:prstTxWarp>
          </a:bodyPr>
          <a:lstStyle>
            <a:lvl1pPr defTabSz="931863">
              <a:defRPr kumimoji="0" sz="1200"/>
            </a:lvl1pPr>
          </a:lstStyle>
          <a:p>
            <a:endParaRPr lang="en-US" altLang="en-US"/>
          </a:p>
        </p:txBody>
      </p:sp>
      <p:sp>
        <p:nvSpPr>
          <p:cNvPr id="14339" name="Rectangle 3"/>
          <p:cNvSpPr>
            <a:spLocks noGrp="1" noChangeArrowheads="1"/>
          </p:cNvSpPr>
          <p:nvPr>
            <p:ph type="dt" sz="quarter" idx="1"/>
          </p:nvPr>
        </p:nvSpPr>
        <p:spPr bwMode="auto">
          <a:xfrm>
            <a:off x="5254625" y="0"/>
            <a:ext cx="4014788"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3235" tIns="46617" rIns="93235" bIns="46617" numCol="1" anchor="t" anchorCtr="0" compatLnSpc="1">
            <a:prstTxWarp prst="textNoShape">
              <a:avLst/>
            </a:prstTxWarp>
          </a:bodyPr>
          <a:lstStyle>
            <a:lvl1pPr algn="r" defTabSz="931863">
              <a:defRPr kumimoji="0" sz="1200"/>
            </a:lvl1pPr>
          </a:lstStyle>
          <a:p>
            <a:fld id="{5471591E-0CC2-4F07-B5BE-8C6E22337D36}" type="datetime1">
              <a:rPr lang="en-US" altLang="en-US"/>
              <a:pPr/>
              <a:t>2/26/2018</a:t>
            </a:fld>
            <a:endParaRPr lang="en-US" altLang="en-US"/>
          </a:p>
        </p:txBody>
      </p:sp>
      <p:sp>
        <p:nvSpPr>
          <p:cNvPr id="14340" name="Rectangle 4"/>
          <p:cNvSpPr>
            <a:spLocks noGrp="1" noChangeArrowheads="1"/>
          </p:cNvSpPr>
          <p:nvPr>
            <p:ph type="ftr" sz="quarter" idx="2"/>
          </p:nvPr>
        </p:nvSpPr>
        <p:spPr bwMode="auto">
          <a:xfrm>
            <a:off x="0" y="6667500"/>
            <a:ext cx="4014788"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3235" tIns="46617" rIns="93235" bIns="46617" numCol="1" anchor="b" anchorCtr="0" compatLnSpc="1">
            <a:prstTxWarp prst="textNoShape">
              <a:avLst/>
            </a:prstTxWarp>
          </a:bodyPr>
          <a:lstStyle>
            <a:lvl1pPr defTabSz="931863">
              <a:defRPr kumimoji="0" sz="1200"/>
            </a:lvl1pPr>
          </a:lstStyle>
          <a:p>
            <a:endParaRPr lang="en-US" altLang="en-US"/>
          </a:p>
        </p:txBody>
      </p:sp>
      <p:sp>
        <p:nvSpPr>
          <p:cNvPr id="14341" name="Rectangle 5"/>
          <p:cNvSpPr>
            <a:spLocks noGrp="1" noChangeArrowheads="1"/>
          </p:cNvSpPr>
          <p:nvPr>
            <p:ph type="sldNum" sz="quarter" idx="3"/>
          </p:nvPr>
        </p:nvSpPr>
        <p:spPr bwMode="auto">
          <a:xfrm>
            <a:off x="5254625" y="6667500"/>
            <a:ext cx="4014788"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3235" tIns="46617" rIns="93235" bIns="46617" numCol="1" anchor="b" anchorCtr="0" compatLnSpc="1">
            <a:prstTxWarp prst="textNoShape">
              <a:avLst/>
            </a:prstTxWarp>
          </a:bodyPr>
          <a:lstStyle>
            <a:lvl1pPr algn="r" defTabSz="931863">
              <a:defRPr kumimoji="0" sz="1200"/>
            </a:lvl1pPr>
          </a:lstStyle>
          <a:p>
            <a:fld id="{EE20F07D-7C81-4DC2-9FB5-52304E620BD2}"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6" name="Rectangle 8"/>
          <p:cNvSpPr>
            <a:spLocks noGrp="1" noChangeArrowheads="1"/>
          </p:cNvSpPr>
          <p:nvPr>
            <p:ph type="hdr" sz="quarter"/>
          </p:nvPr>
        </p:nvSpPr>
        <p:spPr bwMode="auto">
          <a:xfrm>
            <a:off x="0" y="0"/>
            <a:ext cx="4014788"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3235" tIns="46617" rIns="93235" bIns="46617" numCol="1" anchor="t" anchorCtr="0" compatLnSpc="1">
            <a:prstTxWarp prst="textNoShape">
              <a:avLst/>
            </a:prstTxWarp>
          </a:bodyPr>
          <a:lstStyle>
            <a:lvl1pPr defTabSz="931863">
              <a:defRPr kumimoji="0" sz="1200"/>
            </a:lvl1pPr>
          </a:lstStyle>
          <a:p>
            <a:endParaRPr lang="en-US" altLang="en-US"/>
          </a:p>
        </p:txBody>
      </p:sp>
      <p:sp>
        <p:nvSpPr>
          <p:cNvPr id="2057" name="Rectangle 9"/>
          <p:cNvSpPr>
            <a:spLocks noGrp="1" noRot="1" noChangeAspect="1" noChangeArrowheads="1"/>
          </p:cNvSpPr>
          <p:nvPr>
            <p:ph type="sldImg" idx="2"/>
          </p:nvPr>
        </p:nvSpPr>
        <p:spPr bwMode="auto">
          <a:xfrm>
            <a:off x="2879725" y="527050"/>
            <a:ext cx="3509963" cy="2632075"/>
          </a:xfrm>
          <a:prstGeom prst="rect">
            <a:avLst/>
          </a:prstGeom>
          <a:noFill/>
          <a:ln w="9525">
            <a:solidFill>
              <a:srgbClr val="000000"/>
            </a:solidFill>
            <a:miter lim="800000"/>
            <a:headEnd/>
            <a:tailEnd/>
          </a:ln>
        </p:spPr>
      </p:sp>
      <p:sp>
        <p:nvSpPr>
          <p:cNvPr id="2058" name="Rectangle 10"/>
          <p:cNvSpPr>
            <a:spLocks noGrp="1" noChangeArrowheads="1"/>
          </p:cNvSpPr>
          <p:nvPr>
            <p:ph type="body" sz="quarter" idx="3"/>
          </p:nvPr>
        </p:nvSpPr>
        <p:spPr bwMode="auto">
          <a:xfrm>
            <a:off x="1236663" y="3333750"/>
            <a:ext cx="6796087" cy="3159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3235" tIns="46617" rIns="93235" bIns="46617"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059" name="Rectangle 11"/>
          <p:cNvSpPr>
            <a:spLocks noGrp="1" noChangeArrowheads="1"/>
          </p:cNvSpPr>
          <p:nvPr>
            <p:ph type="dt" idx="1"/>
          </p:nvPr>
        </p:nvSpPr>
        <p:spPr bwMode="auto">
          <a:xfrm>
            <a:off x="5254625" y="0"/>
            <a:ext cx="4014788"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3235" tIns="46617" rIns="93235" bIns="46617" numCol="1" anchor="t" anchorCtr="0" compatLnSpc="1">
            <a:prstTxWarp prst="textNoShape">
              <a:avLst/>
            </a:prstTxWarp>
          </a:bodyPr>
          <a:lstStyle>
            <a:lvl1pPr algn="r" defTabSz="931863">
              <a:defRPr kumimoji="0" sz="1200"/>
            </a:lvl1pPr>
          </a:lstStyle>
          <a:p>
            <a:fld id="{CD399DA2-52C2-4E87-9B89-76235E11C231}" type="datetime1">
              <a:rPr lang="en-US" altLang="en-US"/>
              <a:pPr/>
              <a:t>2/26/2018</a:t>
            </a:fld>
            <a:endParaRPr lang="en-US" altLang="en-US"/>
          </a:p>
        </p:txBody>
      </p:sp>
      <p:sp>
        <p:nvSpPr>
          <p:cNvPr id="2060" name="Rectangle 12"/>
          <p:cNvSpPr>
            <a:spLocks noGrp="1" noChangeArrowheads="1"/>
          </p:cNvSpPr>
          <p:nvPr>
            <p:ph type="ftr" sz="quarter" idx="4"/>
          </p:nvPr>
        </p:nvSpPr>
        <p:spPr bwMode="auto">
          <a:xfrm>
            <a:off x="0" y="6667500"/>
            <a:ext cx="4014788"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3235" tIns="46617" rIns="93235" bIns="46617" numCol="1" anchor="b" anchorCtr="0" compatLnSpc="1">
            <a:prstTxWarp prst="textNoShape">
              <a:avLst/>
            </a:prstTxWarp>
          </a:bodyPr>
          <a:lstStyle>
            <a:lvl1pPr defTabSz="931863">
              <a:defRPr kumimoji="0" sz="1200"/>
            </a:lvl1pPr>
          </a:lstStyle>
          <a:p>
            <a:endParaRPr lang="en-US" altLang="en-US"/>
          </a:p>
        </p:txBody>
      </p:sp>
      <p:sp>
        <p:nvSpPr>
          <p:cNvPr id="2061" name="Rectangle 13"/>
          <p:cNvSpPr>
            <a:spLocks noGrp="1" noChangeArrowheads="1"/>
          </p:cNvSpPr>
          <p:nvPr>
            <p:ph type="sldNum" sz="quarter" idx="5"/>
          </p:nvPr>
        </p:nvSpPr>
        <p:spPr bwMode="auto">
          <a:xfrm>
            <a:off x="5254625" y="6667500"/>
            <a:ext cx="4014788"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3235" tIns="46617" rIns="93235" bIns="46617" numCol="1" anchor="b" anchorCtr="0" compatLnSpc="1">
            <a:prstTxWarp prst="textNoShape">
              <a:avLst/>
            </a:prstTxWarp>
          </a:bodyPr>
          <a:lstStyle>
            <a:lvl1pPr algn="r" defTabSz="931863">
              <a:defRPr kumimoji="0" sz="1200"/>
            </a:lvl1pPr>
          </a:lstStyle>
          <a:p>
            <a:fld id="{8AC856B7-073B-4827-9EA0-6501EF113E7A}"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Comic Sans MS" panose="030F0702030302020204" pitchFamily="66" charset="0"/>
        <a:ea typeface="+mn-ea"/>
        <a:cs typeface="+mn-cs"/>
      </a:defRPr>
    </a:lvl1pPr>
    <a:lvl2pPr marL="457200" algn="l" rtl="0" eaLnBrk="0" fontAlgn="base" hangingPunct="0">
      <a:spcBef>
        <a:spcPct val="30000"/>
      </a:spcBef>
      <a:spcAft>
        <a:spcPct val="0"/>
      </a:spcAft>
      <a:defRPr kumimoji="1" sz="1200" kern="1200">
        <a:solidFill>
          <a:schemeClr val="tx1"/>
        </a:solidFill>
        <a:latin typeface="Comic Sans MS" panose="030F0702030302020204" pitchFamily="66" charset="0"/>
        <a:ea typeface="+mn-ea"/>
        <a:cs typeface="+mn-cs"/>
      </a:defRPr>
    </a:lvl2pPr>
    <a:lvl3pPr marL="914400" algn="l" rtl="0" eaLnBrk="0" fontAlgn="base" hangingPunct="0">
      <a:spcBef>
        <a:spcPct val="30000"/>
      </a:spcBef>
      <a:spcAft>
        <a:spcPct val="0"/>
      </a:spcAft>
      <a:defRPr kumimoji="1" sz="1200" kern="1200">
        <a:solidFill>
          <a:schemeClr val="tx1"/>
        </a:solidFill>
        <a:latin typeface="Comic Sans MS" panose="030F0702030302020204" pitchFamily="66"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Comic Sans MS" panose="030F0702030302020204" pitchFamily="66"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Comic Sans MS" panose="030F0702030302020204" pitchFamily="6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p:cNvSpPr>
            <a:spLocks noGrp="1" noRot="1" noChangeAspect="1" noChangeArrowheads="1"/>
          </p:cNvSpPr>
          <p:nvPr>
            <p:ph type="sldImg"/>
          </p:nvPr>
        </p:nvSpPr>
        <p:spPr>
          <a:ln/>
        </p:spPr>
      </p:sp>
      <p:sp>
        <p:nvSpPr>
          <p:cNvPr id="647171" name="Rectangle 3"/>
          <p:cNvSpPr>
            <a:spLocks noGrp="1" noChangeArrowheads="1"/>
          </p:cNvSpPr>
          <p:nvPr>
            <p:ph type="body" idx="1"/>
          </p:nvPr>
        </p:nvSpPr>
        <p:spPr/>
        <p:txBody>
          <a:bodyPr/>
          <a:lstStyle/>
          <a:p>
            <a:r>
              <a:rPr lang="en-US" altLang="en-US"/>
              <a:t>Please report any errors to Kevin Wayne (wayne@cs.princeton.edu). Thanks!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Rot="1" noChangeAspect="1" noChangeArrowheads="1"/>
          </p:cNvSpPr>
          <p:nvPr>
            <p:ph type="sldImg"/>
          </p:nvPr>
        </p:nvSpPr>
        <p:spPr>
          <a:ln/>
        </p:spPr>
      </p:sp>
      <p:sp>
        <p:nvSpPr>
          <p:cNvPr id="36659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Rot="1" noChangeAspect="1" noChangeArrowheads="1"/>
          </p:cNvSpPr>
          <p:nvPr>
            <p:ph type="sldImg"/>
          </p:nvPr>
        </p:nvSpPr>
        <p:spPr>
          <a:ln/>
        </p:spPr>
      </p:sp>
      <p:sp>
        <p:nvSpPr>
          <p:cNvPr id="507907" name="Rectangle 3"/>
          <p:cNvSpPr>
            <a:spLocks noGrp="1" noChangeArrowheads="1"/>
          </p:cNvSpPr>
          <p:nvPr>
            <p:ph type="body" idx="1"/>
          </p:nvPr>
        </p:nvSpPr>
        <p:spPr/>
        <p:txBody>
          <a:bodyPr/>
          <a:lstStyle/>
          <a:p>
            <a:r>
              <a:rPr lang="en-US" altLang="en-US"/>
              <a:t>stable matching is unique for worst-case instance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Rot="1" noChangeAspect="1" noChangeArrowheads="1"/>
          </p:cNvSpPr>
          <p:nvPr>
            <p:ph type="sldImg"/>
          </p:nvPr>
        </p:nvSpPr>
        <p:spPr>
          <a:ln/>
        </p:spPr>
      </p:sp>
      <p:sp>
        <p:nvSpPr>
          <p:cNvPr id="55910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Rot="1" noChangeAspect="1" noChangeArrowheads="1"/>
          </p:cNvSpPr>
          <p:nvPr>
            <p:ph type="sldImg"/>
          </p:nvPr>
        </p:nvSpPr>
        <p:spPr>
          <a:ln/>
        </p:spPr>
      </p:sp>
      <p:sp>
        <p:nvSpPr>
          <p:cNvPr id="5601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Rot="1" noChangeAspect="1" noChangeArrowheads="1"/>
          </p:cNvSpPr>
          <p:nvPr>
            <p:ph type="sldImg"/>
          </p:nvPr>
        </p:nvSpPr>
        <p:spPr bwMode="auto">
          <a:xfrm>
            <a:off x="2879725" y="527050"/>
            <a:ext cx="3509963" cy="2632075"/>
          </a:xfrm>
          <a:prstGeom prst="rect">
            <a:avLst/>
          </a:prstGeom>
          <a:solidFill>
            <a:srgbClr val="FFFFFF"/>
          </a:solidFill>
          <a:ln>
            <a:solidFill>
              <a:srgbClr val="000000"/>
            </a:solidFill>
            <a:miter lim="800000"/>
            <a:headEnd/>
            <a:tailEnd/>
          </a:ln>
        </p:spPr>
      </p:sp>
      <p:sp>
        <p:nvSpPr>
          <p:cNvPr id="576515" name="Rectangle 3"/>
          <p:cNvSpPr>
            <a:spLocks noGrp="1" noChangeArrowheads="1"/>
          </p:cNvSpPr>
          <p:nvPr>
            <p:ph type="body" idx="1"/>
          </p:nvPr>
        </p:nvSpPr>
        <p:spPr bwMode="auto">
          <a:xfrm>
            <a:off x="1236663" y="3333750"/>
            <a:ext cx="6796087" cy="3159125"/>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p:cNvSpPr>
            <a:spLocks noGrp="1" noRot="1" noChangeAspect="1" noChangeArrowheads="1"/>
          </p:cNvSpPr>
          <p:nvPr>
            <p:ph type="sldImg"/>
          </p:nvPr>
        </p:nvSpPr>
        <p:spPr bwMode="auto">
          <a:xfrm>
            <a:off x="2879725" y="527050"/>
            <a:ext cx="3509963" cy="2632075"/>
          </a:xfrm>
          <a:prstGeom prst="rect">
            <a:avLst/>
          </a:prstGeom>
          <a:solidFill>
            <a:srgbClr val="FFFFFF"/>
          </a:solidFill>
          <a:ln>
            <a:solidFill>
              <a:srgbClr val="000000"/>
            </a:solidFill>
            <a:miter lim="800000"/>
            <a:headEnd/>
            <a:tailEnd/>
          </a:ln>
        </p:spPr>
      </p:sp>
      <p:sp>
        <p:nvSpPr>
          <p:cNvPr id="572419" name="Rectangle 3"/>
          <p:cNvSpPr>
            <a:spLocks noGrp="1" noChangeArrowheads="1"/>
          </p:cNvSpPr>
          <p:nvPr>
            <p:ph type="body" idx="1"/>
          </p:nvPr>
        </p:nvSpPr>
        <p:spPr bwMode="auto">
          <a:xfrm>
            <a:off x="1236663" y="3333750"/>
            <a:ext cx="6796087" cy="3159125"/>
          </a:xfrm>
          <a:prstGeom prst="rect">
            <a:avLst/>
          </a:prstGeom>
          <a:solidFill>
            <a:srgbClr val="FFFFFF"/>
          </a:solidFill>
          <a:ln>
            <a:solidFill>
              <a:srgbClr val="000000"/>
            </a:solidFill>
            <a:miter lim="800000"/>
            <a:headEnd/>
            <a:tailEnd/>
          </a:ln>
        </p:spPr>
        <p:txBody>
          <a:bodyPr/>
          <a:lstStyle/>
          <a:p>
            <a:r>
              <a:rPr lang="en-US" altLang="en-US"/>
              <a:t>could use stack instead of queue for list of free men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Rot="1" noChangeAspect="1" noChangeArrowheads="1"/>
          </p:cNvSpPr>
          <p:nvPr>
            <p:ph type="sldImg"/>
          </p:nvPr>
        </p:nvSpPr>
        <p:spPr bwMode="auto">
          <a:xfrm>
            <a:off x="2879725" y="527050"/>
            <a:ext cx="3509963" cy="2632075"/>
          </a:xfrm>
          <a:prstGeom prst="rect">
            <a:avLst/>
          </a:prstGeom>
          <a:solidFill>
            <a:srgbClr val="FFFFFF"/>
          </a:solidFill>
          <a:ln>
            <a:solidFill>
              <a:srgbClr val="000000"/>
            </a:solidFill>
            <a:miter lim="800000"/>
            <a:headEnd/>
            <a:tailEnd/>
          </a:ln>
        </p:spPr>
      </p:sp>
      <p:sp>
        <p:nvSpPr>
          <p:cNvPr id="596995" name="Rectangle 3"/>
          <p:cNvSpPr>
            <a:spLocks noGrp="1" noChangeArrowheads="1"/>
          </p:cNvSpPr>
          <p:nvPr>
            <p:ph type="body" idx="1"/>
          </p:nvPr>
        </p:nvSpPr>
        <p:spPr bwMode="auto">
          <a:xfrm>
            <a:off x="1236663" y="3333750"/>
            <a:ext cx="6796087" cy="3159125"/>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Grp="1" noRot="1" noChangeAspect="1" noChangeArrowheads="1"/>
          </p:cNvSpPr>
          <p:nvPr>
            <p:ph type="sldImg"/>
          </p:nvPr>
        </p:nvSpPr>
        <p:spPr bwMode="auto">
          <a:xfrm>
            <a:off x="2879725" y="527050"/>
            <a:ext cx="3509963" cy="2632075"/>
          </a:xfrm>
          <a:prstGeom prst="rect">
            <a:avLst/>
          </a:prstGeom>
          <a:solidFill>
            <a:srgbClr val="FFFFFF"/>
          </a:solidFill>
          <a:ln>
            <a:solidFill>
              <a:srgbClr val="000000"/>
            </a:solidFill>
            <a:miter lim="800000"/>
            <a:headEnd/>
            <a:tailEnd/>
          </a:ln>
        </p:spPr>
      </p:sp>
      <p:sp>
        <p:nvSpPr>
          <p:cNvPr id="590851" name="Rectangle 3"/>
          <p:cNvSpPr>
            <a:spLocks noGrp="1" noChangeArrowheads="1"/>
          </p:cNvSpPr>
          <p:nvPr>
            <p:ph type="body" idx="1"/>
          </p:nvPr>
        </p:nvSpPr>
        <p:spPr bwMode="auto">
          <a:xfrm>
            <a:off x="1236663" y="3333750"/>
            <a:ext cx="6796087" cy="3159125"/>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Rot="1" noChangeAspect="1" noChangeArrowheads="1"/>
          </p:cNvSpPr>
          <p:nvPr>
            <p:ph type="sldImg"/>
          </p:nvPr>
        </p:nvSpPr>
        <p:spPr>
          <a:ln/>
        </p:spPr>
      </p:sp>
      <p:sp>
        <p:nvSpPr>
          <p:cNvPr id="430083" name="Rectangle 3"/>
          <p:cNvSpPr>
            <a:spLocks noGrp="1" noChangeArrowheads="1"/>
          </p:cNvSpPr>
          <p:nvPr>
            <p:ph type="body" idx="1"/>
          </p:nvPr>
        </p:nvSpPr>
        <p:spPr/>
        <p:txBody>
          <a:bodyPr/>
          <a:lstStyle/>
          <a:p>
            <a:r>
              <a:rPr lang="en-US" altLang="en-US"/>
              <a:t>"genre of questions that arise in many areas of cs: algorithm runs asynchronously, with different independent components performing actions that can be interleaved in complex ways, and we want to know how much variability this asynchrony can cause in final outcome (e.g., if independent components are engines on different wings of airplane, it might be a big deal)"</a:t>
            </a:r>
          </a:p>
          <a:p>
            <a:endParaRPr lang="en-US" altLang="en-US"/>
          </a:p>
          <a:p>
            <a:r>
              <a:rPr lang="en-US" altLang="en-US"/>
              <a:t>man-optimality: guarantees that all possible executions of Gale-Shapley (with men as proposers) yields same stable marriage</a:t>
            </a:r>
            <a:br>
              <a:rPr lang="en-US" altLang="en-US"/>
            </a:br>
            <a:r>
              <a:rPr lang="en-US" altLang="en-US"/>
              <a:t>this is a remarkable result: if each man is independently given his best stable partner, then the result is a stable marriage; yet a priori there is no reason to believe that this is even a perfect matching, let alone stable!</a:t>
            </a:r>
          </a:p>
          <a:p>
            <a:endParaRPr lang="en-US" altLang="en-US"/>
          </a:p>
          <a:p>
            <a:r>
              <a:rPr lang="en-US" altLang="en-US"/>
              <a:t>characterize matching found - number of possible ways to prove, many lead to complicated proofs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noRot="1" noChangeAspect="1" noChangeArrowheads="1"/>
          </p:cNvSpPr>
          <p:nvPr>
            <p:ph type="sldImg"/>
          </p:nvPr>
        </p:nvSpPr>
        <p:spPr>
          <a:ln/>
        </p:spPr>
      </p:sp>
      <p:sp>
        <p:nvSpPr>
          <p:cNvPr id="50995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Rot="1" noChangeAspect="1" noChangeArrowheads="1"/>
          </p:cNvSpPr>
          <p:nvPr>
            <p:ph type="sldImg"/>
          </p:nvPr>
        </p:nvSpPr>
        <p:spPr>
          <a:ln/>
        </p:spPr>
      </p:sp>
      <p:sp>
        <p:nvSpPr>
          <p:cNvPr id="65229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Rot="1" noChangeAspect="1" noChangeArrowheads="1"/>
          </p:cNvSpPr>
          <p:nvPr>
            <p:ph type="sldImg"/>
          </p:nvPr>
        </p:nvSpPr>
        <p:spPr>
          <a:ln/>
        </p:spPr>
      </p:sp>
      <p:sp>
        <p:nvSpPr>
          <p:cNvPr id="65024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Rot="1" noChangeAspect="1" noChangeArrowheads="1"/>
          </p:cNvSpPr>
          <p:nvPr>
            <p:ph type="sldImg"/>
          </p:nvPr>
        </p:nvSpPr>
        <p:spPr>
          <a:ln/>
        </p:spPr>
      </p:sp>
      <p:sp>
        <p:nvSpPr>
          <p:cNvPr id="49152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Rot="1" noChangeAspect="1" noChangeArrowheads="1"/>
          </p:cNvSpPr>
          <p:nvPr>
            <p:ph type="sldImg"/>
          </p:nvPr>
        </p:nvSpPr>
        <p:spPr>
          <a:ln/>
        </p:spPr>
      </p:sp>
      <p:sp>
        <p:nvSpPr>
          <p:cNvPr id="50176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Rot="1" noChangeAspect="1" noChangeArrowheads="1" noTextEdit="1"/>
          </p:cNvSpPr>
          <p:nvPr>
            <p:ph type="sldImg"/>
          </p:nvPr>
        </p:nvSpPr>
        <p:spPr bwMode="auto">
          <a:xfrm>
            <a:off x="2879725" y="527050"/>
            <a:ext cx="3509963" cy="2632075"/>
          </a:xfrm>
          <a:prstGeom prst="rect">
            <a:avLst/>
          </a:prstGeom>
          <a:solidFill>
            <a:srgbClr val="FFFFFF"/>
          </a:solidFill>
          <a:ln>
            <a:solidFill>
              <a:srgbClr val="000000"/>
            </a:solidFill>
            <a:miter lim="800000"/>
            <a:headEnd/>
            <a:tailEnd/>
          </a:ln>
        </p:spPr>
      </p:sp>
      <p:sp>
        <p:nvSpPr>
          <p:cNvPr id="552963" name="Rectangle 3"/>
          <p:cNvSpPr>
            <a:spLocks noGrp="1" noChangeArrowheads="1"/>
          </p:cNvSpPr>
          <p:nvPr>
            <p:ph type="body" idx="1"/>
          </p:nvPr>
        </p:nvSpPr>
        <p:spPr bwMode="auto">
          <a:xfrm>
            <a:off x="1236663" y="3333750"/>
            <a:ext cx="6796087" cy="3159125"/>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Rot="1" noChangeAspect="1" noChangeArrowheads="1" noTextEdit="1"/>
          </p:cNvSpPr>
          <p:nvPr>
            <p:ph type="sldImg"/>
          </p:nvPr>
        </p:nvSpPr>
        <p:spPr bwMode="auto">
          <a:xfrm>
            <a:off x="2879725" y="527050"/>
            <a:ext cx="3509963" cy="2632075"/>
          </a:xfrm>
          <a:prstGeom prst="rect">
            <a:avLst/>
          </a:prstGeom>
          <a:solidFill>
            <a:srgbClr val="FFFFFF"/>
          </a:solidFill>
          <a:ln>
            <a:solidFill>
              <a:srgbClr val="000000"/>
            </a:solidFill>
            <a:miter lim="800000"/>
            <a:headEnd/>
            <a:tailEnd/>
          </a:ln>
        </p:spPr>
      </p:sp>
      <p:sp>
        <p:nvSpPr>
          <p:cNvPr id="558083" name="Rectangle 3"/>
          <p:cNvSpPr>
            <a:spLocks noGrp="1" noChangeArrowheads="1"/>
          </p:cNvSpPr>
          <p:nvPr>
            <p:ph type="body" idx="1"/>
          </p:nvPr>
        </p:nvSpPr>
        <p:spPr bwMode="auto">
          <a:xfrm>
            <a:off x="1238250" y="3333750"/>
            <a:ext cx="6792913" cy="3159125"/>
          </a:xfrm>
          <a:prstGeom prst="rect">
            <a:avLst/>
          </a:prstGeom>
          <a:solidFill>
            <a:srgbClr val="FFFFFF"/>
          </a:solidFill>
          <a:ln>
            <a:solidFill>
              <a:srgbClr val="000000"/>
            </a:solidFill>
            <a:miter lim="800000"/>
            <a:headEnd/>
            <a:tailEnd/>
          </a:ln>
        </p:spPr>
        <p:txBody>
          <a:bodyPr/>
          <a:lstStyle/>
          <a:p>
            <a:r>
              <a:rPr lang="en-US" altLang="en-US"/>
              <a:t>Activity selection = interval scheduling</a:t>
            </a:r>
          </a:p>
          <a:p>
            <a:r>
              <a:rPr lang="en-US" altLang="en-US"/>
              <a:t>OPT = B, E, H</a:t>
            </a:r>
          </a:p>
          <a:p>
            <a:r>
              <a:rPr lang="en-US" altLang="en-US"/>
              <a:t>Note: smallest job (C) is not in any optimal solution, job that starts first (A) is not in any optimal solution.</a:t>
            </a:r>
          </a:p>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Rot="1" noChangeAspect="1" noChangeArrowheads="1" noTextEdit="1"/>
          </p:cNvSpPr>
          <p:nvPr>
            <p:ph type="sldImg"/>
          </p:nvPr>
        </p:nvSpPr>
        <p:spPr bwMode="auto">
          <a:xfrm>
            <a:off x="2879725" y="527050"/>
            <a:ext cx="3509963" cy="2632075"/>
          </a:xfrm>
          <a:prstGeom prst="rect">
            <a:avLst/>
          </a:prstGeom>
          <a:solidFill>
            <a:srgbClr val="FFFFFF"/>
          </a:solidFill>
          <a:ln>
            <a:solidFill>
              <a:srgbClr val="000000"/>
            </a:solidFill>
            <a:miter lim="800000"/>
            <a:headEnd/>
            <a:tailEnd/>
          </a:ln>
        </p:spPr>
      </p:sp>
      <p:sp>
        <p:nvSpPr>
          <p:cNvPr id="564227" name="Rectangle 3"/>
          <p:cNvSpPr>
            <a:spLocks noGrp="1" noChangeArrowheads="1"/>
          </p:cNvSpPr>
          <p:nvPr>
            <p:ph type="body" idx="1"/>
          </p:nvPr>
        </p:nvSpPr>
        <p:spPr bwMode="auto">
          <a:xfrm>
            <a:off x="1238250" y="3333750"/>
            <a:ext cx="6792913" cy="3159125"/>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Rot="1" noChangeAspect="1" noChangeArrowheads="1" noTextEdit="1"/>
          </p:cNvSpPr>
          <p:nvPr>
            <p:ph type="sldImg"/>
          </p:nvPr>
        </p:nvSpPr>
        <p:spPr bwMode="auto">
          <a:xfrm>
            <a:off x="2879725" y="527050"/>
            <a:ext cx="3509963" cy="2632075"/>
          </a:xfrm>
          <a:prstGeom prst="rect">
            <a:avLst/>
          </a:prstGeom>
          <a:solidFill>
            <a:srgbClr val="FFFFFF"/>
          </a:solidFill>
          <a:ln>
            <a:solidFill>
              <a:srgbClr val="000000"/>
            </a:solidFill>
            <a:miter lim="800000"/>
            <a:headEnd/>
            <a:tailEnd/>
          </a:ln>
        </p:spPr>
      </p:sp>
      <p:sp>
        <p:nvSpPr>
          <p:cNvPr id="566275" name="Rectangle 3"/>
          <p:cNvSpPr>
            <a:spLocks noGrp="1" noChangeArrowheads="1"/>
          </p:cNvSpPr>
          <p:nvPr>
            <p:ph type="body" idx="1"/>
          </p:nvPr>
        </p:nvSpPr>
        <p:spPr bwMode="auto">
          <a:xfrm>
            <a:off x="1238250" y="3333750"/>
            <a:ext cx="6792913" cy="3159125"/>
          </a:xfrm>
          <a:prstGeom prst="rect">
            <a:avLst/>
          </a:prstGeom>
          <a:solidFill>
            <a:srgbClr val="FFFFFF"/>
          </a:solidFill>
          <a:ln>
            <a:solidFill>
              <a:srgbClr val="000000"/>
            </a:solidFill>
            <a:miter lim="800000"/>
            <a:headEnd/>
            <a:tailEnd/>
          </a:ln>
        </p:spPr>
        <p:txBody>
          <a:bodyPr/>
          <a:lstStyle/>
          <a:p>
            <a:endParaRPr lang="en-US" altLang="en-US"/>
          </a:p>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Rot="1" noChangeAspect="1" noChangeArrowheads="1" noTextEdit="1"/>
          </p:cNvSpPr>
          <p:nvPr>
            <p:ph type="sldImg"/>
          </p:nvPr>
        </p:nvSpPr>
        <p:spPr bwMode="auto">
          <a:xfrm>
            <a:off x="2879725" y="527050"/>
            <a:ext cx="3509963" cy="2632075"/>
          </a:xfrm>
          <a:prstGeom prst="rect">
            <a:avLst/>
          </a:prstGeom>
          <a:solidFill>
            <a:srgbClr val="FFFFFF"/>
          </a:solidFill>
          <a:ln>
            <a:solidFill>
              <a:srgbClr val="000000"/>
            </a:solidFill>
            <a:miter lim="800000"/>
            <a:headEnd/>
            <a:tailEnd/>
          </a:ln>
        </p:spPr>
      </p:sp>
      <p:sp>
        <p:nvSpPr>
          <p:cNvPr id="568323" name="Rectangle 3"/>
          <p:cNvSpPr>
            <a:spLocks noGrp="1" noChangeArrowheads="1"/>
          </p:cNvSpPr>
          <p:nvPr>
            <p:ph type="body" idx="1"/>
          </p:nvPr>
        </p:nvSpPr>
        <p:spPr bwMode="auto">
          <a:xfrm>
            <a:off x="1238250" y="3333750"/>
            <a:ext cx="6792913" cy="3159125"/>
          </a:xfrm>
          <a:prstGeom prst="rect">
            <a:avLst/>
          </a:prstGeom>
          <a:solidFill>
            <a:srgbClr val="FFFFFF"/>
          </a:solidFill>
          <a:ln>
            <a:solidFill>
              <a:srgbClr val="000000"/>
            </a:solidFill>
            <a:miter lim="800000"/>
            <a:headEnd/>
            <a:tailEnd/>
          </a:ln>
        </p:spPr>
        <p:txBody>
          <a:bodyPr/>
          <a:lstStyle/>
          <a:p>
            <a:endParaRPr lang="en-US" altLang="en-US"/>
          </a:p>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Rot="1" noChangeAspect="1" noChangeArrowheads="1" noTextEdit="1"/>
          </p:cNvSpPr>
          <p:nvPr>
            <p:ph type="sldImg"/>
          </p:nvPr>
        </p:nvSpPr>
        <p:spPr bwMode="auto">
          <a:xfrm>
            <a:off x="2879725" y="527050"/>
            <a:ext cx="3509963" cy="2632075"/>
          </a:xfrm>
          <a:prstGeom prst="rect">
            <a:avLst/>
          </a:prstGeom>
          <a:solidFill>
            <a:srgbClr val="FFFFFF"/>
          </a:solidFill>
          <a:ln>
            <a:solidFill>
              <a:srgbClr val="000000"/>
            </a:solidFill>
            <a:miter lim="800000"/>
            <a:headEnd/>
            <a:tailEnd/>
          </a:ln>
        </p:spPr>
      </p:sp>
      <p:sp>
        <p:nvSpPr>
          <p:cNvPr id="570371" name="Rectangle 3"/>
          <p:cNvSpPr>
            <a:spLocks noGrp="1" noChangeArrowheads="1"/>
          </p:cNvSpPr>
          <p:nvPr>
            <p:ph type="body" idx="1"/>
          </p:nvPr>
        </p:nvSpPr>
        <p:spPr bwMode="auto">
          <a:xfrm>
            <a:off x="1238250" y="3333750"/>
            <a:ext cx="6792913" cy="3159125"/>
          </a:xfrm>
          <a:prstGeom prst="rect">
            <a:avLst/>
          </a:prstGeom>
          <a:solidFill>
            <a:srgbClr val="FFFFFF"/>
          </a:solidFill>
          <a:ln>
            <a:solidFill>
              <a:srgbClr val="000000"/>
            </a:solidFill>
            <a:miter lim="800000"/>
            <a:headEnd/>
            <a:tailEnd/>
          </a:ln>
        </p:spPr>
        <p:txBody>
          <a:bodyPr/>
          <a:lstStyle/>
          <a:p>
            <a:r>
              <a:rPr lang="en-US" altLang="en-US"/>
              <a:t>subset of selected nodes must form an independent set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Rot="1" noChangeAspect="1" noChangeArrowheads="1"/>
          </p:cNvSpPr>
          <p:nvPr>
            <p:ph type="sldImg"/>
          </p:nvPr>
        </p:nvSpPr>
        <p:spPr bwMode="auto">
          <a:xfrm>
            <a:off x="2879725" y="527050"/>
            <a:ext cx="3509963" cy="2632075"/>
          </a:xfrm>
          <a:prstGeom prst="rect">
            <a:avLst/>
          </a:prstGeom>
          <a:solidFill>
            <a:srgbClr val="FFFFFF"/>
          </a:solidFill>
          <a:ln>
            <a:solidFill>
              <a:srgbClr val="000000"/>
            </a:solidFill>
            <a:miter lim="800000"/>
            <a:headEnd/>
            <a:tailEnd/>
          </a:ln>
        </p:spPr>
      </p:sp>
      <p:sp>
        <p:nvSpPr>
          <p:cNvPr id="578563" name="Rectangle 3"/>
          <p:cNvSpPr>
            <a:spLocks noGrp="1" noChangeArrowheads="1"/>
          </p:cNvSpPr>
          <p:nvPr>
            <p:ph type="body" idx="1"/>
          </p:nvPr>
        </p:nvSpPr>
        <p:spPr bwMode="auto">
          <a:xfrm>
            <a:off x="1236663" y="3333750"/>
            <a:ext cx="6796087" cy="3159125"/>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Rot="1" noChangeAspect="1" noChangeArrowheads="1"/>
          </p:cNvSpPr>
          <p:nvPr>
            <p:ph type="sldImg"/>
          </p:nvPr>
        </p:nvSpPr>
        <p:spPr bwMode="auto">
          <a:xfrm>
            <a:off x="2879725" y="527050"/>
            <a:ext cx="3509963" cy="2632075"/>
          </a:xfrm>
          <a:prstGeom prst="rect">
            <a:avLst/>
          </a:prstGeom>
          <a:solidFill>
            <a:srgbClr val="FFFFFF"/>
          </a:solidFill>
          <a:ln>
            <a:solidFill>
              <a:srgbClr val="000000"/>
            </a:solidFill>
            <a:miter lim="800000"/>
            <a:headEnd/>
            <a:tailEnd/>
          </a:ln>
        </p:spPr>
      </p:sp>
      <p:sp>
        <p:nvSpPr>
          <p:cNvPr id="482307" name="Rectangle 3"/>
          <p:cNvSpPr>
            <a:spLocks noGrp="1" noChangeArrowheads="1"/>
          </p:cNvSpPr>
          <p:nvPr>
            <p:ph type="body" idx="1"/>
          </p:nvPr>
        </p:nvSpPr>
        <p:spPr bwMode="auto">
          <a:xfrm>
            <a:off x="1236663" y="3333750"/>
            <a:ext cx="6796087" cy="3159125"/>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Grp="1" noRot="1" noChangeAspect="1" noChangeArrowheads="1"/>
          </p:cNvSpPr>
          <p:nvPr>
            <p:ph type="sldImg"/>
          </p:nvPr>
        </p:nvSpPr>
        <p:spPr bwMode="auto">
          <a:xfrm>
            <a:off x="2879725" y="527050"/>
            <a:ext cx="3509963" cy="2632075"/>
          </a:xfrm>
          <a:prstGeom prst="rect">
            <a:avLst/>
          </a:prstGeom>
          <a:solidFill>
            <a:srgbClr val="FFFFFF"/>
          </a:solidFill>
          <a:ln>
            <a:solidFill>
              <a:srgbClr val="000000"/>
            </a:solidFill>
            <a:miter lim="800000"/>
            <a:headEnd/>
            <a:tailEnd/>
          </a:ln>
        </p:spPr>
      </p:sp>
      <p:sp>
        <p:nvSpPr>
          <p:cNvPr id="586755" name="Rectangle 3"/>
          <p:cNvSpPr>
            <a:spLocks noGrp="1" noChangeArrowheads="1"/>
          </p:cNvSpPr>
          <p:nvPr>
            <p:ph type="body" idx="1"/>
          </p:nvPr>
        </p:nvSpPr>
        <p:spPr bwMode="auto">
          <a:xfrm>
            <a:off x="1236663" y="3333750"/>
            <a:ext cx="6796087" cy="3159125"/>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Rot="1" noChangeAspect="1" noChangeArrowheads="1" noTextEdit="1"/>
          </p:cNvSpPr>
          <p:nvPr>
            <p:ph type="sldImg"/>
          </p:nvPr>
        </p:nvSpPr>
        <p:spPr bwMode="auto">
          <a:xfrm>
            <a:off x="2879725" y="527050"/>
            <a:ext cx="3509963" cy="2632075"/>
          </a:xfrm>
          <a:prstGeom prst="rect">
            <a:avLst/>
          </a:prstGeom>
          <a:solidFill>
            <a:srgbClr val="FFFFFF"/>
          </a:solidFill>
          <a:ln>
            <a:solidFill>
              <a:srgbClr val="000000"/>
            </a:solidFill>
            <a:miter lim="800000"/>
            <a:headEnd/>
            <a:tailEnd/>
          </a:ln>
        </p:spPr>
      </p:sp>
      <p:sp>
        <p:nvSpPr>
          <p:cNvPr id="582659" name="Rectangle 3"/>
          <p:cNvSpPr>
            <a:spLocks noGrp="1" noChangeArrowheads="1"/>
          </p:cNvSpPr>
          <p:nvPr>
            <p:ph type="body" idx="1"/>
          </p:nvPr>
        </p:nvSpPr>
        <p:spPr bwMode="auto">
          <a:xfrm>
            <a:off x="1236663" y="3333750"/>
            <a:ext cx="6796087" cy="3159125"/>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Rot="1" noChangeAspect="1" noChangeArrowheads="1" noTextEdit="1"/>
          </p:cNvSpPr>
          <p:nvPr>
            <p:ph type="sldImg"/>
          </p:nvPr>
        </p:nvSpPr>
        <p:spPr bwMode="auto">
          <a:xfrm>
            <a:off x="2879725" y="527050"/>
            <a:ext cx="3509963" cy="2632075"/>
          </a:xfrm>
          <a:prstGeom prst="rect">
            <a:avLst/>
          </a:prstGeom>
          <a:solidFill>
            <a:srgbClr val="FFFFFF"/>
          </a:solidFill>
          <a:ln>
            <a:solidFill>
              <a:srgbClr val="000000"/>
            </a:solidFill>
            <a:miter lim="800000"/>
            <a:headEnd/>
            <a:tailEnd/>
          </a:ln>
        </p:spPr>
      </p:sp>
      <p:sp>
        <p:nvSpPr>
          <p:cNvPr id="584707" name="Rectangle 3"/>
          <p:cNvSpPr>
            <a:spLocks noGrp="1" noChangeArrowheads="1"/>
          </p:cNvSpPr>
          <p:nvPr>
            <p:ph type="body" idx="1"/>
          </p:nvPr>
        </p:nvSpPr>
        <p:spPr bwMode="auto">
          <a:xfrm>
            <a:off x="1236663" y="3333750"/>
            <a:ext cx="6796087" cy="3159125"/>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Rot="1" noChangeAspect="1" noChangeArrowheads="1"/>
          </p:cNvSpPr>
          <p:nvPr>
            <p:ph type="sldImg"/>
          </p:nvPr>
        </p:nvSpPr>
        <p:spPr bwMode="auto">
          <a:xfrm>
            <a:off x="2879725" y="527050"/>
            <a:ext cx="3509963" cy="2632075"/>
          </a:xfrm>
          <a:prstGeom prst="rect">
            <a:avLst/>
          </a:prstGeom>
          <a:solidFill>
            <a:srgbClr val="FFFFFF"/>
          </a:solidFill>
          <a:ln>
            <a:solidFill>
              <a:srgbClr val="000000"/>
            </a:solidFill>
            <a:miter lim="800000"/>
            <a:headEnd/>
            <a:tailEnd/>
          </a:ln>
        </p:spPr>
      </p:sp>
      <p:sp>
        <p:nvSpPr>
          <p:cNvPr id="594947" name="Rectangle 3"/>
          <p:cNvSpPr>
            <a:spLocks noGrp="1" noChangeArrowheads="1"/>
          </p:cNvSpPr>
          <p:nvPr>
            <p:ph type="body" idx="1"/>
          </p:nvPr>
        </p:nvSpPr>
        <p:spPr bwMode="auto">
          <a:xfrm>
            <a:off x="1236663" y="3333750"/>
            <a:ext cx="6796087" cy="3159125"/>
          </a:xfrm>
          <a:prstGeom prst="rect">
            <a:avLst/>
          </a:prstGeom>
          <a:solidFill>
            <a:srgbClr val="FFFFFF"/>
          </a:solidFill>
          <a:ln>
            <a:solidFill>
              <a:srgbClr val="000000"/>
            </a:solidFill>
            <a:miter lim="800000"/>
            <a:headEnd/>
            <a:tailEnd/>
          </a:ln>
        </p:spPr>
        <p:txBody>
          <a:bodyPr/>
          <a:lstStyle/>
          <a:p>
            <a:r>
              <a:rPr lang="en-US" altLang="en-US"/>
              <a:t>Another interesting property of stable matchings.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Rot="1" noChangeAspect="1" noChangeArrowheads="1"/>
          </p:cNvSpPr>
          <p:nvPr>
            <p:ph type="sldImg"/>
          </p:nvPr>
        </p:nvSpPr>
        <p:spPr bwMode="auto">
          <a:xfrm>
            <a:off x="2879725" y="527050"/>
            <a:ext cx="3509963" cy="2632075"/>
          </a:xfrm>
          <a:prstGeom prst="rect">
            <a:avLst/>
          </a:prstGeom>
          <a:solidFill>
            <a:srgbClr val="FFFFFF"/>
          </a:solidFill>
          <a:ln>
            <a:solidFill>
              <a:srgbClr val="000000"/>
            </a:solidFill>
            <a:miter lim="800000"/>
            <a:headEnd/>
            <a:tailEnd/>
          </a:ln>
        </p:spPr>
      </p:sp>
      <p:sp>
        <p:nvSpPr>
          <p:cNvPr id="623619" name="Rectangle 3"/>
          <p:cNvSpPr>
            <a:spLocks noGrp="1" noChangeArrowheads="1"/>
          </p:cNvSpPr>
          <p:nvPr>
            <p:ph type="body" idx="1"/>
          </p:nvPr>
        </p:nvSpPr>
        <p:spPr bwMode="auto">
          <a:xfrm>
            <a:off x="1236663" y="3333750"/>
            <a:ext cx="6796087" cy="3159125"/>
          </a:xfrm>
          <a:prstGeom prst="rect">
            <a:avLst/>
          </a:prstGeom>
          <a:solidFill>
            <a:srgbClr val="FFFFFF"/>
          </a:solidFill>
          <a:ln>
            <a:solidFill>
              <a:srgbClr val="000000"/>
            </a:solidFill>
            <a:miter lim="800000"/>
            <a:headEnd/>
            <a:tailEnd/>
          </a:ln>
        </p:spPr>
        <p:txBody>
          <a:bodyPr/>
          <a:lstStyle/>
          <a:p>
            <a:r>
              <a:rPr lang="en-US" altLang="en-US"/>
              <a:t>This slide solves Exercise 1.8 so please do not post.</a:t>
            </a:r>
          </a:p>
          <a:p>
            <a:r>
              <a:rPr lang="en-US" altLang="en-US"/>
              <a:t>Reference: http://www.econ.ucsb.edu/~tedb/Courses/Ec100CS04/rothmedicalinterns.pdf</a:t>
            </a:r>
          </a:p>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Rectangle 2"/>
          <p:cNvSpPr>
            <a:spLocks noGrp="1" noRot="1" noChangeAspect="1" noChangeArrowheads="1"/>
          </p:cNvSpPr>
          <p:nvPr>
            <p:ph type="sldImg"/>
          </p:nvPr>
        </p:nvSpPr>
        <p:spPr bwMode="auto">
          <a:xfrm>
            <a:off x="2879725" y="527050"/>
            <a:ext cx="3509963" cy="2632075"/>
          </a:xfrm>
          <a:prstGeom prst="rect">
            <a:avLst/>
          </a:prstGeom>
          <a:solidFill>
            <a:srgbClr val="FFFFFF"/>
          </a:solidFill>
          <a:ln>
            <a:solidFill>
              <a:srgbClr val="000000"/>
            </a:solidFill>
            <a:miter lim="800000"/>
            <a:headEnd/>
            <a:tailEnd/>
          </a:ln>
        </p:spPr>
      </p:sp>
      <p:sp>
        <p:nvSpPr>
          <p:cNvPr id="625667" name="Rectangle 3"/>
          <p:cNvSpPr>
            <a:spLocks noGrp="1" noChangeArrowheads="1"/>
          </p:cNvSpPr>
          <p:nvPr>
            <p:ph type="body" idx="1"/>
          </p:nvPr>
        </p:nvSpPr>
        <p:spPr bwMode="auto">
          <a:xfrm>
            <a:off x="1236663" y="3333750"/>
            <a:ext cx="6796087" cy="3159125"/>
          </a:xfrm>
          <a:prstGeom prst="rect">
            <a:avLst/>
          </a:prstGeom>
          <a:solidFill>
            <a:srgbClr val="FFFFFF"/>
          </a:solidFill>
          <a:ln>
            <a:solidFill>
              <a:srgbClr val="000000"/>
            </a:solidFill>
            <a:miter lim="800000"/>
            <a:headEnd/>
            <a:tailEnd/>
          </a:ln>
        </p:spPr>
        <p:txBody>
          <a:bodyPr/>
          <a:lstStyle/>
          <a:p>
            <a:r>
              <a:rPr lang="en-US" altLang="en-US"/>
              <a:t>This version of the slide is a bit more controversial. If delivered carefully, it is funny and un-offensive.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Rot="1" noChangeAspect="1" noChangeArrowheads="1"/>
          </p:cNvSpPr>
          <p:nvPr>
            <p:ph type="sldImg"/>
          </p:nvPr>
        </p:nvSpPr>
        <p:spPr>
          <a:ln/>
        </p:spPr>
      </p:sp>
      <p:sp>
        <p:nvSpPr>
          <p:cNvPr id="348163" name="Rectangle 3"/>
          <p:cNvSpPr>
            <a:spLocks noGrp="1" noChangeArrowheads="1"/>
          </p:cNvSpPr>
          <p:nvPr>
            <p:ph type="body" idx="1"/>
          </p:nvPr>
        </p:nvSpPr>
        <p:spPr/>
        <p:txBody>
          <a:bodyPr/>
          <a:lstStyle/>
          <a:p>
            <a:r>
              <a:rPr lang="en-US" altLang="en-US"/>
              <a:t>med school admissions has some distracting asymmetries: each college looking for several applicants, but each student looking for one college; there may be more (fewer) applicants than available slots for colleges; each student does not apply to every college</a:t>
            </a:r>
          </a:p>
          <a:p>
            <a:r>
              <a:rPr lang="en-US" altLang="en-US"/>
              <a:t>"bare-bones" version of the problem; also a change of scenery</a:t>
            </a:r>
            <a:br>
              <a:rPr lang="en-US" altLang="en-US"/>
            </a:br>
            <a:r>
              <a:rPr lang="en-US" altLang="en-US"/>
              <a:t>preserves essential nature of problem; in particular our solution to this simplified version extends to more general case</a:t>
            </a:r>
          </a:p>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Rot="1" noChangeAspect="1" noChangeArrowheads="1"/>
          </p:cNvSpPr>
          <p:nvPr>
            <p:ph type="sldImg"/>
          </p:nvPr>
        </p:nvSpPr>
        <p:spPr bwMode="auto">
          <a:xfrm>
            <a:off x="2879725" y="527050"/>
            <a:ext cx="3509963" cy="2632075"/>
          </a:xfrm>
          <a:prstGeom prst="rect">
            <a:avLst/>
          </a:prstGeom>
          <a:solidFill>
            <a:srgbClr val="FFFFFF"/>
          </a:solidFill>
          <a:ln>
            <a:solidFill>
              <a:srgbClr val="000000"/>
            </a:solidFill>
            <a:miter lim="800000"/>
            <a:headEnd/>
            <a:tailEnd/>
          </a:ln>
        </p:spPr>
      </p:sp>
      <p:sp>
        <p:nvSpPr>
          <p:cNvPr id="588803" name="Rectangle 3"/>
          <p:cNvSpPr>
            <a:spLocks noGrp="1" noChangeArrowheads="1"/>
          </p:cNvSpPr>
          <p:nvPr>
            <p:ph type="body" idx="1"/>
          </p:nvPr>
        </p:nvSpPr>
        <p:spPr bwMode="auto">
          <a:xfrm>
            <a:off x="1236663" y="3333750"/>
            <a:ext cx="6796087" cy="3159125"/>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Rot="1" noChangeAspect="1" noChangeArrowheads="1"/>
          </p:cNvSpPr>
          <p:nvPr>
            <p:ph type="sldImg"/>
          </p:nvPr>
        </p:nvSpPr>
        <p:spPr>
          <a:ln/>
        </p:spPr>
      </p:sp>
      <p:sp>
        <p:nvSpPr>
          <p:cNvPr id="548867" name="Rectangle 3"/>
          <p:cNvSpPr>
            <a:spLocks noGrp="1" noChangeArrowheads="1"/>
          </p:cNvSpPr>
          <p:nvPr>
            <p:ph type="body" idx="1"/>
          </p:nvPr>
        </p:nvSpPr>
        <p:spPr/>
        <p:txBody>
          <a:bodyPr/>
          <a:lstStyle/>
          <a:p>
            <a:endParaRPr lang="en-US" altLang="en-US"/>
          </a:p>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Rot="1" noChangeAspect="1" noChangeArrowheads="1"/>
          </p:cNvSpPr>
          <p:nvPr>
            <p:ph type="sldImg"/>
          </p:nvPr>
        </p:nvSpPr>
        <p:spPr>
          <a:ln/>
        </p:spPr>
      </p:sp>
      <p:sp>
        <p:nvSpPr>
          <p:cNvPr id="550915" name="Rectangle 3"/>
          <p:cNvSpPr>
            <a:spLocks noGrp="1" noChangeArrowheads="1"/>
          </p:cNvSpPr>
          <p:nvPr>
            <p:ph type="body" idx="1"/>
          </p:nvPr>
        </p:nvSpPr>
        <p:spPr/>
        <p:txBody>
          <a:bodyPr/>
          <a:lstStyle/>
          <a:p>
            <a:endParaRPr lang="en-US" altLang="en-US"/>
          </a:p>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Rot="1" noChangeAspect="1" noChangeArrowheads="1"/>
          </p:cNvSpPr>
          <p:nvPr>
            <p:ph type="sldImg"/>
          </p:nvPr>
        </p:nvSpPr>
        <p:spPr>
          <a:ln/>
        </p:spPr>
      </p:sp>
      <p:sp>
        <p:nvSpPr>
          <p:cNvPr id="592899" name="Rectangle 3"/>
          <p:cNvSpPr>
            <a:spLocks noGrp="1" noChangeArrowheads="1"/>
          </p:cNvSpPr>
          <p:nvPr>
            <p:ph type="body" idx="1"/>
          </p:nvPr>
        </p:nvSpPr>
        <p:spPr/>
        <p:txBody>
          <a:bodyPr/>
          <a:lstStyle/>
          <a:p>
            <a:endParaRPr lang="en-US" altLang="en-US"/>
          </a:p>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Rot="1" noChangeAspect="1" noChangeArrowheads="1"/>
          </p:cNvSpPr>
          <p:nvPr>
            <p:ph type="sldImg"/>
          </p:nvPr>
        </p:nvSpPr>
        <p:spPr>
          <a:ln/>
        </p:spPr>
      </p:sp>
      <p:sp>
        <p:nvSpPr>
          <p:cNvPr id="538627" name="Rectangle 3"/>
          <p:cNvSpPr>
            <a:spLocks noGrp="1" noChangeArrowheads="1"/>
          </p:cNvSpPr>
          <p:nvPr>
            <p:ph type="body" idx="1"/>
          </p:nvPr>
        </p:nvSpPr>
        <p:spPr/>
        <p:txBody>
          <a:bodyPr/>
          <a:lstStyle/>
          <a:p>
            <a:r>
              <a:rPr lang="en-US" altLang="en-US"/>
              <a:t>Suffixes to check all 3 possible matchings: {A-B, C-D}, {A-C, B-D}, {A-D, B-C}</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664578"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64579" name="Rectangle 3"/>
          <p:cNvSpPr>
            <a:spLocks noGrp="1" noChangeArrowheads="1"/>
          </p:cNvSpPr>
          <p:nvPr>
            <p:ph type="ctrTitle" sz="quarter"/>
          </p:nvPr>
        </p:nvSpPr>
        <p:spPr>
          <a:xfrm>
            <a:off x="0" y="0"/>
            <a:ext cx="9144000" cy="1524000"/>
          </a:xfrm>
        </p:spPr>
        <p:txBody>
          <a:bodyPr anchor="b"/>
          <a:lstStyle>
            <a:lvl1pPr>
              <a:lnSpc>
                <a:spcPct val="80000"/>
              </a:lnSpc>
              <a:defRPr sz="3200">
                <a:solidFill>
                  <a:srgbClr val="003399"/>
                </a:solidFill>
              </a:defRPr>
            </a:lvl1pPr>
          </a:lstStyle>
          <a:p>
            <a:pPr lvl="0"/>
            <a:r>
              <a:rPr lang="en-US" altLang="en-US" noProof="0" smtClean="0"/>
              <a:t>Click to edit Master title style</a:t>
            </a:r>
          </a:p>
        </p:txBody>
      </p:sp>
      <p:sp>
        <p:nvSpPr>
          <p:cNvPr id="664580" name="Rectangle 4"/>
          <p:cNvSpPr>
            <a:spLocks noGrp="1" noChangeArrowheads="1"/>
          </p:cNvSpPr>
          <p:nvPr>
            <p:ph type="subTitle" sz="quarter" idx="1"/>
          </p:nvPr>
        </p:nvSpPr>
        <p:spPr>
          <a:xfrm>
            <a:off x="1220788" y="2671763"/>
            <a:ext cx="7162800" cy="3094037"/>
          </a:xfrm>
          <a:extLst>
            <a:ext uri="{91240B29-F687-4F45-9708-019B960494DF}">
              <a14:hiddenLine xmlns:a14="http://schemas.microsoft.com/office/drawing/2010/main" w="9525">
                <a:solidFill>
                  <a:schemeClr val="tx1"/>
                </a:solidFill>
                <a:miter lim="800000"/>
                <a:headEnd/>
                <a:tailEnd type="none" w="sm" len="sm"/>
              </a14:hiddenLine>
            </a:ext>
          </a:extLst>
        </p:spPr>
        <p:txBody>
          <a:bodyPr/>
          <a:lstStyle>
            <a:lvl1pPr defTabSz="915988">
              <a:defRPr sz="1600"/>
            </a:lvl1pPr>
          </a:lstStyle>
          <a:p>
            <a:pPr lvl="0"/>
            <a:r>
              <a:rPr lang="en-US" altLang="en-US" noProof="0" smtClean="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00D232D3-636D-4642-AC8B-DBDB20B50462}" type="slidenum">
              <a:rPr lang="en-US" altLang="en-US"/>
              <a:pPr/>
              <a:t>‹#›</a:t>
            </a:fld>
            <a:endParaRPr lang="en-US" altLang="en-US" sz="1400"/>
          </a:p>
        </p:txBody>
      </p:sp>
    </p:spTree>
    <p:extLst>
      <p:ext uri="{BB962C8B-B14F-4D97-AF65-F5344CB8AC3E}">
        <p14:creationId xmlns:p14="http://schemas.microsoft.com/office/powerpoint/2010/main" val="3608083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152400"/>
            <a:ext cx="228600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152400"/>
            <a:ext cx="6705600" cy="6172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298CB205-2DAA-4488-BD9E-8DD5AD96E252}" type="slidenum">
              <a:rPr lang="en-US" altLang="en-US"/>
              <a:pPr/>
              <a:t>‹#›</a:t>
            </a:fld>
            <a:endParaRPr lang="en-US" altLang="en-US" sz="1400"/>
          </a:p>
        </p:txBody>
      </p:sp>
    </p:spTree>
    <p:extLst>
      <p:ext uri="{BB962C8B-B14F-4D97-AF65-F5344CB8AC3E}">
        <p14:creationId xmlns:p14="http://schemas.microsoft.com/office/powerpoint/2010/main" val="2728849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74B104C8-D0BF-4CFD-BB27-8DB044FE73C0}" type="slidenum">
              <a:rPr lang="en-US" altLang="en-US"/>
              <a:pPr/>
              <a:t>‹#›</a:t>
            </a:fld>
            <a:endParaRPr lang="en-US" altLang="en-US" sz="1400"/>
          </a:p>
        </p:txBody>
      </p:sp>
    </p:spTree>
    <p:extLst>
      <p:ext uri="{BB962C8B-B14F-4D97-AF65-F5344CB8AC3E}">
        <p14:creationId xmlns:p14="http://schemas.microsoft.com/office/powerpoint/2010/main" val="2721196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Slide Number Placeholder 3"/>
          <p:cNvSpPr>
            <a:spLocks noGrp="1"/>
          </p:cNvSpPr>
          <p:nvPr>
            <p:ph type="sldNum" sz="quarter" idx="10"/>
          </p:nvPr>
        </p:nvSpPr>
        <p:spPr/>
        <p:txBody>
          <a:bodyPr/>
          <a:lstStyle>
            <a:lvl1pPr>
              <a:defRPr/>
            </a:lvl1pPr>
          </a:lstStyle>
          <a:p>
            <a:fld id="{E6343D97-18DE-4EB4-9785-775CBA0CA83B}" type="slidenum">
              <a:rPr lang="en-US" altLang="en-US"/>
              <a:pPr/>
              <a:t>‹#›</a:t>
            </a:fld>
            <a:endParaRPr lang="en-US" altLang="en-US" sz="1400"/>
          </a:p>
        </p:txBody>
      </p:sp>
    </p:spTree>
    <p:extLst>
      <p:ext uri="{BB962C8B-B14F-4D97-AF65-F5344CB8AC3E}">
        <p14:creationId xmlns:p14="http://schemas.microsoft.com/office/powerpoint/2010/main" val="3763669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914400"/>
            <a:ext cx="3848100" cy="5410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914400"/>
            <a:ext cx="3848100" cy="5410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238BB1E3-3BAB-4EBD-8597-590AAD6D7975}" type="slidenum">
              <a:rPr lang="en-US" altLang="en-US"/>
              <a:pPr/>
              <a:t>‹#›</a:t>
            </a:fld>
            <a:endParaRPr lang="en-US" altLang="en-US" sz="1400"/>
          </a:p>
        </p:txBody>
      </p:sp>
    </p:spTree>
    <p:extLst>
      <p:ext uri="{BB962C8B-B14F-4D97-AF65-F5344CB8AC3E}">
        <p14:creationId xmlns:p14="http://schemas.microsoft.com/office/powerpoint/2010/main" val="408690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77B16E7D-BF3E-421C-A694-CCA602583A27}" type="slidenum">
              <a:rPr lang="en-US" altLang="en-US"/>
              <a:pPr/>
              <a:t>‹#›</a:t>
            </a:fld>
            <a:endParaRPr lang="en-US" altLang="en-US" sz="1400"/>
          </a:p>
        </p:txBody>
      </p:sp>
    </p:spTree>
    <p:extLst>
      <p:ext uri="{BB962C8B-B14F-4D97-AF65-F5344CB8AC3E}">
        <p14:creationId xmlns:p14="http://schemas.microsoft.com/office/powerpoint/2010/main" val="3218350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8AD44990-3CF6-4217-9FD6-E15EA97F7745}" type="slidenum">
              <a:rPr lang="en-US" altLang="en-US"/>
              <a:pPr/>
              <a:t>‹#›</a:t>
            </a:fld>
            <a:endParaRPr lang="en-US" altLang="en-US" sz="1400"/>
          </a:p>
        </p:txBody>
      </p:sp>
    </p:spTree>
    <p:extLst>
      <p:ext uri="{BB962C8B-B14F-4D97-AF65-F5344CB8AC3E}">
        <p14:creationId xmlns:p14="http://schemas.microsoft.com/office/powerpoint/2010/main" val="3467987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379D8E30-6A89-40EA-830C-A07D0EAFE39F}" type="slidenum">
              <a:rPr lang="en-US" altLang="en-US"/>
              <a:pPr/>
              <a:t>‹#›</a:t>
            </a:fld>
            <a:endParaRPr lang="en-US" altLang="en-US" sz="1400"/>
          </a:p>
        </p:txBody>
      </p:sp>
    </p:spTree>
    <p:extLst>
      <p:ext uri="{BB962C8B-B14F-4D97-AF65-F5344CB8AC3E}">
        <p14:creationId xmlns:p14="http://schemas.microsoft.com/office/powerpoint/2010/main" val="1557687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Slide Number Placeholder 4"/>
          <p:cNvSpPr>
            <a:spLocks noGrp="1"/>
          </p:cNvSpPr>
          <p:nvPr>
            <p:ph type="sldNum" sz="quarter" idx="10"/>
          </p:nvPr>
        </p:nvSpPr>
        <p:spPr/>
        <p:txBody>
          <a:bodyPr/>
          <a:lstStyle>
            <a:lvl1pPr>
              <a:defRPr/>
            </a:lvl1pPr>
          </a:lstStyle>
          <a:p>
            <a:fld id="{CC0B6121-2F9D-43E3-9DA3-822AD326AF7E}" type="slidenum">
              <a:rPr lang="en-US" altLang="en-US"/>
              <a:pPr/>
              <a:t>‹#›</a:t>
            </a:fld>
            <a:endParaRPr lang="en-US" altLang="en-US" sz="1400"/>
          </a:p>
        </p:txBody>
      </p:sp>
    </p:spTree>
    <p:extLst>
      <p:ext uri="{BB962C8B-B14F-4D97-AF65-F5344CB8AC3E}">
        <p14:creationId xmlns:p14="http://schemas.microsoft.com/office/powerpoint/2010/main" val="156447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Slide Number Placeholder 4"/>
          <p:cNvSpPr>
            <a:spLocks noGrp="1"/>
          </p:cNvSpPr>
          <p:nvPr>
            <p:ph type="sldNum" sz="quarter" idx="10"/>
          </p:nvPr>
        </p:nvSpPr>
        <p:spPr/>
        <p:txBody>
          <a:bodyPr/>
          <a:lstStyle>
            <a:lvl1pPr>
              <a:defRPr/>
            </a:lvl1pPr>
          </a:lstStyle>
          <a:p>
            <a:fld id="{D0BAB041-7ED2-428A-9251-020D6BB52065}" type="slidenum">
              <a:rPr lang="en-US" altLang="en-US"/>
              <a:pPr/>
              <a:t>‹#›</a:t>
            </a:fld>
            <a:endParaRPr lang="en-US" altLang="en-US" sz="1400"/>
          </a:p>
        </p:txBody>
      </p:sp>
    </p:spTree>
    <p:extLst>
      <p:ext uri="{BB962C8B-B14F-4D97-AF65-F5344CB8AC3E}">
        <p14:creationId xmlns:p14="http://schemas.microsoft.com/office/powerpoint/2010/main" val="1817305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63554" name="Rectangle 2"/>
          <p:cNvSpPr>
            <a:spLocks noGrp="1" noChangeArrowheads="1"/>
          </p:cNvSpPr>
          <p:nvPr>
            <p:ph type="title"/>
          </p:nvPr>
        </p:nvSpPr>
        <p:spPr bwMode="auto">
          <a:xfrm>
            <a:off x="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663555" name="Rectangle 3"/>
          <p:cNvSpPr>
            <a:spLocks noGrp="1" noChangeArrowheads="1"/>
          </p:cNvSpPr>
          <p:nvPr>
            <p:ph type="body" idx="1"/>
          </p:nvPr>
        </p:nvSpPr>
        <p:spPr bwMode="auto">
          <a:xfrm>
            <a:off x="609600" y="914400"/>
            <a:ext cx="78486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63556" name="Rectangle 4"/>
          <p:cNvSpPr>
            <a:spLocks noGrp="1" noChangeArrowheads="1"/>
          </p:cNvSpPr>
          <p:nvPr>
            <p:ph type="sldNum" sz="quarter" idx="4"/>
          </p:nvPr>
        </p:nvSpPr>
        <p:spPr bwMode="auto">
          <a:xfrm>
            <a:off x="7239000" y="6629400"/>
            <a:ext cx="1905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800"/>
            </a:lvl1pPr>
          </a:lstStyle>
          <a:p>
            <a:fld id="{FC7C546D-A312-4415-BBF3-E6CFDDB81A66}" type="slidenum">
              <a:rPr lang="en-US" altLang="en-US"/>
              <a:pPr/>
              <a:t>‹#›</a:t>
            </a:fld>
            <a:endParaRPr lang="en-US" altLang="en-US" sz="1400"/>
          </a:p>
        </p:txBody>
      </p:sp>
    </p:spTree>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p:hf hdr="0" ftr="0" dt="0"/>
  <p:txStyles>
    <p:titleStyle>
      <a:lvl1pPr algn="ctr" rtl="0" eaLnBrk="0" fontAlgn="base" hangingPunct="0">
        <a:lnSpc>
          <a:spcPct val="70000"/>
        </a:lnSpc>
        <a:spcBef>
          <a:spcPct val="0"/>
        </a:spcBef>
        <a:spcAft>
          <a:spcPct val="0"/>
        </a:spcAft>
        <a:defRPr kumimoji="1" sz="2000" kern="1200">
          <a:solidFill>
            <a:schemeClr val="hlink"/>
          </a:solidFill>
          <a:latin typeface="+mj-lt"/>
          <a:ea typeface="+mj-ea"/>
          <a:cs typeface="+mj-cs"/>
        </a:defRPr>
      </a:lvl1pPr>
      <a:lvl2pPr algn="ctr" rtl="0" eaLnBrk="0" fontAlgn="base" hangingPunct="0">
        <a:lnSpc>
          <a:spcPct val="70000"/>
        </a:lnSpc>
        <a:spcBef>
          <a:spcPct val="0"/>
        </a:spcBef>
        <a:spcAft>
          <a:spcPct val="0"/>
        </a:spcAft>
        <a:defRPr kumimoji="1" sz="2000">
          <a:solidFill>
            <a:schemeClr val="hlink"/>
          </a:solidFill>
          <a:latin typeface="Comic Sans MS" panose="030F0702030302020204" pitchFamily="66" charset="0"/>
        </a:defRPr>
      </a:lvl2pPr>
      <a:lvl3pPr algn="ctr" rtl="0" eaLnBrk="0" fontAlgn="base" hangingPunct="0">
        <a:lnSpc>
          <a:spcPct val="70000"/>
        </a:lnSpc>
        <a:spcBef>
          <a:spcPct val="0"/>
        </a:spcBef>
        <a:spcAft>
          <a:spcPct val="0"/>
        </a:spcAft>
        <a:defRPr kumimoji="1" sz="2000">
          <a:solidFill>
            <a:schemeClr val="hlink"/>
          </a:solidFill>
          <a:latin typeface="Comic Sans MS" panose="030F0702030302020204" pitchFamily="66" charset="0"/>
        </a:defRPr>
      </a:lvl3pPr>
      <a:lvl4pPr algn="ctr" rtl="0" eaLnBrk="0" fontAlgn="base" hangingPunct="0">
        <a:lnSpc>
          <a:spcPct val="70000"/>
        </a:lnSpc>
        <a:spcBef>
          <a:spcPct val="0"/>
        </a:spcBef>
        <a:spcAft>
          <a:spcPct val="0"/>
        </a:spcAft>
        <a:defRPr kumimoji="1" sz="2000">
          <a:solidFill>
            <a:schemeClr val="hlink"/>
          </a:solidFill>
          <a:latin typeface="Comic Sans MS" panose="030F0702030302020204" pitchFamily="66" charset="0"/>
        </a:defRPr>
      </a:lvl4pPr>
      <a:lvl5pPr algn="ctr" rtl="0" eaLnBrk="0" fontAlgn="base" hangingPunct="0">
        <a:lnSpc>
          <a:spcPct val="70000"/>
        </a:lnSpc>
        <a:spcBef>
          <a:spcPct val="0"/>
        </a:spcBef>
        <a:spcAft>
          <a:spcPct val="0"/>
        </a:spcAft>
        <a:defRPr kumimoji="1" sz="2000">
          <a:solidFill>
            <a:schemeClr val="hlink"/>
          </a:solidFill>
          <a:latin typeface="Comic Sans MS" panose="030F0702030302020204" pitchFamily="66" charset="0"/>
        </a:defRPr>
      </a:lvl5pPr>
      <a:lvl6pPr marL="457200" algn="ctr" rtl="0" eaLnBrk="0" fontAlgn="base" hangingPunct="0">
        <a:lnSpc>
          <a:spcPct val="70000"/>
        </a:lnSpc>
        <a:spcBef>
          <a:spcPct val="0"/>
        </a:spcBef>
        <a:spcAft>
          <a:spcPct val="0"/>
        </a:spcAft>
        <a:defRPr kumimoji="1" sz="2000">
          <a:solidFill>
            <a:schemeClr val="hlink"/>
          </a:solidFill>
          <a:latin typeface="Comic Sans MS" panose="030F0702030302020204" pitchFamily="66" charset="0"/>
        </a:defRPr>
      </a:lvl6pPr>
      <a:lvl7pPr marL="914400" algn="ctr" rtl="0" eaLnBrk="0" fontAlgn="base" hangingPunct="0">
        <a:lnSpc>
          <a:spcPct val="70000"/>
        </a:lnSpc>
        <a:spcBef>
          <a:spcPct val="0"/>
        </a:spcBef>
        <a:spcAft>
          <a:spcPct val="0"/>
        </a:spcAft>
        <a:defRPr kumimoji="1" sz="2000">
          <a:solidFill>
            <a:schemeClr val="hlink"/>
          </a:solidFill>
          <a:latin typeface="Comic Sans MS" panose="030F0702030302020204" pitchFamily="66" charset="0"/>
        </a:defRPr>
      </a:lvl7pPr>
      <a:lvl8pPr marL="1371600" algn="ctr" rtl="0" eaLnBrk="0" fontAlgn="base" hangingPunct="0">
        <a:lnSpc>
          <a:spcPct val="70000"/>
        </a:lnSpc>
        <a:spcBef>
          <a:spcPct val="0"/>
        </a:spcBef>
        <a:spcAft>
          <a:spcPct val="0"/>
        </a:spcAft>
        <a:defRPr kumimoji="1" sz="2000">
          <a:solidFill>
            <a:schemeClr val="hlink"/>
          </a:solidFill>
          <a:latin typeface="Comic Sans MS" panose="030F0702030302020204" pitchFamily="66" charset="0"/>
        </a:defRPr>
      </a:lvl8pPr>
      <a:lvl9pPr marL="1828800" algn="ctr" rtl="0" eaLnBrk="0" fontAlgn="base" hangingPunct="0">
        <a:lnSpc>
          <a:spcPct val="70000"/>
        </a:lnSpc>
        <a:spcBef>
          <a:spcPct val="0"/>
        </a:spcBef>
        <a:spcAft>
          <a:spcPct val="0"/>
        </a:spcAft>
        <a:defRPr kumimoji="1" sz="2000">
          <a:solidFill>
            <a:schemeClr val="hlink"/>
          </a:solidFill>
          <a:latin typeface="Comic Sans MS" panose="030F0702030302020204" pitchFamily="66" charset="0"/>
        </a:defRPr>
      </a:lvl9pPr>
    </p:titleStyle>
    <p:bodyStyle>
      <a:lvl1pPr algn="l" rtl="0" eaLnBrk="0" fontAlgn="base" hangingPunct="0">
        <a:lnSpc>
          <a:spcPts val="2600"/>
        </a:lnSpc>
        <a:spcBef>
          <a:spcPct val="0"/>
        </a:spcBef>
        <a:spcAft>
          <a:spcPct val="0"/>
        </a:spcAft>
        <a:buClr>
          <a:srgbClr val="003399"/>
        </a:buClr>
        <a:buSzPct val="50000"/>
        <a:buFont typeface="Monotype Sorts" pitchFamily="48" charset="2"/>
        <a:defRPr kumimoji="1" kern="1200">
          <a:solidFill>
            <a:srgbClr val="003399"/>
          </a:solidFill>
          <a:latin typeface="+mn-lt"/>
          <a:ea typeface="+mn-ea"/>
          <a:cs typeface="+mn-cs"/>
        </a:defRPr>
      </a:lvl1pPr>
      <a:lvl2pPr marL="346075" indent="-231775" algn="l" rtl="0" eaLnBrk="0" fontAlgn="base" hangingPunct="0">
        <a:lnSpc>
          <a:spcPts val="2600"/>
        </a:lnSpc>
        <a:spcBef>
          <a:spcPct val="0"/>
        </a:spcBef>
        <a:spcAft>
          <a:spcPct val="0"/>
        </a:spcAft>
        <a:buClr>
          <a:schemeClr val="tx1"/>
        </a:buClr>
        <a:buSzPct val="35000"/>
        <a:buFont typeface="Monotype Sorts" pitchFamily="48" charset="2"/>
        <a:buChar char="n"/>
        <a:defRPr kumimoji="1" kern="1200">
          <a:solidFill>
            <a:schemeClr val="tx1"/>
          </a:solidFill>
          <a:latin typeface="+mn-lt"/>
          <a:ea typeface="+mn-ea"/>
          <a:cs typeface="+mn-cs"/>
        </a:defRPr>
      </a:lvl2pPr>
      <a:lvl3pPr marL="627063" indent="-166688" algn="l" rtl="0" eaLnBrk="0" fontAlgn="base" hangingPunct="0">
        <a:lnSpc>
          <a:spcPts val="2600"/>
        </a:lnSpc>
        <a:spcBef>
          <a:spcPct val="0"/>
        </a:spcBef>
        <a:spcAft>
          <a:spcPct val="0"/>
        </a:spcAft>
        <a:buClr>
          <a:schemeClr val="tx1"/>
        </a:buClr>
        <a:buSzPct val="80000"/>
        <a:buChar char="–"/>
        <a:defRPr kumimoji="1" kern="1200">
          <a:solidFill>
            <a:schemeClr val="tx1"/>
          </a:solidFill>
          <a:latin typeface="+mn-lt"/>
          <a:ea typeface="+mn-ea"/>
          <a:cs typeface="+mn-cs"/>
        </a:defRPr>
      </a:lvl3pPr>
      <a:lvl4pPr marL="1147763" indent="-404813" algn="l" rtl="0" eaLnBrk="0" fontAlgn="base" hangingPunct="0">
        <a:lnSpc>
          <a:spcPts val="2600"/>
        </a:lnSpc>
        <a:spcBef>
          <a:spcPct val="0"/>
        </a:spcBef>
        <a:spcAft>
          <a:spcPct val="0"/>
        </a:spcAft>
        <a:buClr>
          <a:schemeClr val="tx1"/>
        </a:buClr>
        <a:buFont typeface="Wingdings" panose="05000000000000000000" pitchFamily="2" charset="2"/>
        <a:buChar char="!"/>
        <a:defRPr kumimoji="1" kern="1200">
          <a:solidFill>
            <a:schemeClr val="tx1"/>
          </a:solidFill>
          <a:latin typeface="+mn-lt"/>
          <a:ea typeface="+mn-ea"/>
          <a:cs typeface="+mn-cs"/>
        </a:defRPr>
      </a:lvl4pPr>
      <a:lvl5pPr marL="1539875" indent="-169863" algn="l" rtl="0" eaLnBrk="0" fontAlgn="base" hangingPunct="0">
        <a:lnSpc>
          <a:spcPts val="2600"/>
        </a:lnSpc>
        <a:spcBef>
          <a:spcPct val="0"/>
        </a:spcBef>
        <a:spcAft>
          <a:spcPct val="0"/>
        </a:spcAft>
        <a:buClr>
          <a:schemeClr val="tx1"/>
        </a:buClr>
        <a:buSzPct val="100000"/>
        <a:buChar char="–"/>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file:///C:\Users\lpysh\OneDrive\work\algorithm%20course\sufe\01demo-propose-and-reject.ppt#-1,1,PowerPoint Presentation"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chao.liao.95@gmail.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Design</a:t>
            </a:r>
            <a:endParaRPr lang="en-US" dirty="0"/>
          </a:p>
        </p:txBody>
      </p:sp>
      <p:sp>
        <p:nvSpPr>
          <p:cNvPr id="4" name="Slide Number Placeholder 3"/>
          <p:cNvSpPr>
            <a:spLocks noGrp="1"/>
          </p:cNvSpPr>
          <p:nvPr>
            <p:ph type="sldNum" sz="quarter" idx="10"/>
          </p:nvPr>
        </p:nvSpPr>
        <p:spPr/>
        <p:txBody>
          <a:bodyPr/>
          <a:lstStyle/>
          <a:p>
            <a:pPr>
              <a:defRPr/>
            </a:pPr>
            <a:fld id="{8C533CE8-C8D6-4227-A87B-F8BF75827114}" type="slidenum">
              <a:rPr lang="en-US" smtClean="0"/>
              <a:pPr>
                <a:defRPr/>
              </a:pPr>
              <a:t>1</a:t>
            </a:fld>
            <a:endParaRPr lang="en-US" sz="1400"/>
          </a:p>
        </p:txBody>
      </p:sp>
    </p:spTree>
    <p:extLst>
      <p:ext uri="{BB962C8B-B14F-4D97-AF65-F5344CB8AC3E}">
        <p14:creationId xmlns:p14="http://schemas.microsoft.com/office/powerpoint/2010/main" val="28722005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03824F1-85B5-4A3D-875C-FF31FC9C179A}" type="slidenum">
              <a:rPr lang="en-US" altLang="en-US"/>
              <a:pPr/>
              <a:t>10</a:t>
            </a:fld>
            <a:endParaRPr lang="en-US" altLang="en-US" sz="1400"/>
          </a:p>
        </p:txBody>
      </p:sp>
      <p:sp>
        <p:nvSpPr>
          <p:cNvPr id="587778" name="Rectangle 2"/>
          <p:cNvSpPr>
            <a:spLocks noGrp="1" noChangeArrowheads="1"/>
          </p:cNvSpPr>
          <p:nvPr>
            <p:ph type="title"/>
          </p:nvPr>
        </p:nvSpPr>
        <p:spPr/>
        <p:txBody>
          <a:bodyPr/>
          <a:lstStyle/>
          <a:p>
            <a:r>
              <a:rPr lang="en-US" altLang="en-US"/>
              <a:t>Stable Matching Problem</a:t>
            </a:r>
          </a:p>
        </p:txBody>
      </p:sp>
      <p:sp>
        <p:nvSpPr>
          <p:cNvPr id="587779" name="Rectangle 3"/>
          <p:cNvSpPr>
            <a:spLocks noGrp="1" noChangeArrowheads="1"/>
          </p:cNvSpPr>
          <p:nvPr>
            <p:ph type="body" idx="1"/>
          </p:nvPr>
        </p:nvSpPr>
        <p:spPr>
          <a:xfrm>
            <a:off x="609600" y="914400"/>
            <a:ext cx="7848600" cy="5181600"/>
          </a:xfrm>
        </p:spPr>
        <p:txBody>
          <a:bodyPr/>
          <a:lstStyle/>
          <a:p>
            <a:r>
              <a:rPr lang="en-US" altLang="en-US"/>
              <a:t>Perfect matching:  </a:t>
            </a:r>
            <a:r>
              <a:rPr lang="en-US" altLang="en-US">
                <a:solidFill>
                  <a:schemeClr val="tx1"/>
                </a:solidFill>
              </a:rPr>
              <a:t>everyone is matched monogamously. </a:t>
            </a:r>
          </a:p>
          <a:p>
            <a:pPr lvl="1"/>
            <a:r>
              <a:rPr lang="en-US" altLang="en-US"/>
              <a:t>Each man gets exactly one woman.</a:t>
            </a:r>
          </a:p>
          <a:p>
            <a:pPr lvl="1"/>
            <a:r>
              <a:rPr lang="en-US" altLang="en-US"/>
              <a:t>Each woman gets exactly one man.</a:t>
            </a:r>
          </a:p>
          <a:p>
            <a:endParaRPr lang="en-US" altLang="en-US"/>
          </a:p>
          <a:p>
            <a:r>
              <a:rPr lang="en-US" altLang="en-US"/>
              <a:t>Stability:  </a:t>
            </a:r>
            <a:r>
              <a:rPr lang="en-US" altLang="en-US">
                <a:solidFill>
                  <a:schemeClr val="tx1"/>
                </a:solidFill>
              </a:rPr>
              <a:t>no incentive for some pair of participants to undermine assignment by joint action.</a:t>
            </a:r>
          </a:p>
          <a:p>
            <a:pPr lvl="1"/>
            <a:r>
              <a:rPr lang="en-US" altLang="en-US"/>
              <a:t>In matching M, an unmatched pair m-w is </a:t>
            </a:r>
            <a:r>
              <a:rPr lang="en-US" altLang="en-US">
                <a:solidFill>
                  <a:schemeClr val="accent1"/>
                </a:solidFill>
              </a:rPr>
              <a:t>unstable</a:t>
            </a:r>
            <a:r>
              <a:rPr lang="en-US" altLang="en-US"/>
              <a:t> if man m and woman w prefer each other to current partners.</a:t>
            </a:r>
          </a:p>
          <a:p>
            <a:pPr lvl="1"/>
            <a:r>
              <a:rPr lang="en-US" altLang="en-US"/>
              <a:t>Unstable pair m-w could each improve by eloping.</a:t>
            </a:r>
          </a:p>
          <a:p>
            <a:pPr lvl="1"/>
            <a:endParaRPr lang="en-US" altLang="en-US"/>
          </a:p>
          <a:p>
            <a:r>
              <a:rPr lang="en-US" altLang="en-US"/>
              <a:t>Stable matching:  </a:t>
            </a:r>
            <a:r>
              <a:rPr lang="en-US" altLang="en-US">
                <a:solidFill>
                  <a:schemeClr val="tx1"/>
                </a:solidFill>
              </a:rPr>
              <a:t>perfect matching with no unstable pairs.</a:t>
            </a:r>
          </a:p>
          <a:p>
            <a:endParaRPr lang="en-US" altLang="en-US">
              <a:solidFill>
                <a:schemeClr val="tx1"/>
              </a:solidFill>
            </a:endParaRPr>
          </a:p>
          <a:p>
            <a:r>
              <a:rPr lang="en-US" altLang="en-US"/>
              <a:t>Stable matching problem.  </a:t>
            </a:r>
            <a:r>
              <a:rPr lang="en-US" altLang="en-US">
                <a:solidFill>
                  <a:schemeClr val="tx1"/>
                </a:solidFill>
              </a:rPr>
              <a:t>Given the preference lists of n men and n women, find a stable matching if one exists.</a:t>
            </a:r>
            <a:endParaRPr lang="en-US" altLang="en-US">
              <a:solidFill>
                <a:schemeClr val="hlink"/>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3"/>
          <p:cNvSpPr>
            <a:spLocks noGrp="1"/>
          </p:cNvSpPr>
          <p:nvPr>
            <p:ph type="sldNum" sz="quarter" idx="10"/>
          </p:nvPr>
        </p:nvSpPr>
        <p:spPr/>
        <p:txBody>
          <a:bodyPr/>
          <a:lstStyle/>
          <a:p>
            <a:fld id="{00528D8D-61F2-4E2E-9A56-147D98D135C3}" type="slidenum">
              <a:rPr lang="en-US" altLang="en-US"/>
              <a:pPr/>
              <a:t>11</a:t>
            </a:fld>
            <a:endParaRPr lang="en-US" altLang="en-US" sz="1400"/>
          </a:p>
        </p:txBody>
      </p:sp>
      <p:sp>
        <p:nvSpPr>
          <p:cNvPr id="547842" name="Rectangle 2"/>
          <p:cNvSpPr>
            <a:spLocks noGrp="1" noChangeArrowheads="1"/>
          </p:cNvSpPr>
          <p:nvPr>
            <p:ph type="title"/>
          </p:nvPr>
        </p:nvSpPr>
        <p:spPr/>
        <p:txBody>
          <a:bodyPr/>
          <a:lstStyle/>
          <a:p>
            <a:r>
              <a:rPr lang="en-US" altLang="en-US"/>
              <a:t>Stable Matching Problem</a:t>
            </a:r>
          </a:p>
        </p:txBody>
      </p:sp>
      <p:sp>
        <p:nvSpPr>
          <p:cNvPr id="547843" name="Rectangle 3"/>
          <p:cNvSpPr>
            <a:spLocks noGrp="1" noChangeArrowheads="1"/>
          </p:cNvSpPr>
          <p:nvPr>
            <p:ph type="body" idx="1"/>
          </p:nvPr>
        </p:nvSpPr>
        <p:spPr>
          <a:xfrm>
            <a:off x="609600" y="914400"/>
            <a:ext cx="7848600" cy="2286000"/>
          </a:xfrm>
        </p:spPr>
        <p:txBody>
          <a:bodyPr/>
          <a:lstStyle/>
          <a:p>
            <a:r>
              <a:rPr lang="en-US" altLang="en-US"/>
              <a:t>Q.  </a:t>
            </a:r>
            <a:r>
              <a:rPr lang="en-US" altLang="en-US">
                <a:solidFill>
                  <a:schemeClr val="tx1"/>
                </a:solidFill>
              </a:rPr>
              <a:t>Is assignment X-C, Y-B, Z-A stable?</a:t>
            </a:r>
          </a:p>
        </p:txBody>
      </p:sp>
      <p:sp>
        <p:nvSpPr>
          <p:cNvPr id="547844" name="Rectangle 4"/>
          <p:cNvSpPr>
            <a:spLocks noChangeAspect="1" noChangeArrowheads="1"/>
          </p:cNvSpPr>
          <p:nvPr/>
        </p:nvSpPr>
        <p:spPr bwMode="auto">
          <a:xfrm>
            <a:off x="319088" y="4854575"/>
            <a:ext cx="992187" cy="414338"/>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solidFill>
                  <a:schemeClr val="bg1"/>
                </a:solidFill>
              </a:rPr>
              <a:t>Zeus</a:t>
            </a:r>
          </a:p>
        </p:txBody>
      </p:sp>
      <p:sp>
        <p:nvSpPr>
          <p:cNvPr id="547845" name="Rectangle 5"/>
          <p:cNvSpPr>
            <a:spLocks noChangeAspect="1" noChangeArrowheads="1"/>
          </p:cNvSpPr>
          <p:nvPr/>
        </p:nvSpPr>
        <p:spPr bwMode="auto">
          <a:xfrm>
            <a:off x="1311275" y="4854575"/>
            <a:ext cx="992188" cy="414338"/>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Amy</a:t>
            </a:r>
          </a:p>
        </p:txBody>
      </p:sp>
      <p:sp>
        <p:nvSpPr>
          <p:cNvPr id="547846" name="Rectangle 6"/>
          <p:cNvSpPr>
            <a:spLocks noChangeAspect="1" noChangeArrowheads="1"/>
          </p:cNvSpPr>
          <p:nvPr/>
        </p:nvSpPr>
        <p:spPr bwMode="auto">
          <a:xfrm>
            <a:off x="3295650" y="4854575"/>
            <a:ext cx="990600" cy="4143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Clare</a:t>
            </a:r>
          </a:p>
        </p:txBody>
      </p:sp>
      <p:sp>
        <p:nvSpPr>
          <p:cNvPr id="547847" name="Rectangle 7"/>
          <p:cNvSpPr>
            <a:spLocks noChangeAspect="1" noChangeArrowheads="1"/>
          </p:cNvSpPr>
          <p:nvPr/>
        </p:nvSpPr>
        <p:spPr bwMode="auto">
          <a:xfrm>
            <a:off x="2303463" y="4854575"/>
            <a:ext cx="992187" cy="4143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Bertha</a:t>
            </a:r>
          </a:p>
        </p:txBody>
      </p:sp>
      <p:sp>
        <p:nvSpPr>
          <p:cNvPr id="547848" name="Rectangle 8"/>
          <p:cNvSpPr>
            <a:spLocks noChangeAspect="1" noChangeArrowheads="1"/>
          </p:cNvSpPr>
          <p:nvPr/>
        </p:nvSpPr>
        <p:spPr bwMode="auto">
          <a:xfrm>
            <a:off x="319088" y="4440238"/>
            <a:ext cx="992187" cy="414337"/>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solidFill>
                  <a:schemeClr val="bg1"/>
                </a:solidFill>
              </a:rPr>
              <a:t>Yancey</a:t>
            </a:r>
          </a:p>
        </p:txBody>
      </p:sp>
      <p:sp>
        <p:nvSpPr>
          <p:cNvPr id="547849" name="Rectangle 9"/>
          <p:cNvSpPr>
            <a:spLocks noChangeAspect="1" noChangeArrowheads="1"/>
          </p:cNvSpPr>
          <p:nvPr/>
        </p:nvSpPr>
        <p:spPr bwMode="auto">
          <a:xfrm>
            <a:off x="1311275" y="4440238"/>
            <a:ext cx="992188" cy="414337"/>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Bertha</a:t>
            </a:r>
          </a:p>
        </p:txBody>
      </p:sp>
      <p:sp>
        <p:nvSpPr>
          <p:cNvPr id="547850" name="Rectangle 10"/>
          <p:cNvSpPr>
            <a:spLocks noChangeAspect="1" noChangeArrowheads="1"/>
          </p:cNvSpPr>
          <p:nvPr/>
        </p:nvSpPr>
        <p:spPr bwMode="auto">
          <a:xfrm>
            <a:off x="3295650" y="4440238"/>
            <a:ext cx="9906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Clare</a:t>
            </a:r>
          </a:p>
        </p:txBody>
      </p:sp>
      <p:sp>
        <p:nvSpPr>
          <p:cNvPr id="547851" name="Rectangle 11"/>
          <p:cNvSpPr>
            <a:spLocks noChangeAspect="1" noChangeArrowheads="1"/>
          </p:cNvSpPr>
          <p:nvPr/>
        </p:nvSpPr>
        <p:spPr bwMode="auto">
          <a:xfrm>
            <a:off x="2303463" y="4440238"/>
            <a:ext cx="992187"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Amy</a:t>
            </a:r>
          </a:p>
        </p:txBody>
      </p:sp>
      <p:sp>
        <p:nvSpPr>
          <p:cNvPr id="547852" name="Rectangle 12"/>
          <p:cNvSpPr>
            <a:spLocks noChangeAspect="1" noChangeArrowheads="1"/>
          </p:cNvSpPr>
          <p:nvPr/>
        </p:nvSpPr>
        <p:spPr bwMode="auto">
          <a:xfrm>
            <a:off x="319088" y="4025900"/>
            <a:ext cx="992187" cy="414338"/>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solidFill>
                  <a:schemeClr val="bg1"/>
                </a:solidFill>
              </a:rPr>
              <a:t>Xavier</a:t>
            </a:r>
          </a:p>
        </p:txBody>
      </p:sp>
      <p:sp>
        <p:nvSpPr>
          <p:cNvPr id="547853" name="Rectangle 13"/>
          <p:cNvSpPr>
            <a:spLocks noChangeAspect="1" noChangeArrowheads="1"/>
          </p:cNvSpPr>
          <p:nvPr/>
        </p:nvSpPr>
        <p:spPr bwMode="auto">
          <a:xfrm>
            <a:off x="1311275" y="4025900"/>
            <a:ext cx="992188" cy="4143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Amy</a:t>
            </a:r>
          </a:p>
        </p:txBody>
      </p:sp>
      <p:sp>
        <p:nvSpPr>
          <p:cNvPr id="547854" name="Rectangle 14"/>
          <p:cNvSpPr>
            <a:spLocks noChangeAspect="1" noChangeArrowheads="1"/>
          </p:cNvSpPr>
          <p:nvPr/>
        </p:nvSpPr>
        <p:spPr bwMode="auto">
          <a:xfrm>
            <a:off x="3295650" y="4025900"/>
            <a:ext cx="990600" cy="414338"/>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Clare</a:t>
            </a:r>
          </a:p>
        </p:txBody>
      </p:sp>
      <p:sp>
        <p:nvSpPr>
          <p:cNvPr id="547855" name="Rectangle 15"/>
          <p:cNvSpPr>
            <a:spLocks noChangeAspect="1" noChangeArrowheads="1"/>
          </p:cNvSpPr>
          <p:nvPr/>
        </p:nvSpPr>
        <p:spPr bwMode="auto">
          <a:xfrm>
            <a:off x="2303463" y="4025900"/>
            <a:ext cx="992187" cy="4143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Bertha</a:t>
            </a:r>
          </a:p>
        </p:txBody>
      </p:sp>
      <p:sp>
        <p:nvSpPr>
          <p:cNvPr id="547856" name="Rectangle 16"/>
          <p:cNvSpPr>
            <a:spLocks noChangeAspect="1" noChangeArrowheads="1"/>
          </p:cNvSpPr>
          <p:nvPr/>
        </p:nvSpPr>
        <p:spPr bwMode="auto">
          <a:xfrm>
            <a:off x="1311275" y="3614738"/>
            <a:ext cx="992188" cy="411162"/>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solidFill>
                  <a:schemeClr val="bg1"/>
                </a:solidFill>
              </a:rPr>
              <a:t>1</a:t>
            </a:r>
            <a:r>
              <a:rPr kumimoji="0" lang="en-US" altLang="en-US" baseline="30000">
                <a:solidFill>
                  <a:schemeClr val="bg1"/>
                </a:solidFill>
              </a:rPr>
              <a:t>st</a:t>
            </a:r>
          </a:p>
        </p:txBody>
      </p:sp>
      <p:sp>
        <p:nvSpPr>
          <p:cNvPr id="547857" name="Rectangle 17"/>
          <p:cNvSpPr>
            <a:spLocks noChangeAspect="1" noChangeArrowheads="1"/>
          </p:cNvSpPr>
          <p:nvPr/>
        </p:nvSpPr>
        <p:spPr bwMode="auto">
          <a:xfrm>
            <a:off x="2303463" y="3614738"/>
            <a:ext cx="992187" cy="411162"/>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solidFill>
                  <a:schemeClr val="bg1"/>
                </a:solidFill>
              </a:rPr>
              <a:t>2</a:t>
            </a:r>
            <a:r>
              <a:rPr kumimoji="0" lang="en-US" altLang="en-US" baseline="30000">
                <a:solidFill>
                  <a:schemeClr val="bg1"/>
                </a:solidFill>
              </a:rPr>
              <a:t>nd</a:t>
            </a:r>
          </a:p>
        </p:txBody>
      </p:sp>
      <p:sp>
        <p:nvSpPr>
          <p:cNvPr id="547858" name="Rectangle 18"/>
          <p:cNvSpPr>
            <a:spLocks noChangeAspect="1" noChangeArrowheads="1"/>
          </p:cNvSpPr>
          <p:nvPr/>
        </p:nvSpPr>
        <p:spPr bwMode="auto">
          <a:xfrm>
            <a:off x="3295650" y="3614738"/>
            <a:ext cx="990600" cy="411162"/>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solidFill>
                  <a:schemeClr val="bg1"/>
                </a:solidFill>
              </a:rPr>
              <a:t>3</a:t>
            </a:r>
            <a:r>
              <a:rPr kumimoji="0" lang="en-US" altLang="en-US" baseline="30000">
                <a:solidFill>
                  <a:schemeClr val="bg1"/>
                </a:solidFill>
              </a:rPr>
              <a:t>rd</a:t>
            </a:r>
          </a:p>
        </p:txBody>
      </p:sp>
      <p:sp>
        <p:nvSpPr>
          <p:cNvPr id="547859" name="Rectangle 19"/>
          <p:cNvSpPr>
            <a:spLocks noChangeAspect="1" noChangeArrowheads="1"/>
          </p:cNvSpPr>
          <p:nvPr/>
        </p:nvSpPr>
        <p:spPr bwMode="auto">
          <a:xfrm>
            <a:off x="304800" y="5257800"/>
            <a:ext cx="3962400" cy="414338"/>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400" i="1"/>
              <a:t>Men’s Preference Profile</a:t>
            </a:r>
            <a:endParaRPr kumimoji="0" lang="en-US" altLang="en-US" sz="1400" i="1">
              <a:solidFill>
                <a:schemeClr val="bg1"/>
              </a:solidFill>
            </a:endParaRPr>
          </a:p>
        </p:txBody>
      </p:sp>
      <p:sp>
        <p:nvSpPr>
          <p:cNvPr id="547864" name="Rectangle 24"/>
          <p:cNvSpPr>
            <a:spLocks noChangeAspect="1" noChangeArrowheads="1"/>
          </p:cNvSpPr>
          <p:nvPr/>
        </p:nvSpPr>
        <p:spPr bwMode="auto">
          <a:xfrm>
            <a:off x="4738688" y="4854575"/>
            <a:ext cx="992187" cy="414338"/>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solidFill>
                  <a:schemeClr val="bg1"/>
                </a:solidFill>
              </a:rPr>
              <a:t>Clare</a:t>
            </a:r>
          </a:p>
        </p:txBody>
      </p:sp>
      <p:sp>
        <p:nvSpPr>
          <p:cNvPr id="547865" name="Rectangle 25"/>
          <p:cNvSpPr>
            <a:spLocks noChangeAspect="1" noChangeArrowheads="1"/>
          </p:cNvSpPr>
          <p:nvPr/>
        </p:nvSpPr>
        <p:spPr bwMode="auto">
          <a:xfrm>
            <a:off x="5730875" y="4854575"/>
            <a:ext cx="992188" cy="414338"/>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Xavier</a:t>
            </a:r>
          </a:p>
        </p:txBody>
      </p:sp>
      <p:sp>
        <p:nvSpPr>
          <p:cNvPr id="547866" name="Rectangle 26"/>
          <p:cNvSpPr>
            <a:spLocks noChangeAspect="1" noChangeArrowheads="1"/>
          </p:cNvSpPr>
          <p:nvPr/>
        </p:nvSpPr>
        <p:spPr bwMode="auto">
          <a:xfrm>
            <a:off x="7715250" y="4854575"/>
            <a:ext cx="990600" cy="4143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Zeus</a:t>
            </a:r>
          </a:p>
        </p:txBody>
      </p:sp>
      <p:sp>
        <p:nvSpPr>
          <p:cNvPr id="547867" name="Rectangle 27"/>
          <p:cNvSpPr>
            <a:spLocks noChangeAspect="1" noChangeArrowheads="1"/>
          </p:cNvSpPr>
          <p:nvPr/>
        </p:nvSpPr>
        <p:spPr bwMode="auto">
          <a:xfrm>
            <a:off x="6723063" y="4854575"/>
            <a:ext cx="992187" cy="4143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Yancey</a:t>
            </a:r>
          </a:p>
        </p:txBody>
      </p:sp>
      <p:sp>
        <p:nvSpPr>
          <p:cNvPr id="547868" name="Rectangle 28"/>
          <p:cNvSpPr>
            <a:spLocks noChangeAspect="1" noChangeArrowheads="1"/>
          </p:cNvSpPr>
          <p:nvPr/>
        </p:nvSpPr>
        <p:spPr bwMode="auto">
          <a:xfrm>
            <a:off x="4738688" y="4440238"/>
            <a:ext cx="992187" cy="414337"/>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solidFill>
                  <a:schemeClr val="bg1"/>
                </a:solidFill>
              </a:rPr>
              <a:t>Bertha</a:t>
            </a:r>
          </a:p>
        </p:txBody>
      </p:sp>
      <p:sp>
        <p:nvSpPr>
          <p:cNvPr id="547869" name="Rectangle 29"/>
          <p:cNvSpPr>
            <a:spLocks noChangeAspect="1" noChangeArrowheads="1"/>
          </p:cNvSpPr>
          <p:nvPr/>
        </p:nvSpPr>
        <p:spPr bwMode="auto">
          <a:xfrm>
            <a:off x="5730875" y="4440238"/>
            <a:ext cx="992188"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Xavier</a:t>
            </a:r>
          </a:p>
        </p:txBody>
      </p:sp>
      <p:sp>
        <p:nvSpPr>
          <p:cNvPr id="547870" name="Rectangle 30"/>
          <p:cNvSpPr>
            <a:spLocks noChangeAspect="1" noChangeArrowheads="1"/>
          </p:cNvSpPr>
          <p:nvPr/>
        </p:nvSpPr>
        <p:spPr bwMode="auto">
          <a:xfrm>
            <a:off x="7715250" y="4440238"/>
            <a:ext cx="9906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Zeus</a:t>
            </a:r>
          </a:p>
        </p:txBody>
      </p:sp>
      <p:sp>
        <p:nvSpPr>
          <p:cNvPr id="547871" name="Rectangle 31"/>
          <p:cNvSpPr>
            <a:spLocks noChangeAspect="1" noChangeArrowheads="1"/>
          </p:cNvSpPr>
          <p:nvPr/>
        </p:nvSpPr>
        <p:spPr bwMode="auto">
          <a:xfrm>
            <a:off x="6723063" y="4440238"/>
            <a:ext cx="992187" cy="414337"/>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Yancey</a:t>
            </a:r>
          </a:p>
        </p:txBody>
      </p:sp>
      <p:sp>
        <p:nvSpPr>
          <p:cNvPr id="547872" name="Rectangle 32"/>
          <p:cNvSpPr>
            <a:spLocks noChangeAspect="1" noChangeArrowheads="1"/>
          </p:cNvSpPr>
          <p:nvPr/>
        </p:nvSpPr>
        <p:spPr bwMode="auto">
          <a:xfrm>
            <a:off x="4738688" y="4025900"/>
            <a:ext cx="992187" cy="414338"/>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solidFill>
                  <a:schemeClr val="bg1"/>
                </a:solidFill>
              </a:rPr>
              <a:t>Amy</a:t>
            </a:r>
          </a:p>
        </p:txBody>
      </p:sp>
      <p:sp>
        <p:nvSpPr>
          <p:cNvPr id="547873" name="Rectangle 33"/>
          <p:cNvSpPr>
            <a:spLocks noChangeAspect="1" noChangeArrowheads="1"/>
          </p:cNvSpPr>
          <p:nvPr/>
        </p:nvSpPr>
        <p:spPr bwMode="auto">
          <a:xfrm>
            <a:off x="5730875" y="4025900"/>
            <a:ext cx="992188" cy="4143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Yancey</a:t>
            </a:r>
          </a:p>
        </p:txBody>
      </p:sp>
      <p:sp>
        <p:nvSpPr>
          <p:cNvPr id="547874" name="Rectangle 34"/>
          <p:cNvSpPr>
            <a:spLocks noChangeAspect="1" noChangeArrowheads="1"/>
          </p:cNvSpPr>
          <p:nvPr/>
        </p:nvSpPr>
        <p:spPr bwMode="auto">
          <a:xfrm>
            <a:off x="7715250" y="4025900"/>
            <a:ext cx="990600" cy="414338"/>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Zeus</a:t>
            </a:r>
          </a:p>
        </p:txBody>
      </p:sp>
      <p:sp>
        <p:nvSpPr>
          <p:cNvPr id="547875" name="Rectangle 35"/>
          <p:cNvSpPr>
            <a:spLocks noChangeAspect="1" noChangeArrowheads="1"/>
          </p:cNvSpPr>
          <p:nvPr/>
        </p:nvSpPr>
        <p:spPr bwMode="auto">
          <a:xfrm>
            <a:off x="6723063" y="4025900"/>
            <a:ext cx="992187" cy="4143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Xavier</a:t>
            </a:r>
          </a:p>
        </p:txBody>
      </p:sp>
      <p:sp>
        <p:nvSpPr>
          <p:cNvPr id="547876" name="Rectangle 36"/>
          <p:cNvSpPr>
            <a:spLocks noChangeAspect="1" noChangeArrowheads="1"/>
          </p:cNvSpPr>
          <p:nvPr/>
        </p:nvSpPr>
        <p:spPr bwMode="auto">
          <a:xfrm>
            <a:off x="5730875" y="3614738"/>
            <a:ext cx="992188" cy="411162"/>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solidFill>
                  <a:schemeClr val="bg1"/>
                </a:solidFill>
              </a:rPr>
              <a:t>1</a:t>
            </a:r>
            <a:r>
              <a:rPr kumimoji="0" lang="en-US" altLang="en-US" baseline="30000">
                <a:solidFill>
                  <a:schemeClr val="bg1"/>
                </a:solidFill>
              </a:rPr>
              <a:t>st</a:t>
            </a:r>
          </a:p>
        </p:txBody>
      </p:sp>
      <p:sp>
        <p:nvSpPr>
          <p:cNvPr id="547877" name="Rectangle 37"/>
          <p:cNvSpPr>
            <a:spLocks noChangeAspect="1" noChangeArrowheads="1"/>
          </p:cNvSpPr>
          <p:nvPr/>
        </p:nvSpPr>
        <p:spPr bwMode="auto">
          <a:xfrm>
            <a:off x="6723063" y="3614738"/>
            <a:ext cx="992187" cy="411162"/>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solidFill>
                  <a:schemeClr val="bg1"/>
                </a:solidFill>
              </a:rPr>
              <a:t>2</a:t>
            </a:r>
            <a:r>
              <a:rPr kumimoji="0" lang="en-US" altLang="en-US" baseline="30000">
                <a:solidFill>
                  <a:schemeClr val="bg1"/>
                </a:solidFill>
              </a:rPr>
              <a:t>nd</a:t>
            </a:r>
          </a:p>
        </p:txBody>
      </p:sp>
      <p:sp>
        <p:nvSpPr>
          <p:cNvPr id="547878" name="Rectangle 38"/>
          <p:cNvSpPr>
            <a:spLocks noChangeAspect="1" noChangeArrowheads="1"/>
          </p:cNvSpPr>
          <p:nvPr/>
        </p:nvSpPr>
        <p:spPr bwMode="auto">
          <a:xfrm>
            <a:off x="7715250" y="3614738"/>
            <a:ext cx="990600" cy="411162"/>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solidFill>
                  <a:schemeClr val="bg1"/>
                </a:solidFill>
              </a:rPr>
              <a:t>3</a:t>
            </a:r>
            <a:r>
              <a:rPr kumimoji="0" lang="en-US" altLang="en-US" baseline="30000">
                <a:solidFill>
                  <a:schemeClr val="bg1"/>
                </a:solidFill>
              </a:rPr>
              <a:t>rd</a:t>
            </a:r>
          </a:p>
        </p:txBody>
      </p:sp>
      <p:sp>
        <p:nvSpPr>
          <p:cNvPr id="547879" name="Rectangle 39"/>
          <p:cNvSpPr>
            <a:spLocks noChangeAspect="1" noChangeArrowheads="1"/>
          </p:cNvSpPr>
          <p:nvPr/>
        </p:nvSpPr>
        <p:spPr bwMode="auto">
          <a:xfrm>
            <a:off x="4724400" y="5257800"/>
            <a:ext cx="3962400" cy="414338"/>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400" i="1"/>
              <a:t>Women’s Preference Profile</a:t>
            </a:r>
            <a:endParaRPr kumimoji="0" lang="en-US" altLang="en-US" sz="1400" i="1">
              <a:solidFill>
                <a:schemeClr val="bg1"/>
              </a:solidFill>
            </a:endParaRPr>
          </a:p>
        </p:txBody>
      </p:sp>
      <p:sp>
        <p:nvSpPr>
          <p:cNvPr id="547884" name="Text Box 44"/>
          <p:cNvSpPr txBox="1">
            <a:spLocks noChangeArrowheads="1"/>
          </p:cNvSpPr>
          <p:nvPr/>
        </p:nvSpPr>
        <p:spPr bwMode="auto">
          <a:xfrm>
            <a:off x="1557338" y="3124200"/>
            <a:ext cx="581025"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1019175">
              <a:defRPr kumimoji="1" sz="2400">
                <a:solidFill>
                  <a:schemeClr val="tx1"/>
                </a:solidFill>
                <a:latin typeface="Comic Sans MS" panose="030F0702030302020204" pitchFamily="66" charset="0"/>
              </a:defRPr>
            </a:lvl1pPr>
            <a:lvl2pPr marL="509588" defTabSz="1019175">
              <a:defRPr kumimoji="1" sz="2400">
                <a:solidFill>
                  <a:schemeClr val="tx1"/>
                </a:solidFill>
                <a:latin typeface="Comic Sans MS" panose="030F0702030302020204" pitchFamily="66" charset="0"/>
              </a:defRPr>
            </a:lvl2pPr>
            <a:lvl3pPr marL="1019175" defTabSz="1019175">
              <a:defRPr kumimoji="1" sz="2400">
                <a:solidFill>
                  <a:schemeClr val="tx1"/>
                </a:solidFill>
                <a:latin typeface="Comic Sans MS" panose="030F0702030302020204" pitchFamily="66" charset="0"/>
              </a:defRPr>
            </a:lvl3pPr>
            <a:lvl4pPr marL="1528763" defTabSz="1019175">
              <a:defRPr kumimoji="1" sz="2400">
                <a:solidFill>
                  <a:schemeClr val="tx1"/>
                </a:solidFill>
                <a:latin typeface="Comic Sans MS" panose="030F0702030302020204" pitchFamily="66" charset="0"/>
              </a:defRPr>
            </a:lvl4pPr>
            <a:lvl5pPr marL="2038350" defTabSz="1019175">
              <a:defRPr kumimoji="1" sz="2400">
                <a:solidFill>
                  <a:schemeClr val="tx1"/>
                </a:solidFill>
                <a:latin typeface="Comic Sans MS" panose="030F0702030302020204" pitchFamily="66" charset="0"/>
              </a:defRPr>
            </a:lvl5pPr>
            <a:lvl6pPr marL="2495550" defTabSz="1019175" eaLnBrk="0" fontAlgn="base" hangingPunct="0">
              <a:spcBef>
                <a:spcPct val="0"/>
              </a:spcBef>
              <a:spcAft>
                <a:spcPct val="0"/>
              </a:spcAft>
              <a:defRPr kumimoji="1" sz="2400">
                <a:solidFill>
                  <a:schemeClr val="tx1"/>
                </a:solidFill>
                <a:latin typeface="Comic Sans MS" panose="030F0702030302020204" pitchFamily="66" charset="0"/>
              </a:defRPr>
            </a:lvl6pPr>
            <a:lvl7pPr marL="2952750" defTabSz="1019175" eaLnBrk="0" fontAlgn="base" hangingPunct="0">
              <a:spcBef>
                <a:spcPct val="0"/>
              </a:spcBef>
              <a:spcAft>
                <a:spcPct val="0"/>
              </a:spcAft>
              <a:defRPr kumimoji="1" sz="2400">
                <a:solidFill>
                  <a:schemeClr val="tx1"/>
                </a:solidFill>
                <a:latin typeface="Comic Sans MS" panose="030F0702030302020204" pitchFamily="66" charset="0"/>
              </a:defRPr>
            </a:lvl7pPr>
            <a:lvl8pPr marL="3409950" defTabSz="1019175" eaLnBrk="0" fontAlgn="base" hangingPunct="0">
              <a:spcBef>
                <a:spcPct val="0"/>
              </a:spcBef>
              <a:spcAft>
                <a:spcPct val="0"/>
              </a:spcAft>
              <a:defRPr kumimoji="1" sz="2400">
                <a:solidFill>
                  <a:schemeClr val="tx1"/>
                </a:solidFill>
                <a:latin typeface="Comic Sans MS" panose="030F0702030302020204" pitchFamily="66" charset="0"/>
              </a:defRPr>
            </a:lvl8pPr>
            <a:lvl9pPr marL="3867150" defTabSz="1019175" eaLnBrk="0" fontAlgn="base" hangingPunct="0">
              <a:spcBef>
                <a:spcPct val="0"/>
              </a:spcBef>
              <a:spcAft>
                <a:spcPct val="0"/>
              </a:spcAft>
              <a:defRPr kumimoji="1" sz="2400">
                <a:solidFill>
                  <a:schemeClr val="tx1"/>
                </a:solidFill>
                <a:latin typeface="Comic Sans MS" panose="030F0702030302020204" pitchFamily="66" charset="0"/>
              </a:defRPr>
            </a:lvl9pPr>
          </a:lstStyle>
          <a:p>
            <a:pPr>
              <a:spcBef>
                <a:spcPct val="50000"/>
              </a:spcBef>
            </a:pPr>
            <a:r>
              <a:rPr lang="en-US" altLang="en-US" sz="1200"/>
              <a:t>favorite</a:t>
            </a:r>
          </a:p>
        </p:txBody>
      </p:sp>
      <p:sp>
        <p:nvSpPr>
          <p:cNvPr id="547885" name="Text Box 45"/>
          <p:cNvSpPr txBox="1">
            <a:spLocks noChangeArrowheads="1"/>
          </p:cNvSpPr>
          <p:nvPr/>
        </p:nvSpPr>
        <p:spPr bwMode="auto">
          <a:xfrm>
            <a:off x="3373438" y="3124200"/>
            <a:ext cx="976312"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1019175">
              <a:defRPr kumimoji="1" sz="2400">
                <a:solidFill>
                  <a:schemeClr val="tx1"/>
                </a:solidFill>
                <a:latin typeface="Comic Sans MS" panose="030F0702030302020204" pitchFamily="66" charset="0"/>
              </a:defRPr>
            </a:lvl1pPr>
            <a:lvl2pPr marL="509588" defTabSz="1019175">
              <a:defRPr kumimoji="1" sz="2400">
                <a:solidFill>
                  <a:schemeClr val="tx1"/>
                </a:solidFill>
                <a:latin typeface="Comic Sans MS" panose="030F0702030302020204" pitchFamily="66" charset="0"/>
              </a:defRPr>
            </a:lvl2pPr>
            <a:lvl3pPr marL="1019175" defTabSz="1019175">
              <a:defRPr kumimoji="1" sz="2400">
                <a:solidFill>
                  <a:schemeClr val="tx1"/>
                </a:solidFill>
                <a:latin typeface="Comic Sans MS" panose="030F0702030302020204" pitchFamily="66" charset="0"/>
              </a:defRPr>
            </a:lvl3pPr>
            <a:lvl4pPr marL="1528763" defTabSz="1019175">
              <a:defRPr kumimoji="1" sz="2400">
                <a:solidFill>
                  <a:schemeClr val="tx1"/>
                </a:solidFill>
                <a:latin typeface="Comic Sans MS" panose="030F0702030302020204" pitchFamily="66" charset="0"/>
              </a:defRPr>
            </a:lvl4pPr>
            <a:lvl5pPr marL="2038350" defTabSz="1019175">
              <a:defRPr kumimoji="1" sz="2400">
                <a:solidFill>
                  <a:schemeClr val="tx1"/>
                </a:solidFill>
                <a:latin typeface="Comic Sans MS" panose="030F0702030302020204" pitchFamily="66" charset="0"/>
              </a:defRPr>
            </a:lvl5pPr>
            <a:lvl6pPr marL="2495550" defTabSz="1019175" eaLnBrk="0" fontAlgn="base" hangingPunct="0">
              <a:spcBef>
                <a:spcPct val="0"/>
              </a:spcBef>
              <a:spcAft>
                <a:spcPct val="0"/>
              </a:spcAft>
              <a:defRPr kumimoji="1" sz="2400">
                <a:solidFill>
                  <a:schemeClr val="tx1"/>
                </a:solidFill>
                <a:latin typeface="Comic Sans MS" panose="030F0702030302020204" pitchFamily="66" charset="0"/>
              </a:defRPr>
            </a:lvl6pPr>
            <a:lvl7pPr marL="2952750" defTabSz="1019175" eaLnBrk="0" fontAlgn="base" hangingPunct="0">
              <a:spcBef>
                <a:spcPct val="0"/>
              </a:spcBef>
              <a:spcAft>
                <a:spcPct val="0"/>
              </a:spcAft>
              <a:defRPr kumimoji="1" sz="2400">
                <a:solidFill>
                  <a:schemeClr val="tx1"/>
                </a:solidFill>
                <a:latin typeface="Comic Sans MS" panose="030F0702030302020204" pitchFamily="66" charset="0"/>
              </a:defRPr>
            </a:lvl7pPr>
            <a:lvl8pPr marL="3409950" defTabSz="1019175" eaLnBrk="0" fontAlgn="base" hangingPunct="0">
              <a:spcBef>
                <a:spcPct val="0"/>
              </a:spcBef>
              <a:spcAft>
                <a:spcPct val="0"/>
              </a:spcAft>
              <a:defRPr kumimoji="1" sz="2400">
                <a:solidFill>
                  <a:schemeClr val="tx1"/>
                </a:solidFill>
                <a:latin typeface="Comic Sans MS" panose="030F0702030302020204" pitchFamily="66" charset="0"/>
              </a:defRPr>
            </a:lvl8pPr>
            <a:lvl9pPr marL="3867150" defTabSz="1019175" eaLnBrk="0" fontAlgn="base" hangingPunct="0">
              <a:spcBef>
                <a:spcPct val="0"/>
              </a:spcBef>
              <a:spcAft>
                <a:spcPct val="0"/>
              </a:spcAft>
              <a:defRPr kumimoji="1" sz="2400">
                <a:solidFill>
                  <a:schemeClr val="tx1"/>
                </a:solidFill>
                <a:latin typeface="Comic Sans MS" panose="030F0702030302020204" pitchFamily="66" charset="0"/>
              </a:defRPr>
            </a:lvl9pPr>
          </a:lstStyle>
          <a:p>
            <a:pPr>
              <a:spcBef>
                <a:spcPct val="50000"/>
              </a:spcBef>
            </a:pPr>
            <a:r>
              <a:rPr lang="en-US" altLang="en-US" sz="1200"/>
              <a:t>least favorite</a:t>
            </a:r>
          </a:p>
        </p:txBody>
      </p:sp>
      <p:sp>
        <p:nvSpPr>
          <p:cNvPr id="547886" name="Text Box 46"/>
          <p:cNvSpPr txBox="1">
            <a:spLocks noChangeArrowheads="1"/>
          </p:cNvSpPr>
          <p:nvPr/>
        </p:nvSpPr>
        <p:spPr bwMode="auto">
          <a:xfrm>
            <a:off x="5976938" y="3124200"/>
            <a:ext cx="581025"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1019175">
              <a:defRPr kumimoji="1" sz="2400">
                <a:solidFill>
                  <a:schemeClr val="tx1"/>
                </a:solidFill>
                <a:latin typeface="Comic Sans MS" panose="030F0702030302020204" pitchFamily="66" charset="0"/>
              </a:defRPr>
            </a:lvl1pPr>
            <a:lvl2pPr marL="509588" defTabSz="1019175">
              <a:defRPr kumimoji="1" sz="2400">
                <a:solidFill>
                  <a:schemeClr val="tx1"/>
                </a:solidFill>
                <a:latin typeface="Comic Sans MS" panose="030F0702030302020204" pitchFamily="66" charset="0"/>
              </a:defRPr>
            </a:lvl2pPr>
            <a:lvl3pPr marL="1019175" defTabSz="1019175">
              <a:defRPr kumimoji="1" sz="2400">
                <a:solidFill>
                  <a:schemeClr val="tx1"/>
                </a:solidFill>
                <a:latin typeface="Comic Sans MS" panose="030F0702030302020204" pitchFamily="66" charset="0"/>
              </a:defRPr>
            </a:lvl3pPr>
            <a:lvl4pPr marL="1528763" defTabSz="1019175">
              <a:defRPr kumimoji="1" sz="2400">
                <a:solidFill>
                  <a:schemeClr val="tx1"/>
                </a:solidFill>
                <a:latin typeface="Comic Sans MS" panose="030F0702030302020204" pitchFamily="66" charset="0"/>
              </a:defRPr>
            </a:lvl4pPr>
            <a:lvl5pPr marL="2038350" defTabSz="1019175">
              <a:defRPr kumimoji="1" sz="2400">
                <a:solidFill>
                  <a:schemeClr val="tx1"/>
                </a:solidFill>
                <a:latin typeface="Comic Sans MS" panose="030F0702030302020204" pitchFamily="66" charset="0"/>
              </a:defRPr>
            </a:lvl5pPr>
            <a:lvl6pPr marL="2495550" defTabSz="1019175" eaLnBrk="0" fontAlgn="base" hangingPunct="0">
              <a:spcBef>
                <a:spcPct val="0"/>
              </a:spcBef>
              <a:spcAft>
                <a:spcPct val="0"/>
              </a:spcAft>
              <a:defRPr kumimoji="1" sz="2400">
                <a:solidFill>
                  <a:schemeClr val="tx1"/>
                </a:solidFill>
                <a:latin typeface="Comic Sans MS" panose="030F0702030302020204" pitchFamily="66" charset="0"/>
              </a:defRPr>
            </a:lvl6pPr>
            <a:lvl7pPr marL="2952750" defTabSz="1019175" eaLnBrk="0" fontAlgn="base" hangingPunct="0">
              <a:spcBef>
                <a:spcPct val="0"/>
              </a:spcBef>
              <a:spcAft>
                <a:spcPct val="0"/>
              </a:spcAft>
              <a:defRPr kumimoji="1" sz="2400">
                <a:solidFill>
                  <a:schemeClr val="tx1"/>
                </a:solidFill>
                <a:latin typeface="Comic Sans MS" panose="030F0702030302020204" pitchFamily="66" charset="0"/>
              </a:defRPr>
            </a:lvl7pPr>
            <a:lvl8pPr marL="3409950" defTabSz="1019175" eaLnBrk="0" fontAlgn="base" hangingPunct="0">
              <a:spcBef>
                <a:spcPct val="0"/>
              </a:spcBef>
              <a:spcAft>
                <a:spcPct val="0"/>
              </a:spcAft>
              <a:defRPr kumimoji="1" sz="2400">
                <a:solidFill>
                  <a:schemeClr val="tx1"/>
                </a:solidFill>
                <a:latin typeface="Comic Sans MS" panose="030F0702030302020204" pitchFamily="66" charset="0"/>
              </a:defRPr>
            </a:lvl8pPr>
            <a:lvl9pPr marL="3867150" defTabSz="1019175" eaLnBrk="0" fontAlgn="base" hangingPunct="0">
              <a:spcBef>
                <a:spcPct val="0"/>
              </a:spcBef>
              <a:spcAft>
                <a:spcPct val="0"/>
              </a:spcAft>
              <a:defRPr kumimoji="1" sz="2400">
                <a:solidFill>
                  <a:schemeClr val="tx1"/>
                </a:solidFill>
                <a:latin typeface="Comic Sans MS" panose="030F0702030302020204" pitchFamily="66" charset="0"/>
              </a:defRPr>
            </a:lvl9pPr>
          </a:lstStyle>
          <a:p>
            <a:pPr>
              <a:spcBef>
                <a:spcPct val="50000"/>
              </a:spcBef>
            </a:pPr>
            <a:r>
              <a:rPr lang="en-US" altLang="en-US" sz="1200"/>
              <a:t>favorite</a:t>
            </a:r>
          </a:p>
        </p:txBody>
      </p:sp>
      <p:sp>
        <p:nvSpPr>
          <p:cNvPr id="547889" name="Line 49"/>
          <p:cNvSpPr>
            <a:spLocks noChangeShapeType="1"/>
          </p:cNvSpPr>
          <p:nvPr/>
        </p:nvSpPr>
        <p:spPr bwMode="auto">
          <a:xfrm>
            <a:off x="6248400" y="3352800"/>
            <a:ext cx="0" cy="15240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
        <p:nvSpPr>
          <p:cNvPr id="547890" name="Line 50"/>
          <p:cNvSpPr>
            <a:spLocks noChangeShapeType="1"/>
          </p:cNvSpPr>
          <p:nvPr/>
        </p:nvSpPr>
        <p:spPr bwMode="auto">
          <a:xfrm>
            <a:off x="3830638" y="3352800"/>
            <a:ext cx="0" cy="15240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
        <p:nvSpPr>
          <p:cNvPr id="547891" name="Line 51"/>
          <p:cNvSpPr>
            <a:spLocks noChangeShapeType="1"/>
          </p:cNvSpPr>
          <p:nvPr/>
        </p:nvSpPr>
        <p:spPr bwMode="auto">
          <a:xfrm>
            <a:off x="1828800" y="3352800"/>
            <a:ext cx="0" cy="15240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
        <p:nvSpPr>
          <p:cNvPr id="547892" name="Text Box 52"/>
          <p:cNvSpPr txBox="1">
            <a:spLocks noChangeArrowheads="1"/>
          </p:cNvSpPr>
          <p:nvPr/>
        </p:nvSpPr>
        <p:spPr bwMode="auto">
          <a:xfrm>
            <a:off x="7751763" y="3121025"/>
            <a:ext cx="976312"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1019175">
              <a:defRPr kumimoji="1" sz="2400">
                <a:solidFill>
                  <a:schemeClr val="tx1"/>
                </a:solidFill>
                <a:latin typeface="Comic Sans MS" panose="030F0702030302020204" pitchFamily="66" charset="0"/>
              </a:defRPr>
            </a:lvl1pPr>
            <a:lvl2pPr marL="509588" defTabSz="1019175">
              <a:defRPr kumimoji="1" sz="2400">
                <a:solidFill>
                  <a:schemeClr val="tx1"/>
                </a:solidFill>
                <a:latin typeface="Comic Sans MS" panose="030F0702030302020204" pitchFamily="66" charset="0"/>
              </a:defRPr>
            </a:lvl2pPr>
            <a:lvl3pPr marL="1019175" defTabSz="1019175">
              <a:defRPr kumimoji="1" sz="2400">
                <a:solidFill>
                  <a:schemeClr val="tx1"/>
                </a:solidFill>
                <a:latin typeface="Comic Sans MS" panose="030F0702030302020204" pitchFamily="66" charset="0"/>
              </a:defRPr>
            </a:lvl3pPr>
            <a:lvl4pPr marL="1528763" defTabSz="1019175">
              <a:defRPr kumimoji="1" sz="2400">
                <a:solidFill>
                  <a:schemeClr val="tx1"/>
                </a:solidFill>
                <a:latin typeface="Comic Sans MS" panose="030F0702030302020204" pitchFamily="66" charset="0"/>
              </a:defRPr>
            </a:lvl4pPr>
            <a:lvl5pPr marL="2038350" defTabSz="1019175">
              <a:defRPr kumimoji="1" sz="2400">
                <a:solidFill>
                  <a:schemeClr val="tx1"/>
                </a:solidFill>
                <a:latin typeface="Comic Sans MS" panose="030F0702030302020204" pitchFamily="66" charset="0"/>
              </a:defRPr>
            </a:lvl5pPr>
            <a:lvl6pPr marL="2495550" defTabSz="1019175" eaLnBrk="0" fontAlgn="base" hangingPunct="0">
              <a:spcBef>
                <a:spcPct val="0"/>
              </a:spcBef>
              <a:spcAft>
                <a:spcPct val="0"/>
              </a:spcAft>
              <a:defRPr kumimoji="1" sz="2400">
                <a:solidFill>
                  <a:schemeClr val="tx1"/>
                </a:solidFill>
                <a:latin typeface="Comic Sans MS" panose="030F0702030302020204" pitchFamily="66" charset="0"/>
              </a:defRPr>
            </a:lvl6pPr>
            <a:lvl7pPr marL="2952750" defTabSz="1019175" eaLnBrk="0" fontAlgn="base" hangingPunct="0">
              <a:spcBef>
                <a:spcPct val="0"/>
              </a:spcBef>
              <a:spcAft>
                <a:spcPct val="0"/>
              </a:spcAft>
              <a:defRPr kumimoji="1" sz="2400">
                <a:solidFill>
                  <a:schemeClr val="tx1"/>
                </a:solidFill>
                <a:latin typeface="Comic Sans MS" panose="030F0702030302020204" pitchFamily="66" charset="0"/>
              </a:defRPr>
            </a:lvl7pPr>
            <a:lvl8pPr marL="3409950" defTabSz="1019175" eaLnBrk="0" fontAlgn="base" hangingPunct="0">
              <a:spcBef>
                <a:spcPct val="0"/>
              </a:spcBef>
              <a:spcAft>
                <a:spcPct val="0"/>
              </a:spcAft>
              <a:defRPr kumimoji="1" sz="2400">
                <a:solidFill>
                  <a:schemeClr val="tx1"/>
                </a:solidFill>
                <a:latin typeface="Comic Sans MS" panose="030F0702030302020204" pitchFamily="66" charset="0"/>
              </a:defRPr>
            </a:lvl8pPr>
            <a:lvl9pPr marL="3867150" defTabSz="1019175" eaLnBrk="0" fontAlgn="base" hangingPunct="0">
              <a:spcBef>
                <a:spcPct val="0"/>
              </a:spcBef>
              <a:spcAft>
                <a:spcPct val="0"/>
              </a:spcAft>
              <a:defRPr kumimoji="1" sz="2400">
                <a:solidFill>
                  <a:schemeClr val="tx1"/>
                </a:solidFill>
                <a:latin typeface="Comic Sans MS" panose="030F0702030302020204" pitchFamily="66" charset="0"/>
              </a:defRPr>
            </a:lvl9pPr>
          </a:lstStyle>
          <a:p>
            <a:pPr>
              <a:spcBef>
                <a:spcPct val="50000"/>
              </a:spcBef>
            </a:pPr>
            <a:r>
              <a:rPr lang="en-US" altLang="en-US" sz="1200"/>
              <a:t>least favorite</a:t>
            </a:r>
          </a:p>
        </p:txBody>
      </p:sp>
      <p:sp>
        <p:nvSpPr>
          <p:cNvPr id="547893" name="Line 53"/>
          <p:cNvSpPr>
            <a:spLocks noChangeShapeType="1"/>
          </p:cNvSpPr>
          <p:nvPr/>
        </p:nvSpPr>
        <p:spPr bwMode="auto">
          <a:xfrm>
            <a:off x="8208963" y="3349625"/>
            <a:ext cx="0" cy="15240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3"/>
          <p:cNvSpPr>
            <a:spLocks noGrp="1"/>
          </p:cNvSpPr>
          <p:nvPr>
            <p:ph type="sldNum" sz="quarter" idx="10"/>
          </p:nvPr>
        </p:nvSpPr>
        <p:spPr/>
        <p:txBody>
          <a:bodyPr/>
          <a:lstStyle/>
          <a:p>
            <a:fld id="{D6E07273-D102-4424-BA2C-6536C53688C9}" type="slidenum">
              <a:rPr lang="en-US" altLang="en-US"/>
              <a:pPr/>
              <a:t>12</a:t>
            </a:fld>
            <a:endParaRPr lang="en-US" altLang="en-US" sz="1400"/>
          </a:p>
        </p:txBody>
      </p:sp>
      <p:sp>
        <p:nvSpPr>
          <p:cNvPr id="549890" name="Rectangle 2"/>
          <p:cNvSpPr>
            <a:spLocks noGrp="1" noChangeArrowheads="1"/>
          </p:cNvSpPr>
          <p:nvPr>
            <p:ph type="title"/>
          </p:nvPr>
        </p:nvSpPr>
        <p:spPr/>
        <p:txBody>
          <a:bodyPr/>
          <a:lstStyle/>
          <a:p>
            <a:r>
              <a:rPr lang="en-US" altLang="en-US"/>
              <a:t>Stable Matching Problem</a:t>
            </a:r>
          </a:p>
        </p:txBody>
      </p:sp>
      <p:sp>
        <p:nvSpPr>
          <p:cNvPr id="549891" name="Rectangle 3"/>
          <p:cNvSpPr>
            <a:spLocks noGrp="1" noChangeArrowheads="1"/>
          </p:cNvSpPr>
          <p:nvPr>
            <p:ph type="body" idx="1"/>
          </p:nvPr>
        </p:nvSpPr>
        <p:spPr>
          <a:xfrm>
            <a:off x="609600" y="914400"/>
            <a:ext cx="7848600" cy="2286000"/>
          </a:xfrm>
        </p:spPr>
        <p:txBody>
          <a:bodyPr/>
          <a:lstStyle/>
          <a:p>
            <a:r>
              <a:rPr lang="en-US" altLang="en-US"/>
              <a:t>Q.  </a:t>
            </a:r>
            <a:r>
              <a:rPr lang="en-US" altLang="en-US">
                <a:solidFill>
                  <a:schemeClr val="tx1"/>
                </a:solidFill>
              </a:rPr>
              <a:t>Is assignment X-C, Y-B, Z-A stable?</a:t>
            </a:r>
          </a:p>
          <a:p>
            <a:r>
              <a:rPr lang="en-US" altLang="en-US"/>
              <a:t>A.  </a:t>
            </a:r>
            <a:r>
              <a:rPr lang="en-US" altLang="en-US">
                <a:solidFill>
                  <a:schemeClr val="tx1"/>
                </a:solidFill>
              </a:rPr>
              <a:t>No.  Bertha and Xavier will hook up.</a:t>
            </a:r>
          </a:p>
          <a:p>
            <a:endParaRPr lang="en-US" altLang="en-US">
              <a:solidFill>
                <a:schemeClr val="tx1"/>
              </a:solidFill>
            </a:endParaRPr>
          </a:p>
        </p:txBody>
      </p:sp>
      <p:sp>
        <p:nvSpPr>
          <p:cNvPr id="549892" name="Rectangle 4"/>
          <p:cNvSpPr>
            <a:spLocks noChangeAspect="1" noChangeArrowheads="1"/>
          </p:cNvSpPr>
          <p:nvPr/>
        </p:nvSpPr>
        <p:spPr bwMode="auto">
          <a:xfrm>
            <a:off x="319088" y="4854575"/>
            <a:ext cx="992187" cy="414338"/>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solidFill>
                  <a:schemeClr val="bg1"/>
                </a:solidFill>
              </a:rPr>
              <a:t>Zeus</a:t>
            </a:r>
          </a:p>
        </p:txBody>
      </p:sp>
      <p:sp>
        <p:nvSpPr>
          <p:cNvPr id="549893" name="Rectangle 5"/>
          <p:cNvSpPr>
            <a:spLocks noChangeAspect="1" noChangeArrowheads="1"/>
          </p:cNvSpPr>
          <p:nvPr/>
        </p:nvSpPr>
        <p:spPr bwMode="auto">
          <a:xfrm>
            <a:off x="1311275" y="4854575"/>
            <a:ext cx="992188" cy="414338"/>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Amy</a:t>
            </a:r>
          </a:p>
        </p:txBody>
      </p:sp>
      <p:sp>
        <p:nvSpPr>
          <p:cNvPr id="549894" name="Rectangle 6"/>
          <p:cNvSpPr>
            <a:spLocks noChangeAspect="1" noChangeArrowheads="1"/>
          </p:cNvSpPr>
          <p:nvPr/>
        </p:nvSpPr>
        <p:spPr bwMode="auto">
          <a:xfrm>
            <a:off x="3295650" y="4854575"/>
            <a:ext cx="990600" cy="4143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Clare</a:t>
            </a:r>
          </a:p>
        </p:txBody>
      </p:sp>
      <p:sp>
        <p:nvSpPr>
          <p:cNvPr id="549895" name="Rectangle 7"/>
          <p:cNvSpPr>
            <a:spLocks noChangeAspect="1" noChangeArrowheads="1"/>
          </p:cNvSpPr>
          <p:nvPr/>
        </p:nvSpPr>
        <p:spPr bwMode="auto">
          <a:xfrm>
            <a:off x="2303463" y="4854575"/>
            <a:ext cx="992187" cy="4143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Bertha</a:t>
            </a:r>
          </a:p>
        </p:txBody>
      </p:sp>
      <p:sp>
        <p:nvSpPr>
          <p:cNvPr id="549896" name="Rectangle 8"/>
          <p:cNvSpPr>
            <a:spLocks noChangeAspect="1" noChangeArrowheads="1"/>
          </p:cNvSpPr>
          <p:nvPr/>
        </p:nvSpPr>
        <p:spPr bwMode="auto">
          <a:xfrm>
            <a:off x="319088" y="4440238"/>
            <a:ext cx="992187" cy="414337"/>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solidFill>
                  <a:schemeClr val="bg1"/>
                </a:solidFill>
              </a:rPr>
              <a:t>Yancey</a:t>
            </a:r>
          </a:p>
        </p:txBody>
      </p:sp>
      <p:sp>
        <p:nvSpPr>
          <p:cNvPr id="549897" name="Rectangle 9"/>
          <p:cNvSpPr>
            <a:spLocks noChangeAspect="1" noChangeArrowheads="1"/>
          </p:cNvSpPr>
          <p:nvPr/>
        </p:nvSpPr>
        <p:spPr bwMode="auto">
          <a:xfrm>
            <a:off x="1311275" y="4440238"/>
            <a:ext cx="992188" cy="414337"/>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Bertha</a:t>
            </a:r>
          </a:p>
        </p:txBody>
      </p:sp>
      <p:sp>
        <p:nvSpPr>
          <p:cNvPr id="549898" name="Rectangle 10"/>
          <p:cNvSpPr>
            <a:spLocks noChangeAspect="1" noChangeArrowheads="1"/>
          </p:cNvSpPr>
          <p:nvPr/>
        </p:nvSpPr>
        <p:spPr bwMode="auto">
          <a:xfrm>
            <a:off x="3295650" y="4440238"/>
            <a:ext cx="9906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Clare</a:t>
            </a:r>
          </a:p>
        </p:txBody>
      </p:sp>
      <p:sp>
        <p:nvSpPr>
          <p:cNvPr id="549899" name="Rectangle 11"/>
          <p:cNvSpPr>
            <a:spLocks noChangeAspect="1" noChangeArrowheads="1"/>
          </p:cNvSpPr>
          <p:nvPr/>
        </p:nvSpPr>
        <p:spPr bwMode="auto">
          <a:xfrm>
            <a:off x="2303463" y="4440238"/>
            <a:ext cx="992187"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Amy</a:t>
            </a:r>
          </a:p>
        </p:txBody>
      </p:sp>
      <p:sp>
        <p:nvSpPr>
          <p:cNvPr id="549900" name="Rectangle 12"/>
          <p:cNvSpPr>
            <a:spLocks noChangeAspect="1" noChangeArrowheads="1"/>
          </p:cNvSpPr>
          <p:nvPr/>
        </p:nvSpPr>
        <p:spPr bwMode="auto">
          <a:xfrm>
            <a:off x="319088" y="4025900"/>
            <a:ext cx="992187" cy="414338"/>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solidFill>
                  <a:schemeClr val="bg1"/>
                </a:solidFill>
              </a:rPr>
              <a:t>Xavier</a:t>
            </a:r>
          </a:p>
        </p:txBody>
      </p:sp>
      <p:sp>
        <p:nvSpPr>
          <p:cNvPr id="549901" name="Rectangle 13"/>
          <p:cNvSpPr>
            <a:spLocks noChangeAspect="1" noChangeArrowheads="1"/>
          </p:cNvSpPr>
          <p:nvPr/>
        </p:nvSpPr>
        <p:spPr bwMode="auto">
          <a:xfrm>
            <a:off x="1311275" y="4025900"/>
            <a:ext cx="992188" cy="4143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Amy</a:t>
            </a:r>
          </a:p>
        </p:txBody>
      </p:sp>
      <p:sp>
        <p:nvSpPr>
          <p:cNvPr id="549902" name="Rectangle 14"/>
          <p:cNvSpPr>
            <a:spLocks noChangeAspect="1" noChangeArrowheads="1"/>
          </p:cNvSpPr>
          <p:nvPr/>
        </p:nvSpPr>
        <p:spPr bwMode="auto">
          <a:xfrm>
            <a:off x="3295650" y="4025900"/>
            <a:ext cx="990600" cy="414338"/>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Clare</a:t>
            </a:r>
          </a:p>
        </p:txBody>
      </p:sp>
      <p:sp>
        <p:nvSpPr>
          <p:cNvPr id="549903" name="Rectangle 15"/>
          <p:cNvSpPr>
            <a:spLocks noChangeAspect="1" noChangeArrowheads="1"/>
          </p:cNvSpPr>
          <p:nvPr/>
        </p:nvSpPr>
        <p:spPr bwMode="auto">
          <a:xfrm>
            <a:off x="2303463" y="4025900"/>
            <a:ext cx="992187" cy="414338"/>
          </a:xfrm>
          <a:prstGeom prst="rect">
            <a:avLst/>
          </a:prstGeom>
          <a:solidFill>
            <a:srgbClr val="0033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solidFill>
                  <a:schemeClr val="bg1"/>
                </a:solidFill>
              </a:rPr>
              <a:t>Bertha</a:t>
            </a:r>
          </a:p>
        </p:txBody>
      </p:sp>
      <p:sp>
        <p:nvSpPr>
          <p:cNvPr id="549912" name="Rectangle 24"/>
          <p:cNvSpPr>
            <a:spLocks noChangeAspect="1" noChangeArrowheads="1"/>
          </p:cNvSpPr>
          <p:nvPr/>
        </p:nvSpPr>
        <p:spPr bwMode="auto">
          <a:xfrm>
            <a:off x="4738688" y="4854575"/>
            <a:ext cx="992187" cy="414338"/>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solidFill>
                  <a:schemeClr val="bg1"/>
                </a:solidFill>
              </a:rPr>
              <a:t>Clare</a:t>
            </a:r>
          </a:p>
        </p:txBody>
      </p:sp>
      <p:sp>
        <p:nvSpPr>
          <p:cNvPr id="549913" name="Rectangle 25"/>
          <p:cNvSpPr>
            <a:spLocks noChangeAspect="1" noChangeArrowheads="1"/>
          </p:cNvSpPr>
          <p:nvPr/>
        </p:nvSpPr>
        <p:spPr bwMode="auto">
          <a:xfrm>
            <a:off x="5730875" y="4854575"/>
            <a:ext cx="992188" cy="414338"/>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Xavier</a:t>
            </a:r>
          </a:p>
        </p:txBody>
      </p:sp>
      <p:sp>
        <p:nvSpPr>
          <p:cNvPr id="549914" name="Rectangle 26"/>
          <p:cNvSpPr>
            <a:spLocks noChangeAspect="1" noChangeArrowheads="1"/>
          </p:cNvSpPr>
          <p:nvPr/>
        </p:nvSpPr>
        <p:spPr bwMode="auto">
          <a:xfrm>
            <a:off x="7715250" y="4854575"/>
            <a:ext cx="990600" cy="4143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Zeus</a:t>
            </a:r>
          </a:p>
        </p:txBody>
      </p:sp>
      <p:sp>
        <p:nvSpPr>
          <p:cNvPr id="549915" name="Rectangle 27"/>
          <p:cNvSpPr>
            <a:spLocks noChangeAspect="1" noChangeArrowheads="1"/>
          </p:cNvSpPr>
          <p:nvPr/>
        </p:nvSpPr>
        <p:spPr bwMode="auto">
          <a:xfrm>
            <a:off x="6723063" y="4854575"/>
            <a:ext cx="992187" cy="4143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Yancey</a:t>
            </a:r>
          </a:p>
        </p:txBody>
      </p:sp>
      <p:sp>
        <p:nvSpPr>
          <p:cNvPr id="549916" name="Rectangle 28"/>
          <p:cNvSpPr>
            <a:spLocks noChangeAspect="1" noChangeArrowheads="1"/>
          </p:cNvSpPr>
          <p:nvPr/>
        </p:nvSpPr>
        <p:spPr bwMode="auto">
          <a:xfrm>
            <a:off x="4738688" y="4440238"/>
            <a:ext cx="992187" cy="414337"/>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solidFill>
                  <a:schemeClr val="bg1"/>
                </a:solidFill>
              </a:rPr>
              <a:t>Bertha</a:t>
            </a:r>
          </a:p>
        </p:txBody>
      </p:sp>
      <p:sp>
        <p:nvSpPr>
          <p:cNvPr id="549917" name="Rectangle 29"/>
          <p:cNvSpPr>
            <a:spLocks noChangeAspect="1" noChangeArrowheads="1"/>
          </p:cNvSpPr>
          <p:nvPr/>
        </p:nvSpPr>
        <p:spPr bwMode="auto">
          <a:xfrm>
            <a:off x="5730875" y="4440238"/>
            <a:ext cx="992188" cy="414337"/>
          </a:xfrm>
          <a:prstGeom prst="rect">
            <a:avLst/>
          </a:prstGeom>
          <a:solidFill>
            <a:srgbClr val="0033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solidFill>
                  <a:schemeClr val="bg1"/>
                </a:solidFill>
              </a:rPr>
              <a:t>Xavier</a:t>
            </a:r>
          </a:p>
        </p:txBody>
      </p:sp>
      <p:sp>
        <p:nvSpPr>
          <p:cNvPr id="549918" name="Rectangle 30"/>
          <p:cNvSpPr>
            <a:spLocks noChangeAspect="1" noChangeArrowheads="1"/>
          </p:cNvSpPr>
          <p:nvPr/>
        </p:nvSpPr>
        <p:spPr bwMode="auto">
          <a:xfrm>
            <a:off x="7715250" y="4440238"/>
            <a:ext cx="9906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Zeus</a:t>
            </a:r>
          </a:p>
        </p:txBody>
      </p:sp>
      <p:sp>
        <p:nvSpPr>
          <p:cNvPr id="549919" name="Rectangle 31"/>
          <p:cNvSpPr>
            <a:spLocks noChangeAspect="1" noChangeArrowheads="1"/>
          </p:cNvSpPr>
          <p:nvPr/>
        </p:nvSpPr>
        <p:spPr bwMode="auto">
          <a:xfrm>
            <a:off x="6723063" y="4440238"/>
            <a:ext cx="992187" cy="414337"/>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Yancey</a:t>
            </a:r>
          </a:p>
        </p:txBody>
      </p:sp>
      <p:sp>
        <p:nvSpPr>
          <p:cNvPr id="549920" name="Rectangle 32"/>
          <p:cNvSpPr>
            <a:spLocks noChangeAspect="1" noChangeArrowheads="1"/>
          </p:cNvSpPr>
          <p:nvPr/>
        </p:nvSpPr>
        <p:spPr bwMode="auto">
          <a:xfrm>
            <a:off x="4738688" y="4025900"/>
            <a:ext cx="992187" cy="414338"/>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solidFill>
                  <a:schemeClr val="bg1"/>
                </a:solidFill>
              </a:rPr>
              <a:t>Amy</a:t>
            </a:r>
          </a:p>
        </p:txBody>
      </p:sp>
      <p:sp>
        <p:nvSpPr>
          <p:cNvPr id="549921" name="Rectangle 33"/>
          <p:cNvSpPr>
            <a:spLocks noChangeAspect="1" noChangeArrowheads="1"/>
          </p:cNvSpPr>
          <p:nvPr/>
        </p:nvSpPr>
        <p:spPr bwMode="auto">
          <a:xfrm>
            <a:off x="5730875" y="4025900"/>
            <a:ext cx="992188" cy="4143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Yancey</a:t>
            </a:r>
          </a:p>
        </p:txBody>
      </p:sp>
      <p:sp>
        <p:nvSpPr>
          <p:cNvPr id="549922" name="Rectangle 34"/>
          <p:cNvSpPr>
            <a:spLocks noChangeAspect="1" noChangeArrowheads="1"/>
          </p:cNvSpPr>
          <p:nvPr/>
        </p:nvSpPr>
        <p:spPr bwMode="auto">
          <a:xfrm>
            <a:off x="7715250" y="4025900"/>
            <a:ext cx="990600" cy="414338"/>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Zeus</a:t>
            </a:r>
          </a:p>
        </p:txBody>
      </p:sp>
      <p:sp>
        <p:nvSpPr>
          <p:cNvPr id="549923" name="Rectangle 35"/>
          <p:cNvSpPr>
            <a:spLocks noChangeAspect="1" noChangeArrowheads="1"/>
          </p:cNvSpPr>
          <p:nvPr/>
        </p:nvSpPr>
        <p:spPr bwMode="auto">
          <a:xfrm>
            <a:off x="6723063" y="4025900"/>
            <a:ext cx="992187" cy="4143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Xavier</a:t>
            </a:r>
          </a:p>
        </p:txBody>
      </p:sp>
      <p:sp>
        <p:nvSpPr>
          <p:cNvPr id="549940" name="Rectangle 52"/>
          <p:cNvSpPr>
            <a:spLocks noChangeAspect="1" noChangeArrowheads="1"/>
          </p:cNvSpPr>
          <p:nvPr/>
        </p:nvSpPr>
        <p:spPr bwMode="auto">
          <a:xfrm>
            <a:off x="1311275" y="3614738"/>
            <a:ext cx="992188" cy="411162"/>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solidFill>
                  <a:schemeClr val="bg1"/>
                </a:solidFill>
              </a:rPr>
              <a:t>1</a:t>
            </a:r>
            <a:r>
              <a:rPr kumimoji="0" lang="en-US" altLang="en-US" baseline="30000">
                <a:solidFill>
                  <a:schemeClr val="bg1"/>
                </a:solidFill>
              </a:rPr>
              <a:t>st</a:t>
            </a:r>
          </a:p>
        </p:txBody>
      </p:sp>
      <p:sp>
        <p:nvSpPr>
          <p:cNvPr id="549941" name="Rectangle 53"/>
          <p:cNvSpPr>
            <a:spLocks noChangeAspect="1" noChangeArrowheads="1"/>
          </p:cNvSpPr>
          <p:nvPr/>
        </p:nvSpPr>
        <p:spPr bwMode="auto">
          <a:xfrm>
            <a:off x="2303463" y="3614738"/>
            <a:ext cx="992187" cy="411162"/>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solidFill>
                  <a:schemeClr val="bg1"/>
                </a:solidFill>
              </a:rPr>
              <a:t>2</a:t>
            </a:r>
            <a:r>
              <a:rPr kumimoji="0" lang="en-US" altLang="en-US" baseline="30000">
                <a:solidFill>
                  <a:schemeClr val="bg1"/>
                </a:solidFill>
              </a:rPr>
              <a:t>nd</a:t>
            </a:r>
          </a:p>
        </p:txBody>
      </p:sp>
      <p:sp>
        <p:nvSpPr>
          <p:cNvPr id="549942" name="Rectangle 54"/>
          <p:cNvSpPr>
            <a:spLocks noChangeAspect="1" noChangeArrowheads="1"/>
          </p:cNvSpPr>
          <p:nvPr/>
        </p:nvSpPr>
        <p:spPr bwMode="auto">
          <a:xfrm>
            <a:off x="3295650" y="3614738"/>
            <a:ext cx="990600" cy="411162"/>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solidFill>
                  <a:schemeClr val="bg1"/>
                </a:solidFill>
              </a:rPr>
              <a:t>3</a:t>
            </a:r>
            <a:r>
              <a:rPr kumimoji="0" lang="en-US" altLang="en-US" baseline="30000">
                <a:solidFill>
                  <a:schemeClr val="bg1"/>
                </a:solidFill>
              </a:rPr>
              <a:t>rd</a:t>
            </a:r>
          </a:p>
        </p:txBody>
      </p:sp>
      <p:sp>
        <p:nvSpPr>
          <p:cNvPr id="549943" name="Rectangle 55"/>
          <p:cNvSpPr>
            <a:spLocks noChangeAspect="1" noChangeArrowheads="1"/>
          </p:cNvSpPr>
          <p:nvPr/>
        </p:nvSpPr>
        <p:spPr bwMode="auto">
          <a:xfrm>
            <a:off x="5730875" y="3614738"/>
            <a:ext cx="992188" cy="411162"/>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solidFill>
                  <a:schemeClr val="bg1"/>
                </a:solidFill>
              </a:rPr>
              <a:t>1</a:t>
            </a:r>
            <a:r>
              <a:rPr kumimoji="0" lang="en-US" altLang="en-US" baseline="30000">
                <a:solidFill>
                  <a:schemeClr val="bg1"/>
                </a:solidFill>
              </a:rPr>
              <a:t>st</a:t>
            </a:r>
          </a:p>
        </p:txBody>
      </p:sp>
      <p:sp>
        <p:nvSpPr>
          <p:cNvPr id="549944" name="Rectangle 56"/>
          <p:cNvSpPr>
            <a:spLocks noChangeAspect="1" noChangeArrowheads="1"/>
          </p:cNvSpPr>
          <p:nvPr/>
        </p:nvSpPr>
        <p:spPr bwMode="auto">
          <a:xfrm>
            <a:off x="6723063" y="3614738"/>
            <a:ext cx="992187" cy="411162"/>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solidFill>
                  <a:schemeClr val="bg1"/>
                </a:solidFill>
              </a:rPr>
              <a:t>2</a:t>
            </a:r>
            <a:r>
              <a:rPr kumimoji="0" lang="en-US" altLang="en-US" baseline="30000">
                <a:solidFill>
                  <a:schemeClr val="bg1"/>
                </a:solidFill>
              </a:rPr>
              <a:t>nd</a:t>
            </a:r>
          </a:p>
        </p:txBody>
      </p:sp>
      <p:sp>
        <p:nvSpPr>
          <p:cNvPr id="549945" name="Rectangle 57"/>
          <p:cNvSpPr>
            <a:spLocks noChangeAspect="1" noChangeArrowheads="1"/>
          </p:cNvSpPr>
          <p:nvPr/>
        </p:nvSpPr>
        <p:spPr bwMode="auto">
          <a:xfrm>
            <a:off x="7715250" y="3614738"/>
            <a:ext cx="990600" cy="411162"/>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solidFill>
                  <a:schemeClr val="bg1"/>
                </a:solidFill>
              </a:rPr>
              <a:t>3</a:t>
            </a:r>
            <a:r>
              <a:rPr kumimoji="0" lang="en-US" altLang="en-US" baseline="30000">
                <a:solidFill>
                  <a:schemeClr val="bg1"/>
                </a:solidFill>
              </a:rPr>
              <a:t>rd</a:t>
            </a:r>
          </a:p>
        </p:txBody>
      </p:sp>
      <p:sp>
        <p:nvSpPr>
          <p:cNvPr id="549946" name="Text Box 58"/>
          <p:cNvSpPr txBox="1">
            <a:spLocks noChangeArrowheads="1"/>
          </p:cNvSpPr>
          <p:nvPr/>
        </p:nvSpPr>
        <p:spPr bwMode="auto">
          <a:xfrm>
            <a:off x="1557338" y="3124200"/>
            <a:ext cx="581025"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1019175">
              <a:defRPr kumimoji="1" sz="2400">
                <a:solidFill>
                  <a:schemeClr val="tx1"/>
                </a:solidFill>
                <a:latin typeface="Comic Sans MS" panose="030F0702030302020204" pitchFamily="66" charset="0"/>
              </a:defRPr>
            </a:lvl1pPr>
            <a:lvl2pPr marL="509588" defTabSz="1019175">
              <a:defRPr kumimoji="1" sz="2400">
                <a:solidFill>
                  <a:schemeClr val="tx1"/>
                </a:solidFill>
                <a:latin typeface="Comic Sans MS" panose="030F0702030302020204" pitchFamily="66" charset="0"/>
              </a:defRPr>
            </a:lvl2pPr>
            <a:lvl3pPr marL="1019175" defTabSz="1019175">
              <a:defRPr kumimoji="1" sz="2400">
                <a:solidFill>
                  <a:schemeClr val="tx1"/>
                </a:solidFill>
                <a:latin typeface="Comic Sans MS" panose="030F0702030302020204" pitchFamily="66" charset="0"/>
              </a:defRPr>
            </a:lvl3pPr>
            <a:lvl4pPr marL="1528763" defTabSz="1019175">
              <a:defRPr kumimoji="1" sz="2400">
                <a:solidFill>
                  <a:schemeClr val="tx1"/>
                </a:solidFill>
                <a:latin typeface="Comic Sans MS" panose="030F0702030302020204" pitchFamily="66" charset="0"/>
              </a:defRPr>
            </a:lvl4pPr>
            <a:lvl5pPr marL="2038350" defTabSz="1019175">
              <a:defRPr kumimoji="1" sz="2400">
                <a:solidFill>
                  <a:schemeClr val="tx1"/>
                </a:solidFill>
                <a:latin typeface="Comic Sans MS" panose="030F0702030302020204" pitchFamily="66" charset="0"/>
              </a:defRPr>
            </a:lvl5pPr>
            <a:lvl6pPr marL="2495550" defTabSz="1019175" eaLnBrk="0" fontAlgn="base" hangingPunct="0">
              <a:spcBef>
                <a:spcPct val="0"/>
              </a:spcBef>
              <a:spcAft>
                <a:spcPct val="0"/>
              </a:spcAft>
              <a:defRPr kumimoji="1" sz="2400">
                <a:solidFill>
                  <a:schemeClr val="tx1"/>
                </a:solidFill>
                <a:latin typeface="Comic Sans MS" panose="030F0702030302020204" pitchFamily="66" charset="0"/>
              </a:defRPr>
            </a:lvl6pPr>
            <a:lvl7pPr marL="2952750" defTabSz="1019175" eaLnBrk="0" fontAlgn="base" hangingPunct="0">
              <a:spcBef>
                <a:spcPct val="0"/>
              </a:spcBef>
              <a:spcAft>
                <a:spcPct val="0"/>
              </a:spcAft>
              <a:defRPr kumimoji="1" sz="2400">
                <a:solidFill>
                  <a:schemeClr val="tx1"/>
                </a:solidFill>
                <a:latin typeface="Comic Sans MS" panose="030F0702030302020204" pitchFamily="66" charset="0"/>
              </a:defRPr>
            </a:lvl7pPr>
            <a:lvl8pPr marL="3409950" defTabSz="1019175" eaLnBrk="0" fontAlgn="base" hangingPunct="0">
              <a:spcBef>
                <a:spcPct val="0"/>
              </a:spcBef>
              <a:spcAft>
                <a:spcPct val="0"/>
              </a:spcAft>
              <a:defRPr kumimoji="1" sz="2400">
                <a:solidFill>
                  <a:schemeClr val="tx1"/>
                </a:solidFill>
                <a:latin typeface="Comic Sans MS" panose="030F0702030302020204" pitchFamily="66" charset="0"/>
              </a:defRPr>
            </a:lvl8pPr>
            <a:lvl9pPr marL="3867150" defTabSz="1019175" eaLnBrk="0" fontAlgn="base" hangingPunct="0">
              <a:spcBef>
                <a:spcPct val="0"/>
              </a:spcBef>
              <a:spcAft>
                <a:spcPct val="0"/>
              </a:spcAft>
              <a:defRPr kumimoji="1" sz="2400">
                <a:solidFill>
                  <a:schemeClr val="tx1"/>
                </a:solidFill>
                <a:latin typeface="Comic Sans MS" panose="030F0702030302020204" pitchFamily="66" charset="0"/>
              </a:defRPr>
            </a:lvl9pPr>
          </a:lstStyle>
          <a:p>
            <a:pPr>
              <a:spcBef>
                <a:spcPct val="50000"/>
              </a:spcBef>
            </a:pPr>
            <a:r>
              <a:rPr lang="en-US" altLang="en-US" sz="1200"/>
              <a:t>favorite</a:t>
            </a:r>
          </a:p>
        </p:txBody>
      </p:sp>
      <p:sp>
        <p:nvSpPr>
          <p:cNvPr id="549947" name="Text Box 59"/>
          <p:cNvSpPr txBox="1">
            <a:spLocks noChangeArrowheads="1"/>
          </p:cNvSpPr>
          <p:nvPr/>
        </p:nvSpPr>
        <p:spPr bwMode="auto">
          <a:xfrm>
            <a:off x="3373438" y="3124200"/>
            <a:ext cx="976312"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1019175">
              <a:defRPr kumimoji="1" sz="2400">
                <a:solidFill>
                  <a:schemeClr val="tx1"/>
                </a:solidFill>
                <a:latin typeface="Comic Sans MS" panose="030F0702030302020204" pitchFamily="66" charset="0"/>
              </a:defRPr>
            </a:lvl1pPr>
            <a:lvl2pPr marL="509588" defTabSz="1019175">
              <a:defRPr kumimoji="1" sz="2400">
                <a:solidFill>
                  <a:schemeClr val="tx1"/>
                </a:solidFill>
                <a:latin typeface="Comic Sans MS" panose="030F0702030302020204" pitchFamily="66" charset="0"/>
              </a:defRPr>
            </a:lvl2pPr>
            <a:lvl3pPr marL="1019175" defTabSz="1019175">
              <a:defRPr kumimoji="1" sz="2400">
                <a:solidFill>
                  <a:schemeClr val="tx1"/>
                </a:solidFill>
                <a:latin typeface="Comic Sans MS" panose="030F0702030302020204" pitchFamily="66" charset="0"/>
              </a:defRPr>
            </a:lvl3pPr>
            <a:lvl4pPr marL="1528763" defTabSz="1019175">
              <a:defRPr kumimoji="1" sz="2400">
                <a:solidFill>
                  <a:schemeClr val="tx1"/>
                </a:solidFill>
                <a:latin typeface="Comic Sans MS" panose="030F0702030302020204" pitchFamily="66" charset="0"/>
              </a:defRPr>
            </a:lvl4pPr>
            <a:lvl5pPr marL="2038350" defTabSz="1019175">
              <a:defRPr kumimoji="1" sz="2400">
                <a:solidFill>
                  <a:schemeClr val="tx1"/>
                </a:solidFill>
                <a:latin typeface="Comic Sans MS" panose="030F0702030302020204" pitchFamily="66" charset="0"/>
              </a:defRPr>
            </a:lvl5pPr>
            <a:lvl6pPr marL="2495550" defTabSz="1019175" eaLnBrk="0" fontAlgn="base" hangingPunct="0">
              <a:spcBef>
                <a:spcPct val="0"/>
              </a:spcBef>
              <a:spcAft>
                <a:spcPct val="0"/>
              </a:spcAft>
              <a:defRPr kumimoji="1" sz="2400">
                <a:solidFill>
                  <a:schemeClr val="tx1"/>
                </a:solidFill>
                <a:latin typeface="Comic Sans MS" panose="030F0702030302020204" pitchFamily="66" charset="0"/>
              </a:defRPr>
            </a:lvl6pPr>
            <a:lvl7pPr marL="2952750" defTabSz="1019175" eaLnBrk="0" fontAlgn="base" hangingPunct="0">
              <a:spcBef>
                <a:spcPct val="0"/>
              </a:spcBef>
              <a:spcAft>
                <a:spcPct val="0"/>
              </a:spcAft>
              <a:defRPr kumimoji="1" sz="2400">
                <a:solidFill>
                  <a:schemeClr val="tx1"/>
                </a:solidFill>
                <a:latin typeface="Comic Sans MS" panose="030F0702030302020204" pitchFamily="66" charset="0"/>
              </a:defRPr>
            </a:lvl7pPr>
            <a:lvl8pPr marL="3409950" defTabSz="1019175" eaLnBrk="0" fontAlgn="base" hangingPunct="0">
              <a:spcBef>
                <a:spcPct val="0"/>
              </a:spcBef>
              <a:spcAft>
                <a:spcPct val="0"/>
              </a:spcAft>
              <a:defRPr kumimoji="1" sz="2400">
                <a:solidFill>
                  <a:schemeClr val="tx1"/>
                </a:solidFill>
                <a:latin typeface="Comic Sans MS" panose="030F0702030302020204" pitchFamily="66" charset="0"/>
              </a:defRPr>
            </a:lvl8pPr>
            <a:lvl9pPr marL="3867150" defTabSz="1019175" eaLnBrk="0" fontAlgn="base" hangingPunct="0">
              <a:spcBef>
                <a:spcPct val="0"/>
              </a:spcBef>
              <a:spcAft>
                <a:spcPct val="0"/>
              </a:spcAft>
              <a:defRPr kumimoji="1" sz="2400">
                <a:solidFill>
                  <a:schemeClr val="tx1"/>
                </a:solidFill>
                <a:latin typeface="Comic Sans MS" panose="030F0702030302020204" pitchFamily="66" charset="0"/>
              </a:defRPr>
            </a:lvl9pPr>
          </a:lstStyle>
          <a:p>
            <a:pPr>
              <a:spcBef>
                <a:spcPct val="50000"/>
              </a:spcBef>
            </a:pPr>
            <a:r>
              <a:rPr lang="en-US" altLang="en-US" sz="1200"/>
              <a:t>least favorite</a:t>
            </a:r>
          </a:p>
        </p:txBody>
      </p:sp>
      <p:sp>
        <p:nvSpPr>
          <p:cNvPr id="549948" name="Text Box 60"/>
          <p:cNvSpPr txBox="1">
            <a:spLocks noChangeArrowheads="1"/>
          </p:cNvSpPr>
          <p:nvPr/>
        </p:nvSpPr>
        <p:spPr bwMode="auto">
          <a:xfrm>
            <a:off x="5976938" y="3124200"/>
            <a:ext cx="581025"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1019175">
              <a:defRPr kumimoji="1" sz="2400">
                <a:solidFill>
                  <a:schemeClr val="tx1"/>
                </a:solidFill>
                <a:latin typeface="Comic Sans MS" panose="030F0702030302020204" pitchFamily="66" charset="0"/>
              </a:defRPr>
            </a:lvl1pPr>
            <a:lvl2pPr marL="509588" defTabSz="1019175">
              <a:defRPr kumimoji="1" sz="2400">
                <a:solidFill>
                  <a:schemeClr val="tx1"/>
                </a:solidFill>
                <a:latin typeface="Comic Sans MS" panose="030F0702030302020204" pitchFamily="66" charset="0"/>
              </a:defRPr>
            </a:lvl2pPr>
            <a:lvl3pPr marL="1019175" defTabSz="1019175">
              <a:defRPr kumimoji="1" sz="2400">
                <a:solidFill>
                  <a:schemeClr val="tx1"/>
                </a:solidFill>
                <a:latin typeface="Comic Sans MS" panose="030F0702030302020204" pitchFamily="66" charset="0"/>
              </a:defRPr>
            </a:lvl3pPr>
            <a:lvl4pPr marL="1528763" defTabSz="1019175">
              <a:defRPr kumimoji="1" sz="2400">
                <a:solidFill>
                  <a:schemeClr val="tx1"/>
                </a:solidFill>
                <a:latin typeface="Comic Sans MS" panose="030F0702030302020204" pitchFamily="66" charset="0"/>
              </a:defRPr>
            </a:lvl4pPr>
            <a:lvl5pPr marL="2038350" defTabSz="1019175">
              <a:defRPr kumimoji="1" sz="2400">
                <a:solidFill>
                  <a:schemeClr val="tx1"/>
                </a:solidFill>
                <a:latin typeface="Comic Sans MS" panose="030F0702030302020204" pitchFamily="66" charset="0"/>
              </a:defRPr>
            </a:lvl5pPr>
            <a:lvl6pPr marL="2495550" defTabSz="1019175" eaLnBrk="0" fontAlgn="base" hangingPunct="0">
              <a:spcBef>
                <a:spcPct val="0"/>
              </a:spcBef>
              <a:spcAft>
                <a:spcPct val="0"/>
              </a:spcAft>
              <a:defRPr kumimoji="1" sz="2400">
                <a:solidFill>
                  <a:schemeClr val="tx1"/>
                </a:solidFill>
                <a:latin typeface="Comic Sans MS" panose="030F0702030302020204" pitchFamily="66" charset="0"/>
              </a:defRPr>
            </a:lvl6pPr>
            <a:lvl7pPr marL="2952750" defTabSz="1019175" eaLnBrk="0" fontAlgn="base" hangingPunct="0">
              <a:spcBef>
                <a:spcPct val="0"/>
              </a:spcBef>
              <a:spcAft>
                <a:spcPct val="0"/>
              </a:spcAft>
              <a:defRPr kumimoji="1" sz="2400">
                <a:solidFill>
                  <a:schemeClr val="tx1"/>
                </a:solidFill>
                <a:latin typeface="Comic Sans MS" panose="030F0702030302020204" pitchFamily="66" charset="0"/>
              </a:defRPr>
            </a:lvl7pPr>
            <a:lvl8pPr marL="3409950" defTabSz="1019175" eaLnBrk="0" fontAlgn="base" hangingPunct="0">
              <a:spcBef>
                <a:spcPct val="0"/>
              </a:spcBef>
              <a:spcAft>
                <a:spcPct val="0"/>
              </a:spcAft>
              <a:defRPr kumimoji="1" sz="2400">
                <a:solidFill>
                  <a:schemeClr val="tx1"/>
                </a:solidFill>
                <a:latin typeface="Comic Sans MS" panose="030F0702030302020204" pitchFamily="66" charset="0"/>
              </a:defRPr>
            </a:lvl8pPr>
            <a:lvl9pPr marL="3867150" defTabSz="1019175" eaLnBrk="0" fontAlgn="base" hangingPunct="0">
              <a:spcBef>
                <a:spcPct val="0"/>
              </a:spcBef>
              <a:spcAft>
                <a:spcPct val="0"/>
              </a:spcAft>
              <a:defRPr kumimoji="1" sz="2400">
                <a:solidFill>
                  <a:schemeClr val="tx1"/>
                </a:solidFill>
                <a:latin typeface="Comic Sans MS" panose="030F0702030302020204" pitchFamily="66" charset="0"/>
              </a:defRPr>
            </a:lvl9pPr>
          </a:lstStyle>
          <a:p>
            <a:pPr>
              <a:spcBef>
                <a:spcPct val="50000"/>
              </a:spcBef>
            </a:pPr>
            <a:r>
              <a:rPr lang="en-US" altLang="en-US" sz="1200"/>
              <a:t>favorite</a:t>
            </a:r>
          </a:p>
        </p:txBody>
      </p:sp>
      <p:sp>
        <p:nvSpPr>
          <p:cNvPr id="549949" name="Line 61"/>
          <p:cNvSpPr>
            <a:spLocks noChangeShapeType="1"/>
          </p:cNvSpPr>
          <p:nvPr/>
        </p:nvSpPr>
        <p:spPr bwMode="auto">
          <a:xfrm>
            <a:off x="6248400" y="3352800"/>
            <a:ext cx="0" cy="15240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
        <p:nvSpPr>
          <p:cNvPr id="549950" name="Line 62"/>
          <p:cNvSpPr>
            <a:spLocks noChangeShapeType="1"/>
          </p:cNvSpPr>
          <p:nvPr/>
        </p:nvSpPr>
        <p:spPr bwMode="auto">
          <a:xfrm>
            <a:off x="3830638" y="3352800"/>
            <a:ext cx="0" cy="15240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
        <p:nvSpPr>
          <p:cNvPr id="549951" name="Line 63"/>
          <p:cNvSpPr>
            <a:spLocks noChangeShapeType="1"/>
          </p:cNvSpPr>
          <p:nvPr/>
        </p:nvSpPr>
        <p:spPr bwMode="auto">
          <a:xfrm>
            <a:off x="1828800" y="3352800"/>
            <a:ext cx="0" cy="15240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
        <p:nvSpPr>
          <p:cNvPr id="549952" name="Text Box 64"/>
          <p:cNvSpPr txBox="1">
            <a:spLocks noChangeArrowheads="1"/>
          </p:cNvSpPr>
          <p:nvPr/>
        </p:nvSpPr>
        <p:spPr bwMode="auto">
          <a:xfrm>
            <a:off x="7751763" y="3121025"/>
            <a:ext cx="976312"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1019175">
              <a:defRPr kumimoji="1" sz="2400">
                <a:solidFill>
                  <a:schemeClr val="tx1"/>
                </a:solidFill>
                <a:latin typeface="Comic Sans MS" panose="030F0702030302020204" pitchFamily="66" charset="0"/>
              </a:defRPr>
            </a:lvl1pPr>
            <a:lvl2pPr marL="509588" defTabSz="1019175">
              <a:defRPr kumimoji="1" sz="2400">
                <a:solidFill>
                  <a:schemeClr val="tx1"/>
                </a:solidFill>
                <a:latin typeface="Comic Sans MS" panose="030F0702030302020204" pitchFamily="66" charset="0"/>
              </a:defRPr>
            </a:lvl2pPr>
            <a:lvl3pPr marL="1019175" defTabSz="1019175">
              <a:defRPr kumimoji="1" sz="2400">
                <a:solidFill>
                  <a:schemeClr val="tx1"/>
                </a:solidFill>
                <a:latin typeface="Comic Sans MS" panose="030F0702030302020204" pitchFamily="66" charset="0"/>
              </a:defRPr>
            </a:lvl3pPr>
            <a:lvl4pPr marL="1528763" defTabSz="1019175">
              <a:defRPr kumimoji="1" sz="2400">
                <a:solidFill>
                  <a:schemeClr val="tx1"/>
                </a:solidFill>
                <a:latin typeface="Comic Sans MS" panose="030F0702030302020204" pitchFamily="66" charset="0"/>
              </a:defRPr>
            </a:lvl4pPr>
            <a:lvl5pPr marL="2038350" defTabSz="1019175">
              <a:defRPr kumimoji="1" sz="2400">
                <a:solidFill>
                  <a:schemeClr val="tx1"/>
                </a:solidFill>
                <a:latin typeface="Comic Sans MS" panose="030F0702030302020204" pitchFamily="66" charset="0"/>
              </a:defRPr>
            </a:lvl5pPr>
            <a:lvl6pPr marL="2495550" defTabSz="1019175" eaLnBrk="0" fontAlgn="base" hangingPunct="0">
              <a:spcBef>
                <a:spcPct val="0"/>
              </a:spcBef>
              <a:spcAft>
                <a:spcPct val="0"/>
              </a:spcAft>
              <a:defRPr kumimoji="1" sz="2400">
                <a:solidFill>
                  <a:schemeClr val="tx1"/>
                </a:solidFill>
                <a:latin typeface="Comic Sans MS" panose="030F0702030302020204" pitchFamily="66" charset="0"/>
              </a:defRPr>
            </a:lvl6pPr>
            <a:lvl7pPr marL="2952750" defTabSz="1019175" eaLnBrk="0" fontAlgn="base" hangingPunct="0">
              <a:spcBef>
                <a:spcPct val="0"/>
              </a:spcBef>
              <a:spcAft>
                <a:spcPct val="0"/>
              </a:spcAft>
              <a:defRPr kumimoji="1" sz="2400">
                <a:solidFill>
                  <a:schemeClr val="tx1"/>
                </a:solidFill>
                <a:latin typeface="Comic Sans MS" panose="030F0702030302020204" pitchFamily="66" charset="0"/>
              </a:defRPr>
            </a:lvl7pPr>
            <a:lvl8pPr marL="3409950" defTabSz="1019175" eaLnBrk="0" fontAlgn="base" hangingPunct="0">
              <a:spcBef>
                <a:spcPct val="0"/>
              </a:spcBef>
              <a:spcAft>
                <a:spcPct val="0"/>
              </a:spcAft>
              <a:defRPr kumimoji="1" sz="2400">
                <a:solidFill>
                  <a:schemeClr val="tx1"/>
                </a:solidFill>
                <a:latin typeface="Comic Sans MS" panose="030F0702030302020204" pitchFamily="66" charset="0"/>
              </a:defRPr>
            </a:lvl8pPr>
            <a:lvl9pPr marL="3867150" defTabSz="1019175" eaLnBrk="0" fontAlgn="base" hangingPunct="0">
              <a:spcBef>
                <a:spcPct val="0"/>
              </a:spcBef>
              <a:spcAft>
                <a:spcPct val="0"/>
              </a:spcAft>
              <a:defRPr kumimoji="1" sz="2400">
                <a:solidFill>
                  <a:schemeClr val="tx1"/>
                </a:solidFill>
                <a:latin typeface="Comic Sans MS" panose="030F0702030302020204" pitchFamily="66" charset="0"/>
              </a:defRPr>
            </a:lvl9pPr>
          </a:lstStyle>
          <a:p>
            <a:pPr>
              <a:spcBef>
                <a:spcPct val="50000"/>
              </a:spcBef>
            </a:pPr>
            <a:r>
              <a:rPr lang="en-US" altLang="en-US" sz="1200"/>
              <a:t>least favorite</a:t>
            </a:r>
          </a:p>
        </p:txBody>
      </p:sp>
      <p:sp>
        <p:nvSpPr>
          <p:cNvPr id="549953" name="Line 65"/>
          <p:cNvSpPr>
            <a:spLocks noChangeShapeType="1"/>
          </p:cNvSpPr>
          <p:nvPr/>
        </p:nvSpPr>
        <p:spPr bwMode="auto">
          <a:xfrm>
            <a:off x="8208963" y="3349625"/>
            <a:ext cx="0" cy="15240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
        <p:nvSpPr>
          <p:cNvPr id="549954" name="Rectangle 66"/>
          <p:cNvSpPr>
            <a:spLocks noChangeAspect="1" noChangeArrowheads="1"/>
          </p:cNvSpPr>
          <p:nvPr/>
        </p:nvSpPr>
        <p:spPr bwMode="auto">
          <a:xfrm>
            <a:off x="304800" y="5257800"/>
            <a:ext cx="3962400" cy="414338"/>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400" i="1"/>
              <a:t>Men’s Preference Profile</a:t>
            </a:r>
            <a:endParaRPr kumimoji="0" lang="en-US" altLang="en-US" sz="1400" i="1">
              <a:solidFill>
                <a:schemeClr val="bg1"/>
              </a:solidFill>
            </a:endParaRPr>
          </a:p>
        </p:txBody>
      </p:sp>
      <p:sp>
        <p:nvSpPr>
          <p:cNvPr id="549955" name="Rectangle 67"/>
          <p:cNvSpPr>
            <a:spLocks noChangeAspect="1" noChangeArrowheads="1"/>
          </p:cNvSpPr>
          <p:nvPr/>
        </p:nvSpPr>
        <p:spPr bwMode="auto">
          <a:xfrm>
            <a:off x="4724400" y="5257800"/>
            <a:ext cx="3962400" cy="414338"/>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400" i="1"/>
              <a:t>Women’s Preference Profile</a:t>
            </a:r>
            <a:endParaRPr kumimoji="0" lang="en-US" altLang="en-US" sz="1400" i="1">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3"/>
          <p:cNvSpPr>
            <a:spLocks noGrp="1"/>
          </p:cNvSpPr>
          <p:nvPr>
            <p:ph type="sldNum" sz="quarter" idx="10"/>
          </p:nvPr>
        </p:nvSpPr>
        <p:spPr/>
        <p:txBody>
          <a:bodyPr/>
          <a:lstStyle/>
          <a:p>
            <a:fld id="{800D356B-E4F2-4FCE-9E43-1B4D4B26CDF2}" type="slidenum">
              <a:rPr lang="en-US" altLang="en-US"/>
              <a:pPr/>
              <a:t>13</a:t>
            </a:fld>
            <a:endParaRPr lang="en-US" altLang="en-US" sz="1400"/>
          </a:p>
        </p:txBody>
      </p:sp>
      <p:sp>
        <p:nvSpPr>
          <p:cNvPr id="591874" name="Rectangle 2"/>
          <p:cNvSpPr>
            <a:spLocks noGrp="1" noChangeArrowheads="1"/>
          </p:cNvSpPr>
          <p:nvPr>
            <p:ph type="title"/>
          </p:nvPr>
        </p:nvSpPr>
        <p:spPr/>
        <p:txBody>
          <a:bodyPr/>
          <a:lstStyle/>
          <a:p>
            <a:r>
              <a:rPr lang="en-US" altLang="en-US"/>
              <a:t>Stable Matching Problem</a:t>
            </a:r>
          </a:p>
        </p:txBody>
      </p:sp>
      <p:sp>
        <p:nvSpPr>
          <p:cNvPr id="591875" name="Rectangle 3"/>
          <p:cNvSpPr>
            <a:spLocks noGrp="1" noChangeArrowheads="1"/>
          </p:cNvSpPr>
          <p:nvPr>
            <p:ph type="body" idx="1"/>
          </p:nvPr>
        </p:nvSpPr>
        <p:spPr>
          <a:xfrm>
            <a:off x="609600" y="914400"/>
            <a:ext cx="7848600" cy="2286000"/>
          </a:xfrm>
        </p:spPr>
        <p:txBody>
          <a:bodyPr/>
          <a:lstStyle/>
          <a:p>
            <a:r>
              <a:rPr lang="en-US" altLang="en-US"/>
              <a:t>Q.  </a:t>
            </a:r>
            <a:r>
              <a:rPr lang="en-US" altLang="en-US">
                <a:solidFill>
                  <a:schemeClr val="tx1"/>
                </a:solidFill>
              </a:rPr>
              <a:t>Is assignment X-A, Y-B, Z-C stable?</a:t>
            </a:r>
          </a:p>
          <a:p>
            <a:r>
              <a:rPr lang="en-US" altLang="en-US"/>
              <a:t>A.  </a:t>
            </a:r>
            <a:r>
              <a:rPr lang="en-US" altLang="en-US">
                <a:solidFill>
                  <a:schemeClr val="tx1"/>
                </a:solidFill>
              </a:rPr>
              <a:t>Yes.</a:t>
            </a:r>
          </a:p>
          <a:p>
            <a:endParaRPr lang="en-US" altLang="en-US">
              <a:solidFill>
                <a:schemeClr val="tx1"/>
              </a:solidFill>
            </a:endParaRPr>
          </a:p>
        </p:txBody>
      </p:sp>
      <p:sp>
        <p:nvSpPr>
          <p:cNvPr id="591876" name="Rectangle 4"/>
          <p:cNvSpPr>
            <a:spLocks noChangeAspect="1" noChangeArrowheads="1"/>
          </p:cNvSpPr>
          <p:nvPr/>
        </p:nvSpPr>
        <p:spPr bwMode="auto">
          <a:xfrm>
            <a:off x="319088" y="4854575"/>
            <a:ext cx="992187" cy="414338"/>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solidFill>
                  <a:schemeClr val="bg1"/>
                </a:solidFill>
              </a:rPr>
              <a:t>Zeus</a:t>
            </a:r>
          </a:p>
        </p:txBody>
      </p:sp>
      <p:sp>
        <p:nvSpPr>
          <p:cNvPr id="591877" name="Rectangle 5"/>
          <p:cNvSpPr>
            <a:spLocks noChangeAspect="1" noChangeArrowheads="1"/>
          </p:cNvSpPr>
          <p:nvPr/>
        </p:nvSpPr>
        <p:spPr bwMode="auto">
          <a:xfrm>
            <a:off x="1311275" y="4854575"/>
            <a:ext cx="992188" cy="4143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Amy</a:t>
            </a:r>
          </a:p>
        </p:txBody>
      </p:sp>
      <p:sp>
        <p:nvSpPr>
          <p:cNvPr id="591878" name="Rectangle 6"/>
          <p:cNvSpPr>
            <a:spLocks noChangeAspect="1" noChangeArrowheads="1"/>
          </p:cNvSpPr>
          <p:nvPr/>
        </p:nvSpPr>
        <p:spPr bwMode="auto">
          <a:xfrm>
            <a:off x="3295650" y="4854575"/>
            <a:ext cx="990600" cy="414338"/>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Clare</a:t>
            </a:r>
          </a:p>
        </p:txBody>
      </p:sp>
      <p:sp>
        <p:nvSpPr>
          <p:cNvPr id="591879" name="Rectangle 7"/>
          <p:cNvSpPr>
            <a:spLocks noChangeAspect="1" noChangeArrowheads="1"/>
          </p:cNvSpPr>
          <p:nvPr/>
        </p:nvSpPr>
        <p:spPr bwMode="auto">
          <a:xfrm>
            <a:off x="2303463" y="4854575"/>
            <a:ext cx="992187" cy="4143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Bertha</a:t>
            </a:r>
          </a:p>
        </p:txBody>
      </p:sp>
      <p:sp>
        <p:nvSpPr>
          <p:cNvPr id="591880" name="Rectangle 8"/>
          <p:cNvSpPr>
            <a:spLocks noChangeAspect="1" noChangeArrowheads="1"/>
          </p:cNvSpPr>
          <p:nvPr/>
        </p:nvSpPr>
        <p:spPr bwMode="auto">
          <a:xfrm>
            <a:off x="319088" y="4440238"/>
            <a:ext cx="992187" cy="414337"/>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solidFill>
                  <a:schemeClr val="bg1"/>
                </a:solidFill>
              </a:rPr>
              <a:t>Yancey</a:t>
            </a:r>
          </a:p>
        </p:txBody>
      </p:sp>
      <p:sp>
        <p:nvSpPr>
          <p:cNvPr id="591881" name="Rectangle 9"/>
          <p:cNvSpPr>
            <a:spLocks noChangeAspect="1" noChangeArrowheads="1"/>
          </p:cNvSpPr>
          <p:nvPr/>
        </p:nvSpPr>
        <p:spPr bwMode="auto">
          <a:xfrm>
            <a:off x="1311275" y="4440238"/>
            <a:ext cx="992188" cy="414337"/>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Bertha</a:t>
            </a:r>
          </a:p>
        </p:txBody>
      </p:sp>
      <p:sp>
        <p:nvSpPr>
          <p:cNvPr id="591882" name="Rectangle 10"/>
          <p:cNvSpPr>
            <a:spLocks noChangeAspect="1" noChangeArrowheads="1"/>
          </p:cNvSpPr>
          <p:nvPr/>
        </p:nvSpPr>
        <p:spPr bwMode="auto">
          <a:xfrm>
            <a:off x="3295650" y="4440238"/>
            <a:ext cx="9906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Clare</a:t>
            </a:r>
          </a:p>
        </p:txBody>
      </p:sp>
      <p:sp>
        <p:nvSpPr>
          <p:cNvPr id="591883" name="Rectangle 11"/>
          <p:cNvSpPr>
            <a:spLocks noChangeAspect="1" noChangeArrowheads="1"/>
          </p:cNvSpPr>
          <p:nvPr/>
        </p:nvSpPr>
        <p:spPr bwMode="auto">
          <a:xfrm>
            <a:off x="2303463" y="4440238"/>
            <a:ext cx="992187"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Amy</a:t>
            </a:r>
          </a:p>
        </p:txBody>
      </p:sp>
      <p:sp>
        <p:nvSpPr>
          <p:cNvPr id="591884" name="Rectangle 12"/>
          <p:cNvSpPr>
            <a:spLocks noChangeAspect="1" noChangeArrowheads="1"/>
          </p:cNvSpPr>
          <p:nvPr/>
        </p:nvSpPr>
        <p:spPr bwMode="auto">
          <a:xfrm>
            <a:off x="319088" y="4025900"/>
            <a:ext cx="992187" cy="414338"/>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solidFill>
                  <a:schemeClr val="bg1"/>
                </a:solidFill>
              </a:rPr>
              <a:t>Xavier</a:t>
            </a:r>
          </a:p>
        </p:txBody>
      </p:sp>
      <p:sp>
        <p:nvSpPr>
          <p:cNvPr id="591885" name="Rectangle 13"/>
          <p:cNvSpPr>
            <a:spLocks noChangeAspect="1" noChangeArrowheads="1"/>
          </p:cNvSpPr>
          <p:nvPr/>
        </p:nvSpPr>
        <p:spPr bwMode="auto">
          <a:xfrm>
            <a:off x="1311275" y="4025900"/>
            <a:ext cx="992188" cy="414338"/>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Amy</a:t>
            </a:r>
          </a:p>
        </p:txBody>
      </p:sp>
      <p:sp>
        <p:nvSpPr>
          <p:cNvPr id="591886" name="Rectangle 14"/>
          <p:cNvSpPr>
            <a:spLocks noChangeAspect="1" noChangeArrowheads="1"/>
          </p:cNvSpPr>
          <p:nvPr/>
        </p:nvSpPr>
        <p:spPr bwMode="auto">
          <a:xfrm>
            <a:off x="3295650" y="4025900"/>
            <a:ext cx="990600" cy="4143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Clare</a:t>
            </a:r>
          </a:p>
        </p:txBody>
      </p:sp>
      <p:sp>
        <p:nvSpPr>
          <p:cNvPr id="591887" name="Rectangle 15"/>
          <p:cNvSpPr>
            <a:spLocks noChangeAspect="1" noChangeArrowheads="1"/>
          </p:cNvSpPr>
          <p:nvPr/>
        </p:nvSpPr>
        <p:spPr bwMode="auto">
          <a:xfrm>
            <a:off x="2303463" y="4025900"/>
            <a:ext cx="992187" cy="4143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Bertha</a:t>
            </a:r>
          </a:p>
        </p:txBody>
      </p:sp>
      <p:sp>
        <p:nvSpPr>
          <p:cNvPr id="591892" name="Rectangle 20"/>
          <p:cNvSpPr>
            <a:spLocks noChangeAspect="1" noChangeArrowheads="1"/>
          </p:cNvSpPr>
          <p:nvPr/>
        </p:nvSpPr>
        <p:spPr bwMode="auto">
          <a:xfrm>
            <a:off x="4738688" y="4854575"/>
            <a:ext cx="992187" cy="414338"/>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solidFill>
                  <a:schemeClr val="bg1"/>
                </a:solidFill>
              </a:rPr>
              <a:t>Clare</a:t>
            </a:r>
          </a:p>
        </p:txBody>
      </p:sp>
      <p:sp>
        <p:nvSpPr>
          <p:cNvPr id="591893" name="Rectangle 21"/>
          <p:cNvSpPr>
            <a:spLocks noChangeAspect="1" noChangeArrowheads="1"/>
          </p:cNvSpPr>
          <p:nvPr/>
        </p:nvSpPr>
        <p:spPr bwMode="auto">
          <a:xfrm>
            <a:off x="5730875" y="4854575"/>
            <a:ext cx="992188" cy="4143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Xavier</a:t>
            </a:r>
          </a:p>
        </p:txBody>
      </p:sp>
      <p:sp>
        <p:nvSpPr>
          <p:cNvPr id="591894" name="Rectangle 22"/>
          <p:cNvSpPr>
            <a:spLocks noChangeAspect="1" noChangeArrowheads="1"/>
          </p:cNvSpPr>
          <p:nvPr/>
        </p:nvSpPr>
        <p:spPr bwMode="auto">
          <a:xfrm>
            <a:off x="7715250" y="4854575"/>
            <a:ext cx="990600" cy="414338"/>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Zeus</a:t>
            </a:r>
          </a:p>
        </p:txBody>
      </p:sp>
      <p:sp>
        <p:nvSpPr>
          <p:cNvPr id="591895" name="Rectangle 23"/>
          <p:cNvSpPr>
            <a:spLocks noChangeAspect="1" noChangeArrowheads="1"/>
          </p:cNvSpPr>
          <p:nvPr/>
        </p:nvSpPr>
        <p:spPr bwMode="auto">
          <a:xfrm>
            <a:off x="6723063" y="4854575"/>
            <a:ext cx="992187" cy="4143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Yancey</a:t>
            </a:r>
          </a:p>
        </p:txBody>
      </p:sp>
      <p:sp>
        <p:nvSpPr>
          <p:cNvPr id="591896" name="Rectangle 24"/>
          <p:cNvSpPr>
            <a:spLocks noChangeAspect="1" noChangeArrowheads="1"/>
          </p:cNvSpPr>
          <p:nvPr/>
        </p:nvSpPr>
        <p:spPr bwMode="auto">
          <a:xfrm>
            <a:off x="4738688" y="4440238"/>
            <a:ext cx="992187" cy="414337"/>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solidFill>
                  <a:schemeClr val="bg1"/>
                </a:solidFill>
              </a:rPr>
              <a:t>Bertha</a:t>
            </a:r>
          </a:p>
        </p:txBody>
      </p:sp>
      <p:sp>
        <p:nvSpPr>
          <p:cNvPr id="591897" name="Rectangle 25"/>
          <p:cNvSpPr>
            <a:spLocks noChangeAspect="1" noChangeArrowheads="1"/>
          </p:cNvSpPr>
          <p:nvPr/>
        </p:nvSpPr>
        <p:spPr bwMode="auto">
          <a:xfrm>
            <a:off x="5730875" y="4440238"/>
            <a:ext cx="992188"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Xavier</a:t>
            </a:r>
          </a:p>
        </p:txBody>
      </p:sp>
      <p:sp>
        <p:nvSpPr>
          <p:cNvPr id="591898" name="Rectangle 26"/>
          <p:cNvSpPr>
            <a:spLocks noChangeAspect="1" noChangeArrowheads="1"/>
          </p:cNvSpPr>
          <p:nvPr/>
        </p:nvSpPr>
        <p:spPr bwMode="auto">
          <a:xfrm>
            <a:off x="7715250" y="4440238"/>
            <a:ext cx="9906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Zeus</a:t>
            </a:r>
          </a:p>
        </p:txBody>
      </p:sp>
      <p:sp>
        <p:nvSpPr>
          <p:cNvPr id="591899" name="Rectangle 27"/>
          <p:cNvSpPr>
            <a:spLocks noChangeAspect="1" noChangeArrowheads="1"/>
          </p:cNvSpPr>
          <p:nvPr/>
        </p:nvSpPr>
        <p:spPr bwMode="auto">
          <a:xfrm>
            <a:off x="6723063" y="4440238"/>
            <a:ext cx="992187" cy="414337"/>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Yancey</a:t>
            </a:r>
          </a:p>
        </p:txBody>
      </p:sp>
      <p:sp>
        <p:nvSpPr>
          <p:cNvPr id="591900" name="Rectangle 28"/>
          <p:cNvSpPr>
            <a:spLocks noChangeAspect="1" noChangeArrowheads="1"/>
          </p:cNvSpPr>
          <p:nvPr/>
        </p:nvSpPr>
        <p:spPr bwMode="auto">
          <a:xfrm>
            <a:off x="4738688" y="4025900"/>
            <a:ext cx="992187" cy="414338"/>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solidFill>
                  <a:schemeClr val="bg1"/>
                </a:solidFill>
              </a:rPr>
              <a:t>Amy</a:t>
            </a:r>
          </a:p>
        </p:txBody>
      </p:sp>
      <p:sp>
        <p:nvSpPr>
          <p:cNvPr id="591901" name="Rectangle 29"/>
          <p:cNvSpPr>
            <a:spLocks noChangeAspect="1" noChangeArrowheads="1"/>
          </p:cNvSpPr>
          <p:nvPr/>
        </p:nvSpPr>
        <p:spPr bwMode="auto">
          <a:xfrm>
            <a:off x="5730875" y="4025900"/>
            <a:ext cx="992188" cy="4143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Yancey</a:t>
            </a:r>
          </a:p>
        </p:txBody>
      </p:sp>
      <p:sp>
        <p:nvSpPr>
          <p:cNvPr id="591902" name="Rectangle 30"/>
          <p:cNvSpPr>
            <a:spLocks noChangeAspect="1" noChangeArrowheads="1"/>
          </p:cNvSpPr>
          <p:nvPr/>
        </p:nvSpPr>
        <p:spPr bwMode="auto">
          <a:xfrm>
            <a:off x="7715250" y="4025900"/>
            <a:ext cx="990600" cy="4143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Zeus</a:t>
            </a:r>
          </a:p>
        </p:txBody>
      </p:sp>
      <p:sp>
        <p:nvSpPr>
          <p:cNvPr id="591903" name="Rectangle 31"/>
          <p:cNvSpPr>
            <a:spLocks noChangeAspect="1" noChangeArrowheads="1"/>
          </p:cNvSpPr>
          <p:nvPr/>
        </p:nvSpPr>
        <p:spPr bwMode="auto">
          <a:xfrm>
            <a:off x="6723063" y="4025900"/>
            <a:ext cx="992187" cy="414338"/>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Xavier</a:t>
            </a:r>
          </a:p>
        </p:txBody>
      </p:sp>
      <p:sp>
        <p:nvSpPr>
          <p:cNvPr id="591916" name="Rectangle 44"/>
          <p:cNvSpPr>
            <a:spLocks noChangeAspect="1" noChangeArrowheads="1"/>
          </p:cNvSpPr>
          <p:nvPr/>
        </p:nvSpPr>
        <p:spPr bwMode="auto">
          <a:xfrm>
            <a:off x="1311275" y="3614738"/>
            <a:ext cx="992188" cy="411162"/>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solidFill>
                  <a:schemeClr val="bg1"/>
                </a:solidFill>
              </a:rPr>
              <a:t>1</a:t>
            </a:r>
            <a:r>
              <a:rPr kumimoji="0" lang="en-US" altLang="en-US" baseline="30000">
                <a:solidFill>
                  <a:schemeClr val="bg1"/>
                </a:solidFill>
              </a:rPr>
              <a:t>st</a:t>
            </a:r>
          </a:p>
        </p:txBody>
      </p:sp>
      <p:sp>
        <p:nvSpPr>
          <p:cNvPr id="591917" name="Rectangle 45"/>
          <p:cNvSpPr>
            <a:spLocks noChangeAspect="1" noChangeArrowheads="1"/>
          </p:cNvSpPr>
          <p:nvPr/>
        </p:nvSpPr>
        <p:spPr bwMode="auto">
          <a:xfrm>
            <a:off x="2303463" y="3614738"/>
            <a:ext cx="992187" cy="411162"/>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solidFill>
                  <a:schemeClr val="bg1"/>
                </a:solidFill>
              </a:rPr>
              <a:t>2</a:t>
            </a:r>
            <a:r>
              <a:rPr kumimoji="0" lang="en-US" altLang="en-US" baseline="30000">
                <a:solidFill>
                  <a:schemeClr val="bg1"/>
                </a:solidFill>
              </a:rPr>
              <a:t>nd</a:t>
            </a:r>
          </a:p>
        </p:txBody>
      </p:sp>
      <p:sp>
        <p:nvSpPr>
          <p:cNvPr id="591918" name="Rectangle 46"/>
          <p:cNvSpPr>
            <a:spLocks noChangeAspect="1" noChangeArrowheads="1"/>
          </p:cNvSpPr>
          <p:nvPr/>
        </p:nvSpPr>
        <p:spPr bwMode="auto">
          <a:xfrm>
            <a:off x="3295650" y="3614738"/>
            <a:ext cx="990600" cy="411162"/>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solidFill>
                  <a:schemeClr val="bg1"/>
                </a:solidFill>
              </a:rPr>
              <a:t>3</a:t>
            </a:r>
            <a:r>
              <a:rPr kumimoji="0" lang="en-US" altLang="en-US" baseline="30000">
                <a:solidFill>
                  <a:schemeClr val="bg1"/>
                </a:solidFill>
              </a:rPr>
              <a:t>rd</a:t>
            </a:r>
          </a:p>
        </p:txBody>
      </p:sp>
      <p:sp>
        <p:nvSpPr>
          <p:cNvPr id="591919" name="Rectangle 47"/>
          <p:cNvSpPr>
            <a:spLocks noChangeAspect="1" noChangeArrowheads="1"/>
          </p:cNvSpPr>
          <p:nvPr/>
        </p:nvSpPr>
        <p:spPr bwMode="auto">
          <a:xfrm>
            <a:off x="5730875" y="3614738"/>
            <a:ext cx="992188" cy="411162"/>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solidFill>
                  <a:schemeClr val="bg1"/>
                </a:solidFill>
              </a:rPr>
              <a:t>1</a:t>
            </a:r>
            <a:r>
              <a:rPr kumimoji="0" lang="en-US" altLang="en-US" baseline="30000">
                <a:solidFill>
                  <a:schemeClr val="bg1"/>
                </a:solidFill>
              </a:rPr>
              <a:t>st</a:t>
            </a:r>
          </a:p>
        </p:txBody>
      </p:sp>
      <p:sp>
        <p:nvSpPr>
          <p:cNvPr id="591920" name="Rectangle 48"/>
          <p:cNvSpPr>
            <a:spLocks noChangeAspect="1" noChangeArrowheads="1"/>
          </p:cNvSpPr>
          <p:nvPr/>
        </p:nvSpPr>
        <p:spPr bwMode="auto">
          <a:xfrm>
            <a:off x="6723063" y="3614738"/>
            <a:ext cx="992187" cy="411162"/>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solidFill>
                  <a:schemeClr val="bg1"/>
                </a:solidFill>
              </a:rPr>
              <a:t>2</a:t>
            </a:r>
            <a:r>
              <a:rPr kumimoji="0" lang="en-US" altLang="en-US" baseline="30000">
                <a:solidFill>
                  <a:schemeClr val="bg1"/>
                </a:solidFill>
              </a:rPr>
              <a:t>nd</a:t>
            </a:r>
          </a:p>
        </p:txBody>
      </p:sp>
      <p:sp>
        <p:nvSpPr>
          <p:cNvPr id="591921" name="Rectangle 49"/>
          <p:cNvSpPr>
            <a:spLocks noChangeAspect="1" noChangeArrowheads="1"/>
          </p:cNvSpPr>
          <p:nvPr/>
        </p:nvSpPr>
        <p:spPr bwMode="auto">
          <a:xfrm>
            <a:off x="7715250" y="3614738"/>
            <a:ext cx="990600" cy="411162"/>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solidFill>
                  <a:schemeClr val="bg1"/>
                </a:solidFill>
              </a:rPr>
              <a:t>3</a:t>
            </a:r>
            <a:r>
              <a:rPr kumimoji="0" lang="en-US" altLang="en-US" baseline="30000">
                <a:solidFill>
                  <a:schemeClr val="bg1"/>
                </a:solidFill>
              </a:rPr>
              <a:t>rd</a:t>
            </a:r>
          </a:p>
        </p:txBody>
      </p:sp>
      <p:sp>
        <p:nvSpPr>
          <p:cNvPr id="591922" name="Text Box 50"/>
          <p:cNvSpPr txBox="1">
            <a:spLocks noChangeArrowheads="1"/>
          </p:cNvSpPr>
          <p:nvPr/>
        </p:nvSpPr>
        <p:spPr bwMode="auto">
          <a:xfrm>
            <a:off x="1557338" y="3124200"/>
            <a:ext cx="581025"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1019175">
              <a:defRPr kumimoji="1" sz="2400">
                <a:solidFill>
                  <a:schemeClr val="tx1"/>
                </a:solidFill>
                <a:latin typeface="Comic Sans MS" panose="030F0702030302020204" pitchFamily="66" charset="0"/>
              </a:defRPr>
            </a:lvl1pPr>
            <a:lvl2pPr marL="509588" defTabSz="1019175">
              <a:defRPr kumimoji="1" sz="2400">
                <a:solidFill>
                  <a:schemeClr val="tx1"/>
                </a:solidFill>
                <a:latin typeface="Comic Sans MS" panose="030F0702030302020204" pitchFamily="66" charset="0"/>
              </a:defRPr>
            </a:lvl2pPr>
            <a:lvl3pPr marL="1019175" defTabSz="1019175">
              <a:defRPr kumimoji="1" sz="2400">
                <a:solidFill>
                  <a:schemeClr val="tx1"/>
                </a:solidFill>
                <a:latin typeface="Comic Sans MS" panose="030F0702030302020204" pitchFamily="66" charset="0"/>
              </a:defRPr>
            </a:lvl3pPr>
            <a:lvl4pPr marL="1528763" defTabSz="1019175">
              <a:defRPr kumimoji="1" sz="2400">
                <a:solidFill>
                  <a:schemeClr val="tx1"/>
                </a:solidFill>
                <a:latin typeface="Comic Sans MS" panose="030F0702030302020204" pitchFamily="66" charset="0"/>
              </a:defRPr>
            </a:lvl4pPr>
            <a:lvl5pPr marL="2038350" defTabSz="1019175">
              <a:defRPr kumimoji="1" sz="2400">
                <a:solidFill>
                  <a:schemeClr val="tx1"/>
                </a:solidFill>
                <a:latin typeface="Comic Sans MS" panose="030F0702030302020204" pitchFamily="66" charset="0"/>
              </a:defRPr>
            </a:lvl5pPr>
            <a:lvl6pPr marL="2495550" defTabSz="1019175" eaLnBrk="0" fontAlgn="base" hangingPunct="0">
              <a:spcBef>
                <a:spcPct val="0"/>
              </a:spcBef>
              <a:spcAft>
                <a:spcPct val="0"/>
              </a:spcAft>
              <a:defRPr kumimoji="1" sz="2400">
                <a:solidFill>
                  <a:schemeClr val="tx1"/>
                </a:solidFill>
                <a:latin typeface="Comic Sans MS" panose="030F0702030302020204" pitchFamily="66" charset="0"/>
              </a:defRPr>
            </a:lvl6pPr>
            <a:lvl7pPr marL="2952750" defTabSz="1019175" eaLnBrk="0" fontAlgn="base" hangingPunct="0">
              <a:spcBef>
                <a:spcPct val="0"/>
              </a:spcBef>
              <a:spcAft>
                <a:spcPct val="0"/>
              </a:spcAft>
              <a:defRPr kumimoji="1" sz="2400">
                <a:solidFill>
                  <a:schemeClr val="tx1"/>
                </a:solidFill>
                <a:latin typeface="Comic Sans MS" panose="030F0702030302020204" pitchFamily="66" charset="0"/>
              </a:defRPr>
            </a:lvl7pPr>
            <a:lvl8pPr marL="3409950" defTabSz="1019175" eaLnBrk="0" fontAlgn="base" hangingPunct="0">
              <a:spcBef>
                <a:spcPct val="0"/>
              </a:spcBef>
              <a:spcAft>
                <a:spcPct val="0"/>
              </a:spcAft>
              <a:defRPr kumimoji="1" sz="2400">
                <a:solidFill>
                  <a:schemeClr val="tx1"/>
                </a:solidFill>
                <a:latin typeface="Comic Sans MS" panose="030F0702030302020204" pitchFamily="66" charset="0"/>
              </a:defRPr>
            </a:lvl8pPr>
            <a:lvl9pPr marL="3867150" defTabSz="1019175" eaLnBrk="0" fontAlgn="base" hangingPunct="0">
              <a:spcBef>
                <a:spcPct val="0"/>
              </a:spcBef>
              <a:spcAft>
                <a:spcPct val="0"/>
              </a:spcAft>
              <a:defRPr kumimoji="1" sz="2400">
                <a:solidFill>
                  <a:schemeClr val="tx1"/>
                </a:solidFill>
                <a:latin typeface="Comic Sans MS" panose="030F0702030302020204" pitchFamily="66" charset="0"/>
              </a:defRPr>
            </a:lvl9pPr>
          </a:lstStyle>
          <a:p>
            <a:pPr>
              <a:spcBef>
                <a:spcPct val="50000"/>
              </a:spcBef>
            </a:pPr>
            <a:r>
              <a:rPr lang="en-US" altLang="en-US" sz="1200"/>
              <a:t>favorite</a:t>
            </a:r>
          </a:p>
        </p:txBody>
      </p:sp>
      <p:sp>
        <p:nvSpPr>
          <p:cNvPr id="591923" name="Text Box 51"/>
          <p:cNvSpPr txBox="1">
            <a:spLocks noChangeArrowheads="1"/>
          </p:cNvSpPr>
          <p:nvPr/>
        </p:nvSpPr>
        <p:spPr bwMode="auto">
          <a:xfrm>
            <a:off x="3373438" y="3124200"/>
            <a:ext cx="976312"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1019175">
              <a:defRPr kumimoji="1" sz="2400">
                <a:solidFill>
                  <a:schemeClr val="tx1"/>
                </a:solidFill>
                <a:latin typeface="Comic Sans MS" panose="030F0702030302020204" pitchFamily="66" charset="0"/>
              </a:defRPr>
            </a:lvl1pPr>
            <a:lvl2pPr marL="509588" defTabSz="1019175">
              <a:defRPr kumimoji="1" sz="2400">
                <a:solidFill>
                  <a:schemeClr val="tx1"/>
                </a:solidFill>
                <a:latin typeface="Comic Sans MS" panose="030F0702030302020204" pitchFamily="66" charset="0"/>
              </a:defRPr>
            </a:lvl2pPr>
            <a:lvl3pPr marL="1019175" defTabSz="1019175">
              <a:defRPr kumimoji="1" sz="2400">
                <a:solidFill>
                  <a:schemeClr val="tx1"/>
                </a:solidFill>
                <a:latin typeface="Comic Sans MS" panose="030F0702030302020204" pitchFamily="66" charset="0"/>
              </a:defRPr>
            </a:lvl3pPr>
            <a:lvl4pPr marL="1528763" defTabSz="1019175">
              <a:defRPr kumimoji="1" sz="2400">
                <a:solidFill>
                  <a:schemeClr val="tx1"/>
                </a:solidFill>
                <a:latin typeface="Comic Sans MS" panose="030F0702030302020204" pitchFamily="66" charset="0"/>
              </a:defRPr>
            </a:lvl4pPr>
            <a:lvl5pPr marL="2038350" defTabSz="1019175">
              <a:defRPr kumimoji="1" sz="2400">
                <a:solidFill>
                  <a:schemeClr val="tx1"/>
                </a:solidFill>
                <a:latin typeface="Comic Sans MS" panose="030F0702030302020204" pitchFamily="66" charset="0"/>
              </a:defRPr>
            </a:lvl5pPr>
            <a:lvl6pPr marL="2495550" defTabSz="1019175" eaLnBrk="0" fontAlgn="base" hangingPunct="0">
              <a:spcBef>
                <a:spcPct val="0"/>
              </a:spcBef>
              <a:spcAft>
                <a:spcPct val="0"/>
              </a:spcAft>
              <a:defRPr kumimoji="1" sz="2400">
                <a:solidFill>
                  <a:schemeClr val="tx1"/>
                </a:solidFill>
                <a:latin typeface="Comic Sans MS" panose="030F0702030302020204" pitchFamily="66" charset="0"/>
              </a:defRPr>
            </a:lvl6pPr>
            <a:lvl7pPr marL="2952750" defTabSz="1019175" eaLnBrk="0" fontAlgn="base" hangingPunct="0">
              <a:spcBef>
                <a:spcPct val="0"/>
              </a:spcBef>
              <a:spcAft>
                <a:spcPct val="0"/>
              </a:spcAft>
              <a:defRPr kumimoji="1" sz="2400">
                <a:solidFill>
                  <a:schemeClr val="tx1"/>
                </a:solidFill>
                <a:latin typeface="Comic Sans MS" panose="030F0702030302020204" pitchFamily="66" charset="0"/>
              </a:defRPr>
            </a:lvl7pPr>
            <a:lvl8pPr marL="3409950" defTabSz="1019175" eaLnBrk="0" fontAlgn="base" hangingPunct="0">
              <a:spcBef>
                <a:spcPct val="0"/>
              </a:spcBef>
              <a:spcAft>
                <a:spcPct val="0"/>
              </a:spcAft>
              <a:defRPr kumimoji="1" sz="2400">
                <a:solidFill>
                  <a:schemeClr val="tx1"/>
                </a:solidFill>
                <a:latin typeface="Comic Sans MS" panose="030F0702030302020204" pitchFamily="66" charset="0"/>
              </a:defRPr>
            </a:lvl8pPr>
            <a:lvl9pPr marL="3867150" defTabSz="1019175" eaLnBrk="0" fontAlgn="base" hangingPunct="0">
              <a:spcBef>
                <a:spcPct val="0"/>
              </a:spcBef>
              <a:spcAft>
                <a:spcPct val="0"/>
              </a:spcAft>
              <a:defRPr kumimoji="1" sz="2400">
                <a:solidFill>
                  <a:schemeClr val="tx1"/>
                </a:solidFill>
                <a:latin typeface="Comic Sans MS" panose="030F0702030302020204" pitchFamily="66" charset="0"/>
              </a:defRPr>
            </a:lvl9pPr>
          </a:lstStyle>
          <a:p>
            <a:pPr>
              <a:spcBef>
                <a:spcPct val="50000"/>
              </a:spcBef>
            </a:pPr>
            <a:r>
              <a:rPr lang="en-US" altLang="en-US" sz="1200"/>
              <a:t>least favorite</a:t>
            </a:r>
          </a:p>
        </p:txBody>
      </p:sp>
      <p:sp>
        <p:nvSpPr>
          <p:cNvPr id="591924" name="Text Box 52"/>
          <p:cNvSpPr txBox="1">
            <a:spLocks noChangeArrowheads="1"/>
          </p:cNvSpPr>
          <p:nvPr/>
        </p:nvSpPr>
        <p:spPr bwMode="auto">
          <a:xfrm>
            <a:off x="5976938" y="3124200"/>
            <a:ext cx="581025"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1019175">
              <a:defRPr kumimoji="1" sz="2400">
                <a:solidFill>
                  <a:schemeClr val="tx1"/>
                </a:solidFill>
                <a:latin typeface="Comic Sans MS" panose="030F0702030302020204" pitchFamily="66" charset="0"/>
              </a:defRPr>
            </a:lvl1pPr>
            <a:lvl2pPr marL="509588" defTabSz="1019175">
              <a:defRPr kumimoji="1" sz="2400">
                <a:solidFill>
                  <a:schemeClr val="tx1"/>
                </a:solidFill>
                <a:latin typeface="Comic Sans MS" panose="030F0702030302020204" pitchFamily="66" charset="0"/>
              </a:defRPr>
            </a:lvl2pPr>
            <a:lvl3pPr marL="1019175" defTabSz="1019175">
              <a:defRPr kumimoji="1" sz="2400">
                <a:solidFill>
                  <a:schemeClr val="tx1"/>
                </a:solidFill>
                <a:latin typeface="Comic Sans MS" panose="030F0702030302020204" pitchFamily="66" charset="0"/>
              </a:defRPr>
            </a:lvl3pPr>
            <a:lvl4pPr marL="1528763" defTabSz="1019175">
              <a:defRPr kumimoji="1" sz="2400">
                <a:solidFill>
                  <a:schemeClr val="tx1"/>
                </a:solidFill>
                <a:latin typeface="Comic Sans MS" panose="030F0702030302020204" pitchFamily="66" charset="0"/>
              </a:defRPr>
            </a:lvl4pPr>
            <a:lvl5pPr marL="2038350" defTabSz="1019175">
              <a:defRPr kumimoji="1" sz="2400">
                <a:solidFill>
                  <a:schemeClr val="tx1"/>
                </a:solidFill>
                <a:latin typeface="Comic Sans MS" panose="030F0702030302020204" pitchFamily="66" charset="0"/>
              </a:defRPr>
            </a:lvl5pPr>
            <a:lvl6pPr marL="2495550" defTabSz="1019175" eaLnBrk="0" fontAlgn="base" hangingPunct="0">
              <a:spcBef>
                <a:spcPct val="0"/>
              </a:spcBef>
              <a:spcAft>
                <a:spcPct val="0"/>
              </a:spcAft>
              <a:defRPr kumimoji="1" sz="2400">
                <a:solidFill>
                  <a:schemeClr val="tx1"/>
                </a:solidFill>
                <a:latin typeface="Comic Sans MS" panose="030F0702030302020204" pitchFamily="66" charset="0"/>
              </a:defRPr>
            </a:lvl6pPr>
            <a:lvl7pPr marL="2952750" defTabSz="1019175" eaLnBrk="0" fontAlgn="base" hangingPunct="0">
              <a:spcBef>
                <a:spcPct val="0"/>
              </a:spcBef>
              <a:spcAft>
                <a:spcPct val="0"/>
              </a:spcAft>
              <a:defRPr kumimoji="1" sz="2400">
                <a:solidFill>
                  <a:schemeClr val="tx1"/>
                </a:solidFill>
                <a:latin typeface="Comic Sans MS" panose="030F0702030302020204" pitchFamily="66" charset="0"/>
              </a:defRPr>
            </a:lvl7pPr>
            <a:lvl8pPr marL="3409950" defTabSz="1019175" eaLnBrk="0" fontAlgn="base" hangingPunct="0">
              <a:spcBef>
                <a:spcPct val="0"/>
              </a:spcBef>
              <a:spcAft>
                <a:spcPct val="0"/>
              </a:spcAft>
              <a:defRPr kumimoji="1" sz="2400">
                <a:solidFill>
                  <a:schemeClr val="tx1"/>
                </a:solidFill>
                <a:latin typeface="Comic Sans MS" panose="030F0702030302020204" pitchFamily="66" charset="0"/>
              </a:defRPr>
            </a:lvl8pPr>
            <a:lvl9pPr marL="3867150" defTabSz="1019175" eaLnBrk="0" fontAlgn="base" hangingPunct="0">
              <a:spcBef>
                <a:spcPct val="0"/>
              </a:spcBef>
              <a:spcAft>
                <a:spcPct val="0"/>
              </a:spcAft>
              <a:defRPr kumimoji="1" sz="2400">
                <a:solidFill>
                  <a:schemeClr val="tx1"/>
                </a:solidFill>
                <a:latin typeface="Comic Sans MS" panose="030F0702030302020204" pitchFamily="66" charset="0"/>
              </a:defRPr>
            </a:lvl9pPr>
          </a:lstStyle>
          <a:p>
            <a:pPr>
              <a:spcBef>
                <a:spcPct val="50000"/>
              </a:spcBef>
            </a:pPr>
            <a:r>
              <a:rPr lang="en-US" altLang="en-US" sz="1200"/>
              <a:t>favorite</a:t>
            </a:r>
          </a:p>
        </p:txBody>
      </p:sp>
      <p:sp>
        <p:nvSpPr>
          <p:cNvPr id="591925" name="Line 53"/>
          <p:cNvSpPr>
            <a:spLocks noChangeShapeType="1"/>
          </p:cNvSpPr>
          <p:nvPr/>
        </p:nvSpPr>
        <p:spPr bwMode="auto">
          <a:xfrm>
            <a:off x="6248400" y="3352800"/>
            <a:ext cx="0" cy="15240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
        <p:nvSpPr>
          <p:cNvPr id="591926" name="Line 54"/>
          <p:cNvSpPr>
            <a:spLocks noChangeShapeType="1"/>
          </p:cNvSpPr>
          <p:nvPr/>
        </p:nvSpPr>
        <p:spPr bwMode="auto">
          <a:xfrm>
            <a:off x="3830638" y="3352800"/>
            <a:ext cx="0" cy="15240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
        <p:nvSpPr>
          <p:cNvPr id="591927" name="Line 55"/>
          <p:cNvSpPr>
            <a:spLocks noChangeShapeType="1"/>
          </p:cNvSpPr>
          <p:nvPr/>
        </p:nvSpPr>
        <p:spPr bwMode="auto">
          <a:xfrm>
            <a:off x="1828800" y="3352800"/>
            <a:ext cx="0" cy="15240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
        <p:nvSpPr>
          <p:cNvPr id="591928" name="Text Box 56"/>
          <p:cNvSpPr txBox="1">
            <a:spLocks noChangeArrowheads="1"/>
          </p:cNvSpPr>
          <p:nvPr/>
        </p:nvSpPr>
        <p:spPr bwMode="auto">
          <a:xfrm>
            <a:off x="7751763" y="3121025"/>
            <a:ext cx="976312"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1019175">
              <a:defRPr kumimoji="1" sz="2400">
                <a:solidFill>
                  <a:schemeClr val="tx1"/>
                </a:solidFill>
                <a:latin typeface="Comic Sans MS" panose="030F0702030302020204" pitchFamily="66" charset="0"/>
              </a:defRPr>
            </a:lvl1pPr>
            <a:lvl2pPr marL="509588" defTabSz="1019175">
              <a:defRPr kumimoji="1" sz="2400">
                <a:solidFill>
                  <a:schemeClr val="tx1"/>
                </a:solidFill>
                <a:latin typeface="Comic Sans MS" panose="030F0702030302020204" pitchFamily="66" charset="0"/>
              </a:defRPr>
            </a:lvl2pPr>
            <a:lvl3pPr marL="1019175" defTabSz="1019175">
              <a:defRPr kumimoji="1" sz="2400">
                <a:solidFill>
                  <a:schemeClr val="tx1"/>
                </a:solidFill>
                <a:latin typeface="Comic Sans MS" panose="030F0702030302020204" pitchFamily="66" charset="0"/>
              </a:defRPr>
            </a:lvl3pPr>
            <a:lvl4pPr marL="1528763" defTabSz="1019175">
              <a:defRPr kumimoji="1" sz="2400">
                <a:solidFill>
                  <a:schemeClr val="tx1"/>
                </a:solidFill>
                <a:latin typeface="Comic Sans MS" panose="030F0702030302020204" pitchFamily="66" charset="0"/>
              </a:defRPr>
            </a:lvl4pPr>
            <a:lvl5pPr marL="2038350" defTabSz="1019175">
              <a:defRPr kumimoji="1" sz="2400">
                <a:solidFill>
                  <a:schemeClr val="tx1"/>
                </a:solidFill>
                <a:latin typeface="Comic Sans MS" panose="030F0702030302020204" pitchFamily="66" charset="0"/>
              </a:defRPr>
            </a:lvl5pPr>
            <a:lvl6pPr marL="2495550" defTabSz="1019175" eaLnBrk="0" fontAlgn="base" hangingPunct="0">
              <a:spcBef>
                <a:spcPct val="0"/>
              </a:spcBef>
              <a:spcAft>
                <a:spcPct val="0"/>
              </a:spcAft>
              <a:defRPr kumimoji="1" sz="2400">
                <a:solidFill>
                  <a:schemeClr val="tx1"/>
                </a:solidFill>
                <a:latin typeface="Comic Sans MS" panose="030F0702030302020204" pitchFamily="66" charset="0"/>
              </a:defRPr>
            </a:lvl6pPr>
            <a:lvl7pPr marL="2952750" defTabSz="1019175" eaLnBrk="0" fontAlgn="base" hangingPunct="0">
              <a:spcBef>
                <a:spcPct val="0"/>
              </a:spcBef>
              <a:spcAft>
                <a:spcPct val="0"/>
              </a:spcAft>
              <a:defRPr kumimoji="1" sz="2400">
                <a:solidFill>
                  <a:schemeClr val="tx1"/>
                </a:solidFill>
                <a:latin typeface="Comic Sans MS" panose="030F0702030302020204" pitchFamily="66" charset="0"/>
              </a:defRPr>
            </a:lvl7pPr>
            <a:lvl8pPr marL="3409950" defTabSz="1019175" eaLnBrk="0" fontAlgn="base" hangingPunct="0">
              <a:spcBef>
                <a:spcPct val="0"/>
              </a:spcBef>
              <a:spcAft>
                <a:spcPct val="0"/>
              </a:spcAft>
              <a:defRPr kumimoji="1" sz="2400">
                <a:solidFill>
                  <a:schemeClr val="tx1"/>
                </a:solidFill>
                <a:latin typeface="Comic Sans MS" panose="030F0702030302020204" pitchFamily="66" charset="0"/>
              </a:defRPr>
            </a:lvl8pPr>
            <a:lvl9pPr marL="3867150" defTabSz="1019175" eaLnBrk="0" fontAlgn="base" hangingPunct="0">
              <a:spcBef>
                <a:spcPct val="0"/>
              </a:spcBef>
              <a:spcAft>
                <a:spcPct val="0"/>
              </a:spcAft>
              <a:defRPr kumimoji="1" sz="2400">
                <a:solidFill>
                  <a:schemeClr val="tx1"/>
                </a:solidFill>
                <a:latin typeface="Comic Sans MS" panose="030F0702030302020204" pitchFamily="66" charset="0"/>
              </a:defRPr>
            </a:lvl9pPr>
          </a:lstStyle>
          <a:p>
            <a:pPr>
              <a:spcBef>
                <a:spcPct val="50000"/>
              </a:spcBef>
            </a:pPr>
            <a:r>
              <a:rPr lang="en-US" altLang="en-US" sz="1200"/>
              <a:t>least favorite</a:t>
            </a:r>
          </a:p>
        </p:txBody>
      </p:sp>
      <p:sp>
        <p:nvSpPr>
          <p:cNvPr id="591929" name="Line 57"/>
          <p:cNvSpPr>
            <a:spLocks noChangeShapeType="1"/>
          </p:cNvSpPr>
          <p:nvPr/>
        </p:nvSpPr>
        <p:spPr bwMode="auto">
          <a:xfrm>
            <a:off x="8208963" y="3349625"/>
            <a:ext cx="0" cy="15240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
        <p:nvSpPr>
          <p:cNvPr id="591930" name="Rectangle 58"/>
          <p:cNvSpPr>
            <a:spLocks noChangeAspect="1" noChangeArrowheads="1"/>
          </p:cNvSpPr>
          <p:nvPr/>
        </p:nvSpPr>
        <p:spPr bwMode="auto">
          <a:xfrm>
            <a:off x="304800" y="5257800"/>
            <a:ext cx="3962400" cy="414338"/>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400" i="1"/>
              <a:t>Men’s Preference Profile</a:t>
            </a:r>
            <a:endParaRPr kumimoji="0" lang="en-US" altLang="en-US" sz="1400" i="1">
              <a:solidFill>
                <a:schemeClr val="bg1"/>
              </a:solidFill>
            </a:endParaRPr>
          </a:p>
        </p:txBody>
      </p:sp>
      <p:sp>
        <p:nvSpPr>
          <p:cNvPr id="591931" name="Rectangle 59"/>
          <p:cNvSpPr>
            <a:spLocks noChangeAspect="1" noChangeArrowheads="1"/>
          </p:cNvSpPr>
          <p:nvPr/>
        </p:nvSpPr>
        <p:spPr bwMode="auto">
          <a:xfrm>
            <a:off x="4724400" y="5257800"/>
            <a:ext cx="3962400" cy="414338"/>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400" i="1"/>
              <a:t>Women’s Preference Profile</a:t>
            </a:r>
            <a:endParaRPr kumimoji="0" lang="en-US" altLang="en-US" sz="1400" i="1">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3"/>
          <p:cNvSpPr>
            <a:spLocks noGrp="1"/>
          </p:cNvSpPr>
          <p:nvPr>
            <p:ph type="sldNum" sz="quarter" idx="10"/>
          </p:nvPr>
        </p:nvSpPr>
        <p:spPr/>
        <p:txBody>
          <a:bodyPr/>
          <a:lstStyle/>
          <a:p>
            <a:fld id="{AE7CC4D5-ABED-4C8F-B154-CFB130185D69}" type="slidenum">
              <a:rPr lang="en-US" altLang="en-US"/>
              <a:pPr/>
              <a:t>14</a:t>
            </a:fld>
            <a:endParaRPr lang="en-US" altLang="en-US" sz="1400"/>
          </a:p>
        </p:txBody>
      </p:sp>
      <p:sp>
        <p:nvSpPr>
          <p:cNvPr id="537619" name="Rectangle 19"/>
          <p:cNvSpPr>
            <a:spLocks noGrp="1" noChangeArrowheads="1"/>
          </p:cNvSpPr>
          <p:nvPr>
            <p:ph type="title"/>
          </p:nvPr>
        </p:nvSpPr>
        <p:spPr/>
        <p:txBody>
          <a:bodyPr/>
          <a:lstStyle/>
          <a:p>
            <a:r>
              <a:rPr lang="en-US" altLang="en-US"/>
              <a:t>Stable Roommate Problem</a:t>
            </a:r>
          </a:p>
        </p:txBody>
      </p:sp>
      <p:sp>
        <p:nvSpPr>
          <p:cNvPr id="537620" name="Rectangle 20"/>
          <p:cNvSpPr>
            <a:spLocks noGrp="1" noChangeArrowheads="1"/>
          </p:cNvSpPr>
          <p:nvPr>
            <p:ph type="body" idx="1"/>
          </p:nvPr>
        </p:nvSpPr>
        <p:spPr/>
        <p:txBody>
          <a:bodyPr/>
          <a:lstStyle/>
          <a:p>
            <a:r>
              <a:rPr lang="en-US" altLang="en-US"/>
              <a:t>Q.  </a:t>
            </a:r>
            <a:r>
              <a:rPr lang="en-US" altLang="en-US">
                <a:solidFill>
                  <a:schemeClr val="tx1"/>
                </a:solidFill>
              </a:rPr>
              <a:t>Do stable matchings always exist?</a:t>
            </a:r>
          </a:p>
          <a:p>
            <a:r>
              <a:rPr lang="en-US" altLang="en-US"/>
              <a:t>A.  </a:t>
            </a:r>
            <a:r>
              <a:rPr lang="en-US" altLang="en-US">
                <a:solidFill>
                  <a:schemeClr val="tx1"/>
                </a:solidFill>
              </a:rPr>
              <a:t>Not obvious a priori.</a:t>
            </a:r>
          </a:p>
          <a:p>
            <a:endParaRPr lang="en-US" altLang="en-US"/>
          </a:p>
          <a:p>
            <a:r>
              <a:rPr lang="en-US" altLang="en-US"/>
              <a:t>Stable roommate problem.</a:t>
            </a:r>
          </a:p>
          <a:p>
            <a:pPr lvl="1"/>
            <a:r>
              <a:rPr lang="en-US" altLang="en-US"/>
              <a:t>2n people; each person ranks others from 1 to 2n-1.</a:t>
            </a:r>
          </a:p>
          <a:p>
            <a:pPr lvl="1"/>
            <a:r>
              <a:rPr lang="en-US" altLang="en-US"/>
              <a:t>Assign roommate pairs so that no unstable pairs.</a:t>
            </a:r>
          </a:p>
          <a:p>
            <a:pPr lvl="1"/>
            <a:endParaRPr lang="en-US" altLang="en-US"/>
          </a:p>
          <a:p>
            <a:pPr lvl="1"/>
            <a:endParaRPr lang="en-US" altLang="en-US"/>
          </a:p>
          <a:p>
            <a:pPr lvl="1"/>
            <a:endParaRPr lang="en-US" altLang="en-US"/>
          </a:p>
          <a:p>
            <a:pPr lvl="1"/>
            <a:endParaRPr lang="en-US" altLang="en-US"/>
          </a:p>
          <a:p>
            <a:pPr lvl="1"/>
            <a:endParaRPr lang="en-US" altLang="en-US"/>
          </a:p>
          <a:p>
            <a:pPr lvl="1"/>
            <a:endParaRPr lang="en-US" altLang="en-US"/>
          </a:p>
          <a:p>
            <a:pPr lvl="1"/>
            <a:endParaRPr lang="en-US" altLang="en-US"/>
          </a:p>
          <a:p>
            <a:pPr lvl="1"/>
            <a:endParaRPr lang="en-US" altLang="en-US"/>
          </a:p>
          <a:p>
            <a:r>
              <a:rPr lang="en-US" altLang="en-US"/>
              <a:t>Observation.  </a:t>
            </a:r>
            <a:r>
              <a:rPr lang="en-US" altLang="en-US">
                <a:solidFill>
                  <a:schemeClr val="tx1"/>
                </a:solidFill>
              </a:rPr>
              <a:t>Stable matchings do not always exist for stable roommate problem.</a:t>
            </a:r>
          </a:p>
        </p:txBody>
      </p:sp>
      <p:sp>
        <p:nvSpPr>
          <p:cNvPr id="537655" name="Rectangle 55"/>
          <p:cNvSpPr>
            <a:spLocks noChangeArrowheads="1"/>
          </p:cNvSpPr>
          <p:nvPr/>
        </p:nvSpPr>
        <p:spPr bwMode="auto">
          <a:xfrm>
            <a:off x="3048000" y="3582988"/>
            <a:ext cx="914400" cy="379412"/>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B</a:t>
            </a:r>
          </a:p>
        </p:txBody>
      </p:sp>
      <p:sp>
        <p:nvSpPr>
          <p:cNvPr id="537657" name="Rectangle 57"/>
          <p:cNvSpPr>
            <a:spLocks noChangeArrowheads="1"/>
          </p:cNvSpPr>
          <p:nvPr/>
        </p:nvSpPr>
        <p:spPr bwMode="auto">
          <a:xfrm>
            <a:off x="2057400" y="3962400"/>
            <a:ext cx="990600" cy="379413"/>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400" i="1"/>
              <a:t>Bob</a:t>
            </a:r>
          </a:p>
        </p:txBody>
      </p:sp>
      <p:sp>
        <p:nvSpPr>
          <p:cNvPr id="537658" name="Rectangle 58"/>
          <p:cNvSpPr>
            <a:spLocks noChangeArrowheads="1"/>
          </p:cNvSpPr>
          <p:nvPr/>
        </p:nvSpPr>
        <p:spPr bwMode="auto">
          <a:xfrm>
            <a:off x="2057400" y="4343400"/>
            <a:ext cx="990600" cy="379413"/>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400" i="1"/>
              <a:t>Chris</a:t>
            </a:r>
          </a:p>
        </p:txBody>
      </p:sp>
      <p:sp>
        <p:nvSpPr>
          <p:cNvPr id="537659" name="Rectangle 59"/>
          <p:cNvSpPr>
            <a:spLocks noChangeArrowheads="1"/>
          </p:cNvSpPr>
          <p:nvPr/>
        </p:nvSpPr>
        <p:spPr bwMode="auto">
          <a:xfrm>
            <a:off x="2057400" y="3582988"/>
            <a:ext cx="990600" cy="37941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400" i="1"/>
              <a:t>Adam</a:t>
            </a:r>
          </a:p>
        </p:txBody>
      </p:sp>
      <p:sp>
        <p:nvSpPr>
          <p:cNvPr id="537660" name="Rectangle 60"/>
          <p:cNvSpPr>
            <a:spLocks noChangeArrowheads="1"/>
          </p:cNvSpPr>
          <p:nvPr/>
        </p:nvSpPr>
        <p:spPr bwMode="auto">
          <a:xfrm>
            <a:off x="3962400" y="3582988"/>
            <a:ext cx="914400" cy="379412"/>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C</a:t>
            </a:r>
          </a:p>
        </p:txBody>
      </p:sp>
      <p:sp>
        <p:nvSpPr>
          <p:cNvPr id="537661" name="Rectangle 61"/>
          <p:cNvSpPr>
            <a:spLocks noChangeArrowheads="1"/>
          </p:cNvSpPr>
          <p:nvPr/>
        </p:nvSpPr>
        <p:spPr bwMode="auto">
          <a:xfrm>
            <a:off x="3962400" y="3962400"/>
            <a:ext cx="914400" cy="379413"/>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A</a:t>
            </a:r>
          </a:p>
        </p:txBody>
      </p:sp>
      <p:sp>
        <p:nvSpPr>
          <p:cNvPr id="537662" name="Rectangle 62"/>
          <p:cNvSpPr>
            <a:spLocks noChangeArrowheads="1"/>
          </p:cNvSpPr>
          <p:nvPr/>
        </p:nvSpPr>
        <p:spPr bwMode="auto">
          <a:xfrm>
            <a:off x="3962400" y="4343400"/>
            <a:ext cx="914400" cy="379413"/>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B</a:t>
            </a:r>
          </a:p>
        </p:txBody>
      </p:sp>
      <p:sp>
        <p:nvSpPr>
          <p:cNvPr id="537663" name="Rectangle 63"/>
          <p:cNvSpPr>
            <a:spLocks noChangeArrowheads="1"/>
          </p:cNvSpPr>
          <p:nvPr/>
        </p:nvSpPr>
        <p:spPr bwMode="auto">
          <a:xfrm>
            <a:off x="4876800" y="3962400"/>
            <a:ext cx="914400" cy="379413"/>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D</a:t>
            </a:r>
          </a:p>
        </p:txBody>
      </p:sp>
      <p:sp>
        <p:nvSpPr>
          <p:cNvPr id="537664" name="Rectangle 64"/>
          <p:cNvSpPr>
            <a:spLocks noChangeArrowheads="1"/>
          </p:cNvSpPr>
          <p:nvPr/>
        </p:nvSpPr>
        <p:spPr bwMode="auto">
          <a:xfrm>
            <a:off x="4876800" y="4343400"/>
            <a:ext cx="914400" cy="379413"/>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D</a:t>
            </a:r>
          </a:p>
        </p:txBody>
      </p:sp>
      <p:sp>
        <p:nvSpPr>
          <p:cNvPr id="537665" name="Rectangle 65"/>
          <p:cNvSpPr>
            <a:spLocks noChangeArrowheads="1"/>
          </p:cNvSpPr>
          <p:nvPr/>
        </p:nvSpPr>
        <p:spPr bwMode="auto">
          <a:xfrm>
            <a:off x="2057400" y="4724400"/>
            <a:ext cx="990600" cy="379413"/>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400" i="1"/>
              <a:t>Doofus</a:t>
            </a:r>
          </a:p>
        </p:txBody>
      </p:sp>
      <p:sp>
        <p:nvSpPr>
          <p:cNvPr id="537666" name="Rectangle 66"/>
          <p:cNvSpPr>
            <a:spLocks noChangeArrowheads="1"/>
          </p:cNvSpPr>
          <p:nvPr/>
        </p:nvSpPr>
        <p:spPr bwMode="auto">
          <a:xfrm>
            <a:off x="3048000" y="4724400"/>
            <a:ext cx="914400" cy="379413"/>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A</a:t>
            </a:r>
          </a:p>
        </p:txBody>
      </p:sp>
      <p:sp>
        <p:nvSpPr>
          <p:cNvPr id="537667" name="Rectangle 67"/>
          <p:cNvSpPr>
            <a:spLocks noChangeArrowheads="1"/>
          </p:cNvSpPr>
          <p:nvPr/>
        </p:nvSpPr>
        <p:spPr bwMode="auto">
          <a:xfrm>
            <a:off x="3962400" y="4724400"/>
            <a:ext cx="914400" cy="379413"/>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B</a:t>
            </a:r>
          </a:p>
        </p:txBody>
      </p:sp>
      <p:sp>
        <p:nvSpPr>
          <p:cNvPr id="537668" name="Rectangle 68"/>
          <p:cNvSpPr>
            <a:spLocks noChangeArrowheads="1"/>
          </p:cNvSpPr>
          <p:nvPr/>
        </p:nvSpPr>
        <p:spPr bwMode="auto">
          <a:xfrm>
            <a:off x="4876800" y="4724400"/>
            <a:ext cx="914400" cy="379413"/>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C</a:t>
            </a:r>
          </a:p>
        </p:txBody>
      </p:sp>
      <p:sp>
        <p:nvSpPr>
          <p:cNvPr id="537669" name="Rectangle 69"/>
          <p:cNvSpPr>
            <a:spLocks noChangeArrowheads="1"/>
          </p:cNvSpPr>
          <p:nvPr/>
        </p:nvSpPr>
        <p:spPr bwMode="auto">
          <a:xfrm>
            <a:off x="4876800" y="3582988"/>
            <a:ext cx="914400" cy="379412"/>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D</a:t>
            </a:r>
          </a:p>
        </p:txBody>
      </p:sp>
      <p:sp>
        <p:nvSpPr>
          <p:cNvPr id="537670" name="Rectangle 70"/>
          <p:cNvSpPr>
            <a:spLocks noChangeArrowheads="1"/>
          </p:cNvSpPr>
          <p:nvPr/>
        </p:nvSpPr>
        <p:spPr bwMode="auto">
          <a:xfrm>
            <a:off x="3048000" y="3962400"/>
            <a:ext cx="914400" cy="379413"/>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C</a:t>
            </a:r>
          </a:p>
        </p:txBody>
      </p:sp>
      <p:sp>
        <p:nvSpPr>
          <p:cNvPr id="537671" name="Rectangle 71"/>
          <p:cNvSpPr>
            <a:spLocks noChangeArrowheads="1"/>
          </p:cNvSpPr>
          <p:nvPr/>
        </p:nvSpPr>
        <p:spPr bwMode="auto">
          <a:xfrm>
            <a:off x="3048000" y="4341813"/>
            <a:ext cx="914400" cy="38258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A</a:t>
            </a:r>
          </a:p>
        </p:txBody>
      </p:sp>
      <p:sp>
        <p:nvSpPr>
          <p:cNvPr id="537672" name="Rectangle 72"/>
          <p:cNvSpPr>
            <a:spLocks noChangeArrowheads="1"/>
          </p:cNvSpPr>
          <p:nvPr/>
        </p:nvSpPr>
        <p:spPr bwMode="auto">
          <a:xfrm>
            <a:off x="3048000" y="3200400"/>
            <a:ext cx="914400" cy="3825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400" i="1"/>
              <a:t>1</a:t>
            </a:r>
            <a:r>
              <a:rPr kumimoji="0" lang="en-US" altLang="en-US" sz="1400" i="1" baseline="30000"/>
              <a:t>st</a:t>
            </a:r>
          </a:p>
        </p:txBody>
      </p:sp>
      <p:sp>
        <p:nvSpPr>
          <p:cNvPr id="537673" name="Rectangle 73"/>
          <p:cNvSpPr>
            <a:spLocks noChangeArrowheads="1"/>
          </p:cNvSpPr>
          <p:nvPr/>
        </p:nvSpPr>
        <p:spPr bwMode="auto">
          <a:xfrm>
            <a:off x="3962400" y="3200400"/>
            <a:ext cx="914400" cy="3825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400" i="1"/>
              <a:t>2</a:t>
            </a:r>
            <a:r>
              <a:rPr kumimoji="0" lang="en-US" altLang="en-US" sz="1400" i="1" baseline="30000"/>
              <a:t>nd</a:t>
            </a:r>
          </a:p>
        </p:txBody>
      </p:sp>
      <p:sp>
        <p:nvSpPr>
          <p:cNvPr id="537674" name="Rectangle 74"/>
          <p:cNvSpPr>
            <a:spLocks noChangeArrowheads="1"/>
          </p:cNvSpPr>
          <p:nvPr/>
        </p:nvSpPr>
        <p:spPr bwMode="auto">
          <a:xfrm>
            <a:off x="4876800" y="3200400"/>
            <a:ext cx="914400" cy="3825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400" i="1"/>
              <a:t>3</a:t>
            </a:r>
            <a:r>
              <a:rPr kumimoji="0" lang="en-US" altLang="en-US" sz="1400" i="1" baseline="30000"/>
              <a:t>rd</a:t>
            </a:r>
          </a:p>
        </p:txBody>
      </p:sp>
      <p:sp>
        <p:nvSpPr>
          <p:cNvPr id="537691" name="Rectangle 91"/>
          <p:cNvSpPr>
            <a:spLocks noChangeArrowheads="1"/>
          </p:cNvSpPr>
          <p:nvPr/>
        </p:nvSpPr>
        <p:spPr bwMode="auto">
          <a:xfrm>
            <a:off x="6450013" y="3824288"/>
            <a:ext cx="2447925"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en-US" sz="1400"/>
              <a:t>A-B, C-D	</a:t>
            </a:r>
            <a:r>
              <a:rPr lang="en-US" altLang="en-US" sz="1400">
                <a:sym typeface="Symbol" panose="05050102010706020507" pitchFamily="18" charset="2"/>
              </a:rPr>
              <a:t></a:t>
            </a:r>
            <a:r>
              <a:rPr lang="en-US" altLang="en-US" sz="1400"/>
              <a:t>  B-C unstable</a:t>
            </a:r>
            <a:br>
              <a:rPr lang="en-US" altLang="en-US" sz="1400"/>
            </a:br>
            <a:r>
              <a:rPr lang="en-US" altLang="en-US" sz="1400"/>
              <a:t>A-C, B-D	</a:t>
            </a:r>
            <a:r>
              <a:rPr lang="en-US" altLang="en-US" sz="1400">
                <a:sym typeface="Symbol" panose="05050102010706020507" pitchFamily="18" charset="2"/>
              </a:rPr>
              <a:t></a:t>
            </a:r>
            <a:r>
              <a:rPr lang="en-US" altLang="en-US" sz="1400"/>
              <a:t>  A-B unstable</a:t>
            </a:r>
            <a:br>
              <a:rPr lang="en-US" altLang="en-US" sz="1400"/>
            </a:br>
            <a:r>
              <a:rPr lang="en-US" altLang="en-US" sz="1400"/>
              <a:t>A-D, B-C	</a:t>
            </a:r>
            <a:r>
              <a:rPr lang="en-US" altLang="en-US" sz="1400">
                <a:sym typeface="Symbol" panose="05050102010706020507" pitchFamily="18" charset="2"/>
              </a:rPr>
              <a:t> </a:t>
            </a:r>
            <a:r>
              <a:rPr lang="en-US" altLang="en-US" sz="1400"/>
              <a:t> A-C unstable</a:t>
            </a:r>
          </a:p>
        </p:txBody>
      </p:sp>
      <p:sp>
        <p:nvSpPr>
          <p:cNvPr id="537692" name="Text Box 92"/>
          <p:cNvSpPr txBox="1">
            <a:spLocks noChangeArrowheads="1"/>
          </p:cNvSpPr>
          <p:nvPr/>
        </p:nvSpPr>
        <p:spPr bwMode="auto">
          <a:xfrm>
            <a:off x="4545013" y="1509713"/>
            <a:ext cx="2033587" cy="18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1019175">
              <a:defRPr kumimoji="1" sz="2400">
                <a:solidFill>
                  <a:schemeClr val="tx1"/>
                </a:solidFill>
                <a:latin typeface="Comic Sans MS" panose="030F0702030302020204" pitchFamily="66" charset="0"/>
              </a:defRPr>
            </a:lvl1pPr>
            <a:lvl2pPr marL="509588" defTabSz="1019175">
              <a:defRPr kumimoji="1" sz="2400">
                <a:solidFill>
                  <a:schemeClr val="tx1"/>
                </a:solidFill>
                <a:latin typeface="Comic Sans MS" panose="030F0702030302020204" pitchFamily="66" charset="0"/>
              </a:defRPr>
            </a:lvl2pPr>
            <a:lvl3pPr marL="1019175" defTabSz="1019175">
              <a:defRPr kumimoji="1" sz="2400">
                <a:solidFill>
                  <a:schemeClr val="tx1"/>
                </a:solidFill>
                <a:latin typeface="Comic Sans MS" panose="030F0702030302020204" pitchFamily="66" charset="0"/>
              </a:defRPr>
            </a:lvl3pPr>
            <a:lvl4pPr marL="1528763" defTabSz="1019175">
              <a:defRPr kumimoji="1" sz="2400">
                <a:solidFill>
                  <a:schemeClr val="tx1"/>
                </a:solidFill>
                <a:latin typeface="Comic Sans MS" panose="030F0702030302020204" pitchFamily="66" charset="0"/>
              </a:defRPr>
            </a:lvl4pPr>
            <a:lvl5pPr marL="2038350" defTabSz="1019175">
              <a:defRPr kumimoji="1" sz="2400">
                <a:solidFill>
                  <a:schemeClr val="tx1"/>
                </a:solidFill>
                <a:latin typeface="Comic Sans MS" panose="030F0702030302020204" pitchFamily="66" charset="0"/>
              </a:defRPr>
            </a:lvl5pPr>
            <a:lvl6pPr marL="2495550" defTabSz="1019175" eaLnBrk="0" fontAlgn="base" hangingPunct="0">
              <a:spcBef>
                <a:spcPct val="0"/>
              </a:spcBef>
              <a:spcAft>
                <a:spcPct val="0"/>
              </a:spcAft>
              <a:defRPr kumimoji="1" sz="2400">
                <a:solidFill>
                  <a:schemeClr val="tx1"/>
                </a:solidFill>
                <a:latin typeface="Comic Sans MS" panose="030F0702030302020204" pitchFamily="66" charset="0"/>
              </a:defRPr>
            </a:lvl6pPr>
            <a:lvl7pPr marL="2952750" defTabSz="1019175" eaLnBrk="0" fontAlgn="base" hangingPunct="0">
              <a:spcBef>
                <a:spcPct val="0"/>
              </a:spcBef>
              <a:spcAft>
                <a:spcPct val="0"/>
              </a:spcAft>
              <a:defRPr kumimoji="1" sz="2400">
                <a:solidFill>
                  <a:schemeClr val="tx1"/>
                </a:solidFill>
                <a:latin typeface="Comic Sans MS" panose="030F0702030302020204" pitchFamily="66" charset="0"/>
              </a:defRPr>
            </a:lvl7pPr>
            <a:lvl8pPr marL="3409950" defTabSz="1019175" eaLnBrk="0" fontAlgn="base" hangingPunct="0">
              <a:spcBef>
                <a:spcPct val="0"/>
              </a:spcBef>
              <a:spcAft>
                <a:spcPct val="0"/>
              </a:spcAft>
              <a:defRPr kumimoji="1" sz="2400">
                <a:solidFill>
                  <a:schemeClr val="tx1"/>
                </a:solidFill>
                <a:latin typeface="Comic Sans MS" panose="030F0702030302020204" pitchFamily="66" charset="0"/>
              </a:defRPr>
            </a:lvl8pPr>
            <a:lvl9pPr marL="3867150" defTabSz="1019175" eaLnBrk="0" fontAlgn="base" hangingPunct="0">
              <a:spcBef>
                <a:spcPct val="0"/>
              </a:spcBef>
              <a:spcAft>
                <a:spcPct val="0"/>
              </a:spcAft>
              <a:defRPr kumimoji="1" sz="2400">
                <a:solidFill>
                  <a:schemeClr val="tx1"/>
                </a:solidFill>
                <a:latin typeface="Comic Sans MS" panose="030F0702030302020204" pitchFamily="66" charset="0"/>
              </a:defRPr>
            </a:lvl9pPr>
          </a:lstStyle>
          <a:p>
            <a:pPr>
              <a:spcBef>
                <a:spcPct val="50000"/>
              </a:spcBef>
            </a:pPr>
            <a:r>
              <a:rPr lang="en-US" altLang="en-US" sz="1200"/>
              <a:t>is core of market nonempty?</a:t>
            </a:r>
          </a:p>
        </p:txBody>
      </p:sp>
      <p:sp>
        <p:nvSpPr>
          <p:cNvPr id="537693" name="Line 93"/>
          <p:cNvSpPr>
            <a:spLocks noChangeShapeType="1"/>
          </p:cNvSpPr>
          <p:nvPr/>
        </p:nvSpPr>
        <p:spPr bwMode="auto">
          <a:xfrm flipH="1" flipV="1">
            <a:off x="4343400" y="1323975"/>
            <a:ext cx="101600" cy="18415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0D489515-0A27-4385-A95B-A558A7961658}" type="slidenum">
              <a:rPr lang="en-US" altLang="en-US"/>
              <a:pPr/>
              <a:t>15</a:t>
            </a:fld>
            <a:endParaRPr lang="en-US" altLang="en-US" sz="1400"/>
          </a:p>
        </p:txBody>
      </p:sp>
      <p:sp>
        <p:nvSpPr>
          <p:cNvPr id="365570" name="Rectangle 2"/>
          <p:cNvSpPr>
            <a:spLocks noGrp="1" noChangeArrowheads="1"/>
          </p:cNvSpPr>
          <p:nvPr>
            <p:ph type="title"/>
          </p:nvPr>
        </p:nvSpPr>
        <p:spPr/>
        <p:txBody>
          <a:bodyPr/>
          <a:lstStyle/>
          <a:p>
            <a:r>
              <a:rPr lang="en-US" altLang="en-US"/>
              <a:t>Propose-And-Reject Algorithm</a:t>
            </a:r>
          </a:p>
        </p:txBody>
      </p:sp>
      <p:sp>
        <p:nvSpPr>
          <p:cNvPr id="365571" name="AutoShape 3">
            <a:hlinkClick r:id="rId3" action="ppaction://hlinkpres?slideindex=1&amp;slidetitle=PowerPoint Presentation" highlightClick="1"/>
          </p:cNvPr>
          <p:cNvSpPr>
            <a:spLocks noChangeArrowheads="1"/>
          </p:cNvSpPr>
          <p:nvPr/>
        </p:nvSpPr>
        <p:spPr bwMode="auto">
          <a:xfrm>
            <a:off x="7696200" y="1409700"/>
            <a:ext cx="457200" cy="342900"/>
          </a:xfrm>
          <a:prstGeom prst="actionButtonForwardNext">
            <a:avLst/>
          </a:prstGeom>
          <a:solidFill>
            <a:srgbClr val="C0C0C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en-US"/>
          </a:p>
        </p:txBody>
      </p:sp>
      <p:sp>
        <p:nvSpPr>
          <p:cNvPr id="365573" name="Rectangle 5"/>
          <p:cNvSpPr>
            <a:spLocks noGrp="1" noChangeArrowheads="1"/>
          </p:cNvSpPr>
          <p:nvPr>
            <p:ph type="body" idx="1"/>
          </p:nvPr>
        </p:nvSpPr>
        <p:spPr/>
        <p:txBody>
          <a:bodyPr/>
          <a:lstStyle/>
          <a:p>
            <a:r>
              <a:rPr lang="en-US" altLang="en-US" dirty="0"/>
              <a:t>Propose-and-reject algorithm.  </a:t>
            </a:r>
            <a:r>
              <a:rPr lang="en-US" altLang="en-US" dirty="0">
                <a:solidFill>
                  <a:schemeClr val="hlink"/>
                </a:solidFill>
              </a:rPr>
              <a:t>[Gale-Shapley 1962]</a:t>
            </a:r>
            <a:r>
              <a:rPr lang="en-US" altLang="en-US" dirty="0"/>
              <a:t>  </a:t>
            </a:r>
            <a:r>
              <a:rPr lang="en-US" altLang="en-US" dirty="0">
                <a:solidFill>
                  <a:schemeClr val="tx1"/>
                </a:solidFill>
              </a:rPr>
              <a:t>Intuitive method that guarantees to find a stable </a:t>
            </a:r>
            <a:r>
              <a:rPr lang="en-US" altLang="en-US" dirty="0" smtClean="0">
                <a:solidFill>
                  <a:schemeClr val="tx1"/>
                </a:solidFill>
              </a:rPr>
              <a:t>matching.</a:t>
            </a:r>
            <a:endParaRPr lang="en-US" altLang="en-US" dirty="0">
              <a:solidFill>
                <a:schemeClr val="tx1"/>
              </a:solidFill>
            </a:endParaRPr>
          </a:p>
        </p:txBody>
      </p:sp>
      <p:sp>
        <p:nvSpPr>
          <p:cNvPr id="365575" name="Text Box 7"/>
          <p:cNvSpPr txBox="1">
            <a:spLocks noChangeArrowheads="1"/>
          </p:cNvSpPr>
          <p:nvPr/>
        </p:nvSpPr>
        <p:spPr bwMode="auto">
          <a:xfrm>
            <a:off x="609600" y="2292350"/>
            <a:ext cx="8001000" cy="3397250"/>
          </a:xfrm>
          <a:prstGeom prst="rect">
            <a:avLst/>
          </a:prstGeom>
          <a:solidFill>
            <a:schemeClr val="tx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2880" tIns="91440" rIns="137160" bIns="91440">
            <a:spAutoFit/>
          </a:bodyPr>
          <a:lstStyle/>
          <a:p>
            <a:pPr>
              <a:lnSpc>
                <a:spcPts val="2300"/>
              </a:lnSpc>
            </a:pPr>
            <a:r>
              <a:rPr kumimoji="0" lang="en-US" altLang="en-US" b="1">
                <a:solidFill>
                  <a:schemeClr val="bg2"/>
                </a:solidFill>
                <a:latin typeface="Courier New" panose="02070309020205020404" pitchFamily="49" charset="0"/>
              </a:rPr>
              <a:t>Initialize each person to be free.</a:t>
            </a:r>
          </a:p>
          <a:p>
            <a:pPr>
              <a:lnSpc>
                <a:spcPts val="2300"/>
              </a:lnSpc>
            </a:pPr>
            <a:r>
              <a:rPr kumimoji="0" lang="en-US" altLang="en-US" b="1">
                <a:solidFill>
                  <a:srgbClr val="003399"/>
                </a:solidFill>
                <a:latin typeface="Courier New" panose="02070309020205020404" pitchFamily="49" charset="0"/>
              </a:rPr>
              <a:t>while</a:t>
            </a:r>
            <a:r>
              <a:rPr kumimoji="0" lang="en-US" altLang="en-US" b="1">
                <a:solidFill>
                  <a:schemeClr val="bg2"/>
                </a:solidFill>
                <a:latin typeface="Courier New" panose="02070309020205020404" pitchFamily="49" charset="0"/>
              </a:rPr>
              <a:t> (some man is free and hasn't proposed to every woman) {</a:t>
            </a:r>
          </a:p>
          <a:p>
            <a:pPr>
              <a:lnSpc>
                <a:spcPts val="2300"/>
              </a:lnSpc>
            </a:pPr>
            <a:r>
              <a:rPr kumimoji="0" lang="en-US" altLang="en-US" b="1">
                <a:solidFill>
                  <a:schemeClr val="bg2"/>
                </a:solidFill>
                <a:latin typeface="Courier New" panose="02070309020205020404" pitchFamily="49" charset="0"/>
              </a:rPr>
              <a:t>    Choose such a man m</a:t>
            </a:r>
          </a:p>
          <a:p>
            <a:pPr>
              <a:lnSpc>
                <a:spcPts val="2300"/>
              </a:lnSpc>
            </a:pPr>
            <a:r>
              <a:rPr kumimoji="0" lang="en-US" altLang="en-US" b="1">
                <a:solidFill>
                  <a:schemeClr val="bg2"/>
                </a:solidFill>
                <a:latin typeface="Courier New" panose="02070309020205020404" pitchFamily="49" charset="0"/>
              </a:rPr>
              <a:t>    </a:t>
            </a:r>
            <a:r>
              <a:rPr lang="en-US" altLang="en-US" b="1">
                <a:latin typeface="Courier New" panose="02070309020205020404" pitchFamily="49" charset="0"/>
              </a:rPr>
              <a:t>w = 1</a:t>
            </a:r>
            <a:r>
              <a:rPr lang="en-US" altLang="en-US" b="1" baseline="30000">
                <a:latin typeface="Courier New" panose="02070309020205020404" pitchFamily="49" charset="0"/>
              </a:rPr>
              <a:t>st</a:t>
            </a:r>
            <a:r>
              <a:rPr lang="en-US" altLang="en-US" b="1">
                <a:latin typeface="Courier New" panose="02070309020205020404" pitchFamily="49" charset="0"/>
              </a:rPr>
              <a:t> woman on m's list to whom m has not yet proposed</a:t>
            </a:r>
          </a:p>
          <a:p>
            <a:pPr>
              <a:lnSpc>
                <a:spcPts val="2300"/>
              </a:lnSpc>
            </a:pPr>
            <a:r>
              <a:rPr lang="en-US" altLang="en-US" b="1">
                <a:latin typeface="Courier New" panose="02070309020205020404" pitchFamily="49" charset="0"/>
              </a:rPr>
              <a:t>    </a:t>
            </a:r>
            <a:r>
              <a:rPr lang="en-US" altLang="en-US" b="1">
                <a:solidFill>
                  <a:srgbClr val="003399"/>
                </a:solidFill>
                <a:latin typeface="Courier New" panose="02070309020205020404" pitchFamily="49" charset="0"/>
              </a:rPr>
              <a:t>if </a:t>
            </a:r>
            <a:r>
              <a:rPr lang="en-US" altLang="en-US" b="1">
                <a:latin typeface="Courier New" panose="02070309020205020404" pitchFamily="49" charset="0"/>
              </a:rPr>
              <a:t>(w is free)</a:t>
            </a:r>
          </a:p>
          <a:p>
            <a:pPr>
              <a:lnSpc>
                <a:spcPts val="2300"/>
              </a:lnSpc>
            </a:pPr>
            <a:r>
              <a:rPr lang="en-US" altLang="en-US" b="1">
                <a:latin typeface="Courier New" panose="02070309020205020404" pitchFamily="49" charset="0"/>
              </a:rPr>
              <a:t>        assign m and w to be engaged</a:t>
            </a:r>
          </a:p>
          <a:p>
            <a:pPr>
              <a:lnSpc>
                <a:spcPts val="2300"/>
              </a:lnSpc>
            </a:pPr>
            <a:r>
              <a:rPr lang="en-US" altLang="en-US" b="1">
                <a:latin typeface="Courier New" panose="02070309020205020404" pitchFamily="49" charset="0"/>
              </a:rPr>
              <a:t>    </a:t>
            </a:r>
            <a:r>
              <a:rPr lang="en-US" altLang="en-US" b="1">
                <a:solidFill>
                  <a:srgbClr val="003399"/>
                </a:solidFill>
                <a:latin typeface="Courier New" panose="02070309020205020404" pitchFamily="49" charset="0"/>
              </a:rPr>
              <a:t>else</a:t>
            </a:r>
            <a:r>
              <a:rPr lang="en-US" altLang="en-US" b="1">
                <a:solidFill>
                  <a:schemeClr val="accent1"/>
                </a:solidFill>
                <a:latin typeface="Courier New" panose="02070309020205020404" pitchFamily="49" charset="0"/>
              </a:rPr>
              <a:t> </a:t>
            </a:r>
            <a:r>
              <a:rPr lang="en-US" altLang="en-US" b="1">
                <a:solidFill>
                  <a:srgbClr val="003399"/>
                </a:solidFill>
                <a:latin typeface="Courier New" panose="02070309020205020404" pitchFamily="49" charset="0"/>
              </a:rPr>
              <a:t>if </a:t>
            </a:r>
            <a:r>
              <a:rPr lang="en-US" altLang="en-US" b="1">
                <a:latin typeface="Courier New" panose="02070309020205020404" pitchFamily="49" charset="0"/>
              </a:rPr>
              <a:t>(w prefers m to her fiancé m')</a:t>
            </a:r>
          </a:p>
          <a:p>
            <a:pPr>
              <a:lnSpc>
                <a:spcPts val="2300"/>
              </a:lnSpc>
            </a:pPr>
            <a:r>
              <a:rPr lang="en-US" altLang="en-US" b="1">
                <a:latin typeface="Courier New" panose="02070309020205020404" pitchFamily="49" charset="0"/>
              </a:rPr>
              <a:t>        assign m and w to be engaged, and m' to be free</a:t>
            </a:r>
          </a:p>
          <a:p>
            <a:pPr>
              <a:lnSpc>
                <a:spcPts val="2300"/>
              </a:lnSpc>
            </a:pPr>
            <a:r>
              <a:rPr lang="en-US" altLang="en-US" b="1">
                <a:latin typeface="Courier New" panose="02070309020205020404" pitchFamily="49" charset="0"/>
              </a:rPr>
              <a:t>    </a:t>
            </a:r>
            <a:r>
              <a:rPr lang="en-US" altLang="en-US" b="1">
                <a:solidFill>
                  <a:srgbClr val="003399"/>
                </a:solidFill>
                <a:latin typeface="Courier New" panose="02070309020205020404" pitchFamily="49" charset="0"/>
              </a:rPr>
              <a:t>else</a:t>
            </a:r>
          </a:p>
          <a:p>
            <a:pPr>
              <a:lnSpc>
                <a:spcPts val="2300"/>
              </a:lnSpc>
            </a:pPr>
            <a:r>
              <a:rPr lang="en-US" altLang="en-US" b="1">
                <a:solidFill>
                  <a:srgbClr val="003399"/>
                </a:solidFill>
                <a:latin typeface="Courier New" panose="02070309020205020404" pitchFamily="49" charset="0"/>
              </a:rPr>
              <a:t>        </a:t>
            </a:r>
            <a:r>
              <a:rPr lang="en-US" altLang="en-US" b="1">
                <a:latin typeface="Courier New" panose="02070309020205020404" pitchFamily="49" charset="0"/>
              </a:rPr>
              <a:t>w rejects m</a:t>
            </a:r>
          </a:p>
          <a:p>
            <a:pPr>
              <a:lnSpc>
                <a:spcPts val="2300"/>
              </a:lnSpc>
            </a:pPr>
            <a:r>
              <a:rPr lang="en-US" altLang="en-US" b="1">
                <a:latin typeface="Courier New" panose="02070309020205020404" pitchFamily="49" charset="0"/>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lide Number Placeholder 3"/>
          <p:cNvSpPr>
            <a:spLocks noGrp="1"/>
          </p:cNvSpPr>
          <p:nvPr>
            <p:ph type="sldNum" sz="quarter" idx="10"/>
          </p:nvPr>
        </p:nvSpPr>
        <p:spPr/>
        <p:txBody>
          <a:bodyPr/>
          <a:lstStyle/>
          <a:p>
            <a:fld id="{339A1C09-58B9-41F4-B8FF-9C6EA38B8213}" type="slidenum">
              <a:rPr lang="en-US" altLang="en-US"/>
              <a:pPr/>
              <a:t>16</a:t>
            </a:fld>
            <a:endParaRPr lang="en-US" altLang="en-US" sz="1400"/>
          </a:p>
        </p:txBody>
      </p:sp>
      <p:sp>
        <p:nvSpPr>
          <p:cNvPr id="505002" name="Rectangle 170"/>
          <p:cNvSpPr>
            <a:spLocks noGrp="1" noChangeArrowheads="1"/>
          </p:cNvSpPr>
          <p:nvPr>
            <p:ph type="title"/>
          </p:nvPr>
        </p:nvSpPr>
        <p:spPr/>
        <p:txBody>
          <a:bodyPr/>
          <a:lstStyle/>
          <a:p>
            <a:r>
              <a:rPr lang="en-US" altLang="en-US"/>
              <a:t>Proof of Correctness:  Termination</a:t>
            </a:r>
          </a:p>
        </p:txBody>
      </p:sp>
      <p:sp>
        <p:nvSpPr>
          <p:cNvPr id="505003" name="Rectangle 171"/>
          <p:cNvSpPr>
            <a:spLocks noGrp="1" noChangeArrowheads="1"/>
          </p:cNvSpPr>
          <p:nvPr>
            <p:ph type="body" idx="1"/>
          </p:nvPr>
        </p:nvSpPr>
        <p:spPr>
          <a:xfrm>
            <a:off x="609600" y="914400"/>
            <a:ext cx="8148638" cy="2743200"/>
          </a:xfrm>
        </p:spPr>
        <p:txBody>
          <a:bodyPr/>
          <a:lstStyle/>
          <a:p>
            <a:r>
              <a:rPr lang="en-US" altLang="en-US"/>
              <a:t>Observation 1.  </a:t>
            </a:r>
            <a:r>
              <a:rPr lang="en-US" altLang="en-US">
                <a:solidFill>
                  <a:schemeClr val="tx1"/>
                </a:solidFill>
              </a:rPr>
              <a:t>Men propose to women in decreasing order of preference.</a:t>
            </a:r>
          </a:p>
          <a:p>
            <a:endParaRPr lang="en-US" altLang="en-US"/>
          </a:p>
          <a:p>
            <a:r>
              <a:rPr lang="en-US" altLang="en-US"/>
              <a:t>Observation 2.  </a:t>
            </a:r>
            <a:r>
              <a:rPr lang="en-US" altLang="en-US">
                <a:solidFill>
                  <a:schemeClr val="bg2"/>
                </a:solidFill>
              </a:rPr>
              <a:t>Once a woman is matched, she never becomes unmatched; she only "trades up."</a:t>
            </a:r>
          </a:p>
          <a:p>
            <a:endParaRPr lang="en-US" altLang="en-US"/>
          </a:p>
          <a:p>
            <a:r>
              <a:rPr lang="en-US" altLang="en-US"/>
              <a:t>Claim.  </a:t>
            </a:r>
            <a:r>
              <a:rPr lang="en-US" altLang="en-US">
                <a:solidFill>
                  <a:schemeClr val="tx1"/>
                </a:solidFill>
              </a:rPr>
              <a:t>Algorithm terminates after at most n</a:t>
            </a:r>
            <a:r>
              <a:rPr lang="en-US" altLang="en-US" sz="2000" baseline="30000">
                <a:solidFill>
                  <a:schemeClr val="tx1"/>
                </a:solidFill>
              </a:rPr>
              <a:t>2</a:t>
            </a:r>
            <a:r>
              <a:rPr lang="en-US" altLang="en-US">
                <a:solidFill>
                  <a:schemeClr val="tx1"/>
                </a:solidFill>
              </a:rPr>
              <a:t> iterations of while loop.</a:t>
            </a:r>
          </a:p>
          <a:p>
            <a:r>
              <a:rPr lang="en-US" altLang="en-US"/>
              <a:t>Pf.</a:t>
            </a:r>
            <a:r>
              <a:rPr lang="en-US" altLang="en-US">
                <a:solidFill>
                  <a:schemeClr val="bg2"/>
                </a:solidFill>
              </a:rPr>
              <a:t>  </a:t>
            </a:r>
            <a:r>
              <a:rPr lang="en-US" altLang="en-US">
                <a:solidFill>
                  <a:schemeClr val="tx1"/>
                </a:solidFill>
              </a:rPr>
              <a:t>Each time through the while loop a man proposes to a new woman. There are only n</a:t>
            </a:r>
            <a:r>
              <a:rPr lang="en-US" altLang="en-US" baseline="30000">
                <a:solidFill>
                  <a:schemeClr val="tx1"/>
                </a:solidFill>
              </a:rPr>
              <a:t>2</a:t>
            </a:r>
            <a:r>
              <a:rPr lang="en-US" altLang="en-US">
                <a:solidFill>
                  <a:schemeClr val="tx1"/>
                </a:solidFill>
              </a:rPr>
              <a:t> possible proposals.  </a:t>
            </a:r>
            <a:r>
              <a:rPr lang="en-US" altLang="en-US">
                <a:solidFill>
                  <a:schemeClr val="tx1"/>
                </a:solidFill>
                <a:cs typeface="Lucida Grande" pitchFamily="-48" charset="0"/>
              </a:rPr>
              <a:t>▪</a:t>
            </a:r>
          </a:p>
        </p:txBody>
      </p:sp>
      <p:grpSp>
        <p:nvGrpSpPr>
          <p:cNvPr id="505006" name="Group 174"/>
          <p:cNvGrpSpPr>
            <a:grpSpLocks/>
          </p:cNvGrpSpPr>
          <p:nvPr/>
        </p:nvGrpSpPr>
        <p:grpSpPr bwMode="auto">
          <a:xfrm>
            <a:off x="1295400" y="4324350"/>
            <a:ext cx="6400800" cy="1730375"/>
            <a:chOff x="192" y="2688"/>
            <a:chExt cx="5328" cy="1440"/>
          </a:xfrm>
        </p:grpSpPr>
        <p:sp>
          <p:nvSpPr>
            <p:cNvPr id="505007" name="Rectangle 175"/>
            <p:cNvSpPr>
              <a:spLocks noChangeArrowheads="1"/>
            </p:cNvSpPr>
            <p:nvPr/>
          </p:nvSpPr>
          <p:spPr bwMode="auto">
            <a:xfrm>
              <a:off x="192" y="3168"/>
              <a:ext cx="624" cy="24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000">
                  <a:solidFill>
                    <a:schemeClr val="bg1"/>
                  </a:solidFill>
                </a:rPr>
                <a:t>Wyatt</a:t>
              </a:r>
            </a:p>
          </p:txBody>
        </p:sp>
        <p:sp>
          <p:nvSpPr>
            <p:cNvPr id="505008" name="Rectangle 176"/>
            <p:cNvSpPr>
              <a:spLocks noChangeArrowheads="1"/>
            </p:cNvSpPr>
            <p:nvPr/>
          </p:nvSpPr>
          <p:spPr bwMode="auto">
            <a:xfrm>
              <a:off x="192" y="2928"/>
              <a:ext cx="624" cy="24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000">
                  <a:solidFill>
                    <a:schemeClr val="bg1"/>
                  </a:solidFill>
                </a:rPr>
                <a:t>Victor</a:t>
              </a:r>
            </a:p>
          </p:txBody>
        </p:sp>
        <p:sp>
          <p:nvSpPr>
            <p:cNvPr id="505009" name="Rectangle 177"/>
            <p:cNvSpPr>
              <a:spLocks noChangeArrowheads="1"/>
            </p:cNvSpPr>
            <p:nvPr/>
          </p:nvSpPr>
          <p:spPr bwMode="auto">
            <a:xfrm>
              <a:off x="816" y="2688"/>
              <a:ext cx="384" cy="24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000">
                  <a:solidFill>
                    <a:schemeClr val="bg1"/>
                  </a:solidFill>
                </a:rPr>
                <a:t>1</a:t>
              </a:r>
              <a:r>
                <a:rPr kumimoji="0" lang="en-US" altLang="en-US" sz="1000" baseline="30000">
                  <a:solidFill>
                    <a:schemeClr val="bg1"/>
                  </a:solidFill>
                </a:rPr>
                <a:t>st</a:t>
              </a:r>
            </a:p>
          </p:txBody>
        </p:sp>
        <p:sp>
          <p:nvSpPr>
            <p:cNvPr id="505010" name="Rectangle 178"/>
            <p:cNvSpPr>
              <a:spLocks noChangeArrowheads="1"/>
            </p:cNvSpPr>
            <p:nvPr/>
          </p:nvSpPr>
          <p:spPr bwMode="auto">
            <a:xfrm>
              <a:off x="816" y="292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000"/>
                <a:t>A</a:t>
              </a:r>
            </a:p>
          </p:txBody>
        </p:sp>
        <p:sp>
          <p:nvSpPr>
            <p:cNvPr id="505011" name="Rectangle 179"/>
            <p:cNvSpPr>
              <a:spLocks noChangeArrowheads="1"/>
            </p:cNvSpPr>
            <p:nvPr/>
          </p:nvSpPr>
          <p:spPr bwMode="auto">
            <a:xfrm>
              <a:off x="816" y="316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000"/>
                <a:t>B</a:t>
              </a:r>
            </a:p>
          </p:txBody>
        </p:sp>
        <p:sp>
          <p:nvSpPr>
            <p:cNvPr id="505012" name="Rectangle 180"/>
            <p:cNvSpPr>
              <a:spLocks noChangeArrowheads="1"/>
            </p:cNvSpPr>
            <p:nvPr/>
          </p:nvSpPr>
          <p:spPr bwMode="auto">
            <a:xfrm>
              <a:off x="1200" y="2688"/>
              <a:ext cx="384" cy="24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000">
                  <a:solidFill>
                    <a:schemeClr val="bg1"/>
                  </a:solidFill>
                </a:rPr>
                <a:t>2</a:t>
              </a:r>
              <a:r>
                <a:rPr kumimoji="0" lang="en-US" altLang="en-US" sz="1000" baseline="30000">
                  <a:solidFill>
                    <a:schemeClr val="bg1"/>
                  </a:solidFill>
                </a:rPr>
                <a:t>nd</a:t>
              </a:r>
            </a:p>
          </p:txBody>
        </p:sp>
        <p:sp>
          <p:nvSpPr>
            <p:cNvPr id="505013" name="Rectangle 181"/>
            <p:cNvSpPr>
              <a:spLocks noChangeArrowheads="1"/>
            </p:cNvSpPr>
            <p:nvPr/>
          </p:nvSpPr>
          <p:spPr bwMode="auto">
            <a:xfrm>
              <a:off x="1584" y="292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000"/>
                <a:t>C</a:t>
              </a:r>
            </a:p>
          </p:txBody>
        </p:sp>
        <p:sp>
          <p:nvSpPr>
            <p:cNvPr id="505014" name="Rectangle 182"/>
            <p:cNvSpPr>
              <a:spLocks noChangeArrowheads="1"/>
            </p:cNvSpPr>
            <p:nvPr/>
          </p:nvSpPr>
          <p:spPr bwMode="auto">
            <a:xfrm>
              <a:off x="1584" y="316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000"/>
                <a:t>D</a:t>
              </a:r>
            </a:p>
          </p:txBody>
        </p:sp>
        <p:sp>
          <p:nvSpPr>
            <p:cNvPr id="505015" name="Rectangle 183"/>
            <p:cNvSpPr>
              <a:spLocks noChangeArrowheads="1"/>
            </p:cNvSpPr>
            <p:nvPr/>
          </p:nvSpPr>
          <p:spPr bwMode="auto">
            <a:xfrm>
              <a:off x="1584" y="2688"/>
              <a:ext cx="384" cy="24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000">
                  <a:solidFill>
                    <a:schemeClr val="bg1"/>
                  </a:solidFill>
                </a:rPr>
                <a:t>3</a:t>
              </a:r>
              <a:r>
                <a:rPr kumimoji="0" lang="en-US" altLang="en-US" sz="1000" baseline="30000">
                  <a:solidFill>
                    <a:schemeClr val="bg1"/>
                  </a:solidFill>
                </a:rPr>
                <a:t>rd</a:t>
              </a:r>
            </a:p>
          </p:txBody>
        </p:sp>
        <p:sp>
          <p:nvSpPr>
            <p:cNvPr id="505016" name="Rectangle 184"/>
            <p:cNvSpPr>
              <a:spLocks noChangeArrowheads="1"/>
            </p:cNvSpPr>
            <p:nvPr/>
          </p:nvSpPr>
          <p:spPr bwMode="auto">
            <a:xfrm>
              <a:off x="1200" y="316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000"/>
                <a:t>C</a:t>
              </a:r>
            </a:p>
          </p:txBody>
        </p:sp>
        <p:sp>
          <p:nvSpPr>
            <p:cNvPr id="505017" name="Rectangle 185"/>
            <p:cNvSpPr>
              <a:spLocks noChangeArrowheads="1"/>
            </p:cNvSpPr>
            <p:nvPr/>
          </p:nvSpPr>
          <p:spPr bwMode="auto">
            <a:xfrm>
              <a:off x="1200" y="292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000"/>
                <a:t>B</a:t>
              </a:r>
            </a:p>
          </p:txBody>
        </p:sp>
        <p:sp>
          <p:nvSpPr>
            <p:cNvPr id="505018" name="Rectangle 186"/>
            <p:cNvSpPr>
              <a:spLocks noChangeArrowheads="1"/>
            </p:cNvSpPr>
            <p:nvPr/>
          </p:nvSpPr>
          <p:spPr bwMode="auto">
            <a:xfrm>
              <a:off x="816" y="388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000"/>
                <a:t>A</a:t>
              </a:r>
            </a:p>
          </p:txBody>
        </p:sp>
        <p:sp>
          <p:nvSpPr>
            <p:cNvPr id="505019" name="Rectangle 187"/>
            <p:cNvSpPr>
              <a:spLocks noChangeArrowheads="1"/>
            </p:cNvSpPr>
            <p:nvPr/>
          </p:nvSpPr>
          <p:spPr bwMode="auto">
            <a:xfrm>
              <a:off x="192" y="3888"/>
              <a:ext cx="624" cy="24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000">
                  <a:solidFill>
                    <a:schemeClr val="bg1"/>
                  </a:solidFill>
                </a:rPr>
                <a:t>Zeus</a:t>
              </a:r>
            </a:p>
          </p:txBody>
        </p:sp>
        <p:sp>
          <p:nvSpPr>
            <p:cNvPr id="505020" name="Rectangle 188"/>
            <p:cNvSpPr>
              <a:spLocks noChangeArrowheads="1"/>
            </p:cNvSpPr>
            <p:nvPr/>
          </p:nvSpPr>
          <p:spPr bwMode="auto">
            <a:xfrm>
              <a:off x="192" y="3648"/>
              <a:ext cx="624" cy="24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000">
                  <a:solidFill>
                    <a:schemeClr val="bg1"/>
                  </a:solidFill>
                </a:rPr>
                <a:t>Yancey</a:t>
              </a:r>
            </a:p>
          </p:txBody>
        </p:sp>
        <p:sp>
          <p:nvSpPr>
            <p:cNvPr id="505021" name="Rectangle 189"/>
            <p:cNvSpPr>
              <a:spLocks noChangeArrowheads="1"/>
            </p:cNvSpPr>
            <p:nvPr/>
          </p:nvSpPr>
          <p:spPr bwMode="auto">
            <a:xfrm>
              <a:off x="192" y="3408"/>
              <a:ext cx="624" cy="24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000">
                  <a:solidFill>
                    <a:schemeClr val="bg1"/>
                  </a:solidFill>
                </a:rPr>
                <a:t>Xavier</a:t>
              </a:r>
            </a:p>
          </p:txBody>
        </p:sp>
        <p:sp>
          <p:nvSpPr>
            <p:cNvPr id="505022" name="Rectangle 190"/>
            <p:cNvSpPr>
              <a:spLocks noChangeArrowheads="1"/>
            </p:cNvSpPr>
            <p:nvPr/>
          </p:nvSpPr>
          <p:spPr bwMode="auto">
            <a:xfrm>
              <a:off x="816" y="340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000"/>
                <a:t>C</a:t>
              </a:r>
            </a:p>
          </p:txBody>
        </p:sp>
        <p:sp>
          <p:nvSpPr>
            <p:cNvPr id="505023" name="Rectangle 191"/>
            <p:cNvSpPr>
              <a:spLocks noChangeArrowheads="1"/>
            </p:cNvSpPr>
            <p:nvPr/>
          </p:nvSpPr>
          <p:spPr bwMode="auto">
            <a:xfrm>
              <a:off x="816" y="364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000"/>
                <a:t>D</a:t>
              </a:r>
            </a:p>
          </p:txBody>
        </p:sp>
        <p:sp>
          <p:nvSpPr>
            <p:cNvPr id="505024" name="Rectangle 192"/>
            <p:cNvSpPr>
              <a:spLocks noChangeArrowheads="1"/>
            </p:cNvSpPr>
            <p:nvPr/>
          </p:nvSpPr>
          <p:spPr bwMode="auto">
            <a:xfrm>
              <a:off x="1584" y="340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000"/>
                <a:t>A</a:t>
              </a:r>
            </a:p>
          </p:txBody>
        </p:sp>
        <p:sp>
          <p:nvSpPr>
            <p:cNvPr id="505025" name="Rectangle 193"/>
            <p:cNvSpPr>
              <a:spLocks noChangeArrowheads="1"/>
            </p:cNvSpPr>
            <p:nvPr/>
          </p:nvSpPr>
          <p:spPr bwMode="auto">
            <a:xfrm>
              <a:off x="1584" y="364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000"/>
                <a:t>B</a:t>
              </a:r>
            </a:p>
          </p:txBody>
        </p:sp>
        <p:sp>
          <p:nvSpPr>
            <p:cNvPr id="505026" name="Rectangle 194"/>
            <p:cNvSpPr>
              <a:spLocks noChangeArrowheads="1"/>
            </p:cNvSpPr>
            <p:nvPr/>
          </p:nvSpPr>
          <p:spPr bwMode="auto">
            <a:xfrm>
              <a:off x="1200" y="388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000"/>
                <a:t>B</a:t>
              </a:r>
            </a:p>
          </p:txBody>
        </p:sp>
        <p:sp>
          <p:nvSpPr>
            <p:cNvPr id="505027" name="Rectangle 195"/>
            <p:cNvSpPr>
              <a:spLocks noChangeArrowheads="1"/>
            </p:cNvSpPr>
            <p:nvPr/>
          </p:nvSpPr>
          <p:spPr bwMode="auto">
            <a:xfrm>
              <a:off x="1200" y="364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000"/>
                <a:t>A</a:t>
              </a:r>
            </a:p>
          </p:txBody>
        </p:sp>
        <p:sp>
          <p:nvSpPr>
            <p:cNvPr id="505028" name="Rectangle 196"/>
            <p:cNvSpPr>
              <a:spLocks noChangeArrowheads="1"/>
            </p:cNvSpPr>
            <p:nvPr/>
          </p:nvSpPr>
          <p:spPr bwMode="auto">
            <a:xfrm>
              <a:off x="1200" y="340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000"/>
                <a:t>D</a:t>
              </a:r>
            </a:p>
          </p:txBody>
        </p:sp>
        <p:sp>
          <p:nvSpPr>
            <p:cNvPr id="505029" name="Rectangle 197"/>
            <p:cNvSpPr>
              <a:spLocks noChangeArrowheads="1"/>
            </p:cNvSpPr>
            <p:nvPr/>
          </p:nvSpPr>
          <p:spPr bwMode="auto">
            <a:xfrm>
              <a:off x="1584" y="388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000"/>
                <a:t>C</a:t>
              </a:r>
            </a:p>
          </p:txBody>
        </p:sp>
        <p:sp>
          <p:nvSpPr>
            <p:cNvPr id="505030" name="Rectangle 198"/>
            <p:cNvSpPr>
              <a:spLocks noChangeArrowheads="1"/>
            </p:cNvSpPr>
            <p:nvPr/>
          </p:nvSpPr>
          <p:spPr bwMode="auto">
            <a:xfrm>
              <a:off x="1968" y="2688"/>
              <a:ext cx="384" cy="24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000">
                  <a:solidFill>
                    <a:schemeClr val="bg1"/>
                  </a:solidFill>
                </a:rPr>
                <a:t>4</a:t>
              </a:r>
              <a:r>
                <a:rPr kumimoji="0" lang="en-US" altLang="en-US" sz="1000" baseline="30000">
                  <a:solidFill>
                    <a:schemeClr val="bg1"/>
                  </a:solidFill>
                </a:rPr>
                <a:t>th</a:t>
              </a:r>
            </a:p>
          </p:txBody>
        </p:sp>
        <p:sp>
          <p:nvSpPr>
            <p:cNvPr id="505031" name="Rectangle 199"/>
            <p:cNvSpPr>
              <a:spLocks noChangeArrowheads="1"/>
            </p:cNvSpPr>
            <p:nvPr/>
          </p:nvSpPr>
          <p:spPr bwMode="auto">
            <a:xfrm>
              <a:off x="2352" y="2928"/>
              <a:ext cx="384" cy="240"/>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000"/>
                <a:t>E</a:t>
              </a:r>
            </a:p>
          </p:txBody>
        </p:sp>
        <p:sp>
          <p:nvSpPr>
            <p:cNvPr id="505032" name="Rectangle 200"/>
            <p:cNvSpPr>
              <a:spLocks noChangeArrowheads="1"/>
            </p:cNvSpPr>
            <p:nvPr/>
          </p:nvSpPr>
          <p:spPr bwMode="auto">
            <a:xfrm>
              <a:off x="2352" y="316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000"/>
                <a:t>E</a:t>
              </a:r>
            </a:p>
          </p:txBody>
        </p:sp>
        <p:sp>
          <p:nvSpPr>
            <p:cNvPr id="505033" name="Rectangle 201"/>
            <p:cNvSpPr>
              <a:spLocks noChangeArrowheads="1"/>
            </p:cNvSpPr>
            <p:nvPr/>
          </p:nvSpPr>
          <p:spPr bwMode="auto">
            <a:xfrm>
              <a:off x="2352" y="2688"/>
              <a:ext cx="384" cy="24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000">
                  <a:solidFill>
                    <a:schemeClr val="bg1"/>
                  </a:solidFill>
                </a:rPr>
                <a:t>5</a:t>
              </a:r>
              <a:r>
                <a:rPr kumimoji="0" lang="en-US" altLang="en-US" sz="1000" baseline="30000">
                  <a:solidFill>
                    <a:schemeClr val="bg1"/>
                  </a:solidFill>
                </a:rPr>
                <a:t>th</a:t>
              </a:r>
            </a:p>
          </p:txBody>
        </p:sp>
        <p:sp>
          <p:nvSpPr>
            <p:cNvPr id="505034" name="Rectangle 202"/>
            <p:cNvSpPr>
              <a:spLocks noChangeArrowheads="1"/>
            </p:cNvSpPr>
            <p:nvPr/>
          </p:nvSpPr>
          <p:spPr bwMode="auto">
            <a:xfrm>
              <a:off x="1968" y="3168"/>
              <a:ext cx="384" cy="240"/>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000"/>
                <a:t>A</a:t>
              </a:r>
            </a:p>
          </p:txBody>
        </p:sp>
        <p:sp>
          <p:nvSpPr>
            <p:cNvPr id="505035" name="Rectangle 203"/>
            <p:cNvSpPr>
              <a:spLocks noChangeArrowheads="1"/>
            </p:cNvSpPr>
            <p:nvPr/>
          </p:nvSpPr>
          <p:spPr bwMode="auto">
            <a:xfrm>
              <a:off x="1968" y="292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000"/>
                <a:t>D</a:t>
              </a:r>
            </a:p>
          </p:txBody>
        </p:sp>
        <p:sp>
          <p:nvSpPr>
            <p:cNvPr id="505036" name="Rectangle 204"/>
            <p:cNvSpPr>
              <a:spLocks noChangeArrowheads="1"/>
            </p:cNvSpPr>
            <p:nvPr/>
          </p:nvSpPr>
          <p:spPr bwMode="auto">
            <a:xfrm>
              <a:off x="2352" y="340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000"/>
                <a:t>E</a:t>
              </a:r>
            </a:p>
          </p:txBody>
        </p:sp>
        <p:sp>
          <p:nvSpPr>
            <p:cNvPr id="505037" name="Rectangle 205"/>
            <p:cNvSpPr>
              <a:spLocks noChangeArrowheads="1"/>
            </p:cNvSpPr>
            <p:nvPr/>
          </p:nvSpPr>
          <p:spPr bwMode="auto">
            <a:xfrm>
              <a:off x="2352" y="364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000"/>
                <a:t>E</a:t>
              </a:r>
            </a:p>
          </p:txBody>
        </p:sp>
        <p:sp>
          <p:nvSpPr>
            <p:cNvPr id="505038" name="Rectangle 206"/>
            <p:cNvSpPr>
              <a:spLocks noChangeArrowheads="1"/>
            </p:cNvSpPr>
            <p:nvPr/>
          </p:nvSpPr>
          <p:spPr bwMode="auto">
            <a:xfrm>
              <a:off x="1968" y="3888"/>
              <a:ext cx="384" cy="240"/>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000"/>
                <a:t>D</a:t>
              </a:r>
            </a:p>
          </p:txBody>
        </p:sp>
        <p:sp>
          <p:nvSpPr>
            <p:cNvPr id="505039" name="Rectangle 207"/>
            <p:cNvSpPr>
              <a:spLocks noChangeArrowheads="1"/>
            </p:cNvSpPr>
            <p:nvPr/>
          </p:nvSpPr>
          <p:spPr bwMode="auto">
            <a:xfrm>
              <a:off x="1968" y="3648"/>
              <a:ext cx="384" cy="240"/>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000"/>
                <a:t>C</a:t>
              </a:r>
            </a:p>
          </p:txBody>
        </p:sp>
        <p:sp>
          <p:nvSpPr>
            <p:cNvPr id="505040" name="Rectangle 208"/>
            <p:cNvSpPr>
              <a:spLocks noChangeArrowheads="1"/>
            </p:cNvSpPr>
            <p:nvPr/>
          </p:nvSpPr>
          <p:spPr bwMode="auto">
            <a:xfrm>
              <a:off x="1968" y="3408"/>
              <a:ext cx="384" cy="240"/>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000"/>
                <a:t>B</a:t>
              </a:r>
            </a:p>
          </p:txBody>
        </p:sp>
        <p:sp>
          <p:nvSpPr>
            <p:cNvPr id="505041" name="Rectangle 209"/>
            <p:cNvSpPr>
              <a:spLocks noChangeArrowheads="1"/>
            </p:cNvSpPr>
            <p:nvPr/>
          </p:nvSpPr>
          <p:spPr bwMode="auto">
            <a:xfrm>
              <a:off x="2352" y="388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000"/>
                <a:t>E</a:t>
              </a:r>
            </a:p>
          </p:txBody>
        </p:sp>
        <p:sp>
          <p:nvSpPr>
            <p:cNvPr id="505042" name="Rectangle 210"/>
            <p:cNvSpPr>
              <a:spLocks noChangeArrowheads="1"/>
            </p:cNvSpPr>
            <p:nvPr/>
          </p:nvSpPr>
          <p:spPr bwMode="auto">
            <a:xfrm>
              <a:off x="2976" y="3168"/>
              <a:ext cx="624" cy="24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000">
                  <a:solidFill>
                    <a:schemeClr val="bg1"/>
                  </a:solidFill>
                </a:rPr>
                <a:t>Bertha</a:t>
              </a:r>
            </a:p>
          </p:txBody>
        </p:sp>
        <p:sp>
          <p:nvSpPr>
            <p:cNvPr id="505043" name="Rectangle 211"/>
            <p:cNvSpPr>
              <a:spLocks noChangeArrowheads="1"/>
            </p:cNvSpPr>
            <p:nvPr/>
          </p:nvSpPr>
          <p:spPr bwMode="auto">
            <a:xfrm>
              <a:off x="2976" y="2928"/>
              <a:ext cx="624" cy="24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000">
                  <a:solidFill>
                    <a:schemeClr val="bg1"/>
                  </a:solidFill>
                </a:rPr>
                <a:t>Amy</a:t>
              </a:r>
            </a:p>
          </p:txBody>
        </p:sp>
        <p:sp>
          <p:nvSpPr>
            <p:cNvPr id="505044" name="Rectangle 212"/>
            <p:cNvSpPr>
              <a:spLocks noChangeArrowheads="1"/>
            </p:cNvSpPr>
            <p:nvPr/>
          </p:nvSpPr>
          <p:spPr bwMode="auto">
            <a:xfrm>
              <a:off x="3600" y="2688"/>
              <a:ext cx="384" cy="24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000">
                  <a:solidFill>
                    <a:schemeClr val="bg1"/>
                  </a:solidFill>
                </a:rPr>
                <a:t>1</a:t>
              </a:r>
              <a:r>
                <a:rPr kumimoji="0" lang="en-US" altLang="en-US" sz="1000" baseline="30000">
                  <a:solidFill>
                    <a:schemeClr val="bg1"/>
                  </a:solidFill>
                </a:rPr>
                <a:t>st</a:t>
              </a:r>
            </a:p>
          </p:txBody>
        </p:sp>
        <p:sp>
          <p:nvSpPr>
            <p:cNvPr id="505045" name="Rectangle 213"/>
            <p:cNvSpPr>
              <a:spLocks noChangeArrowheads="1"/>
            </p:cNvSpPr>
            <p:nvPr/>
          </p:nvSpPr>
          <p:spPr bwMode="auto">
            <a:xfrm>
              <a:off x="3600" y="2928"/>
              <a:ext cx="384" cy="240"/>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000"/>
                <a:t>W</a:t>
              </a:r>
            </a:p>
          </p:txBody>
        </p:sp>
        <p:sp>
          <p:nvSpPr>
            <p:cNvPr id="505046" name="Rectangle 214"/>
            <p:cNvSpPr>
              <a:spLocks noChangeArrowheads="1"/>
            </p:cNvSpPr>
            <p:nvPr/>
          </p:nvSpPr>
          <p:spPr bwMode="auto">
            <a:xfrm>
              <a:off x="3600" y="3168"/>
              <a:ext cx="384" cy="240"/>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000"/>
                <a:t>X</a:t>
              </a:r>
            </a:p>
          </p:txBody>
        </p:sp>
        <p:sp>
          <p:nvSpPr>
            <p:cNvPr id="505047" name="Rectangle 215"/>
            <p:cNvSpPr>
              <a:spLocks noChangeArrowheads="1"/>
            </p:cNvSpPr>
            <p:nvPr/>
          </p:nvSpPr>
          <p:spPr bwMode="auto">
            <a:xfrm>
              <a:off x="3984" y="2688"/>
              <a:ext cx="384" cy="24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000">
                  <a:solidFill>
                    <a:schemeClr val="bg1"/>
                  </a:solidFill>
                </a:rPr>
                <a:t>2</a:t>
              </a:r>
              <a:r>
                <a:rPr kumimoji="0" lang="en-US" altLang="en-US" sz="1000" baseline="30000">
                  <a:solidFill>
                    <a:schemeClr val="bg1"/>
                  </a:solidFill>
                </a:rPr>
                <a:t>nd</a:t>
              </a:r>
            </a:p>
          </p:txBody>
        </p:sp>
        <p:sp>
          <p:nvSpPr>
            <p:cNvPr id="505048" name="Rectangle 216"/>
            <p:cNvSpPr>
              <a:spLocks noChangeArrowheads="1"/>
            </p:cNvSpPr>
            <p:nvPr/>
          </p:nvSpPr>
          <p:spPr bwMode="auto">
            <a:xfrm>
              <a:off x="4368" y="292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000"/>
                <a:t>Y</a:t>
              </a:r>
            </a:p>
          </p:txBody>
        </p:sp>
        <p:sp>
          <p:nvSpPr>
            <p:cNvPr id="505049" name="Rectangle 217"/>
            <p:cNvSpPr>
              <a:spLocks noChangeArrowheads="1"/>
            </p:cNvSpPr>
            <p:nvPr/>
          </p:nvSpPr>
          <p:spPr bwMode="auto">
            <a:xfrm>
              <a:off x="4368" y="316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000"/>
                <a:t>Z</a:t>
              </a:r>
            </a:p>
          </p:txBody>
        </p:sp>
        <p:sp>
          <p:nvSpPr>
            <p:cNvPr id="505050" name="Rectangle 218"/>
            <p:cNvSpPr>
              <a:spLocks noChangeArrowheads="1"/>
            </p:cNvSpPr>
            <p:nvPr/>
          </p:nvSpPr>
          <p:spPr bwMode="auto">
            <a:xfrm>
              <a:off x="4368" y="2688"/>
              <a:ext cx="384" cy="24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000">
                  <a:solidFill>
                    <a:schemeClr val="bg1"/>
                  </a:solidFill>
                </a:rPr>
                <a:t>3</a:t>
              </a:r>
              <a:r>
                <a:rPr kumimoji="0" lang="en-US" altLang="en-US" sz="1000" baseline="30000">
                  <a:solidFill>
                    <a:schemeClr val="bg1"/>
                  </a:solidFill>
                </a:rPr>
                <a:t>rd</a:t>
              </a:r>
            </a:p>
          </p:txBody>
        </p:sp>
        <p:sp>
          <p:nvSpPr>
            <p:cNvPr id="505051" name="Rectangle 219"/>
            <p:cNvSpPr>
              <a:spLocks noChangeArrowheads="1"/>
            </p:cNvSpPr>
            <p:nvPr/>
          </p:nvSpPr>
          <p:spPr bwMode="auto">
            <a:xfrm>
              <a:off x="3984" y="316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000"/>
                <a:t>Y</a:t>
              </a:r>
            </a:p>
          </p:txBody>
        </p:sp>
        <p:sp>
          <p:nvSpPr>
            <p:cNvPr id="505052" name="Rectangle 220"/>
            <p:cNvSpPr>
              <a:spLocks noChangeArrowheads="1"/>
            </p:cNvSpPr>
            <p:nvPr/>
          </p:nvSpPr>
          <p:spPr bwMode="auto">
            <a:xfrm>
              <a:off x="3984" y="292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000"/>
                <a:t>X</a:t>
              </a:r>
            </a:p>
          </p:txBody>
        </p:sp>
        <p:sp>
          <p:nvSpPr>
            <p:cNvPr id="505053" name="Rectangle 221"/>
            <p:cNvSpPr>
              <a:spLocks noChangeArrowheads="1"/>
            </p:cNvSpPr>
            <p:nvPr/>
          </p:nvSpPr>
          <p:spPr bwMode="auto">
            <a:xfrm>
              <a:off x="3600" y="3888"/>
              <a:ext cx="384" cy="240"/>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000"/>
                <a:t>V</a:t>
              </a:r>
            </a:p>
          </p:txBody>
        </p:sp>
        <p:sp>
          <p:nvSpPr>
            <p:cNvPr id="505054" name="Rectangle 222"/>
            <p:cNvSpPr>
              <a:spLocks noChangeArrowheads="1"/>
            </p:cNvSpPr>
            <p:nvPr/>
          </p:nvSpPr>
          <p:spPr bwMode="auto">
            <a:xfrm>
              <a:off x="2976" y="3888"/>
              <a:ext cx="624" cy="24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000">
                  <a:solidFill>
                    <a:schemeClr val="bg1"/>
                  </a:solidFill>
                </a:rPr>
                <a:t>Erika</a:t>
              </a:r>
            </a:p>
          </p:txBody>
        </p:sp>
        <p:sp>
          <p:nvSpPr>
            <p:cNvPr id="505055" name="Rectangle 223"/>
            <p:cNvSpPr>
              <a:spLocks noChangeArrowheads="1"/>
            </p:cNvSpPr>
            <p:nvPr/>
          </p:nvSpPr>
          <p:spPr bwMode="auto">
            <a:xfrm>
              <a:off x="2976" y="3648"/>
              <a:ext cx="624" cy="24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000">
                  <a:solidFill>
                    <a:schemeClr val="bg1"/>
                  </a:solidFill>
                </a:rPr>
                <a:t>Diane</a:t>
              </a:r>
            </a:p>
          </p:txBody>
        </p:sp>
        <p:sp>
          <p:nvSpPr>
            <p:cNvPr id="505056" name="Rectangle 224"/>
            <p:cNvSpPr>
              <a:spLocks noChangeArrowheads="1"/>
            </p:cNvSpPr>
            <p:nvPr/>
          </p:nvSpPr>
          <p:spPr bwMode="auto">
            <a:xfrm>
              <a:off x="2976" y="3408"/>
              <a:ext cx="624" cy="24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000">
                  <a:solidFill>
                    <a:schemeClr val="bg1"/>
                  </a:solidFill>
                </a:rPr>
                <a:t>Clare</a:t>
              </a:r>
            </a:p>
          </p:txBody>
        </p:sp>
        <p:sp>
          <p:nvSpPr>
            <p:cNvPr id="505057" name="Rectangle 225"/>
            <p:cNvSpPr>
              <a:spLocks noChangeArrowheads="1"/>
            </p:cNvSpPr>
            <p:nvPr/>
          </p:nvSpPr>
          <p:spPr bwMode="auto">
            <a:xfrm>
              <a:off x="3600" y="3408"/>
              <a:ext cx="384" cy="240"/>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000"/>
                <a:t>Y</a:t>
              </a:r>
            </a:p>
          </p:txBody>
        </p:sp>
        <p:sp>
          <p:nvSpPr>
            <p:cNvPr id="505058" name="Rectangle 226"/>
            <p:cNvSpPr>
              <a:spLocks noChangeArrowheads="1"/>
            </p:cNvSpPr>
            <p:nvPr/>
          </p:nvSpPr>
          <p:spPr bwMode="auto">
            <a:xfrm>
              <a:off x="3600" y="3648"/>
              <a:ext cx="384" cy="240"/>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000"/>
                <a:t>Z</a:t>
              </a:r>
            </a:p>
          </p:txBody>
        </p:sp>
        <p:sp>
          <p:nvSpPr>
            <p:cNvPr id="505059" name="Rectangle 227"/>
            <p:cNvSpPr>
              <a:spLocks noChangeArrowheads="1"/>
            </p:cNvSpPr>
            <p:nvPr/>
          </p:nvSpPr>
          <p:spPr bwMode="auto">
            <a:xfrm>
              <a:off x="4368" y="340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000"/>
                <a:t>V</a:t>
              </a:r>
            </a:p>
          </p:txBody>
        </p:sp>
        <p:sp>
          <p:nvSpPr>
            <p:cNvPr id="505060" name="Rectangle 228"/>
            <p:cNvSpPr>
              <a:spLocks noChangeArrowheads="1"/>
            </p:cNvSpPr>
            <p:nvPr/>
          </p:nvSpPr>
          <p:spPr bwMode="auto">
            <a:xfrm>
              <a:off x="4368" y="364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000"/>
                <a:t>W</a:t>
              </a:r>
            </a:p>
          </p:txBody>
        </p:sp>
        <p:sp>
          <p:nvSpPr>
            <p:cNvPr id="505061" name="Rectangle 229"/>
            <p:cNvSpPr>
              <a:spLocks noChangeArrowheads="1"/>
            </p:cNvSpPr>
            <p:nvPr/>
          </p:nvSpPr>
          <p:spPr bwMode="auto">
            <a:xfrm>
              <a:off x="3984" y="388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000"/>
                <a:t>W</a:t>
              </a:r>
            </a:p>
          </p:txBody>
        </p:sp>
        <p:sp>
          <p:nvSpPr>
            <p:cNvPr id="505062" name="Rectangle 230"/>
            <p:cNvSpPr>
              <a:spLocks noChangeArrowheads="1"/>
            </p:cNvSpPr>
            <p:nvPr/>
          </p:nvSpPr>
          <p:spPr bwMode="auto">
            <a:xfrm>
              <a:off x="3984" y="364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000"/>
                <a:t>V</a:t>
              </a:r>
            </a:p>
          </p:txBody>
        </p:sp>
        <p:sp>
          <p:nvSpPr>
            <p:cNvPr id="505063" name="Rectangle 231"/>
            <p:cNvSpPr>
              <a:spLocks noChangeArrowheads="1"/>
            </p:cNvSpPr>
            <p:nvPr/>
          </p:nvSpPr>
          <p:spPr bwMode="auto">
            <a:xfrm>
              <a:off x="3984" y="340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000"/>
                <a:t>Z</a:t>
              </a:r>
            </a:p>
          </p:txBody>
        </p:sp>
        <p:sp>
          <p:nvSpPr>
            <p:cNvPr id="505064" name="Rectangle 232"/>
            <p:cNvSpPr>
              <a:spLocks noChangeArrowheads="1"/>
            </p:cNvSpPr>
            <p:nvPr/>
          </p:nvSpPr>
          <p:spPr bwMode="auto">
            <a:xfrm>
              <a:off x="4368" y="388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000"/>
                <a:t>X</a:t>
              </a:r>
            </a:p>
          </p:txBody>
        </p:sp>
        <p:sp>
          <p:nvSpPr>
            <p:cNvPr id="505065" name="Rectangle 233"/>
            <p:cNvSpPr>
              <a:spLocks noChangeArrowheads="1"/>
            </p:cNvSpPr>
            <p:nvPr/>
          </p:nvSpPr>
          <p:spPr bwMode="auto">
            <a:xfrm>
              <a:off x="4752" y="2688"/>
              <a:ext cx="384" cy="24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000">
                  <a:solidFill>
                    <a:schemeClr val="bg1"/>
                  </a:solidFill>
                </a:rPr>
                <a:t>4</a:t>
              </a:r>
              <a:r>
                <a:rPr kumimoji="0" lang="en-US" altLang="en-US" sz="1000" baseline="30000">
                  <a:solidFill>
                    <a:schemeClr val="bg1"/>
                  </a:solidFill>
                </a:rPr>
                <a:t>th</a:t>
              </a:r>
            </a:p>
          </p:txBody>
        </p:sp>
        <p:sp>
          <p:nvSpPr>
            <p:cNvPr id="505066" name="Rectangle 234"/>
            <p:cNvSpPr>
              <a:spLocks noChangeArrowheads="1"/>
            </p:cNvSpPr>
            <p:nvPr/>
          </p:nvSpPr>
          <p:spPr bwMode="auto">
            <a:xfrm>
              <a:off x="5136" y="292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000"/>
                <a:t>V</a:t>
              </a:r>
            </a:p>
          </p:txBody>
        </p:sp>
        <p:sp>
          <p:nvSpPr>
            <p:cNvPr id="505067" name="Rectangle 235"/>
            <p:cNvSpPr>
              <a:spLocks noChangeArrowheads="1"/>
            </p:cNvSpPr>
            <p:nvPr/>
          </p:nvSpPr>
          <p:spPr bwMode="auto">
            <a:xfrm>
              <a:off x="5136" y="316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000"/>
                <a:t>W</a:t>
              </a:r>
            </a:p>
          </p:txBody>
        </p:sp>
        <p:sp>
          <p:nvSpPr>
            <p:cNvPr id="505068" name="Rectangle 236"/>
            <p:cNvSpPr>
              <a:spLocks noChangeArrowheads="1"/>
            </p:cNvSpPr>
            <p:nvPr/>
          </p:nvSpPr>
          <p:spPr bwMode="auto">
            <a:xfrm>
              <a:off x="5136" y="2688"/>
              <a:ext cx="384" cy="24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000">
                  <a:solidFill>
                    <a:schemeClr val="bg1"/>
                  </a:solidFill>
                </a:rPr>
                <a:t>5</a:t>
              </a:r>
              <a:r>
                <a:rPr kumimoji="0" lang="en-US" altLang="en-US" sz="1000" baseline="30000">
                  <a:solidFill>
                    <a:schemeClr val="bg1"/>
                  </a:solidFill>
                </a:rPr>
                <a:t>th</a:t>
              </a:r>
            </a:p>
          </p:txBody>
        </p:sp>
        <p:sp>
          <p:nvSpPr>
            <p:cNvPr id="505069" name="Rectangle 237"/>
            <p:cNvSpPr>
              <a:spLocks noChangeArrowheads="1"/>
            </p:cNvSpPr>
            <p:nvPr/>
          </p:nvSpPr>
          <p:spPr bwMode="auto">
            <a:xfrm>
              <a:off x="4752" y="316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000"/>
                <a:t>V</a:t>
              </a:r>
            </a:p>
          </p:txBody>
        </p:sp>
        <p:sp>
          <p:nvSpPr>
            <p:cNvPr id="505070" name="Rectangle 238"/>
            <p:cNvSpPr>
              <a:spLocks noChangeArrowheads="1"/>
            </p:cNvSpPr>
            <p:nvPr/>
          </p:nvSpPr>
          <p:spPr bwMode="auto">
            <a:xfrm>
              <a:off x="4752" y="292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000"/>
                <a:t>Z</a:t>
              </a:r>
            </a:p>
          </p:txBody>
        </p:sp>
        <p:sp>
          <p:nvSpPr>
            <p:cNvPr id="505071" name="Rectangle 239"/>
            <p:cNvSpPr>
              <a:spLocks noChangeArrowheads="1"/>
            </p:cNvSpPr>
            <p:nvPr/>
          </p:nvSpPr>
          <p:spPr bwMode="auto">
            <a:xfrm>
              <a:off x="5136" y="340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000"/>
                <a:t>X</a:t>
              </a:r>
            </a:p>
          </p:txBody>
        </p:sp>
        <p:sp>
          <p:nvSpPr>
            <p:cNvPr id="505072" name="Rectangle 240"/>
            <p:cNvSpPr>
              <a:spLocks noChangeArrowheads="1"/>
            </p:cNvSpPr>
            <p:nvPr/>
          </p:nvSpPr>
          <p:spPr bwMode="auto">
            <a:xfrm>
              <a:off x="5136" y="364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000"/>
                <a:t>Y</a:t>
              </a:r>
            </a:p>
          </p:txBody>
        </p:sp>
        <p:sp>
          <p:nvSpPr>
            <p:cNvPr id="505073" name="Rectangle 241"/>
            <p:cNvSpPr>
              <a:spLocks noChangeArrowheads="1"/>
            </p:cNvSpPr>
            <p:nvPr/>
          </p:nvSpPr>
          <p:spPr bwMode="auto">
            <a:xfrm>
              <a:off x="4752" y="388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000"/>
                <a:t>Y</a:t>
              </a:r>
            </a:p>
          </p:txBody>
        </p:sp>
        <p:sp>
          <p:nvSpPr>
            <p:cNvPr id="505074" name="Rectangle 242"/>
            <p:cNvSpPr>
              <a:spLocks noChangeArrowheads="1"/>
            </p:cNvSpPr>
            <p:nvPr/>
          </p:nvSpPr>
          <p:spPr bwMode="auto">
            <a:xfrm>
              <a:off x="4752" y="364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000"/>
                <a:t>X</a:t>
              </a:r>
            </a:p>
          </p:txBody>
        </p:sp>
        <p:sp>
          <p:nvSpPr>
            <p:cNvPr id="505075" name="Rectangle 243"/>
            <p:cNvSpPr>
              <a:spLocks noChangeArrowheads="1"/>
            </p:cNvSpPr>
            <p:nvPr/>
          </p:nvSpPr>
          <p:spPr bwMode="auto">
            <a:xfrm>
              <a:off x="4752" y="340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000"/>
                <a:t>W</a:t>
              </a:r>
            </a:p>
          </p:txBody>
        </p:sp>
        <p:sp>
          <p:nvSpPr>
            <p:cNvPr id="505076" name="Rectangle 244"/>
            <p:cNvSpPr>
              <a:spLocks noChangeArrowheads="1"/>
            </p:cNvSpPr>
            <p:nvPr/>
          </p:nvSpPr>
          <p:spPr bwMode="auto">
            <a:xfrm>
              <a:off x="5136" y="388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000"/>
                <a:t>Z</a:t>
              </a:r>
            </a:p>
          </p:txBody>
        </p:sp>
      </p:grpSp>
      <p:sp>
        <p:nvSpPr>
          <p:cNvPr id="505077" name="Rectangle 245"/>
          <p:cNvSpPr>
            <a:spLocks noChangeArrowheads="1"/>
          </p:cNvSpPr>
          <p:nvPr/>
        </p:nvSpPr>
        <p:spPr bwMode="auto">
          <a:xfrm>
            <a:off x="3657600" y="6248400"/>
            <a:ext cx="21796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en-US" sz="1200"/>
              <a:t>n(n-1) + 1 proposals required</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C4FEBAB-9D11-4BA1-B955-D0EE5A1C4B44}" type="slidenum">
              <a:rPr lang="en-US" altLang="en-US"/>
              <a:pPr/>
              <a:t>17</a:t>
            </a:fld>
            <a:endParaRPr lang="en-US" altLang="en-US" sz="1400"/>
          </a:p>
        </p:txBody>
      </p:sp>
      <p:sp>
        <p:nvSpPr>
          <p:cNvPr id="540674" name="Rectangle 2"/>
          <p:cNvSpPr>
            <a:spLocks noGrp="1" noChangeArrowheads="1"/>
          </p:cNvSpPr>
          <p:nvPr>
            <p:ph type="title"/>
          </p:nvPr>
        </p:nvSpPr>
        <p:spPr/>
        <p:txBody>
          <a:bodyPr/>
          <a:lstStyle/>
          <a:p>
            <a:r>
              <a:rPr lang="en-US" altLang="en-US"/>
              <a:t>Proof of Correctness:  Perfection</a:t>
            </a:r>
          </a:p>
        </p:txBody>
      </p:sp>
      <p:sp>
        <p:nvSpPr>
          <p:cNvPr id="540675" name="Rectangle 3"/>
          <p:cNvSpPr>
            <a:spLocks noGrp="1" noChangeArrowheads="1"/>
          </p:cNvSpPr>
          <p:nvPr>
            <p:ph type="body" idx="1"/>
          </p:nvPr>
        </p:nvSpPr>
        <p:spPr/>
        <p:txBody>
          <a:bodyPr/>
          <a:lstStyle/>
          <a:p>
            <a:r>
              <a:rPr lang="en-US" altLang="en-US"/>
              <a:t>Claim.  </a:t>
            </a:r>
            <a:r>
              <a:rPr lang="en-US" altLang="en-US">
                <a:solidFill>
                  <a:schemeClr val="bg2"/>
                </a:solidFill>
              </a:rPr>
              <a:t>All men and women get matched.</a:t>
            </a:r>
          </a:p>
          <a:p>
            <a:r>
              <a:rPr lang="en-US" altLang="en-US"/>
              <a:t>Pf.</a:t>
            </a:r>
            <a:r>
              <a:rPr lang="en-US" altLang="en-US">
                <a:solidFill>
                  <a:schemeClr val="bg2"/>
                </a:solidFill>
              </a:rPr>
              <a:t>  </a:t>
            </a:r>
            <a:r>
              <a:rPr lang="en-US" altLang="en-US">
                <a:solidFill>
                  <a:schemeClr val="hlink"/>
                </a:solidFill>
              </a:rPr>
              <a:t>(by contradiction)</a:t>
            </a:r>
            <a:endParaRPr lang="en-US" altLang="en-US">
              <a:solidFill>
                <a:schemeClr val="bg2"/>
              </a:solidFill>
            </a:endParaRPr>
          </a:p>
          <a:p>
            <a:pPr lvl="1"/>
            <a:r>
              <a:rPr lang="en-US" altLang="en-US">
                <a:solidFill>
                  <a:schemeClr val="bg2"/>
                </a:solidFill>
              </a:rPr>
              <a:t>Suppose, for sake of contradiction, that Zeus is not matched upon termination of algorithm.</a:t>
            </a:r>
          </a:p>
          <a:p>
            <a:pPr lvl="1"/>
            <a:r>
              <a:rPr lang="en-US" altLang="en-US"/>
              <a:t>Then some woman, say Amy, is not matched upon termination.</a:t>
            </a:r>
          </a:p>
          <a:p>
            <a:pPr lvl="1"/>
            <a:r>
              <a:rPr lang="en-US" altLang="en-US"/>
              <a:t>By Observation 2, Amy was never proposed to.</a:t>
            </a:r>
          </a:p>
          <a:p>
            <a:pPr lvl="1"/>
            <a:r>
              <a:rPr lang="en-US" altLang="en-US"/>
              <a:t>But, Zeus proposes to everyone, since he ends up unmatched.  </a:t>
            </a:r>
            <a:r>
              <a:rPr lang="en-US" altLang="en-US">
                <a:cs typeface="Lucida Grande" pitchFamily="-48" charset="0"/>
              </a:rPr>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a:spLocks noGrp="1"/>
          </p:cNvSpPr>
          <p:nvPr>
            <p:ph type="sldNum" sz="quarter" idx="10"/>
          </p:nvPr>
        </p:nvSpPr>
        <p:spPr/>
        <p:txBody>
          <a:bodyPr/>
          <a:lstStyle/>
          <a:p>
            <a:fld id="{CD1F192F-BEFB-4CA7-AFF0-3EE666916C83}" type="slidenum">
              <a:rPr lang="en-US" altLang="en-US"/>
              <a:pPr/>
              <a:t>18</a:t>
            </a:fld>
            <a:endParaRPr lang="en-US" altLang="en-US" sz="1400"/>
          </a:p>
        </p:txBody>
      </p:sp>
      <p:sp>
        <p:nvSpPr>
          <p:cNvPr id="541698" name="Rectangle 2"/>
          <p:cNvSpPr>
            <a:spLocks noGrp="1" noChangeArrowheads="1"/>
          </p:cNvSpPr>
          <p:nvPr>
            <p:ph type="title"/>
          </p:nvPr>
        </p:nvSpPr>
        <p:spPr/>
        <p:txBody>
          <a:bodyPr/>
          <a:lstStyle/>
          <a:p>
            <a:r>
              <a:rPr lang="en-US" altLang="en-US"/>
              <a:t>Proof of Correctness:  Stability</a:t>
            </a:r>
          </a:p>
        </p:txBody>
      </p:sp>
      <p:sp>
        <p:nvSpPr>
          <p:cNvPr id="541699" name="Rectangle 3"/>
          <p:cNvSpPr>
            <a:spLocks noGrp="1" noChangeArrowheads="1"/>
          </p:cNvSpPr>
          <p:nvPr>
            <p:ph type="body" idx="1"/>
          </p:nvPr>
        </p:nvSpPr>
        <p:spPr/>
        <p:txBody>
          <a:bodyPr/>
          <a:lstStyle/>
          <a:p>
            <a:r>
              <a:rPr lang="en-US" altLang="en-US"/>
              <a:t>Claim.  </a:t>
            </a:r>
            <a:r>
              <a:rPr lang="en-US" altLang="en-US">
                <a:solidFill>
                  <a:schemeClr val="bg2"/>
                </a:solidFill>
              </a:rPr>
              <a:t>No unstable pairs.</a:t>
            </a:r>
          </a:p>
          <a:p>
            <a:r>
              <a:rPr lang="en-US" altLang="en-US"/>
              <a:t>Pf.</a:t>
            </a:r>
            <a:r>
              <a:rPr lang="en-US" altLang="en-US">
                <a:solidFill>
                  <a:schemeClr val="bg2"/>
                </a:solidFill>
              </a:rPr>
              <a:t>  </a:t>
            </a:r>
            <a:r>
              <a:rPr lang="en-US" altLang="en-US">
                <a:solidFill>
                  <a:schemeClr val="hlink"/>
                </a:solidFill>
              </a:rPr>
              <a:t>(by contradiction)</a:t>
            </a:r>
          </a:p>
          <a:p>
            <a:pPr lvl="1"/>
            <a:r>
              <a:rPr lang="en-US" altLang="en-US"/>
              <a:t>Suppose A-Z is an unstable pair:  each prefers each other to partner in Gale-Shapley matching S*.</a:t>
            </a:r>
          </a:p>
          <a:p>
            <a:pPr lvl="1"/>
            <a:endParaRPr lang="en-US" altLang="en-US"/>
          </a:p>
          <a:p>
            <a:pPr lvl="1"/>
            <a:r>
              <a:rPr lang="en-US" altLang="en-US"/>
              <a:t>Case 1:  Z never proposed to A.</a:t>
            </a:r>
            <a:br>
              <a:rPr lang="en-US" altLang="en-US"/>
            </a:br>
            <a:r>
              <a:rPr lang="en-US" altLang="en-US"/>
              <a:t>  </a:t>
            </a:r>
            <a:r>
              <a:rPr lang="en-US" altLang="en-US">
                <a:sym typeface="Symbol" panose="05050102010706020507" pitchFamily="18" charset="2"/>
              </a:rPr>
              <a:t>  </a:t>
            </a:r>
            <a:r>
              <a:rPr lang="en-US" altLang="en-US"/>
              <a:t>Z prefers his GS partner to A. </a:t>
            </a:r>
            <a:br>
              <a:rPr lang="en-US" altLang="en-US"/>
            </a:br>
            <a:r>
              <a:rPr lang="en-US" altLang="en-US"/>
              <a:t>  </a:t>
            </a:r>
            <a:r>
              <a:rPr lang="en-US" altLang="en-US">
                <a:sym typeface="Symbol" panose="05050102010706020507" pitchFamily="18" charset="2"/>
              </a:rPr>
              <a:t>  A-Z</a:t>
            </a:r>
            <a:r>
              <a:rPr lang="en-US" altLang="en-US"/>
              <a:t> is stable.</a:t>
            </a:r>
          </a:p>
          <a:p>
            <a:pPr lvl="1"/>
            <a:endParaRPr lang="en-US" altLang="en-US"/>
          </a:p>
          <a:p>
            <a:pPr lvl="1"/>
            <a:r>
              <a:rPr lang="en-US" altLang="en-US"/>
              <a:t>Case 2:  Z proposed to A.</a:t>
            </a:r>
            <a:br>
              <a:rPr lang="en-US" altLang="en-US"/>
            </a:br>
            <a:r>
              <a:rPr lang="en-US" altLang="en-US"/>
              <a:t>  </a:t>
            </a:r>
            <a:r>
              <a:rPr lang="en-US" altLang="en-US">
                <a:sym typeface="Symbol" panose="05050102010706020507" pitchFamily="18" charset="2"/>
              </a:rPr>
              <a:t></a:t>
            </a:r>
            <a:r>
              <a:rPr lang="en-US" altLang="en-US"/>
              <a:t>  A rejected Z (right away or later)</a:t>
            </a:r>
            <a:br>
              <a:rPr lang="en-US" altLang="en-US"/>
            </a:br>
            <a:r>
              <a:rPr lang="en-US" altLang="en-US"/>
              <a:t>  </a:t>
            </a:r>
            <a:r>
              <a:rPr lang="en-US" altLang="en-US">
                <a:sym typeface="Symbol" panose="05050102010706020507" pitchFamily="18" charset="2"/>
              </a:rPr>
              <a:t></a:t>
            </a:r>
            <a:r>
              <a:rPr lang="en-US" altLang="en-US"/>
              <a:t>  A prefers her GS partner to Z.</a:t>
            </a:r>
            <a:br>
              <a:rPr lang="en-US" altLang="en-US"/>
            </a:br>
            <a:r>
              <a:rPr lang="en-US" altLang="en-US"/>
              <a:t>  </a:t>
            </a:r>
            <a:r>
              <a:rPr lang="en-US" altLang="en-US">
                <a:sym typeface="Symbol" panose="05050102010706020507" pitchFamily="18" charset="2"/>
              </a:rPr>
              <a:t></a:t>
            </a:r>
            <a:r>
              <a:rPr lang="en-US" altLang="en-US"/>
              <a:t>  A-Z is stable.</a:t>
            </a:r>
          </a:p>
          <a:p>
            <a:pPr lvl="1"/>
            <a:endParaRPr lang="en-US" altLang="en-US">
              <a:solidFill>
                <a:srgbClr val="990033"/>
              </a:solidFill>
            </a:endParaRPr>
          </a:p>
          <a:p>
            <a:pPr lvl="1"/>
            <a:r>
              <a:rPr lang="en-US" altLang="en-US"/>
              <a:t>In either case A-Z is stable, a contradiction.  </a:t>
            </a:r>
            <a:r>
              <a:rPr lang="en-US" altLang="en-US">
                <a:cs typeface="Lucida Grande" pitchFamily="-48" charset="0"/>
              </a:rPr>
              <a:t>▪</a:t>
            </a:r>
            <a:endParaRPr lang="en-US" altLang="en-US"/>
          </a:p>
        </p:txBody>
      </p:sp>
      <p:sp>
        <p:nvSpPr>
          <p:cNvPr id="541700" name="Rectangle 4"/>
          <p:cNvSpPr>
            <a:spLocks noChangeArrowheads="1"/>
          </p:cNvSpPr>
          <p:nvPr/>
        </p:nvSpPr>
        <p:spPr bwMode="auto">
          <a:xfrm>
            <a:off x="7042150" y="3254375"/>
            <a:ext cx="1600200" cy="3810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a:t>Bertha-Zeus</a:t>
            </a:r>
          </a:p>
        </p:txBody>
      </p:sp>
      <p:sp>
        <p:nvSpPr>
          <p:cNvPr id="541701" name="Rectangle 5"/>
          <p:cNvSpPr>
            <a:spLocks noChangeArrowheads="1"/>
          </p:cNvSpPr>
          <p:nvPr/>
        </p:nvSpPr>
        <p:spPr bwMode="auto">
          <a:xfrm>
            <a:off x="7042150" y="2873375"/>
            <a:ext cx="1600200" cy="3810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a:t>Amy-Yancey</a:t>
            </a:r>
          </a:p>
        </p:txBody>
      </p:sp>
      <p:sp>
        <p:nvSpPr>
          <p:cNvPr id="541702" name="Rectangle 6"/>
          <p:cNvSpPr>
            <a:spLocks noChangeArrowheads="1"/>
          </p:cNvSpPr>
          <p:nvPr/>
        </p:nvSpPr>
        <p:spPr bwMode="auto">
          <a:xfrm>
            <a:off x="7042150" y="2492375"/>
            <a:ext cx="1600200" cy="3810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a:t>S*</a:t>
            </a:r>
          </a:p>
        </p:txBody>
      </p:sp>
      <p:sp>
        <p:nvSpPr>
          <p:cNvPr id="541703" name="Rectangle 7"/>
          <p:cNvSpPr>
            <a:spLocks noChangeArrowheads="1"/>
          </p:cNvSpPr>
          <p:nvPr/>
        </p:nvSpPr>
        <p:spPr bwMode="auto">
          <a:xfrm>
            <a:off x="7042150" y="3635375"/>
            <a:ext cx="1600200" cy="3810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a:t>. . .</a:t>
            </a:r>
          </a:p>
        </p:txBody>
      </p:sp>
      <p:sp>
        <p:nvSpPr>
          <p:cNvPr id="541704" name="Text Box 8"/>
          <p:cNvSpPr txBox="1">
            <a:spLocks noChangeArrowheads="1"/>
          </p:cNvSpPr>
          <p:nvPr/>
        </p:nvSpPr>
        <p:spPr bwMode="auto">
          <a:xfrm>
            <a:off x="4975225" y="2478088"/>
            <a:ext cx="1858963"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1019175">
              <a:defRPr kumimoji="1" sz="2400">
                <a:solidFill>
                  <a:schemeClr val="tx1"/>
                </a:solidFill>
                <a:latin typeface="Comic Sans MS" panose="030F0702030302020204" pitchFamily="66" charset="0"/>
              </a:defRPr>
            </a:lvl1pPr>
            <a:lvl2pPr marL="509588" defTabSz="1019175">
              <a:defRPr kumimoji="1" sz="2400">
                <a:solidFill>
                  <a:schemeClr val="tx1"/>
                </a:solidFill>
                <a:latin typeface="Comic Sans MS" panose="030F0702030302020204" pitchFamily="66" charset="0"/>
              </a:defRPr>
            </a:lvl2pPr>
            <a:lvl3pPr marL="1019175" defTabSz="1019175">
              <a:defRPr kumimoji="1" sz="2400">
                <a:solidFill>
                  <a:schemeClr val="tx1"/>
                </a:solidFill>
                <a:latin typeface="Comic Sans MS" panose="030F0702030302020204" pitchFamily="66" charset="0"/>
              </a:defRPr>
            </a:lvl3pPr>
            <a:lvl4pPr marL="1528763" defTabSz="1019175">
              <a:defRPr kumimoji="1" sz="2400">
                <a:solidFill>
                  <a:schemeClr val="tx1"/>
                </a:solidFill>
                <a:latin typeface="Comic Sans MS" panose="030F0702030302020204" pitchFamily="66" charset="0"/>
              </a:defRPr>
            </a:lvl4pPr>
            <a:lvl5pPr marL="2038350" defTabSz="1019175">
              <a:defRPr kumimoji="1" sz="2400">
                <a:solidFill>
                  <a:schemeClr val="tx1"/>
                </a:solidFill>
                <a:latin typeface="Comic Sans MS" panose="030F0702030302020204" pitchFamily="66" charset="0"/>
              </a:defRPr>
            </a:lvl5pPr>
            <a:lvl6pPr marL="2495550" defTabSz="1019175" eaLnBrk="0" fontAlgn="base" hangingPunct="0">
              <a:spcBef>
                <a:spcPct val="0"/>
              </a:spcBef>
              <a:spcAft>
                <a:spcPct val="0"/>
              </a:spcAft>
              <a:defRPr kumimoji="1" sz="2400">
                <a:solidFill>
                  <a:schemeClr val="tx1"/>
                </a:solidFill>
                <a:latin typeface="Comic Sans MS" panose="030F0702030302020204" pitchFamily="66" charset="0"/>
              </a:defRPr>
            </a:lvl6pPr>
            <a:lvl7pPr marL="2952750" defTabSz="1019175" eaLnBrk="0" fontAlgn="base" hangingPunct="0">
              <a:spcBef>
                <a:spcPct val="0"/>
              </a:spcBef>
              <a:spcAft>
                <a:spcPct val="0"/>
              </a:spcAft>
              <a:defRPr kumimoji="1" sz="2400">
                <a:solidFill>
                  <a:schemeClr val="tx1"/>
                </a:solidFill>
                <a:latin typeface="Comic Sans MS" panose="030F0702030302020204" pitchFamily="66" charset="0"/>
              </a:defRPr>
            </a:lvl7pPr>
            <a:lvl8pPr marL="3409950" defTabSz="1019175" eaLnBrk="0" fontAlgn="base" hangingPunct="0">
              <a:spcBef>
                <a:spcPct val="0"/>
              </a:spcBef>
              <a:spcAft>
                <a:spcPct val="0"/>
              </a:spcAft>
              <a:defRPr kumimoji="1" sz="2400">
                <a:solidFill>
                  <a:schemeClr val="tx1"/>
                </a:solidFill>
                <a:latin typeface="Comic Sans MS" panose="030F0702030302020204" pitchFamily="66" charset="0"/>
              </a:defRPr>
            </a:lvl8pPr>
            <a:lvl9pPr marL="3867150" defTabSz="1019175" eaLnBrk="0" fontAlgn="base" hangingPunct="0">
              <a:spcBef>
                <a:spcPct val="0"/>
              </a:spcBef>
              <a:spcAft>
                <a:spcPct val="0"/>
              </a:spcAft>
              <a:defRPr kumimoji="1" sz="2400">
                <a:solidFill>
                  <a:schemeClr val="tx1"/>
                </a:solidFill>
                <a:latin typeface="Comic Sans MS" panose="030F0702030302020204" pitchFamily="66" charset="0"/>
              </a:defRPr>
            </a:lvl9pPr>
          </a:lstStyle>
          <a:p>
            <a:pPr>
              <a:spcBef>
                <a:spcPct val="50000"/>
              </a:spcBef>
            </a:pPr>
            <a:r>
              <a:rPr lang="en-US" altLang="en-US" sz="1200"/>
              <a:t>men propose in decreasing</a:t>
            </a:r>
            <a:br>
              <a:rPr lang="en-US" altLang="en-US" sz="1200"/>
            </a:br>
            <a:r>
              <a:rPr lang="en-US" altLang="en-US" sz="1200"/>
              <a:t>order of preference</a:t>
            </a:r>
          </a:p>
        </p:txBody>
      </p:sp>
      <p:sp>
        <p:nvSpPr>
          <p:cNvPr id="541705" name="Line 9"/>
          <p:cNvSpPr>
            <a:spLocks noChangeShapeType="1"/>
          </p:cNvSpPr>
          <p:nvPr/>
        </p:nvSpPr>
        <p:spPr bwMode="auto">
          <a:xfrm flipH="1">
            <a:off x="4754563" y="2790825"/>
            <a:ext cx="150812" cy="16510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
        <p:nvSpPr>
          <p:cNvPr id="541706" name="Text Box 10"/>
          <p:cNvSpPr txBox="1">
            <a:spLocks noChangeArrowheads="1"/>
          </p:cNvSpPr>
          <p:nvPr/>
        </p:nvSpPr>
        <p:spPr bwMode="auto">
          <a:xfrm>
            <a:off x="5435600" y="4660900"/>
            <a:ext cx="1439863"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1019175">
              <a:defRPr kumimoji="1" sz="2400">
                <a:solidFill>
                  <a:schemeClr val="tx1"/>
                </a:solidFill>
                <a:latin typeface="Comic Sans MS" panose="030F0702030302020204" pitchFamily="66" charset="0"/>
              </a:defRPr>
            </a:lvl1pPr>
            <a:lvl2pPr marL="509588" defTabSz="1019175">
              <a:defRPr kumimoji="1" sz="2400">
                <a:solidFill>
                  <a:schemeClr val="tx1"/>
                </a:solidFill>
                <a:latin typeface="Comic Sans MS" panose="030F0702030302020204" pitchFamily="66" charset="0"/>
              </a:defRPr>
            </a:lvl2pPr>
            <a:lvl3pPr marL="1019175" defTabSz="1019175">
              <a:defRPr kumimoji="1" sz="2400">
                <a:solidFill>
                  <a:schemeClr val="tx1"/>
                </a:solidFill>
                <a:latin typeface="Comic Sans MS" panose="030F0702030302020204" pitchFamily="66" charset="0"/>
              </a:defRPr>
            </a:lvl3pPr>
            <a:lvl4pPr marL="1528763" defTabSz="1019175">
              <a:defRPr kumimoji="1" sz="2400">
                <a:solidFill>
                  <a:schemeClr val="tx1"/>
                </a:solidFill>
                <a:latin typeface="Comic Sans MS" panose="030F0702030302020204" pitchFamily="66" charset="0"/>
              </a:defRPr>
            </a:lvl4pPr>
            <a:lvl5pPr marL="2038350" defTabSz="1019175">
              <a:defRPr kumimoji="1" sz="2400">
                <a:solidFill>
                  <a:schemeClr val="tx1"/>
                </a:solidFill>
                <a:latin typeface="Comic Sans MS" panose="030F0702030302020204" pitchFamily="66" charset="0"/>
              </a:defRPr>
            </a:lvl5pPr>
            <a:lvl6pPr marL="2495550" defTabSz="1019175" eaLnBrk="0" fontAlgn="base" hangingPunct="0">
              <a:spcBef>
                <a:spcPct val="0"/>
              </a:spcBef>
              <a:spcAft>
                <a:spcPct val="0"/>
              </a:spcAft>
              <a:defRPr kumimoji="1" sz="2400">
                <a:solidFill>
                  <a:schemeClr val="tx1"/>
                </a:solidFill>
                <a:latin typeface="Comic Sans MS" panose="030F0702030302020204" pitchFamily="66" charset="0"/>
              </a:defRPr>
            </a:lvl6pPr>
            <a:lvl7pPr marL="2952750" defTabSz="1019175" eaLnBrk="0" fontAlgn="base" hangingPunct="0">
              <a:spcBef>
                <a:spcPct val="0"/>
              </a:spcBef>
              <a:spcAft>
                <a:spcPct val="0"/>
              </a:spcAft>
              <a:defRPr kumimoji="1" sz="2400">
                <a:solidFill>
                  <a:schemeClr val="tx1"/>
                </a:solidFill>
                <a:latin typeface="Comic Sans MS" panose="030F0702030302020204" pitchFamily="66" charset="0"/>
              </a:defRPr>
            </a:lvl7pPr>
            <a:lvl8pPr marL="3409950" defTabSz="1019175" eaLnBrk="0" fontAlgn="base" hangingPunct="0">
              <a:spcBef>
                <a:spcPct val="0"/>
              </a:spcBef>
              <a:spcAft>
                <a:spcPct val="0"/>
              </a:spcAft>
              <a:defRPr kumimoji="1" sz="2400">
                <a:solidFill>
                  <a:schemeClr val="tx1"/>
                </a:solidFill>
                <a:latin typeface="Comic Sans MS" panose="030F0702030302020204" pitchFamily="66" charset="0"/>
              </a:defRPr>
            </a:lvl8pPr>
            <a:lvl9pPr marL="3867150" defTabSz="1019175" eaLnBrk="0" fontAlgn="base" hangingPunct="0">
              <a:spcBef>
                <a:spcPct val="0"/>
              </a:spcBef>
              <a:spcAft>
                <a:spcPct val="0"/>
              </a:spcAft>
              <a:defRPr kumimoji="1" sz="2400">
                <a:solidFill>
                  <a:schemeClr val="tx1"/>
                </a:solidFill>
                <a:latin typeface="Comic Sans MS" panose="030F0702030302020204" pitchFamily="66" charset="0"/>
              </a:defRPr>
            </a:lvl9pPr>
          </a:lstStyle>
          <a:p>
            <a:pPr>
              <a:spcBef>
                <a:spcPct val="50000"/>
              </a:spcBef>
            </a:pPr>
            <a:r>
              <a:rPr lang="en-US" altLang="en-US" sz="1200"/>
              <a:t>women only trade up</a:t>
            </a:r>
          </a:p>
        </p:txBody>
      </p:sp>
      <p:sp>
        <p:nvSpPr>
          <p:cNvPr id="541707" name="Line 11"/>
          <p:cNvSpPr>
            <a:spLocks noChangeShapeType="1"/>
          </p:cNvSpPr>
          <p:nvPr/>
        </p:nvSpPr>
        <p:spPr bwMode="auto">
          <a:xfrm flipH="1" flipV="1">
            <a:off x="5092700" y="4779963"/>
            <a:ext cx="250825" cy="3175"/>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03CF6E6-1680-4546-8E46-9C3C0B2797B5}" type="slidenum">
              <a:rPr lang="en-US" altLang="en-US"/>
              <a:pPr/>
              <a:t>19</a:t>
            </a:fld>
            <a:endParaRPr lang="en-US" altLang="en-US" sz="1400"/>
          </a:p>
        </p:txBody>
      </p:sp>
      <p:sp>
        <p:nvSpPr>
          <p:cNvPr id="575490" name="Rectangle 2"/>
          <p:cNvSpPr>
            <a:spLocks noGrp="1" noChangeArrowheads="1"/>
          </p:cNvSpPr>
          <p:nvPr>
            <p:ph type="title"/>
          </p:nvPr>
        </p:nvSpPr>
        <p:spPr/>
        <p:txBody>
          <a:bodyPr/>
          <a:lstStyle/>
          <a:p>
            <a:r>
              <a:rPr lang="en-US" altLang="en-US"/>
              <a:t>Summary</a:t>
            </a:r>
          </a:p>
        </p:txBody>
      </p:sp>
      <p:sp>
        <p:nvSpPr>
          <p:cNvPr id="575491" name="Rectangle 3"/>
          <p:cNvSpPr>
            <a:spLocks noGrp="1" noChangeArrowheads="1"/>
          </p:cNvSpPr>
          <p:nvPr>
            <p:ph type="body" idx="1"/>
          </p:nvPr>
        </p:nvSpPr>
        <p:spPr/>
        <p:txBody>
          <a:bodyPr/>
          <a:lstStyle/>
          <a:p>
            <a:r>
              <a:rPr lang="en-US" altLang="en-US"/>
              <a:t>Stable matching problem.  </a:t>
            </a:r>
            <a:r>
              <a:rPr lang="en-US" altLang="en-US">
                <a:solidFill>
                  <a:schemeClr val="tx1"/>
                </a:solidFill>
              </a:rPr>
              <a:t>Given n men and n women, and their preferences, find a stable matching if one exists.</a:t>
            </a:r>
          </a:p>
          <a:p>
            <a:endParaRPr lang="en-US" altLang="en-US"/>
          </a:p>
          <a:p>
            <a:r>
              <a:rPr lang="en-US" altLang="en-US"/>
              <a:t>Gale-Shapley algorithm.  </a:t>
            </a:r>
            <a:r>
              <a:rPr lang="en-US" altLang="en-US">
                <a:solidFill>
                  <a:schemeClr val="tx1"/>
                </a:solidFill>
              </a:rPr>
              <a:t>Guarantees to find a stable matching for </a:t>
            </a:r>
            <a:r>
              <a:rPr lang="en-US" altLang="en-US">
                <a:solidFill>
                  <a:schemeClr val="accent1"/>
                </a:solidFill>
              </a:rPr>
              <a:t>any</a:t>
            </a:r>
            <a:r>
              <a:rPr lang="en-US" altLang="en-US">
                <a:solidFill>
                  <a:schemeClr val="tx1"/>
                </a:solidFill>
              </a:rPr>
              <a:t> problem instance.</a:t>
            </a:r>
          </a:p>
          <a:p>
            <a:endParaRPr lang="en-US" altLang="en-US">
              <a:solidFill>
                <a:schemeClr val="tx1"/>
              </a:solidFill>
            </a:endParaRPr>
          </a:p>
          <a:p>
            <a:r>
              <a:rPr lang="en-US" altLang="en-US"/>
              <a:t>Q. </a:t>
            </a:r>
            <a:r>
              <a:rPr lang="en-US" altLang="en-US">
                <a:solidFill>
                  <a:schemeClr val="tx1"/>
                </a:solidFill>
              </a:rPr>
              <a:t>  How to implement GS algorithm efficiently?</a:t>
            </a:r>
          </a:p>
          <a:p>
            <a:endParaRPr lang="en-US" altLang="en-US"/>
          </a:p>
          <a:p>
            <a:r>
              <a:rPr lang="en-US" altLang="en-US"/>
              <a:t>Q. </a:t>
            </a:r>
            <a:r>
              <a:rPr lang="en-US" altLang="en-US">
                <a:solidFill>
                  <a:schemeClr val="tx1"/>
                </a:solidFill>
              </a:rPr>
              <a:t>  If there are multiple stable matchings, which one does GS find?</a:t>
            </a:r>
          </a:p>
          <a:p>
            <a:endParaRPr lang="en-US" altLang="en-US">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597108"/>
          </a:xfrm>
        </p:spPr>
        <p:txBody>
          <a:bodyPr/>
          <a:lstStyle/>
          <a:p>
            <a:r>
              <a:rPr lang="en-US" sz="2800" dirty="0" smtClean="0"/>
              <a:t>About the Course</a:t>
            </a:r>
            <a:endParaRPr lang="en-US" sz="2800" dirty="0"/>
          </a:p>
        </p:txBody>
      </p:sp>
      <p:sp>
        <p:nvSpPr>
          <p:cNvPr id="3" name="Content Placeholder 2"/>
          <p:cNvSpPr>
            <a:spLocks noGrp="1"/>
          </p:cNvSpPr>
          <p:nvPr>
            <p:ph idx="1"/>
          </p:nvPr>
        </p:nvSpPr>
        <p:spPr>
          <a:xfrm>
            <a:off x="614362" y="809625"/>
            <a:ext cx="7848600" cy="5410200"/>
          </a:xfrm>
        </p:spPr>
        <p:txBody>
          <a:bodyPr/>
          <a:lstStyle/>
          <a:p>
            <a:pPr>
              <a:buFont typeface="Arial" pitchFamily="34" charset="0"/>
              <a:buChar char="•"/>
            </a:pPr>
            <a:r>
              <a:rPr lang="en-US" dirty="0">
                <a:solidFill>
                  <a:schemeClr val="tx1"/>
                </a:solidFill>
              </a:rPr>
              <a:t>Algorithm Design   </a:t>
            </a:r>
            <a:r>
              <a:rPr lang="zh-CN" altLang="en-US" dirty="0">
                <a:solidFill>
                  <a:schemeClr val="tx1"/>
                </a:solidFill>
              </a:rPr>
              <a:t>算</a:t>
            </a:r>
            <a:r>
              <a:rPr lang="zh-CN" altLang="en-US" dirty="0" smtClean="0">
                <a:solidFill>
                  <a:schemeClr val="tx1"/>
                </a:solidFill>
              </a:rPr>
              <a:t>法</a:t>
            </a:r>
            <a:r>
              <a:rPr lang="zh-CN" altLang="en-US" dirty="0">
                <a:solidFill>
                  <a:schemeClr val="tx1"/>
                </a:solidFill>
              </a:rPr>
              <a:t>分</a:t>
            </a:r>
            <a:r>
              <a:rPr lang="zh-CN" altLang="en-US" dirty="0" smtClean="0">
                <a:solidFill>
                  <a:schemeClr val="tx1"/>
                </a:solidFill>
              </a:rPr>
              <a:t>析与设</a:t>
            </a:r>
            <a:r>
              <a:rPr lang="zh-CN" altLang="en-US" dirty="0">
                <a:solidFill>
                  <a:schemeClr val="tx1"/>
                </a:solidFill>
              </a:rPr>
              <a:t>计</a:t>
            </a:r>
            <a:endParaRPr lang="en-US" altLang="zh-CN" dirty="0">
              <a:solidFill>
                <a:schemeClr val="tx1"/>
              </a:solidFill>
            </a:endParaRPr>
          </a:p>
          <a:p>
            <a:pPr>
              <a:buFont typeface="Arial" pitchFamily="34" charset="0"/>
              <a:buChar char="•"/>
            </a:pPr>
            <a:endParaRPr lang="en-US" dirty="0"/>
          </a:p>
          <a:p>
            <a:pPr>
              <a:buFont typeface="Arial" pitchFamily="34" charset="0"/>
              <a:buChar char="•"/>
            </a:pPr>
            <a:r>
              <a:rPr lang="en-US" altLang="zh-CN" dirty="0" smtClean="0"/>
              <a:t>Instructor: </a:t>
            </a:r>
          </a:p>
          <a:p>
            <a:pPr marL="0" indent="0"/>
            <a:r>
              <a:rPr lang="en-US" altLang="zh-CN" dirty="0">
                <a:solidFill>
                  <a:schemeClr val="tx1"/>
                </a:solidFill>
              </a:rPr>
              <a:t>	</a:t>
            </a:r>
            <a:r>
              <a:rPr lang="en-US" altLang="zh-CN" dirty="0" err="1" smtClean="0">
                <a:solidFill>
                  <a:schemeClr val="tx1"/>
                </a:solidFill>
              </a:rPr>
              <a:t>Pinyan</a:t>
            </a:r>
            <a:r>
              <a:rPr lang="en-US" altLang="zh-CN" dirty="0" smtClean="0">
                <a:solidFill>
                  <a:schemeClr val="tx1"/>
                </a:solidFill>
              </a:rPr>
              <a:t> </a:t>
            </a:r>
            <a:r>
              <a:rPr lang="en-US" altLang="zh-CN" dirty="0">
                <a:solidFill>
                  <a:schemeClr val="tx1"/>
                </a:solidFill>
              </a:rPr>
              <a:t>Lu (</a:t>
            </a:r>
            <a:r>
              <a:rPr lang="zh-CN" altLang="en-US" dirty="0">
                <a:solidFill>
                  <a:schemeClr val="tx1"/>
                </a:solidFill>
              </a:rPr>
              <a:t>陆品燕</a:t>
            </a:r>
            <a:r>
              <a:rPr lang="en-US" altLang="zh-CN" dirty="0">
                <a:solidFill>
                  <a:schemeClr val="tx1"/>
                </a:solidFill>
              </a:rPr>
              <a:t>) </a:t>
            </a:r>
            <a:r>
              <a:rPr lang="en-US" altLang="zh-CN" dirty="0" smtClean="0">
                <a:solidFill>
                  <a:schemeClr val="tx1"/>
                </a:solidFill>
              </a:rPr>
              <a:t>,  </a:t>
            </a:r>
            <a:r>
              <a:rPr lang="zh-CN" altLang="en-US" dirty="0" smtClean="0">
                <a:solidFill>
                  <a:schemeClr val="tx1"/>
                </a:solidFill>
              </a:rPr>
              <a:t>信管学院</a:t>
            </a:r>
            <a:r>
              <a:rPr lang="en-US" altLang="zh-CN" dirty="0" smtClean="0">
                <a:solidFill>
                  <a:schemeClr val="tx1"/>
                </a:solidFill>
              </a:rPr>
              <a:t> 603</a:t>
            </a:r>
            <a:r>
              <a:rPr lang="zh-CN" altLang="en-US" dirty="0" smtClean="0">
                <a:solidFill>
                  <a:schemeClr val="tx1"/>
                </a:solidFill>
              </a:rPr>
              <a:t>办公室</a:t>
            </a:r>
            <a:endParaRPr lang="en-US" altLang="zh-CN" dirty="0" smtClean="0">
              <a:solidFill>
                <a:schemeClr val="tx1"/>
              </a:solidFill>
            </a:endParaRPr>
          </a:p>
          <a:p>
            <a:pPr marL="0" indent="0"/>
            <a:r>
              <a:rPr lang="en-US" altLang="zh-CN" dirty="0">
                <a:solidFill>
                  <a:schemeClr val="tx1"/>
                </a:solidFill>
              </a:rPr>
              <a:t>	</a:t>
            </a:r>
            <a:r>
              <a:rPr lang="en-US" altLang="zh-CN" dirty="0" smtClean="0">
                <a:solidFill>
                  <a:schemeClr val="tx1"/>
                </a:solidFill>
              </a:rPr>
              <a:t>lu.pinyan@mail.shufe.edu.cn, </a:t>
            </a:r>
            <a:r>
              <a:rPr lang="en-US" altLang="zh-CN" dirty="0" smtClean="0">
                <a:solidFill>
                  <a:schemeClr val="tx1"/>
                </a:solidFill>
              </a:rPr>
              <a:t>13916545569</a:t>
            </a:r>
          </a:p>
          <a:p>
            <a:pPr>
              <a:buFont typeface="Arial" pitchFamily="34" charset="0"/>
              <a:buChar char="•"/>
            </a:pPr>
            <a:endParaRPr lang="en-US" altLang="zh-CN" dirty="0" smtClean="0"/>
          </a:p>
          <a:p>
            <a:pPr>
              <a:buFont typeface="Arial" pitchFamily="34" charset="0"/>
              <a:buChar char="•"/>
            </a:pPr>
            <a:r>
              <a:rPr lang="en-US" altLang="zh-CN" dirty="0" smtClean="0"/>
              <a:t>Teacher Assistants:   </a:t>
            </a:r>
          </a:p>
          <a:p>
            <a:pPr marL="742950" lvl="3" indent="0">
              <a:buNone/>
            </a:pPr>
            <a:r>
              <a:rPr lang="en-US" altLang="zh-CN" dirty="0" smtClean="0"/>
              <a:t>Chao Liao (</a:t>
            </a:r>
            <a:r>
              <a:rPr lang="zh-CN" altLang="en-US" dirty="0"/>
              <a:t>廖超</a:t>
            </a:r>
            <a:r>
              <a:rPr lang="en-US" altLang="zh-CN" dirty="0" smtClean="0"/>
              <a:t>),   </a:t>
            </a:r>
            <a:r>
              <a:rPr lang="zh-CN" altLang="en-US" dirty="0" smtClean="0"/>
              <a:t>信管学院</a:t>
            </a:r>
            <a:r>
              <a:rPr lang="en-US" altLang="zh-CN" dirty="0" smtClean="0"/>
              <a:t>517</a:t>
            </a:r>
            <a:r>
              <a:rPr lang="zh-CN" altLang="en-US" dirty="0" smtClean="0"/>
              <a:t>办公室</a:t>
            </a:r>
            <a:endParaRPr lang="en-US" altLang="zh-CN" dirty="0" smtClean="0"/>
          </a:p>
          <a:p>
            <a:pPr marL="742950" lvl="3" indent="0">
              <a:buNone/>
            </a:pPr>
            <a:r>
              <a:rPr lang="en-US" altLang="zh-CN" dirty="0" smtClean="0">
                <a:hlinkClick r:id="rId2"/>
              </a:rPr>
              <a:t>chao.liao.95@gmail.com</a:t>
            </a:r>
            <a:endParaRPr lang="en-US" altLang="zh-CN" dirty="0" smtClean="0"/>
          </a:p>
          <a:p>
            <a:pPr marL="742950" lvl="3" indent="0">
              <a:buNone/>
            </a:pPr>
            <a:endParaRPr lang="en-US" dirty="0"/>
          </a:p>
          <a:p>
            <a:pPr>
              <a:buFont typeface="Arial" pitchFamily="34" charset="0"/>
              <a:buChar char="•"/>
            </a:pPr>
            <a:r>
              <a:rPr lang="en-US" dirty="0" smtClean="0"/>
              <a:t>Text Book: </a:t>
            </a:r>
          </a:p>
          <a:p>
            <a:pPr marL="460375" lvl="2" indent="0">
              <a:buNone/>
            </a:pPr>
            <a:r>
              <a:rPr lang="en-US" b="1" dirty="0" smtClean="0">
                <a:solidFill>
                  <a:schemeClr val="tx1"/>
                </a:solidFill>
              </a:rPr>
              <a:t>Algorithm </a:t>
            </a:r>
            <a:r>
              <a:rPr lang="en-US" b="1" dirty="0">
                <a:solidFill>
                  <a:schemeClr val="tx1"/>
                </a:solidFill>
              </a:rPr>
              <a:t>Design </a:t>
            </a:r>
            <a:r>
              <a:rPr lang="en-US" dirty="0" smtClean="0">
                <a:solidFill>
                  <a:schemeClr val="tx1"/>
                </a:solidFill>
              </a:rPr>
              <a:t>by </a:t>
            </a:r>
            <a:r>
              <a:rPr lang="en-US" dirty="0">
                <a:solidFill>
                  <a:schemeClr val="tx1"/>
                </a:solidFill>
              </a:rPr>
              <a:t>Jon Kleinberg </a:t>
            </a:r>
            <a:r>
              <a:rPr lang="en-US" dirty="0" smtClean="0">
                <a:solidFill>
                  <a:schemeClr val="tx1"/>
                </a:solidFill>
              </a:rPr>
              <a:t>and </a:t>
            </a:r>
            <a:r>
              <a:rPr lang="en-US" dirty="0" err="1" smtClean="0">
                <a:solidFill>
                  <a:schemeClr val="tx1"/>
                </a:solidFill>
              </a:rPr>
              <a:t>Éva</a:t>
            </a:r>
            <a:r>
              <a:rPr lang="en-US" dirty="0" smtClean="0">
                <a:solidFill>
                  <a:schemeClr val="tx1"/>
                </a:solidFill>
              </a:rPr>
              <a:t> </a:t>
            </a:r>
            <a:r>
              <a:rPr lang="en-US" dirty="0" err="1" smtClean="0">
                <a:solidFill>
                  <a:schemeClr val="tx1"/>
                </a:solidFill>
              </a:rPr>
              <a:t>Tardos</a:t>
            </a:r>
            <a:endParaRPr lang="en-US" dirty="0" smtClean="0">
              <a:solidFill>
                <a:schemeClr val="tx1"/>
              </a:solidFill>
            </a:endParaRPr>
          </a:p>
          <a:p>
            <a:pPr marL="0" indent="0"/>
            <a:r>
              <a:rPr lang="zh-CN" altLang="en-US" dirty="0"/>
              <a:t> </a:t>
            </a:r>
            <a:r>
              <a:rPr lang="zh-CN" altLang="en-US" dirty="0" smtClean="0"/>
              <a:t>      </a:t>
            </a:r>
            <a:r>
              <a:rPr lang="zh-CN" altLang="en-US" dirty="0">
                <a:solidFill>
                  <a:schemeClr val="tx1"/>
                </a:solidFill>
              </a:rPr>
              <a:t>影印版  清华大学出版社  </a:t>
            </a:r>
            <a:endParaRPr lang="en-US" dirty="0">
              <a:solidFill>
                <a:schemeClr val="tx1"/>
              </a:solidFill>
            </a:endParaRPr>
          </a:p>
          <a:p>
            <a:pPr>
              <a:buFont typeface="Arial" pitchFamily="34" charset="0"/>
              <a:buChar char="•"/>
            </a:pPr>
            <a:endParaRPr lang="en-US" dirty="0" smtClean="0"/>
          </a:p>
          <a:p>
            <a:pPr>
              <a:buFont typeface="Arial" pitchFamily="34" charset="0"/>
              <a:buChar char="•"/>
            </a:pPr>
            <a:r>
              <a:rPr lang="en-US" dirty="0" smtClean="0"/>
              <a:t>Grade:  </a:t>
            </a:r>
          </a:p>
          <a:p>
            <a:pPr marL="0" indent="0"/>
            <a:r>
              <a:rPr lang="zh-CN" altLang="en-US" dirty="0">
                <a:solidFill>
                  <a:schemeClr val="tx1"/>
                </a:solidFill>
              </a:rPr>
              <a:t>       </a:t>
            </a:r>
            <a:r>
              <a:rPr lang="en-US" altLang="zh-CN" dirty="0">
                <a:solidFill>
                  <a:schemeClr val="tx1"/>
                </a:solidFill>
              </a:rPr>
              <a:t>project </a:t>
            </a:r>
            <a:r>
              <a:rPr lang="en-US" altLang="zh-CN" dirty="0" smtClean="0">
                <a:solidFill>
                  <a:schemeClr val="tx1"/>
                </a:solidFill>
              </a:rPr>
              <a:t>presentation </a:t>
            </a:r>
            <a:r>
              <a:rPr lang="en-US" altLang="zh-CN" dirty="0">
                <a:solidFill>
                  <a:schemeClr val="tx1"/>
                </a:solidFill>
              </a:rPr>
              <a:t>3</a:t>
            </a:r>
            <a:r>
              <a:rPr lang="en-US" altLang="zh-CN" dirty="0" smtClean="0">
                <a:solidFill>
                  <a:schemeClr val="tx1"/>
                </a:solidFill>
              </a:rPr>
              <a:t>0%,   final 50%,    </a:t>
            </a:r>
            <a:r>
              <a:rPr lang="en-US" altLang="zh-CN" dirty="0">
                <a:solidFill>
                  <a:schemeClr val="tx1"/>
                </a:solidFill>
              </a:rPr>
              <a:t>homework </a:t>
            </a:r>
            <a:r>
              <a:rPr lang="en-US" altLang="zh-CN" dirty="0" smtClean="0">
                <a:solidFill>
                  <a:schemeClr val="tx1"/>
                </a:solidFill>
              </a:rPr>
              <a:t>20%</a:t>
            </a:r>
            <a:endParaRPr lang="en-US" dirty="0">
              <a:solidFill>
                <a:schemeClr val="tx1"/>
              </a:solidFill>
            </a:endParaRPr>
          </a:p>
        </p:txBody>
      </p:sp>
      <p:sp>
        <p:nvSpPr>
          <p:cNvPr id="4" name="Slide Number Placeholder 3"/>
          <p:cNvSpPr>
            <a:spLocks noGrp="1"/>
          </p:cNvSpPr>
          <p:nvPr>
            <p:ph type="sldNum" sz="quarter" idx="10"/>
          </p:nvPr>
        </p:nvSpPr>
        <p:spPr/>
        <p:txBody>
          <a:bodyPr/>
          <a:lstStyle/>
          <a:p>
            <a:pPr>
              <a:defRPr/>
            </a:pPr>
            <a:fld id="{675F2DAD-441A-4594-83F8-9EDF739DF1DB}" type="slidenum">
              <a:rPr lang="en-US" smtClean="0"/>
              <a:pPr>
                <a:defRPr/>
              </a:pPr>
              <a:t>2</a:t>
            </a:fld>
            <a:endParaRPr lang="en-US" sz="1400" dirty="0"/>
          </a:p>
        </p:txBody>
      </p:sp>
    </p:spTree>
    <p:extLst>
      <p:ext uri="{BB962C8B-B14F-4D97-AF65-F5344CB8AC3E}">
        <p14:creationId xmlns:p14="http://schemas.microsoft.com/office/powerpoint/2010/main" val="41634195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EBD757B-08B4-4490-88E3-AE74D3F353A6}" type="slidenum">
              <a:rPr lang="en-US" altLang="en-US"/>
              <a:pPr/>
              <a:t>20</a:t>
            </a:fld>
            <a:endParaRPr lang="en-US" altLang="en-US" sz="1400"/>
          </a:p>
        </p:txBody>
      </p:sp>
      <p:sp>
        <p:nvSpPr>
          <p:cNvPr id="571394" name="Rectangle 2"/>
          <p:cNvSpPr>
            <a:spLocks noGrp="1" noChangeArrowheads="1"/>
          </p:cNvSpPr>
          <p:nvPr>
            <p:ph type="title"/>
          </p:nvPr>
        </p:nvSpPr>
        <p:spPr/>
        <p:txBody>
          <a:bodyPr/>
          <a:lstStyle/>
          <a:p>
            <a:r>
              <a:rPr lang="en-US" altLang="en-US"/>
              <a:t>Efficient Implementation</a:t>
            </a:r>
          </a:p>
        </p:txBody>
      </p:sp>
      <p:sp>
        <p:nvSpPr>
          <p:cNvPr id="571395" name="Rectangle 3"/>
          <p:cNvSpPr>
            <a:spLocks noGrp="1" noChangeArrowheads="1"/>
          </p:cNvSpPr>
          <p:nvPr>
            <p:ph type="body" idx="1"/>
          </p:nvPr>
        </p:nvSpPr>
        <p:spPr/>
        <p:txBody>
          <a:bodyPr/>
          <a:lstStyle/>
          <a:p>
            <a:r>
              <a:rPr lang="en-US" altLang="en-US"/>
              <a:t>Efficient implementation.  </a:t>
            </a:r>
            <a:r>
              <a:rPr lang="en-US" altLang="en-US">
                <a:solidFill>
                  <a:schemeClr val="tx1"/>
                </a:solidFill>
              </a:rPr>
              <a:t>We describe O(n</a:t>
            </a:r>
            <a:r>
              <a:rPr lang="en-US" altLang="en-US" baseline="30000">
                <a:solidFill>
                  <a:schemeClr val="tx1"/>
                </a:solidFill>
              </a:rPr>
              <a:t>2</a:t>
            </a:r>
            <a:r>
              <a:rPr lang="en-US" altLang="en-US">
                <a:solidFill>
                  <a:schemeClr val="tx1"/>
                </a:solidFill>
              </a:rPr>
              <a:t>) time implementation.</a:t>
            </a:r>
          </a:p>
          <a:p>
            <a:endParaRPr lang="en-US" altLang="en-US"/>
          </a:p>
          <a:p>
            <a:r>
              <a:rPr lang="en-US" altLang="en-US"/>
              <a:t>Representing men and women.</a:t>
            </a:r>
          </a:p>
          <a:p>
            <a:pPr lvl="1"/>
            <a:r>
              <a:rPr lang="en-US" altLang="en-US"/>
              <a:t>Assume men are named 1, …, n.</a:t>
            </a:r>
          </a:p>
          <a:p>
            <a:pPr lvl="1"/>
            <a:r>
              <a:rPr lang="en-US" altLang="en-US"/>
              <a:t>Assume women are named 1', …, n'.</a:t>
            </a:r>
          </a:p>
          <a:p>
            <a:endParaRPr lang="en-US" altLang="en-US"/>
          </a:p>
          <a:p>
            <a:r>
              <a:rPr lang="en-US" altLang="en-US"/>
              <a:t>Engagements.</a:t>
            </a:r>
          </a:p>
          <a:p>
            <a:pPr lvl="1"/>
            <a:r>
              <a:rPr lang="en-US" altLang="en-US"/>
              <a:t>Maintain a list of free men, e.g., in a queue.</a:t>
            </a:r>
          </a:p>
          <a:p>
            <a:pPr lvl="1"/>
            <a:r>
              <a:rPr lang="en-US" altLang="en-US"/>
              <a:t>Maintain two arrays </a:t>
            </a:r>
            <a:r>
              <a:rPr lang="en-US" altLang="en-US" sz="1600">
                <a:latin typeface="Courier New" panose="02070309020205020404" pitchFamily="49" charset="0"/>
              </a:rPr>
              <a:t>wife[m]</a:t>
            </a:r>
            <a:r>
              <a:rPr lang="en-US" altLang="en-US"/>
              <a:t>, and </a:t>
            </a:r>
            <a:r>
              <a:rPr lang="en-US" altLang="en-US" sz="1600">
                <a:latin typeface="Courier New" panose="02070309020205020404" pitchFamily="49" charset="0"/>
              </a:rPr>
              <a:t>husband[w]</a:t>
            </a:r>
            <a:r>
              <a:rPr lang="en-US" altLang="en-US"/>
              <a:t>.</a:t>
            </a:r>
          </a:p>
          <a:p>
            <a:pPr lvl="2"/>
            <a:r>
              <a:rPr lang="en-US" altLang="en-US"/>
              <a:t>set entry to </a:t>
            </a:r>
            <a:r>
              <a:rPr lang="en-US" altLang="en-US" sz="1600">
                <a:latin typeface="Courier New" panose="02070309020205020404" pitchFamily="49" charset="0"/>
                <a:sym typeface="Symbol" panose="05050102010706020507" pitchFamily="18" charset="2"/>
              </a:rPr>
              <a:t>0</a:t>
            </a:r>
            <a:r>
              <a:rPr lang="en-US" altLang="en-US"/>
              <a:t> if unmatched</a:t>
            </a:r>
          </a:p>
          <a:p>
            <a:pPr lvl="2"/>
            <a:r>
              <a:rPr lang="en-US" altLang="en-US"/>
              <a:t>if m matched to w then </a:t>
            </a:r>
            <a:r>
              <a:rPr lang="en-US" altLang="en-US" sz="1600">
                <a:latin typeface="Courier New" panose="02070309020205020404" pitchFamily="49" charset="0"/>
              </a:rPr>
              <a:t>wife[m]=w</a:t>
            </a:r>
            <a:r>
              <a:rPr lang="en-US" altLang="en-US" sz="1600">
                <a:latin typeface="Courier New" panose="02070309020205020404" pitchFamily="49" charset="0"/>
                <a:sym typeface="Symbol" panose="05050102010706020507" pitchFamily="18" charset="2"/>
              </a:rPr>
              <a:t> </a:t>
            </a:r>
            <a:r>
              <a:rPr lang="en-US" altLang="en-US"/>
              <a:t>and </a:t>
            </a:r>
            <a:r>
              <a:rPr lang="en-US" altLang="en-US" sz="1600">
                <a:latin typeface="Courier New" panose="02070309020205020404" pitchFamily="49" charset="0"/>
              </a:rPr>
              <a:t>husband[w]=m</a:t>
            </a:r>
            <a:endParaRPr lang="en-US" altLang="en-US" sz="1600">
              <a:latin typeface="Courier New" panose="02070309020205020404" pitchFamily="49" charset="0"/>
              <a:sym typeface="Symbol" panose="05050102010706020507" pitchFamily="18" charset="2"/>
            </a:endParaRPr>
          </a:p>
          <a:p>
            <a:endParaRPr lang="en-US" altLang="en-US"/>
          </a:p>
          <a:p>
            <a:r>
              <a:rPr lang="en-US" altLang="en-US"/>
              <a:t>Men proposing.</a:t>
            </a:r>
          </a:p>
          <a:p>
            <a:pPr lvl="1"/>
            <a:r>
              <a:rPr lang="en-US" altLang="en-US"/>
              <a:t>For each man, maintain a list of women, ordered by preference.</a:t>
            </a:r>
          </a:p>
          <a:p>
            <a:pPr lvl="1"/>
            <a:r>
              <a:rPr lang="en-US" altLang="en-US"/>
              <a:t>Maintain an array </a:t>
            </a:r>
            <a:r>
              <a:rPr lang="en-US" altLang="en-US" sz="1600">
                <a:latin typeface="Courier New" panose="02070309020205020404" pitchFamily="49" charset="0"/>
              </a:rPr>
              <a:t>count[m]</a:t>
            </a:r>
            <a:r>
              <a:rPr lang="en-US" altLang="en-US"/>
              <a:t> that counts the number of proposals made by man </a:t>
            </a:r>
            <a:r>
              <a:rPr lang="en-US" altLang="en-US" sz="1600">
                <a:latin typeface="Courier New" panose="02070309020205020404" pitchFamily="49" charset="0"/>
              </a:rPr>
              <a:t>m</a:t>
            </a:r>
            <a:r>
              <a:rPr lang="en-US" altLang="en-US"/>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lide Number Placeholder 3"/>
          <p:cNvSpPr>
            <a:spLocks noGrp="1"/>
          </p:cNvSpPr>
          <p:nvPr>
            <p:ph type="sldNum" sz="quarter" idx="10"/>
          </p:nvPr>
        </p:nvSpPr>
        <p:spPr/>
        <p:txBody>
          <a:bodyPr/>
          <a:lstStyle/>
          <a:p>
            <a:fld id="{D10AE1A1-FDEC-4137-B8F6-42A691755EB6}" type="slidenum">
              <a:rPr lang="en-US" altLang="en-US"/>
              <a:pPr/>
              <a:t>21</a:t>
            </a:fld>
            <a:endParaRPr lang="en-US" altLang="en-US" sz="1400"/>
          </a:p>
        </p:txBody>
      </p:sp>
      <p:sp>
        <p:nvSpPr>
          <p:cNvPr id="595970" name="Rectangle 2"/>
          <p:cNvSpPr>
            <a:spLocks noGrp="1" noChangeArrowheads="1"/>
          </p:cNvSpPr>
          <p:nvPr>
            <p:ph type="title"/>
          </p:nvPr>
        </p:nvSpPr>
        <p:spPr/>
        <p:txBody>
          <a:bodyPr/>
          <a:lstStyle/>
          <a:p>
            <a:r>
              <a:rPr lang="en-US" altLang="en-US"/>
              <a:t>Efficient Implementation</a:t>
            </a:r>
          </a:p>
        </p:txBody>
      </p:sp>
      <p:sp>
        <p:nvSpPr>
          <p:cNvPr id="595971" name="Rectangle 3"/>
          <p:cNvSpPr>
            <a:spLocks noGrp="1" noChangeArrowheads="1"/>
          </p:cNvSpPr>
          <p:nvPr>
            <p:ph type="body" idx="1"/>
          </p:nvPr>
        </p:nvSpPr>
        <p:spPr/>
        <p:txBody>
          <a:bodyPr/>
          <a:lstStyle/>
          <a:p>
            <a:r>
              <a:rPr lang="en-US" altLang="en-US"/>
              <a:t>Women rejecting/accepting.</a:t>
            </a:r>
          </a:p>
          <a:p>
            <a:pPr lvl="1"/>
            <a:r>
              <a:rPr lang="en-US" altLang="en-US"/>
              <a:t>Does woman </a:t>
            </a:r>
            <a:r>
              <a:rPr lang="en-US" altLang="en-US" sz="1600">
                <a:latin typeface="Courier New" panose="02070309020205020404" pitchFamily="49" charset="0"/>
              </a:rPr>
              <a:t>w</a:t>
            </a:r>
            <a:r>
              <a:rPr lang="en-US" altLang="en-US"/>
              <a:t> prefer man </a:t>
            </a:r>
            <a:r>
              <a:rPr lang="en-US" altLang="en-US" sz="1600">
                <a:latin typeface="Courier New" panose="02070309020205020404" pitchFamily="49" charset="0"/>
              </a:rPr>
              <a:t>m</a:t>
            </a:r>
            <a:r>
              <a:rPr lang="en-US" altLang="en-US"/>
              <a:t> to man </a:t>
            </a:r>
            <a:r>
              <a:rPr lang="en-US" altLang="en-US" sz="1600">
                <a:latin typeface="Courier New" panose="02070309020205020404" pitchFamily="49" charset="0"/>
              </a:rPr>
              <a:t>m'</a:t>
            </a:r>
            <a:r>
              <a:rPr lang="en-US" altLang="en-US"/>
              <a:t>?</a:t>
            </a:r>
          </a:p>
          <a:p>
            <a:pPr lvl="1"/>
            <a:r>
              <a:rPr lang="en-US" altLang="en-US"/>
              <a:t>For each woman, create </a:t>
            </a:r>
            <a:r>
              <a:rPr lang="en-US" altLang="en-US">
                <a:solidFill>
                  <a:schemeClr val="accent1"/>
                </a:solidFill>
              </a:rPr>
              <a:t>inverse</a:t>
            </a:r>
            <a:r>
              <a:rPr lang="en-US" altLang="en-US"/>
              <a:t> of preference list of men.</a:t>
            </a:r>
          </a:p>
          <a:p>
            <a:pPr lvl="1"/>
            <a:r>
              <a:rPr lang="en-US" altLang="en-US"/>
              <a:t>Constant time access for each query after O(n) preprocessing.</a:t>
            </a:r>
          </a:p>
        </p:txBody>
      </p:sp>
      <p:sp>
        <p:nvSpPr>
          <p:cNvPr id="596071" name="Text Box 103"/>
          <p:cNvSpPr txBox="1">
            <a:spLocks noChangeArrowheads="1"/>
          </p:cNvSpPr>
          <p:nvPr/>
        </p:nvSpPr>
        <p:spPr bwMode="auto">
          <a:xfrm>
            <a:off x="2293938" y="5243513"/>
            <a:ext cx="3290887" cy="692150"/>
          </a:xfrm>
          <a:prstGeom prst="rect">
            <a:avLst/>
          </a:prstGeom>
          <a:solidFill>
            <a:schemeClr val="tx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2880" tIns="91440" rIns="137160" bIns="91440">
            <a:spAutoFit/>
          </a:bodyPr>
          <a:lstStyle/>
          <a:p>
            <a:pPr>
              <a:lnSpc>
                <a:spcPts val="2000"/>
              </a:lnSpc>
            </a:pPr>
            <a:r>
              <a:rPr kumimoji="0" lang="en-US" altLang="en-US" b="1">
                <a:solidFill>
                  <a:srgbClr val="003399"/>
                </a:solidFill>
                <a:latin typeface="Courier New" panose="02070309020205020404" pitchFamily="49" charset="0"/>
              </a:rPr>
              <a:t>for</a:t>
            </a:r>
            <a:r>
              <a:rPr kumimoji="0" lang="en-US" altLang="en-US" b="1">
                <a:solidFill>
                  <a:schemeClr val="bg2"/>
                </a:solidFill>
                <a:latin typeface="Courier New" panose="02070309020205020404" pitchFamily="49" charset="0"/>
              </a:rPr>
              <a:t> i = 1 to n</a:t>
            </a:r>
          </a:p>
          <a:p>
            <a:pPr>
              <a:lnSpc>
                <a:spcPts val="2000"/>
              </a:lnSpc>
            </a:pPr>
            <a:r>
              <a:rPr kumimoji="0" lang="en-US" altLang="en-US" b="1">
                <a:solidFill>
                  <a:schemeClr val="bg2"/>
                </a:solidFill>
                <a:latin typeface="Courier New" panose="02070309020205020404" pitchFamily="49" charset="0"/>
              </a:rPr>
              <a:t>   inverse[pref[i]] = i</a:t>
            </a:r>
            <a:endParaRPr lang="en-US" altLang="en-US" b="1">
              <a:latin typeface="Courier New" panose="02070309020205020404" pitchFamily="49" charset="0"/>
            </a:endParaRPr>
          </a:p>
        </p:txBody>
      </p:sp>
      <p:grpSp>
        <p:nvGrpSpPr>
          <p:cNvPr id="596077" name="Group 109"/>
          <p:cNvGrpSpPr>
            <a:grpSpLocks/>
          </p:cNvGrpSpPr>
          <p:nvPr/>
        </p:nvGrpSpPr>
        <p:grpSpPr bwMode="auto">
          <a:xfrm>
            <a:off x="1128713" y="2897188"/>
            <a:ext cx="5238750" cy="1714500"/>
            <a:chOff x="599" y="1858"/>
            <a:chExt cx="3896" cy="1275"/>
          </a:xfrm>
        </p:grpSpPr>
        <p:sp>
          <p:nvSpPr>
            <p:cNvPr id="596009" name="Rectangle 41"/>
            <p:cNvSpPr>
              <a:spLocks noChangeArrowheads="1"/>
            </p:cNvSpPr>
            <p:nvPr/>
          </p:nvSpPr>
          <p:spPr bwMode="auto">
            <a:xfrm>
              <a:off x="605" y="2104"/>
              <a:ext cx="758" cy="244"/>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solidFill>
                    <a:schemeClr val="bg1"/>
                  </a:solidFill>
                </a:rPr>
                <a:t>Pref</a:t>
              </a:r>
            </a:p>
          </p:txBody>
        </p:sp>
        <p:sp>
          <p:nvSpPr>
            <p:cNvPr id="596010" name="Rectangle 42"/>
            <p:cNvSpPr>
              <a:spLocks noChangeArrowheads="1"/>
            </p:cNvSpPr>
            <p:nvPr/>
          </p:nvSpPr>
          <p:spPr bwMode="auto">
            <a:xfrm>
              <a:off x="1363" y="1859"/>
              <a:ext cx="392" cy="24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400">
                  <a:solidFill>
                    <a:schemeClr val="bg1"/>
                  </a:solidFill>
                </a:rPr>
                <a:t>1</a:t>
              </a:r>
              <a:r>
                <a:rPr kumimoji="0" lang="en-US" altLang="en-US" sz="1400" baseline="30000">
                  <a:solidFill>
                    <a:schemeClr val="bg1"/>
                  </a:solidFill>
                </a:rPr>
                <a:t>st</a:t>
              </a:r>
            </a:p>
          </p:txBody>
        </p:sp>
        <p:sp>
          <p:nvSpPr>
            <p:cNvPr id="596011" name="Rectangle 43"/>
            <p:cNvSpPr>
              <a:spLocks noChangeArrowheads="1"/>
            </p:cNvSpPr>
            <p:nvPr/>
          </p:nvSpPr>
          <p:spPr bwMode="auto">
            <a:xfrm>
              <a:off x="1363" y="2104"/>
              <a:ext cx="392" cy="244"/>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8</a:t>
              </a:r>
            </a:p>
          </p:txBody>
        </p:sp>
        <p:sp>
          <p:nvSpPr>
            <p:cNvPr id="596013" name="Rectangle 45"/>
            <p:cNvSpPr>
              <a:spLocks noChangeArrowheads="1"/>
            </p:cNvSpPr>
            <p:nvPr/>
          </p:nvSpPr>
          <p:spPr bwMode="auto">
            <a:xfrm>
              <a:off x="1755" y="1859"/>
              <a:ext cx="390" cy="24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400">
                  <a:solidFill>
                    <a:schemeClr val="bg1"/>
                  </a:solidFill>
                </a:rPr>
                <a:t>2</a:t>
              </a:r>
              <a:r>
                <a:rPr kumimoji="0" lang="en-US" altLang="en-US" sz="1400" baseline="30000">
                  <a:solidFill>
                    <a:schemeClr val="bg1"/>
                  </a:solidFill>
                </a:rPr>
                <a:t>nd</a:t>
              </a:r>
            </a:p>
          </p:txBody>
        </p:sp>
        <p:sp>
          <p:nvSpPr>
            <p:cNvPr id="596014" name="Rectangle 46"/>
            <p:cNvSpPr>
              <a:spLocks noChangeArrowheads="1"/>
            </p:cNvSpPr>
            <p:nvPr/>
          </p:nvSpPr>
          <p:spPr bwMode="auto">
            <a:xfrm>
              <a:off x="2145" y="2104"/>
              <a:ext cx="392" cy="244"/>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7</a:t>
              </a:r>
            </a:p>
          </p:txBody>
        </p:sp>
        <p:sp>
          <p:nvSpPr>
            <p:cNvPr id="596016" name="Rectangle 48"/>
            <p:cNvSpPr>
              <a:spLocks noChangeArrowheads="1"/>
            </p:cNvSpPr>
            <p:nvPr/>
          </p:nvSpPr>
          <p:spPr bwMode="auto">
            <a:xfrm>
              <a:off x="2145" y="1859"/>
              <a:ext cx="392" cy="24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400">
                  <a:solidFill>
                    <a:schemeClr val="bg1"/>
                  </a:solidFill>
                </a:rPr>
                <a:t>3</a:t>
              </a:r>
              <a:r>
                <a:rPr kumimoji="0" lang="en-US" altLang="en-US" sz="1400" baseline="30000">
                  <a:solidFill>
                    <a:schemeClr val="bg1"/>
                  </a:solidFill>
                </a:rPr>
                <a:t>rd</a:t>
              </a:r>
            </a:p>
          </p:txBody>
        </p:sp>
        <p:sp>
          <p:nvSpPr>
            <p:cNvPr id="596018" name="Rectangle 50"/>
            <p:cNvSpPr>
              <a:spLocks noChangeArrowheads="1"/>
            </p:cNvSpPr>
            <p:nvPr/>
          </p:nvSpPr>
          <p:spPr bwMode="auto">
            <a:xfrm>
              <a:off x="1755" y="2104"/>
              <a:ext cx="390" cy="244"/>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3</a:t>
              </a:r>
            </a:p>
          </p:txBody>
        </p:sp>
        <p:sp>
          <p:nvSpPr>
            <p:cNvPr id="596031" name="Rectangle 63"/>
            <p:cNvSpPr>
              <a:spLocks noChangeArrowheads="1"/>
            </p:cNvSpPr>
            <p:nvPr/>
          </p:nvSpPr>
          <p:spPr bwMode="auto">
            <a:xfrm>
              <a:off x="2537" y="1859"/>
              <a:ext cx="391" cy="24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400">
                  <a:solidFill>
                    <a:schemeClr val="bg1"/>
                  </a:solidFill>
                </a:rPr>
                <a:t>4</a:t>
              </a:r>
              <a:r>
                <a:rPr kumimoji="0" lang="en-US" altLang="en-US" sz="1400" baseline="30000">
                  <a:solidFill>
                    <a:schemeClr val="bg1"/>
                  </a:solidFill>
                </a:rPr>
                <a:t>th</a:t>
              </a:r>
            </a:p>
          </p:txBody>
        </p:sp>
        <p:sp>
          <p:nvSpPr>
            <p:cNvPr id="596032" name="Rectangle 64"/>
            <p:cNvSpPr>
              <a:spLocks noChangeArrowheads="1"/>
            </p:cNvSpPr>
            <p:nvPr/>
          </p:nvSpPr>
          <p:spPr bwMode="auto">
            <a:xfrm>
              <a:off x="2928" y="2104"/>
              <a:ext cx="392" cy="244"/>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4</a:t>
              </a:r>
            </a:p>
          </p:txBody>
        </p:sp>
        <p:sp>
          <p:nvSpPr>
            <p:cNvPr id="596034" name="Rectangle 66"/>
            <p:cNvSpPr>
              <a:spLocks noChangeArrowheads="1"/>
            </p:cNvSpPr>
            <p:nvPr/>
          </p:nvSpPr>
          <p:spPr bwMode="auto">
            <a:xfrm>
              <a:off x="2928" y="1859"/>
              <a:ext cx="392" cy="24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400">
                  <a:solidFill>
                    <a:schemeClr val="bg1"/>
                  </a:solidFill>
                </a:rPr>
                <a:t>5</a:t>
              </a:r>
              <a:r>
                <a:rPr kumimoji="0" lang="en-US" altLang="en-US" sz="1400" baseline="30000">
                  <a:solidFill>
                    <a:schemeClr val="bg1"/>
                  </a:solidFill>
                </a:rPr>
                <a:t>th</a:t>
              </a:r>
            </a:p>
          </p:txBody>
        </p:sp>
        <p:sp>
          <p:nvSpPr>
            <p:cNvPr id="596036" name="Rectangle 68"/>
            <p:cNvSpPr>
              <a:spLocks noChangeArrowheads="1"/>
            </p:cNvSpPr>
            <p:nvPr/>
          </p:nvSpPr>
          <p:spPr bwMode="auto">
            <a:xfrm>
              <a:off x="2537" y="2104"/>
              <a:ext cx="391" cy="244"/>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1</a:t>
              </a:r>
            </a:p>
          </p:txBody>
        </p:sp>
        <p:sp>
          <p:nvSpPr>
            <p:cNvPr id="596044" name="Rectangle 76"/>
            <p:cNvSpPr>
              <a:spLocks noChangeArrowheads="1"/>
            </p:cNvSpPr>
            <p:nvPr/>
          </p:nvSpPr>
          <p:spPr bwMode="auto">
            <a:xfrm>
              <a:off x="3321" y="2103"/>
              <a:ext cx="392" cy="244"/>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5</a:t>
              </a:r>
            </a:p>
          </p:txBody>
        </p:sp>
        <p:sp>
          <p:nvSpPr>
            <p:cNvPr id="596045" name="Rectangle 77"/>
            <p:cNvSpPr>
              <a:spLocks noChangeArrowheads="1"/>
            </p:cNvSpPr>
            <p:nvPr/>
          </p:nvSpPr>
          <p:spPr bwMode="auto">
            <a:xfrm>
              <a:off x="4103" y="2103"/>
              <a:ext cx="392" cy="244"/>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2</a:t>
              </a:r>
            </a:p>
          </p:txBody>
        </p:sp>
        <p:sp>
          <p:nvSpPr>
            <p:cNvPr id="596046" name="Rectangle 78"/>
            <p:cNvSpPr>
              <a:spLocks noChangeArrowheads="1"/>
            </p:cNvSpPr>
            <p:nvPr/>
          </p:nvSpPr>
          <p:spPr bwMode="auto">
            <a:xfrm>
              <a:off x="3713" y="2103"/>
              <a:ext cx="390" cy="244"/>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6</a:t>
              </a:r>
            </a:p>
          </p:txBody>
        </p:sp>
        <p:sp>
          <p:nvSpPr>
            <p:cNvPr id="596049" name="Rectangle 81"/>
            <p:cNvSpPr>
              <a:spLocks noChangeArrowheads="1"/>
            </p:cNvSpPr>
            <p:nvPr/>
          </p:nvSpPr>
          <p:spPr bwMode="auto">
            <a:xfrm>
              <a:off x="3320" y="1858"/>
              <a:ext cx="392" cy="24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400">
                  <a:solidFill>
                    <a:schemeClr val="bg1"/>
                  </a:solidFill>
                </a:rPr>
                <a:t>6</a:t>
              </a:r>
              <a:r>
                <a:rPr kumimoji="0" lang="en-US" altLang="en-US" sz="1400" baseline="30000">
                  <a:solidFill>
                    <a:schemeClr val="bg1"/>
                  </a:solidFill>
                </a:rPr>
                <a:t>th</a:t>
              </a:r>
            </a:p>
          </p:txBody>
        </p:sp>
        <p:sp>
          <p:nvSpPr>
            <p:cNvPr id="596050" name="Rectangle 82"/>
            <p:cNvSpPr>
              <a:spLocks noChangeArrowheads="1"/>
            </p:cNvSpPr>
            <p:nvPr/>
          </p:nvSpPr>
          <p:spPr bwMode="auto">
            <a:xfrm>
              <a:off x="3712" y="1858"/>
              <a:ext cx="390" cy="24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400">
                  <a:solidFill>
                    <a:schemeClr val="bg1"/>
                  </a:solidFill>
                </a:rPr>
                <a:t>7</a:t>
              </a:r>
              <a:r>
                <a:rPr kumimoji="0" lang="en-US" altLang="en-US" sz="1400" baseline="30000">
                  <a:solidFill>
                    <a:schemeClr val="bg1"/>
                  </a:solidFill>
                </a:rPr>
                <a:t>th</a:t>
              </a:r>
            </a:p>
          </p:txBody>
        </p:sp>
        <p:sp>
          <p:nvSpPr>
            <p:cNvPr id="596051" name="Rectangle 83"/>
            <p:cNvSpPr>
              <a:spLocks noChangeArrowheads="1"/>
            </p:cNvSpPr>
            <p:nvPr/>
          </p:nvSpPr>
          <p:spPr bwMode="auto">
            <a:xfrm>
              <a:off x="4102" y="1858"/>
              <a:ext cx="392" cy="24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400">
                  <a:solidFill>
                    <a:schemeClr val="bg1"/>
                  </a:solidFill>
                </a:rPr>
                <a:t>8</a:t>
              </a:r>
              <a:r>
                <a:rPr kumimoji="0" lang="en-US" altLang="en-US" sz="1400" baseline="30000">
                  <a:solidFill>
                    <a:schemeClr val="bg1"/>
                  </a:solidFill>
                </a:rPr>
                <a:t>th</a:t>
              </a:r>
            </a:p>
          </p:txBody>
        </p:sp>
        <p:sp>
          <p:nvSpPr>
            <p:cNvPr id="596054" name="Rectangle 86"/>
            <p:cNvSpPr>
              <a:spLocks noChangeArrowheads="1"/>
            </p:cNvSpPr>
            <p:nvPr/>
          </p:nvSpPr>
          <p:spPr bwMode="auto">
            <a:xfrm>
              <a:off x="599" y="2889"/>
              <a:ext cx="758" cy="244"/>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solidFill>
                    <a:schemeClr val="bg1"/>
                  </a:solidFill>
                </a:rPr>
                <a:t>Inverse</a:t>
              </a:r>
            </a:p>
          </p:txBody>
        </p:sp>
        <p:sp>
          <p:nvSpPr>
            <p:cNvPr id="596055" name="Rectangle 87"/>
            <p:cNvSpPr>
              <a:spLocks noChangeArrowheads="1"/>
            </p:cNvSpPr>
            <p:nvPr/>
          </p:nvSpPr>
          <p:spPr bwMode="auto">
            <a:xfrm>
              <a:off x="1357" y="2889"/>
              <a:ext cx="392" cy="244"/>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4</a:t>
              </a:r>
              <a:r>
                <a:rPr lang="en-US" altLang="en-US" sz="1400" baseline="30000"/>
                <a:t>th</a:t>
              </a:r>
              <a:endParaRPr lang="en-US" altLang="en-US" sz="1400"/>
            </a:p>
          </p:txBody>
        </p:sp>
        <p:sp>
          <p:nvSpPr>
            <p:cNvPr id="596056" name="Rectangle 88"/>
            <p:cNvSpPr>
              <a:spLocks noChangeArrowheads="1"/>
            </p:cNvSpPr>
            <p:nvPr/>
          </p:nvSpPr>
          <p:spPr bwMode="auto">
            <a:xfrm>
              <a:off x="2139" y="2889"/>
              <a:ext cx="392" cy="244"/>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2</a:t>
              </a:r>
              <a:r>
                <a:rPr lang="en-US" altLang="en-US" sz="1400" baseline="30000"/>
                <a:t>nd</a:t>
              </a:r>
            </a:p>
          </p:txBody>
        </p:sp>
        <p:sp>
          <p:nvSpPr>
            <p:cNvPr id="596057" name="Rectangle 89"/>
            <p:cNvSpPr>
              <a:spLocks noChangeArrowheads="1"/>
            </p:cNvSpPr>
            <p:nvPr/>
          </p:nvSpPr>
          <p:spPr bwMode="auto">
            <a:xfrm>
              <a:off x="1749" y="2889"/>
              <a:ext cx="390" cy="244"/>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8</a:t>
              </a:r>
              <a:r>
                <a:rPr lang="en-US" altLang="en-US" sz="1400" baseline="30000"/>
                <a:t>th</a:t>
              </a:r>
            </a:p>
          </p:txBody>
        </p:sp>
        <p:sp>
          <p:nvSpPr>
            <p:cNvPr id="596058" name="Rectangle 90"/>
            <p:cNvSpPr>
              <a:spLocks noChangeArrowheads="1"/>
            </p:cNvSpPr>
            <p:nvPr/>
          </p:nvSpPr>
          <p:spPr bwMode="auto">
            <a:xfrm>
              <a:off x="2922" y="2889"/>
              <a:ext cx="392" cy="244"/>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6</a:t>
              </a:r>
              <a:r>
                <a:rPr lang="en-US" altLang="en-US" sz="1400" baseline="30000"/>
                <a:t>th</a:t>
              </a:r>
            </a:p>
          </p:txBody>
        </p:sp>
        <p:sp>
          <p:nvSpPr>
            <p:cNvPr id="596059" name="Rectangle 91"/>
            <p:cNvSpPr>
              <a:spLocks noChangeArrowheads="1"/>
            </p:cNvSpPr>
            <p:nvPr/>
          </p:nvSpPr>
          <p:spPr bwMode="auto">
            <a:xfrm>
              <a:off x="2531" y="2889"/>
              <a:ext cx="391" cy="244"/>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5</a:t>
              </a:r>
              <a:r>
                <a:rPr lang="en-US" altLang="en-US" sz="1400" baseline="30000"/>
                <a:t>th</a:t>
              </a:r>
            </a:p>
          </p:txBody>
        </p:sp>
        <p:sp>
          <p:nvSpPr>
            <p:cNvPr id="596060" name="Rectangle 92"/>
            <p:cNvSpPr>
              <a:spLocks noChangeArrowheads="1"/>
            </p:cNvSpPr>
            <p:nvPr/>
          </p:nvSpPr>
          <p:spPr bwMode="auto">
            <a:xfrm>
              <a:off x="3315" y="2888"/>
              <a:ext cx="392" cy="244"/>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7</a:t>
              </a:r>
              <a:r>
                <a:rPr lang="en-US" altLang="en-US" sz="1400" baseline="30000"/>
                <a:t>th</a:t>
              </a:r>
            </a:p>
          </p:txBody>
        </p:sp>
        <p:sp>
          <p:nvSpPr>
            <p:cNvPr id="596061" name="Rectangle 93"/>
            <p:cNvSpPr>
              <a:spLocks noChangeArrowheads="1"/>
            </p:cNvSpPr>
            <p:nvPr/>
          </p:nvSpPr>
          <p:spPr bwMode="auto">
            <a:xfrm>
              <a:off x="4097" y="2888"/>
              <a:ext cx="392" cy="244"/>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1</a:t>
              </a:r>
              <a:r>
                <a:rPr lang="en-US" altLang="en-US" sz="1400" baseline="30000"/>
                <a:t>st</a:t>
              </a:r>
            </a:p>
          </p:txBody>
        </p:sp>
        <p:sp>
          <p:nvSpPr>
            <p:cNvPr id="596062" name="Rectangle 94"/>
            <p:cNvSpPr>
              <a:spLocks noChangeArrowheads="1"/>
            </p:cNvSpPr>
            <p:nvPr/>
          </p:nvSpPr>
          <p:spPr bwMode="auto">
            <a:xfrm>
              <a:off x="3707" y="2888"/>
              <a:ext cx="390" cy="244"/>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3</a:t>
              </a:r>
              <a:r>
                <a:rPr lang="en-US" altLang="en-US" sz="1400" baseline="30000"/>
                <a:t>rd</a:t>
              </a:r>
            </a:p>
          </p:txBody>
        </p:sp>
        <p:sp>
          <p:nvSpPr>
            <p:cNvPr id="596063" name="Rectangle 95"/>
            <p:cNvSpPr>
              <a:spLocks noChangeArrowheads="1"/>
            </p:cNvSpPr>
            <p:nvPr/>
          </p:nvSpPr>
          <p:spPr bwMode="auto">
            <a:xfrm>
              <a:off x="1358" y="2644"/>
              <a:ext cx="392" cy="24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400">
                  <a:solidFill>
                    <a:schemeClr val="bg1"/>
                  </a:solidFill>
                </a:rPr>
                <a:t>1</a:t>
              </a:r>
              <a:endParaRPr kumimoji="0" lang="en-US" altLang="en-US" sz="1400" baseline="30000">
                <a:solidFill>
                  <a:schemeClr val="bg1"/>
                </a:solidFill>
              </a:endParaRPr>
            </a:p>
          </p:txBody>
        </p:sp>
        <p:sp>
          <p:nvSpPr>
            <p:cNvPr id="596064" name="Rectangle 96"/>
            <p:cNvSpPr>
              <a:spLocks noChangeArrowheads="1"/>
            </p:cNvSpPr>
            <p:nvPr/>
          </p:nvSpPr>
          <p:spPr bwMode="auto">
            <a:xfrm>
              <a:off x="1750" y="2644"/>
              <a:ext cx="390" cy="24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400">
                  <a:solidFill>
                    <a:schemeClr val="bg1"/>
                  </a:solidFill>
                </a:rPr>
                <a:t>2</a:t>
              </a:r>
              <a:endParaRPr kumimoji="0" lang="en-US" altLang="en-US" sz="1400" baseline="30000">
                <a:solidFill>
                  <a:schemeClr val="bg1"/>
                </a:solidFill>
              </a:endParaRPr>
            </a:p>
          </p:txBody>
        </p:sp>
        <p:sp>
          <p:nvSpPr>
            <p:cNvPr id="596065" name="Rectangle 97"/>
            <p:cNvSpPr>
              <a:spLocks noChangeArrowheads="1"/>
            </p:cNvSpPr>
            <p:nvPr/>
          </p:nvSpPr>
          <p:spPr bwMode="auto">
            <a:xfrm>
              <a:off x="2140" y="2644"/>
              <a:ext cx="392" cy="24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400">
                  <a:solidFill>
                    <a:schemeClr val="bg1"/>
                  </a:solidFill>
                </a:rPr>
                <a:t>3</a:t>
              </a:r>
              <a:endParaRPr kumimoji="0" lang="en-US" altLang="en-US" sz="1400" baseline="30000">
                <a:solidFill>
                  <a:schemeClr val="bg1"/>
                </a:solidFill>
              </a:endParaRPr>
            </a:p>
          </p:txBody>
        </p:sp>
        <p:sp>
          <p:nvSpPr>
            <p:cNvPr id="596066" name="Rectangle 98"/>
            <p:cNvSpPr>
              <a:spLocks noChangeArrowheads="1"/>
            </p:cNvSpPr>
            <p:nvPr/>
          </p:nvSpPr>
          <p:spPr bwMode="auto">
            <a:xfrm>
              <a:off x="2532" y="2644"/>
              <a:ext cx="391" cy="24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400">
                  <a:solidFill>
                    <a:schemeClr val="bg1"/>
                  </a:solidFill>
                </a:rPr>
                <a:t>4</a:t>
              </a:r>
              <a:endParaRPr kumimoji="0" lang="en-US" altLang="en-US" sz="1400" baseline="30000">
                <a:solidFill>
                  <a:schemeClr val="bg1"/>
                </a:solidFill>
              </a:endParaRPr>
            </a:p>
          </p:txBody>
        </p:sp>
        <p:sp>
          <p:nvSpPr>
            <p:cNvPr id="596067" name="Rectangle 99"/>
            <p:cNvSpPr>
              <a:spLocks noChangeArrowheads="1"/>
            </p:cNvSpPr>
            <p:nvPr/>
          </p:nvSpPr>
          <p:spPr bwMode="auto">
            <a:xfrm>
              <a:off x="2923" y="2644"/>
              <a:ext cx="392" cy="24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400">
                  <a:solidFill>
                    <a:schemeClr val="bg1"/>
                  </a:solidFill>
                </a:rPr>
                <a:t>5</a:t>
              </a:r>
              <a:endParaRPr kumimoji="0" lang="en-US" altLang="en-US" sz="1400" baseline="30000">
                <a:solidFill>
                  <a:schemeClr val="bg1"/>
                </a:solidFill>
              </a:endParaRPr>
            </a:p>
          </p:txBody>
        </p:sp>
        <p:sp>
          <p:nvSpPr>
            <p:cNvPr id="596068" name="Rectangle 100"/>
            <p:cNvSpPr>
              <a:spLocks noChangeArrowheads="1"/>
            </p:cNvSpPr>
            <p:nvPr/>
          </p:nvSpPr>
          <p:spPr bwMode="auto">
            <a:xfrm>
              <a:off x="3315" y="2643"/>
              <a:ext cx="392" cy="24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400">
                  <a:solidFill>
                    <a:schemeClr val="bg1"/>
                  </a:solidFill>
                </a:rPr>
                <a:t>6</a:t>
              </a:r>
              <a:endParaRPr kumimoji="0" lang="en-US" altLang="en-US" sz="1400" baseline="30000">
                <a:solidFill>
                  <a:schemeClr val="bg1"/>
                </a:solidFill>
              </a:endParaRPr>
            </a:p>
          </p:txBody>
        </p:sp>
        <p:sp>
          <p:nvSpPr>
            <p:cNvPr id="596069" name="Rectangle 101"/>
            <p:cNvSpPr>
              <a:spLocks noChangeArrowheads="1"/>
            </p:cNvSpPr>
            <p:nvPr/>
          </p:nvSpPr>
          <p:spPr bwMode="auto">
            <a:xfrm>
              <a:off x="3707" y="2643"/>
              <a:ext cx="390" cy="24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400">
                  <a:solidFill>
                    <a:schemeClr val="bg1"/>
                  </a:solidFill>
                </a:rPr>
                <a:t>7</a:t>
              </a:r>
              <a:endParaRPr kumimoji="0" lang="en-US" altLang="en-US" sz="1400" baseline="30000">
                <a:solidFill>
                  <a:schemeClr val="bg1"/>
                </a:solidFill>
              </a:endParaRPr>
            </a:p>
          </p:txBody>
        </p:sp>
        <p:sp>
          <p:nvSpPr>
            <p:cNvPr id="596070" name="Rectangle 102"/>
            <p:cNvSpPr>
              <a:spLocks noChangeArrowheads="1"/>
            </p:cNvSpPr>
            <p:nvPr/>
          </p:nvSpPr>
          <p:spPr bwMode="auto">
            <a:xfrm>
              <a:off x="4097" y="2643"/>
              <a:ext cx="392" cy="24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400">
                  <a:solidFill>
                    <a:schemeClr val="bg1"/>
                  </a:solidFill>
                </a:rPr>
                <a:t>8</a:t>
              </a:r>
              <a:endParaRPr kumimoji="0" lang="en-US" altLang="en-US" sz="1400" baseline="30000">
                <a:solidFill>
                  <a:schemeClr val="bg1"/>
                </a:solidFill>
              </a:endParaRPr>
            </a:p>
          </p:txBody>
        </p:sp>
        <p:sp>
          <p:nvSpPr>
            <p:cNvPr id="596072" name="Rectangle 104"/>
            <p:cNvSpPr>
              <a:spLocks noChangeArrowheads="1"/>
            </p:cNvSpPr>
            <p:nvPr/>
          </p:nvSpPr>
          <p:spPr bwMode="auto">
            <a:xfrm>
              <a:off x="604" y="1860"/>
              <a:ext cx="758" cy="244"/>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Amy</a:t>
              </a:r>
            </a:p>
          </p:txBody>
        </p:sp>
        <p:sp>
          <p:nvSpPr>
            <p:cNvPr id="596073" name="Rectangle 105"/>
            <p:cNvSpPr>
              <a:spLocks noChangeArrowheads="1"/>
            </p:cNvSpPr>
            <p:nvPr/>
          </p:nvSpPr>
          <p:spPr bwMode="auto">
            <a:xfrm>
              <a:off x="600" y="2647"/>
              <a:ext cx="758" cy="244"/>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Amy</a:t>
              </a:r>
            </a:p>
          </p:txBody>
        </p:sp>
      </p:grpSp>
      <p:sp>
        <p:nvSpPr>
          <p:cNvPr id="596074" name="Rectangle 106"/>
          <p:cNvSpPr>
            <a:spLocks noChangeArrowheads="1"/>
          </p:cNvSpPr>
          <p:nvPr/>
        </p:nvSpPr>
        <p:spPr bwMode="auto">
          <a:xfrm>
            <a:off x="6343650" y="4906963"/>
            <a:ext cx="2659063"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en-US" sz="1400"/>
              <a:t>Amy prefers man 3 to 6</a:t>
            </a:r>
            <a:br>
              <a:rPr lang="en-US" altLang="en-US" sz="1400"/>
            </a:br>
            <a:r>
              <a:rPr lang="en-US" altLang="en-US" sz="1400"/>
              <a:t>since </a:t>
            </a:r>
            <a:r>
              <a:rPr lang="en-US" altLang="en-US" sz="1200">
                <a:latin typeface="Courier New" panose="02070309020205020404" pitchFamily="49" charset="0"/>
              </a:rPr>
              <a:t>inverse[3]</a:t>
            </a:r>
            <a:r>
              <a:rPr lang="en-US" altLang="en-US" sz="1400"/>
              <a:t> &lt; </a:t>
            </a:r>
            <a:r>
              <a:rPr lang="en-US" altLang="en-US" sz="1200">
                <a:latin typeface="Courier New" panose="02070309020205020404" pitchFamily="49" charset="0"/>
              </a:rPr>
              <a:t>inverse[6]</a:t>
            </a:r>
            <a:endParaRPr lang="en-US" altLang="en-US" sz="1400"/>
          </a:p>
        </p:txBody>
      </p:sp>
      <p:sp>
        <p:nvSpPr>
          <p:cNvPr id="596075" name="Rectangle 107"/>
          <p:cNvSpPr>
            <a:spLocks noChangeArrowheads="1"/>
          </p:cNvSpPr>
          <p:nvPr/>
        </p:nvSpPr>
        <p:spPr bwMode="auto">
          <a:xfrm>
            <a:off x="7212013" y="5481638"/>
            <a:ext cx="2778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en-US" sz="1200"/>
              <a:t>2</a:t>
            </a:r>
          </a:p>
        </p:txBody>
      </p:sp>
      <p:sp>
        <p:nvSpPr>
          <p:cNvPr id="596076" name="Rectangle 108"/>
          <p:cNvSpPr>
            <a:spLocks noChangeArrowheads="1"/>
          </p:cNvSpPr>
          <p:nvPr/>
        </p:nvSpPr>
        <p:spPr bwMode="auto">
          <a:xfrm>
            <a:off x="8194675" y="5486400"/>
            <a:ext cx="27781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en-US" sz="1200"/>
              <a:t>7</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3"/>
          <p:cNvSpPr>
            <a:spLocks noGrp="1"/>
          </p:cNvSpPr>
          <p:nvPr>
            <p:ph type="sldNum" sz="quarter" idx="10"/>
          </p:nvPr>
        </p:nvSpPr>
        <p:spPr/>
        <p:txBody>
          <a:bodyPr/>
          <a:lstStyle/>
          <a:p>
            <a:fld id="{67AC6A24-A1DB-4DD9-BD5E-1C505A22F42A}" type="slidenum">
              <a:rPr lang="en-US" altLang="en-US"/>
              <a:pPr/>
              <a:t>22</a:t>
            </a:fld>
            <a:endParaRPr lang="en-US" altLang="en-US" sz="1400"/>
          </a:p>
        </p:txBody>
      </p:sp>
      <p:sp>
        <p:nvSpPr>
          <p:cNvPr id="589826" name="Rectangle 2"/>
          <p:cNvSpPr>
            <a:spLocks noGrp="1" noChangeArrowheads="1"/>
          </p:cNvSpPr>
          <p:nvPr>
            <p:ph type="title"/>
          </p:nvPr>
        </p:nvSpPr>
        <p:spPr/>
        <p:txBody>
          <a:bodyPr/>
          <a:lstStyle/>
          <a:p>
            <a:r>
              <a:rPr lang="en-US" altLang="en-US"/>
              <a:t>Understanding the Solution</a:t>
            </a:r>
          </a:p>
        </p:txBody>
      </p:sp>
      <p:sp>
        <p:nvSpPr>
          <p:cNvPr id="589827" name="Rectangle 3"/>
          <p:cNvSpPr>
            <a:spLocks noGrp="1" noChangeArrowheads="1"/>
          </p:cNvSpPr>
          <p:nvPr>
            <p:ph type="body" idx="1"/>
          </p:nvPr>
        </p:nvSpPr>
        <p:spPr/>
        <p:txBody>
          <a:bodyPr/>
          <a:lstStyle/>
          <a:p>
            <a:r>
              <a:rPr lang="en-US" altLang="en-US"/>
              <a:t>Q.  </a:t>
            </a:r>
            <a:r>
              <a:rPr lang="en-US" altLang="en-US">
                <a:solidFill>
                  <a:schemeClr val="tx1"/>
                </a:solidFill>
              </a:rPr>
              <a:t>For a given problem instance, there may be several stable matchings. Do all executions of Gale-Shapley yield the same stable matching? If so, which one?</a:t>
            </a:r>
            <a:endParaRPr lang="en-US" altLang="en-US"/>
          </a:p>
          <a:p>
            <a:endParaRPr lang="en-US" altLang="en-US"/>
          </a:p>
          <a:p>
            <a:endParaRPr lang="en-US" altLang="en-US"/>
          </a:p>
          <a:p>
            <a:r>
              <a:rPr lang="en-US" altLang="en-US"/>
              <a:t>An instance with two stable matchings.</a:t>
            </a:r>
          </a:p>
          <a:p>
            <a:pPr lvl="1"/>
            <a:r>
              <a:rPr lang="en-US" altLang="en-US"/>
              <a:t>A-X, B-Y, C-Z.</a:t>
            </a:r>
          </a:p>
          <a:p>
            <a:pPr lvl="1"/>
            <a:r>
              <a:rPr lang="en-US" altLang="en-US"/>
              <a:t>A-Y, B-X, C-Z.</a:t>
            </a:r>
          </a:p>
        </p:txBody>
      </p:sp>
      <p:sp>
        <p:nvSpPr>
          <p:cNvPr id="589858" name="Rectangle 34"/>
          <p:cNvSpPr>
            <a:spLocks noChangeArrowheads="1"/>
          </p:cNvSpPr>
          <p:nvPr/>
        </p:nvSpPr>
        <p:spPr bwMode="auto">
          <a:xfrm>
            <a:off x="1463675" y="5178425"/>
            <a:ext cx="914400" cy="350838"/>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solidFill>
                  <a:schemeClr val="bg1"/>
                </a:solidFill>
              </a:rPr>
              <a:t>Zeus</a:t>
            </a:r>
          </a:p>
        </p:txBody>
      </p:sp>
      <p:sp>
        <p:nvSpPr>
          <p:cNvPr id="589859" name="Rectangle 35"/>
          <p:cNvSpPr>
            <a:spLocks noChangeArrowheads="1"/>
          </p:cNvSpPr>
          <p:nvPr/>
        </p:nvSpPr>
        <p:spPr bwMode="auto">
          <a:xfrm>
            <a:off x="1463675" y="4826000"/>
            <a:ext cx="914400" cy="35242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solidFill>
                  <a:schemeClr val="bg1"/>
                </a:solidFill>
              </a:rPr>
              <a:t>Yancey</a:t>
            </a:r>
          </a:p>
        </p:txBody>
      </p:sp>
      <p:sp>
        <p:nvSpPr>
          <p:cNvPr id="589860" name="Rectangle 36"/>
          <p:cNvSpPr>
            <a:spLocks noChangeArrowheads="1"/>
          </p:cNvSpPr>
          <p:nvPr/>
        </p:nvSpPr>
        <p:spPr bwMode="auto">
          <a:xfrm>
            <a:off x="1463675" y="4475163"/>
            <a:ext cx="914400" cy="350837"/>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solidFill>
                  <a:schemeClr val="bg1"/>
                </a:solidFill>
              </a:rPr>
              <a:t>Xavier</a:t>
            </a:r>
          </a:p>
        </p:txBody>
      </p:sp>
      <p:sp>
        <p:nvSpPr>
          <p:cNvPr id="589861" name="Rectangle 37"/>
          <p:cNvSpPr>
            <a:spLocks noChangeArrowheads="1"/>
          </p:cNvSpPr>
          <p:nvPr/>
        </p:nvSpPr>
        <p:spPr bwMode="auto">
          <a:xfrm>
            <a:off x="2378075" y="5178425"/>
            <a:ext cx="703263" cy="3508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A</a:t>
            </a:r>
          </a:p>
        </p:txBody>
      </p:sp>
      <p:sp>
        <p:nvSpPr>
          <p:cNvPr id="589862" name="Rectangle 38"/>
          <p:cNvSpPr>
            <a:spLocks noChangeArrowheads="1"/>
          </p:cNvSpPr>
          <p:nvPr/>
        </p:nvSpPr>
        <p:spPr bwMode="auto">
          <a:xfrm>
            <a:off x="2378075" y="4826000"/>
            <a:ext cx="703263" cy="352425"/>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B</a:t>
            </a:r>
          </a:p>
        </p:txBody>
      </p:sp>
      <p:sp>
        <p:nvSpPr>
          <p:cNvPr id="589863" name="Rectangle 39"/>
          <p:cNvSpPr>
            <a:spLocks noChangeArrowheads="1"/>
          </p:cNvSpPr>
          <p:nvPr/>
        </p:nvSpPr>
        <p:spPr bwMode="auto">
          <a:xfrm>
            <a:off x="2378075" y="4475163"/>
            <a:ext cx="703263" cy="3508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A</a:t>
            </a:r>
          </a:p>
        </p:txBody>
      </p:sp>
      <p:sp>
        <p:nvSpPr>
          <p:cNvPr id="589864" name="Rectangle 40"/>
          <p:cNvSpPr>
            <a:spLocks noChangeArrowheads="1"/>
          </p:cNvSpPr>
          <p:nvPr/>
        </p:nvSpPr>
        <p:spPr bwMode="auto">
          <a:xfrm>
            <a:off x="2378075" y="4122738"/>
            <a:ext cx="703263" cy="35242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400">
                <a:solidFill>
                  <a:schemeClr val="bg1"/>
                </a:solidFill>
              </a:rPr>
              <a:t>1</a:t>
            </a:r>
            <a:r>
              <a:rPr kumimoji="0" lang="en-US" altLang="en-US" sz="1400" baseline="30000">
                <a:solidFill>
                  <a:schemeClr val="bg1"/>
                </a:solidFill>
              </a:rPr>
              <a:t>st</a:t>
            </a:r>
          </a:p>
        </p:txBody>
      </p:sp>
      <p:sp>
        <p:nvSpPr>
          <p:cNvPr id="589865" name="Rectangle 41"/>
          <p:cNvSpPr>
            <a:spLocks noChangeArrowheads="1"/>
          </p:cNvSpPr>
          <p:nvPr/>
        </p:nvSpPr>
        <p:spPr bwMode="auto">
          <a:xfrm>
            <a:off x="3081338" y="5178425"/>
            <a:ext cx="703262" cy="3508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B</a:t>
            </a:r>
          </a:p>
        </p:txBody>
      </p:sp>
      <p:sp>
        <p:nvSpPr>
          <p:cNvPr id="589866" name="Rectangle 42"/>
          <p:cNvSpPr>
            <a:spLocks noChangeArrowheads="1"/>
          </p:cNvSpPr>
          <p:nvPr/>
        </p:nvSpPr>
        <p:spPr bwMode="auto">
          <a:xfrm>
            <a:off x="3081338" y="4826000"/>
            <a:ext cx="703262" cy="352425"/>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A</a:t>
            </a:r>
          </a:p>
        </p:txBody>
      </p:sp>
      <p:sp>
        <p:nvSpPr>
          <p:cNvPr id="589867" name="Rectangle 43"/>
          <p:cNvSpPr>
            <a:spLocks noChangeArrowheads="1"/>
          </p:cNvSpPr>
          <p:nvPr/>
        </p:nvSpPr>
        <p:spPr bwMode="auto">
          <a:xfrm>
            <a:off x="3081338" y="4475163"/>
            <a:ext cx="703262" cy="3508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B</a:t>
            </a:r>
          </a:p>
        </p:txBody>
      </p:sp>
      <p:sp>
        <p:nvSpPr>
          <p:cNvPr id="589868" name="Rectangle 44"/>
          <p:cNvSpPr>
            <a:spLocks noChangeArrowheads="1"/>
          </p:cNvSpPr>
          <p:nvPr/>
        </p:nvSpPr>
        <p:spPr bwMode="auto">
          <a:xfrm>
            <a:off x="3081338" y="4122738"/>
            <a:ext cx="703262" cy="35242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400">
                <a:solidFill>
                  <a:schemeClr val="bg1"/>
                </a:solidFill>
              </a:rPr>
              <a:t>2</a:t>
            </a:r>
            <a:r>
              <a:rPr kumimoji="0" lang="en-US" altLang="en-US" sz="1400" baseline="30000">
                <a:solidFill>
                  <a:schemeClr val="bg1"/>
                </a:solidFill>
              </a:rPr>
              <a:t>nd</a:t>
            </a:r>
          </a:p>
        </p:txBody>
      </p:sp>
      <p:sp>
        <p:nvSpPr>
          <p:cNvPr id="589869" name="Rectangle 45"/>
          <p:cNvSpPr>
            <a:spLocks noChangeArrowheads="1"/>
          </p:cNvSpPr>
          <p:nvPr/>
        </p:nvSpPr>
        <p:spPr bwMode="auto">
          <a:xfrm>
            <a:off x="3784600" y="5178425"/>
            <a:ext cx="703263" cy="3508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C</a:t>
            </a:r>
          </a:p>
        </p:txBody>
      </p:sp>
      <p:sp>
        <p:nvSpPr>
          <p:cNvPr id="589870" name="Rectangle 46"/>
          <p:cNvSpPr>
            <a:spLocks noChangeArrowheads="1"/>
          </p:cNvSpPr>
          <p:nvPr/>
        </p:nvSpPr>
        <p:spPr bwMode="auto">
          <a:xfrm>
            <a:off x="3784600" y="4826000"/>
            <a:ext cx="703263" cy="352425"/>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C</a:t>
            </a:r>
          </a:p>
        </p:txBody>
      </p:sp>
      <p:sp>
        <p:nvSpPr>
          <p:cNvPr id="589871" name="Rectangle 47"/>
          <p:cNvSpPr>
            <a:spLocks noChangeArrowheads="1"/>
          </p:cNvSpPr>
          <p:nvPr/>
        </p:nvSpPr>
        <p:spPr bwMode="auto">
          <a:xfrm>
            <a:off x="3784600" y="4475163"/>
            <a:ext cx="703263" cy="3508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C</a:t>
            </a:r>
          </a:p>
        </p:txBody>
      </p:sp>
      <p:sp>
        <p:nvSpPr>
          <p:cNvPr id="589872" name="Rectangle 48"/>
          <p:cNvSpPr>
            <a:spLocks noChangeArrowheads="1"/>
          </p:cNvSpPr>
          <p:nvPr/>
        </p:nvSpPr>
        <p:spPr bwMode="auto">
          <a:xfrm>
            <a:off x="3784600" y="4122738"/>
            <a:ext cx="703263" cy="35242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400">
                <a:solidFill>
                  <a:schemeClr val="bg1"/>
                </a:solidFill>
              </a:rPr>
              <a:t>3</a:t>
            </a:r>
            <a:r>
              <a:rPr kumimoji="0" lang="en-US" altLang="en-US" sz="1400" baseline="30000">
                <a:solidFill>
                  <a:schemeClr val="bg1"/>
                </a:solidFill>
              </a:rPr>
              <a:t>rd</a:t>
            </a:r>
          </a:p>
        </p:txBody>
      </p:sp>
      <p:sp>
        <p:nvSpPr>
          <p:cNvPr id="589873" name="Rectangle 49"/>
          <p:cNvSpPr>
            <a:spLocks noChangeArrowheads="1"/>
          </p:cNvSpPr>
          <p:nvPr/>
        </p:nvSpPr>
        <p:spPr bwMode="auto">
          <a:xfrm>
            <a:off x="5054600" y="5178425"/>
            <a:ext cx="914400" cy="350838"/>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solidFill>
                  <a:schemeClr val="bg1"/>
                </a:solidFill>
              </a:rPr>
              <a:t>Clare</a:t>
            </a:r>
          </a:p>
        </p:txBody>
      </p:sp>
      <p:sp>
        <p:nvSpPr>
          <p:cNvPr id="589874" name="Rectangle 50"/>
          <p:cNvSpPr>
            <a:spLocks noChangeArrowheads="1"/>
          </p:cNvSpPr>
          <p:nvPr/>
        </p:nvSpPr>
        <p:spPr bwMode="auto">
          <a:xfrm>
            <a:off x="5054600" y="4826000"/>
            <a:ext cx="914400" cy="35242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solidFill>
                  <a:schemeClr val="bg1"/>
                </a:solidFill>
              </a:rPr>
              <a:t>Bertha</a:t>
            </a:r>
          </a:p>
        </p:txBody>
      </p:sp>
      <p:sp>
        <p:nvSpPr>
          <p:cNvPr id="589875" name="Rectangle 51"/>
          <p:cNvSpPr>
            <a:spLocks noChangeArrowheads="1"/>
          </p:cNvSpPr>
          <p:nvPr/>
        </p:nvSpPr>
        <p:spPr bwMode="auto">
          <a:xfrm>
            <a:off x="5054600" y="4475163"/>
            <a:ext cx="914400" cy="350837"/>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solidFill>
                  <a:schemeClr val="bg1"/>
                </a:solidFill>
              </a:rPr>
              <a:t>Amy</a:t>
            </a:r>
          </a:p>
        </p:txBody>
      </p:sp>
      <p:sp>
        <p:nvSpPr>
          <p:cNvPr id="589876" name="Rectangle 52"/>
          <p:cNvSpPr>
            <a:spLocks noChangeArrowheads="1"/>
          </p:cNvSpPr>
          <p:nvPr/>
        </p:nvSpPr>
        <p:spPr bwMode="auto">
          <a:xfrm>
            <a:off x="5969000" y="5178425"/>
            <a:ext cx="703263" cy="3508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X</a:t>
            </a:r>
          </a:p>
        </p:txBody>
      </p:sp>
      <p:sp>
        <p:nvSpPr>
          <p:cNvPr id="589877" name="Rectangle 53"/>
          <p:cNvSpPr>
            <a:spLocks noChangeArrowheads="1"/>
          </p:cNvSpPr>
          <p:nvPr/>
        </p:nvSpPr>
        <p:spPr bwMode="auto">
          <a:xfrm>
            <a:off x="5969000" y="4826000"/>
            <a:ext cx="703263" cy="352425"/>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X</a:t>
            </a:r>
          </a:p>
        </p:txBody>
      </p:sp>
      <p:sp>
        <p:nvSpPr>
          <p:cNvPr id="589878" name="Rectangle 54"/>
          <p:cNvSpPr>
            <a:spLocks noChangeArrowheads="1"/>
          </p:cNvSpPr>
          <p:nvPr/>
        </p:nvSpPr>
        <p:spPr bwMode="auto">
          <a:xfrm>
            <a:off x="5969000" y="4475163"/>
            <a:ext cx="703263" cy="3508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Y</a:t>
            </a:r>
          </a:p>
        </p:txBody>
      </p:sp>
      <p:sp>
        <p:nvSpPr>
          <p:cNvPr id="589879" name="Rectangle 55"/>
          <p:cNvSpPr>
            <a:spLocks noChangeArrowheads="1"/>
          </p:cNvSpPr>
          <p:nvPr/>
        </p:nvSpPr>
        <p:spPr bwMode="auto">
          <a:xfrm>
            <a:off x="5969000" y="4122738"/>
            <a:ext cx="703263" cy="35242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400">
                <a:solidFill>
                  <a:schemeClr val="bg1"/>
                </a:solidFill>
              </a:rPr>
              <a:t>1</a:t>
            </a:r>
            <a:r>
              <a:rPr kumimoji="0" lang="en-US" altLang="en-US" sz="1400" baseline="30000">
                <a:solidFill>
                  <a:schemeClr val="bg1"/>
                </a:solidFill>
              </a:rPr>
              <a:t>st</a:t>
            </a:r>
          </a:p>
        </p:txBody>
      </p:sp>
      <p:sp>
        <p:nvSpPr>
          <p:cNvPr id="589880" name="Rectangle 56"/>
          <p:cNvSpPr>
            <a:spLocks noChangeArrowheads="1"/>
          </p:cNvSpPr>
          <p:nvPr/>
        </p:nvSpPr>
        <p:spPr bwMode="auto">
          <a:xfrm>
            <a:off x="6672263" y="5178425"/>
            <a:ext cx="703262" cy="3508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Y</a:t>
            </a:r>
          </a:p>
        </p:txBody>
      </p:sp>
      <p:sp>
        <p:nvSpPr>
          <p:cNvPr id="589881" name="Rectangle 57"/>
          <p:cNvSpPr>
            <a:spLocks noChangeArrowheads="1"/>
          </p:cNvSpPr>
          <p:nvPr/>
        </p:nvSpPr>
        <p:spPr bwMode="auto">
          <a:xfrm>
            <a:off x="6672263" y="4826000"/>
            <a:ext cx="703262" cy="352425"/>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Y</a:t>
            </a:r>
          </a:p>
        </p:txBody>
      </p:sp>
      <p:sp>
        <p:nvSpPr>
          <p:cNvPr id="589882" name="Rectangle 58"/>
          <p:cNvSpPr>
            <a:spLocks noChangeArrowheads="1"/>
          </p:cNvSpPr>
          <p:nvPr/>
        </p:nvSpPr>
        <p:spPr bwMode="auto">
          <a:xfrm>
            <a:off x="6672263" y="4475163"/>
            <a:ext cx="703262" cy="3508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X</a:t>
            </a:r>
          </a:p>
        </p:txBody>
      </p:sp>
      <p:sp>
        <p:nvSpPr>
          <p:cNvPr id="589883" name="Rectangle 59"/>
          <p:cNvSpPr>
            <a:spLocks noChangeArrowheads="1"/>
          </p:cNvSpPr>
          <p:nvPr/>
        </p:nvSpPr>
        <p:spPr bwMode="auto">
          <a:xfrm>
            <a:off x="6672263" y="4122738"/>
            <a:ext cx="703262" cy="35242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400">
                <a:solidFill>
                  <a:schemeClr val="bg1"/>
                </a:solidFill>
              </a:rPr>
              <a:t>2</a:t>
            </a:r>
            <a:r>
              <a:rPr kumimoji="0" lang="en-US" altLang="en-US" sz="1400" baseline="30000">
                <a:solidFill>
                  <a:schemeClr val="bg1"/>
                </a:solidFill>
              </a:rPr>
              <a:t>nd</a:t>
            </a:r>
          </a:p>
        </p:txBody>
      </p:sp>
      <p:sp>
        <p:nvSpPr>
          <p:cNvPr id="589884" name="Rectangle 60"/>
          <p:cNvSpPr>
            <a:spLocks noChangeArrowheads="1"/>
          </p:cNvSpPr>
          <p:nvPr/>
        </p:nvSpPr>
        <p:spPr bwMode="auto">
          <a:xfrm>
            <a:off x="7375525" y="5178425"/>
            <a:ext cx="703263" cy="3508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Z</a:t>
            </a:r>
          </a:p>
        </p:txBody>
      </p:sp>
      <p:sp>
        <p:nvSpPr>
          <p:cNvPr id="589885" name="Rectangle 61"/>
          <p:cNvSpPr>
            <a:spLocks noChangeArrowheads="1"/>
          </p:cNvSpPr>
          <p:nvPr/>
        </p:nvSpPr>
        <p:spPr bwMode="auto">
          <a:xfrm>
            <a:off x="7375525" y="4826000"/>
            <a:ext cx="703263" cy="352425"/>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Z</a:t>
            </a:r>
          </a:p>
        </p:txBody>
      </p:sp>
      <p:sp>
        <p:nvSpPr>
          <p:cNvPr id="589886" name="Rectangle 62"/>
          <p:cNvSpPr>
            <a:spLocks noChangeArrowheads="1"/>
          </p:cNvSpPr>
          <p:nvPr/>
        </p:nvSpPr>
        <p:spPr bwMode="auto">
          <a:xfrm>
            <a:off x="7375525" y="4475163"/>
            <a:ext cx="703263" cy="3508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Z</a:t>
            </a:r>
          </a:p>
        </p:txBody>
      </p:sp>
      <p:sp>
        <p:nvSpPr>
          <p:cNvPr id="589887" name="Rectangle 63"/>
          <p:cNvSpPr>
            <a:spLocks noChangeArrowheads="1"/>
          </p:cNvSpPr>
          <p:nvPr/>
        </p:nvSpPr>
        <p:spPr bwMode="auto">
          <a:xfrm>
            <a:off x="7375525" y="4122738"/>
            <a:ext cx="703263" cy="35242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400">
                <a:solidFill>
                  <a:schemeClr val="bg1"/>
                </a:solidFill>
              </a:rPr>
              <a:t>3</a:t>
            </a:r>
            <a:r>
              <a:rPr kumimoji="0" lang="en-US" altLang="en-US" sz="1400" baseline="30000">
                <a:solidFill>
                  <a:schemeClr val="bg1"/>
                </a:solidFill>
              </a:rPr>
              <a:t>rd</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95C2B4E-A66E-47CE-82AF-250F16605894}" type="slidenum">
              <a:rPr lang="en-US" altLang="en-US"/>
              <a:pPr/>
              <a:t>23</a:t>
            </a:fld>
            <a:endParaRPr lang="en-US" altLang="en-US" sz="1400"/>
          </a:p>
        </p:txBody>
      </p:sp>
      <p:sp>
        <p:nvSpPr>
          <p:cNvPr id="429058" name="Rectangle 2"/>
          <p:cNvSpPr>
            <a:spLocks noGrp="1" noChangeArrowheads="1"/>
          </p:cNvSpPr>
          <p:nvPr>
            <p:ph type="title"/>
          </p:nvPr>
        </p:nvSpPr>
        <p:spPr/>
        <p:txBody>
          <a:bodyPr/>
          <a:lstStyle/>
          <a:p>
            <a:r>
              <a:rPr lang="en-US" altLang="en-US"/>
              <a:t>Understanding the Solution</a:t>
            </a:r>
          </a:p>
        </p:txBody>
      </p:sp>
      <p:sp>
        <p:nvSpPr>
          <p:cNvPr id="429059" name="Rectangle 3"/>
          <p:cNvSpPr>
            <a:spLocks noGrp="1" noChangeArrowheads="1"/>
          </p:cNvSpPr>
          <p:nvPr>
            <p:ph type="body" idx="1"/>
          </p:nvPr>
        </p:nvSpPr>
        <p:spPr/>
        <p:txBody>
          <a:bodyPr/>
          <a:lstStyle/>
          <a:p>
            <a:r>
              <a:rPr lang="en-US" altLang="en-US"/>
              <a:t>Q.  </a:t>
            </a:r>
            <a:r>
              <a:rPr lang="en-US" altLang="en-US">
                <a:solidFill>
                  <a:schemeClr val="tx1"/>
                </a:solidFill>
              </a:rPr>
              <a:t>For a given problem instance, there may be several stable matchings. Do all executions of Gale-Shapley yield the same stable matching? If so, which one?</a:t>
            </a:r>
          </a:p>
          <a:p>
            <a:endParaRPr lang="en-US" altLang="en-US">
              <a:solidFill>
                <a:schemeClr val="tx1"/>
              </a:solidFill>
            </a:endParaRPr>
          </a:p>
          <a:p>
            <a:r>
              <a:rPr lang="en-US" altLang="en-US"/>
              <a:t>Def.  </a:t>
            </a:r>
            <a:r>
              <a:rPr lang="en-US" altLang="en-US">
                <a:solidFill>
                  <a:schemeClr val="tx1"/>
                </a:solidFill>
              </a:rPr>
              <a:t>Man m is a </a:t>
            </a:r>
            <a:r>
              <a:rPr lang="en-US" altLang="en-US">
                <a:solidFill>
                  <a:srgbClr val="CC0000"/>
                </a:solidFill>
              </a:rPr>
              <a:t>valid partner</a:t>
            </a:r>
            <a:r>
              <a:rPr lang="en-US" altLang="en-US">
                <a:solidFill>
                  <a:schemeClr val="tx1"/>
                </a:solidFill>
              </a:rPr>
              <a:t> of woman w if there exists some stable matching in which they are matched.</a:t>
            </a:r>
          </a:p>
          <a:p>
            <a:endParaRPr lang="en-US" altLang="en-US">
              <a:solidFill>
                <a:schemeClr val="tx1"/>
              </a:solidFill>
            </a:endParaRPr>
          </a:p>
          <a:p>
            <a:r>
              <a:rPr lang="en-US" altLang="en-US"/>
              <a:t>Man-optimal assignment.  </a:t>
            </a:r>
            <a:r>
              <a:rPr lang="en-US" altLang="en-US">
                <a:solidFill>
                  <a:schemeClr val="tx1"/>
                </a:solidFill>
              </a:rPr>
              <a:t>Each man receives best valid partner.</a:t>
            </a:r>
          </a:p>
          <a:p>
            <a:pPr lvl="1"/>
            <a:endParaRPr lang="en-US" altLang="en-US"/>
          </a:p>
          <a:p>
            <a:r>
              <a:rPr lang="en-US" altLang="en-US"/>
              <a:t>Claim.  </a:t>
            </a:r>
            <a:r>
              <a:rPr lang="en-US" altLang="en-US">
                <a:solidFill>
                  <a:schemeClr val="tx1"/>
                </a:solidFill>
              </a:rPr>
              <a:t>All executions of GS yield </a:t>
            </a:r>
            <a:r>
              <a:rPr lang="en-US" altLang="en-US">
                <a:solidFill>
                  <a:schemeClr val="accent1"/>
                </a:solidFill>
              </a:rPr>
              <a:t>man-optimal </a:t>
            </a:r>
            <a:r>
              <a:rPr lang="en-US" altLang="en-US">
                <a:solidFill>
                  <a:schemeClr val="tx1"/>
                </a:solidFill>
              </a:rPr>
              <a:t>assignment, which is a stable matching!</a:t>
            </a:r>
          </a:p>
          <a:p>
            <a:pPr lvl="1"/>
            <a:r>
              <a:rPr lang="en-US" altLang="en-US"/>
              <a:t>No reason a priori to believe that man-optimal assignment is perfect, let alone stable.</a:t>
            </a:r>
          </a:p>
          <a:p>
            <a:pPr lvl="1"/>
            <a:r>
              <a:rPr lang="en-US" altLang="en-US"/>
              <a:t>Simultaneously best for each and every man.</a:t>
            </a:r>
          </a:p>
          <a:p>
            <a:pPr lvl="1"/>
            <a:endParaRPr lang="en-US"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0"/>
          </p:nvPr>
        </p:nvSpPr>
        <p:spPr/>
        <p:txBody>
          <a:bodyPr/>
          <a:lstStyle/>
          <a:p>
            <a:fld id="{ED98D55D-5C68-4CE4-AB05-3DF65DFE8EFF}" type="slidenum">
              <a:rPr lang="en-US" altLang="en-US"/>
              <a:pPr/>
              <a:t>24</a:t>
            </a:fld>
            <a:endParaRPr lang="en-US" altLang="en-US" sz="1400"/>
          </a:p>
        </p:txBody>
      </p:sp>
      <p:sp>
        <p:nvSpPr>
          <p:cNvPr id="492546" name="Rectangle 2"/>
          <p:cNvSpPr>
            <a:spLocks noGrp="1" noChangeArrowheads="1"/>
          </p:cNvSpPr>
          <p:nvPr>
            <p:ph type="title"/>
          </p:nvPr>
        </p:nvSpPr>
        <p:spPr/>
        <p:txBody>
          <a:bodyPr/>
          <a:lstStyle/>
          <a:p>
            <a:r>
              <a:rPr lang="en-US" altLang="en-US"/>
              <a:t>Man Optimality</a:t>
            </a:r>
          </a:p>
        </p:txBody>
      </p:sp>
      <p:sp>
        <p:nvSpPr>
          <p:cNvPr id="492547" name="Rectangle 3"/>
          <p:cNvSpPr>
            <a:spLocks noGrp="1" noChangeArrowheads="1"/>
          </p:cNvSpPr>
          <p:nvPr>
            <p:ph type="body" idx="1"/>
          </p:nvPr>
        </p:nvSpPr>
        <p:spPr/>
        <p:txBody>
          <a:bodyPr/>
          <a:lstStyle/>
          <a:p>
            <a:r>
              <a:rPr lang="en-US" altLang="en-US"/>
              <a:t>Claim.  </a:t>
            </a:r>
            <a:r>
              <a:rPr lang="en-US" altLang="en-US">
                <a:solidFill>
                  <a:schemeClr val="tx1"/>
                </a:solidFill>
              </a:rPr>
              <a:t>GS matching S* is man-optimal.</a:t>
            </a:r>
          </a:p>
          <a:p>
            <a:r>
              <a:rPr lang="en-US" altLang="en-US"/>
              <a:t>Pf.  </a:t>
            </a:r>
            <a:r>
              <a:rPr lang="en-US" altLang="en-US">
                <a:solidFill>
                  <a:schemeClr val="hlink"/>
                </a:solidFill>
              </a:rPr>
              <a:t>(by contradiction)</a:t>
            </a:r>
            <a:endParaRPr lang="en-US" altLang="en-US"/>
          </a:p>
          <a:p>
            <a:pPr lvl="1"/>
            <a:r>
              <a:rPr lang="en-US" altLang="en-US"/>
              <a:t>Suppose some man is paired with someone other than best partner.  Men propose in decreasing order of preference </a:t>
            </a:r>
            <a:r>
              <a:rPr lang="en-US" altLang="en-US">
                <a:sym typeface="Symbol" panose="05050102010706020507" pitchFamily="18" charset="2"/>
              </a:rPr>
              <a:t></a:t>
            </a:r>
            <a:r>
              <a:rPr lang="en-US" altLang="en-US"/>
              <a:t> some man is rejected by valid partner.</a:t>
            </a:r>
          </a:p>
          <a:p>
            <a:pPr lvl="1"/>
            <a:r>
              <a:rPr lang="en-US" altLang="en-US"/>
              <a:t>Let Y be </a:t>
            </a:r>
            <a:r>
              <a:rPr lang="en-US" altLang="en-US">
                <a:solidFill>
                  <a:schemeClr val="accent1"/>
                </a:solidFill>
              </a:rPr>
              <a:t>first</a:t>
            </a:r>
            <a:r>
              <a:rPr lang="en-US" altLang="en-US"/>
              <a:t> such man, and let A be </a:t>
            </a:r>
            <a:r>
              <a:rPr lang="en-US" altLang="en-US">
                <a:solidFill>
                  <a:schemeClr val="accent1"/>
                </a:solidFill>
              </a:rPr>
              <a:t>first</a:t>
            </a:r>
            <a:r>
              <a:rPr lang="en-US" altLang="en-US"/>
              <a:t> valid</a:t>
            </a:r>
            <a:br>
              <a:rPr lang="en-US" altLang="en-US"/>
            </a:br>
            <a:r>
              <a:rPr lang="en-US" altLang="en-US"/>
              <a:t>woman that rejects him.</a:t>
            </a:r>
          </a:p>
          <a:p>
            <a:pPr lvl="1"/>
            <a:r>
              <a:rPr lang="en-US" altLang="en-US"/>
              <a:t>Let S be a stable matching where A and Y are matched.</a:t>
            </a:r>
          </a:p>
          <a:p>
            <a:pPr lvl="1"/>
            <a:r>
              <a:rPr lang="en-US" altLang="en-US"/>
              <a:t>When Y is rejected, A forms (or reaffirms)</a:t>
            </a:r>
            <a:br>
              <a:rPr lang="en-US" altLang="en-US"/>
            </a:br>
            <a:r>
              <a:rPr lang="en-US" altLang="en-US"/>
              <a:t>engagement with a man, say Z, whom she prefers to Y.</a:t>
            </a:r>
          </a:p>
          <a:p>
            <a:pPr lvl="1"/>
            <a:r>
              <a:rPr lang="en-US" altLang="en-US"/>
              <a:t>Let B be Z's partner in S.</a:t>
            </a:r>
          </a:p>
          <a:p>
            <a:pPr lvl="1"/>
            <a:r>
              <a:rPr lang="en-US" altLang="en-US"/>
              <a:t>Z not rejected by any valid partner at the point when Y is rejected by A. Thus, Z prefers A to B.</a:t>
            </a:r>
          </a:p>
          <a:p>
            <a:pPr lvl="1"/>
            <a:r>
              <a:rPr lang="en-US" altLang="en-US"/>
              <a:t>But A prefers Z to Y.</a:t>
            </a:r>
          </a:p>
          <a:p>
            <a:pPr lvl="1"/>
            <a:r>
              <a:rPr lang="en-US" altLang="en-US"/>
              <a:t>Thus A-Z is unstable in S.  </a:t>
            </a:r>
            <a:r>
              <a:rPr lang="en-US" altLang="en-US">
                <a:cs typeface="Lucida Grande" pitchFamily="-48" charset="0"/>
              </a:rPr>
              <a:t>▪</a:t>
            </a:r>
            <a:endParaRPr lang="en-US" altLang="en-US"/>
          </a:p>
          <a:p>
            <a:pPr lvl="1"/>
            <a:endParaRPr lang="en-US" altLang="en-US"/>
          </a:p>
        </p:txBody>
      </p:sp>
      <p:sp>
        <p:nvSpPr>
          <p:cNvPr id="492564" name="Rectangle 20"/>
          <p:cNvSpPr>
            <a:spLocks noChangeArrowheads="1"/>
          </p:cNvSpPr>
          <p:nvPr/>
        </p:nvSpPr>
        <p:spPr bwMode="auto">
          <a:xfrm>
            <a:off x="7258050" y="3200400"/>
            <a:ext cx="1600200" cy="3810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a:t>Bertha-Zeus</a:t>
            </a:r>
          </a:p>
        </p:txBody>
      </p:sp>
      <p:sp>
        <p:nvSpPr>
          <p:cNvPr id="492565" name="Rectangle 21"/>
          <p:cNvSpPr>
            <a:spLocks noChangeArrowheads="1"/>
          </p:cNvSpPr>
          <p:nvPr/>
        </p:nvSpPr>
        <p:spPr bwMode="auto">
          <a:xfrm>
            <a:off x="7258050" y="2819400"/>
            <a:ext cx="1600200" cy="3810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a:t>Amy-Yancey</a:t>
            </a:r>
          </a:p>
        </p:txBody>
      </p:sp>
      <p:sp>
        <p:nvSpPr>
          <p:cNvPr id="492566" name="Rectangle 22"/>
          <p:cNvSpPr>
            <a:spLocks noChangeArrowheads="1"/>
          </p:cNvSpPr>
          <p:nvPr/>
        </p:nvSpPr>
        <p:spPr bwMode="auto">
          <a:xfrm>
            <a:off x="7258050" y="2438400"/>
            <a:ext cx="1600200" cy="3810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S</a:t>
            </a:r>
          </a:p>
        </p:txBody>
      </p:sp>
      <p:sp>
        <p:nvSpPr>
          <p:cNvPr id="492567" name="Rectangle 23"/>
          <p:cNvSpPr>
            <a:spLocks noChangeArrowheads="1"/>
          </p:cNvSpPr>
          <p:nvPr/>
        </p:nvSpPr>
        <p:spPr bwMode="auto">
          <a:xfrm>
            <a:off x="7258050" y="3581400"/>
            <a:ext cx="1600200" cy="3810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a:t>. . .</a:t>
            </a:r>
          </a:p>
        </p:txBody>
      </p:sp>
      <p:sp>
        <p:nvSpPr>
          <p:cNvPr id="492568" name="Rectangle 24"/>
          <p:cNvSpPr>
            <a:spLocks noChangeArrowheads="1"/>
          </p:cNvSpPr>
          <p:nvPr/>
        </p:nvSpPr>
        <p:spPr bwMode="auto">
          <a:xfrm>
            <a:off x="5894388" y="5195888"/>
            <a:ext cx="2112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en-US" sz="1200"/>
              <a:t>since this is first rejection</a:t>
            </a:r>
            <a:br>
              <a:rPr lang="en-US" altLang="en-US" sz="1200"/>
            </a:br>
            <a:r>
              <a:rPr lang="en-US" altLang="en-US" sz="1200"/>
              <a:t>by a valid partner</a:t>
            </a:r>
          </a:p>
        </p:txBody>
      </p:sp>
      <p:sp>
        <p:nvSpPr>
          <p:cNvPr id="492569" name="Line 25"/>
          <p:cNvSpPr>
            <a:spLocks noChangeShapeType="1"/>
          </p:cNvSpPr>
          <p:nvPr/>
        </p:nvSpPr>
        <p:spPr bwMode="auto">
          <a:xfrm flipV="1">
            <a:off x="6856413" y="4948238"/>
            <a:ext cx="0" cy="21590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fld id="{E9327D45-9F31-4859-B379-2694A20F8AB0}" type="slidenum">
              <a:rPr lang="en-US" altLang="en-US"/>
              <a:pPr/>
              <a:t>25</a:t>
            </a:fld>
            <a:endParaRPr lang="en-US" altLang="en-US" sz="1400"/>
          </a:p>
        </p:txBody>
      </p:sp>
      <p:sp>
        <p:nvSpPr>
          <p:cNvPr id="621570" name="Rectangle 2"/>
          <p:cNvSpPr>
            <a:spLocks noGrp="1" noChangeArrowheads="1"/>
          </p:cNvSpPr>
          <p:nvPr>
            <p:ph type="title"/>
          </p:nvPr>
        </p:nvSpPr>
        <p:spPr/>
        <p:txBody>
          <a:bodyPr/>
          <a:lstStyle/>
          <a:p>
            <a:r>
              <a:rPr lang="en-US" altLang="en-US"/>
              <a:t>Stable Matching Summary</a:t>
            </a:r>
          </a:p>
        </p:txBody>
      </p:sp>
      <p:sp>
        <p:nvSpPr>
          <p:cNvPr id="621571" name="Rectangle 3"/>
          <p:cNvSpPr>
            <a:spLocks noGrp="1" noChangeArrowheads="1"/>
          </p:cNvSpPr>
          <p:nvPr>
            <p:ph type="body" idx="1"/>
          </p:nvPr>
        </p:nvSpPr>
        <p:spPr/>
        <p:txBody>
          <a:bodyPr/>
          <a:lstStyle/>
          <a:p>
            <a:r>
              <a:rPr lang="en-US" altLang="en-US"/>
              <a:t>Stable matching problem.  </a:t>
            </a:r>
            <a:r>
              <a:rPr lang="en-US" altLang="en-US">
                <a:solidFill>
                  <a:schemeClr val="tx1"/>
                </a:solidFill>
              </a:rPr>
              <a:t>Given preference profiles of n men and n women, find a </a:t>
            </a:r>
            <a:r>
              <a:rPr lang="en-US" altLang="en-US">
                <a:solidFill>
                  <a:schemeClr val="accent1"/>
                </a:solidFill>
              </a:rPr>
              <a:t>stable</a:t>
            </a:r>
            <a:r>
              <a:rPr lang="en-US" altLang="en-US">
                <a:solidFill>
                  <a:schemeClr val="tx1"/>
                </a:solidFill>
              </a:rPr>
              <a:t> matching.</a:t>
            </a:r>
          </a:p>
          <a:p>
            <a:endParaRPr lang="en-US" altLang="en-US"/>
          </a:p>
          <a:p>
            <a:endParaRPr lang="en-US" altLang="en-US"/>
          </a:p>
          <a:p>
            <a:endParaRPr lang="en-US" altLang="en-US"/>
          </a:p>
          <a:p>
            <a:r>
              <a:rPr lang="en-US" altLang="en-US"/>
              <a:t>Gale-Shapley algorithm.  </a:t>
            </a:r>
            <a:r>
              <a:rPr lang="en-US" altLang="en-US">
                <a:solidFill>
                  <a:schemeClr val="tx1"/>
                </a:solidFill>
              </a:rPr>
              <a:t>Finds a stable matching in O(n</a:t>
            </a:r>
            <a:r>
              <a:rPr lang="en-US" altLang="en-US" baseline="30000">
                <a:solidFill>
                  <a:schemeClr val="tx1"/>
                </a:solidFill>
              </a:rPr>
              <a:t>2</a:t>
            </a:r>
            <a:r>
              <a:rPr lang="en-US" altLang="en-US">
                <a:solidFill>
                  <a:schemeClr val="tx1"/>
                </a:solidFill>
              </a:rPr>
              <a:t>) time.</a:t>
            </a:r>
          </a:p>
          <a:p>
            <a:endParaRPr lang="en-US" altLang="en-US"/>
          </a:p>
          <a:p>
            <a:r>
              <a:rPr lang="en-US" altLang="en-US"/>
              <a:t>Man-optimality.  </a:t>
            </a:r>
            <a:r>
              <a:rPr lang="en-US" altLang="en-US">
                <a:solidFill>
                  <a:schemeClr val="tx1"/>
                </a:solidFill>
              </a:rPr>
              <a:t>In version of GS where men propose, each man receives best valid partner.</a:t>
            </a:r>
          </a:p>
          <a:p>
            <a:r>
              <a:rPr lang="en-US" altLang="en-US">
                <a:solidFill>
                  <a:schemeClr val="tx1"/>
                </a:solidFill>
              </a:rPr>
              <a:t> </a:t>
            </a:r>
          </a:p>
          <a:p>
            <a:endParaRPr lang="en-US" altLang="en-US">
              <a:solidFill>
                <a:schemeClr val="tx1"/>
              </a:solidFill>
            </a:endParaRPr>
          </a:p>
          <a:p>
            <a:endParaRPr lang="en-US" altLang="en-US">
              <a:solidFill>
                <a:schemeClr val="tx1"/>
              </a:solidFill>
            </a:endParaRPr>
          </a:p>
          <a:p>
            <a:endParaRPr lang="en-US" altLang="en-US">
              <a:solidFill>
                <a:schemeClr val="tx1"/>
              </a:solidFill>
            </a:endParaRPr>
          </a:p>
          <a:p>
            <a:r>
              <a:rPr lang="en-US" altLang="en-US"/>
              <a:t>Q.  </a:t>
            </a:r>
            <a:r>
              <a:rPr lang="en-US" altLang="en-US">
                <a:solidFill>
                  <a:schemeClr val="tx1"/>
                </a:solidFill>
              </a:rPr>
              <a:t>Does man-optimality come at the expense of the women?</a:t>
            </a:r>
          </a:p>
        </p:txBody>
      </p:sp>
      <p:sp>
        <p:nvSpPr>
          <p:cNvPr id="621572" name="Rectangle 4"/>
          <p:cNvSpPr>
            <a:spLocks noChangeArrowheads="1"/>
          </p:cNvSpPr>
          <p:nvPr/>
        </p:nvSpPr>
        <p:spPr bwMode="auto">
          <a:xfrm>
            <a:off x="2630488" y="1792288"/>
            <a:ext cx="2751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en-US" sz="1200"/>
              <a:t>no man and woman prefer to be with</a:t>
            </a:r>
            <a:br>
              <a:rPr lang="en-US" altLang="en-US" sz="1200"/>
            </a:br>
            <a:r>
              <a:rPr lang="en-US" altLang="en-US" sz="1200"/>
              <a:t>each other than assigned partner</a:t>
            </a:r>
          </a:p>
        </p:txBody>
      </p:sp>
      <p:sp>
        <p:nvSpPr>
          <p:cNvPr id="621573" name="Line 5"/>
          <p:cNvSpPr>
            <a:spLocks noChangeShapeType="1"/>
          </p:cNvSpPr>
          <p:nvPr/>
        </p:nvSpPr>
        <p:spPr bwMode="auto">
          <a:xfrm flipH="1" flipV="1">
            <a:off x="2555875" y="1638300"/>
            <a:ext cx="107950" cy="192088"/>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621574" name="Rectangle 6"/>
          <p:cNvSpPr>
            <a:spLocks noChangeArrowheads="1"/>
          </p:cNvSpPr>
          <p:nvPr/>
        </p:nvSpPr>
        <p:spPr bwMode="auto">
          <a:xfrm>
            <a:off x="2593975" y="4078288"/>
            <a:ext cx="3321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en-US" sz="1200"/>
              <a:t>w is a valid partner of m if there exist some</a:t>
            </a:r>
            <a:br>
              <a:rPr lang="en-US" altLang="en-US" sz="1200"/>
            </a:br>
            <a:r>
              <a:rPr lang="en-US" altLang="en-US" sz="1200"/>
              <a:t>stable matching where m and w are paired</a:t>
            </a:r>
          </a:p>
        </p:txBody>
      </p:sp>
      <p:sp>
        <p:nvSpPr>
          <p:cNvPr id="621576" name="Line 8"/>
          <p:cNvSpPr>
            <a:spLocks noChangeShapeType="1"/>
          </p:cNvSpPr>
          <p:nvPr/>
        </p:nvSpPr>
        <p:spPr bwMode="auto">
          <a:xfrm flipH="1" flipV="1">
            <a:off x="2460625" y="3930650"/>
            <a:ext cx="107950" cy="192088"/>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0"/>
          </p:nvPr>
        </p:nvSpPr>
        <p:spPr/>
        <p:txBody>
          <a:bodyPr/>
          <a:lstStyle/>
          <a:p>
            <a:fld id="{5C856B36-AFBC-4243-98B9-AD4131715248}" type="slidenum">
              <a:rPr lang="en-US" altLang="en-US"/>
              <a:pPr/>
              <a:t>26</a:t>
            </a:fld>
            <a:endParaRPr lang="en-US" altLang="en-US" sz="1400"/>
          </a:p>
        </p:txBody>
      </p:sp>
      <p:sp>
        <p:nvSpPr>
          <p:cNvPr id="490498" name="Rectangle 2"/>
          <p:cNvSpPr>
            <a:spLocks noGrp="1" noChangeArrowheads="1"/>
          </p:cNvSpPr>
          <p:nvPr>
            <p:ph type="title"/>
          </p:nvPr>
        </p:nvSpPr>
        <p:spPr/>
        <p:txBody>
          <a:bodyPr/>
          <a:lstStyle/>
          <a:p>
            <a:r>
              <a:rPr lang="en-US" altLang="en-US"/>
              <a:t>Woman Pessimality</a:t>
            </a:r>
          </a:p>
        </p:txBody>
      </p:sp>
      <p:sp>
        <p:nvSpPr>
          <p:cNvPr id="490499" name="Rectangle 3"/>
          <p:cNvSpPr>
            <a:spLocks noGrp="1" noChangeArrowheads="1"/>
          </p:cNvSpPr>
          <p:nvPr>
            <p:ph type="body" idx="1"/>
          </p:nvPr>
        </p:nvSpPr>
        <p:spPr/>
        <p:txBody>
          <a:bodyPr/>
          <a:lstStyle/>
          <a:p>
            <a:r>
              <a:rPr lang="en-US" altLang="en-US"/>
              <a:t>Woman-pessimal assignment.  </a:t>
            </a:r>
            <a:r>
              <a:rPr lang="en-US" altLang="en-US">
                <a:solidFill>
                  <a:schemeClr val="tx1"/>
                </a:solidFill>
              </a:rPr>
              <a:t>Each woman receives worst valid partner.</a:t>
            </a:r>
            <a:endParaRPr lang="en-US" altLang="en-US"/>
          </a:p>
          <a:p>
            <a:endParaRPr lang="en-US" altLang="en-US"/>
          </a:p>
          <a:p>
            <a:r>
              <a:rPr lang="en-US" altLang="en-US"/>
              <a:t>Claim.  </a:t>
            </a:r>
            <a:r>
              <a:rPr lang="en-US" altLang="en-US">
                <a:solidFill>
                  <a:schemeClr val="tx1"/>
                </a:solidFill>
              </a:rPr>
              <a:t>GS finds </a:t>
            </a:r>
            <a:r>
              <a:rPr lang="en-US" altLang="en-US">
                <a:solidFill>
                  <a:schemeClr val="accent1"/>
                </a:solidFill>
              </a:rPr>
              <a:t>woman-pessimal</a:t>
            </a:r>
            <a:r>
              <a:rPr lang="en-US" altLang="en-US">
                <a:solidFill>
                  <a:schemeClr val="tx1"/>
                </a:solidFill>
              </a:rPr>
              <a:t> stable matching S*.</a:t>
            </a:r>
          </a:p>
          <a:p>
            <a:pPr lvl="1"/>
            <a:endParaRPr lang="en-US" altLang="en-US"/>
          </a:p>
          <a:p>
            <a:r>
              <a:rPr lang="en-US" altLang="en-US"/>
              <a:t>Pf.</a:t>
            </a:r>
            <a:endParaRPr lang="en-US" altLang="en-US">
              <a:solidFill>
                <a:schemeClr val="hlink"/>
              </a:solidFill>
            </a:endParaRPr>
          </a:p>
          <a:p>
            <a:pPr lvl="1"/>
            <a:r>
              <a:rPr lang="en-US" altLang="en-US"/>
              <a:t>Suppose A-Z matched in S*, but Z is not worst valid partner for A.</a:t>
            </a:r>
          </a:p>
          <a:p>
            <a:pPr lvl="1"/>
            <a:r>
              <a:rPr lang="en-US" altLang="en-US"/>
              <a:t>There exists stable matching S in which A is paired with a man, say Y, whom she likes less than Z.</a:t>
            </a:r>
          </a:p>
          <a:p>
            <a:pPr lvl="1"/>
            <a:r>
              <a:rPr lang="en-US" altLang="en-US"/>
              <a:t>Let B be Z's partner in S.</a:t>
            </a:r>
          </a:p>
          <a:p>
            <a:pPr lvl="1"/>
            <a:r>
              <a:rPr lang="en-US" altLang="en-US"/>
              <a:t>Z prefers A to B.</a:t>
            </a:r>
          </a:p>
          <a:p>
            <a:pPr lvl="1"/>
            <a:r>
              <a:rPr lang="en-US" altLang="en-US"/>
              <a:t>Thus, A-Z is an unstable in S.  </a:t>
            </a:r>
            <a:r>
              <a:rPr lang="en-US" altLang="en-US">
                <a:cs typeface="Lucida Grande" pitchFamily="-48" charset="0"/>
              </a:rPr>
              <a:t>▪</a:t>
            </a:r>
          </a:p>
        </p:txBody>
      </p:sp>
      <p:sp>
        <p:nvSpPr>
          <p:cNvPr id="490504" name="Rectangle 8"/>
          <p:cNvSpPr>
            <a:spLocks noChangeArrowheads="1"/>
          </p:cNvSpPr>
          <p:nvPr/>
        </p:nvSpPr>
        <p:spPr bwMode="auto">
          <a:xfrm>
            <a:off x="6627813" y="4305300"/>
            <a:ext cx="1600200" cy="3810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a:t>Bertha-Zeus</a:t>
            </a:r>
          </a:p>
        </p:txBody>
      </p:sp>
      <p:sp>
        <p:nvSpPr>
          <p:cNvPr id="490505" name="Rectangle 9"/>
          <p:cNvSpPr>
            <a:spLocks noChangeArrowheads="1"/>
          </p:cNvSpPr>
          <p:nvPr/>
        </p:nvSpPr>
        <p:spPr bwMode="auto">
          <a:xfrm>
            <a:off x="6627813" y="3924300"/>
            <a:ext cx="1600200" cy="3810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a:t>Amy-Yancey</a:t>
            </a:r>
          </a:p>
        </p:txBody>
      </p:sp>
      <p:sp>
        <p:nvSpPr>
          <p:cNvPr id="490506" name="Rectangle 10"/>
          <p:cNvSpPr>
            <a:spLocks noChangeArrowheads="1"/>
          </p:cNvSpPr>
          <p:nvPr/>
        </p:nvSpPr>
        <p:spPr bwMode="auto">
          <a:xfrm>
            <a:off x="6627813" y="3543300"/>
            <a:ext cx="1600200" cy="3810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S</a:t>
            </a:r>
          </a:p>
        </p:txBody>
      </p:sp>
      <p:sp>
        <p:nvSpPr>
          <p:cNvPr id="490507" name="Rectangle 11"/>
          <p:cNvSpPr>
            <a:spLocks noChangeArrowheads="1"/>
          </p:cNvSpPr>
          <p:nvPr/>
        </p:nvSpPr>
        <p:spPr bwMode="auto">
          <a:xfrm>
            <a:off x="6627813" y="4686300"/>
            <a:ext cx="1600200" cy="3810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a:t>. . .</a:t>
            </a:r>
          </a:p>
        </p:txBody>
      </p:sp>
      <p:sp>
        <p:nvSpPr>
          <p:cNvPr id="490508" name="Rectangle 12"/>
          <p:cNvSpPr>
            <a:spLocks noChangeArrowheads="1"/>
          </p:cNvSpPr>
          <p:nvPr/>
        </p:nvSpPr>
        <p:spPr bwMode="auto">
          <a:xfrm>
            <a:off x="3271838" y="3951288"/>
            <a:ext cx="12319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en-US" sz="1200"/>
              <a:t>man-optimality</a:t>
            </a:r>
          </a:p>
        </p:txBody>
      </p:sp>
      <p:sp>
        <p:nvSpPr>
          <p:cNvPr id="490509" name="Line 13"/>
          <p:cNvSpPr>
            <a:spLocks noChangeShapeType="1"/>
          </p:cNvSpPr>
          <p:nvPr/>
        </p:nvSpPr>
        <p:spPr bwMode="auto">
          <a:xfrm flipH="1">
            <a:off x="3016250" y="4113213"/>
            <a:ext cx="192088" cy="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fld id="{8CA4B3D7-0060-4B06-A14B-DDC8792D2A9E}" type="slidenum">
              <a:rPr lang="en-US" altLang="en-US"/>
              <a:pPr/>
              <a:t>27</a:t>
            </a:fld>
            <a:endParaRPr lang="en-US" altLang="en-US" sz="1400"/>
          </a:p>
        </p:txBody>
      </p:sp>
      <p:sp>
        <p:nvSpPr>
          <p:cNvPr id="500738" name="Rectangle 2"/>
          <p:cNvSpPr>
            <a:spLocks noGrp="1" noChangeArrowheads="1"/>
          </p:cNvSpPr>
          <p:nvPr>
            <p:ph type="title"/>
          </p:nvPr>
        </p:nvSpPr>
        <p:spPr/>
        <p:txBody>
          <a:bodyPr/>
          <a:lstStyle/>
          <a:p>
            <a:r>
              <a:rPr lang="en-US" altLang="en-US"/>
              <a:t>Extensions: Matching Residents to Hospitals</a:t>
            </a:r>
          </a:p>
        </p:txBody>
      </p:sp>
      <p:sp>
        <p:nvSpPr>
          <p:cNvPr id="500739" name="Rectangle 3"/>
          <p:cNvSpPr>
            <a:spLocks noGrp="1" noChangeArrowheads="1"/>
          </p:cNvSpPr>
          <p:nvPr>
            <p:ph type="body" idx="1"/>
          </p:nvPr>
        </p:nvSpPr>
        <p:spPr>
          <a:xfrm>
            <a:off x="457200" y="914400"/>
            <a:ext cx="8382000" cy="5410200"/>
          </a:xfrm>
        </p:spPr>
        <p:txBody>
          <a:bodyPr/>
          <a:lstStyle/>
          <a:p>
            <a:r>
              <a:rPr lang="en-US" altLang="en-US"/>
              <a:t>Ex:  </a:t>
            </a:r>
            <a:r>
              <a:rPr lang="en-US" altLang="en-US">
                <a:solidFill>
                  <a:schemeClr val="tx1"/>
                </a:solidFill>
              </a:rPr>
              <a:t>Men </a:t>
            </a:r>
            <a:r>
              <a:rPr lang="en-US" altLang="en-US">
                <a:solidFill>
                  <a:schemeClr val="tx1"/>
                </a:solidFill>
                <a:sym typeface="Symbol" panose="05050102010706020507" pitchFamily="18" charset="2"/>
              </a:rPr>
              <a:t></a:t>
            </a:r>
            <a:r>
              <a:rPr lang="en-US" altLang="en-US">
                <a:solidFill>
                  <a:schemeClr val="tx1"/>
                </a:solidFill>
              </a:rPr>
              <a:t> hospitals, Women </a:t>
            </a:r>
            <a:r>
              <a:rPr lang="en-US" altLang="en-US">
                <a:solidFill>
                  <a:schemeClr val="tx1"/>
                </a:solidFill>
                <a:sym typeface="Symbol" panose="05050102010706020507" pitchFamily="18" charset="2"/>
              </a:rPr>
              <a:t></a:t>
            </a:r>
            <a:r>
              <a:rPr lang="en-US" altLang="en-US">
                <a:solidFill>
                  <a:schemeClr val="tx1"/>
                </a:solidFill>
              </a:rPr>
              <a:t> med school residents.</a:t>
            </a:r>
          </a:p>
          <a:p>
            <a:pPr lvl="1"/>
            <a:endParaRPr lang="en-US" altLang="en-US"/>
          </a:p>
          <a:p>
            <a:r>
              <a:rPr lang="en-US" altLang="en-US"/>
              <a:t>Variant 1.  </a:t>
            </a:r>
            <a:r>
              <a:rPr lang="en-US" altLang="en-US">
                <a:solidFill>
                  <a:schemeClr val="tx1"/>
                </a:solidFill>
              </a:rPr>
              <a:t>Some participants declare others as unacceptable.</a:t>
            </a:r>
            <a:br>
              <a:rPr lang="en-US" altLang="en-US">
                <a:solidFill>
                  <a:schemeClr val="tx1"/>
                </a:solidFill>
              </a:rPr>
            </a:br>
            <a:endParaRPr lang="en-US" altLang="en-US">
              <a:solidFill>
                <a:schemeClr val="tx1"/>
              </a:solidFill>
            </a:endParaRPr>
          </a:p>
          <a:p>
            <a:r>
              <a:rPr lang="en-US" altLang="en-US"/>
              <a:t>Variant 2.  </a:t>
            </a:r>
            <a:r>
              <a:rPr lang="en-US" altLang="en-US">
                <a:solidFill>
                  <a:schemeClr val="tx1"/>
                </a:solidFill>
              </a:rPr>
              <a:t>Unequal number of men and women.</a:t>
            </a:r>
          </a:p>
          <a:p>
            <a:pPr lvl="1"/>
            <a:endParaRPr lang="en-US" altLang="en-US"/>
          </a:p>
          <a:p>
            <a:r>
              <a:rPr lang="en-US" altLang="en-US"/>
              <a:t>Variant 3.  </a:t>
            </a:r>
            <a:r>
              <a:rPr lang="en-US" altLang="en-US">
                <a:solidFill>
                  <a:schemeClr val="tx1"/>
                </a:solidFill>
              </a:rPr>
              <a:t>Limited polygamy.</a:t>
            </a:r>
          </a:p>
          <a:p>
            <a:pPr lvl="1"/>
            <a:endParaRPr lang="en-US" altLang="en-US"/>
          </a:p>
          <a:p>
            <a:pPr lvl="1"/>
            <a:endParaRPr lang="en-US" altLang="en-US"/>
          </a:p>
          <a:p>
            <a:pPr lvl="1"/>
            <a:endParaRPr lang="en-US" altLang="en-US"/>
          </a:p>
          <a:p>
            <a:r>
              <a:rPr lang="en-US" altLang="en-US"/>
              <a:t>Def.  </a:t>
            </a:r>
            <a:r>
              <a:rPr lang="en-US" altLang="en-US">
                <a:solidFill>
                  <a:schemeClr val="tx1"/>
                </a:solidFill>
              </a:rPr>
              <a:t>Matching S </a:t>
            </a:r>
            <a:r>
              <a:rPr lang="en-US" altLang="en-US">
                <a:solidFill>
                  <a:schemeClr val="accent1"/>
                </a:solidFill>
              </a:rPr>
              <a:t>unstable</a:t>
            </a:r>
            <a:r>
              <a:rPr lang="en-US" altLang="en-US">
                <a:solidFill>
                  <a:schemeClr val="tx1"/>
                </a:solidFill>
              </a:rPr>
              <a:t> if there is a hospital h and resident r such that:</a:t>
            </a:r>
          </a:p>
          <a:p>
            <a:pPr lvl="1"/>
            <a:r>
              <a:rPr lang="en-US" altLang="en-US"/>
              <a:t>h and r are acceptable to each other; and</a:t>
            </a:r>
          </a:p>
          <a:p>
            <a:pPr lvl="1"/>
            <a:r>
              <a:rPr lang="en-US" altLang="en-US"/>
              <a:t>either r is unmatched, or r prefers h to her assigned hospital; and</a:t>
            </a:r>
          </a:p>
          <a:p>
            <a:pPr lvl="1"/>
            <a:r>
              <a:rPr lang="en-US" altLang="en-US"/>
              <a:t>either h does not have all its places filled, or h prefers r to at least one of its assigned residents.</a:t>
            </a:r>
          </a:p>
          <a:p>
            <a:endParaRPr lang="en-US" altLang="en-US"/>
          </a:p>
        </p:txBody>
      </p:sp>
      <p:sp>
        <p:nvSpPr>
          <p:cNvPr id="500740" name="Text Box 4"/>
          <p:cNvSpPr txBox="1">
            <a:spLocks noChangeArrowheads="1"/>
          </p:cNvSpPr>
          <p:nvPr/>
        </p:nvSpPr>
        <p:spPr bwMode="auto">
          <a:xfrm>
            <a:off x="6283325" y="2205038"/>
            <a:ext cx="15906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1019175">
              <a:defRPr kumimoji="1" sz="2400">
                <a:solidFill>
                  <a:schemeClr val="tx1"/>
                </a:solidFill>
                <a:latin typeface="Comic Sans MS" panose="030F0702030302020204" pitchFamily="66" charset="0"/>
              </a:defRPr>
            </a:lvl1pPr>
            <a:lvl2pPr marL="509588" defTabSz="1019175">
              <a:defRPr kumimoji="1" sz="2400">
                <a:solidFill>
                  <a:schemeClr val="tx1"/>
                </a:solidFill>
                <a:latin typeface="Comic Sans MS" panose="030F0702030302020204" pitchFamily="66" charset="0"/>
              </a:defRPr>
            </a:lvl2pPr>
            <a:lvl3pPr marL="1019175" defTabSz="1019175">
              <a:defRPr kumimoji="1" sz="2400">
                <a:solidFill>
                  <a:schemeClr val="tx1"/>
                </a:solidFill>
                <a:latin typeface="Comic Sans MS" panose="030F0702030302020204" pitchFamily="66" charset="0"/>
              </a:defRPr>
            </a:lvl3pPr>
            <a:lvl4pPr marL="1528763" defTabSz="1019175">
              <a:defRPr kumimoji="1" sz="2400">
                <a:solidFill>
                  <a:schemeClr val="tx1"/>
                </a:solidFill>
                <a:latin typeface="Comic Sans MS" panose="030F0702030302020204" pitchFamily="66" charset="0"/>
              </a:defRPr>
            </a:lvl4pPr>
            <a:lvl5pPr marL="2038350" defTabSz="1019175">
              <a:defRPr kumimoji="1" sz="2400">
                <a:solidFill>
                  <a:schemeClr val="tx1"/>
                </a:solidFill>
                <a:latin typeface="Comic Sans MS" panose="030F0702030302020204" pitchFamily="66" charset="0"/>
              </a:defRPr>
            </a:lvl5pPr>
            <a:lvl6pPr marL="2495550" defTabSz="1019175" eaLnBrk="0" fontAlgn="base" hangingPunct="0">
              <a:spcBef>
                <a:spcPct val="0"/>
              </a:spcBef>
              <a:spcAft>
                <a:spcPct val="0"/>
              </a:spcAft>
              <a:defRPr kumimoji="1" sz="2400">
                <a:solidFill>
                  <a:schemeClr val="tx1"/>
                </a:solidFill>
                <a:latin typeface="Comic Sans MS" panose="030F0702030302020204" pitchFamily="66" charset="0"/>
              </a:defRPr>
            </a:lvl6pPr>
            <a:lvl7pPr marL="2952750" defTabSz="1019175" eaLnBrk="0" fontAlgn="base" hangingPunct="0">
              <a:spcBef>
                <a:spcPct val="0"/>
              </a:spcBef>
              <a:spcAft>
                <a:spcPct val="0"/>
              </a:spcAft>
              <a:defRPr kumimoji="1" sz="2400">
                <a:solidFill>
                  <a:schemeClr val="tx1"/>
                </a:solidFill>
                <a:latin typeface="Comic Sans MS" panose="030F0702030302020204" pitchFamily="66" charset="0"/>
              </a:defRPr>
            </a:lvl7pPr>
            <a:lvl8pPr marL="3409950" defTabSz="1019175" eaLnBrk="0" fontAlgn="base" hangingPunct="0">
              <a:spcBef>
                <a:spcPct val="0"/>
              </a:spcBef>
              <a:spcAft>
                <a:spcPct val="0"/>
              </a:spcAft>
              <a:defRPr kumimoji="1" sz="2400">
                <a:solidFill>
                  <a:schemeClr val="tx1"/>
                </a:solidFill>
                <a:latin typeface="Comic Sans MS" panose="030F0702030302020204" pitchFamily="66" charset="0"/>
              </a:defRPr>
            </a:lvl8pPr>
            <a:lvl9pPr marL="3867150" defTabSz="1019175" eaLnBrk="0" fontAlgn="base" hangingPunct="0">
              <a:spcBef>
                <a:spcPct val="0"/>
              </a:spcBef>
              <a:spcAft>
                <a:spcPct val="0"/>
              </a:spcAft>
              <a:defRPr kumimoji="1" sz="2400">
                <a:solidFill>
                  <a:schemeClr val="tx1"/>
                </a:solidFill>
                <a:latin typeface="Comic Sans MS" panose="030F0702030302020204" pitchFamily="66" charset="0"/>
              </a:defRPr>
            </a:lvl9pPr>
          </a:lstStyle>
          <a:p>
            <a:pPr>
              <a:spcBef>
                <a:spcPct val="50000"/>
              </a:spcBef>
            </a:pPr>
            <a:r>
              <a:rPr lang="en-US" altLang="en-US" sz="1200"/>
              <a:t>resident A unwilling to</a:t>
            </a:r>
            <a:br>
              <a:rPr lang="en-US" altLang="en-US" sz="1200"/>
            </a:br>
            <a:r>
              <a:rPr lang="en-US" altLang="en-US" sz="1200"/>
              <a:t>work in Cleveland</a:t>
            </a:r>
          </a:p>
        </p:txBody>
      </p:sp>
      <p:sp>
        <p:nvSpPr>
          <p:cNvPr id="500742" name="Text Box 6"/>
          <p:cNvSpPr txBox="1">
            <a:spLocks noChangeArrowheads="1"/>
          </p:cNvSpPr>
          <p:nvPr/>
        </p:nvSpPr>
        <p:spPr bwMode="auto">
          <a:xfrm>
            <a:off x="3324225" y="3565525"/>
            <a:ext cx="2554288"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1019175">
              <a:defRPr kumimoji="1" sz="2400">
                <a:solidFill>
                  <a:schemeClr val="tx1"/>
                </a:solidFill>
                <a:latin typeface="Comic Sans MS" panose="030F0702030302020204" pitchFamily="66" charset="0"/>
              </a:defRPr>
            </a:lvl1pPr>
            <a:lvl2pPr marL="509588" defTabSz="1019175">
              <a:defRPr kumimoji="1" sz="2400">
                <a:solidFill>
                  <a:schemeClr val="tx1"/>
                </a:solidFill>
                <a:latin typeface="Comic Sans MS" panose="030F0702030302020204" pitchFamily="66" charset="0"/>
              </a:defRPr>
            </a:lvl2pPr>
            <a:lvl3pPr marL="1019175" defTabSz="1019175">
              <a:defRPr kumimoji="1" sz="2400">
                <a:solidFill>
                  <a:schemeClr val="tx1"/>
                </a:solidFill>
                <a:latin typeface="Comic Sans MS" panose="030F0702030302020204" pitchFamily="66" charset="0"/>
              </a:defRPr>
            </a:lvl3pPr>
            <a:lvl4pPr marL="1528763" defTabSz="1019175">
              <a:defRPr kumimoji="1" sz="2400">
                <a:solidFill>
                  <a:schemeClr val="tx1"/>
                </a:solidFill>
                <a:latin typeface="Comic Sans MS" panose="030F0702030302020204" pitchFamily="66" charset="0"/>
              </a:defRPr>
            </a:lvl4pPr>
            <a:lvl5pPr marL="2038350" defTabSz="1019175">
              <a:defRPr kumimoji="1" sz="2400">
                <a:solidFill>
                  <a:schemeClr val="tx1"/>
                </a:solidFill>
                <a:latin typeface="Comic Sans MS" panose="030F0702030302020204" pitchFamily="66" charset="0"/>
              </a:defRPr>
            </a:lvl5pPr>
            <a:lvl6pPr marL="2495550" defTabSz="1019175" eaLnBrk="0" fontAlgn="base" hangingPunct="0">
              <a:spcBef>
                <a:spcPct val="0"/>
              </a:spcBef>
              <a:spcAft>
                <a:spcPct val="0"/>
              </a:spcAft>
              <a:defRPr kumimoji="1" sz="2400">
                <a:solidFill>
                  <a:schemeClr val="tx1"/>
                </a:solidFill>
                <a:latin typeface="Comic Sans MS" panose="030F0702030302020204" pitchFamily="66" charset="0"/>
              </a:defRPr>
            </a:lvl6pPr>
            <a:lvl7pPr marL="2952750" defTabSz="1019175" eaLnBrk="0" fontAlgn="base" hangingPunct="0">
              <a:spcBef>
                <a:spcPct val="0"/>
              </a:spcBef>
              <a:spcAft>
                <a:spcPct val="0"/>
              </a:spcAft>
              <a:defRPr kumimoji="1" sz="2400">
                <a:solidFill>
                  <a:schemeClr val="tx1"/>
                </a:solidFill>
                <a:latin typeface="Comic Sans MS" panose="030F0702030302020204" pitchFamily="66" charset="0"/>
              </a:defRPr>
            </a:lvl7pPr>
            <a:lvl8pPr marL="3409950" defTabSz="1019175" eaLnBrk="0" fontAlgn="base" hangingPunct="0">
              <a:spcBef>
                <a:spcPct val="0"/>
              </a:spcBef>
              <a:spcAft>
                <a:spcPct val="0"/>
              </a:spcAft>
              <a:defRPr kumimoji="1" sz="2400">
                <a:solidFill>
                  <a:schemeClr val="tx1"/>
                </a:solidFill>
                <a:latin typeface="Comic Sans MS" panose="030F0702030302020204" pitchFamily="66" charset="0"/>
              </a:defRPr>
            </a:lvl8pPr>
            <a:lvl9pPr marL="3867150" defTabSz="1019175" eaLnBrk="0" fontAlgn="base" hangingPunct="0">
              <a:spcBef>
                <a:spcPct val="0"/>
              </a:spcBef>
              <a:spcAft>
                <a:spcPct val="0"/>
              </a:spcAft>
              <a:defRPr kumimoji="1" sz="2400">
                <a:solidFill>
                  <a:schemeClr val="tx1"/>
                </a:solidFill>
                <a:latin typeface="Comic Sans MS" panose="030F0702030302020204" pitchFamily="66" charset="0"/>
              </a:defRPr>
            </a:lvl9pPr>
          </a:lstStyle>
          <a:p>
            <a:pPr>
              <a:spcBef>
                <a:spcPct val="50000"/>
              </a:spcBef>
            </a:pPr>
            <a:r>
              <a:rPr lang="en-US" altLang="en-US" sz="1200"/>
              <a:t>hospital X wants to hire 3 residents</a:t>
            </a:r>
          </a:p>
        </p:txBody>
      </p:sp>
      <p:sp>
        <p:nvSpPr>
          <p:cNvPr id="500745" name="Line 9"/>
          <p:cNvSpPr>
            <a:spLocks noChangeShapeType="1"/>
          </p:cNvSpPr>
          <p:nvPr/>
        </p:nvSpPr>
        <p:spPr bwMode="auto">
          <a:xfrm flipH="1" flipV="1">
            <a:off x="6196013" y="1968500"/>
            <a:ext cx="107950" cy="192088"/>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500746" name="Line 10"/>
          <p:cNvSpPr>
            <a:spLocks noChangeShapeType="1"/>
          </p:cNvSpPr>
          <p:nvPr/>
        </p:nvSpPr>
        <p:spPr bwMode="auto">
          <a:xfrm flipH="1" flipV="1">
            <a:off x="3208338" y="3330575"/>
            <a:ext cx="107950" cy="192088"/>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ctrTitle"/>
          </p:nvPr>
        </p:nvSpPr>
        <p:spPr>
          <a:xfrm>
            <a:off x="687388" y="0"/>
            <a:ext cx="8456612" cy="1524000"/>
          </a:xfrm>
          <a:noFill/>
          <a:ln/>
        </p:spPr>
        <p:txBody>
          <a:bodyPr/>
          <a:lstStyle/>
          <a:p>
            <a:r>
              <a:rPr lang="en-US" altLang="en-US"/>
              <a:t>1.2  Five Representative Problems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lide Number Placeholder 3"/>
          <p:cNvSpPr>
            <a:spLocks noGrp="1"/>
          </p:cNvSpPr>
          <p:nvPr>
            <p:ph type="sldNum" sz="quarter" idx="10"/>
          </p:nvPr>
        </p:nvSpPr>
        <p:spPr/>
        <p:txBody>
          <a:bodyPr/>
          <a:lstStyle/>
          <a:p>
            <a:fld id="{55DA1562-AB64-4F5F-8C96-A1C844467521}" type="slidenum">
              <a:rPr lang="en-US" altLang="en-US"/>
              <a:pPr/>
              <a:t>29</a:t>
            </a:fld>
            <a:endParaRPr lang="en-US" altLang="en-US" sz="1400"/>
          </a:p>
        </p:txBody>
      </p:sp>
      <p:sp>
        <p:nvSpPr>
          <p:cNvPr id="557058" name="Rectangle 2"/>
          <p:cNvSpPr>
            <a:spLocks noGrp="1" noChangeArrowheads="1"/>
          </p:cNvSpPr>
          <p:nvPr>
            <p:ph type="title"/>
          </p:nvPr>
        </p:nvSpPr>
        <p:spPr/>
        <p:txBody>
          <a:bodyPr/>
          <a:lstStyle/>
          <a:p>
            <a:r>
              <a:rPr lang="en-US" altLang="en-US"/>
              <a:t>Interval Scheduling</a:t>
            </a:r>
          </a:p>
        </p:txBody>
      </p:sp>
      <p:sp>
        <p:nvSpPr>
          <p:cNvPr id="557059" name="Rectangle 3"/>
          <p:cNvSpPr>
            <a:spLocks noGrp="1" noChangeArrowheads="1"/>
          </p:cNvSpPr>
          <p:nvPr>
            <p:ph type="body" idx="1"/>
          </p:nvPr>
        </p:nvSpPr>
        <p:spPr/>
        <p:txBody>
          <a:bodyPr/>
          <a:lstStyle/>
          <a:p>
            <a:r>
              <a:rPr lang="en-US" altLang="en-US"/>
              <a:t>Input.  </a:t>
            </a:r>
            <a:r>
              <a:rPr lang="en-US" altLang="en-US">
                <a:solidFill>
                  <a:schemeClr val="tx1"/>
                </a:solidFill>
              </a:rPr>
              <a:t>Set of jobs with start times and finish times.</a:t>
            </a:r>
          </a:p>
          <a:p>
            <a:r>
              <a:rPr lang="en-US" altLang="en-US"/>
              <a:t>Goal.  </a:t>
            </a:r>
            <a:r>
              <a:rPr lang="en-US" altLang="en-US">
                <a:solidFill>
                  <a:schemeClr val="tx1"/>
                </a:solidFill>
              </a:rPr>
              <a:t>Find </a:t>
            </a:r>
            <a:r>
              <a:rPr lang="en-US" altLang="en-US">
                <a:solidFill>
                  <a:schemeClr val="accent1"/>
                </a:solidFill>
              </a:rPr>
              <a:t>maximum cardinality</a:t>
            </a:r>
            <a:r>
              <a:rPr lang="en-US" altLang="en-US">
                <a:solidFill>
                  <a:schemeClr val="tx1"/>
                </a:solidFill>
              </a:rPr>
              <a:t> subset of mutually compatible jobs.</a:t>
            </a:r>
          </a:p>
        </p:txBody>
      </p:sp>
      <p:sp>
        <p:nvSpPr>
          <p:cNvPr id="557060" name="Line 4"/>
          <p:cNvSpPr>
            <a:spLocks noChangeShapeType="1"/>
          </p:cNvSpPr>
          <p:nvPr/>
        </p:nvSpPr>
        <p:spPr bwMode="auto">
          <a:xfrm>
            <a:off x="1433513" y="6232525"/>
            <a:ext cx="5881687"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
        <p:nvSpPr>
          <p:cNvPr id="557061" name="Text Box 5"/>
          <p:cNvSpPr txBox="1">
            <a:spLocks noChangeArrowheads="1"/>
          </p:cNvSpPr>
          <p:nvPr/>
        </p:nvSpPr>
        <p:spPr bwMode="auto">
          <a:xfrm>
            <a:off x="3856038" y="6313488"/>
            <a:ext cx="159226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spcBef>
                <a:spcPct val="50000"/>
              </a:spcBef>
            </a:pPr>
            <a:endParaRPr lang="en-US" altLang="en-US" sz="1200"/>
          </a:p>
        </p:txBody>
      </p:sp>
      <p:sp>
        <p:nvSpPr>
          <p:cNvPr id="557062" name="Text Box 6"/>
          <p:cNvSpPr txBox="1">
            <a:spLocks noChangeArrowheads="1"/>
          </p:cNvSpPr>
          <p:nvPr/>
        </p:nvSpPr>
        <p:spPr bwMode="auto">
          <a:xfrm>
            <a:off x="7315200" y="6024563"/>
            <a:ext cx="762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spcBef>
                <a:spcPct val="50000"/>
              </a:spcBef>
            </a:pPr>
            <a:r>
              <a:rPr lang="en-US" altLang="en-US" sz="1200"/>
              <a:t>Time</a:t>
            </a:r>
          </a:p>
        </p:txBody>
      </p:sp>
      <p:sp>
        <p:nvSpPr>
          <p:cNvPr id="557063" name="Line 7"/>
          <p:cNvSpPr>
            <a:spLocks noChangeShapeType="1"/>
          </p:cNvSpPr>
          <p:nvPr/>
        </p:nvSpPr>
        <p:spPr bwMode="auto">
          <a:xfrm>
            <a:off x="6554788" y="6232525"/>
            <a:ext cx="0"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
        <p:nvSpPr>
          <p:cNvPr id="557064" name="Text Box 8"/>
          <p:cNvSpPr txBox="1">
            <a:spLocks noChangeArrowheads="1"/>
          </p:cNvSpPr>
          <p:nvPr/>
        </p:nvSpPr>
        <p:spPr bwMode="auto">
          <a:xfrm>
            <a:off x="1295400" y="6232525"/>
            <a:ext cx="4159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spcBef>
                <a:spcPct val="50000"/>
              </a:spcBef>
            </a:pPr>
            <a:r>
              <a:rPr lang="en-US" altLang="en-US" sz="1200"/>
              <a:t>0</a:t>
            </a:r>
          </a:p>
        </p:txBody>
      </p:sp>
      <p:sp>
        <p:nvSpPr>
          <p:cNvPr id="557065" name="Line 9"/>
          <p:cNvSpPr>
            <a:spLocks noChangeShapeType="1"/>
          </p:cNvSpPr>
          <p:nvPr/>
        </p:nvSpPr>
        <p:spPr bwMode="auto">
          <a:xfrm rot="-5400000">
            <a:off x="325437" y="4640263"/>
            <a:ext cx="3184525"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
        <p:nvSpPr>
          <p:cNvPr id="557066" name="Line 10"/>
          <p:cNvSpPr>
            <a:spLocks noChangeShapeType="1"/>
          </p:cNvSpPr>
          <p:nvPr/>
        </p:nvSpPr>
        <p:spPr bwMode="auto">
          <a:xfrm rot="-5400000">
            <a:off x="-158750" y="4640263"/>
            <a:ext cx="3184525"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
        <p:nvSpPr>
          <p:cNvPr id="557067" name="Line 11"/>
          <p:cNvSpPr>
            <a:spLocks noChangeShapeType="1"/>
          </p:cNvSpPr>
          <p:nvPr/>
        </p:nvSpPr>
        <p:spPr bwMode="auto">
          <a:xfrm rot="-5400000">
            <a:off x="1295400" y="4640263"/>
            <a:ext cx="3184525"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
        <p:nvSpPr>
          <p:cNvPr id="557068" name="Line 12"/>
          <p:cNvSpPr>
            <a:spLocks noChangeShapeType="1"/>
          </p:cNvSpPr>
          <p:nvPr/>
        </p:nvSpPr>
        <p:spPr bwMode="auto">
          <a:xfrm rot="-5400000">
            <a:off x="809625" y="4640263"/>
            <a:ext cx="3184525"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
        <p:nvSpPr>
          <p:cNvPr id="557069" name="Line 13"/>
          <p:cNvSpPr>
            <a:spLocks noChangeShapeType="1"/>
          </p:cNvSpPr>
          <p:nvPr/>
        </p:nvSpPr>
        <p:spPr bwMode="auto">
          <a:xfrm rot="-5400000">
            <a:off x="1779587" y="4640263"/>
            <a:ext cx="3184525"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
        <p:nvSpPr>
          <p:cNvPr id="557070" name="Line 14"/>
          <p:cNvSpPr>
            <a:spLocks noChangeShapeType="1"/>
          </p:cNvSpPr>
          <p:nvPr/>
        </p:nvSpPr>
        <p:spPr bwMode="auto">
          <a:xfrm rot="-5400000">
            <a:off x="3232150" y="4640263"/>
            <a:ext cx="3184525"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
        <p:nvSpPr>
          <p:cNvPr id="557071" name="Line 15"/>
          <p:cNvSpPr>
            <a:spLocks noChangeShapeType="1"/>
          </p:cNvSpPr>
          <p:nvPr/>
        </p:nvSpPr>
        <p:spPr bwMode="auto">
          <a:xfrm rot="-5400000">
            <a:off x="2747962" y="4640263"/>
            <a:ext cx="3184525"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
        <p:nvSpPr>
          <p:cNvPr id="557072" name="Line 16"/>
          <p:cNvSpPr>
            <a:spLocks noChangeShapeType="1"/>
          </p:cNvSpPr>
          <p:nvPr/>
        </p:nvSpPr>
        <p:spPr bwMode="auto">
          <a:xfrm rot="-5400000">
            <a:off x="4200525" y="4640263"/>
            <a:ext cx="3184525"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
        <p:nvSpPr>
          <p:cNvPr id="557073" name="Line 17"/>
          <p:cNvSpPr>
            <a:spLocks noChangeShapeType="1"/>
          </p:cNvSpPr>
          <p:nvPr/>
        </p:nvSpPr>
        <p:spPr bwMode="auto">
          <a:xfrm rot="-5400000">
            <a:off x="3716337" y="4640263"/>
            <a:ext cx="3184525"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
        <p:nvSpPr>
          <p:cNvPr id="557074" name="Line 18"/>
          <p:cNvSpPr>
            <a:spLocks noChangeShapeType="1"/>
          </p:cNvSpPr>
          <p:nvPr/>
        </p:nvSpPr>
        <p:spPr bwMode="auto">
          <a:xfrm rot="-5400000">
            <a:off x="5170487" y="4640263"/>
            <a:ext cx="3184525"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
        <p:nvSpPr>
          <p:cNvPr id="557075" name="Line 19"/>
          <p:cNvSpPr>
            <a:spLocks noChangeShapeType="1"/>
          </p:cNvSpPr>
          <p:nvPr/>
        </p:nvSpPr>
        <p:spPr bwMode="auto">
          <a:xfrm rot="-5400000">
            <a:off x="4686300" y="4640263"/>
            <a:ext cx="3184525"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
        <p:nvSpPr>
          <p:cNvPr id="557076" name="Text Box 20"/>
          <p:cNvSpPr txBox="1">
            <a:spLocks noChangeArrowheads="1"/>
          </p:cNvSpPr>
          <p:nvPr/>
        </p:nvSpPr>
        <p:spPr bwMode="auto">
          <a:xfrm>
            <a:off x="1779588" y="6232525"/>
            <a:ext cx="4159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spcBef>
                <a:spcPct val="50000"/>
              </a:spcBef>
            </a:pPr>
            <a:r>
              <a:rPr lang="en-US" altLang="en-US" sz="1200"/>
              <a:t>1</a:t>
            </a:r>
          </a:p>
        </p:txBody>
      </p:sp>
      <p:sp>
        <p:nvSpPr>
          <p:cNvPr id="557077" name="Text Box 21"/>
          <p:cNvSpPr txBox="1">
            <a:spLocks noChangeArrowheads="1"/>
          </p:cNvSpPr>
          <p:nvPr/>
        </p:nvSpPr>
        <p:spPr bwMode="auto">
          <a:xfrm>
            <a:off x="2263775" y="6232525"/>
            <a:ext cx="4159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spcBef>
                <a:spcPct val="50000"/>
              </a:spcBef>
            </a:pPr>
            <a:r>
              <a:rPr lang="en-US" altLang="en-US" sz="1200"/>
              <a:t>2</a:t>
            </a:r>
          </a:p>
        </p:txBody>
      </p:sp>
      <p:sp>
        <p:nvSpPr>
          <p:cNvPr id="557078" name="Text Box 22"/>
          <p:cNvSpPr txBox="1">
            <a:spLocks noChangeArrowheads="1"/>
          </p:cNvSpPr>
          <p:nvPr/>
        </p:nvSpPr>
        <p:spPr bwMode="auto">
          <a:xfrm>
            <a:off x="2747963" y="6232525"/>
            <a:ext cx="4159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spcBef>
                <a:spcPct val="50000"/>
              </a:spcBef>
            </a:pPr>
            <a:r>
              <a:rPr lang="en-US" altLang="en-US" sz="1200"/>
              <a:t>3</a:t>
            </a:r>
          </a:p>
        </p:txBody>
      </p:sp>
      <p:sp>
        <p:nvSpPr>
          <p:cNvPr id="557079" name="Text Box 23"/>
          <p:cNvSpPr txBox="1">
            <a:spLocks noChangeArrowheads="1"/>
          </p:cNvSpPr>
          <p:nvPr/>
        </p:nvSpPr>
        <p:spPr bwMode="auto">
          <a:xfrm>
            <a:off x="3233738" y="6232525"/>
            <a:ext cx="4143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spcBef>
                <a:spcPct val="50000"/>
              </a:spcBef>
            </a:pPr>
            <a:r>
              <a:rPr lang="en-US" altLang="en-US" sz="1200"/>
              <a:t>4</a:t>
            </a:r>
          </a:p>
        </p:txBody>
      </p:sp>
      <p:sp>
        <p:nvSpPr>
          <p:cNvPr id="557080" name="Text Box 24"/>
          <p:cNvSpPr txBox="1">
            <a:spLocks noChangeArrowheads="1"/>
          </p:cNvSpPr>
          <p:nvPr/>
        </p:nvSpPr>
        <p:spPr bwMode="auto">
          <a:xfrm>
            <a:off x="3717925" y="6232525"/>
            <a:ext cx="4143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spcBef>
                <a:spcPct val="50000"/>
              </a:spcBef>
            </a:pPr>
            <a:r>
              <a:rPr lang="en-US" altLang="en-US" sz="1200"/>
              <a:t>5</a:t>
            </a:r>
          </a:p>
        </p:txBody>
      </p:sp>
      <p:sp>
        <p:nvSpPr>
          <p:cNvPr id="557081" name="Text Box 25"/>
          <p:cNvSpPr txBox="1">
            <a:spLocks noChangeArrowheads="1"/>
          </p:cNvSpPr>
          <p:nvPr/>
        </p:nvSpPr>
        <p:spPr bwMode="auto">
          <a:xfrm>
            <a:off x="4202113" y="6232525"/>
            <a:ext cx="4143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spcBef>
                <a:spcPct val="50000"/>
              </a:spcBef>
            </a:pPr>
            <a:r>
              <a:rPr lang="en-US" altLang="en-US" sz="1200"/>
              <a:t>6</a:t>
            </a:r>
          </a:p>
        </p:txBody>
      </p:sp>
      <p:sp>
        <p:nvSpPr>
          <p:cNvPr id="557082" name="Text Box 26"/>
          <p:cNvSpPr txBox="1">
            <a:spLocks noChangeArrowheads="1"/>
          </p:cNvSpPr>
          <p:nvPr/>
        </p:nvSpPr>
        <p:spPr bwMode="auto">
          <a:xfrm>
            <a:off x="4686300" y="6232525"/>
            <a:ext cx="4159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spcBef>
                <a:spcPct val="50000"/>
              </a:spcBef>
            </a:pPr>
            <a:r>
              <a:rPr lang="en-US" altLang="en-US" sz="1200"/>
              <a:t>7</a:t>
            </a:r>
          </a:p>
        </p:txBody>
      </p:sp>
      <p:sp>
        <p:nvSpPr>
          <p:cNvPr id="557083" name="Text Box 27"/>
          <p:cNvSpPr txBox="1">
            <a:spLocks noChangeArrowheads="1"/>
          </p:cNvSpPr>
          <p:nvPr/>
        </p:nvSpPr>
        <p:spPr bwMode="auto">
          <a:xfrm>
            <a:off x="5170488" y="6232525"/>
            <a:ext cx="4159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spcBef>
                <a:spcPct val="50000"/>
              </a:spcBef>
            </a:pPr>
            <a:r>
              <a:rPr lang="en-US" altLang="en-US" sz="1200"/>
              <a:t>8</a:t>
            </a:r>
          </a:p>
        </p:txBody>
      </p:sp>
      <p:sp>
        <p:nvSpPr>
          <p:cNvPr id="557084" name="Text Box 28"/>
          <p:cNvSpPr txBox="1">
            <a:spLocks noChangeArrowheads="1"/>
          </p:cNvSpPr>
          <p:nvPr/>
        </p:nvSpPr>
        <p:spPr bwMode="auto">
          <a:xfrm>
            <a:off x="5654675" y="6232525"/>
            <a:ext cx="4159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spcBef>
                <a:spcPct val="50000"/>
              </a:spcBef>
            </a:pPr>
            <a:r>
              <a:rPr lang="en-US" altLang="en-US" sz="1200"/>
              <a:t>9</a:t>
            </a:r>
          </a:p>
        </p:txBody>
      </p:sp>
      <p:sp>
        <p:nvSpPr>
          <p:cNvPr id="557085" name="Text Box 29"/>
          <p:cNvSpPr txBox="1">
            <a:spLocks noChangeArrowheads="1"/>
          </p:cNvSpPr>
          <p:nvPr/>
        </p:nvSpPr>
        <p:spPr bwMode="auto">
          <a:xfrm>
            <a:off x="6070600" y="6232525"/>
            <a:ext cx="4143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spcBef>
                <a:spcPct val="50000"/>
              </a:spcBef>
            </a:pPr>
            <a:r>
              <a:rPr lang="en-US" altLang="en-US" sz="1200"/>
              <a:t>10</a:t>
            </a:r>
          </a:p>
        </p:txBody>
      </p:sp>
      <p:sp>
        <p:nvSpPr>
          <p:cNvPr id="557086" name="Text Box 30"/>
          <p:cNvSpPr txBox="1">
            <a:spLocks noChangeArrowheads="1"/>
          </p:cNvSpPr>
          <p:nvPr/>
        </p:nvSpPr>
        <p:spPr bwMode="auto">
          <a:xfrm>
            <a:off x="6624638" y="6232525"/>
            <a:ext cx="4143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spcBef>
                <a:spcPct val="50000"/>
              </a:spcBef>
            </a:pPr>
            <a:r>
              <a:rPr lang="en-US" altLang="en-US" sz="1200"/>
              <a:t>11</a:t>
            </a:r>
          </a:p>
        </p:txBody>
      </p:sp>
      <p:sp>
        <p:nvSpPr>
          <p:cNvPr id="557087" name="Rectangle 31"/>
          <p:cNvSpPr>
            <a:spLocks noChangeArrowheads="1"/>
          </p:cNvSpPr>
          <p:nvPr/>
        </p:nvSpPr>
        <p:spPr bwMode="auto">
          <a:xfrm>
            <a:off x="3856038" y="5124450"/>
            <a:ext cx="1936750" cy="27622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f</a:t>
            </a:r>
          </a:p>
        </p:txBody>
      </p:sp>
      <p:sp>
        <p:nvSpPr>
          <p:cNvPr id="557088" name="Rectangle 32"/>
          <p:cNvSpPr>
            <a:spLocks noChangeArrowheads="1"/>
          </p:cNvSpPr>
          <p:nvPr/>
        </p:nvSpPr>
        <p:spPr bwMode="auto">
          <a:xfrm>
            <a:off x="4340225" y="5540375"/>
            <a:ext cx="1938338" cy="27622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g</a:t>
            </a:r>
          </a:p>
        </p:txBody>
      </p:sp>
      <p:sp>
        <p:nvSpPr>
          <p:cNvPr id="557089" name="Line 33"/>
          <p:cNvSpPr>
            <a:spLocks noChangeShapeType="1"/>
          </p:cNvSpPr>
          <p:nvPr/>
        </p:nvSpPr>
        <p:spPr bwMode="auto">
          <a:xfrm rot="-5400000">
            <a:off x="2263775" y="4640263"/>
            <a:ext cx="3184525"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
        <p:nvSpPr>
          <p:cNvPr id="557090" name="Rectangle 34"/>
          <p:cNvSpPr>
            <a:spLocks noChangeArrowheads="1"/>
          </p:cNvSpPr>
          <p:nvPr/>
        </p:nvSpPr>
        <p:spPr bwMode="auto">
          <a:xfrm>
            <a:off x="5308600" y="5951538"/>
            <a:ext cx="1454150" cy="277812"/>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h</a:t>
            </a:r>
          </a:p>
        </p:txBody>
      </p:sp>
      <p:sp>
        <p:nvSpPr>
          <p:cNvPr id="557091" name="Rectangle 35"/>
          <p:cNvSpPr>
            <a:spLocks noChangeArrowheads="1"/>
          </p:cNvSpPr>
          <p:nvPr/>
        </p:nvSpPr>
        <p:spPr bwMode="auto">
          <a:xfrm>
            <a:off x="3371850" y="4708525"/>
            <a:ext cx="1452563" cy="27781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e</a:t>
            </a:r>
          </a:p>
        </p:txBody>
      </p:sp>
      <p:sp>
        <p:nvSpPr>
          <p:cNvPr id="557092" name="Rectangle 36"/>
          <p:cNvSpPr>
            <a:spLocks noChangeArrowheads="1"/>
          </p:cNvSpPr>
          <p:nvPr/>
        </p:nvSpPr>
        <p:spPr bwMode="auto">
          <a:xfrm>
            <a:off x="1433513" y="3048000"/>
            <a:ext cx="2906712" cy="27622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a</a:t>
            </a:r>
          </a:p>
        </p:txBody>
      </p:sp>
      <p:sp>
        <p:nvSpPr>
          <p:cNvPr id="557093" name="Rectangle 37"/>
          <p:cNvSpPr>
            <a:spLocks noChangeArrowheads="1"/>
          </p:cNvSpPr>
          <p:nvPr/>
        </p:nvSpPr>
        <p:spPr bwMode="auto">
          <a:xfrm>
            <a:off x="1917700" y="3463925"/>
            <a:ext cx="1454150" cy="27622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b</a:t>
            </a:r>
          </a:p>
        </p:txBody>
      </p:sp>
      <p:sp>
        <p:nvSpPr>
          <p:cNvPr id="557094" name="Rectangle 38"/>
          <p:cNvSpPr>
            <a:spLocks noChangeArrowheads="1"/>
          </p:cNvSpPr>
          <p:nvPr/>
        </p:nvSpPr>
        <p:spPr bwMode="auto">
          <a:xfrm>
            <a:off x="2887663" y="3878263"/>
            <a:ext cx="968375" cy="277812"/>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c</a:t>
            </a:r>
          </a:p>
        </p:txBody>
      </p:sp>
      <p:sp>
        <p:nvSpPr>
          <p:cNvPr id="557095" name="Rectangle 39"/>
          <p:cNvSpPr>
            <a:spLocks noChangeArrowheads="1"/>
          </p:cNvSpPr>
          <p:nvPr/>
        </p:nvSpPr>
        <p:spPr bwMode="auto">
          <a:xfrm>
            <a:off x="2887663" y="4294188"/>
            <a:ext cx="2420937" cy="27622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d</a:t>
            </a:r>
          </a:p>
        </p:txBody>
      </p:sp>
      <p:grpSp>
        <p:nvGrpSpPr>
          <p:cNvPr id="557099" name="Group 43"/>
          <p:cNvGrpSpPr>
            <a:grpSpLocks/>
          </p:cNvGrpSpPr>
          <p:nvPr/>
        </p:nvGrpSpPr>
        <p:grpSpPr bwMode="auto">
          <a:xfrm>
            <a:off x="1924050" y="3463925"/>
            <a:ext cx="4845050" cy="2765425"/>
            <a:chOff x="1218" y="2182"/>
            <a:chExt cx="3052" cy="1742"/>
          </a:xfrm>
        </p:grpSpPr>
        <p:sp>
          <p:nvSpPr>
            <p:cNvPr id="557096" name="Rectangle 40"/>
            <p:cNvSpPr>
              <a:spLocks noChangeArrowheads="1"/>
            </p:cNvSpPr>
            <p:nvPr/>
          </p:nvSpPr>
          <p:spPr bwMode="auto">
            <a:xfrm>
              <a:off x="3354" y="3749"/>
              <a:ext cx="916" cy="175"/>
            </a:xfrm>
            <a:prstGeom prst="rect">
              <a:avLst/>
            </a:prstGeom>
            <a:solidFill>
              <a:srgbClr val="00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solidFill>
                    <a:schemeClr val="bg1"/>
                  </a:solidFill>
                </a:rPr>
                <a:t>h</a:t>
              </a:r>
            </a:p>
          </p:txBody>
        </p:sp>
        <p:sp>
          <p:nvSpPr>
            <p:cNvPr id="557097" name="Rectangle 41"/>
            <p:cNvSpPr>
              <a:spLocks noChangeArrowheads="1"/>
            </p:cNvSpPr>
            <p:nvPr/>
          </p:nvSpPr>
          <p:spPr bwMode="auto">
            <a:xfrm>
              <a:off x="2134" y="2966"/>
              <a:ext cx="915" cy="175"/>
            </a:xfrm>
            <a:prstGeom prst="rect">
              <a:avLst/>
            </a:prstGeom>
            <a:solidFill>
              <a:srgbClr val="00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solidFill>
                    <a:schemeClr val="bg1"/>
                  </a:solidFill>
                </a:rPr>
                <a:t>e</a:t>
              </a:r>
            </a:p>
          </p:txBody>
        </p:sp>
        <p:sp>
          <p:nvSpPr>
            <p:cNvPr id="557098" name="Rectangle 42"/>
            <p:cNvSpPr>
              <a:spLocks noChangeArrowheads="1"/>
            </p:cNvSpPr>
            <p:nvPr/>
          </p:nvSpPr>
          <p:spPr bwMode="auto">
            <a:xfrm>
              <a:off x="1218" y="2182"/>
              <a:ext cx="916" cy="174"/>
            </a:xfrm>
            <a:prstGeom prst="rect">
              <a:avLst/>
            </a:prstGeom>
            <a:solidFill>
              <a:srgbClr val="00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solidFill>
                    <a:schemeClr val="bg1"/>
                  </a:solidFill>
                </a:rPr>
                <a:t>b</a:t>
              </a:r>
            </a:p>
          </p:txBody>
        </p:sp>
      </p:grpSp>
      <p:sp>
        <p:nvSpPr>
          <p:cNvPr id="557100" name="Text Box 44"/>
          <p:cNvSpPr txBox="1">
            <a:spLocks noChangeArrowheads="1"/>
          </p:cNvSpPr>
          <p:nvPr/>
        </p:nvSpPr>
        <p:spPr bwMode="auto">
          <a:xfrm>
            <a:off x="5997575" y="1870075"/>
            <a:ext cx="1290638"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1019175">
              <a:defRPr kumimoji="1" sz="2400">
                <a:solidFill>
                  <a:schemeClr val="tx1"/>
                </a:solidFill>
                <a:latin typeface="Comic Sans MS" panose="030F0702030302020204" pitchFamily="66" charset="0"/>
              </a:defRPr>
            </a:lvl1pPr>
            <a:lvl2pPr marL="509588" defTabSz="1019175">
              <a:defRPr kumimoji="1" sz="2400">
                <a:solidFill>
                  <a:schemeClr val="tx1"/>
                </a:solidFill>
                <a:latin typeface="Comic Sans MS" panose="030F0702030302020204" pitchFamily="66" charset="0"/>
              </a:defRPr>
            </a:lvl2pPr>
            <a:lvl3pPr marL="1019175" defTabSz="1019175">
              <a:defRPr kumimoji="1" sz="2400">
                <a:solidFill>
                  <a:schemeClr val="tx1"/>
                </a:solidFill>
                <a:latin typeface="Comic Sans MS" panose="030F0702030302020204" pitchFamily="66" charset="0"/>
              </a:defRPr>
            </a:lvl3pPr>
            <a:lvl4pPr marL="1528763" defTabSz="1019175">
              <a:defRPr kumimoji="1" sz="2400">
                <a:solidFill>
                  <a:schemeClr val="tx1"/>
                </a:solidFill>
                <a:latin typeface="Comic Sans MS" panose="030F0702030302020204" pitchFamily="66" charset="0"/>
              </a:defRPr>
            </a:lvl4pPr>
            <a:lvl5pPr marL="2038350" defTabSz="1019175">
              <a:defRPr kumimoji="1" sz="2400">
                <a:solidFill>
                  <a:schemeClr val="tx1"/>
                </a:solidFill>
                <a:latin typeface="Comic Sans MS" panose="030F0702030302020204" pitchFamily="66" charset="0"/>
              </a:defRPr>
            </a:lvl5pPr>
            <a:lvl6pPr marL="2495550" defTabSz="1019175" eaLnBrk="0" fontAlgn="base" hangingPunct="0">
              <a:spcBef>
                <a:spcPct val="0"/>
              </a:spcBef>
              <a:spcAft>
                <a:spcPct val="0"/>
              </a:spcAft>
              <a:defRPr kumimoji="1" sz="2400">
                <a:solidFill>
                  <a:schemeClr val="tx1"/>
                </a:solidFill>
                <a:latin typeface="Comic Sans MS" panose="030F0702030302020204" pitchFamily="66" charset="0"/>
              </a:defRPr>
            </a:lvl6pPr>
            <a:lvl7pPr marL="2952750" defTabSz="1019175" eaLnBrk="0" fontAlgn="base" hangingPunct="0">
              <a:spcBef>
                <a:spcPct val="0"/>
              </a:spcBef>
              <a:spcAft>
                <a:spcPct val="0"/>
              </a:spcAft>
              <a:defRPr kumimoji="1" sz="2400">
                <a:solidFill>
                  <a:schemeClr val="tx1"/>
                </a:solidFill>
                <a:latin typeface="Comic Sans MS" panose="030F0702030302020204" pitchFamily="66" charset="0"/>
              </a:defRPr>
            </a:lvl7pPr>
            <a:lvl8pPr marL="3409950" defTabSz="1019175" eaLnBrk="0" fontAlgn="base" hangingPunct="0">
              <a:spcBef>
                <a:spcPct val="0"/>
              </a:spcBef>
              <a:spcAft>
                <a:spcPct val="0"/>
              </a:spcAft>
              <a:defRPr kumimoji="1" sz="2400">
                <a:solidFill>
                  <a:schemeClr val="tx1"/>
                </a:solidFill>
                <a:latin typeface="Comic Sans MS" panose="030F0702030302020204" pitchFamily="66" charset="0"/>
              </a:defRPr>
            </a:lvl8pPr>
            <a:lvl9pPr marL="3867150" defTabSz="1019175" eaLnBrk="0" fontAlgn="base" hangingPunct="0">
              <a:spcBef>
                <a:spcPct val="0"/>
              </a:spcBef>
              <a:spcAft>
                <a:spcPct val="0"/>
              </a:spcAft>
              <a:defRPr kumimoji="1" sz="2400">
                <a:solidFill>
                  <a:schemeClr val="tx1"/>
                </a:solidFill>
                <a:latin typeface="Comic Sans MS" panose="030F0702030302020204" pitchFamily="66" charset="0"/>
              </a:defRPr>
            </a:lvl9pPr>
          </a:lstStyle>
          <a:p>
            <a:pPr>
              <a:spcBef>
                <a:spcPct val="50000"/>
              </a:spcBef>
            </a:pPr>
            <a:r>
              <a:rPr lang="en-US" altLang="en-US" sz="1200"/>
              <a:t>jobs don't overlap</a:t>
            </a:r>
          </a:p>
        </p:txBody>
      </p:sp>
      <p:sp>
        <p:nvSpPr>
          <p:cNvPr id="557101" name="Line 45"/>
          <p:cNvSpPr>
            <a:spLocks noChangeShapeType="1"/>
          </p:cNvSpPr>
          <p:nvPr/>
        </p:nvSpPr>
        <p:spPr bwMode="auto">
          <a:xfrm rot="5400000" flipH="1" flipV="1">
            <a:off x="6484937" y="1757363"/>
            <a:ext cx="193675" cy="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7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微信群与微信公众号</a:t>
            </a:r>
            <a:endParaRPr lang="en-US" dirty="0"/>
          </a:p>
        </p:txBody>
      </p:sp>
      <p:sp>
        <p:nvSpPr>
          <p:cNvPr id="4" name="Slide Number Placeholder 3"/>
          <p:cNvSpPr>
            <a:spLocks noGrp="1"/>
          </p:cNvSpPr>
          <p:nvPr>
            <p:ph type="sldNum" sz="quarter" idx="10"/>
          </p:nvPr>
        </p:nvSpPr>
        <p:spPr/>
        <p:txBody>
          <a:bodyPr/>
          <a:lstStyle/>
          <a:p>
            <a:fld id="{74B104C8-D0BF-4CFD-BB27-8DB044FE73C0}" type="slidenum">
              <a:rPr lang="en-US" altLang="en-US" smtClean="0"/>
              <a:pPr/>
              <a:t>3</a:t>
            </a:fld>
            <a:endParaRPr lang="en-US" altLang="en-US" sz="1400"/>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424362" y="1378743"/>
            <a:ext cx="4102894" cy="4102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5289" y="1219423"/>
            <a:ext cx="3326020" cy="4421534"/>
          </a:xfrm>
        </p:spPr>
      </p:pic>
    </p:spTree>
    <p:extLst>
      <p:ext uri="{BB962C8B-B14F-4D97-AF65-F5344CB8AC3E}">
        <p14:creationId xmlns:p14="http://schemas.microsoft.com/office/powerpoint/2010/main" val="25278112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3"/>
          <p:cNvSpPr>
            <a:spLocks noGrp="1"/>
          </p:cNvSpPr>
          <p:nvPr>
            <p:ph type="sldNum" sz="quarter" idx="10"/>
          </p:nvPr>
        </p:nvSpPr>
        <p:spPr/>
        <p:txBody>
          <a:bodyPr/>
          <a:lstStyle/>
          <a:p>
            <a:fld id="{69DA3221-5DA3-49EB-8193-89BD7FF368BD}" type="slidenum">
              <a:rPr lang="en-US" altLang="en-US"/>
              <a:pPr/>
              <a:t>30</a:t>
            </a:fld>
            <a:endParaRPr lang="en-US" altLang="en-US" sz="1400"/>
          </a:p>
        </p:txBody>
      </p:sp>
      <p:sp>
        <p:nvSpPr>
          <p:cNvPr id="563202" name="Rectangle 2"/>
          <p:cNvSpPr>
            <a:spLocks noGrp="1" noChangeArrowheads="1"/>
          </p:cNvSpPr>
          <p:nvPr>
            <p:ph type="title"/>
          </p:nvPr>
        </p:nvSpPr>
        <p:spPr/>
        <p:txBody>
          <a:bodyPr/>
          <a:lstStyle/>
          <a:p>
            <a:r>
              <a:rPr lang="en-US" altLang="en-US"/>
              <a:t>Weighted Interval Scheduling</a:t>
            </a:r>
          </a:p>
        </p:txBody>
      </p:sp>
      <p:sp>
        <p:nvSpPr>
          <p:cNvPr id="563203" name="Rectangle 3"/>
          <p:cNvSpPr>
            <a:spLocks noGrp="1" noChangeArrowheads="1"/>
          </p:cNvSpPr>
          <p:nvPr>
            <p:ph type="body" idx="1"/>
          </p:nvPr>
        </p:nvSpPr>
        <p:spPr/>
        <p:txBody>
          <a:bodyPr/>
          <a:lstStyle/>
          <a:p>
            <a:r>
              <a:rPr lang="en-US" altLang="en-US"/>
              <a:t>Input.  </a:t>
            </a:r>
            <a:r>
              <a:rPr lang="en-US" altLang="en-US">
                <a:solidFill>
                  <a:schemeClr val="tx1"/>
                </a:solidFill>
              </a:rPr>
              <a:t>Set of jobs with start times, finish times, and weights.</a:t>
            </a:r>
          </a:p>
          <a:p>
            <a:r>
              <a:rPr lang="en-US" altLang="en-US"/>
              <a:t>Goal.  </a:t>
            </a:r>
            <a:r>
              <a:rPr lang="en-US" altLang="en-US">
                <a:solidFill>
                  <a:schemeClr val="tx1"/>
                </a:solidFill>
              </a:rPr>
              <a:t>Find </a:t>
            </a:r>
            <a:r>
              <a:rPr lang="en-US" altLang="en-US">
                <a:solidFill>
                  <a:schemeClr val="accent1"/>
                </a:solidFill>
              </a:rPr>
              <a:t>maximum weight</a:t>
            </a:r>
            <a:r>
              <a:rPr lang="en-US" altLang="en-US">
                <a:solidFill>
                  <a:schemeClr val="tx1"/>
                </a:solidFill>
              </a:rPr>
              <a:t> subset of mutually compatible jobs.</a:t>
            </a:r>
            <a:endParaRPr lang="en-US" altLang="en-US"/>
          </a:p>
        </p:txBody>
      </p:sp>
      <p:sp>
        <p:nvSpPr>
          <p:cNvPr id="563204" name="Line 4"/>
          <p:cNvSpPr>
            <a:spLocks noChangeShapeType="1"/>
          </p:cNvSpPr>
          <p:nvPr/>
        </p:nvSpPr>
        <p:spPr bwMode="auto">
          <a:xfrm>
            <a:off x="1433513" y="6232525"/>
            <a:ext cx="5881687"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
        <p:nvSpPr>
          <p:cNvPr id="563205" name="Text Box 5"/>
          <p:cNvSpPr txBox="1">
            <a:spLocks noChangeArrowheads="1"/>
          </p:cNvSpPr>
          <p:nvPr/>
        </p:nvSpPr>
        <p:spPr bwMode="auto">
          <a:xfrm>
            <a:off x="3856038" y="6313488"/>
            <a:ext cx="159226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spcBef>
                <a:spcPct val="50000"/>
              </a:spcBef>
            </a:pPr>
            <a:endParaRPr lang="en-US" altLang="en-US" sz="1200"/>
          </a:p>
        </p:txBody>
      </p:sp>
      <p:sp>
        <p:nvSpPr>
          <p:cNvPr id="563206" name="Text Box 6"/>
          <p:cNvSpPr txBox="1">
            <a:spLocks noChangeArrowheads="1"/>
          </p:cNvSpPr>
          <p:nvPr/>
        </p:nvSpPr>
        <p:spPr bwMode="auto">
          <a:xfrm>
            <a:off x="7315200" y="6024563"/>
            <a:ext cx="762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spcBef>
                <a:spcPct val="50000"/>
              </a:spcBef>
            </a:pPr>
            <a:r>
              <a:rPr lang="en-US" altLang="en-US" sz="1200"/>
              <a:t>Time</a:t>
            </a:r>
          </a:p>
        </p:txBody>
      </p:sp>
      <p:sp>
        <p:nvSpPr>
          <p:cNvPr id="563207" name="Line 7"/>
          <p:cNvSpPr>
            <a:spLocks noChangeShapeType="1"/>
          </p:cNvSpPr>
          <p:nvPr/>
        </p:nvSpPr>
        <p:spPr bwMode="auto">
          <a:xfrm>
            <a:off x="6554788" y="6232525"/>
            <a:ext cx="0"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
        <p:nvSpPr>
          <p:cNvPr id="563208" name="Text Box 8"/>
          <p:cNvSpPr txBox="1">
            <a:spLocks noChangeArrowheads="1"/>
          </p:cNvSpPr>
          <p:nvPr/>
        </p:nvSpPr>
        <p:spPr bwMode="auto">
          <a:xfrm>
            <a:off x="1295400" y="6232525"/>
            <a:ext cx="4159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spcBef>
                <a:spcPct val="50000"/>
              </a:spcBef>
            </a:pPr>
            <a:r>
              <a:rPr lang="en-US" altLang="en-US" sz="1200"/>
              <a:t>0</a:t>
            </a:r>
          </a:p>
        </p:txBody>
      </p:sp>
      <p:sp>
        <p:nvSpPr>
          <p:cNvPr id="563209" name="Line 9"/>
          <p:cNvSpPr>
            <a:spLocks noChangeShapeType="1"/>
          </p:cNvSpPr>
          <p:nvPr/>
        </p:nvSpPr>
        <p:spPr bwMode="auto">
          <a:xfrm rot="-5400000">
            <a:off x="325437" y="4640263"/>
            <a:ext cx="3184525"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
        <p:nvSpPr>
          <p:cNvPr id="563210" name="Line 10"/>
          <p:cNvSpPr>
            <a:spLocks noChangeShapeType="1"/>
          </p:cNvSpPr>
          <p:nvPr/>
        </p:nvSpPr>
        <p:spPr bwMode="auto">
          <a:xfrm rot="-5400000">
            <a:off x="-158750" y="4640263"/>
            <a:ext cx="3184525"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
        <p:nvSpPr>
          <p:cNvPr id="563211" name="Line 11"/>
          <p:cNvSpPr>
            <a:spLocks noChangeShapeType="1"/>
          </p:cNvSpPr>
          <p:nvPr/>
        </p:nvSpPr>
        <p:spPr bwMode="auto">
          <a:xfrm rot="-5400000">
            <a:off x="1295400" y="4640263"/>
            <a:ext cx="3184525"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
        <p:nvSpPr>
          <p:cNvPr id="563212" name="Line 12"/>
          <p:cNvSpPr>
            <a:spLocks noChangeShapeType="1"/>
          </p:cNvSpPr>
          <p:nvPr/>
        </p:nvSpPr>
        <p:spPr bwMode="auto">
          <a:xfrm rot="-5400000">
            <a:off x="809625" y="4640263"/>
            <a:ext cx="3184525"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
        <p:nvSpPr>
          <p:cNvPr id="563213" name="Line 13"/>
          <p:cNvSpPr>
            <a:spLocks noChangeShapeType="1"/>
          </p:cNvSpPr>
          <p:nvPr/>
        </p:nvSpPr>
        <p:spPr bwMode="auto">
          <a:xfrm rot="-5400000">
            <a:off x="1779587" y="4640263"/>
            <a:ext cx="3184525"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
        <p:nvSpPr>
          <p:cNvPr id="563214" name="Line 14"/>
          <p:cNvSpPr>
            <a:spLocks noChangeShapeType="1"/>
          </p:cNvSpPr>
          <p:nvPr/>
        </p:nvSpPr>
        <p:spPr bwMode="auto">
          <a:xfrm rot="-5400000">
            <a:off x="3232150" y="4640263"/>
            <a:ext cx="3184525"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
        <p:nvSpPr>
          <p:cNvPr id="563215" name="Line 15"/>
          <p:cNvSpPr>
            <a:spLocks noChangeShapeType="1"/>
          </p:cNvSpPr>
          <p:nvPr/>
        </p:nvSpPr>
        <p:spPr bwMode="auto">
          <a:xfrm rot="-5400000">
            <a:off x="2747962" y="4640263"/>
            <a:ext cx="3184525"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
        <p:nvSpPr>
          <p:cNvPr id="563216" name="Line 16"/>
          <p:cNvSpPr>
            <a:spLocks noChangeShapeType="1"/>
          </p:cNvSpPr>
          <p:nvPr/>
        </p:nvSpPr>
        <p:spPr bwMode="auto">
          <a:xfrm rot="-5400000">
            <a:off x="4200525" y="4640263"/>
            <a:ext cx="3184525"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
        <p:nvSpPr>
          <p:cNvPr id="563217" name="Line 17"/>
          <p:cNvSpPr>
            <a:spLocks noChangeShapeType="1"/>
          </p:cNvSpPr>
          <p:nvPr/>
        </p:nvSpPr>
        <p:spPr bwMode="auto">
          <a:xfrm rot="-5400000">
            <a:off x="3716337" y="4640263"/>
            <a:ext cx="3184525"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
        <p:nvSpPr>
          <p:cNvPr id="563218" name="Line 18"/>
          <p:cNvSpPr>
            <a:spLocks noChangeShapeType="1"/>
          </p:cNvSpPr>
          <p:nvPr/>
        </p:nvSpPr>
        <p:spPr bwMode="auto">
          <a:xfrm rot="-5400000">
            <a:off x="5170487" y="4640263"/>
            <a:ext cx="3184525"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
        <p:nvSpPr>
          <p:cNvPr id="563219" name="Line 19"/>
          <p:cNvSpPr>
            <a:spLocks noChangeShapeType="1"/>
          </p:cNvSpPr>
          <p:nvPr/>
        </p:nvSpPr>
        <p:spPr bwMode="auto">
          <a:xfrm rot="-5400000">
            <a:off x="4686300" y="4640263"/>
            <a:ext cx="3184525"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
        <p:nvSpPr>
          <p:cNvPr id="563220" name="Text Box 20"/>
          <p:cNvSpPr txBox="1">
            <a:spLocks noChangeArrowheads="1"/>
          </p:cNvSpPr>
          <p:nvPr/>
        </p:nvSpPr>
        <p:spPr bwMode="auto">
          <a:xfrm>
            <a:off x="1779588" y="6232525"/>
            <a:ext cx="4159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spcBef>
                <a:spcPct val="50000"/>
              </a:spcBef>
            </a:pPr>
            <a:r>
              <a:rPr lang="en-US" altLang="en-US" sz="1200"/>
              <a:t>1</a:t>
            </a:r>
          </a:p>
        </p:txBody>
      </p:sp>
      <p:sp>
        <p:nvSpPr>
          <p:cNvPr id="563221" name="Text Box 21"/>
          <p:cNvSpPr txBox="1">
            <a:spLocks noChangeArrowheads="1"/>
          </p:cNvSpPr>
          <p:nvPr/>
        </p:nvSpPr>
        <p:spPr bwMode="auto">
          <a:xfrm>
            <a:off x="2263775" y="6232525"/>
            <a:ext cx="4159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spcBef>
                <a:spcPct val="50000"/>
              </a:spcBef>
            </a:pPr>
            <a:r>
              <a:rPr lang="en-US" altLang="en-US" sz="1200"/>
              <a:t>2</a:t>
            </a:r>
          </a:p>
        </p:txBody>
      </p:sp>
      <p:sp>
        <p:nvSpPr>
          <p:cNvPr id="563222" name="Text Box 22"/>
          <p:cNvSpPr txBox="1">
            <a:spLocks noChangeArrowheads="1"/>
          </p:cNvSpPr>
          <p:nvPr/>
        </p:nvSpPr>
        <p:spPr bwMode="auto">
          <a:xfrm>
            <a:off x="2747963" y="6232525"/>
            <a:ext cx="4159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spcBef>
                <a:spcPct val="50000"/>
              </a:spcBef>
            </a:pPr>
            <a:r>
              <a:rPr lang="en-US" altLang="en-US" sz="1200"/>
              <a:t>3</a:t>
            </a:r>
          </a:p>
        </p:txBody>
      </p:sp>
      <p:sp>
        <p:nvSpPr>
          <p:cNvPr id="563223" name="Text Box 23"/>
          <p:cNvSpPr txBox="1">
            <a:spLocks noChangeArrowheads="1"/>
          </p:cNvSpPr>
          <p:nvPr/>
        </p:nvSpPr>
        <p:spPr bwMode="auto">
          <a:xfrm>
            <a:off x="3233738" y="6232525"/>
            <a:ext cx="4143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spcBef>
                <a:spcPct val="50000"/>
              </a:spcBef>
            </a:pPr>
            <a:r>
              <a:rPr lang="en-US" altLang="en-US" sz="1200"/>
              <a:t>4</a:t>
            </a:r>
          </a:p>
        </p:txBody>
      </p:sp>
      <p:sp>
        <p:nvSpPr>
          <p:cNvPr id="563224" name="Text Box 24"/>
          <p:cNvSpPr txBox="1">
            <a:spLocks noChangeArrowheads="1"/>
          </p:cNvSpPr>
          <p:nvPr/>
        </p:nvSpPr>
        <p:spPr bwMode="auto">
          <a:xfrm>
            <a:off x="3717925" y="6232525"/>
            <a:ext cx="4143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spcBef>
                <a:spcPct val="50000"/>
              </a:spcBef>
            </a:pPr>
            <a:r>
              <a:rPr lang="en-US" altLang="en-US" sz="1200"/>
              <a:t>5</a:t>
            </a:r>
          </a:p>
        </p:txBody>
      </p:sp>
      <p:sp>
        <p:nvSpPr>
          <p:cNvPr id="563225" name="Text Box 25"/>
          <p:cNvSpPr txBox="1">
            <a:spLocks noChangeArrowheads="1"/>
          </p:cNvSpPr>
          <p:nvPr/>
        </p:nvSpPr>
        <p:spPr bwMode="auto">
          <a:xfrm>
            <a:off x="4202113" y="6232525"/>
            <a:ext cx="4143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spcBef>
                <a:spcPct val="50000"/>
              </a:spcBef>
            </a:pPr>
            <a:r>
              <a:rPr lang="en-US" altLang="en-US" sz="1200"/>
              <a:t>6</a:t>
            </a:r>
          </a:p>
        </p:txBody>
      </p:sp>
      <p:sp>
        <p:nvSpPr>
          <p:cNvPr id="563226" name="Text Box 26"/>
          <p:cNvSpPr txBox="1">
            <a:spLocks noChangeArrowheads="1"/>
          </p:cNvSpPr>
          <p:nvPr/>
        </p:nvSpPr>
        <p:spPr bwMode="auto">
          <a:xfrm>
            <a:off x="4686300" y="6232525"/>
            <a:ext cx="4159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spcBef>
                <a:spcPct val="50000"/>
              </a:spcBef>
            </a:pPr>
            <a:r>
              <a:rPr lang="en-US" altLang="en-US" sz="1200"/>
              <a:t>7</a:t>
            </a:r>
          </a:p>
        </p:txBody>
      </p:sp>
      <p:sp>
        <p:nvSpPr>
          <p:cNvPr id="563227" name="Text Box 27"/>
          <p:cNvSpPr txBox="1">
            <a:spLocks noChangeArrowheads="1"/>
          </p:cNvSpPr>
          <p:nvPr/>
        </p:nvSpPr>
        <p:spPr bwMode="auto">
          <a:xfrm>
            <a:off x="5170488" y="6232525"/>
            <a:ext cx="4159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spcBef>
                <a:spcPct val="50000"/>
              </a:spcBef>
            </a:pPr>
            <a:r>
              <a:rPr lang="en-US" altLang="en-US" sz="1200"/>
              <a:t>8</a:t>
            </a:r>
          </a:p>
        </p:txBody>
      </p:sp>
      <p:sp>
        <p:nvSpPr>
          <p:cNvPr id="563228" name="Text Box 28"/>
          <p:cNvSpPr txBox="1">
            <a:spLocks noChangeArrowheads="1"/>
          </p:cNvSpPr>
          <p:nvPr/>
        </p:nvSpPr>
        <p:spPr bwMode="auto">
          <a:xfrm>
            <a:off x="5654675" y="6232525"/>
            <a:ext cx="4159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spcBef>
                <a:spcPct val="50000"/>
              </a:spcBef>
            </a:pPr>
            <a:r>
              <a:rPr lang="en-US" altLang="en-US" sz="1200"/>
              <a:t>9</a:t>
            </a:r>
          </a:p>
        </p:txBody>
      </p:sp>
      <p:sp>
        <p:nvSpPr>
          <p:cNvPr id="563229" name="Text Box 29"/>
          <p:cNvSpPr txBox="1">
            <a:spLocks noChangeArrowheads="1"/>
          </p:cNvSpPr>
          <p:nvPr/>
        </p:nvSpPr>
        <p:spPr bwMode="auto">
          <a:xfrm>
            <a:off x="6070600" y="6232525"/>
            <a:ext cx="4143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spcBef>
                <a:spcPct val="50000"/>
              </a:spcBef>
            </a:pPr>
            <a:r>
              <a:rPr lang="en-US" altLang="en-US" sz="1200"/>
              <a:t>10</a:t>
            </a:r>
          </a:p>
        </p:txBody>
      </p:sp>
      <p:sp>
        <p:nvSpPr>
          <p:cNvPr id="563230" name="Text Box 30"/>
          <p:cNvSpPr txBox="1">
            <a:spLocks noChangeArrowheads="1"/>
          </p:cNvSpPr>
          <p:nvPr/>
        </p:nvSpPr>
        <p:spPr bwMode="auto">
          <a:xfrm>
            <a:off x="6624638" y="6232525"/>
            <a:ext cx="4143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spcBef>
                <a:spcPct val="50000"/>
              </a:spcBef>
            </a:pPr>
            <a:r>
              <a:rPr lang="en-US" altLang="en-US" sz="1200"/>
              <a:t>11</a:t>
            </a:r>
          </a:p>
        </p:txBody>
      </p:sp>
      <p:sp>
        <p:nvSpPr>
          <p:cNvPr id="563231" name="Rectangle 31"/>
          <p:cNvSpPr>
            <a:spLocks noChangeArrowheads="1"/>
          </p:cNvSpPr>
          <p:nvPr/>
        </p:nvSpPr>
        <p:spPr bwMode="auto">
          <a:xfrm>
            <a:off x="3856038" y="5124450"/>
            <a:ext cx="1936750" cy="27622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20</a:t>
            </a:r>
          </a:p>
        </p:txBody>
      </p:sp>
      <p:sp>
        <p:nvSpPr>
          <p:cNvPr id="563232" name="Rectangle 32"/>
          <p:cNvSpPr>
            <a:spLocks noChangeArrowheads="1"/>
          </p:cNvSpPr>
          <p:nvPr/>
        </p:nvSpPr>
        <p:spPr bwMode="auto">
          <a:xfrm>
            <a:off x="4340225" y="5540375"/>
            <a:ext cx="1938338" cy="27622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11</a:t>
            </a:r>
          </a:p>
        </p:txBody>
      </p:sp>
      <p:sp>
        <p:nvSpPr>
          <p:cNvPr id="563233" name="Line 33"/>
          <p:cNvSpPr>
            <a:spLocks noChangeShapeType="1"/>
          </p:cNvSpPr>
          <p:nvPr/>
        </p:nvSpPr>
        <p:spPr bwMode="auto">
          <a:xfrm rot="-5400000">
            <a:off x="2263775" y="4640263"/>
            <a:ext cx="3184525"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
        <p:nvSpPr>
          <p:cNvPr id="563234" name="Rectangle 34"/>
          <p:cNvSpPr>
            <a:spLocks noChangeArrowheads="1"/>
          </p:cNvSpPr>
          <p:nvPr/>
        </p:nvSpPr>
        <p:spPr bwMode="auto">
          <a:xfrm>
            <a:off x="5308600" y="5951538"/>
            <a:ext cx="1454150" cy="277812"/>
          </a:xfrm>
          <a:prstGeom prst="rect">
            <a:avLst/>
          </a:prstGeom>
          <a:solidFill>
            <a:srgbClr val="00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solidFill>
                  <a:schemeClr val="bg1"/>
                </a:solidFill>
              </a:rPr>
              <a:t>16</a:t>
            </a:r>
          </a:p>
        </p:txBody>
      </p:sp>
      <p:sp>
        <p:nvSpPr>
          <p:cNvPr id="563235" name="Rectangle 35"/>
          <p:cNvSpPr>
            <a:spLocks noChangeArrowheads="1"/>
          </p:cNvSpPr>
          <p:nvPr/>
        </p:nvSpPr>
        <p:spPr bwMode="auto">
          <a:xfrm>
            <a:off x="3371850" y="4708525"/>
            <a:ext cx="1452563" cy="27781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13</a:t>
            </a:r>
          </a:p>
        </p:txBody>
      </p:sp>
      <p:sp>
        <p:nvSpPr>
          <p:cNvPr id="563236" name="Rectangle 36"/>
          <p:cNvSpPr>
            <a:spLocks noChangeArrowheads="1"/>
          </p:cNvSpPr>
          <p:nvPr/>
        </p:nvSpPr>
        <p:spPr bwMode="auto">
          <a:xfrm>
            <a:off x="1433513" y="3048000"/>
            <a:ext cx="2906712" cy="27622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23</a:t>
            </a:r>
          </a:p>
        </p:txBody>
      </p:sp>
      <p:sp>
        <p:nvSpPr>
          <p:cNvPr id="563237" name="Rectangle 37"/>
          <p:cNvSpPr>
            <a:spLocks noChangeArrowheads="1"/>
          </p:cNvSpPr>
          <p:nvPr/>
        </p:nvSpPr>
        <p:spPr bwMode="auto">
          <a:xfrm>
            <a:off x="1917700" y="3463925"/>
            <a:ext cx="1454150" cy="27622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12</a:t>
            </a:r>
          </a:p>
        </p:txBody>
      </p:sp>
      <p:sp>
        <p:nvSpPr>
          <p:cNvPr id="563238" name="Rectangle 38"/>
          <p:cNvSpPr>
            <a:spLocks noChangeArrowheads="1"/>
          </p:cNvSpPr>
          <p:nvPr/>
        </p:nvSpPr>
        <p:spPr bwMode="auto">
          <a:xfrm>
            <a:off x="2887663" y="3878263"/>
            <a:ext cx="968375" cy="277812"/>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20</a:t>
            </a:r>
          </a:p>
        </p:txBody>
      </p:sp>
      <p:sp>
        <p:nvSpPr>
          <p:cNvPr id="563239" name="Rectangle 39"/>
          <p:cNvSpPr>
            <a:spLocks noChangeArrowheads="1"/>
          </p:cNvSpPr>
          <p:nvPr/>
        </p:nvSpPr>
        <p:spPr bwMode="auto">
          <a:xfrm>
            <a:off x="2887663" y="4294188"/>
            <a:ext cx="2420937" cy="276225"/>
          </a:xfrm>
          <a:prstGeom prst="rect">
            <a:avLst/>
          </a:prstGeom>
          <a:solidFill>
            <a:srgbClr val="00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solidFill>
                  <a:schemeClr val="bg1"/>
                </a:solidFill>
              </a:rPr>
              <a:t>26</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3"/>
          <p:cNvSpPr>
            <a:spLocks noGrp="1"/>
          </p:cNvSpPr>
          <p:nvPr>
            <p:ph type="sldNum" sz="quarter" idx="10"/>
          </p:nvPr>
        </p:nvSpPr>
        <p:spPr/>
        <p:txBody>
          <a:bodyPr/>
          <a:lstStyle/>
          <a:p>
            <a:fld id="{0A6BEE53-1DAE-41CA-ABF9-B4E150494718}" type="slidenum">
              <a:rPr lang="en-US" altLang="en-US"/>
              <a:pPr/>
              <a:t>31</a:t>
            </a:fld>
            <a:endParaRPr lang="en-US" altLang="en-US" sz="1400"/>
          </a:p>
        </p:txBody>
      </p:sp>
      <p:sp>
        <p:nvSpPr>
          <p:cNvPr id="565250" name="Rectangle 2"/>
          <p:cNvSpPr>
            <a:spLocks noGrp="1" noChangeArrowheads="1"/>
          </p:cNvSpPr>
          <p:nvPr>
            <p:ph type="title"/>
          </p:nvPr>
        </p:nvSpPr>
        <p:spPr/>
        <p:txBody>
          <a:bodyPr/>
          <a:lstStyle/>
          <a:p>
            <a:r>
              <a:rPr lang="en-US" altLang="en-US"/>
              <a:t>Bipartite Matching</a:t>
            </a:r>
          </a:p>
        </p:txBody>
      </p:sp>
      <p:sp>
        <p:nvSpPr>
          <p:cNvPr id="565251" name="Rectangle 3"/>
          <p:cNvSpPr>
            <a:spLocks noGrp="1" noChangeArrowheads="1"/>
          </p:cNvSpPr>
          <p:nvPr>
            <p:ph type="body" idx="1"/>
          </p:nvPr>
        </p:nvSpPr>
        <p:spPr/>
        <p:txBody>
          <a:bodyPr/>
          <a:lstStyle/>
          <a:p>
            <a:r>
              <a:rPr lang="en-US" altLang="en-US"/>
              <a:t>Input.  </a:t>
            </a:r>
            <a:r>
              <a:rPr lang="en-US" altLang="en-US">
                <a:solidFill>
                  <a:schemeClr val="tx1"/>
                </a:solidFill>
              </a:rPr>
              <a:t>Bipartite graph.</a:t>
            </a:r>
          </a:p>
          <a:p>
            <a:r>
              <a:rPr lang="en-US" altLang="en-US"/>
              <a:t>Goal.  </a:t>
            </a:r>
            <a:r>
              <a:rPr lang="en-US" altLang="en-US">
                <a:solidFill>
                  <a:schemeClr val="tx1"/>
                </a:solidFill>
              </a:rPr>
              <a:t>Find </a:t>
            </a:r>
            <a:r>
              <a:rPr lang="en-US" altLang="en-US">
                <a:solidFill>
                  <a:schemeClr val="accent1"/>
                </a:solidFill>
              </a:rPr>
              <a:t>maximum</a:t>
            </a:r>
            <a:r>
              <a:rPr lang="en-US" altLang="en-US">
                <a:solidFill>
                  <a:schemeClr val="tx1"/>
                </a:solidFill>
              </a:rPr>
              <a:t> </a:t>
            </a:r>
            <a:r>
              <a:rPr lang="en-US" altLang="en-US">
                <a:solidFill>
                  <a:schemeClr val="accent1"/>
                </a:solidFill>
              </a:rPr>
              <a:t>cardinality</a:t>
            </a:r>
            <a:r>
              <a:rPr lang="en-US" altLang="en-US">
                <a:solidFill>
                  <a:schemeClr val="tx1"/>
                </a:solidFill>
              </a:rPr>
              <a:t> matching.</a:t>
            </a:r>
            <a:endParaRPr lang="en-US" altLang="en-US"/>
          </a:p>
        </p:txBody>
      </p:sp>
      <p:sp>
        <p:nvSpPr>
          <p:cNvPr id="565289" name="Oval 41"/>
          <p:cNvSpPr>
            <a:spLocks noChangeAspect="1" noChangeArrowheads="1"/>
          </p:cNvSpPr>
          <p:nvPr/>
        </p:nvSpPr>
        <p:spPr bwMode="auto">
          <a:xfrm>
            <a:off x="3092450" y="4032250"/>
            <a:ext cx="249238" cy="24765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200"/>
              <a:t>C</a:t>
            </a:r>
          </a:p>
        </p:txBody>
      </p:sp>
      <p:sp>
        <p:nvSpPr>
          <p:cNvPr id="565290" name="Oval 42"/>
          <p:cNvSpPr>
            <a:spLocks noChangeAspect="1" noChangeArrowheads="1"/>
          </p:cNvSpPr>
          <p:nvPr/>
        </p:nvSpPr>
        <p:spPr bwMode="auto">
          <a:xfrm>
            <a:off x="5726113" y="2554288"/>
            <a:ext cx="249237" cy="249237"/>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200"/>
              <a:t>1</a:t>
            </a:r>
          </a:p>
        </p:txBody>
      </p:sp>
      <p:sp>
        <p:nvSpPr>
          <p:cNvPr id="565291" name="Oval 43"/>
          <p:cNvSpPr>
            <a:spLocks noChangeAspect="1" noChangeArrowheads="1"/>
          </p:cNvSpPr>
          <p:nvPr/>
        </p:nvSpPr>
        <p:spPr bwMode="auto">
          <a:xfrm>
            <a:off x="5726113" y="5470525"/>
            <a:ext cx="249237" cy="24923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200"/>
              <a:t>5</a:t>
            </a:r>
          </a:p>
        </p:txBody>
      </p:sp>
      <p:sp>
        <p:nvSpPr>
          <p:cNvPr id="565292" name="Oval 44"/>
          <p:cNvSpPr>
            <a:spLocks noChangeAspect="1" noChangeArrowheads="1"/>
          </p:cNvSpPr>
          <p:nvPr/>
        </p:nvSpPr>
        <p:spPr bwMode="auto">
          <a:xfrm>
            <a:off x="5726113" y="3257550"/>
            <a:ext cx="249237" cy="24923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200"/>
              <a:t>2</a:t>
            </a:r>
          </a:p>
        </p:txBody>
      </p:sp>
      <p:sp>
        <p:nvSpPr>
          <p:cNvPr id="565293" name="Oval 45"/>
          <p:cNvSpPr>
            <a:spLocks noChangeAspect="1" noChangeArrowheads="1"/>
          </p:cNvSpPr>
          <p:nvPr/>
        </p:nvSpPr>
        <p:spPr bwMode="auto">
          <a:xfrm>
            <a:off x="3092450" y="2554288"/>
            <a:ext cx="249238" cy="249237"/>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200"/>
              <a:t>A</a:t>
            </a:r>
          </a:p>
        </p:txBody>
      </p:sp>
      <p:sp>
        <p:nvSpPr>
          <p:cNvPr id="565294" name="Oval 46"/>
          <p:cNvSpPr>
            <a:spLocks noChangeAspect="1" noChangeArrowheads="1"/>
          </p:cNvSpPr>
          <p:nvPr/>
        </p:nvSpPr>
        <p:spPr bwMode="auto">
          <a:xfrm>
            <a:off x="3092450" y="5470525"/>
            <a:ext cx="249238" cy="24923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200"/>
              <a:t>E</a:t>
            </a:r>
          </a:p>
        </p:txBody>
      </p:sp>
      <p:cxnSp>
        <p:nvCxnSpPr>
          <p:cNvPr id="565295" name="AutoShape 47"/>
          <p:cNvCxnSpPr>
            <a:cxnSpLocks noChangeShapeType="1"/>
            <a:endCxn id="565298" idx="2"/>
          </p:cNvCxnSpPr>
          <p:nvPr/>
        </p:nvCxnSpPr>
        <p:spPr bwMode="auto">
          <a:xfrm>
            <a:off x="3348038" y="4156075"/>
            <a:ext cx="2378075"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5296" name="AutoShape 48"/>
          <p:cNvCxnSpPr>
            <a:cxnSpLocks noChangeShapeType="1"/>
            <a:stCxn id="565293" idx="6"/>
          </p:cNvCxnSpPr>
          <p:nvPr/>
        </p:nvCxnSpPr>
        <p:spPr bwMode="auto">
          <a:xfrm>
            <a:off x="3341688" y="2679700"/>
            <a:ext cx="2378075"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5297" name="AutoShape 49"/>
          <p:cNvCxnSpPr>
            <a:cxnSpLocks noChangeShapeType="1"/>
            <a:stCxn id="565294" idx="6"/>
          </p:cNvCxnSpPr>
          <p:nvPr/>
        </p:nvCxnSpPr>
        <p:spPr bwMode="auto">
          <a:xfrm>
            <a:off x="3341688" y="5595938"/>
            <a:ext cx="2378075"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65298" name="Oval 50"/>
          <p:cNvSpPr>
            <a:spLocks noChangeAspect="1" noChangeArrowheads="1"/>
          </p:cNvSpPr>
          <p:nvPr/>
        </p:nvSpPr>
        <p:spPr bwMode="auto">
          <a:xfrm>
            <a:off x="5726113" y="4032250"/>
            <a:ext cx="249237" cy="24765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200"/>
              <a:t>3</a:t>
            </a:r>
          </a:p>
        </p:txBody>
      </p:sp>
      <p:cxnSp>
        <p:nvCxnSpPr>
          <p:cNvPr id="565299" name="AutoShape 51"/>
          <p:cNvCxnSpPr>
            <a:cxnSpLocks noChangeShapeType="1"/>
            <a:stCxn id="565293" idx="6"/>
            <a:endCxn id="565298" idx="2"/>
          </p:cNvCxnSpPr>
          <p:nvPr/>
        </p:nvCxnSpPr>
        <p:spPr bwMode="auto">
          <a:xfrm>
            <a:off x="3341688" y="2679700"/>
            <a:ext cx="2384425" cy="14763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65300" name="Oval 52"/>
          <p:cNvSpPr>
            <a:spLocks noChangeAspect="1" noChangeArrowheads="1"/>
          </p:cNvSpPr>
          <p:nvPr/>
        </p:nvSpPr>
        <p:spPr bwMode="auto">
          <a:xfrm>
            <a:off x="3092450" y="3257550"/>
            <a:ext cx="249238" cy="24923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200"/>
              <a:t>B</a:t>
            </a:r>
          </a:p>
        </p:txBody>
      </p:sp>
      <p:sp>
        <p:nvSpPr>
          <p:cNvPr id="565301" name="Oval 53"/>
          <p:cNvSpPr>
            <a:spLocks noChangeAspect="1" noChangeArrowheads="1"/>
          </p:cNvSpPr>
          <p:nvPr/>
        </p:nvSpPr>
        <p:spPr bwMode="auto">
          <a:xfrm>
            <a:off x="3092450" y="4735513"/>
            <a:ext cx="249238" cy="249237"/>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200"/>
              <a:t>D</a:t>
            </a:r>
          </a:p>
        </p:txBody>
      </p:sp>
      <p:sp>
        <p:nvSpPr>
          <p:cNvPr id="565302" name="Oval 54"/>
          <p:cNvSpPr>
            <a:spLocks noChangeAspect="1" noChangeArrowheads="1"/>
          </p:cNvSpPr>
          <p:nvPr/>
        </p:nvSpPr>
        <p:spPr bwMode="auto">
          <a:xfrm>
            <a:off x="5726113" y="4735513"/>
            <a:ext cx="249237" cy="249237"/>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200"/>
              <a:t>4</a:t>
            </a:r>
          </a:p>
        </p:txBody>
      </p:sp>
      <p:cxnSp>
        <p:nvCxnSpPr>
          <p:cNvPr id="565303" name="AutoShape 55"/>
          <p:cNvCxnSpPr>
            <a:cxnSpLocks noChangeShapeType="1"/>
            <a:stCxn id="565300" idx="6"/>
          </p:cNvCxnSpPr>
          <p:nvPr/>
        </p:nvCxnSpPr>
        <p:spPr bwMode="auto">
          <a:xfrm>
            <a:off x="3341688" y="3382963"/>
            <a:ext cx="2378075"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5304" name="AutoShape 56"/>
          <p:cNvCxnSpPr>
            <a:cxnSpLocks noChangeShapeType="1"/>
            <a:stCxn id="565301" idx="6"/>
          </p:cNvCxnSpPr>
          <p:nvPr/>
        </p:nvCxnSpPr>
        <p:spPr bwMode="auto">
          <a:xfrm flipV="1">
            <a:off x="3341688" y="3384550"/>
            <a:ext cx="2378075" cy="14763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5305" name="AutoShape 57"/>
          <p:cNvCxnSpPr>
            <a:cxnSpLocks noChangeShapeType="1"/>
            <a:stCxn id="565289" idx="6"/>
            <a:endCxn id="565302" idx="2"/>
          </p:cNvCxnSpPr>
          <p:nvPr/>
        </p:nvCxnSpPr>
        <p:spPr bwMode="auto">
          <a:xfrm>
            <a:off x="3341688" y="4156075"/>
            <a:ext cx="2384425" cy="7048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5306" name="AutoShape 58"/>
          <p:cNvCxnSpPr>
            <a:cxnSpLocks noChangeShapeType="1"/>
            <a:stCxn id="565301" idx="6"/>
            <a:endCxn id="565298" idx="2"/>
          </p:cNvCxnSpPr>
          <p:nvPr/>
        </p:nvCxnSpPr>
        <p:spPr bwMode="auto">
          <a:xfrm flipV="1">
            <a:off x="3341688" y="4156075"/>
            <a:ext cx="2384425" cy="7048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5307" name="AutoShape 59"/>
          <p:cNvCxnSpPr>
            <a:cxnSpLocks noChangeShapeType="1"/>
            <a:stCxn id="565294" idx="6"/>
            <a:endCxn id="565298" idx="2"/>
          </p:cNvCxnSpPr>
          <p:nvPr/>
        </p:nvCxnSpPr>
        <p:spPr bwMode="auto">
          <a:xfrm flipV="1">
            <a:off x="3341688" y="4156075"/>
            <a:ext cx="2384425" cy="14398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5308" name="AutoShape 60"/>
          <p:cNvCxnSpPr>
            <a:cxnSpLocks noChangeShapeType="1"/>
            <a:stCxn id="565300" idx="6"/>
          </p:cNvCxnSpPr>
          <p:nvPr/>
        </p:nvCxnSpPr>
        <p:spPr bwMode="auto">
          <a:xfrm flipV="1">
            <a:off x="3341688" y="2678113"/>
            <a:ext cx="2378075" cy="7048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5313" name="AutoShape 65"/>
          <p:cNvCxnSpPr>
            <a:cxnSpLocks noChangeShapeType="1"/>
            <a:stCxn id="565294" idx="6"/>
            <a:endCxn id="565302" idx="2"/>
          </p:cNvCxnSpPr>
          <p:nvPr/>
        </p:nvCxnSpPr>
        <p:spPr bwMode="auto">
          <a:xfrm flipV="1">
            <a:off x="3341688" y="4860925"/>
            <a:ext cx="2384425" cy="7350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5314" name="AutoShape 66"/>
          <p:cNvCxnSpPr>
            <a:cxnSpLocks noChangeShapeType="1"/>
            <a:stCxn id="565289" idx="6"/>
            <a:endCxn id="565292" idx="2"/>
          </p:cNvCxnSpPr>
          <p:nvPr/>
        </p:nvCxnSpPr>
        <p:spPr bwMode="auto">
          <a:xfrm flipV="1">
            <a:off x="3341688" y="3382963"/>
            <a:ext cx="2384425" cy="77311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565321" name="Group 73"/>
          <p:cNvGrpSpPr>
            <a:grpSpLocks/>
          </p:cNvGrpSpPr>
          <p:nvPr/>
        </p:nvGrpSpPr>
        <p:grpSpPr bwMode="auto">
          <a:xfrm>
            <a:off x="3335338" y="2679700"/>
            <a:ext cx="2384425" cy="2916238"/>
            <a:chOff x="2105" y="2243"/>
            <a:chExt cx="1502" cy="1837"/>
          </a:xfrm>
        </p:grpSpPr>
        <p:cxnSp>
          <p:nvCxnSpPr>
            <p:cNvPr id="565316" name="AutoShape 68"/>
            <p:cNvCxnSpPr>
              <a:cxnSpLocks noChangeShapeType="1"/>
            </p:cNvCxnSpPr>
            <p:nvPr/>
          </p:nvCxnSpPr>
          <p:spPr bwMode="auto">
            <a:xfrm>
              <a:off x="2105" y="2243"/>
              <a:ext cx="1498" cy="0"/>
            </a:xfrm>
            <a:prstGeom prst="straightConnector1">
              <a:avLst/>
            </a:prstGeom>
            <a:noFill/>
            <a:ln w="3175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5317" name="AutoShape 69"/>
            <p:cNvCxnSpPr>
              <a:cxnSpLocks noChangeShapeType="1"/>
            </p:cNvCxnSpPr>
            <p:nvPr/>
          </p:nvCxnSpPr>
          <p:spPr bwMode="auto">
            <a:xfrm>
              <a:off x="2105" y="4080"/>
              <a:ext cx="1498" cy="0"/>
            </a:xfrm>
            <a:prstGeom prst="straightConnector1">
              <a:avLst/>
            </a:prstGeom>
            <a:noFill/>
            <a:ln w="3175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5318" name="AutoShape 70"/>
            <p:cNvCxnSpPr>
              <a:cxnSpLocks noChangeShapeType="1"/>
            </p:cNvCxnSpPr>
            <p:nvPr/>
          </p:nvCxnSpPr>
          <p:spPr bwMode="auto">
            <a:xfrm>
              <a:off x="2105" y="2686"/>
              <a:ext cx="1498" cy="0"/>
            </a:xfrm>
            <a:prstGeom prst="straightConnector1">
              <a:avLst/>
            </a:prstGeom>
            <a:noFill/>
            <a:ln w="3175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5319" name="AutoShape 71"/>
            <p:cNvCxnSpPr>
              <a:cxnSpLocks noChangeShapeType="1"/>
            </p:cNvCxnSpPr>
            <p:nvPr/>
          </p:nvCxnSpPr>
          <p:spPr bwMode="auto">
            <a:xfrm>
              <a:off x="2105" y="3173"/>
              <a:ext cx="1502" cy="444"/>
            </a:xfrm>
            <a:prstGeom prst="straightConnector1">
              <a:avLst/>
            </a:prstGeom>
            <a:noFill/>
            <a:ln w="3175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5320" name="AutoShape 72"/>
            <p:cNvCxnSpPr>
              <a:cxnSpLocks noChangeShapeType="1"/>
            </p:cNvCxnSpPr>
            <p:nvPr/>
          </p:nvCxnSpPr>
          <p:spPr bwMode="auto">
            <a:xfrm flipV="1">
              <a:off x="2105" y="3173"/>
              <a:ext cx="1502" cy="444"/>
            </a:xfrm>
            <a:prstGeom prst="straightConnector1">
              <a:avLst/>
            </a:prstGeom>
            <a:noFill/>
            <a:ln w="3175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53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3"/>
          <p:cNvSpPr>
            <a:spLocks noGrp="1"/>
          </p:cNvSpPr>
          <p:nvPr>
            <p:ph type="sldNum" sz="quarter" idx="10"/>
          </p:nvPr>
        </p:nvSpPr>
        <p:spPr/>
        <p:txBody>
          <a:bodyPr/>
          <a:lstStyle/>
          <a:p>
            <a:fld id="{0D42CDD9-DCFD-4D4D-9A28-FAF0AA04EDD7}" type="slidenum">
              <a:rPr lang="en-US" altLang="en-US"/>
              <a:pPr/>
              <a:t>32</a:t>
            </a:fld>
            <a:endParaRPr lang="en-US" altLang="en-US" sz="1400"/>
          </a:p>
        </p:txBody>
      </p:sp>
      <p:sp>
        <p:nvSpPr>
          <p:cNvPr id="567298" name="Rectangle 2"/>
          <p:cNvSpPr>
            <a:spLocks noGrp="1" noChangeArrowheads="1"/>
          </p:cNvSpPr>
          <p:nvPr>
            <p:ph type="title"/>
          </p:nvPr>
        </p:nvSpPr>
        <p:spPr/>
        <p:txBody>
          <a:bodyPr/>
          <a:lstStyle/>
          <a:p>
            <a:r>
              <a:rPr lang="en-US" altLang="en-US"/>
              <a:t>Independent Set</a:t>
            </a:r>
          </a:p>
        </p:txBody>
      </p:sp>
      <p:sp>
        <p:nvSpPr>
          <p:cNvPr id="567299" name="Rectangle 3"/>
          <p:cNvSpPr>
            <a:spLocks noGrp="1" noChangeArrowheads="1"/>
          </p:cNvSpPr>
          <p:nvPr>
            <p:ph type="body" idx="1"/>
          </p:nvPr>
        </p:nvSpPr>
        <p:spPr/>
        <p:txBody>
          <a:bodyPr/>
          <a:lstStyle/>
          <a:p>
            <a:r>
              <a:rPr lang="en-US" altLang="en-US"/>
              <a:t>Input.  </a:t>
            </a:r>
            <a:r>
              <a:rPr lang="en-US" altLang="en-US">
                <a:solidFill>
                  <a:schemeClr val="tx1"/>
                </a:solidFill>
              </a:rPr>
              <a:t>Graph.</a:t>
            </a:r>
          </a:p>
          <a:p>
            <a:r>
              <a:rPr lang="en-US" altLang="en-US"/>
              <a:t>Goal.  </a:t>
            </a:r>
            <a:r>
              <a:rPr lang="en-US" altLang="en-US">
                <a:solidFill>
                  <a:schemeClr val="tx1"/>
                </a:solidFill>
              </a:rPr>
              <a:t>Find </a:t>
            </a:r>
            <a:r>
              <a:rPr lang="en-US" altLang="en-US">
                <a:solidFill>
                  <a:schemeClr val="accent1"/>
                </a:solidFill>
              </a:rPr>
              <a:t>maximum cardinality</a:t>
            </a:r>
            <a:r>
              <a:rPr lang="en-US" altLang="en-US">
                <a:solidFill>
                  <a:schemeClr val="tx1"/>
                </a:solidFill>
              </a:rPr>
              <a:t> independent set.</a:t>
            </a:r>
            <a:endParaRPr lang="en-US" altLang="en-US"/>
          </a:p>
        </p:txBody>
      </p:sp>
      <p:sp>
        <p:nvSpPr>
          <p:cNvPr id="567300" name="Oval 4"/>
          <p:cNvSpPr>
            <a:spLocks noChangeAspect="1" noChangeArrowheads="1"/>
          </p:cNvSpPr>
          <p:nvPr/>
        </p:nvSpPr>
        <p:spPr bwMode="auto">
          <a:xfrm>
            <a:off x="3811588" y="5132388"/>
            <a:ext cx="249237" cy="24765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200"/>
              <a:t>6</a:t>
            </a:r>
          </a:p>
        </p:txBody>
      </p:sp>
      <p:sp>
        <p:nvSpPr>
          <p:cNvPr id="567301" name="Oval 5"/>
          <p:cNvSpPr>
            <a:spLocks noChangeAspect="1" noChangeArrowheads="1"/>
          </p:cNvSpPr>
          <p:nvPr/>
        </p:nvSpPr>
        <p:spPr bwMode="auto">
          <a:xfrm>
            <a:off x="5640388" y="3382963"/>
            <a:ext cx="249237" cy="249237"/>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200"/>
              <a:t>2</a:t>
            </a:r>
          </a:p>
        </p:txBody>
      </p:sp>
      <p:sp>
        <p:nvSpPr>
          <p:cNvPr id="567303" name="Oval 7"/>
          <p:cNvSpPr>
            <a:spLocks noChangeAspect="1" noChangeArrowheads="1"/>
          </p:cNvSpPr>
          <p:nvPr/>
        </p:nvSpPr>
        <p:spPr bwMode="auto">
          <a:xfrm>
            <a:off x="6326188" y="4211638"/>
            <a:ext cx="249237" cy="249237"/>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200"/>
              <a:t>5</a:t>
            </a:r>
          </a:p>
        </p:txBody>
      </p:sp>
      <p:sp>
        <p:nvSpPr>
          <p:cNvPr id="567304" name="Oval 8"/>
          <p:cNvSpPr>
            <a:spLocks noChangeAspect="1" noChangeArrowheads="1"/>
          </p:cNvSpPr>
          <p:nvPr/>
        </p:nvSpPr>
        <p:spPr bwMode="auto">
          <a:xfrm>
            <a:off x="3475038" y="3406775"/>
            <a:ext cx="249237" cy="24923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200"/>
              <a:t>1</a:t>
            </a:r>
          </a:p>
        </p:txBody>
      </p:sp>
      <p:cxnSp>
        <p:nvCxnSpPr>
          <p:cNvPr id="567306" name="AutoShape 10"/>
          <p:cNvCxnSpPr>
            <a:cxnSpLocks noChangeShapeType="1"/>
            <a:stCxn id="567312" idx="4"/>
            <a:endCxn id="567309" idx="1"/>
          </p:cNvCxnSpPr>
          <p:nvPr/>
        </p:nvCxnSpPr>
        <p:spPr bwMode="auto">
          <a:xfrm>
            <a:off x="5329238" y="4460875"/>
            <a:ext cx="423862" cy="6715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7307" name="AutoShape 11"/>
          <p:cNvCxnSpPr>
            <a:cxnSpLocks noChangeShapeType="1"/>
            <a:stCxn id="567304" idx="6"/>
            <a:endCxn id="567301" idx="2"/>
          </p:cNvCxnSpPr>
          <p:nvPr/>
        </p:nvCxnSpPr>
        <p:spPr bwMode="auto">
          <a:xfrm flipV="1">
            <a:off x="3724275" y="3508375"/>
            <a:ext cx="1916113" cy="238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67309" name="Oval 13"/>
          <p:cNvSpPr>
            <a:spLocks noChangeAspect="1" noChangeArrowheads="1"/>
          </p:cNvSpPr>
          <p:nvPr/>
        </p:nvSpPr>
        <p:spPr bwMode="auto">
          <a:xfrm>
            <a:off x="5716588" y="5095875"/>
            <a:ext cx="249237" cy="24765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200"/>
              <a:t>7</a:t>
            </a:r>
          </a:p>
        </p:txBody>
      </p:sp>
      <p:cxnSp>
        <p:nvCxnSpPr>
          <p:cNvPr id="567310" name="AutoShape 14"/>
          <p:cNvCxnSpPr>
            <a:cxnSpLocks noChangeShapeType="1"/>
            <a:stCxn id="567304" idx="3"/>
            <a:endCxn id="567311" idx="0"/>
          </p:cNvCxnSpPr>
          <p:nvPr/>
        </p:nvCxnSpPr>
        <p:spPr bwMode="auto">
          <a:xfrm flipH="1">
            <a:off x="3230563" y="3619500"/>
            <a:ext cx="280987" cy="846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67311" name="Oval 15"/>
          <p:cNvSpPr>
            <a:spLocks noChangeAspect="1" noChangeArrowheads="1"/>
          </p:cNvSpPr>
          <p:nvPr/>
        </p:nvSpPr>
        <p:spPr bwMode="auto">
          <a:xfrm>
            <a:off x="3105150" y="4465638"/>
            <a:ext cx="249238" cy="249237"/>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200"/>
              <a:t>3</a:t>
            </a:r>
          </a:p>
        </p:txBody>
      </p:sp>
      <p:sp>
        <p:nvSpPr>
          <p:cNvPr id="567312" name="Oval 16"/>
          <p:cNvSpPr>
            <a:spLocks noChangeAspect="1" noChangeArrowheads="1"/>
          </p:cNvSpPr>
          <p:nvPr/>
        </p:nvSpPr>
        <p:spPr bwMode="auto">
          <a:xfrm>
            <a:off x="5203825" y="4211638"/>
            <a:ext cx="249238" cy="249237"/>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200"/>
              <a:t>4</a:t>
            </a:r>
          </a:p>
        </p:txBody>
      </p:sp>
      <p:cxnSp>
        <p:nvCxnSpPr>
          <p:cNvPr id="567314" name="AutoShape 18"/>
          <p:cNvCxnSpPr>
            <a:cxnSpLocks noChangeShapeType="1"/>
            <a:stCxn id="567311" idx="5"/>
            <a:endCxn id="567300" idx="1"/>
          </p:cNvCxnSpPr>
          <p:nvPr/>
        </p:nvCxnSpPr>
        <p:spPr bwMode="auto">
          <a:xfrm>
            <a:off x="3317875" y="4678363"/>
            <a:ext cx="530225" cy="4905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7315" name="AutoShape 19"/>
          <p:cNvCxnSpPr>
            <a:cxnSpLocks noChangeShapeType="1"/>
            <a:stCxn id="567312" idx="0"/>
            <a:endCxn id="567301" idx="4"/>
          </p:cNvCxnSpPr>
          <p:nvPr/>
        </p:nvCxnSpPr>
        <p:spPr bwMode="auto">
          <a:xfrm flipV="1">
            <a:off x="5329238" y="3632200"/>
            <a:ext cx="436562" cy="5794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7317" name="AutoShape 21"/>
          <p:cNvCxnSpPr>
            <a:cxnSpLocks noChangeShapeType="1"/>
            <a:stCxn id="567303" idx="4"/>
            <a:endCxn id="567309" idx="7"/>
          </p:cNvCxnSpPr>
          <p:nvPr/>
        </p:nvCxnSpPr>
        <p:spPr bwMode="auto">
          <a:xfrm flipH="1">
            <a:off x="5929313" y="4460875"/>
            <a:ext cx="522287" cy="6715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7318" name="AutoShape 22"/>
          <p:cNvCxnSpPr>
            <a:cxnSpLocks noChangeShapeType="1"/>
            <a:stCxn id="567300" idx="6"/>
            <a:endCxn id="567309" idx="2"/>
          </p:cNvCxnSpPr>
          <p:nvPr/>
        </p:nvCxnSpPr>
        <p:spPr bwMode="auto">
          <a:xfrm flipV="1">
            <a:off x="4060825" y="5219700"/>
            <a:ext cx="1655763" cy="365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7319" name="AutoShape 23"/>
          <p:cNvCxnSpPr>
            <a:cxnSpLocks noChangeShapeType="1"/>
            <a:stCxn id="567311" idx="6"/>
            <a:endCxn id="567301" idx="3"/>
          </p:cNvCxnSpPr>
          <p:nvPr/>
        </p:nvCxnSpPr>
        <p:spPr bwMode="auto">
          <a:xfrm flipV="1">
            <a:off x="3354388" y="3595688"/>
            <a:ext cx="2322512" cy="9953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7321" name="AutoShape 25"/>
          <p:cNvCxnSpPr>
            <a:cxnSpLocks noChangeShapeType="1"/>
            <a:stCxn id="567301" idx="5"/>
            <a:endCxn id="567303" idx="0"/>
          </p:cNvCxnSpPr>
          <p:nvPr/>
        </p:nvCxnSpPr>
        <p:spPr bwMode="auto">
          <a:xfrm>
            <a:off x="5853113" y="3595688"/>
            <a:ext cx="598487" cy="6159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567332" name="Group 36"/>
          <p:cNvGrpSpPr>
            <a:grpSpLocks/>
          </p:cNvGrpSpPr>
          <p:nvPr/>
        </p:nvGrpSpPr>
        <p:grpSpPr bwMode="auto">
          <a:xfrm>
            <a:off x="3473450" y="3405188"/>
            <a:ext cx="3100388" cy="1973262"/>
            <a:chOff x="2188" y="2145"/>
            <a:chExt cx="1953" cy="1243"/>
          </a:xfrm>
        </p:grpSpPr>
        <p:sp>
          <p:nvSpPr>
            <p:cNvPr id="567328" name="Oval 32"/>
            <p:cNvSpPr>
              <a:spLocks noChangeAspect="1" noChangeArrowheads="1"/>
            </p:cNvSpPr>
            <p:nvPr/>
          </p:nvSpPr>
          <p:spPr bwMode="auto">
            <a:xfrm>
              <a:off x="2400" y="3232"/>
              <a:ext cx="157" cy="156"/>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200">
                  <a:solidFill>
                    <a:schemeClr val="bg1"/>
                  </a:solidFill>
                </a:rPr>
                <a:t>6</a:t>
              </a:r>
            </a:p>
          </p:txBody>
        </p:sp>
        <p:sp>
          <p:nvSpPr>
            <p:cNvPr id="567329" name="Oval 33"/>
            <p:cNvSpPr>
              <a:spLocks noChangeAspect="1" noChangeArrowheads="1"/>
            </p:cNvSpPr>
            <p:nvPr/>
          </p:nvSpPr>
          <p:spPr bwMode="auto">
            <a:xfrm>
              <a:off x="3984" y="2652"/>
              <a:ext cx="157" cy="157"/>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200">
                  <a:solidFill>
                    <a:schemeClr val="bg1"/>
                  </a:solidFill>
                </a:rPr>
                <a:t>5</a:t>
              </a:r>
            </a:p>
          </p:txBody>
        </p:sp>
        <p:sp>
          <p:nvSpPr>
            <p:cNvPr id="567330" name="Oval 34"/>
            <p:cNvSpPr>
              <a:spLocks noChangeAspect="1" noChangeArrowheads="1"/>
            </p:cNvSpPr>
            <p:nvPr/>
          </p:nvSpPr>
          <p:spPr bwMode="auto">
            <a:xfrm>
              <a:off x="2188" y="2145"/>
              <a:ext cx="157" cy="157"/>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200">
                  <a:solidFill>
                    <a:schemeClr val="bg1"/>
                  </a:solidFill>
                </a:rPr>
                <a:t>1</a:t>
              </a:r>
            </a:p>
          </p:txBody>
        </p:sp>
        <p:sp>
          <p:nvSpPr>
            <p:cNvPr id="567331" name="Oval 35"/>
            <p:cNvSpPr>
              <a:spLocks noChangeAspect="1" noChangeArrowheads="1"/>
            </p:cNvSpPr>
            <p:nvPr/>
          </p:nvSpPr>
          <p:spPr bwMode="auto">
            <a:xfrm>
              <a:off x="3277" y="2652"/>
              <a:ext cx="157" cy="157"/>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200">
                  <a:solidFill>
                    <a:schemeClr val="bg1"/>
                  </a:solidFill>
                </a:rPr>
                <a:t>4</a:t>
              </a:r>
            </a:p>
          </p:txBody>
        </p:sp>
      </p:grpSp>
      <p:sp>
        <p:nvSpPr>
          <p:cNvPr id="567333" name="Text Box 37"/>
          <p:cNvSpPr txBox="1">
            <a:spLocks noChangeArrowheads="1"/>
          </p:cNvSpPr>
          <p:nvPr/>
        </p:nvSpPr>
        <p:spPr bwMode="auto">
          <a:xfrm>
            <a:off x="4183063" y="1838325"/>
            <a:ext cx="24018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1019175">
              <a:defRPr kumimoji="1" sz="2400">
                <a:solidFill>
                  <a:schemeClr val="tx1"/>
                </a:solidFill>
                <a:latin typeface="Comic Sans MS" panose="030F0702030302020204" pitchFamily="66" charset="0"/>
              </a:defRPr>
            </a:lvl1pPr>
            <a:lvl2pPr marL="509588" defTabSz="1019175">
              <a:defRPr kumimoji="1" sz="2400">
                <a:solidFill>
                  <a:schemeClr val="tx1"/>
                </a:solidFill>
                <a:latin typeface="Comic Sans MS" panose="030F0702030302020204" pitchFamily="66" charset="0"/>
              </a:defRPr>
            </a:lvl2pPr>
            <a:lvl3pPr marL="1019175" defTabSz="1019175">
              <a:defRPr kumimoji="1" sz="2400">
                <a:solidFill>
                  <a:schemeClr val="tx1"/>
                </a:solidFill>
                <a:latin typeface="Comic Sans MS" panose="030F0702030302020204" pitchFamily="66" charset="0"/>
              </a:defRPr>
            </a:lvl3pPr>
            <a:lvl4pPr marL="1528763" defTabSz="1019175">
              <a:defRPr kumimoji="1" sz="2400">
                <a:solidFill>
                  <a:schemeClr val="tx1"/>
                </a:solidFill>
                <a:latin typeface="Comic Sans MS" panose="030F0702030302020204" pitchFamily="66" charset="0"/>
              </a:defRPr>
            </a:lvl4pPr>
            <a:lvl5pPr marL="2038350" defTabSz="1019175">
              <a:defRPr kumimoji="1" sz="2400">
                <a:solidFill>
                  <a:schemeClr val="tx1"/>
                </a:solidFill>
                <a:latin typeface="Comic Sans MS" panose="030F0702030302020204" pitchFamily="66" charset="0"/>
              </a:defRPr>
            </a:lvl5pPr>
            <a:lvl6pPr marL="2495550" defTabSz="1019175" eaLnBrk="0" fontAlgn="base" hangingPunct="0">
              <a:spcBef>
                <a:spcPct val="0"/>
              </a:spcBef>
              <a:spcAft>
                <a:spcPct val="0"/>
              </a:spcAft>
              <a:defRPr kumimoji="1" sz="2400">
                <a:solidFill>
                  <a:schemeClr val="tx1"/>
                </a:solidFill>
                <a:latin typeface="Comic Sans MS" panose="030F0702030302020204" pitchFamily="66" charset="0"/>
              </a:defRPr>
            </a:lvl6pPr>
            <a:lvl7pPr marL="2952750" defTabSz="1019175" eaLnBrk="0" fontAlgn="base" hangingPunct="0">
              <a:spcBef>
                <a:spcPct val="0"/>
              </a:spcBef>
              <a:spcAft>
                <a:spcPct val="0"/>
              </a:spcAft>
              <a:defRPr kumimoji="1" sz="2400">
                <a:solidFill>
                  <a:schemeClr val="tx1"/>
                </a:solidFill>
                <a:latin typeface="Comic Sans MS" panose="030F0702030302020204" pitchFamily="66" charset="0"/>
              </a:defRPr>
            </a:lvl7pPr>
            <a:lvl8pPr marL="3409950" defTabSz="1019175" eaLnBrk="0" fontAlgn="base" hangingPunct="0">
              <a:spcBef>
                <a:spcPct val="0"/>
              </a:spcBef>
              <a:spcAft>
                <a:spcPct val="0"/>
              </a:spcAft>
              <a:defRPr kumimoji="1" sz="2400">
                <a:solidFill>
                  <a:schemeClr val="tx1"/>
                </a:solidFill>
                <a:latin typeface="Comic Sans MS" panose="030F0702030302020204" pitchFamily="66" charset="0"/>
              </a:defRPr>
            </a:lvl8pPr>
            <a:lvl9pPr marL="3867150" defTabSz="1019175" eaLnBrk="0" fontAlgn="base" hangingPunct="0">
              <a:spcBef>
                <a:spcPct val="0"/>
              </a:spcBef>
              <a:spcAft>
                <a:spcPct val="0"/>
              </a:spcAft>
              <a:defRPr kumimoji="1" sz="2400">
                <a:solidFill>
                  <a:schemeClr val="tx1"/>
                </a:solidFill>
                <a:latin typeface="Comic Sans MS" panose="030F0702030302020204" pitchFamily="66" charset="0"/>
              </a:defRPr>
            </a:lvl9pPr>
          </a:lstStyle>
          <a:p>
            <a:pPr>
              <a:spcBef>
                <a:spcPct val="50000"/>
              </a:spcBef>
            </a:pPr>
            <a:r>
              <a:rPr lang="en-US" altLang="en-US" sz="1200"/>
              <a:t>subset of nodes such that no two </a:t>
            </a:r>
            <a:br>
              <a:rPr lang="en-US" altLang="en-US" sz="1200"/>
            </a:br>
            <a:r>
              <a:rPr lang="en-US" altLang="en-US" sz="1200"/>
              <a:t>joined by an edge</a:t>
            </a:r>
          </a:p>
        </p:txBody>
      </p:sp>
      <p:sp>
        <p:nvSpPr>
          <p:cNvPr id="567334" name="Line 38"/>
          <p:cNvSpPr>
            <a:spLocks noChangeShapeType="1"/>
          </p:cNvSpPr>
          <p:nvPr/>
        </p:nvSpPr>
        <p:spPr bwMode="auto">
          <a:xfrm rot="5400000" flipH="1" flipV="1">
            <a:off x="4670425" y="1725613"/>
            <a:ext cx="193675" cy="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73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3"/>
          <p:cNvSpPr>
            <a:spLocks noGrp="1"/>
          </p:cNvSpPr>
          <p:nvPr>
            <p:ph type="sldNum" sz="quarter" idx="10"/>
          </p:nvPr>
        </p:nvSpPr>
        <p:spPr/>
        <p:txBody>
          <a:bodyPr/>
          <a:lstStyle/>
          <a:p>
            <a:fld id="{B51A1708-C94A-4546-851F-5428D1265825}" type="slidenum">
              <a:rPr lang="en-US" altLang="en-US"/>
              <a:pPr/>
              <a:t>33</a:t>
            </a:fld>
            <a:endParaRPr lang="en-US" altLang="en-US" sz="1400"/>
          </a:p>
        </p:txBody>
      </p:sp>
      <p:sp>
        <p:nvSpPr>
          <p:cNvPr id="569346" name="Rectangle 2"/>
          <p:cNvSpPr>
            <a:spLocks noGrp="1" noChangeArrowheads="1"/>
          </p:cNvSpPr>
          <p:nvPr>
            <p:ph type="title"/>
          </p:nvPr>
        </p:nvSpPr>
        <p:spPr/>
        <p:txBody>
          <a:bodyPr/>
          <a:lstStyle/>
          <a:p>
            <a:r>
              <a:rPr lang="en-US" altLang="en-US"/>
              <a:t>Competitive Facility Location</a:t>
            </a:r>
          </a:p>
        </p:txBody>
      </p:sp>
      <p:sp>
        <p:nvSpPr>
          <p:cNvPr id="569347" name="Rectangle 3"/>
          <p:cNvSpPr>
            <a:spLocks noGrp="1" noChangeArrowheads="1"/>
          </p:cNvSpPr>
          <p:nvPr>
            <p:ph type="body" idx="1"/>
          </p:nvPr>
        </p:nvSpPr>
        <p:spPr/>
        <p:txBody>
          <a:bodyPr/>
          <a:lstStyle/>
          <a:p>
            <a:r>
              <a:rPr lang="en-US" altLang="en-US"/>
              <a:t>Input.  </a:t>
            </a:r>
            <a:r>
              <a:rPr lang="en-US" altLang="en-US">
                <a:solidFill>
                  <a:schemeClr val="tx1"/>
                </a:solidFill>
              </a:rPr>
              <a:t>Graph with weight on each node.</a:t>
            </a:r>
          </a:p>
          <a:p>
            <a:r>
              <a:rPr lang="en-US" altLang="en-US"/>
              <a:t>Game.  </a:t>
            </a:r>
            <a:r>
              <a:rPr lang="en-US" altLang="en-US">
                <a:solidFill>
                  <a:schemeClr val="tx1"/>
                </a:solidFill>
              </a:rPr>
              <a:t>Two competing players alternate in selecting nodes.</a:t>
            </a:r>
            <a:br>
              <a:rPr lang="en-US" altLang="en-US">
                <a:solidFill>
                  <a:schemeClr val="tx1"/>
                </a:solidFill>
              </a:rPr>
            </a:br>
            <a:r>
              <a:rPr lang="en-US" altLang="en-US">
                <a:solidFill>
                  <a:schemeClr val="tx1"/>
                </a:solidFill>
              </a:rPr>
              <a:t>Not allowed to select a node if any of its neighbors have been selected.</a:t>
            </a:r>
          </a:p>
          <a:p>
            <a:endParaRPr lang="en-US" altLang="en-US">
              <a:solidFill>
                <a:schemeClr val="tx1"/>
              </a:solidFill>
            </a:endParaRPr>
          </a:p>
          <a:p>
            <a:r>
              <a:rPr lang="en-US" altLang="en-US"/>
              <a:t>Goal.  </a:t>
            </a:r>
            <a:r>
              <a:rPr lang="en-US" altLang="en-US">
                <a:solidFill>
                  <a:schemeClr val="tx1"/>
                </a:solidFill>
              </a:rPr>
              <a:t>Select a </a:t>
            </a:r>
            <a:r>
              <a:rPr lang="en-US" altLang="en-US">
                <a:solidFill>
                  <a:schemeClr val="accent1"/>
                </a:solidFill>
              </a:rPr>
              <a:t>maximum weight</a:t>
            </a:r>
            <a:r>
              <a:rPr lang="en-US" altLang="en-US">
                <a:solidFill>
                  <a:schemeClr val="tx1"/>
                </a:solidFill>
              </a:rPr>
              <a:t> subset of nodes.</a:t>
            </a:r>
          </a:p>
          <a:p>
            <a:endParaRPr lang="en-US" altLang="en-US">
              <a:solidFill>
                <a:schemeClr val="tx1"/>
              </a:solidFill>
            </a:endParaRPr>
          </a:p>
        </p:txBody>
      </p:sp>
      <p:sp>
        <p:nvSpPr>
          <p:cNvPr id="569349" name="Oval 5"/>
          <p:cNvSpPr>
            <a:spLocks noChangeAspect="1" noChangeArrowheads="1"/>
          </p:cNvSpPr>
          <p:nvPr/>
        </p:nvSpPr>
        <p:spPr bwMode="auto">
          <a:xfrm>
            <a:off x="1576388" y="4498975"/>
            <a:ext cx="249237" cy="24923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kumimoji="0" lang="en-US" altLang="en-US" sz="1200"/>
          </a:p>
        </p:txBody>
      </p:sp>
      <p:sp>
        <p:nvSpPr>
          <p:cNvPr id="569351" name="Oval 7"/>
          <p:cNvSpPr>
            <a:spLocks noChangeAspect="1" noChangeArrowheads="1"/>
          </p:cNvSpPr>
          <p:nvPr/>
        </p:nvSpPr>
        <p:spPr bwMode="auto">
          <a:xfrm>
            <a:off x="738188" y="4498975"/>
            <a:ext cx="249237" cy="24923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kumimoji="0" lang="en-US" altLang="en-US" sz="1200"/>
          </a:p>
        </p:txBody>
      </p:sp>
      <p:cxnSp>
        <p:nvCxnSpPr>
          <p:cNvPr id="569353" name="AutoShape 9"/>
          <p:cNvCxnSpPr>
            <a:cxnSpLocks noChangeShapeType="1"/>
            <a:stCxn id="569351" idx="6"/>
            <a:endCxn id="569349" idx="2"/>
          </p:cNvCxnSpPr>
          <p:nvPr/>
        </p:nvCxnSpPr>
        <p:spPr bwMode="auto">
          <a:xfrm>
            <a:off x="987425" y="4624388"/>
            <a:ext cx="588963"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69370" name="Rectangle 26"/>
          <p:cNvSpPr>
            <a:spLocks noChangeArrowheads="1"/>
          </p:cNvSpPr>
          <p:nvPr/>
        </p:nvSpPr>
        <p:spPr bwMode="auto">
          <a:xfrm>
            <a:off x="685800" y="4149725"/>
            <a:ext cx="3730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en-US" sz="1400"/>
              <a:t>10</a:t>
            </a:r>
          </a:p>
        </p:txBody>
      </p:sp>
      <p:sp>
        <p:nvSpPr>
          <p:cNvPr id="569371" name="Rectangle 27"/>
          <p:cNvSpPr>
            <a:spLocks noChangeArrowheads="1"/>
          </p:cNvSpPr>
          <p:nvPr/>
        </p:nvSpPr>
        <p:spPr bwMode="auto">
          <a:xfrm>
            <a:off x="1573213" y="4156075"/>
            <a:ext cx="263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en-US" sz="1400"/>
              <a:t>1</a:t>
            </a:r>
          </a:p>
        </p:txBody>
      </p:sp>
      <p:sp>
        <p:nvSpPr>
          <p:cNvPr id="569372" name="Oval 28"/>
          <p:cNvSpPr>
            <a:spLocks noChangeAspect="1" noChangeArrowheads="1"/>
          </p:cNvSpPr>
          <p:nvPr/>
        </p:nvSpPr>
        <p:spPr bwMode="auto">
          <a:xfrm>
            <a:off x="2414588" y="4498975"/>
            <a:ext cx="249237" cy="24923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kumimoji="0" lang="en-US" altLang="en-US" sz="1200"/>
          </a:p>
        </p:txBody>
      </p:sp>
      <p:cxnSp>
        <p:nvCxnSpPr>
          <p:cNvPr id="569373" name="AutoShape 29"/>
          <p:cNvCxnSpPr>
            <a:cxnSpLocks noChangeShapeType="1"/>
            <a:stCxn id="569349" idx="6"/>
            <a:endCxn id="569372" idx="2"/>
          </p:cNvCxnSpPr>
          <p:nvPr/>
        </p:nvCxnSpPr>
        <p:spPr bwMode="auto">
          <a:xfrm>
            <a:off x="1825625" y="4624388"/>
            <a:ext cx="588963"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69374" name="Rectangle 30"/>
          <p:cNvSpPr>
            <a:spLocks noChangeArrowheads="1"/>
          </p:cNvSpPr>
          <p:nvPr/>
        </p:nvSpPr>
        <p:spPr bwMode="auto">
          <a:xfrm>
            <a:off x="2411413" y="4156075"/>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en-US" sz="1400"/>
              <a:t>5</a:t>
            </a:r>
          </a:p>
        </p:txBody>
      </p:sp>
      <p:sp>
        <p:nvSpPr>
          <p:cNvPr id="569376" name="Oval 32"/>
          <p:cNvSpPr>
            <a:spLocks noChangeAspect="1" noChangeArrowheads="1"/>
          </p:cNvSpPr>
          <p:nvPr/>
        </p:nvSpPr>
        <p:spPr bwMode="auto">
          <a:xfrm>
            <a:off x="3252788" y="4498975"/>
            <a:ext cx="249237" cy="24923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kumimoji="0" lang="en-US" altLang="en-US" sz="1200"/>
          </a:p>
        </p:txBody>
      </p:sp>
      <p:cxnSp>
        <p:nvCxnSpPr>
          <p:cNvPr id="569377" name="AutoShape 33"/>
          <p:cNvCxnSpPr>
            <a:cxnSpLocks noChangeShapeType="1"/>
            <a:stCxn id="569372" idx="6"/>
            <a:endCxn id="569376" idx="2"/>
          </p:cNvCxnSpPr>
          <p:nvPr/>
        </p:nvCxnSpPr>
        <p:spPr bwMode="auto">
          <a:xfrm>
            <a:off x="2663825" y="4624388"/>
            <a:ext cx="588963"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69378" name="Rectangle 34"/>
          <p:cNvSpPr>
            <a:spLocks noChangeArrowheads="1"/>
          </p:cNvSpPr>
          <p:nvPr/>
        </p:nvSpPr>
        <p:spPr bwMode="auto">
          <a:xfrm>
            <a:off x="3249613" y="4156075"/>
            <a:ext cx="3730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en-US" sz="1400"/>
              <a:t>15</a:t>
            </a:r>
          </a:p>
        </p:txBody>
      </p:sp>
      <p:sp>
        <p:nvSpPr>
          <p:cNvPr id="569379" name="Oval 35"/>
          <p:cNvSpPr>
            <a:spLocks noChangeAspect="1" noChangeArrowheads="1"/>
          </p:cNvSpPr>
          <p:nvPr/>
        </p:nvSpPr>
        <p:spPr bwMode="auto">
          <a:xfrm>
            <a:off x="4090988" y="4498975"/>
            <a:ext cx="249237" cy="24923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kumimoji="0" lang="en-US" altLang="en-US" sz="1200"/>
          </a:p>
        </p:txBody>
      </p:sp>
      <p:cxnSp>
        <p:nvCxnSpPr>
          <p:cNvPr id="569380" name="AutoShape 36"/>
          <p:cNvCxnSpPr>
            <a:cxnSpLocks noChangeShapeType="1"/>
            <a:stCxn id="569376" idx="6"/>
            <a:endCxn id="569379" idx="2"/>
          </p:cNvCxnSpPr>
          <p:nvPr/>
        </p:nvCxnSpPr>
        <p:spPr bwMode="auto">
          <a:xfrm>
            <a:off x="3502025" y="4624388"/>
            <a:ext cx="588963"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69381" name="Rectangle 37"/>
          <p:cNvSpPr>
            <a:spLocks noChangeArrowheads="1"/>
          </p:cNvSpPr>
          <p:nvPr/>
        </p:nvSpPr>
        <p:spPr bwMode="auto">
          <a:xfrm>
            <a:off x="4087813" y="4156075"/>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en-US" sz="1400"/>
              <a:t>5</a:t>
            </a:r>
          </a:p>
        </p:txBody>
      </p:sp>
      <p:sp>
        <p:nvSpPr>
          <p:cNvPr id="569382" name="Oval 38"/>
          <p:cNvSpPr>
            <a:spLocks noChangeAspect="1" noChangeArrowheads="1"/>
          </p:cNvSpPr>
          <p:nvPr/>
        </p:nvSpPr>
        <p:spPr bwMode="auto">
          <a:xfrm>
            <a:off x="4945063" y="4495800"/>
            <a:ext cx="249237" cy="24923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kumimoji="0" lang="en-US" altLang="en-US" sz="1200"/>
          </a:p>
        </p:txBody>
      </p:sp>
      <p:cxnSp>
        <p:nvCxnSpPr>
          <p:cNvPr id="569383" name="AutoShape 39"/>
          <p:cNvCxnSpPr>
            <a:cxnSpLocks noChangeShapeType="1"/>
            <a:stCxn id="569379" idx="6"/>
            <a:endCxn id="569382" idx="2"/>
          </p:cNvCxnSpPr>
          <p:nvPr/>
        </p:nvCxnSpPr>
        <p:spPr bwMode="auto">
          <a:xfrm flipV="1">
            <a:off x="4340225" y="4621213"/>
            <a:ext cx="604838" cy="31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69384" name="Rectangle 40"/>
          <p:cNvSpPr>
            <a:spLocks noChangeArrowheads="1"/>
          </p:cNvSpPr>
          <p:nvPr/>
        </p:nvSpPr>
        <p:spPr bwMode="auto">
          <a:xfrm>
            <a:off x="4941888" y="4152900"/>
            <a:ext cx="263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en-US" sz="1400"/>
              <a:t>1</a:t>
            </a:r>
          </a:p>
        </p:txBody>
      </p:sp>
      <p:sp>
        <p:nvSpPr>
          <p:cNvPr id="569385" name="Oval 41"/>
          <p:cNvSpPr>
            <a:spLocks noChangeAspect="1" noChangeArrowheads="1"/>
          </p:cNvSpPr>
          <p:nvPr/>
        </p:nvSpPr>
        <p:spPr bwMode="auto">
          <a:xfrm>
            <a:off x="5783263" y="4495800"/>
            <a:ext cx="249237" cy="24923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kumimoji="0" lang="en-US" altLang="en-US" sz="1200"/>
          </a:p>
        </p:txBody>
      </p:sp>
      <p:cxnSp>
        <p:nvCxnSpPr>
          <p:cNvPr id="569386" name="AutoShape 42"/>
          <p:cNvCxnSpPr>
            <a:cxnSpLocks noChangeShapeType="1"/>
            <a:stCxn id="569382" idx="6"/>
            <a:endCxn id="569385" idx="2"/>
          </p:cNvCxnSpPr>
          <p:nvPr/>
        </p:nvCxnSpPr>
        <p:spPr bwMode="auto">
          <a:xfrm>
            <a:off x="5194300" y="4621213"/>
            <a:ext cx="588963"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69387" name="Rectangle 43"/>
          <p:cNvSpPr>
            <a:spLocks noChangeArrowheads="1"/>
          </p:cNvSpPr>
          <p:nvPr/>
        </p:nvSpPr>
        <p:spPr bwMode="auto">
          <a:xfrm>
            <a:off x="5780088" y="41529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en-US" sz="1400"/>
              <a:t>5</a:t>
            </a:r>
          </a:p>
        </p:txBody>
      </p:sp>
      <p:sp>
        <p:nvSpPr>
          <p:cNvPr id="569388" name="Oval 44"/>
          <p:cNvSpPr>
            <a:spLocks noChangeAspect="1" noChangeArrowheads="1"/>
          </p:cNvSpPr>
          <p:nvPr/>
        </p:nvSpPr>
        <p:spPr bwMode="auto">
          <a:xfrm>
            <a:off x="6621463" y="4495800"/>
            <a:ext cx="249237" cy="24923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kumimoji="0" lang="en-US" altLang="en-US" sz="1200"/>
          </a:p>
        </p:txBody>
      </p:sp>
      <p:cxnSp>
        <p:nvCxnSpPr>
          <p:cNvPr id="569389" name="AutoShape 45"/>
          <p:cNvCxnSpPr>
            <a:cxnSpLocks noChangeShapeType="1"/>
            <a:stCxn id="569385" idx="6"/>
            <a:endCxn id="569388" idx="2"/>
          </p:cNvCxnSpPr>
          <p:nvPr/>
        </p:nvCxnSpPr>
        <p:spPr bwMode="auto">
          <a:xfrm>
            <a:off x="6032500" y="4621213"/>
            <a:ext cx="588963"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69390" name="Rectangle 46"/>
          <p:cNvSpPr>
            <a:spLocks noChangeArrowheads="1"/>
          </p:cNvSpPr>
          <p:nvPr/>
        </p:nvSpPr>
        <p:spPr bwMode="auto">
          <a:xfrm>
            <a:off x="6618288" y="4152900"/>
            <a:ext cx="263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en-US" sz="1400"/>
              <a:t>1</a:t>
            </a:r>
          </a:p>
        </p:txBody>
      </p:sp>
      <p:sp>
        <p:nvSpPr>
          <p:cNvPr id="569391" name="Oval 47"/>
          <p:cNvSpPr>
            <a:spLocks noChangeAspect="1" noChangeArrowheads="1"/>
          </p:cNvSpPr>
          <p:nvPr/>
        </p:nvSpPr>
        <p:spPr bwMode="auto">
          <a:xfrm>
            <a:off x="7459663" y="4495800"/>
            <a:ext cx="249237" cy="24923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kumimoji="0" lang="en-US" altLang="en-US" sz="1200"/>
          </a:p>
        </p:txBody>
      </p:sp>
      <p:cxnSp>
        <p:nvCxnSpPr>
          <p:cNvPr id="569392" name="AutoShape 48"/>
          <p:cNvCxnSpPr>
            <a:cxnSpLocks noChangeShapeType="1"/>
            <a:stCxn id="569388" idx="6"/>
            <a:endCxn id="569391" idx="2"/>
          </p:cNvCxnSpPr>
          <p:nvPr/>
        </p:nvCxnSpPr>
        <p:spPr bwMode="auto">
          <a:xfrm>
            <a:off x="6870700" y="4621213"/>
            <a:ext cx="588963"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69393" name="Rectangle 49"/>
          <p:cNvSpPr>
            <a:spLocks noChangeArrowheads="1"/>
          </p:cNvSpPr>
          <p:nvPr/>
        </p:nvSpPr>
        <p:spPr bwMode="auto">
          <a:xfrm>
            <a:off x="7456488" y="4152900"/>
            <a:ext cx="3730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en-US" sz="1400"/>
              <a:t>15</a:t>
            </a:r>
          </a:p>
        </p:txBody>
      </p:sp>
      <p:sp>
        <p:nvSpPr>
          <p:cNvPr id="569394" name="Oval 50"/>
          <p:cNvSpPr>
            <a:spLocks noChangeAspect="1" noChangeArrowheads="1"/>
          </p:cNvSpPr>
          <p:nvPr/>
        </p:nvSpPr>
        <p:spPr bwMode="auto">
          <a:xfrm>
            <a:off x="8308975" y="4498975"/>
            <a:ext cx="249238" cy="24923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kumimoji="0" lang="en-US" altLang="en-US" sz="1200"/>
          </a:p>
        </p:txBody>
      </p:sp>
      <p:cxnSp>
        <p:nvCxnSpPr>
          <p:cNvPr id="569395" name="AutoShape 51"/>
          <p:cNvCxnSpPr>
            <a:cxnSpLocks noChangeShapeType="1"/>
            <a:stCxn id="569391" idx="6"/>
            <a:endCxn id="569394" idx="2"/>
          </p:cNvCxnSpPr>
          <p:nvPr/>
        </p:nvCxnSpPr>
        <p:spPr bwMode="auto">
          <a:xfrm>
            <a:off x="7708900" y="4621213"/>
            <a:ext cx="600075" cy="31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69396" name="Rectangle 52"/>
          <p:cNvSpPr>
            <a:spLocks noChangeArrowheads="1"/>
          </p:cNvSpPr>
          <p:nvPr/>
        </p:nvSpPr>
        <p:spPr bwMode="auto">
          <a:xfrm>
            <a:off x="8305800" y="4156075"/>
            <a:ext cx="3730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en-US" sz="1400"/>
              <a:t>10</a:t>
            </a:r>
          </a:p>
        </p:txBody>
      </p:sp>
      <p:sp>
        <p:nvSpPr>
          <p:cNvPr id="569400" name="Rectangle 56"/>
          <p:cNvSpPr>
            <a:spLocks noChangeArrowheads="1"/>
          </p:cNvSpPr>
          <p:nvPr/>
        </p:nvSpPr>
        <p:spPr bwMode="auto">
          <a:xfrm>
            <a:off x="2222500" y="5105400"/>
            <a:ext cx="38496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en-US" sz="1400"/>
              <a:t>Second player can guarantee 20, but not 25.</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B6DEE9-C2B6-4AA8-A616-882AC81DE008}" type="slidenum">
              <a:rPr lang="en-US" altLang="en-US"/>
              <a:pPr/>
              <a:t>34</a:t>
            </a:fld>
            <a:endParaRPr lang="en-US" altLang="en-US" sz="1400"/>
          </a:p>
        </p:txBody>
      </p:sp>
      <p:sp>
        <p:nvSpPr>
          <p:cNvPr id="577538" name="Rectangle 2"/>
          <p:cNvSpPr>
            <a:spLocks noGrp="1" noChangeArrowheads="1"/>
          </p:cNvSpPr>
          <p:nvPr>
            <p:ph type="title"/>
          </p:nvPr>
        </p:nvSpPr>
        <p:spPr/>
        <p:txBody>
          <a:bodyPr/>
          <a:lstStyle/>
          <a:p>
            <a:r>
              <a:rPr lang="en-US" altLang="en-US"/>
              <a:t>Five Representative Problems</a:t>
            </a:r>
          </a:p>
        </p:txBody>
      </p:sp>
      <p:sp>
        <p:nvSpPr>
          <p:cNvPr id="577539" name="Rectangle 3"/>
          <p:cNvSpPr>
            <a:spLocks noGrp="1" noChangeArrowheads="1"/>
          </p:cNvSpPr>
          <p:nvPr>
            <p:ph type="body" idx="1"/>
          </p:nvPr>
        </p:nvSpPr>
        <p:spPr/>
        <p:txBody>
          <a:bodyPr/>
          <a:lstStyle/>
          <a:p>
            <a:r>
              <a:rPr lang="en-US" altLang="en-US"/>
              <a:t>Variations on a theme:  </a:t>
            </a:r>
            <a:r>
              <a:rPr lang="en-US" altLang="en-US">
                <a:solidFill>
                  <a:schemeClr val="tx1"/>
                </a:solidFill>
              </a:rPr>
              <a:t>independent set.</a:t>
            </a:r>
          </a:p>
          <a:p>
            <a:endParaRPr lang="en-US" altLang="en-US">
              <a:solidFill>
                <a:schemeClr val="tx1"/>
              </a:solidFill>
            </a:endParaRPr>
          </a:p>
          <a:p>
            <a:r>
              <a:rPr lang="en-US" altLang="en-US"/>
              <a:t>Interval scheduling:  </a:t>
            </a:r>
            <a:r>
              <a:rPr lang="en-US" altLang="en-US">
                <a:solidFill>
                  <a:schemeClr val="tx1"/>
                </a:solidFill>
              </a:rPr>
              <a:t>n log n greedy algorithm.</a:t>
            </a:r>
          </a:p>
          <a:p>
            <a:r>
              <a:rPr lang="en-US" altLang="en-US"/>
              <a:t>Weighted interval scheduling:  </a:t>
            </a:r>
            <a:r>
              <a:rPr lang="en-US" altLang="en-US">
                <a:solidFill>
                  <a:schemeClr val="tx1"/>
                </a:solidFill>
              </a:rPr>
              <a:t>n log n dynamic programming algorithm.</a:t>
            </a:r>
          </a:p>
          <a:p>
            <a:r>
              <a:rPr lang="en-US" altLang="en-US"/>
              <a:t>Bipartite matching:  </a:t>
            </a:r>
            <a:r>
              <a:rPr lang="en-US" altLang="en-US">
                <a:solidFill>
                  <a:schemeClr val="tx1"/>
                </a:solidFill>
              </a:rPr>
              <a:t>n</a:t>
            </a:r>
            <a:r>
              <a:rPr lang="en-US" altLang="en-US" baseline="30000">
                <a:solidFill>
                  <a:schemeClr val="tx1"/>
                </a:solidFill>
              </a:rPr>
              <a:t>k</a:t>
            </a:r>
            <a:r>
              <a:rPr lang="en-US" altLang="en-US">
                <a:solidFill>
                  <a:schemeClr val="tx1"/>
                </a:solidFill>
              </a:rPr>
              <a:t> max-flow based algorithm.</a:t>
            </a:r>
          </a:p>
          <a:p>
            <a:r>
              <a:rPr lang="en-US" altLang="en-US"/>
              <a:t>Independent set:  </a:t>
            </a:r>
            <a:r>
              <a:rPr lang="en-US" altLang="en-US">
                <a:solidFill>
                  <a:schemeClr val="tx1"/>
                </a:solidFill>
              </a:rPr>
              <a:t>NP-complete.</a:t>
            </a:r>
          </a:p>
          <a:p>
            <a:r>
              <a:rPr lang="en-US" altLang="en-US"/>
              <a:t>Competitive facility location:  </a:t>
            </a:r>
            <a:r>
              <a:rPr lang="en-US" altLang="en-US">
                <a:solidFill>
                  <a:schemeClr val="tx1"/>
                </a:solidFill>
              </a:rPr>
              <a:t>PSPACE-complete.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Grp="1" noChangeArrowheads="1"/>
          </p:cNvSpPr>
          <p:nvPr>
            <p:ph type="ctrTitle"/>
          </p:nvPr>
        </p:nvSpPr>
        <p:spPr>
          <a:xfrm>
            <a:off x="76200" y="0"/>
            <a:ext cx="8915400" cy="1524000"/>
          </a:xfrm>
          <a:noFill/>
          <a:ln/>
        </p:spPr>
        <p:txBody>
          <a:bodyPr/>
          <a:lstStyle/>
          <a:p>
            <a:r>
              <a:rPr lang="en-US" altLang="en-US"/>
              <a:t>Extra Slides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lide Number Placeholder 3"/>
          <p:cNvSpPr>
            <a:spLocks noGrp="1"/>
          </p:cNvSpPr>
          <p:nvPr>
            <p:ph type="sldNum" sz="quarter" idx="10"/>
          </p:nvPr>
        </p:nvSpPr>
        <p:spPr/>
        <p:txBody>
          <a:bodyPr/>
          <a:lstStyle/>
          <a:p>
            <a:fld id="{1F6F0E31-4261-4D7C-AB8A-A0590763DF22}" type="slidenum">
              <a:rPr lang="en-US" altLang="en-US"/>
              <a:pPr/>
              <a:t>36</a:t>
            </a:fld>
            <a:endParaRPr lang="en-US" altLang="en-US" sz="1400"/>
          </a:p>
        </p:txBody>
      </p:sp>
      <p:sp>
        <p:nvSpPr>
          <p:cNvPr id="581634" name="Rectangle 2"/>
          <p:cNvSpPr>
            <a:spLocks noGrp="1" noChangeArrowheads="1"/>
          </p:cNvSpPr>
          <p:nvPr>
            <p:ph type="title"/>
          </p:nvPr>
        </p:nvSpPr>
        <p:spPr/>
        <p:txBody>
          <a:bodyPr/>
          <a:lstStyle/>
          <a:p>
            <a:r>
              <a:rPr lang="en-US" altLang="en-US"/>
              <a:t>Stable Matching Problem</a:t>
            </a:r>
          </a:p>
        </p:txBody>
      </p:sp>
      <p:sp>
        <p:nvSpPr>
          <p:cNvPr id="581635" name="Rectangle 3"/>
          <p:cNvSpPr>
            <a:spLocks noGrp="1" noChangeArrowheads="1"/>
          </p:cNvSpPr>
          <p:nvPr>
            <p:ph type="body" idx="1"/>
          </p:nvPr>
        </p:nvSpPr>
        <p:spPr>
          <a:xfrm>
            <a:off x="609600" y="914400"/>
            <a:ext cx="7848600" cy="2286000"/>
          </a:xfrm>
        </p:spPr>
        <p:txBody>
          <a:bodyPr/>
          <a:lstStyle/>
          <a:p>
            <a:r>
              <a:rPr lang="en-US" altLang="en-US"/>
              <a:t>Goal:  </a:t>
            </a:r>
            <a:r>
              <a:rPr lang="en-US" altLang="en-US">
                <a:solidFill>
                  <a:schemeClr val="tx1"/>
                </a:solidFill>
              </a:rPr>
              <a:t>Given n men and n women, find a "suitable" matching.</a:t>
            </a:r>
          </a:p>
          <a:p>
            <a:pPr lvl="1"/>
            <a:r>
              <a:rPr lang="en-US" altLang="en-US"/>
              <a:t>Participants rate members of opposite sex.</a:t>
            </a:r>
          </a:p>
          <a:p>
            <a:pPr lvl="1"/>
            <a:r>
              <a:rPr lang="en-US" altLang="en-US"/>
              <a:t>Each man lists women in order of preference from best to worst.</a:t>
            </a:r>
          </a:p>
          <a:p>
            <a:pPr lvl="1"/>
            <a:r>
              <a:rPr lang="en-US" altLang="en-US"/>
              <a:t>Each woman lists men in order of preference from best to worst.</a:t>
            </a:r>
          </a:p>
          <a:p>
            <a:pPr lvl="1"/>
            <a:endParaRPr lang="en-US" altLang="en-US"/>
          </a:p>
        </p:txBody>
      </p:sp>
      <p:grpSp>
        <p:nvGrpSpPr>
          <p:cNvPr id="581636" name="Group 4"/>
          <p:cNvGrpSpPr>
            <a:grpSpLocks/>
          </p:cNvGrpSpPr>
          <p:nvPr/>
        </p:nvGrpSpPr>
        <p:grpSpPr bwMode="auto">
          <a:xfrm>
            <a:off x="1524000" y="3690938"/>
            <a:ext cx="5951538" cy="2479675"/>
            <a:chOff x="1435" y="2086"/>
            <a:chExt cx="3749" cy="1562"/>
          </a:xfrm>
        </p:grpSpPr>
        <p:sp>
          <p:nvSpPr>
            <p:cNvPr id="581637" name="Rectangle 5"/>
            <p:cNvSpPr>
              <a:spLocks noChangeAspect="1" noChangeArrowheads="1"/>
            </p:cNvSpPr>
            <p:nvPr/>
          </p:nvSpPr>
          <p:spPr bwMode="auto">
            <a:xfrm>
              <a:off x="1435" y="3387"/>
              <a:ext cx="625" cy="261"/>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solidFill>
                    <a:schemeClr val="bg1"/>
                  </a:solidFill>
                </a:rPr>
                <a:t>Zeus</a:t>
              </a:r>
            </a:p>
          </p:txBody>
        </p:sp>
        <p:sp>
          <p:nvSpPr>
            <p:cNvPr id="581638" name="Rectangle 6"/>
            <p:cNvSpPr>
              <a:spLocks noChangeAspect="1" noChangeArrowheads="1"/>
            </p:cNvSpPr>
            <p:nvPr/>
          </p:nvSpPr>
          <p:spPr bwMode="auto">
            <a:xfrm>
              <a:off x="2060" y="3387"/>
              <a:ext cx="625" cy="261"/>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Bertha</a:t>
              </a:r>
            </a:p>
          </p:txBody>
        </p:sp>
        <p:sp>
          <p:nvSpPr>
            <p:cNvPr id="581639" name="Rectangle 7"/>
            <p:cNvSpPr>
              <a:spLocks noChangeAspect="1" noChangeArrowheads="1"/>
            </p:cNvSpPr>
            <p:nvPr/>
          </p:nvSpPr>
          <p:spPr bwMode="auto">
            <a:xfrm>
              <a:off x="3310" y="3387"/>
              <a:ext cx="624" cy="261"/>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Amy</a:t>
              </a:r>
            </a:p>
          </p:txBody>
        </p:sp>
        <p:sp>
          <p:nvSpPr>
            <p:cNvPr id="581640" name="Rectangle 8"/>
            <p:cNvSpPr>
              <a:spLocks noChangeAspect="1" noChangeArrowheads="1"/>
            </p:cNvSpPr>
            <p:nvPr/>
          </p:nvSpPr>
          <p:spPr bwMode="auto">
            <a:xfrm>
              <a:off x="2685" y="3387"/>
              <a:ext cx="625" cy="261"/>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Diane</a:t>
              </a:r>
            </a:p>
          </p:txBody>
        </p:sp>
        <p:sp>
          <p:nvSpPr>
            <p:cNvPr id="581641" name="Rectangle 9"/>
            <p:cNvSpPr>
              <a:spLocks noChangeAspect="1" noChangeArrowheads="1"/>
            </p:cNvSpPr>
            <p:nvPr/>
          </p:nvSpPr>
          <p:spPr bwMode="auto">
            <a:xfrm>
              <a:off x="3934" y="3387"/>
              <a:ext cx="625" cy="261"/>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Erika</a:t>
              </a:r>
            </a:p>
          </p:txBody>
        </p:sp>
        <p:sp>
          <p:nvSpPr>
            <p:cNvPr id="581642" name="Rectangle 10"/>
            <p:cNvSpPr>
              <a:spLocks noChangeAspect="1" noChangeArrowheads="1"/>
            </p:cNvSpPr>
            <p:nvPr/>
          </p:nvSpPr>
          <p:spPr bwMode="auto">
            <a:xfrm>
              <a:off x="4559" y="3387"/>
              <a:ext cx="625" cy="261"/>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Clare</a:t>
              </a:r>
            </a:p>
          </p:txBody>
        </p:sp>
        <p:sp>
          <p:nvSpPr>
            <p:cNvPr id="581643" name="Rectangle 11"/>
            <p:cNvSpPr>
              <a:spLocks noChangeAspect="1" noChangeArrowheads="1"/>
            </p:cNvSpPr>
            <p:nvPr/>
          </p:nvSpPr>
          <p:spPr bwMode="auto">
            <a:xfrm>
              <a:off x="1435" y="3128"/>
              <a:ext cx="625" cy="259"/>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solidFill>
                    <a:schemeClr val="bg1"/>
                  </a:solidFill>
                </a:rPr>
                <a:t>Yancey</a:t>
              </a:r>
            </a:p>
          </p:txBody>
        </p:sp>
        <p:sp>
          <p:nvSpPr>
            <p:cNvPr id="581644" name="Rectangle 12"/>
            <p:cNvSpPr>
              <a:spLocks noChangeAspect="1" noChangeArrowheads="1"/>
            </p:cNvSpPr>
            <p:nvPr/>
          </p:nvSpPr>
          <p:spPr bwMode="auto">
            <a:xfrm>
              <a:off x="2060" y="3128"/>
              <a:ext cx="625" cy="259"/>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Amy</a:t>
              </a:r>
            </a:p>
          </p:txBody>
        </p:sp>
        <p:sp>
          <p:nvSpPr>
            <p:cNvPr id="581645" name="Rectangle 13"/>
            <p:cNvSpPr>
              <a:spLocks noChangeAspect="1" noChangeArrowheads="1"/>
            </p:cNvSpPr>
            <p:nvPr/>
          </p:nvSpPr>
          <p:spPr bwMode="auto">
            <a:xfrm>
              <a:off x="3310" y="3128"/>
              <a:ext cx="624" cy="259"/>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Clare</a:t>
              </a:r>
            </a:p>
          </p:txBody>
        </p:sp>
        <p:sp>
          <p:nvSpPr>
            <p:cNvPr id="581646" name="Rectangle 14"/>
            <p:cNvSpPr>
              <a:spLocks noChangeAspect="1" noChangeArrowheads="1"/>
            </p:cNvSpPr>
            <p:nvPr/>
          </p:nvSpPr>
          <p:spPr bwMode="auto">
            <a:xfrm>
              <a:off x="2685" y="3128"/>
              <a:ext cx="625" cy="259"/>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Diane</a:t>
              </a:r>
            </a:p>
          </p:txBody>
        </p:sp>
        <p:sp>
          <p:nvSpPr>
            <p:cNvPr id="581647" name="Rectangle 15"/>
            <p:cNvSpPr>
              <a:spLocks noChangeAspect="1" noChangeArrowheads="1"/>
            </p:cNvSpPr>
            <p:nvPr/>
          </p:nvSpPr>
          <p:spPr bwMode="auto">
            <a:xfrm>
              <a:off x="3934" y="3128"/>
              <a:ext cx="625" cy="259"/>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Bertha</a:t>
              </a:r>
            </a:p>
          </p:txBody>
        </p:sp>
        <p:sp>
          <p:nvSpPr>
            <p:cNvPr id="581648" name="Rectangle 16"/>
            <p:cNvSpPr>
              <a:spLocks noChangeAspect="1" noChangeArrowheads="1"/>
            </p:cNvSpPr>
            <p:nvPr/>
          </p:nvSpPr>
          <p:spPr bwMode="auto">
            <a:xfrm>
              <a:off x="4559" y="3128"/>
              <a:ext cx="625" cy="259"/>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Erika</a:t>
              </a:r>
            </a:p>
          </p:txBody>
        </p:sp>
        <p:sp>
          <p:nvSpPr>
            <p:cNvPr id="581649" name="Rectangle 17"/>
            <p:cNvSpPr>
              <a:spLocks noChangeAspect="1" noChangeArrowheads="1"/>
            </p:cNvSpPr>
            <p:nvPr/>
          </p:nvSpPr>
          <p:spPr bwMode="auto">
            <a:xfrm>
              <a:off x="1435" y="2867"/>
              <a:ext cx="625" cy="261"/>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solidFill>
                    <a:schemeClr val="bg1"/>
                  </a:solidFill>
                </a:rPr>
                <a:t>Xavier</a:t>
              </a:r>
            </a:p>
          </p:txBody>
        </p:sp>
        <p:sp>
          <p:nvSpPr>
            <p:cNvPr id="581650" name="Rectangle 18"/>
            <p:cNvSpPr>
              <a:spLocks noChangeAspect="1" noChangeArrowheads="1"/>
            </p:cNvSpPr>
            <p:nvPr/>
          </p:nvSpPr>
          <p:spPr bwMode="auto">
            <a:xfrm>
              <a:off x="2060" y="2867"/>
              <a:ext cx="625" cy="261"/>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Bertha</a:t>
              </a:r>
            </a:p>
          </p:txBody>
        </p:sp>
        <p:sp>
          <p:nvSpPr>
            <p:cNvPr id="581651" name="Rectangle 19"/>
            <p:cNvSpPr>
              <a:spLocks noChangeAspect="1" noChangeArrowheads="1"/>
            </p:cNvSpPr>
            <p:nvPr/>
          </p:nvSpPr>
          <p:spPr bwMode="auto">
            <a:xfrm>
              <a:off x="3310" y="2867"/>
              <a:ext cx="624" cy="261"/>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Clare</a:t>
              </a:r>
            </a:p>
          </p:txBody>
        </p:sp>
        <p:sp>
          <p:nvSpPr>
            <p:cNvPr id="581652" name="Rectangle 20"/>
            <p:cNvSpPr>
              <a:spLocks noChangeAspect="1" noChangeArrowheads="1"/>
            </p:cNvSpPr>
            <p:nvPr/>
          </p:nvSpPr>
          <p:spPr bwMode="auto">
            <a:xfrm>
              <a:off x="2685" y="2867"/>
              <a:ext cx="625" cy="261"/>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Erika</a:t>
              </a:r>
            </a:p>
          </p:txBody>
        </p:sp>
        <p:sp>
          <p:nvSpPr>
            <p:cNvPr id="581653" name="Rectangle 21"/>
            <p:cNvSpPr>
              <a:spLocks noChangeAspect="1" noChangeArrowheads="1"/>
            </p:cNvSpPr>
            <p:nvPr/>
          </p:nvSpPr>
          <p:spPr bwMode="auto">
            <a:xfrm>
              <a:off x="3934" y="2867"/>
              <a:ext cx="625" cy="261"/>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Diane</a:t>
              </a:r>
            </a:p>
          </p:txBody>
        </p:sp>
        <p:sp>
          <p:nvSpPr>
            <p:cNvPr id="581654" name="Rectangle 22"/>
            <p:cNvSpPr>
              <a:spLocks noChangeAspect="1" noChangeArrowheads="1"/>
            </p:cNvSpPr>
            <p:nvPr/>
          </p:nvSpPr>
          <p:spPr bwMode="auto">
            <a:xfrm>
              <a:off x="4559" y="2867"/>
              <a:ext cx="625" cy="261"/>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Amy</a:t>
              </a:r>
            </a:p>
          </p:txBody>
        </p:sp>
        <p:sp>
          <p:nvSpPr>
            <p:cNvPr id="581655" name="Rectangle 23"/>
            <p:cNvSpPr>
              <a:spLocks noChangeAspect="1" noChangeArrowheads="1"/>
            </p:cNvSpPr>
            <p:nvPr/>
          </p:nvSpPr>
          <p:spPr bwMode="auto">
            <a:xfrm>
              <a:off x="1435" y="2606"/>
              <a:ext cx="625" cy="261"/>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solidFill>
                    <a:schemeClr val="bg1"/>
                  </a:solidFill>
                </a:rPr>
                <a:t>Wyatt</a:t>
              </a:r>
            </a:p>
          </p:txBody>
        </p:sp>
        <p:sp>
          <p:nvSpPr>
            <p:cNvPr id="581656" name="Rectangle 24"/>
            <p:cNvSpPr>
              <a:spLocks noChangeAspect="1" noChangeArrowheads="1"/>
            </p:cNvSpPr>
            <p:nvPr/>
          </p:nvSpPr>
          <p:spPr bwMode="auto">
            <a:xfrm>
              <a:off x="2060" y="2606"/>
              <a:ext cx="625" cy="261"/>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Diane</a:t>
              </a:r>
            </a:p>
          </p:txBody>
        </p:sp>
        <p:sp>
          <p:nvSpPr>
            <p:cNvPr id="581657" name="Rectangle 25"/>
            <p:cNvSpPr>
              <a:spLocks noChangeAspect="1" noChangeArrowheads="1"/>
            </p:cNvSpPr>
            <p:nvPr/>
          </p:nvSpPr>
          <p:spPr bwMode="auto">
            <a:xfrm>
              <a:off x="3310" y="2606"/>
              <a:ext cx="624" cy="261"/>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Amy</a:t>
              </a:r>
            </a:p>
          </p:txBody>
        </p:sp>
        <p:sp>
          <p:nvSpPr>
            <p:cNvPr id="581658" name="Rectangle 26"/>
            <p:cNvSpPr>
              <a:spLocks noChangeAspect="1" noChangeArrowheads="1"/>
            </p:cNvSpPr>
            <p:nvPr/>
          </p:nvSpPr>
          <p:spPr bwMode="auto">
            <a:xfrm>
              <a:off x="2685" y="2606"/>
              <a:ext cx="625" cy="261"/>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Bertha</a:t>
              </a:r>
            </a:p>
          </p:txBody>
        </p:sp>
        <p:sp>
          <p:nvSpPr>
            <p:cNvPr id="581659" name="Rectangle 27"/>
            <p:cNvSpPr>
              <a:spLocks noChangeAspect="1" noChangeArrowheads="1"/>
            </p:cNvSpPr>
            <p:nvPr/>
          </p:nvSpPr>
          <p:spPr bwMode="auto">
            <a:xfrm>
              <a:off x="3934" y="2606"/>
              <a:ext cx="625" cy="261"/>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Clare</a:t>
              </a:r>
            </a:p>
          </p:txBody>
        </p:sp>
        <p:sp>
          <p:nvSpPr>
            <p:cNvPr id="581660" name="Rectangle 28"/>
            <p:cNvSpPr>
              <a:spLocks noChangeAspect="1" noChangeArrowheads="1"/>
            </p:cNvSpPr>
            <p:nvPr/>
          </p:nvSpPr>
          <p:spPr bwMode="auto">
            <a:xfrm>
              <a:off x="4559" y="2606"/>
              <a:ext cx="625" cy="261"/>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Erika</a:t>
              </a:r>
            </a:p>
          </p:txBody>
        </p:sp>
        <p:sp>
          <p:nvSpPr>
            <p:cNvPr id="581661" name="Rectangle 29"/>
            <p:cNvSpPr>
              <a:spLocks noChangeAspect="1" noChangeArrowheads="1"/>
            </p:cNvSpPr>
            <p:nvPr/>
          </p:nvSpPr>
          <p:spPr bwMode="auto">
            <a:xfrm>
              <a:off x="1435" y="2345"/>
              <a:ext cx="625" cy="261"/>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solidFill>
                    <a:schemeClr val="bg1"/>
                  </a:solidFill>
                </a:rPr>
                <a:t>Victor</a:t>
              </a:r>
            </a:p>
          </p:txBody>
        </p:sp>
        <p:sp>
          <p:nvSpPr>
            <p:cNvPr id="581662" name="Rectangle 30"/>
            <p:cNvSpPr>
              <a:spLocks noChangeAspect="1" noChangeArrowheads="1"/>
            </p:cNvSpPr>
            <p:nvPr/>
          </p:nvSpPr>
          <p:spPr bwMode="auto">
            <a:xfrm>
              <a:off x="2060" y="2345"/>
              <a:ext cx="625" cy="261"/>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Bertha</a:t>
              </a:r>
            </a:p>
          </p:txBody>
        </p:sp>
        <p:sp>
          <p:nvSpPr>
            <p:cNvPr id="581663" name="Rectangle 31"/>
            <p:cNvSpPr>
              <a:spLocks noChangeAspect="1" noChangeArrowheads="1"/>
            </p:cNvSpPr>
            <p:nvPr/>
          </p:nvSpPr>
          <p:spPr bwMode="auto">
            <a:xfrm>
              <a:off x="3310" y="2345"/>
              <a:ext cx="624" cy="261"/>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Diane</a:t>
              </a:r>
            </a:p>
          </p:txBody>
        </p:sp>
        <p:sp>
          <p:nvSpPr>
            <p:cNvPr id="581664" name="Rectangle 32"/>
            <p:cNvSpPr>
              <a:spLocks noChangeAspect="1" noChangeArrowheads="1"/>
            </p:cNvSpPr>
            <p:nvPr/>
          </p:nvSpPr>
          <p:spPr bwMode="auto">
            <a:xfrm>
              <a:off x="2685" y="2345"/>
              <a:ext cx="625" cy="261"/>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Amy</a:t>
              </a:r>
            </a:p>
          </p:txBody>
        </p:sp>
        <p:sp>
          <p:nvSpPr>
            <p:cNvPr id="581665" name="Rectangle 33"/>
            <p:cNvSpPr>
              <a:spLocks noChangeAspect="1" noChangeArrowheads="1"/>
            </p:cNvSpPr>
            <p:nvPr/>
          </p:nvSpPr>
          <p:spPr bwMode="auto">
            <a:xfrm>
              <a:off x="3934" y="2345"/>
              <a:ext cx="625" cy="261"/>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Erika</a:t>
              </a:r>
            </a:p>
          </p:txBody>
        </p:sp>
        <p:sp>
          <p:nvSpPr>
            <p:cNvPr id="581666" name="Rectangle 34"/>
            <p:cNvSpPr>
              <a:spLocks noChangeAspect="1" noChangeArrowheads="1"/>
            </p:cNvSpPr>
            <p:nvPr/>
          </p:nvSpPr>
          <p:spPr bwMode="auto">
            <a:xfrm>
              <a:off x="4559" y="2345"/>
              <a:ext cx="625" cy="261"/>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Clare</a:t>
              </a:r>
            </a:p>
          </p:txBody>
        </p:sp>
        <p:sp>
          <p:nvSpPr>
            <p:cNvPr id="581667" name="Rectangle 35"/>
            <p:cNvSpPr>
              <a:spLocks noChangeAspect="1" noChangeArrowheads="1"/>
            </p:cNvSpPr>
            <p:nvPr/>
          </p:nvSpPr>
          <p:spPr bwMode="auto">
            <a:xfrm>
              <a:off x="2060" y="2086"/>
              <a:ext cx="625" cy="259"/>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solidFill>
                    <a:schemeClr val="bg1"/>
                  </a:solidFill>
                </a:rPr>
                <a:t>1</a:t>
              </a:r>
              <a:r>
                <a:rPr kumimoji="0" lang="en-US" altLang="en-US" baseline="30000">
                  <a:solidFill>
                    <a:schemeClr val="bg1"/>
                  </a:solidFill>
                </a:rPr>
                <a:t>st</a:t>
              </a:r>
            </a:p>
          </p:txBody>
        </p:sp>
        <p:sp>
          <p:nvSpPr>
            <p:cNvPr id="581668" name="Rectangle 36"/>
            <p:cNvSpPr>
              <a:spLocks noChangeAspect="1" noChangeArrowheads="1"/>
            </p:cNvSpPr>
            <p:nvPr/>
          </p:nvSpPr>
          <p:spPr bwMode="auto">
            <a:xfrm>
              <a:off x="2685" y="2086"/>
              <a:ext cx="625" cy="259"/>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solidFill>
                    <a:schemeClr val="bg1"/>
                  </a:solidFill>
                </a:rPr>
                <a:t>2</a:t>
              </a:r>
              <a:r>
                <a:rPr kumimoji="0" lang="en-US" altLang="en-US" baseline="30000">
                  <a:solidFill>
                    <a:schemeClr val="bg1"/>
                  </a:solidFill>
                </a:rPr>
                <a:t>nd</a:t>
              </a:r>
            </a:p>
          </p:txBody>
        </p:sp>
        <p:sp>
          <p:nvSpPr>
            <p:cNvPr id="581669" name="Rectangle 37"/>
            <p:cNvSpPr>
              <a:spLocks noChangeAspect="1" noChangeArrowheads="1"/>
            </p:cNvSpPr>
            <p:nvPr/>
          </p:nvSpPr>
          <p:spPr bwMode="auto">
            <a:xfrm>
              <a:off x="3310" y="2086"/>
              <a:ext cx="624" cy="259"/>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solidFill>
                    <a:schemeClr val="bg1"/>
                  </a:solidFill>
                </a:rPr>
                <a:t>3</a:t>
              </a:r>
              <a:r>
                <a:rPr kumimoji="0" lang="en-US" altLang="en-US" baseline="30000">
                  <a:solidFill>
                    <a:schemeClr val="bg1"/>
                  </a:solidFill>
                </a:rPr>
                <a:t>rd</a:t>
              </a:r>
            </a:p>
          </p:txBody>
        </p:sp>
        <p:sp>
          <p:nvSpPr>
            <p:cNvPr id="581670" name="Rectangle 38"/>
            <p:cNvSpPr>
              <a:spLocks noChangeAspect="1" noChangeArrowheads="1"/>
            </p:cNvSpPr>
            <p:nvPr/>
          </p:nvSpPr>
          <p:spPr bwMode="auto">
            <a:xfrm>
              <a:off x="3934" y="2086"/>
              <a:ext cx="625" cy="259"/>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solidFill>
                    <a:schemeClr val="bg1"/>
                  </a:solidFill>
                </a:rPr>
                <a:t>4</a:t>
              </a:r>
              <a:r>
                <a:rPr kumimoji="0" lang="en-US" altLang="en-US" baseline="30000">
                  <a:solidFill>
                    <a:schemeClr val="bg1"/>
                  </a:solidFill>
                </a:rPr>
                <a:t>th</a:t>
              </a:r>
            </a:p>
          </p:txBody>
        </p:sp>
        <p:sp>
          <p:nvSpPr>
            <p:cNvPr id="581671" name="Rectangle 39"/>
            <p:cNvSpPr>
              <a:spLocks noChangeAspect="1" noChangeArrowheads="1"/>
            </p:cNvSpPr>
            <p:nvPr/>
          </p:nvSpPr>
          <p:spPr bwMode="auto">
            <a:xfrm>
              <a:off x="4559" y="2086"/>
              <a:ext cx="625" cy="259"/>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solidFill>
                    <a:schemeClr val="bg1"/>
                  </a:solidFill>
                </a:rPr>
                <a:t>5</a:t>
              </a:r>
              <a:r>
                <a:rPr kumimoji="0" lang="en-US" altLang="en-US" baseline="30000">
                  <a:solidFill>
                    <a:schemeClr val="bg1"/>
                  </a:solidFill>
                </a:rPr>
                <a:t>th</a:t>
              </a:r>
            </a:p>
          </p:txBody>
        </p:sp>
      </p:grpSp>
      <p:sp>
        <p:nvSpPr>
          <p:cNvPr id="581672" name="Rectangle 40"/>
          <p:cNvSpPr>
            <a:spLocks noChangeAspect="1" noChangeArrowheads="1"/>
          </p:cNvSpPr>
          <p:nvPr/>
        </p:nvSpPr>
        <p:spPr bwMode="auto">
          <a:xfrm>
            <a:off x="1524000" y="6138863"/>
            <a:ext cx="5951538" cy="414337"/>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400" i="1"/>
              <a:t>Men’s Preference List</a:t>
            </a:r>
            <a:endParaRPr kumimoji="0" lang="en-US" altLang="en-US" sz="1400" i="1">
              <a:solidFill>
                <a:schemeClr val="bg1"/>
              </a:solidFill>
            </a:endParaRPr>
          </a:p>
        </p:txBody>
      </p:sp>
      <p:sp>
        <p:nvSpPr>
          <p:cNvPr id="581673" name="Text Box 41"/>
          <p:cNvSpPr txBox="1">
            <a:spLocks noChangeArrowheads="1"/>
          </p:cNvSpPr>
          <p:nvPr/>
        </p:nvSpPr>
        <p:spPr bwMode="auto">
          <a:xfrm>
            <a:off x="2743200" y="3200400"/>
            <a:ext cx="581025"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1019175">
              <a:defRPr kumimoji="1" sz="2400">
                <a:solidFill>
                  <a:schemeClr val="tx1"/>
                </a:solidFill>
                <a:latin typeface="Comic Sans MS" panose="030F0702030302020204" pitchFamily="66" charset="0"/>
              </a:defRPr>
            </a:lvl1pPr>
            <a:lvl2pPr marL="509588" defTabSz="1019175">
              <a:defRPr kumimoji="1" sz="2400">
                <a:solidFill>
                  <a:schemeClr val="tx1"/>
                </a:solidFill>
                <a:latin typeface="Comic Sans MS" panose="030F0702030302020204" pitchFamily="66" charset="0"/>
              </a:defRPr>
            </a:lvl2pPr>
            <a:lvl3pPr marL="1019175" defTabSz="1019175">
              <a:defRPr kumimoji="1" sz="2400">
                <a:solidFill>
                  <a:schemeClr val="tx1"/>
                </a:solidFill>
                <a:latin typeface="Comic Sans MS" panose="030F0702030302020204" pitchFamily="66" charset="0"/>
              </a:defRPr>
            </a:lvl3pPr>
            <a:lvl4pPr marL="1528763" defTabSz="1019175">
              <a:defRPr kumimoji="1" sz="2400">
                <a:solidFill>
                  <a:schemeClr val="tx1"/>
                </a:solidFill>
                <a:latin typeface="Comic Sans MS" panose="030F0702030302020204" pitchFamily="66" charset="0"/>
              </a:defRPr>
            </a:lvl4pPr>
            <a:lvl5pPr marL="2038350" defTabSz="1019175">
              <a:defRPr kumimoji="1" sz="2400">
                <a:solidFill>
                  <a:schemeClr val="tx1"/>
                </a:solidFill>
                <a:latin typeface="Comic Sans MS" panose="030F0702030302020204" pitchFamily="66" charset="0"/>
              </a:defRPr>
            </a:lvl5pPr>
            <a:lvl6pPr marL="2495550" defTabSz="1019175" eaLnBrk="0" fontAlgn="base" hangingPunct="0">
              <a:spcBef>
                <a:spcPct val="0"/>
              </a:spcBef>
              <a:spcAft>
                <a:spcPct val="0"/>
              </a:spcAft>
              <a:defRPr kumimoji="1" sz="2400">
                <a:solidFill>
                  <a:schemeClr val="tx1"/>
                </a:solidFill>
                <a:latin typeface="Comic Sans MS" panose="030F0702030302020204" pitchFamily="66" charset="0"/>
              </a:defRPr>
            </a:lvl6pPr>
            <a:lvl7pPr marL="2952750" defTabSz="1019175" eaLnBrk="0" fontAlgn="base" hangingPunct="0">
              <a:spcBef>
                <a:spcPct val="0"/>
              </a:spcBef>
              <a:spcAft>
                <a:spcPct val="0"/>
              </a:spcAft>
              <a:defRPr kumimoji="1" sz="2400">
                <a:solidFill>
                  <a:schemeClr val="tx1"/>
                </a:solidFill>
                <a:latin typeface="Comic Sans MS" panose="030F0702030302020204" pitchFamily="66" charset="0"/>
              </a:defRPr>
            </a:lvl7pPr>
            <a:lvl8pPr marL="3409950" defTabSz="1019175" eaLnBrk="0" fontAlgn="base" hangingPunct="0">
              <a:spcBef>
                <a:spcPct val="0"/>
              </a:spcBef>
              <a:spcAft>
                <a:spcPct val="0"/>
              </a:spcAft>
              <a:defRPr kumimoji="1" sz="2400">
                <a:solidFill>
                  <a:schemeClr val="tx1"/>
                </a:solidFill>
                <a:latin typeface="Comic Sans MS" panose="030F0702030302020204" pitchFamily="66" charset="0"/>
              </a:defRPr>
            </a:lvl8pPr>
            <a:lvl9pPr marL="3867150" defTabSz="1019175" eaLnBrk="0" fontAlgn="base" hangingPunct="0">
              <a:spcBef>
                <a:spcPct val="0"/>
              </a:spcBef>
              <a:spcAft>
                <a:spcPct val="0"/>
              </a:spcAft>
              <a:defRPr kumimoji="1" sz="2400">
                <a:solidFill>
                  <a:schemeClr val="tx1"/>
                </a:solidFill>
                <a:latin typeface="Comic Sans MS" panose="030F0702030302020204" pitchFamily="66" charset="0"/>
              </a:defRPr>
            </a:lvl9pPr>
          </a:lstStyle>
          <a:p>
            <a:pPr>
              <a:spcBef>
                <a:spcPct val="50000"/>
              </a:spcBef>
            </a:pPr>
            <a:r>
              <a:rPr lang="en-US" altLang="en-US" sz="1200"/>
              <a:t>favorite</a:t>
            </a:r>
          </a:p>
        </p:txBody>
      </p:sp>
      <p:sp>
        <p:nvSpPr>
          <p:cNvPr id="581674" name="Text Box 42"/>
          <p:cNvSpPr txBox="1">
            <a:spLocks noChangeArrowheads="1"/>
          </p:cNvSpPr>
          <p:nvPr/>
        </p:nvSpPr>
        <p:spPr bwMode="auto">
          <a:xfrm>
            <a:off x="6477000" y="3200400"/>
            <a:ext cx="976313"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1019175">
              <a:defRPr kumimoji="1" sz="2400">
                <a:solidFill>
                  <a:schemeClr val="tx1"/>
                </a:solidFill>
                <a:latin typeface="Comic Sans MS" panose="030F0702030302020204" pitchFamily="66" charset="0"/>
              </a:defRPr>
            </a:lvl1pPr>
            <a:lvl2pPr marL="509588" defTabSz="1019175">
              <a:defRPr kumimoji="1" sz="2400">
                <a:solidFill>
                  <a:schemeClr val="tx1"/>
                </a:solidFill>
                <a:latin typeface="Comic Sans MS" panose="030F0702030302020204" pitchFamily="66" charset="0"/>
              </a:defRPr>
            </a:lvl2pPr>
            <a:lvl3pPr marL="1019175" defTabSz="1019175">
              <a:defRPr kumimoji="1" sz="2400">
                <a:solidFill>
                  <a:schemeClr val="tx1"/>
                </a:solidFill>
                <a:latin typeface="Comic Sans MS" panose="030F0702030302020204" pitchFamily="66" charset="0"/>
              </a:defRPr>
            </a:lvl3pPr>
            <a:lvl4pPr marL="1528763" defTabSz="1019175">
              <a:defRPr kumimoji="1" sz="2400">
                <a:solidFill>
                  <a:schemeClr val="tx1"/>
                </a:solidFill>
                <a:latin typeface="Comic Sans MS" panose="030F0702030302020204" pitchFamily="66" charset="0"/>
              </a:defRPr>
            </a:lvl4pPr>
            <a:lvl5pPr marL="2038350" defTabSz="1019175">
              <a:defRPr kumimoji="1" sz="2400">
                <a:solidFill>
                  <a:schemeClr val="tx1"/>
                </a:solidFill>
                <a:latin typeface="Comic Sans MS" panose="030F0702030302020204" pitchFamily="66" charset="0"/>
              </a:defRPr>
            </a:lvl5pPr>
            <a:lvl6pPr marL="2495550" defTabSz="1019175" eaLnBrk="0" fontAlgn="base" hangingPunct="0">
              <a:spcBef>
                <a:spcPct val="0"/>
              </a:spcBef>
              <a:spcAft>
                <a:spcPct val="0"/>
              </a:spcAft>
              <a:defRPr kumimoji="1" sz="2400">
                <a:solidFill>
                  <a:schemeClr val="tx1"/>
                </a:solidFill>
                <a:latin typeface="Comic Sans MS" panose="030F0702030302020204" pitchFamily="66" charset="0"/>
              </a:defRPr>
            </a:lvl6pPr>
            <a:lvl7pPr marL="2952750" defTabSz="1019175" eaLnBrk="0" fontAlgn="base" hangingPunct="0">
              <a:spcBef>
                <a:spcPct val="0"/>
              </a:spcBef>
              <a:spcAft>
                <a:spcPct val="0"/>
              </a:spcAft>
              <a:defRPr kumimoji="1" sz="2400">
                <a:solidFill>
                  <a:schemeClr val="tx1"/>
                </a:solidFill>
                <a:latin typeface="Comic Sans MS" panose="030F0702030302020204" pitchFamily="66" charset="0"/>
              </a:defRPr>
            </a:lvl7pPr>
            <a:lvl8pPr marL="3409950" defTabSz="1019175" eaLnBrk="0" fontAlgn="base" hangingPunct="0">
              <a:spcBef>
                <a:spcPct val="0"/>
              </a:spcBef>
              <a:spcAft>
                <a:spcPct val="0"/>
              </a:spcAft>
              <a:defRPr kumimoji="1" sz="2400">
                <a:solidFill>
                  <a:schemeClr val="tx1"/>
                </a:solidFill>
                <a:latin typeface="Comic Sans MS" panose="030F0702030302020204" pitchFamily="66" charset="0"/>
              </a:defRPr>
            </a:lvl8pPr>
            <a:lvl9pPr marL="3867150" defTabSz="1019175" eaLnBrk="0" fontAlgn="base" hangingPunct="0">
              <a:spcBef>
                <a:spcPct val="0"/>
              </a:spcBef>
              <a:spcAft>
                <a:spcPct val="0"/>
              </a:spcAft>
              <a:defRPr kumimoji="1" sz="2400">
                <a:solidFill>
                  <a:schemeClr val="tx1"/>
                </a:solidFill>
                <a:latin typeface="Comic Sans MS" panose="030F0702030302020204" pitchFamily="66" charset="0"/>
              </a:defRPr>
            </a:lvl9pPr>
          </a:lstStyle>
          <a:p>
            <a:pPr>
              <a:spcBef>
                <a:spcPct val="50000"/>
              </a:spcBef>
            </a:pPr>
            <a:r>
              <a:rPr lang="en-US" altLang="en-US" sz="1200"/>
              <a:t>least favorite</a:t>
            </a:r>
          </a:p>
        </p:txBody>
      </p:sp>
      <p:sp>
        <p:nvSpPr>
          <p:cNvPr id="581675" name="Line 43"/>
          <p:cNvSpPr>
            <a:spLocks noChangeShapeType="1"/>
          </p:cNvSpPr>
          <p:nvPr/>
        </p:nvSpPr>
        <p:spPr bwMode="auto">
          <a:xfrm>
            <a:off x="6934200" y="3429000"/>
            <a:ext cx="0" cy="15240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
        <p:nvSpPr>
          <p:cNvPr id="581676" name="Line 44"/>
          <p:cNvSpPr>
            <a:spLocks noChangeShapeType="1"/>
          </p:cNvSpPr>
          <p:nvPr/>
        </p:nvSpPr>
        <p:spPr bwMode="auto">
          <a:xfrm>
            <a:off x="3014663" y="3429000"/>
            <a:ext cx="0" cy="15240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lide Number Placeholder 3"/>
          <p:cNvSpPr>
            <a:spLocks noGrp="1"/>
          </p:cNvSpPr>
          <p:nvPr>
            <p:ph type="sldNum" sz="quarter" idx="10"/>
          </p:nvPr>
        </p:nvSpPr>
        <p:spPr/>
        <p:txBody>
          <a:bodyPr/>
          <a:lstStyle/>
          <a:p>
            <a:fld id="{D99BF64E-3E41-4054-B77F-E31E905E0E9A}" type="slidenum">
              <a:rPr lang="en-US" altLang="en-US"/>
              <a:pPr/>
              <a:t>37</a:t>
            </a:fld>
            <a:endParaRPr lang="en-US" altLang="en-US" sz="1400"/>
          </a:p>
        </p:txBody>
      </p:sp>
      <p:sp>
        <p:nvSpPr>
          <p:cNvPr id="583682" name="Rectangle 2"/>
          <p:cNvSpPr>
            <a:spLocks noGrp="1" noChangeArrowheads="1"/>
          </p:cNvSpPr>
          <p:nvPr>
            <p:ph type="title"/>
          </p:nvPr>
        </p:nvSpPr>
        <p:spPr/>
        <p:txBody>
          <a:bodyPr/>
          <a:lstStyle/>
          <a:p>
            <a:r>
              <a:rPr lang="en-US" altLang="en-US"/>
              <a:t>Stable Matching Problem</a:t>
            </a:r>
          </a:p>
        </p:txBody>
      </p:sp>
      <p:sp>
        <p:nvSpPr>
          <p:cNvPr id="583683" name="Rectangle 3"/>
          <p:cNvSpPr>
            <a:spLocks noGrp="1" noChangeArrowheads="1"/>
          </p:cNvSpPr>
          <p:nvPr>
            <p:ph type="body" idx="1"/>
          </p:nvPr>
        </p:nvSpPr>
        <p:spPr>
          <a:xfrm>
            <a:off x="609600" y="914400"/>
            <a:ext cx="7848600" cy="2286000"/>
          </a:xfrm>
        </p:spPr>
        <p:txBody>
          <a:bodyPr/>
          <a:lstStyle/>
          <a:p>
            <a:r>
              <a:rPr lang="en-US" altLang="en-US"/>
              <a:t>Goal:  </a:t>
            </a:r>
            <a:r>
              <a:rPr lang="en-US" altLang="en-US">
                <a:solidFill>
                  <a:schemeClr val="tx1"/>
                </a:solidFill>
              </a:rPr>
              <a:t>Given n men and n women, find a "suitable" matching.</a:t>
            </a:r>
          </a:p>
          <a:p>
            <a:pPr lvl="1"/>
            <a:r>
              <a:rPr lang="en-US" altLang="en-US"/>
              <a:t>Participants rate members of opposite sex.</a:t>
            </a:r>
          </a:p>
          <a:p>
            <a:pPr lvl="1"/>
            <a:r>
              <a:rPr lang="en-US" altLang="en-US"/>
              <a:t>Each man lists women in order of preference from best to worst.</a:t>
            </a:r>
          </a:p>
          <a:p>
            <a:pPr lvl="1"/>
            <a:r>
              <a:rPr lang="en-US" altLang="en-US"/>
              <a:t>Each woman lists men in order of preference from best to worst.</a:t>
            </a:r>
          </a:p>
          <a:p>
            <a:pPr lvl="1"/>
            <a:endParaRPr lang="en-US" altLang="en-US"/>
          </a:p>
          <a:p>
            <a:endParaRPr lang="en-US" altLang="en-US"/>
          </a:p>
        </p:txBody>
      </p:sp>
      <p:grpSp>
        <p:nvGrpSpPr>
          <p:cNvPr id="583684" name="Group 4"/>
          <p:cNvGrpSpPr>
            <a:grpSpLocks/>
          </p:cNvGrpSpPr>
          <p:nvPr/>
        </p:nvGrpSpPr>
        <p:grpSpPr bwMode="auto">
          <a:xfrm>
            <a:off x="1524000" y="3690938"/>
            <a:ext cx="5951538" cy="2479675"/>
            <a:chOff x="1435" y="2086"/>
            <a:chExt cx="3749" cy="1562"/>
          </a:xfrm>
        </p:grpSpPr>
        <p:sp>
          <p:nvSpPr>
            <p:cNvPr id="583685" name="Rectangle 5"/>
            <p:cNvSpPr>
              <a:spLocks noChangeAspect="1" noChangeArrowheads="1"/>
            </p:cNvSpPr>
            <p:nvPr/>
          </p:nvSpPr>
          <p:spPr bwMode="auto">
            <a:xfrm>
              <a:off x="1435" y="3387"/>
              <a:ext cx="625" cy="261"/>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solidFill>
                    <a:schemeClr val="bg1"/>
                  </a:solidFill>
                </a:rPr>
                <a:t>Erika</a:t>
              </a:r>
            </a:p>
          </p:txBody>
        </p:sp>
        <p:sp>
          <p:nvSpPr>
            <p:cNvPr id="583686" name="Rectangle 6"/>
            <p:cNvSpPr>
              <a:spLocks noChangeAspect="1" noChangeArrowheads="1"/>
            </p:cNvSpPr>
            <p:nvPr/>
          </p:nvSpPr>
          <p:spPr bwMode="auto">
            <a:xfrm>
              <a:off x="2060" y="3387"/>
              <a:ext cx="625" cy="261"/>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Yancey</a:t>
              </a:r>
            </a:p>
          </p:txBody>
        </p:sp>
        <p:sp>
          <p:nvSpPr>
            <p:cNvPr id="583687" name="Rectangle 7"/>
            <p:cNvSpPr>
              <a:spLocks noChangeAspect="1" noChangeArrowheads="1"/>
            </p:cNvSpPr>
            <p:nvPr/>
          </p:nvSpPr>
          <p:spPr bwMode="auto">
            <a:xfrm>
              <a:off x="3310" y="3387"/>
              <a:ext cx="624" cy="261"/>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Zeus</a:t>
              </a:r>
            </a:p>
          </p:txBody>
        </p:sp>
        <p:sp>
          <p:nvSpPr>
            <p:cNvPr id="583688" name="Rectangle 8"/>
            <p:cNvSpPr>
              <a:spLocks noChangeAspect="1" noChangeArrowheads="1"/>
            </p:cNvSpPr>
            <p:nvPr/>
          </p:nvSpPr>
          <p:spPr bwMode="auto">
            <a:xfrm>
              <a:off x="2685" y="3387"/>
              <a:ext cx="625" cy="261"/>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Wyatt</a:t>
              </a:r>
            </a:p>
          </p:txBody>
        </p:sp>
        <p:sp>
          <p:nvSpPr>
            <p:cNvPr id="583689" name="Rectangle 9"/>
            <p:cNvSpPr>
              <a:spLocks noChangeAspect="1" noChangeArrowheads="1"/>
            </p:cNvSpPr>
            <p:nvPr/>
          </p:nvSpPr>
          <p:spPr bwMode="auto">
            <a:xfrm>
              <a:off x="3934" y="3387"/>
              <a:ext cx="625" cy="261"/>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Xavier</a:t>
              </a:r>
            </a:p>
          </p:txBody>
        </p:sp>
        <p:sp>
          <p:nvSpPr>
            <p:cNvPr id="583690" name="Rectangle 10"/>
            <p:cNvSpPr>
              <a:spLocks noChangeAspect="1" noChangeArrowheads="1"/>
            </p:cNvSpPr>
            <p:nvPr/>
          </p:nvSpPr>
          <p:spPr bwMode="auto">
            <a:xfrm>
              <a:off x="4559" y="3387"/>
              <a:ext cx="625" cy="261"/>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Victor</a:t>
              </a:r>
            </a:p>
          </p:txBody>
        </p:sp>
        <p:sp>
          <p:nvSpPr>
            <p:cNvPr id="583691" name="Rectangle 11"/>
            <p:cNvSpPr>
              <a:spLocks noChangeAspect="1" noChangeArrowheads="1"/>
            </p:cNvSpPr>
            <p:nvPr/>
          </p:nvSpPr>
          <p:spPr bwMode="auto">
            <a:xfrm>
              <a:off x="1435" y="3128"/>
              <a:ext cx="625" cy="259"/>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solidFill>
                    <a:schemeClr val="bg1"/>
                  </a:solidFill>
                </a:rPr>
                <a:t>Diane</a:t>
              </a:r>
            </a:p>
          </p:txBody>
        </p:sp>
        <p:sp>
          <p:nvSpPr>
            <p:cNvPr id="583692" name="Rectangle 12"/>
            <p:cNvSpPr>
              <a:spLocks noChangeAspect="1" noChangeArrowheads="1"/>
            </p:cNvSpPr>
            <p:nvPr/>
          </p:nvSpPr>
          <p:spPr bwMode="auto">
            <a:xfrm>
              <a:off x="2060" y="3128"/>
              <a:ext cx="625" cy="259"/>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Victor</a:t>
              </a:r>
            </a:p>
          </p:txBody>
        </p:sp>
        <p:sp>
          <p:nvSpPr>
            <p:cNvPr id="583693" name="Rectangle 13"/>
            <p:cNvSpPr>
              <a:spLocks noChangeAspect="1" noChangeArrowheads="1"/>
            </p:cNvSpPr>
            <p:nvPr/>
          </p:nvSpPr>
          <p:spPr bwMode="auto">
            <a:xfrm>
              <a:off x="3310" y="3128"/>
              <a:ext cx="624" cy="259"/>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Yancey</a:t>
              </a:r>
            </a:p>
          </p:txBody>
        </p:sp>
        <p:sp>
          <p:nvSpPr>
            <p:cNvPr id="583694" name="Rectangle 14"/>
            <p:cNvSpPr>
              <a:spLocks noChangeAspect="1" noChangeArrowheads="1"/>
            </p:cNvSpPr>
            <p:nvPr/>
          </p:nvSpPr>
          <p:spPr bwMode="auto">
            <a:xfrm>
              <a:off x="2685" y="3128"/>
              <a:ext cx="625" cy="259"/>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Zeus</a:t>
              </a:r>
            </a:p>
          </p:txBody>
        </p:sp>
        <p:sp>
          <p:nvSpPr>
            <p:cNvPr id="583695" name="Rectangle 15"/>
            <p:cNvSpPr>
              <a:spLocks noChangeAspect="1" noChangeArrowheads="1"/>
            </p:cNvSpPr>
            <p:nvPr/>
          </p:nvSpPr>
          <p:spPr bwMode="auto">
            <a:xfrm>
              <a:off x="3934" y="3128"/>
              <a:ext cx="625" cy="259"/>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Xavier</a:t>
              </a:r>
            </a:p>
          </p:txBody>
        </p:sp>
        <p:sp>
          <p:nvSpPr>
            <p:cNvPr id="583696" name="Rectangle 16"/>
            <p:cNvSpPr>
              <a:spLocks noChangeAspect="1" noChangeArrowheads="1"/>
            </p:cNvSpPr>
            <p:nvPr/>
          </p:nvSpPr>
          <p:spPr bwMode="auto">
            <a:xfrm>
              <a:off x="4559" y="3128"/>
              <a:ext cx="625" cy="259"/>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Wyatt</a:t>
              </a:r>
            </a:p>
          </p:txBody>
        </p:sp>
        <p:sp>
          <p:nvSpPr>
            <p:cNvPr id="583697" name="Rectangle 17"/>
            <p:cNvSpPr>
              <a:spLocks noChangeAspect="1" noChangeArrowheads="1"/>
            </p:cNvSpPr>
            <p:nvPr/>
          </p:nvSpPr>
          <p:spPr bwMode="auto">
            <a:xfrm>
              <a:off x="1435" y="2867"/>
              <a:ext cx="625" cy="261"/>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solidFill>
                    <a:schemeClr val="bg1"/>
                  </a:solidFill>
                </a:rPr>
                <a:t>Clare</a:t>
              </a:r>
            </a:p>
          </p:txBody>
        </p:sp>
        <p:sp>
          <p:nvSpPr>
            <p:cNvPr id="583698" name="Rectangle 18"/>
            <p:cNvSpPr>
              <a:spLocks noChangeAspect="1" noChangeArrowheads="1"/>
            </p:cNvSpPr>
            <p:nvPr/>
          </p:nvSpPr>
          <p:spPr bwMode="auto">
            <a:xfrm>
              <a:off x="2060" y="2867"/>
              <a:ext cx="625" cy="261"/>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Wyatt</a:t>
              </a:r>
            </a:p>
          </p:txBody>
        </p:sp>
        <p:sp>
          <p:nvSpPr>
            <p:cNvPr id="583699" name="Rectangle 19"/>
            <p:cNvSpPr>
              <a:spLocks noChangeAspect="1" noChangeArrowheads="1"/>
            </p:cNvSpPr>
            <p:nvPr/>
          </p:nvSpPr>
          <p:spPr bwMode="auto">
            <a:xfrm>
              <a:off x="3310" y="2867"/>
              <a:ext cx="624" cy="261"/>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Yancey</a:t>
              </a:r>
            </a:p>
          </p:txBody>
        </p:sp>
        <p:sp>
          <p:nvSpPr>
            <p:cNvPr id="583700" name="Rectangle 20"/>
            <p:cNvSpPr>
              <a:spLocks noChangeAspect="1" noChangeArrowheads="1"/>
            </p:cNvSpPr>
            <p:nvPr/>
          </p:nvSpPr>
          <p:spPr bwMode="auto">
            <a:xfrm>
              <a:off x="2685" y="2867"/>
              <a:ext cx="625" cy="261"/>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Xavier</a:t>
              </a:r>
            </a:p>
          </p:txBody>
        </p:sp>
        <p:sp>
          <p:nvSpPr>
            <p:cNvPr id="583701" name="Rectangle 21"/>
            <p:cNvSpPr>
              <a:spLocks noChangeAspect="1" noChangeArrowheads="1"/>
            </p:cNvSpPr>
            <p:nvPr/>
          </p:nvSpPr>
          <p:spPr bwMode="auto">
            <a:xfrm>
              <a:off x="3934" y="2867"/>
              <a:ext cx="625" cy="261"/>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Zeus</a:t>
              </a:r>
            </a:p>
          </p:txBody>
        </p:sp>
        <p:sp>
          <p:nvSpPr>
            <p:cNvPr id="583702" name="Rectangle 22"/>
            <p:cNvSpPr>
              <a:spLocks noChangeAspect="1" noChangeArrowheads="1"/>
            </p:cNvSpPr>
            <p:nvPr/>
          </p:nvSpPr>
          <p:spPr bwMode="auto">
            <a:xfrm>
              <a:off x="4559" y="2867"/>
              <a:ext cx="625" cy="261"/>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Victor</a:t>
              </a:r>
            </a:p>
          </p:txBody>
        </p:sp>
        <p:sp>
          <p:nvSpPr>
            <p:cNvPr id="583703" name="Rectangle 23"/>
            <p:cNvSpPr>
              <a:spLocks noChangeAspect="1" noChangeArrowheads="1"/>
            </p:cNvSpPr>
            <p:nvPr/>
          </p:nvSpPr>
          <p:spPr bwMode="auto">
            <a:xfrm>
              <a:off x="1435" y="2606"/>
              <a:ext cx="625" cy="261"/>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solidFill>
                    <a:schemeClr val="bg1"/>
                  </a:solidFill>
                </a:rPr>
                <a:t>Bertha</a:t>
              </a:r>
            </a:p>
          </p:txBody>
        </p:sp>
        <p:sp>
          <p:nvSpPr>
            <p:cNvPr id="583704" name="Rectangle 24"/>
            <p:cNvSpPr>
              <a:spLocks noChangeAspect="1" noChangeArrowheads="1"/>
            </p:cNvSpPr>
            <p:nvPr/>
          </p:nvSpPr>
          <p:spPr bwMode="auto">
            <a:xfrm>
              <a:off x="2060" y="2606"/>
              <a:ext cx="625" cy="261"/>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Xavier</a:t>
              </a:r>
            </a:p>
          </p:txBody>
        </p:sp>
        <p:sp>
          <p:nvSpPr>
            <p:cNvPr id="583705" name="Rectangle 25"/>
            <p:cNvSpPr>
              <a:spLocks noChangeAspect="1" noChangeArrowheads="1"/>
            </p:cNvSpPr>
            <p:nvPr/>
          </p:nvSpPr>
          <p:spPr bwMode="auto">
            <a:xfrm>
              <a:off x="3310" y="2606"/>
              <a:ext cx="624" cy="261"/>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Yancey</a:t>
              </a:r>
            </a:p>
          </p:txBody>
        </p:sp>
        <p:sp>
          <p:nvSpPr>
            <p:cNvPr id="583706" name="Rectangle 26"/>
            <p:cNvSpPr>
              <a:spLocks noChangeAspect="1" noChangeArrowheads="1"/>
            </p:cNvSpPr>
            <p:nvPr/>
          </p:nvSpPr>
          <p:spPr bwMode="auto">
            <a:xfrm>
              <a:off x="2685" y="2606"/>
              <a:ext cx="625" cy="261"/>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Wyatt</a:t>
              </a:r>
            </a:p>
          </p:txBody>
        </p:sp>
        <p:sp>
          <p:nvSpPr>
            <p:cNvPr id="583707" name="Rectangle 27"/>
            <p:cNvSpPr>
              <a:spLocks noChangeAspect="1" noChangeArrowheads="1"/>
            </p:cNvSpPr>
            <p:nvPr/>
          </p:nvSpPr>
          <p:spPr bwMode="auto">
            <a:xfrm>
              <a:off x="3934" y="2606"/>
              <a:ext cx="625" cy="261"/>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Victor</a:t>
              </a:r>
            </a:p>
          </p:txBody>
        </p:sp>
        <p:sp>
          <p:nvSpPr>
            <p:cNvPr id="583708" name="Rectangle 28"/>
            <p:cNvSpPr>
              <a:spLocks noChangeAspect="1" noChangeArrowheads="1"/>
            </p:cNvSpPr>
            <p:nvPr/>
          </p:nvSpPr>
          <p:spPr bwMode="auto">
            <a:xfrm>
              <a:off x="4559" y="2606"/>
              <a:ext cx="625" cy="261"/>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Zeus</a:t>
              </a:r>
            </a:p>
          </p:txBody>
        </p:sp>
        <p:sp>
          <p:nvSpPr>
            <p:cNvPr id="583709" name="Rectangle 29"/>
            <p:cNvSpPr>
              <a:spLocks noChangeAspect="1" noChangeArrowheads="1"/>
            </p:cNvSpPr>
            <p:nvPr/>
          </p:nvSpPr>
          <p:spPr bwMode="auto">
            <a:xfrm>
              <a:off x="1435" y="2345"/>
              <a:ext cx="625" cy="261"/>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solidFill>
                    <a:schemeClr val="bg1"/>
                  </a:solidFill>
                </a:rPr>
                <a:t>Amy</a:t>
              </a:r>
            </a:p>
          </p:txBody>
        </p:sp>
        <p:sp>
          <p:nvSpPr>
            <p:cNvPr id="583710" name="Rectangle 30"/>
            <p:cNvSpPr>
              <a:spLocks noChangeAspect="1" noChangeArrowheads="1"/>
            </p:cNvSpPr>
            <p:nvPr/>
          </p:nvSpPr>
          <p:spPr bwMode="auto">
            <a:xfrm>
              <a:off x="2060" y="2345"/>
              <a:ext cx="625" cy="261"/>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Zeus</a:t>
              </a:r>
            </a:p>
          </p:txBody>
        </p:sp>
        <p:sp>
          <p:nvSpPr>
            <p:cNvPr id="583711" name="Rectangle 31"/>
            <p:cNvSpPr>
              <a:spLocks noChangeAspect="1" noChangeArrowheads="1"/>
            </p:cNvSpPr>
            <p:nvPr/>
          </p:nvSpPr>
          <p:spPr bwMode="auto">
            <a:xfrm>
              <a:off x="3310" y="2345"/>
              <a:ext cx="624" cy="261"/>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Wyatt</a:t>
              </a:r>
            </a:p>
          </p:txBody>
        </p:sp>
        <p:sp>
          <p:nvSpPr>
            <p:cNvPr id="583712" name="Rectangle 32"/>
            <p:cNvSpPr>
              <a:spLocks noChangeAspect="1" noChangeArrowheads="1"/>
            </p:cNvSpPr>
            <p:nvPr/>
          </p:nvSpPr>
          <p:spPr bwMode="auto">
            <a:xfrm>
              <a:off x="2685" y="2345"/>
              <a:ext cx="625" cy="261"/>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Victor</a:t>
              </a:r>
            </a:p>
          </p:txBody>
        </p:sp>
        <p:sp>
          <p:nvSpPr>
            <p:cNvPr id="583713" name="Rectangle 33"/>
            <p:cNvSpPr>
              <a:spLocks noChangeAspect="1" noChangeArrowheads="1"/>
            </p:cNvSpPr>
            <p:nvPr/>
          </p:nvSpPr>
          <p:spPr bwMode="auto">
            <a:xfrm>
              <a:off x="3934" y="2345"/>
              <a:ext cx="625" cy="261"/>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Yancey</a:t>
              </a:r>
            </a:p>
          </p:txBody>
        </p:sp>
        <p:sp>
          <p:nvSpPr>
            <p:cNvPr id="583714" name="Rectangle 34"/>
            <p:cNvSpPr>
              <a:spLocks noChangeAspect="1" noChangeArrowheads="1"/>
            </p:cNvSpPr>
            <p:nvPr/>
          </p:nvSpPr>
          <p:spPr bwMode="auto">
            <a:xfrm>
              <a:off x="4559" y="2345"/>
              <a:ext cx="625" cy="261"/>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Xavier</a:t>
              </a:r>
            </a:p>
          </p:txBody>
        </p:sp>
        <p:sp>
          <p:nvSpPr>
            <p:cNvPr id="583715" name="Rectangle 35"/>
            <p:cNvSpPr>
              <a:spLocks noChangeAspect="1" noChangeArrowheads="1"/>
            </p:cNvSpPr>
            <p:nvPr/>
          </p:nvSpPr>
          <p:spPr bwMode="auto">
            <a:xfrm>
              <a:off x="2060" y="2086"/>
              <a:ext cx="625" cy="259"/>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solidFill>
                    <a:schemeClr val="bg1"/>
                  </a:solidFill>
                </a:rPr>
                <a:t>1</a:t>
              </a:r>
              <a:r>
                <a:rPr kumimoji="0" lang="en-US" altLang="en-US" baseline="30000">
                  <a:solidFill>
                    <a:schemeClr val="bg1"/>
                  </a:solidFill>
                </a:rPr>
                <a:t>st</a:t>
              </a:r>
            </a:p>
          </p:txBody>
        </p:sp>
        <p:sp>
          <p:nvSpPr>
            <p:cNvPr id="583716" name="Rectangle 36"/>
            <p:cNvSpPr>
              <a:spLocks noChangeAspect="1" noChangeArrowheads="1"/>
            </p:cNvSpPr>
            <p:nvPr/>
          </p:nvSpPr>
          <p:spPr bwMode="auto">
            <a:xfrm>
              <a:off x="2685" y="2086"/>
              <a:ext cx="625" cy="259"/>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solidFill>
                    <a:schemeClr val="bg1"/>
                  </a:solidFill>
                </a:rPr>
                <a:t>2</a:t>
              </a:r>
              <a:r>
                <a:rPr kumimoji="0" lang="en-US" altLang="en-US" baseline="30000">
                  <a:solidFill>
                    <a:schemeClr val="bg1"/>
                  </a:solidFill>
                </a:rPr>
                <a:t>nd</a:t>
              </a:r>
            </a:p>
          </p:txBody>
        </p:sp>
        <p:sp>
          <p:nvSpPr>
            <p:cNvPr id="583717" name="Rectangle 37"/>
            <p:cNvSpPr>
              <a:spLocks noChangeAspect="1" noChangeArrowheads="1"/>
            </p:cNvSpPr>
            <p:nvPr/>
          </p:nvSpPr>
          <p:spPr bwMode="auto">
            <a:xfrm>
              <a:off x="3310" y="2086"/>
              <a:ext cx="624" cy="259"/>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solidFill>
                    <a:schemeClr val="bg1"/>
                  </a:solidFill>
                </a:rPr>
                <a:t>3</a:t>
              </a:r>
              <a:r>
                <a:rPr kumimoji="0" lang="en-US" altLang="en-US" baseline="30000">
                  <a:solidFill>
                    <a:schemeClr val="bg1"/>
                  </a:solidFill>
                </a:rPr>
                <a:t>rd</a:t>
              </a:r>
            </a:p>
          </p:txBody>
        </p:sp>
        <p:sp>
          <p:nvSpPr>
            <p:cNvPr id="583718" name="Rectangle 38"/>
            <p:cNvSpPr>
              <a:spLocks noChangeAspect="1" noChangeArrowheads="1"/>
            </p:cNvSpPr>
            <p:nvPr/>
          </p:nvSpPr>
          <p:spPr bwMode="auto">
            <a:xfrm>
              <a:off x="3934" y="2086"/>
              <a:ext cx="625" cy="259"/>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solidFill>
                    <a:schemeClr val="bg1"/>
                  </a:solidFill>
                </a:rPr>
                <a:t>4</a:t>
              </a:r>
              <a:r>
                <a:rPr kumimoji="0" lang="en-US" altLang="en-US" baseline="30000">
                  <a:solidFill>
                    <a:schemeClr val="bg1"/>
                  </a:solidFill>
                </a:rPr>
                <a:t>th</a:t>
              </a:r>
            </a:p>
          </p:txBody>
        </p:sp>
        <p:sp>
          <p:nvSpPr>
            <p:cNvPr id="583719" name="Rectangle 39"/>
            <p:cNvSpPr>
              <a:spLocks noChangeAspect="1" noChangeArrowheads="1"/>
            </p:cNvSpPr>
            <p:nvPr/>
          </p:nvSpPr>
          <p:spPr bwMode="auto">
            <a:xfrm>
              <a:off x="4559" y="2086"/>
              <a:ext cx="625" cy="259"/>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solidFill>
                    <a:schemeClr val="bg1"/>
                  </a:solidFill>
                </a:rPr>
                <a:t>5</a:t>
              </a:r>
              <a:r>
                <a:rPr kumimoji="0" lang="en-US" altLang="en-US" baseline="30000">
                  <a:solidFill>
                    <a:schemeClr val="bg1"/>
                  </a:solidFill>
                </a:rPr>
                <a:t>th</a:t>
              </a:r>
            </a:p>
          </p:txBody>
        </p:sp>
      </p:grpSp>
      <p:sp>
        <p:nvSpPr>
          <p:cNvPr id="583720" name="Rectangle 40"/>
          <p:cNvSpPr>
            <a:spLocks noChangeAspect="1" noChangeArrowheads="1"/>
          </p:cNvSpPr>
          <p:nvPr/>
        </p:nvSpPr>
        <p:spPr bwMode="auto">
          <a:xfrm>
            <a:off x="1524000" y="6138863"/>
            <a:ext cx="5951538" cy="414337"/>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400" i="1"/>
              <a:t>Women’s Preference List</a:t>
            </a:r>
            <a:endParaRPr kumimoji="0" lang="en-US" altLang="en-US" sz="1400" i="1">
              <a:solidFill>
                <a:schemeClr val="bg1"/>
              </a:solidFill>
            </a:endParaRPr>
          </a:p>
        </p:txBody>
      </p:sp>
      <p:sp>
        <p:nvSpPr>
          <p:cNvPr id="583721" name="Text Box 41"/>
          <p:cNvSpPr txBox="1">
            <a:spLocks noChangeArrowheads="1"/>
          </p:cNvSpPr>
          <p:nvPr/>
        </p:nvSpPr>
        <p:spPr bwMode="auto">
          <a:xfrm>
            <a:off x="2743200" y="3200400"/>
            <a:ext cx="581025"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1019175">
              <a:defRPr kumimoji="1" sz="2400">
                <a:solidFill>
                  <a:schemeClr val="tx1"/>
                </a:solidFill>
                <a:latin typeface="Comic Sans MS" panose="030F0702030302020204" pitchFamily="66" charset="0"/>
              </a:defRPr>
            </a:lvl1pPr>
            <a:lvl2pPr marL="509588" defTabSz="1019175">
              <a:defRPr kumimoji="1" sz="2400">
                <a:solidFill>
                  <a:schemeClr val="tx1"/>
                </a:solidFill>
                <a:latin typeface="Comic Sans MS" panose="030F0702030302020204" pitchFamily="66" charset="0"/>
              </a:defRPr>
            </a:lvl2pPr>
            <a:lvl3pPr marL="1019175" defTabSz="1019175">
              <a:defRPr kumimoji="1" sz="2400">
                <a:solidFill>
                  <a:schemeClr val="tx1"/>
                </a:solidFill>
                <a:latin typeface="Comic Sans MS" panose="030F0702030302020204" pitchFamily="66" charset="0"/>
              </a:defRPr>
            </a:lvl3pPr>
            <a:lvl4pPr marL="1528763" defTabSz="1019175">
              <a:defRPr kumimoji="1" sz="2400">
                <a:solidFill>
                  <a:schemeClr val="tx1"/>
                </a:solidFill>
                <a:latin typeface="Comic Sans MS" panose="030F0702030302020204" pitchFamily="66" charset="0"/>
              </a:defRPr>
            </a:lvl4pPr>
            <a:lvl5pPr marL="2038350" defTabSz="1019175">
              <a:defRPr kumimoji="1" sz="2400">
                <a:solidFill>
                  <a:schemeClr val="tx1"/>
                </a:solidFill>
                <a:latin typeface="Comic Sans MS" panose="030F0702030302020204" pitchFamily="66" charset="0"/>
              </a:defRPr>
            </a:lvl5pPr>
            <a:lvl6pPr marL="2495550" defTabSz="1019175" eaLnBrk="0" fontAlgn="base" hangingPunct="0">
              <a:spcBef>
                <a:spcPct val="0"/>
              </a:spcBef>
              <a:spcAft>
                <a:spcPct val="0"/>
              </a:spcAft>
              <a:defRPr kumimoji="1" sz="2400">
                <a:solidFill>
                  <a:schemeClr val="tx1"/>
                </a:solidFill>
                <a:latin typeface="Comic Sans MS" panose="030F0702030302020204" pitchFamily="66" charset="0"/>
              </a:defRPr>
            </a:lvl6pPr>
            <a:lvl7pPr marL="2952750" defTabSz="1019175" eaLnBrk="0" fontAlgn="base" hangingPunct="0">
              <a:spcBef>
                <a:spcPct val="0"/>
              </a:spcBef>
              <a:spcAft>
                <a:spcPct val="0"/>
              </a:spcAft>
              <a:defRPr kumimoji="1" sz="2400">
                <a:solidFill>
                  <a:schemeClr val="tx1"/>
                </a:solidFill>
                <a:latin typeface="Comic Sans MS" panose="030F0702030302020204" pitchFamily="66" charset="0"/>
              </a:defRPr>
            </a:lvl7pPr>
            <a:lvl8pPr marL="3409950" defTabSz="1019175" eaLnBrk="0" fontAlgn="base" hangingPunct="0">
              <a:spcBef>
                <a:spcPct val="0"/>
              </a:spcBef>
              <a:spcAft>
                <a:spcPct val="0"/>
              </a:spcAft>
              <a:defRPr kumimoji="1" sz="2400">
                <a:solidFill>
                  <a:schemeClr val="tx1"/>
                </a:solidFill>
                <a:latin typeface="Comic Sans MS" panose="030F0702030302020204" pitchFamily="66" charset="0"/>
              </a:defRPr>
            </a:lvl8pPr>
            <a:lvl9pPr marL="3867150" defTabSz="1019175" eaLnBrk="0" fontAlgn="base" hangingPunct="0">
              <a:spcBef>
                <a:spcPct val="0"/>
              </a:spcBef>
              <a:spcAft>
                <a:spcPct val="0"/>
              </a:spcAft>
              <a:defRPr kumimoji="1" sz="2400">
                <a:solidFill>
                  <a:schemeClr val="tx1"/>
                </a:solidFill>
                <a:latin typeface="Comic Sans MS" panose="030F0702030302020204" pitchFamily="66" charset="0"/>
              </a:defRPr>
            </a:lvl9pPr>
          </a:lstStyle>
          <a:p>
            <a:pPr>
              <a:spcBef>
                <a:spcPct val="50000"/>
              </a:spcBef>
            </a:pPr>
            <a:r>
              <a:rPr lang="en-US" altLang="en-US" sz="1200"/>
              <a:t>favorite</a:t>
            </a:r>
          </a:p>
        </p:txBody>
      </p:sp>
      <p:sp>
        <p:nvSpPr>
          <p:cNvPr id="583722" name="Text Box 42"/>
          <p:cNvSpPr txBox="1">
            <a:spLocks noChangeArrowheads="1"/>
          </p:cNvSpPr>
          <p:nvPr/>
        </p:nvSpPr>
        <p:spPr bwMode="auto">
          <a:xfrm>
            <a:off x="6477000" y="3200400"/>
            <a:ext cx="976313"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1019175">
              <a:defRPr kumimoji="1" sz="2400">
                <a:solidFill>
                  <a:schemeClr val="tx1"/>
                </a:solidFill>
                <a:latin typeface="Comic Sans MS" panose="030F0702030302020204" pitchFamily="66" charset="0"/>
              </a:defRPr>
            </a:lvl1pPr>
            <a:lvl2pPr marL="509588" defTabSz="1019175">
              <a:defRPr kumimoji="1" sz="2400">
                <a:solidFill>
                  <a:schemeClr val="tx1"/>
                </a:solidFill>
                <a:latin typeface="Comic Sans MS" panose="030F0702030302020204" pitchFamily="66" charset="0"/>
              </a:defRPr>
            </a:lvl2pPr>
            <a:lvl3pPr marL="1019175" defTabSz="1019175">
              <a:defRPr kumimoji="1" sz="2400">
                <a:solidFill>
                  <a:schemeClr val="tx1"/>
                </a:solidFill>
                <a:latin typeface="Comic Sans MS" panose="030F0702030302020204" pitchFamily="66" charset="0"/>
              </a:defRPr>
            </a:lvl3pPr>
            <a:lvl4pPr marL="1528763" defTabSz="1019175">
              <a:defRPr kumimoji="1" sz="2400">
                <a:solidFill>
                  <a:schemeClr val="tx1"/>
                </a:solidFill>
                <a:latin typeface="Comic Sans MS" panose="030F0702030302020204" pitchFamily="66" charset="0"/>
              </a:defRPr>
            </a:lvl4pPr>
            <a:lvl5pPr marL="2038350" defTabSz="1019175">
              <a:defRPr kumimoji="1" sz="2400">
                <a:solidFill>
                  <a:schemeClr val="tx1"/>
                </a:solidFill>
                <a:latin typeface="Comic Sans MS" panose="030F0702030302020204" pitchFamily="66" charset="0"/>
              </a:defRPr>
            </a:lvl5pPr>
            <a:lvl6pPr marL="2495550" defTabSz="1019175" eaLnBrk="0" fontAlgn="base" hangingPunct="0">
              <a:spcBef>
                <a:spcPct val="0"/>
              </a:spcBef>
              <a:spcAft>
                <a:spcPct val="0"/>
              </a:spcAft>
              <a:defRPr kumimoji="1" sz="2400">
                <a:solidFill>
                  <a:schemeClr val="tx1"/>
                </a:solidFill>
                <a:latin typeface="Comic Sans MS" panose="030F0702030302020204" pitchFamily="66" charset="0"/>
              </a:defRPr>
            </a:lvl6pPr>
            <a:lvl7pPr marL="2952750" defTabSz="1019175" eaLnBrk="0" fontAlgn="base" hangingPunct="0">
              <a:spcBef>
                <a:spcPct val="0"/>
              </a:spcBef>
              <a:spcAft>
                <a:spcPct val="0"/>
              </a:spcAft>
              <a:defRPr kumimoji="1" sz="2400">
                <a:solidFill>
                  <a:schemeClr val="tx1"/>
                </a:solidFill>
                <a:latin typeface="Comic Sans MS" panose="030F0702030302020204" pitchFamily="66" charset="0"/>
              </a:defRPr>
            </a:lvl7pPr>
            <a:lvl8pPr marL="3409950" defTabSz="1019175" eaLnBrk="0" fontAlgn="base" hangingPunct="0">
              <a:spcBef>
                <a:spcPct val="0"/>
              </a:spcBef>
              <a:spcAft>
                <a:spcPct val="0"/>
              </a:spcAft>
              <a:defRPr kumimoji="1" sz="2400">
                <a:solidFill>
                  <a:schemeClr val="tx1"/>
                </a:solidFill>
                <a:latin typeface="Comic Sans MS" panose="030F0702030302020204" pitchFamily="66" charset="0"/>
              </a:defRPr>
            </a:lvl8pPr>
            <a:lvl9pPr marL="3867150" defTabSz="1019175" eaLnBrk="0" fontAlgn="base" hangingPunct="0">
              <a:spcBef>
                <a:spcPct val="0"/>
              </a:spcBef>
              <a:spcAft>
                <a:spcPct val="0"/>
              </a:spcAft>
              <a:defRPr kumimoji="1" sz="2400">
                <a:solidFill>
                  <a:schemeClr val="tx1"/>
                </a:solidFill>
                <a:latin typeface="Comic Sans MS" panose="030F0702030302020204" pitchFamily="66" charset="0"/>
              </a:defRPr>
            </a:lvl9pPr>
          </a:lstStyle>
          <a:p>
            <a:pPr>
              <a:spcBef>
                <a:spcPct val="50000"/>
              </a:spcBef>
            </a:pPr>
            <a:r>
              <a:rPr lang="en-US" altLang="en-US" sz="1200"/>
              <a:t>least favorite</a:t>
            </a:r>
          </a:p>
        </p:txBody>
      </p:sp>
      <p:sp>
        <p:nvSpPr>
          <p:cNvPr id="583723" name="Line 43"/>
          <p:cNvSpPr>
            <a:spLocks noChangeShapeType="1"/>
          </p:cNvSpPr>
          <p:nvPr/>
        </p:nvSpPr>
        <p:spPr bwMode="auto">
          <a:xfrm>
            <a:off x="6934200" y="3429000"/>
            <a:ext cx="0" cy="15240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
        <p:nvSpPr>
          <p:cNvPr id="583724" name="Line 44"/>
          <p:cNvSpPr>
            <a:spLocks noChangeShapeType="1"/>
          </p:cNvSpPr>
          <p:nvPr/>
        </p:nvSpPr>
        <p:spPr bwMode="auto">
          <a:xfrm>
            <a:off x="3014663" y="3429000"/>
            <a:ext cx="0" cy="15240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2082D4E0-4B26-4DA6-B798-EAFA3959FC48}" type="slidenum">
              <a:rPr lang="en-US" altLang="en-US"/>
              <a:pPr/>
              <a:t>38</a:t>
            </a:fld>
            <a:endParaRPr lang="en-US" altLang="en-US" sz="1400"/>
          </a:p>
        </p:txBody>
      </p:sp>
      <p:sp>
        <p:nvSpPr>
          <p:cNvPr id="593922" name="Rectangle 2"/>
          <p:cNvSpPr>
            <a:spLocks noGrp="1" noChangeArrowheads="1"/>
          </p:cNvSpPr>
          <p:nvPr>
            <p:ph type="title"/>
          </p:nvPr>
        </p:nvSpPr>
        <p:spPr/>
        <p:txBody>
          <a:bodyPr/>
          <a:lstStyle/>
          <a:p>
            <a:r>
              <a:rPr lang="en-US" altLang="en-US"/>
              <a:t>Understanding the Solution</a:t>
            </a:r>
          </a:p>
        </p:txBody>
      </p:sp>
      <p:sp>
        <p:nvSpPr>
          <p:cNvPr id="593923" name="Rectangle 3"/>
          <p:cNvSpPr>
            <a:spLocks noGrp="1" noChangeArrowheads="1"/>
          </p:cNvSpPr>
          <p:nvPr>
            <p:ph type="body" idx="1"/>
          </p:nvPr>
        </p:nvSpPr>
        <p:spPr/>
        <p:txBody>
          <a:bodyPr/>
          <a:lstStyle/>
          <a:p>
            <a:r>
              <a:rPr lang="en-US" altLang="en-US"/>
              <a:t>Claim.  </a:t>
            </a:r>
            <a:r>
              <a:rPr lang="en-US" altLang="en-US">
                <a:solidFill>
                  <a:schemeClr val="tx1"/>
                </a:solidFill>
              </a:rPr>
              <a:t>The man-optimal stable matching is </a:t>
            </a:r>
            <a:r>
              <a:rPr lang="en-US" altLang="en-US">
                <a:solidFill>
                  <a:schemeClr val="accent1"/>
                </a:solidFill>
              </a:rPr>
              <a:t>weakly Pareto optimal</a:t>
            </a:r>
            <a:r>
              <a:rPr lang="en-US" altLang="en-US">
                <a:solidFill>
                  <a:schemeClr val="tx1"/>
                </a:solidFill>
              </a:rPr>
              <a:t>.</a:t>
            </a:r>
          </a:p>
          <a:p>
            <a:pPr lvl="1"/>
            <a:endParaRPr lang="en-US" altLang="en-US"/>
          </a:p>
          <a:p>
            <a:pPr lvl="1"/>
            <a:endParaRPr lang="en-US" altLang="en-US"/>
          </a:p>
          <a:p>
            <a:pPr lvl="1"/>
            <a:endParaRPr lang="en-US" altLang="en-US"/>
          </a:p>
          <a:p>
            <a:r>
              <a:rPr lang="en-US" altLang="en-US"/>
              <a:t>Pf.</a:t>
            </a:r>
            <a:endParaRPr lang="en-US" altLang="en-US">
              <a:solidFill>
                <a:schemeClr val="hlink"/>
              </a:solidFill>
            </a:endParaRPr>
          </a:p>
          <a:p>
            <a:pPr lvl="1"/>
            <a:r>
              <a:rPr lang="en-US" altLang="en-US"/>
              <a:t>Let A be last woman in some execution of GS algorithm to receive a proposal.</a:t>
            </a:r>
          </a:p>
          <a:p>
            <a:pPr lvl="1"/>
            <a:r>
              <a:rPr lang="en-US" altLang="en-US"/>
              <a:t>No man is rejected by A since algorithm terminates when last woman receives first proposal.</a:t>
            </a:r>
          </a:p>
          <a:p>
            <a:pPr lvl="1"/>
            <a:r>
              <a:rPr lang="en-US" altLang="en-US"/>
              <a:t>No man matched to A will be strictly better off than in man-optimal stable matching.  </a:t>
            </a:r>
            <a:r>
              <a:rPr lang="en-US" altLang="en-US">
                <a:cs typeface="Lucida Grande" pitchFamily="-48" charset="0"/>
              </a:rPr>
              <a:t>▪</a:t>
            </a:r>
          </a:p>
        </p:txBody>
      </p:sp>
      <p:sp>
        <p:nvSpPr>
          <p:cNvPr id="593925" name="Text Box 5"/>
          <p:cNvSpPr txBox="1">
            <a:spLocks noChangeArrowheads="1"/>
          </p:cNvSpPr>
          <p:nvPr/>
        </p:nvSpPr>
        <p:spPr bwMode="auto">
          <a:xfrm>
            <a:off x="4759325" y="1516063"/>
            <a:ext cx="336232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1019175">
              <a:defRPr kumimoji="1" sz="2400">
                <a:solidFill>
                  <a:schemeClr val="tx1"/>
                </a:solidFill>
                <a:latin typeface="Comic Sans MS" panose="030F0702030302020204" pitchFamily="66" charset="0"/>
              </a:defRPr>
            </a:lvl1pPr>
            <a:lvl2pPr marL="509588" defTabSz="1019175">
              <a:defRPr kumimoji="1" sz="2400">
                <a:solidFill>
                  <a:schemeClr val="tx1"/>
                </a:solidFill>
                <a:latin typeface="Comic Sans MS" panose="030F0702030302020204" pitchFamily="66" charset="0"/>
              </a:defRPr>
            </a:lvl2pPr>
            <a:lvl3pPr marL="1019175" defTabSz="1019175">
              <a:defRPr kumimoji="1" sz="2400">
                <a:solidFill>
                  <a:schemeClr val="tx1"/>
                </a:solidFill>
                <a:latin typeface="Comic Sans MS" panose="030F0702030302020204" pitchFamily="66" charset="0"/>
              </a:defRPr>
            </a:lvl3pPr>
            <a:lvl4pPr marL="1528763" defTabSz="1019175">
              <a:defRPr kumimoji="1" sz="2400">
                <a:solidFill>
                  <a:schemeClr val="tx1"/>
                </a:solidFill>
                <a:latin typeface="Comic Sans MS" panose="030F0702030302020204" pitchFamily="66" charset="0"/>
              </a:defRPr>
            </a:lvl4pPr>
            <a:lvl5pPr marL="2038350" defTabSz="1019175">
              <a:defRPr kumimoji="1" sz="2400">
                <a:solidFill>
                  <a:schemeClr val="tx1"/>
                </a:solidFill>
                <a:latin typeface="Comic Sans MS" panose="030F0702030302020204" pitchFamily="66" charset="0"/>
              </a:defRPr>
            </a:lvl5pPr>
            <a:lvl6pPr marL="2495550" defTabSz="1019175" eaLnBrk="0" fontAlgn="base" hangingPunct="0">
              <a:spcBef>
                <a:spcPct val="0"/>
              </a:spcBef>
              <a:spcAft>
                <a:spcPct val="0"/>
              </a:spcAft>
              <a:defRPr kumimoji="1" sz="2400">
                <a:solidFill>
                  <a:schemeClr val="tx1"/>
                </a:solidFill>
                <a:latin typeface="Comic Sans MS" panose="030F0702030302020204" pitchFamily="66" charset="0"/>
              </a:defRPr>
            </a:lvl6pPr>
            <a:lvl7pPr marL="2952750" defTabSz="1019175" eaLnBrk="0" fontAlgn="base" hangingPunct="0">
              <a:spcBef>
                <a:spcPct val="0"/>
              </a:spcBef>
              <a:spcAft>
                <a:spcPct val="0"/>
              </a:spcAft>
              <a:defRPr kumimoji="1" sz="2400">
                <a:solidFill>
                  <a:schemeClr val="tx1"/>
                </a:solidFill>
                <a:latin typeface="Comic Sans MS" panose="030F0702030302020204" pitchFamily="66" charset="0"/>
              </a:defRPr>
            </a:lvl7pPr>
            <a:lvl8pPr marL="3409950" defTabSz="1019175" eaLnBrk="0" fontAlgn="base" hangingPunct="0">
              <a:spcBef>
                <a:spcPct val="0"/>
              </a:spcBef>
              <a:spcAft>
                <a:spcPct val="0"/>
              </a:spcAft>
              <a:defRPr kumimoji="1" sz="2400">
                <a:solidFill>
                  <a:schemeClr val="tx1"/>
                </a:solidFill>
                <a:latin typeface="Comic Sans MS" panose="030F0702030302020204" pitchFamily="66" charset="0"/>
              </a:defRPr>
            </a:lvl8pPr>
            <a:lvl9pPr marL="3867150" defTabSz="1019175" eaLnBrk="0" fontAlgn="base" hangingPunct="0">
              <a:spcBef>
                <a:spcPct val="0"/>
              </a:spcBef>
              <a:spcAft>
                <a:spcPct val="0"/>
              </a:spcAft>
              <a:defRPr kumimoji="1" sz="2400">
                <a:solidFill>
                  <a:schemeClr val="tx1"/>
                </a:solidFill>
                <a:latin typeface="Comic Sans MS" panose="030F0702030302020204" pitchFamily="66" charset="0"/>
              </a:defRPr>
            </a:lvl9pPr>
          </a:lstStyle>
          <a:p>
            <a:pPr>
              <a:spcBef>
                <a:spcPct val="50000"/>
              </a:spcBef>
            </a:pPr>
            <a:r>
              <a:rPr lang="en-US" altLang="en-US" sz="1200"/>
              <a:t>No other perfect matching (stable or unstable)</a:t>
            </a:r>
            <a:br>
              <a:rPr lang="en-US" altLang="en-US" sz="1200"/>
            </a:br>
            <a:r>
              <a:rPr lang="en-US" altLang="en-US" sz="1200"/>
              <a:t>where every man does strictly better</a:t>
            </a:r>
          </a:p>
        </p:txBody>
      </p:sp>
      <p:sp>
        <p:nvSpPr>
          <p:cNvPr id="593927" name="Line 7"/>
          <p:cNvSpPr>
            <a:spLocks noChangeShapeType="1"/>
          </p:cNvSpPr>
          <p:nvPr/>
        </p:nvSpPr>
        <p:spPr bwMode="auto">
          <a:xfrm flipV="1">
            <a:off x="6283325" y="1281113"/>
            <a:ext cx="0" cy="21590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3"/>
          <p:cNvSpPr>
            <a:spLocks noGrp="1"/>
          </p:cNvSpPr>
          <p:nvPr>
            <p:ph type="sldNum" sz="quarter" idx="10"/>
          </p:nvPr>
        </p:nvSpPr>
        <p:spPr/>
        <p:txBody>
          <a:bodyPr/>
          <a:lstStyle/>
          <a:p>
            <a:fld id="{6362E073-8BCB-484C-A6E4-09E37C94FFD5}" type="slidenum">
              <a:rPr lang="en-US" altLang="en-US"/>
              <a:pPr/>
              <a:t>39</a:t>
            </a:fld>
            <a:endParaRPr lang="en-US" altLang="en-US" sz="1400"/>
          </a:p>
        </p:txBody>
      </p:sp>
      <p:sp>
        <p:nvSpPr>
          <p:cNvPr id="622594" name="Rectangle 2"/>
          <p:cNvSpPr>
            <a:spLocks noGrp="1" noChangeArrowheads="1"/>
          </p:cNvSpPr>
          <p:nvPr>
            <p:ph type="title"/>
          </p:nvPr>
        </p:nvSpPr>
        <p:spPr/>
        <p:txBody>
          <a:bodyPr/>
          <a:lstStyle/>
          <a:p>
            <a:r>
              <a:rPr lang="en-US" altLang="en-US"/>
              <a:t>Deceit:  Machiavelli Meets Gale-Shapley</a:t>
            </a:r>
          </a:p>
        </p:txBody>
      </p:sp>
      <p:sp>
        <p:nvSpPr>
          <p:cNvPr id="622595" name="Rectangle 3"/>
          <p:cNvSpPr>
            <a:spLocks noGrp="1" noChangeArrowheads="1"/>
          </p:cNvSpPr>
          <p:nvPr>
            <p:ph type="body" idx="1"/>
          </p:nvPr>
        </p:nvSpPr>
        <p:spPr>
          <a:xfrm>
            <a:off x="609600" y="914400"/>
            <a:ext cx="8129588" cy="5410200"/>
          </a:xfrm>
        </p:spPr>
        <p:txBody>
          <a:bodyPr/>
          <a:lstStyle/>
          <a:p>
            <a:r>
              <a:rPr lang="en-US" altLang="en-US"/>
              <a:t>Q.  </a:t>
            </a:r>
            <a:r>
              <a:rPr lang="en-US" altLang="en-US">
                <a:solidFill>
                  <a:schemeClr val="tx1"/>
                </a:solidFill>
              </a:rPr>
              <a:t>Can there be an incentive to misrepresent your preference profile?</a:t>
            </a:r>
          </a:p>
          <a:p>
            <a:pPr lvl="1"/>
            <a:r>
              <a:rPr lang="en-US" altLang="en-US"/>
              <a:t>Assume you know men’s propose-and-reject algorithm will be run.</a:t>
            </a:r>
          </a:p>
          <a:p>
            <a:pPr lvl="1"/>
            <a:r>
              <a:rPr lang="en-US" altLang="en-US"/>
              <a:t>Assume that you know the preference profiles of all other participants.</a:t>
            </a:r>
          </a:p>
          <a:p>
            <a:endParaRPr lang="en-US" altLang="en-US">
              <a:solidFill>
                <a:schemeClr val="hlink"/>
              </a:solidFill>
            </a:endParaRPr>
          </a:p>
          <a:p>
            <a:r>
              <a:rPr lang="en-US" altLang="en-US"/>
              <a:t>Fact.  </a:t>
            </a:r>
            <a:r>
              <a:rPr lang="en-US" altLang="en-US">
                <a:solidFill>
                  <a:schemeClr val="tx1"/>
                </a:solidFill>
              </a:rPr>
              <a:t>No, for any man yes, for some women. No mechanism can guarantee a stable matching and be cheatproof.</a:t>
            </a:r>
          </a:p>
        </p:txBody>
      </p:sp>
      <p:sp>
        <p:nvSpPr>
          <p:cNvPr id="622596" name="Rectangle 4"/>
          <p:cNvSpPr>
            <a:spLocks noChangeArrowheads="1"/>
          </p:cNvSpPr>
          <p:nvPr/>
        </p:nvSpPr>
        <p:spPr bwMode="auto">
          <a:xfrm>
            <a:off x="2409825" y="5181600"/>
            <a:ext cx="681038" cy="341313"/>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A</a:t>
            </a:r>
          </a:p>
        </p:txBody>
      </p:sp>
      <p:sp>
        <p:nvSpPr>
          <p:cNvPr id="622597" name="Rectangle 5"/>
          <p:cNvSpPr>
            <a:spLocks noChangeArrowheads="1"/>
          </p:cNvSpPr>
          <p:nvPr/>
        </p:nvSpPr>
        <p:spPr bwMode="auto">
          <a:xfrm>
            <a:off x="5813425" y="4249738"/>
            <a:ext cx="681038" cy="341312"/>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X</a:t>
            </a:r>
          </a:p>
        </p:txBody>
      </p:sp>
      <p:sp>
        <p:nvSpPr>
          <p:cNvPr id="622598" name="Rectangle 6"/>
          <p:cNvSpPr>
            <a:spLocks noChangeArrowheads="1"/>
          </p:cNvSpPr>
          <p:nvPr/>
        </p:nvSpPr>
        <p:spPr bwMode="auto">
          <a:xfrm>
            <a:off x="6494463" y="3568700"/>
            <a:ext cx="681037" cy="341313"/>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X</a:t>
            </a:r>
          </a:p>
        </p:txBody>
      </p:sp>
      <p:sp>
        <p:nvSpPr>
          <p:cNvPr id="622599" name="Rectangle 7"/>
          <p:cNvSpPr>
            <a:spLocks noChangeArrowheads="1"/>
          </p:cNvSpPr>
          <p:nvPr/>
        </p:nvSpPr>
        <p:spPr bwMode="auto">
          <a:xfrm>
            <a:off x="6494463" y="3910013"/>
            <a:ext cx="681037" cy="339725"/>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Y</a:t>
            </a:r>
          </a:p>
        </p:txBody>
      </p:sp>
      <p:sp>
        <p:nvSpPr>
          <p:cNvPr id="622600" name="Rectangle 8"/>
          <p:cNvSpPr>
            <a:spLocks noChangeArrowheads="1"/>
          </p:cNvSpPr>
          <p:nvPr/>
        </p:nvSpPr>
        <p:spPr bwMode="auto">
          <a:xfrm>
            <a:off x="6494463" y="4249738"/>
            <a:ext cx="681037" cy="341312"/>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Y</a:t>
            </a:r>
          </a:p>
        </p:txBody>
      </p:sp>
      <p:sp>
        <p:nvSpPr>
          <p:cNvPr id="622601" name="Rectangle 9"/>
          <p:cNvSpPr>
            <a:spLocks noChangeArrowheads="1"/>
          </p:cNvSpPr>
          <p:nvPr/>
        </p:nvSpPr>
        <p:spPr bwMode="auto">
          <a:xfrm>
            <a:off x="7175500" y="3910013"/>
            <a:ext cx="681038" cy="339725"/>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Z</a:t>
            </a:r>
          </a:p>
        </p:txBody>
      </p:sp>
      <p:sp>
        <p:nvSpPr>
          <p:cNvPr id="622602" name="Rectangle 10"/>
          <p:cNvSpPr>
            <a:spLocks noChangeArrowheads="1"/>
          </p:cNvSpPr>
          <p:nvPr/>
        </p:nvSpPr>
        <p:spPr bwMode="auto">
          <a:xfrm>
            <a:off x="7175500" y="3568700"/>
            <a:ext cx="681038" cy="341313"/>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Z</a:t>
            </a:r>
          </a:p>
        </p:txBody>
      </p:sp>
      <p:sp>
        <p:nvSpPr>
          <p:cNvPr id="622603" name="Rectangle 11"/>
          <p:cNvSpPr>
            <a:spLocks noChangeArrowheads="1"/>
          </p:cNvSpPr>
          <p:nvPr/>
        </p:nvSpPr>
        <p:spPr bwMode="auto">
          <a:xfrm>
            <a:off x="1524000" y="5502275"/>
            <a:ext cx="3063875" cy="307975"/>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200" i="1"/>
              <a:t>Men’s Preference List</a:t>
            </a:r>
          </a:p>
        </p:txBody>
      </p:sp>
      <p:sp>
        <p:nvSpPr>
          <p:cNvPr id="622604" name="Rectangle 12"/>
          <p:cNvSpPr>
            <a:spLocks noChangeArrowheads="1"/>
          </p:cNvSpPr>
          <p:nvPr/>
        </p:nvSpPr>
        <p:spPr bwMode="auto">
          <a:xfrm>
            <a:off x="4860925" y="4648200"/>
            <a:ext cx="3063875" cy="307975"/>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200" i="1"/>
              <a:t>Women’s True Preference Profile</a:t>
            </a:r>
          </a:p>
        </p:txBody>
      </p:sp>
      <p:sp>
        <p:nvSpPr>
          <p:cNvPr id="622605" name="Rectangle 13"/>
          <p:cNvSpPr>
            <a:spLocks noChangeArrowheads="1"/>
          </p:cNvSpPr>
          <p:nvPr/>
        </p:nvSpPr>
        <p:spPr bwMode="auto">
          <a:xfrm>
            <a:off x="1524000" y="5181600"/>
            <a:ext cx="885825" cy="341313"/>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solidFill>
                  <a:schemeClr val="bg1"/>
                </a:solidFill>
              </a:rPr>
              <a:t>Zeus</a:t>
            </a:r>
          </a:p>
        </p:txBody>
      </p:sp>
      <p:sp>
        <p:nvSpPr>
          <p:cNvPr id="622606" name="Rectangle 14"/>
          <p:cNvSpPr>
            <a:spLocks noChangeArrowheads="1"/>
          </p:cNvSpPr>
          <p:nvPr/>
        </p:nvSpPr>
        <p:spPr bwMode="auto">
          <a:xfrm>
            <a:off x="1524000" y="4841875"/>
            <a:ext cx="885825" cy="33972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solidFill>
                  <a:schemeClr val="bg1"/>
                </a:solidFill>
              </a:rPr>
              <a:t>Yancey</a:t>
            </a:r>
          </a:p>
        </p:txBody>
      </p:sp>
      <p:sp>
        <p:nvSpPr>
          <p:cNvPr id="622607" name="Rectangle 15"/>
          <p:cNvSpPr>
            <a:spLocks noChangeArrowheads="1"/>
          </p:cNvSpPr>
          <p:nvPr/>
        </p:nvSpPr>
        <p:spPr bwMode="auto">
          <a:xfrm>
            <a:off x="1524000" y="4500563"/>
            <a:ext cx="885825" cy="341312"/>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solidFill>
                  <a:schemeClr val="bg1"/>
                </a:solidFill>
              </a:rPr>
              <a:t>Xavier</a:t>
            </a:r>
          </a:p>
        </p:txBody>
      </p:sp>
      <p:sp>
        <p:nvSpPr>
          <p:cNvPr id="622608" name="Rectangle 16"/>
          <p:cNvSpPr>
            <a:spLocks noChangeArrowheads="1"/>
          </p:cNvSpPr>
          <p:nvPr/>
        </p:nvSpPr>
        <p:spPr bwMode="auto">
          <a:xfrm>
            <a:off x="2409825" y="4160838"/>
            <a:ext cx="681038" cy="33972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400">
                <a:solidFill>
                  <a:schemeClr val="bg1"/>
                </a:solidFill>
              </a:rPr>
              <a:t>1</a:t>
            </a:r>
            <a:r>
              <a:rPr kumimoji="0" lang="en-US" altLang="en-US" sz="1400" baseline="30000">
                <a:solidFill>
                  <a:schemeClr val="bg1"/>
                </a:solidFill>
              </a:rPr>
              <a:t>st</a:t>
            </a:r>
          </a:p>
        </p:txBody>
      </p:sp>
      <p:sp>
        <p:nvSpPr>
          <p:cNvPr id="622609" name="Rectangle 17"/>
          <p:cNvSpPr>
            <a:spLocks noChangeArrowheads="1"/>
          </p:cNvSpPr>
          <p:nvPr/>
        </p:nvSpPr>
        <p:spPr bwMode="auto">
          <a:xfrm>
            <a:off x="2409825" y="4500563"/>
            <a:ext cx="681038" cy="341312"/>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A</a:t>
            </a:r>
          </a:p>
        </p:txBody>
      </p:sp>
      <p:sp>
        <p:nvSpPr>
          <p:cNvPr id="622610" name="Rectangle 18"/>
          <p:cNvSpPr>
            <a:spLocks noChangeArrowheads="1"/>
          </p:cNvSpPr>
          <p:nvPr/>
        </p:nvSpPr>
        <p:spPr bwMode="auto">
          <a:xfrm>
            <a:off x="2409825" y="4841875"/>
            <a:ext cx="681038" cy="339725"/>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B</a:t>
            </a:r>
          </a:p>
        </p:txBody>
      </p:sp>
      <p:sp>
        <p:nvSpPr>
          <p:cNvPr id="622611" name="Rectangle 19"/>
          <p:cNvSpPr>
            <a:spLocks noChangeArrowheads="1"/>
          </p:cNvSpPr>
          <p:nvPr/>
        </p:nvSpPr>
        <p:spPr bwMode="auto">
          <a:xfrm>
            <a:off x="3090863" y="4160838"/>
            <a:ext cx="679450" cy="33972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400">
                <a:solidFill>
                  <a:schemeClr val="bg1"/>
                </a:solidFill>
              </a:rPr>
              <a:t>2</a:t>
            </a:r>
            <a:r>
              <a:rPr kumimoji="0" lang="en-US" altLang="en-US" sz="1400" baseline="30000">
                <a:solidFill>
                  <a:schemeClr val="bg1"/>
                </a:solidFill>
              </a:rPr>
              <a:t>nd</a:t>
            </a:r>
          </a:p>
        </p:txBody>
      </p:sp>
      <p:sp>
        <p:nvSpPr>
          <p:cNvPr id="622612" name="Rectangle 20"/>
          <p:cNvSpPr>
            <a:spLocks noChangeArrowheads="1"/>
          </p:cNvSpPr>
          <p:nvPr/>
        </p:nvSpPr>
        <p:spPr bwMode="auto">
          <a:xfrm>
            <a:off x="3770313" y="4500563"/>
            <a:ext cx="681037" cy="341312"/>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C</a:t>
            </a:r>
          </a:p>
        </p:txBody>
      </p:sp>
      <p:sp>
        <p:nvSpPr>
          <p:cNvPr id="622613" name="Rectangle 21"/>
          <p:cNvSpPr>
            <a:spLocks noChangeArrowheads="1"/>
          </p:cNvSpPr>
          <p:nvPr/>
        </p:nvSpPr>
        <p:spPr bwMode="auto">
          <a:xfrm>
            <a:off x="3770313" y="4841875"/>
            <a:ext cx="681037" cy="339725"/>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C</a:t>
            </a:r>
          </a:p>
        </p:txBody>
      </p:sp>
      <p:sp>
        <p:nvSpPr>
          <p:cNvPr id="622614" name="Rectangle 22"/>
          <p:cNvSpPr>
            <a:spLocks noChangeArrowheads="1"/>
          </p:cNvSpPr>
          <p:nvPr/>
        </p:nvSpPr>
        <p:spPr bwMode="auto">
          <a:xfrm>
            <a:off x="3770313" y="4160838"/>
            <a:ext cx="681037" cy="33972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400">
                <a:solidFill>
                  <a:schemeClr val="bg1"/>
                </a:solidFill>
              </a:rPr>
              <a:t>3</a:t>
            </a:r>
            <a:r>
              <a:rPr kumimoji="0" lang="en-US" altLang="en-US" sz="1400" baseline="30000">
                <a:solidFill>
                  <a:schemeClr val="bg1"/>
                </a:solidFill>
              </a:rPr>
              <a:t>rd</a:t>
            </a:r>
          </a:p>
        </p:txBody>
      </p:sp>
      <p:sp>
        <p:nvSpPr>
          <p:cNvPr id="622615" name="Rectangle 23"/>
          <p:cNvSpPr>
            <a:spLocks noChangeArrowheads="1"/>
          </p:cNvSpPr>
          <p:nvPr/>
        </p:nvSpPr>
        <p:spPr bwMode="auto">
          <a:xfrm>
            <a:off x="4929188" y="4249738"/>
            <a:ext cx="884237" cy="341312"/>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solidFill>
                  <a:schemeClr val="bg1"/>
                </a:solidFill>
              </a:rPr>
              <a:t>Clare</a:t>
            </a:r>
          </a:p>
        </p:txBody>
      </p:sp>
      <p:sp>
        <p:nvSpPr>
          <p:cNvPr id="622616" name="Rectangle 24"/>
          <p:cNvSpPr>
            <a:spLocks noChangeArrowheads="1"/>
          </p:cNvSpPr>
          <p:nvPr/>
        </p:nvSpPr>
        <p:spPr bwMode="auto">
          <a:xfrm>
            <a:off x="4929188" y="3910013"/>
            <a:ext cx="884237" cy="33972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solidFill>
                  <a:schemeClr val="bg1"/>
                </a:solidFill>
              </a:rPr>
              <a:t>Bertha</a:t>
            </a:r>
          </a:p>
        </p:txBody>
      </p:sp>
      <p:sp>
        <p:nvSpPr>
          <p:cNvPr id="622617" name="Rectangle 25"/>
          <p:cNvSpPr>
            <a:spLocks noChangeArrowheads="1"/>
          </p:cNvSpPr>
          <p:nvPr/>
        </p:nvSpPr>
        <p:spPr bwMode="auto">
          <a:xfrm>
            <a:off x="4929188" y="3568700"/>
            <a:ext cx="884237" cy="341313"/>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solidFill>
                  <a:schemeClr val="bg1"/>
                </a:solidFill>
              </a:rPr>
              <a:t>Amy</a:t>
            </a:r>
          </a:p>
        </p:txBody>
      </p:sp>
      <p:sp>
        <p:nvSpPr>
          <p:cNvPr id="622618" name="Rectangle 26"/>
          <p:cNvSpPr>
            <a:spLocks noChangeArrowheads="1"/>
          </p:cNvSpPr>
          <p:nvPr/>
        </p:nvSpPr>
        <p:spPr bwMode="auto">
          <a:xfrm>
            <a:off x="5813425" y="3228975"/>
            <a:ext cx="681038" cy="33972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400">
                <a:solidFill>
                  <a:schemeClr val="bg1"/>
                </a:solidFill>
              </a:rPr>
              <a:t>1</a:t>
            </a:r>
            <a:r>
              <a:rPr kumimoji="0" lang="en-US" altLang="en-US" sz="1400" baseline="30000">
                <a:solidFill>
                  <a:schemeClr val="bg1"/>
                </a:solidFill>
              </a:rPr>
              <a:t>st</a:t>
            </a:r>
          </a:p>
        </p:txBody>
      </p:sp>
      <p:sp>
        <p:nvSpPr>
          <p:cNvPr id="622619" name="Rectangle 27"/>
          <p:cNvSpPr>
            <a:spLocks noChangeArrowheads="1"/>
          </p:cNvSpPr>
          <p:nvPr/>
        </p:nvSpPr>
        <p:spPr bwMode="auto">
          <a:xfrm>
            <a:off x="6494463" y="3228975"/>
            <a:ext cx="681037" cy="33972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400">
                <a:solidFill>
                  <a:schemeClr val="bg1"/>
                </a:solidFill>
              </a:rPr>
              <a:t>2</a:t>
            </a:r>
            <a:r>
              <a:rPr kumimoji="0" lang="en-US" altLang="en-US" sz="1400" baseline="30000">
                <a:solidFill>
                  <a:schemeClr val="bg1"/>
                </a:solidFill>
              </a:rPr>
              <a:t>nd</a:t>
            </a:r>
          </a:p>
        </p:txBody>
      </p:sp>
      <p:sp>
        <p:nvSpPr>
          <p:cNvPr id="622620" name="Rectangle 28"/>
          <p:cNvSpPr>
            <a:spLocks noChangeArrowheads="1"/>
          </p:cNvSpPr>
          <p:nvPr/>
        </p:nvSpPr>
        <p:spPr bwMode="auto">
          <a:xfrm>
            <a:off x="7175500" y="3228975"/>
            <a:ext cx="681038" cy="33972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400">
                <a:solidFill>
                  <a:schemeClr val="bg1"/>
                </a:solidFill>
              </a:rPr>
              <a:t>3</a:t>
            </a:r>
            <a:r>
              <a:rPr kumimoji="0" lang="en-US" altLang="en-US" sz="1400" baseline="30000">
                <a:solidFill>
                  <a:schemeClr val="bg1"/>
                </a:solidFill>
              </a:rPr>
              <a:t>rd</a:t>
            </a:r>
          </a:p>
        </p:txBody>
      </p:sp>
      <p:sp>
        <p:nvSpPr>
          <p:cNvPr id="622621" name="Rectangle 29"/>
          <p:cNvSpPr>
            <a:spLocks noChangeArrowheads="1"/>
          </p:cNvSpPr>
          <p:nvPr/>
        </p:nvSpPr>
        <p:spPr bwMode="auto">
          <a:xfrm>
            <a:off x="3090863" y="5181600"/>
            <a:ext cx="679450" cy="341313"/>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B</a:t>
            </a:r>
          </a:p>
        </p:txBody>
      </p:sp>
      <p:sp>
        <p:nvSpPr>
          <p:cNvPr id="622622" name="Rectangle 30"/>
          <p:cNvSpPr>
            <a:spLocks noChangeArrowheads="1"/>
          </p:cNvSpPr>
          <p:nvPr/>
        </p:nvSpPr>
        <p:spPr bwMode="auto">
          <a:xfrm>
            <a:off x="3090863" y="4841875"/>
            <a:ext cx="679450" cy="339725"/>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A</a:t>
            </a:r>
          </a:p>
        </p:txBody>
      </p:sp>
      <p:sp>
        <p:nvSpPr>
          <p:cNvPr id="622623" name="Rectangle 31"/>
          <p:cNvSpPr>
            <a:spLocks noChangeArrowheads="1"/>
          </p:cNvSpPr>
          <p:nvPr/>
        </p:nvSpPr>
        <p:spPr bwMode="auto">
          <a:xfrm>
            <a:off x="3090863" y="4500563"/>
            <a:ext cx="679450" cy="341312"/>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B</a:t>
            </a:r>
          </a:p>
        </p:txBody>
      </p:sp>
      <p:sp>
        <p:nvSpPr>
          <p:cNvPr id="622624" name="Rectangle 32"/>
          <p:cNvSpPr>
            <a:spLocks noChangeArrowheads="1"/>
          </p:cNvSpPr>
          <p:nvPr/>
        </p:nvSpPr>
        <p:spPr bwMode="auto">
          <a:xfrm>
            <a:off x="3770313" y="5181600"/>
            <a:ext cx="681037" cy="341313"/>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C</a:t>
            </a:r>
          </a:p>
        </p:txBody>
      </p:sp>
      <p:sp>
        <p:nvSpPr>
          <p:cNvPr id="622625" name="Rectangle 33"/>
          <p:cNvSpPr>
            <a:spLocks noChangeArrowheads="1"/>
          </p:cNvSpPr>
          <p:nvPr/>
        </p:nvSpPr>
        <p:spPr bwMode="auto">
          <a:xfrm>
            <a:off x="5813425" y="3910013"/>
            <a:ext cx="681038" cy="339725"/>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X</a:t>
            </a:r>
          </a:p>
        </p:txBody>
      </p:sp>
      <p:sp>
        <p:nvSpPr>
          <p:cNvPr id="622626" name="Rectangle 34"/>
          <p:cNvSpPr>
            <a:spLocks noChangeArrowheads="1"/>
          </p:cNvSpPr>
          <p:nvPr/>
        </p:nvSpPr>
        <p:spPr bwMode="auto">
          <a:xfrm>
            <a:off x="5813425" y="3568700"/>
            <a:ext cx="681038" cy="341313"/>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Y</a:t>
            </a:r>
          </a:p>
        </p:txBody>
      </p:sp>
      <p:sp>
        <p:nvSpPr>
          <p:cNvPr id="622627" name="Rectangle 35"/>
          <p:cNvSpPr>
            <a:spLocks noChangeArrowheads="1"/>
          </p:cNvSpPr>
          <p:nvPr/>
        </p:nvSpPr>
        <p:spPr bwMode="auto">
          <a:xfrm>
            <a:off x="7175500" y="4249738"/>
            <a:ext cx="681038" cy="341312"/>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Z</a:t>
            </a:r>
          </a:p>
        </p:txBody>
      </p:sp>
      <p:sp>
        <p:nvSpPr>
          <p:cNvPr id="622628" name="Rectangle 36"/>
          <p:cNvSpPr>
            <a:spLocks noChangeArrowheads="1"/>
          </p:cNvSpPr>
          <p:nvPr/>
        </p:nvSpPr>
        <p:spPr bwMode="auto">
          <a:xfrm>
            <a:off x="5813425" y="6157913"/>
            <a:ext cx="681038" cy="341312"/>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X</a:t>
            </a:r>
          </a:p>
        </p:txBody>
      </p:sp>
      <p:sp>
        <p:nvSpPr>
          <p:cNvPr id="622629" name="Rectangle 37"/>
          <p:cNvSpPr>
            <a:spLocks noChangeArrowheads="1"/>
          </p:cNvSpPr>
          <p:nvPr/>
        </p:nvSpPr>
        <p:spPr bwMode="auto">
          <a:xfrm>
            <a:off x="6494463" y="5476875"/>
            <a:ext cx="681037" cy="341313"/>
          </a:xfrm>
          <a:prstGeom prst="rect">
            <a:avLst/>
          </a:prstGeom>
          <a:solidFill>
            <a:srgbClr val="0066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solidFill>
                  <a:schemeClr val="bg1"/>
                </a:solidFill>
              </a:rPr>
              <a:t>Z</a:t>
            </a:r>
          </a:p>
        </p:txBody>
      </p:sp>
      <p:sp>
        <p:nvSpPr>
          <p:cNvPr id="622630" name="Rectangle 38"/>
          <p:cNvSpPr>
            <a:spLocks noChangeArrowheads="1"/>
          </p:cNvSpPr>
          <p:nvPr/>
        </p:nvSpPr>
        <p:spPr bwMode="auto">
          <a:xfrm>
            <a:off x="6494463" y="5818188"/>
            <a:ext cx="681037" cy="339725"/>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Y</a:t>
            </a:r>
          </a:p>
        </p:txBody>
      </p:sp>
      <p:sp>
        <p:nvSpPr>
          <p:cNvPr id="622631" name="Rectangle 39"/>
          <p:cNvSpPr>
            <a:spLocks noChangeArrowheads="1"/>
          </p:cNvSpPr>
          <p:nvPr/>
        </p:nvSpPr>
        <p:spPr bwMode="auto">
          <a:xfrm>
            <a:off x="6494463" y="6157913"/>
            <a:ext cx="681037" cy="341312"/>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Y</a:t>
            </a:r>
          </a:p>
        </p:txBody>
      </p:sp>
      <p:sp>
        <p:nvSpPr>
          <p:cNvPr id="622632" name="Rectangle 40"/>
          <p:cNvSpPr>
            <a:spLocks noChangeArrowheads="1"/>
          </p:cNvSpPr>
          <p:nvPr/>
        </p:nvSpPr>
        <p:spPr bwMode="auto">
          <a:xfrm>
            <a:off x="7175500" y="5818188"/>
            <a:ext cx="681038" cy="339725"/>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Z</a:t>
            </a:r>
          </a:p>
        </p:txBody>
      </p:sp>
      <p:sp>
        <p:nvSpPr>
          <p:cNvPr id="622633" name="Rectangle 41"/>
          <p:cNvSpPr>
            <a:spLocks noChangeArrowheads="1"/>
          </p:cNvSpPr>
          <p:nvPr/>
        </p:nvSpPr>
        <p:spPr bwMode="auto">
          <a:xfrm>
            <a:off x="7175500" y="5476875"/>
            <a:ext cx="681038" cy="341313"/>
          </a:xfrm>
          <a:prstGeom prst="rect">
            <a:avLst/>
          </a:prstGeom>
          <a:solidFill>
            <a:srgbClr val="0066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solidFill>
                  <a:schemeClr val="bg1"/>
                </a:solidFill>
              </a:rPr>
              <a:t>X</a:t>
            </a:r>
          </a:p>
        </p:txBody>
      </p:sp>
      <p:sp>
        <p:nvSpPr>
          <p:cNvPr id="622634" name="Rectangle 42"/>
          <p:cNvSpPr>
            <a:spLocks noChangeArrowheads="1"/>
          </p:cNvSpPr>
          <p:nvPr/>
        </p:nvSpPr>
        <p:spPr bwMode="auto">
          <a:xfrm>
            <a:off x="4860925" y="6473825"/>
            <a:ext cx="3063875" cy="307975"/>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200" i="1"/>
              <a:t>Amy Lies</a:t>
            </a:r>
          </a:p>
        </p:txBody>
      </p:sp>
      <p:sp>
        <p:nvSpPr>
          <p:cNvPr id="622635" name="Rectangle 43"/>
          <p:cNvSpPr>
            <a:spLocks noChangeArrowheads="1"/>
          </p:cNvSpPr>
          <p:nvPr/>
        </p:nvSpPr>
        <p:spPr bwMode="auto">
          <a:xfrm>
            <a:off x="4929188" y="6157913"/>
            <a:ext cx="884237" cy="341312"/>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solidFill>
                  <a:schemeClr val="bg1"/>
                </a:solidFill>
              </a:rPr>
              <a:t>Clare</a:t>
            </a:r>
          </a:p>
        </p:txBody>
      </p:sp>
      <p:sp>
        <p:nvSpPr>
          <p:cNvPr id="622636" name="Rectangle 44"/>
          <p:cNvSpPr>
            <a:spLocks noChangeArrowheads="1"/>
          </p:cNvSpPr>
          <p:nvPr/>
        </p:nvSpPr>
        <p:spPr bwMode="auto">
          <a:xfrm>
            <a:off x="4929188" y="5818188"/>
            <a:ext cx="884237" cy="33972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solidFill>
                  <a:schemeClr val="bg1"/>
                </a:solidFill>
              </a:rPr>
              <a:t>Bertha</a:t>
            </a:r>
          </a:p>
        </p:txBody>
      </p:sp>
      <p:sp>
        <p:nvSpPr>
          <p:cNvPr id="622637" name="Rectangle 45"/>
          <p:cNvSpPr>
            <a:spLocks noChangeArrowheads="1"/>
          </p:cNvSpPr>
          <p:nvPr/>
        </p:nvSpPr>
        <p:spPr bwMode="auto">
          <a:xfrm>
            <a:off x="4929188" y="5476875"/>
            <a:ext cx="884237" cy="341313"/>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solidFill>
                  <a:schemeClr val="bg1"/>
                </a:solidFill>
              </a:rPr>
              <a:t>Amy</a:t>
            </a:r>
          </a:p>
        </p:txBody>
      </p:sp>
      <p:sp>
        <p:nvSpPr>
          <p:cNvPr id="622638" name="Rectangle 46"/>
          <p:cNvSpPr>
            <a:spLocks noChangeArrowheads="1"/>
          </p:cNvSpPr>
          <p:nvPr/>
        </p:nvSpPr>
        <p:spPr bwMode="auto">
          <a:xfrm>
            <a:off x="5813425" y="5137150"/>
            <a:ext cx="681038" cy="33972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400">
                <a:solidFill>
                  <a:schemeClr val="bg1"/>
                </a:solidFill>
              </a:rPr>
              <a:t>1</a:t>
            </a:r>
            <a:r>
              <a:rPr kumimoji="0" lang="en-US" altLang="en-US" sz="1400" baseline="30000">
                <a:solidFill>
                  <a:schemeClr val="bg1"/>
                </a:solidFill>
              </a:rPr>
              <a:t>st</a:t>
            </a:r>
          </a:p>
        </p:txBody>
      </p:sp>
      <p:sp>
        <p:nvSpPr>
          <p:cNvPr id="622639" name="Rectangle 47"/>
          <p:cNvSpPr>
            <a:spLocks noChangeArrowheads="1"/>
          </p:cNvSpPr>
          <p:nvPr/>
        </p:nvSpPr>
        <p:spPr bwMode="auto">
          <a:xfrm>
            <a:off x="6494463" y="5137150"/>
            <a:ext cx="681037" cy="33972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400">
                <a:solidFill>
                  <a:schemeClr val="bg1"/>
                </a:solidFill>
              </a:rPr>
              <a:t>2</a:t>
            </a:r>
            <a:r>
              <a:rPr kumimoji="0" lang="en-US" altLang="en-US" sz="1400" baseline="30000">
                <a:solidFill>
                  <a:schemeClr val="bg1"/>
                </a:solidFill>
              </a:rPr>
              <a:t>nd</a:t>
            </a:r>
          </a:p>
        </p:txBody>
      </p:sp>
      <p:sp>
        <p:nvSpPr>
          <p:cNvPr id="622640" name="Rectangle 48"/>
          <p:cNvSpPr>
            <a:spLocks noChangeArrowheads="1"/>
          </p:cNvSpPr>
          <p:nvPr/>
        </p:nvSpPr>
        <p:spPr bwMode="auto">
          <a:xfrm>
            <a:off x="7175500" y="5137150"/>
            <a:ext cx="681038" cy="33972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400">
                <a:solidFill>
                  <a:schemeClr val="bg1"/>
                </a:solidFill>
              </a:rPr>
              <a:t>3</a:t>
            </a:r>
            <a:r>
              <a:rPr kumimoji="0" lang="en-US" altLang="en-US" sz="1400" baseline="30000">
                <a:solidFill>
                  <a:schemeClr val="bg1"/>
                </a:solidFill>
              </a:rPr>
              <a:t>rd</a:t>
            </a:r>
          </a:p>
        </p:txBody>
      </p:sp>
      <p:sp>
        <p:nvSpPr>
          <p:cNvPr id="622641" name="Rectangle 49"/>
          <p:cNvSpPr>
            <a:spLocks noChangeArrowheads="1"/>
          </p:cNvSpPr>
          <p:nvPr/>
        </p:nvSpPr>
        <p:spPr bwMode="auto">
          <a:xfrm>
            <a:off x="5813425" y="5818188"/>
            <a:ext cx="681038" cy="339725"/>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X</a:t>
            </a:r>
          </a:p>
        </p:txBody>
      </p:sp>
      <p:sp>
        <p:nvSpPr>
          <p:cNvPr id="622642" name="Rectangle 50"/>
          <p:cNvSpPr>
            <a:spLocks noChangeArrowheads="1"/>
          </p:cNvSpPr>
          <p:nvPr/>
        </p:nvSpPr>
        <p:spPr bwMode="auto">
          <a:xfrm>
            <a:off x="5813425" y="5476875"/>
            <a:ext cx="681038" cy="341313"/>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Y</a:t>
            </a:r>
          </a:p>
        </p:txBody>
      </p:sp>
      <p:sp>
        <p:nvSpPr>
          <p:cNvPr id="622643" name="Rectangle 51"/>
          <p:cNvSpPr>
            <a:spLocks noChangeArrowheads="1"/>
          </p:cNvSpPr>
          <p:nvPr/>
        </p:nvSpPr>
        <p:spPr bwMode="auto">
          <a:xfrm>
            <a:off x="7175500" y="6157913"/>
            <a:ext cx="681038" cy="341312"/>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400"/>
              <a:t>Z</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717030"/>
          </a:xfrm>
        </p:spPr>
        <p:txBody>
          <a:bodyPr/>
          <a:lstStyle/>
          <a:p>
            <a:r>
              <a:rPr lang="en-US" sz="3600" dirty="0"/>
              <a:t>syllabus</a:t>
            </a:r>
          </a:p>
        </p:txBody>
      </p:sp>
      <p:sp>
        <p:nvSpPr>
          <p:cNvPr id="3" name="Content Placeholder 2"/>
          <p:cNvSpPr>
            <a:spLocks noGrp="1"/>
          </p:cNvSpPr>
          <p:nvPr>
            <p:ph idx="1"/>
          </p:nvPr>
        </p:nvSpPr>
        <p:spPr>
          <a:xfrm>
            <a:off x="609600" y="909637"/>
            <a:ext cx="7848600" cy="5410200"/>
          </a:xfrm>
        </p:spPr>
        <p:txBody>
          <a:bodyPr/>
          <a:lstStyle/>
          <a:p>
            <a:pPr>
              <a:lnSpc>
                <a:spcPct val="150000"/>
              </a:lnSpc>
              <a:buFont typeface="Arial" pitchFamily="34" charset="0"/>
              <a:buChar char="•"/>
            </a:pPr>
            <a:r>
              <a:rPr lang="en-US" altLang="zh-CN" sz="2000" dirty="0" smtClean="0"/>
              <a:t>Basics</a:t>
            </a:r>
            <a:r>
              <a:rPr lang="zh-CN" altLang="en-US" sz="2000" dirty="0"/>
              <a:t> </a:t>
            </a:r>
            <a:r>
              <a:rPr lang="en-US" altLang="zh-CN" sz="2000" dirty="0" smtClean="0"/>
              <a:t>&amp; graph</a:t>
            </a:r>
          </a:p>
          <a:p>
            <a:pPr>
              <a:lnSpc>
                <a:spcPct val="150000"/>
              </a:lnSpc>
              <a:buFont typeface="Arial" pitchFamily="34" charset="0"/>
              <a:buChar char="•"/>
            </a:pPr>
            <a:r>
              <a:rPr lang="en-US" sz="2000" dirty="0" smtClean="0"/>
              <a:t>Greedy algorithms</a:t>
            </a:r>
          </a:p>
          <a:p>
            <a:pPr>
              <a:lnSpc>
                <a:spcPct val="150000"/>
              </a:lnSpc>
              <a:buFont typeface="Arial" pitchFamily="34" charset="0"/>
              <a:buChar char="•"/>
            </a:pPr>
            <a:r>
              <a:rPr lang="en-US" sz="2000" dirty="0" smtClean="0"/>
              <a:t>Divide and conquer</a:t>
            </a:r>
          </a:p>
          <a:p>
            <a:pPr>
              <a:lnSpc>
                <a:spcPct val="150000"/>
              </a:lnSpc>
              <a:buFont typeface="Arial" pitchFamily="34" charset="0"/>
              <a:buChar char="•"/>
            </a:pPr>
            <a:r>
              <a:rPr lang="en-US" sz="2000" dirty="0" smtClean="0"/>
              <a:t>Dynamic programming</a:t>
            </a:r>
          </a:p>
          <a:p>
            <a:pPr>
              <a:lnSpc>
                <a:spcPct val="150000"/>
              </a:lnSpc>
              <a:buFont typeface="Arial" pitchFamily="34" charset="0"/>
              <a:buChar char="•"/>
            </a:pPr>
            <a:r>
              <a:rPr lang="en-US" sz="2000" dirty="0" smtClean="0"/>
              <a:t>Network flow</a:t>
            </a:r>
          </a:p>
          <a:p>
            <a:pPr>
              <a:lnSpc>
                <a:spcPct val="150000"/>
              </a:lnSpc>
              <a:buFont typeface="Arial" pitchFamily="34" charset="0"/>
              <a:buChar char="•"/>
            </a:pPr>
            <a:endParaRPr lang="en-US" sz="2000" dirty="0" smtClean="0"/>
          </a:p>
          <a:p>
            <a:pPr>
              <a:lnSpc>
                <a:spcPct val="150000"/>
              </a:lnSpc>
              <a:buFont typeface="Arial" pitchFamily="34" charset="0"/>
              <a:buChar char="•"/>
            </a:pPr>
            <a:r>
              <a:rPr lang="en-US" sz="2000" dirty="0" smtClean="0"/>
              <a:t>NP and Intractability</a:t>
            </a:r>
          </a:p>
          <a:p>
            <a:pPr>
              <a:lnSpc>
                <a:spcPct val="150000"/>
              </a:lnSpc>
              <a:buFont typeface="Arial" pitchFamily="34" charset="0"/>
              <a:buChar char="•"/>
            </a:pPr>
            <a:r>
              <a:rPr lang="en-US" sz="2000" dirty="0" smtClean="0"/>
              <a:t>Approximation algorithms</a:t>
            </a:r>
          </a:p>
          <a:p>
            <a:pPr>
              <a:lnSpc>
                <a:spcPct val="150000"/>
              </a:lnSpc>
              <a:buFont typeface="Arial" pitchFamily="34" charset="0"/>
              <a:buChar char="•"/>
            </a:pPr>
            <a:r>
              <a:rPr lang="en-US" sz="2000" dirty="0" smtClean="0"/>
              <a:t>Randomized algorithms</a:t>
            </a:r>
          </a:p>
          <a:p>
            <a:pPr>
              <a:buFont typeface="Arial" pitchFamily="34" charset="0"/>
              <a:buChar char="•"/>
            </a:pPr>
            <a:endParaRPr lang="en-US" dirty="0" smtClean="0"/>
          </a:p>
          <a:p>
            <a:pPr>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675F2DAD-441A-4594-83F8-9EDF739DF1DB}" type="slidenum">
              <a:rPr lang="en-US" smtClean="0"/>
              <a:pPr>
                <a:defRPr/>
              </a:pPr>
              <a:t>4</a:t>
            </a:fld>
            <a:endParaRPr lang="en-US" sz="1400"/>
          </a:p>
        </p:txBody>
      </p:sp>
    </p:spTree>
    <p:extLst>
      <p:ext uri="{BB962C8B-B14F-4D97-AF65-F5344CB8AC3E}">
        <p14:creationId xmlns:p14="http://schemas.microsoft.com/office/powerpoint/2010/main" val="34686366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A523761-E4B7-4D46-9CEA-B5B8909511C7}" type="slidenum">
              <a:rPr lang="en-US" altLang="en-US"/>
              <a:pPr/>
              <a:t>40</a:t>
            </a:fld>
            <a:endParaRPr lang="en-US" altLang="en-US" sz="1400"/>
          </a:p>
        </p:txBody>
      </p:sp>
      <p:sp>
        <p:nvSpPr>
          <p:cNvPr id="624642" name="Rectangle 2"/>
          <p:cNvSpPr>
            <a:spLocks noGrp="1" noChangeArrowheads="1"/>
          </p:cNvSpPr>
          <p:nvPr>
            <p:ph type="title"/>
          </p:nvPr>
        </p:nvSpPr>
        <p:spPr/>
        <p:txBody>
          <a:bodyPr/>
          <a:lstStyle/>
          <a:p>
            <a:r>
              <a:rPr lang="en-US" altLang="en-US"/>
              <a:t>Lessons Learned</a:t>
            </a:r>
          </a:p>
        </p:txBody>
      </p:sp>
      <p:sp>
        <p:nvSpPr>
          <p:cNvPr id="624643" name="Rectangle 3"/>
          <p:cNvSpPr>
            <a:spLocks noGrp="1" noChangeArrowheads="1"/>
          </p:cNvSpPr>
          <p:nvPr>
            <p:ph type="body" idx="1"/>
          </p:nvPr>
        </p:nvSpPr>
        <p:spPr/>
        <p:txBody>
          <a:bodyPr/>
          <a:lstStyle/>
          <a:p>
            <a:r>
              <a:rPr lang="en-US" altLang="en-US"/>
              <a:t>Powerful ideas learned in course.</a:t>
            </a:r>
          </a:p>
          <a:p>
            <a:pPr lvl="1"/>
            <a:r>
              <a:rPr lang="en-US" altLang="en-US"/>
              <a:t>Isolate underlying structure of problem.</a:t>
            </a:r>
          </a:p>
          <a:p>
            <a:pPr lvl="1"/>
            <a:r>
              <a:rPr lang="en-US" altLang="en-US"/>
              <a:t>Create useful and efficient algorithms.</a:t>
            </a:r>
          </a:p>
          <a:p>
            <a:pPr lvl="1"/>
            <a:endParaRPr lang="en-US" altLang="en-US"/>
          </a:p>
          <a:p>
            <a:r>
              <a:rPr lang="en-US" altLang="en-US"/>
              <a:t>Potentially deep social ramifications.  </a:t>
            </a:r>
            <a:r>
              <a:rPr lang="en-US" altLang="en-US">
                <a:solidFill>
                  <a:schemeClr val="hlink"/>
                </a:solidFill>
              </a:rPr>
              <a:t>[legal disclaimer]</a:t>
            </a:r>
          </a:p>
          <a:p>
            <a:pPr lvl="3"/>
            <a:r>
              <a:rPr lang="en-US" altLang="en-US"/>
              <a:t>Historically, men propose to women.  Why not vice versa?</a:t>
            </a:r>
          </a:p>
          <a:p>
            <a:pPr lvl="3"/>
            <a:r>
              <a:rPr lang="en-US" altLang="en-US"/>
              <a:t>Men:  propose early and often.</a:t>
            </a:r>
          </a:p>
          <a:p>
            <a:pPr lvl="3"/>
            <a:r>
              <a:rPr lang="en-US" altLang="en-US"/>
              <a:t>Men:  be more honest.</a:t>
            </a:r>
          </a:p>
          <a:p>
            <a:pPr lvl="3"/>
            <a:r>
              <a:rPr lang="en-US" altLang="en-US"/>
              <a:t>Women:  ask out the guys.</a:t>
            </a:r>
          </a:p>
          <a:p>
            <a:pPr lvl="3"/>
            <a:r>
              <a:rPr lang="en-US" altLang="en-US"/>
              <a:t>Theory can be socially enriching and fun!</a:t>
            </a:r>
          </a:p>
          <a:p>
            <a:pPr lvl="3"/>
            <a:r>
              <a:rPr lang="en-US" altLang="en-US"/>
              <a:t>CS majors get the best partners!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246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246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246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2464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2464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24643">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624643">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24643">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624643">
                                            <p:txEl>
                                              <p:pRg st="9" end="9"/>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6246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43" grpId="0" build="p" bldLvl="5"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Project: Great Algorithms </a:t>
            </a:r>
            <a:endParaRPr lang="en-US" dirty="0"/>
          </a:p>
        </p:txBody>
      </p:sp>
      <p:sp>
        <p:nvSpPr>
          <p:cNvPr id="3" name="Content Placeholder 2"/>
          <p:cNvSpPr>
            <a:spLocks noGrp="1"/>
          </p:cNvSpPr>
          <p:nvPr>
            <p:ph idx="1"/>
          </p:nvPr>
        </p:nvSpPr>
        <p:spPr/>
        <p:txBody>
          <a:bodyPr/>
          <a:lstStyle/>
          <a:p>
            <a:r>
              <a:rPr lang="en-US" dirty="0" smtClean="0"/>
              <a:t>Students can form groups and each group can have at most two students. </a:t>
            </a:r>
          </a:p>
          <a:p>
            <a:endParaRPr lang="en-US" dirty="0" smtClean="0"/>
          </a:p>
          <a:p>
            <a:r>
              <a:rPr lang="en-US" dirty="0" smtClean="0"/>
              <a:t>Each groups of students </a:t>
            </a:r>
            <a:r>
              <a:rPr lang="en-US" altLang="zh-CN" dirty="0"/>
              <a:t>are</a:t>
            </a:r>
            <a:r>
              <a:rPr lang="en-US" dirty="0" smtClean="0"/>
              <a:t> </a:t>
            </a:r>
            <a:r>
              <a:rPr lang="en-US" dirty="0"/>
              <a:t>asked to read an interesting and important algorithmic result and present it to other students. </a:t>
            </a:r>
            <a:endParaRPr lang="en-US" dirty="0" smtClean="0"/>
          </a:p>
          <a:p>
            <a:r>
              <a:rPr lang="en-US" dirty="0" smtClean="0"/>
              <a:t> </a:t>
            </a:r>
          </a:p>
          <a:p>
            <a:r>
              <a:rPr lang="en-US" dirty="0" smtClean="0"/>
              <a:t>A pool of </a:t>
            </a:r>
            <a:r>
              <a:rPr lang="en-US" dirty="0"/>
              <a:t>a number of great algorithmic </a:t>
            </a:r>
            <a:r>
              <a:rPr lang="en-US" dirty="0" smtClean="0"/>
              <a:t>results will be provide. We will assign </a:t>
            </a:r>
            <a:r>
              <a:rPr lang="en-US" altLang="zh-CN" dirty="0" smtClean="0"/>
              <a:t>topics randomly.</a:t>
            </a:r>
            <a:r>
              <a:rPr lang="en-US" dirty="0" smtClean="0"/>
              <a:t> Students </a:t>
            </a:r>
            <a:r>
              <a:rPr lang="en-US" dirty="0"/>
              <a:t>can choose their own topic upon the approval of the teacher. </a:t>
            </a:r>
          </a:p>
        </p:txBody>
      </p:sp>
      <p:sp>
        <p:nvSpPr>
          <p:cNvPr id="4" name="Slide Number Placeholder 3"/>
          <p:cNvSpPr>
            <a:spLocks noGrp="1"/>
          </p:cNvSpPr>
          <p:nvPr>
            <p:ph type="sldNum" sz="quarter" idx="10"/>
          </p:nvPr>
        </p:nvSpPr>
        <p:spPr/>
        <p:txBody>
          <a:bodyPr/>
          <a:lstStyle/>
          <a:p>
            <a:fld id="{74B104C8-D0BF-4CFD-BB27-8DB044FE73C0}" type="slidenum">
              <a:rPr lang="en-US" altLang="en-US" smtClean="0"/>
              <a:pPr/>
              <a:t>5</a:t>
            </a:fld>
            <a:endParaRPr lang="en-US" altLang="en-US" sz="1400"/>
          </a:p>
        </p:txBody>
      </p:sp>
    </p:spTree>
    <p:extLst>
      <p:ext uri="{BB962C8B-B14F-4D97-AF65-F5344CB8AC3E}">
        <p14:creationId xmlns:p14="http://schemas.microsoft.com/office/powerpoint/2010/main" val="38144132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p>
            <a:fld id="{7EFB22A3-B1E8-4179-AE5E-376346490F89}" type="slidenum">
              <a:rPr lang="en-US" altLang="en-US"/>
              <a:pPr/>
              <a:t>6</a:t>
            </a:fld>
            <a:endParaRPr lang="en-US" altLang="en-US" sz="1400"/>
          </a:p>
        </p:txBody>
      </p:sp>
      <p:pic>
        <p:nvPicPr>
          <p:cNvPr id="646147" name="Picture 3" descr="aw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0" y="5238750"/>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646153" name="Rectangle 9"/>
          <p:cNvSpPr>
            <a:spLocks noGrp="1" noChangeArrowheads="1"/>
          </p:cNvSpPr>
          <p:nvPr>
            <p:ph type="ctrTitle" idx="4294967295"/>
          </p:nvPr>
        </p:nvSpPr>
        <p:spPr>
          <a:xfrm>
            <a:off x="4895850" y="1430338"/>
            <a:ext cx="3708400" cy="2120900"/>
          </a:xfrm>
          <a:noFill/>
        </p:spPr>
        <p:txBody>
          <a:bodyPr wrap="none">
            <a:spAutoFit/>
          </a:bodyPr>
          <a:lstStyle/>
          <a:p>
            <a:pPr algn="l">
              <a:lnSpc>
                <a:spcPct val="90000"/>
              </a:lnSpc>
            </a:pPr>
            <a:r>
              <a:rPr lang="en-US" altLang="en-US" sz="3200">
                <a:solidFill>
                  <a:schemeClr val="bg1"/>
                </a:solidFill>
              </a:rPr>
              <a:t>Chapter 1</a:t>
            </a:r>
            <a:br>
              <a:rPr lang="en-US" altLang="en-US" sz="3200">
                <a:solidFill>
                  <a:schemeClr val="bg1"/>
                </a:solidFill>
              </a:rPr>
            </a:br>
            <a:r>
              <a:rPr lang="en-US" altLang="en-US" sz="3200">
                <a:solidFill>
                  <a:srgbClr val="003399"/>
                </a:solidFill>
              </a:rPr>
              <a:t/>
            </a:r>
            <a:br>
              <a:rPr lang="en-US" altLang="en-US" sz="3200">
                <a:solidFill>
                  <a:srgbClr val="003399"/>
                </a:solidFill>
              </a:rPr>
            </a:br>
            <a:r>
              <a:rPr lang="en-US" altLang="en-US" sz="2800">
                <a:solidFill>
                  <a:schemeClr val="tx2"/>
                </a:solidFill>
              </a:rPr>
              <a:t>Introduction:</a:t>
            </a:r>
            <a:br>
              <a:rPr lang="en-US" altLang="en-US" sz="2800">
                <a:solidFill>
                  <a:schemeClr val="tx2"/>
                </a:solidFill>
              </a:rPr>
            </a:br>
            <a:r>
              <a:rPr lang="en-US" altLang="en-US" sz="2800">
                <a:solidFill>
                  <a:schemeClr val="tx2"/>
                </a:solidFill>
              </a:rPr>
              <a:t>Some Representative</a:t>
            </a:r>
            <a:br>
              <a:rPr lang="en-US" altLang="en-US" sz="2800">
                <a:solidFill>
                  <a:schemeClr val="tx2"/>
                </a:solidFill>
              </a:rPr>
            </a:br>
            <a:r>
              <a:rPr lang="en-US" altLang="en-US" sz="2800">
                <a:solidFill>
                  <a:schemeClr val="tx2"/>
                </a:solidFill>
              </a:rPr>
              <a:t>Problems</a:t>
            </a:r>
            <a:endParaRPr lang="en-US" altLang="en-US" sz="3200">
              <a:solidFill>
                <a:srgbClr val="003399"/>
              </a:solidFill>
            </a:endParaRPr>
          </a:p>
        </p:txBody>
      </p:sp>
      <p:sp>
        <p:nvSpPr>
          <p:cNvPr id="646155" name="Rectangle 11"/>
          <p:cNvSpPr>
            <a:spLocks noChangeArrowheads="1"/>
          </p:cNvSpPr>
          <p:nvPr/>
        </p:nvSpPr>
        <p:spPr bwMode="auto">
          <a:xfrm>
            <a:off x="5854700" y="5187950"/>
            <a:ext cx="2511425"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en-US" sz="900">
                <a:solidFill>
                  <a:schemeClr val="tx2"/>
                </a:solidFill>
              </a:rPr>
              <a:t>Slides by Kevin Wayne.</a:t>
            </a:r>
            <a:br>
              <a:rPr lang="en-US" altLang="en-US" sz="900">
                <a:solidFill>
                  <a:schemeClr val="tx2"/>
                </a:solidFill>
              </a:rPr>
            </a:br>
            <a:r>
              <a:rPr lang="en-US" altLang="en-US" sz="900">
                <a:solidFill>
                  <a:schemeClr val="tx2"/>
                </a:solidFill>
              </a:rPr>
              <a:t>Copyright © 2005 Pearson-Addison Wesley.</a:t>
            </a:r>
            <a:br>
              <a:rPr lang="en-US" altLang="en-US" sz="900">
                <a:solidFill>
                  <a:schemeClr val="tx2"/>
                </a:solidFill>
              </a:rPr>
            </a:br>
            <a:r>
              <a:rPr lang="en-US" altLang="en-US" sz="900">
                <a:solidFill>
                  <a:schemeClr val="tx2"/>
                </a:solidFill>
              </a:rPr>
              <a:t>All rights reserved.</a:t>
            </a:r>
          </a:p>
        </p:txBody>
      </p:sp>
      <p:pic>
        <p:nvPicPr>
          <p:cNvPr id="646156" name="Picture 12" descr="03212953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813" y="1241425"/>
            <a:ext cx="3917950" cy="4483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ctrTitle"/>
          </p:nvPr>
        </p:nvSpPr>
        <p:spPr>
          <a:xfrm>
            <a:off x="76200" y="0"/>
            <a:ext cx="8915400" cy="1524000"/>
          </a:xfrm>
          <a:noFill/>
          <a:ln/>
        </p:spPr>
        <p:txBody>
          <a:bodyPr/>
          <a:lstStyle/>
          <a:p>
            <a:r>
              <a:rPr lang="en-US" altLang="en-US"/>
              <a:t>1.1  A First Problem:  Stable Matching</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07249DB-39FB-4FAC-BAFD-D47B2FABA5BB}" type="slidenum">
              <a:rPr lang="en-US" altLang="en-US"/>
              <a:pPr/>
              <a:t>8</a:t>
            </a:fld>
            <a:endParaRPr lang="en-US" altLang="en-US" sz="1400"/>
          </a:p>
        </p:txBody>
      </p:sp>
      <p:sp>
        <p:nvSpPr>
          <p:cNvPr id="481331" name="Rectangle 51"/>
          <p:cNvSpPr>
            <a:spLocks noGrp="1" noChangeArrowheads="1"/>
          </p:cNvSpPr>
          <p:nvPr>
            <p:ph type="title"/>
          </p:nvPr>
        </p:nvSpPr>
        <p:spPr/>
        <p:txBody>
          <a:bodyPr/>
          <a:lstStyle/>
          <a:p>
            <a:r>
              <a:rPr lang="en-US" altLang="en-US"/>
              <a:t>Matching Residents to Hospitals</a:t>
            </a:r>
          </a:p>
        </p:txBody>
      </p:sp>
      <p:sp>
        <p:nvSpPr>
          <p:cNvPr id="481332" name="Rectangle 52"/>
          <p:cNvSpPr>
            <a:spLocks noGrp="1" noChangeArrowheads="1"/>
          </p:cNvSpPr>
          <p:nvPr>
            <p:ph type="body" idx="1"/>
          </p:nvPr>
        </p:nvSpPr>
        <p:spPr/>
        <p:txBody>
          <a:bodyPr/>
          <a:lstStyle/>
          <a:p>
            <a:r>
              <a:rPr lang="en-US" altLang="en-US"/>
              <a:t>Goal.  </a:t>
            </a:r>
            <a:r>
              <a:rPr lang="en-US" altLang="en-US">
                <a:solidFill>
                  <a:schemeClr val="tx1"/>
                </a:solidFill>
              </a:rPr>
              <a:t>Given a set of preferences among hospitals and medical school students, design a </a:t>
            </a:r>
            <a:r>
              <a:rPr lang="en-US" altLang="en-US">
                <a:solidFill>
                  <a:schemeClr val="accent1"/>
                </a:solidFill>
              </a:rPr>
              <a:t>self-reinforcing </a:t>
            </a:r>
            <a:r>
              <a:rPr lang="en-US" altLang="en-US">
                <a:solidFill>
                  <a:schemeClr val="tx1"/>
                </a:solidFill>
              </a:rPr>
              <a:t>admissions process.</a:t>
            </a:r>
          </a:p>
          <a:p>
            <a:endParaRPr lang="en-US" altLang="en-US">
              <a:solidFill>
                <a:schemeClr val="tx1"/>
              </a:solidFill>
            </a:endParaRPr>
          </a:p>
          <a:p>
            <a:r>
              <a:rPr lang="en-US" altLang="en-US"/>
              <a:t>Unstable pair:  </a:t>
            </a:r>
            <a:r>
              <a:rPr lang="en-US" altLang="en-US">
                <a:solidFill>
                  <a:schemeClr val="tx1"/>
                </a:solidFill>
              </a:rPr>
              <a:t>applicant x and hospital y are </a:t>
            </a:r>
            <a:r>
              <a:rPr lang="en-US" altLang="en-US">
                <a:solidFill>
                  <a:schemeClr val="accent1"/>
                </a:solidFill>
              </a:rPr>
              <a:t>unstable</a:t>
            </a:r>
            <a:r>
              <a:rPr lang="en-US" altLang="en-US">
                <a:solidFill>
                  <a:schemeClr val="tx1"/>
                </a:solidFill>
              </a:rPr>
              <a:t> if:</a:t>
            </a:r>
          </a:p>
          <a:p>
            <a:pPr lvl="1"/>
            <a:r>
              <a:rPr lang="en-US" altLang="en-US"/>
              <a:t>x prefers y to its assigned hospital.</a:t>
            </a:r>
          </a:p>
          <a:p>
            <a:pPr lvl="1"/>
            <a:r>
              <a:rPr lang="en-US" altLang="en-US"/>
              <a:t>y prefers x to one of its admitted students.</a:t>
            </a:r>
          </a:p>
          <a:p>
            <a:pPr lvl="1"/>
            <a:endParaRPr lang="en-US" altLang="en-US"/>
          </a:p>
          <a:p>
            <a:r>
              <a:rPr lang="en-US" altLang="en-US"/>
              <a:t>Stable assignment.  </a:t>
            </a:r>
            <a:r>
              <a:rPr lang="en-US" altLang="en-US">
                <a:solidFill>
                  <a:schemeClr val="tx1"/>
                </a:solidFill>
              </a:rPr>
              <a:t>Assignment with no unstable pairs.</a:t>
            </a:r>
          </a:p>
          <a:p>
            <a:pPr lvl="1"/>
            <a:r>
              <a:rPr lang="en-US" altLang="en-US"/>
              <a:t>Natural and desirable condition.</a:t>
            </a:r>
          </a:p>
          <a:p>
            <a:pPr lvl="1"/>
            <a:r>
              <a:rPr lang="en-US" altLang="en-US"/>
              <a:t>Individual self-interest will prevent any applicant/hospital deal from being made.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3"/>
          <p:cNvSpPr>
            <a:spLocks noGrp="1"/>
          </p:cNvSpPr>
          <p:nvPr>
            <p:ph type="sldNum" sz="quarter" idx="10"/>
          </p:nvPr>
        </p:nvSpPr>
        <p:spPr/>
        <p:txBody>
          <a:bodyPr/>
          <a:lstStyle/>
          <a:p>
            <a:fld id="{A5E8B0C7-930E-4142-8C56-305B9B9587A6}" type="slidenum">
              <a:rPr lang="en-US" altLang="en-US"/>
              <a:pPr/>
              <a:t>9</a:t>
            </a:fld>
            <a:endParaRPr lang="en-US" altLang="en-US" sz="1400"/>
          </a:p>
        </p:txBody>
      </p:sp>
      <p:sp>
        <p:nvSpPr>
          <p:cNvPr id="347138" name="Rectangle 2"/>
          <p:cNvSpPr>
            <a:spLocks noGrp="1" noChangeArrowheads="1"/>
          </p:cNvSpPr>
          <p:nvPr>
            <p:ph type="title"/>
          </p:nvPr>
        </p:nvSpPr>
        <p:spPr/>
        <p:txBody>
          <a:bodyPr/>
          <a:lstStyle/>
          <a:p>
            <a:r>
              <a:rPr lang="en-US" altLang="en-US"/>
              <a:t>Stable Matching Problem</a:t>
            </a:r>
          </a:p>
        </p:txBody>
      </p:sp>
      <p:sp>
        <p:nvSpPr>
          <p:cNvPr id="347139" name="Rectangle 3"/>
          <p:cNvSpPr>
            <a:spLocks noGrp="1" noChangeArrowheads="1"/>
          </p:cNvSpPr>
          <p:nvPr>
            <p:ph type="body" idx="1"/>
          </p:nvPr>
        </p:nvSpPr>
        <p:spPr>
          <a:xfrm>
            <a:off x="609600" y="914400"/>
            <a:ext cx="7848600" cy="2286000"/>
          </a:xfrm>
        </p:spPr>
        <p:txBody>
          <a:bodyPr/>
          <a:lstStyle/>
          <a:p>
            <a:r>
              <a:rPr lang="en-US" altLang="en-US"/>
              <a:t>Goal.  </a:t>
            </a:r>
            <a:r>
              <a:rPr lang="en-US" altLang="en-US">
                <a:solidFill>
                  <a:schemeClr val="tx1"/>
                </a:solidFill>
              </a:rPr>
              <a:t>Given n men and n women, find a "suitable" matching.</a:t>
            </a:r>
          </a:p>
          <a:p>
            <a:pPr lvl="1"/>
            <a:r>
              <a:rPr lang="en-US" altLang="en-US"/>
              <a:t>Participants rate members of opposite sex.</a:t>
            </a:r>
          </a:p>
          <a:p>
            <a:pPr lvl="1"/>
            <a:r>
              <a:rPr lang="en-US" altLang="en-US"/>
              <a:t>Each man lists women in order of preference from best to worst.</a:t>
            </a:r>
          </a:p>
          <a:p>
            <a:pPr lvl="1"/>
            <a:r>
              <a:rPr lang="en-US" altLang="en-US"/>
              <a:t>Each woman lists men in order of preference from best to worst.</a:t>
            </a:r>
          </a:p>
          <a:p>
            <a:pPr lvl="1"/>
            <a:endParaRPr lang="en-US" altLang="en-US"/>
          </a:p>
        </p:txBody>
      </p:sp>
      <p:sp>
        <p:nvSpPr>
          <p:cNvPr id="347152" name="Rectangle 16"/>
          <p:cNvSpPr>
            <a:spLocks noChangeAspect="1" noChangeArrowheads="1"/>
          </p:cNvSpPr>
          <p:nvPr/>
        </p:nvSpPr>
        <p:spPr bwMode="auto">
          <a:xfrm>
            <a:off x="319088" y="4854575"/>
            <a:ext cx="992187" cy="414338"/>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solidFill>
                  <a:schemeClr val="bg1"/>
                </a:solidFill>
              </a:rPr>
              <a:t>Zeus</a:t>
            </a:r>
          </a:p>
        </p:txBody>
      </p:sp>
      <p:sp>
        <p:nvSpPr>
          <p:cNvPr id="347153" name="Rectangle 17"/>
          <p:cNvSpPr>
            <a:spLocks noChangeAspect="1" noChangeArrowheads="1"/>
          </p:cNvSpPr>
          <p:nvPr/>
        </p:nvSpPr>
        <p:spPr bwMode="auto">
          <a:xfrm>
            <a:off x="1311275" y="4854575"/>
            <a:ext cx="992188" cy="4143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Amy</a:t>
            </a:r>
          </a:p>
        </p:txBody>
      </p:sp>
      <p:sp>
        <p:nvSpPr>
          <p:cNvPr id="347154" name="Rectangle 18"/>
          <p:cNvSpPr>
            <a:spLocks noChangeAspect="1" noChangeArrowheads="1"/>
          </p:cNvSpPr>
          <p:nvPr/>
        </p:nvSpPr>
        <p:spPr bwMode="auto">
          <a:xfrm>
            <a:off x="3295650" y="4854575"/>
            <a:ext cx="990600" cy="4143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Clare</a:t>
            </a:r>
          </a:p>
        </p:txBody>
      </p:sp>
      <p:sp>
        <p:nvSpPr>
          <p:cNvPr id="347155" name="Rectangle 19"/>
          <p:cNvSpPr>
            <a:spLocks noChangeAspect="1" noChangeArrowheads="1"/>
          </p:cNvSpPr>
          <p:nvPr/>
        </p:nvSpPr>
        <p:spPr bwMode="auto">
          <a:xfrm>
            <a:off x="2303463" y="4854575"/>
            <a:ext cx="992187" cy="4143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Bertha</a:t>
            </a:r>
          </a:p>
        </p:txBody>
      </p:sp>
      <p:sp>
        <p:nvSpPr>
          <p:cNvPr id="347158" name="Rectangle 22"/>
          <p:cNvSpPr>
            <a:spLocks noChangeAspect="1" noChangeArrowheads="1"/>
          </p:cNvSpPr>
          <p:nvPr/>
        </p:nvSpPr>
        <p:spPr bwMode="auto">
          <a:xfrm>
            <a:off x="319088" y="4440238"/>
            <a:ext cx="992187" cy="414337"/>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solidFill>
                  <a:schemeClr val="bg1"/>
                </a:solidFill>
              </a:rPr>
              <a:t>Yancey</a:t>
            </a:r>
          </a:p>
        </p:txBody>
      </p:sp>
      <p:sp>
        <p:nvSpPr>
          <p:cNvPr id="347159" name="Rectangle 23"/>
          <p:cNvSpPr>
            <a:spLocks noChangeAspect="1" noChangeArrowheads="1"/>
          </p:cNvSpPr>
          <p:nvPr/>
        </p:nvSpPr>
        <p:spPr bwMode="auto">
          <a:xfrm>
            <a:off x="1311275" y="4440238"/>
            <a:ext cx="992188"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Bertha</a:t>
            </a:r>
          </a:p>
        </p:txBody>
      </p:sp>
      <p:sp>
        <p:nvSpPr>
          <p:cNvPr id="347160" name="Rectangle 24"/>
          <p:cNvSpPr>
            <a:spLocks noChangeAspect="1" noChangeArrowheads="1"/>
          </p:cNvSpPr>
          <p:nvPr/>
        </p:nvSpPr>
        <p:spPr bwMode="auto">
          <a:xfrm>
            <a:off x="3295650" y="4440238"/>
            <a:ext cx="9906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Clare</a:t>
            </a:r>
          </a:p>
        </p:txBody>
      </p:sp>
      <p:sp>
        <p:nvSpPr>
          <p:cNvPr id="347161" name="Rectangle 25"/>
          <p:cNvSpPr>
            <a:spLocks noChangeAspect="1" noChangeArrowheads="1"/>
          </p:cNvSpPr>
          <p:nvPr/>
        </p:nvSpPr>
        <p:spPr bwMode="auto">
          <a:xfrm>
            <a:off x="2303463" y="4440238"/>
            <a:ext cx="992187"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Amy</a:t>
            </a:r>
          </a:p>
        </p:txBody>
      </p:sp>
      <p:sp>
        <p:nvSpPr>
          <p:cNvPr id="347164" name="Rectangle 28"/>
          <p:cNvSpPr>
            <a:spLocks noChangeAspect="1" noChangeArrowheads="1"/>
          </p:cNvSpPr>
          <p:nvPr/>
        </p:nvSpPr>
        <p:spPr bwMode="auto">
          <a:xfrm>
            <a:off x="319088" y="4025900"/>
            <a:ext cx="992187" cy="414338"/>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solidFill>
                  <a:schemeClr val="bg1"/>
                </a:solidFill>
              </a:rPr>
              <a:t>Xavier</a:t>
            </a:r>
          </a:p>
        </p:txBody>
      </p:sp>
      <p:sp>
        <p:nvSpPr>
          <p:cNvPr id="347165" name="Rectangle 29"/>
          <p:cNvSpPr>
            <a:spLocks noChangeAspect="1" noChangeArrowheads="1"/>
          </p:cNvSpPr>
          <p:nvPr/>
        </p:nvSpPr>
        <p:spPr bwMode="auto">
          <a:xfrm>
            <a:off x="1311275" y="4025900"/>
            <a:ext cx="992188" cy="4143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Amy</a:t>
            </a:r>
          </a:p>
        </p:txBody>
      </p:sp>
      <p:sp>
        <p:nvSpPr>
          <p:cNvPr id="347166" name="Rectangle 30"/>
          <p:cNvSpPr>
            <a:spLocks noChangeAspect="1" noChangeArrowheads="1"/>
          </p:cNvSpPr>
          <p:nvPr/>
        </p:nvSpPr>
        <p:spPr bwMode="auto">
          <a:xfrm>
            <a:off x="3295650" y="4025900"/>
            <a:ext cx="990600" cy="4143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Clare</a:t>
            </a:r>
          </a:p>
        </p:txBody>
      </p:sp>
      <p:sp>
        <p:nvSpPr>
          <p:cNvPr id="347167" name="Rectangle 31"/>
          <p:cNvSpPr>
            <a:spLocks noChangeAspect="1" noChangeArrowheads="1"/>
          </p:cNvSpPr>
          <p:nvPr/>
        </p:nvSpPr>
        <p:spPr bwMode="auto">
          <a:xfrm>
            <a:off x="2303463" y="4025900"/>
            <a:ext cx="992187" cy="4143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Bertha</a:t>
            </a:r>
          </a:p>
        </p:txBody>
      </p:sp>
      <p:sp>
        <p:nvSpPr>
          <p:cNvPr id="347171" name="Rectangle 35"/>
          <p:cNvSpPr>
            <a:spLocks noChangeAspect="1" noChangeArrowheads="1"/>
          </p:cNvSpPr>
          <p:nvPr/>
        </p:nvSpPr>
        <p:spPr bwMode="auto">
          <a:xfrm>
            <a:off x="1311275" y="3614738"/>
            <a:ext cx="992188" cy="411162"/>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solidFill>
                  <a:schemeClr val="bg1"/>
                </a:solidFill>
              </a:rPr>
              <a:t>1</a:t>
            </a:r>
            <a:r>
              <a:rPr kumimoji="0" lang="en-US" altLang="en-US" baseline="30000">
                <a:solidFill>
                  <a:schemeClr val="bg1"/>
                </a:solidFill>
              </a:rPr>
              <a:t>st</a:t>
            </a:r>
          </a:p>
        </p:txBody>
      </p:sp>
      <p:sp>
        <p:nvSpPr>
          <p:cNvPr id="347172" name="Rectangle 36"/>
          <p:cNvSpPr>
            <a:spLocks noChangeAspect="1" noChangeArrowheads="1"/>
          </p:cNvSpPr>
          <p:nvPr/>
        </p:nvSpPr>
        <p:spPr bwMode="auto">
          <a:xfrm>
            <a:off x="2303463" y="3614738"/>
            <a:ext cx="992187" cy="411162"/>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solidFill>
                  <a:schemeClr val="bg1"/>
                </a:solidFill>
              </a:rPr>
              <a:t>2</a:t>
            </a:r>
            <a:r>
              <a:rPr kumimoji="0" lang="en-US" altLang="en-US" baseline="30000">
                <a:solidFill>
                  <a:schemeClr val="bg1"/>
                </a:solidFill>
              </a:rPr>
              <a:t>nd</a:t>
            </a:r>
          </a:p>
        </p:txBody>
      </p:sp>
      <p:sp>
        <p:nvSpPr>
          <p:cNvPr id="347173" name="Rectangle 37"/>
          <p:cNvSpPr>
            <a:spLocks noChangeAspect="1" noChangeArrowheads="1"/>
          </p:cNvSpPr>
          <p:nvPr/>
        </p:nvSpPr>
        <p:spPr bwMode="auto">
          <a:xfrm>
            <a:off x="3295650" y="3614738"/>
            <a:ext cx="990600" cy="411162"/>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solidFill>
                  <a:schemeClr val="bg1"/>
                </a:solidFill>
              </a:rPr>
              <a:t>3</a:t>
            </a:r>
            <a:r>
              <a:rPr kumimoji="0" lang="en-US" altLang="en-US" baseline="30000">
                <a:solidFill>
                  <a:schemeClr val="bg1"/>
                </a:solidFill>
              </a:rPr>
              <a:t>rd</a:t>
            </a:r>
          </a:p>
        </p:txBody>
      </p:sp>
      <p:sp>
        <p:nvSpPr>
          <p:cNvPr id="347176" name="Rectangle 40"/>
          <p:cNvSpPr>
            <a:spLocks noChangeAspect="1" noChangeArrowheads="1"/>
          </p:cNvSpPr>
          <p:nvPr/>
        </p:nvSpPr>
        <p:spPr bwMode="auto">
          <a:xfrm>
            <a:off x="304800" y="5257800"/>
            <a:ext cx="3962400" cy="414338"/>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400" i="1"/>
              <a:t>Men’s Preference Profile</a:t>
            </a:r>
            <a:endParaRPr kumimoji="0" lang="en-US" altLang="en-US" sz="1400" i="1">
              <a:solidFill>
                <a:schemeClr val="bg1"/>
              </a:solidFill>
            </a:endParaRPr>
          </a:p>
        </p:txBody>
      </p:sp>
      <p:sp>
        <p:nvSpPr>
          <p:cNvPr id="347186" name="Text Box 50"/>
          <p:cNvSpPr txBox="1">
            <a:spLocks noChangeArrowheads="1"/>
          </p:cNvSpPr>
          <p:nvPr/>
        </p:nvSpPr>
        <p:spPr bwMode="auto">
          <a:xfrm>
            <a:off x="1557338" y="3124200"/>
            <a:ext cx="581025"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1019175">
              <a:defRPr kumimoji="1" sz="2400">
                <a:solidFill>
                  <a:schemeClr val="tx1"/>
                </a:solidFill>
                <a:latin typeface="Comic Sans MS" panose="030F0702030302020204" pitchFamily="66" charset="0"/>
              </a:defRPr>
            </a:lvl1pPr>
            <a:lvl2pPr marL="509588" defTabSz="1019175">
              <a:defRPr kumimoji="1" sz="2400">
                <a:solidFill>
                  <a:schemeClr val="tx1"/>
                </a:solidFill>
                <a:latin typeface="Comic Sans MS" panose="030F0702030302020204" pitchFamily="66" charset="0"/>
              </a:defRPr>
            </a:lvl2pPr>
            <a:lvl3pPr marL="1019175" defTabSz="1019175">
              <a:defRPr kumimoji="1" sz="2400">
                <a:solidFill>
                  <a:schemeClr val="tx1"/>
                </a:solidFill>
                <a:latin typeface="Comic Sans MS" panose="030F0702030302020204" pitchFamily="66" charset="0"/>
              </a:defRPr>
            </a:lvl3pPr>
            <a:lvl4pPr marL="1528763" defTabSz="1019175">
              <a:defRPr kumimoji="1" sz="2400">
                <a:solidFill>
                  <a:schemeClr val="tx1"/>
                </a:solidFill>
                <a:latin typeface="Comic Sans MS" panose="030F0702030302020204" pitchFamily="66" charset="0"/>
              </a:defRPr>
            </a:lvl4pPr>
            <a:lvl5pPr marL="2038350" defTabSz="1019175">
              <a:defRPr kumimoji="1" sz="2400">
                <a:solidFill>
                  <a:schemeClr val="tx1"/>
                </a:solidFill>
                <a:latin typeface="Comic Sans MS" panose="030F0702030302020204" pitchFamily="66" charset="0"/>
              </a:defRPr>
            </a:lvl5pPr>
            <a:lvl6pPr marL="2495550" defTabSz="1019175" eaLnBrk="0" fontAlgn="base" hangingPunct="0">
              <a:spcBef>
                <a:spcPct val="0"/>
              </a:spcBef>
              <a:spcAft>
                <a:spcPct val="0"/>
              </a:spcAft>
              <a:defRPr kumimoji="1" sz="2400">
                <a:solidFill>
                  <a:schemeClr val="tx1"/>
                </a:solidFill>
                <a:latin typeface="Comic Sans MS" panose="030F0702030302020204" pitchFamily="66" charset="0"/>
              </a:defRPr>
            </a:lvl6pPr>
            <a:lvl7pPr marL="2952750" defTabSz="1019175" eaLnBrk="0" fontAlgn="base" hangingPunct="0">
              <a:spcBef>
                <a:spcPct val="0"/>
              </a:spcBef>
              <a:spcAft>
                <a:spcPct val="0"/>
              </a:spcAft>
              <a:defRPr kumimoji="1" sz="2400">
                <a:solidFill>
                  <a:schemeClr val="tx1"/>
                </a:solidFill>
                <a:latin typeface="Comic Sans MS" panose="030F0702030302020204" pitchFamily="66" charset="0"/>
              </a:defRPr>
            </a:lvl7pPr>
            <a:lvl8pPr marL="3409950" defTabSz="1019175" eaLnBrk="0" fontAlgn="base" hangingPunct="0">
              <a:spcBef>
                <a:spcPct val="0"/>
              </a:spcBef>
              <a:spcAft>
                <a:spcPct val="0"/>
              </a:spcAft>
              <a:defRPr kumimoji="1" sz="2400">
                <a:solidFill>
                  <a:schemeClr val="tx1"/>
                </a:solidFill>
                <a:latin typeface="Comic Sans MS" panose="030F0702030302020204" pitchFamily="66" charset="0"/>
              </a:defRPr>
            </a:lvl8pPr>
            <a:lvl9pPr marL="3867150" defTabSz="1019175" eaLnBrk="0" fontAlgn="base" hangingPunct="0">
              <a:spcBef>
                <a:spcPct val="0"/>
              </a:spcBef>
              <a:spcAft>
                <a:spcPct val="0"/>
              </a:spcAft>
              <a:defRPr kumimoji="1" sz="2400">
                <a:solidFill>
                  <a:schemeClr val="tx1"/>
                </a:solidFill>
                <a:latin typeface="Comic Sans MS" panose="030F0702030302020204" pitchFamily="66" charset="0"/>
              </a:defRPr>
            </a:lvl9pPr>
          </a:lstStyle>
          <a:p>
            <a:pPr>
              <a:spcBef>
                <a:spcPct val="50000"/>
              </a:spcBef>
            </a:pPr>
            <a:r>
              <a:rPr lang="en-US" altLang="en-US" sz="1200"/>
              <a:t>favorite</a:t>
            </a:r>
          </a:p>
        </p:txBody>
      </p:sp>
      <p:sp>
        <p:nvSpPr>
          <p:cNvPr id="347188" name="Text Box 52"/>
          <p:cNvSpPr txBox="1">
            <a:spLocks noChangeArrowheads="1"/>
          </p:cNvSpPr>
          <p:nvPr/>
        </p:nvSpPr>
        <p:spPr bwMode="auto">
          <a:xfrm>
            <a:off x="3429000" y="3124200"/>
            <a:ext cx="976313"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1019175">
              <a:defRPr kumimoji="1" sz="2400">
                <a:solidFill>
                  <a:schemeClr val="tx1"/>
                </a:solidFill>
                <a:latin typeface="Comic Sans MS" panose="030F0702030302020204" pitchFamily="66" charset="0"/>
              </a:defRPr>
            </a:lvl1pPr>
            <a:lvl2pPr marL="509588" defTabSz="1019175">
              <a:defRPr kumimoji="1" sz="2400">
                <a:solidFill>
                  <a:schemeClr val="tx1"/>
                </a:solidFill>
                <a:latin typeface="Comic Sans MS" panose="030F0702030302020204" pitchFamily="66" charset="0"/>
              </a:defRPr>
            </a:lvl2pPr>
            <a:lvl3pPr marL="1019175" defTabSz="1019175">
              <a:defRPr kumimoji="1" sz="2400">
                <a:solidFill>
                  <a:schemeClr val="tx1"/>
                </a:solidFill>
                <a:latin typeface="Comic Sans MS" panose="030F0702030302020204" pitchFamily="66" charset="0"/>
              </a:defRPr>
            </a:lvl3pPr>
            <a:lvl4pPr marL="1528763" defTabSz="1019175">
              <a:defRPr kumimoji="1" sz="2400">
                <a:solidFill>
                  <a:schemeClr val="tx1"/>
                </a:solidFill>
                <a:latin typeface="Comic Sans MS" panose="030F0702030302020204" pitchFamily="66" charset="0"/>
              </a:defRPr>
            </a:lvl4pPr>
            <a:lvl5pPr marL="2038350" defTabSz="1019175">
              <a:defRPr kumimoji="1" sz="2400">
                <a:solidFill>
                  <a:schemeClr val="tx1"/>
                </a:solidFill>
                <a:latin typeface="Comic Sans MS" panose="030F0702030302020204" pitchFamily="66" charset="0"/>
              </a:defRPr>
            </a:lvl5pPr>
            <a:lvl6pPr marL="2495550" defTabSz="1019175" eaLnBrk="0" fontAlgn="base" hangingPunct="0">
              <a:spcBef>
                <a:spcPct val="0"/>
              </a:spcBef>
              <a:spcAft>
                <a:spcPct val="0"/>
              </a:spcAft>
              <a:defRPr kumimoji="1" sz="2400">
                <a:solidFill>
                  <a:schemeClr val="tx1"/>
                </a:solidFill>
                <a:latin typeface="Comic Sans MS" panose="030F0702030302020204" pitchFamily="66" charset="0"/>
              </a:defRPr>
            </a:lvl6pPr>
            <a:lvl7pPr marL="2952750" defTabSz="1019175" eaLnBrk="0" fontAlgn="base" hangingPunct="0">
              <a:spcBef>
                <a:spcPct val="0"/>
              </a:spcBef>
              <a:spcAft>
                <a:spcPct val="0"/>
              </a:spcAft>
              <a:defRPr kumimoji="1" sz="2400">
                <a:solidFill>
                  <a:schemeClr val="tx1"/>
                </a:solidFill>
                <a:latin typeface="Comic Sans MS" panose="030F0702030302020204" pitchFamily="66" charset="0"/>
              </a:defRPr>
            </a:lvl7pPr>
            <a:lvl8pPr marL="3409950" defTabSz="1019175" eaLnBrk="0" fontAlgn="base" hangingPunct="0">
              <a:spcBef>
                <a:spcPct val="0"/>
              </a:spcBef>
              <a:spcAft>
                <a:spcPct val="0"/>
              </a:spcAft>
              <a:defRPr kumimoji="1" sz="2400">
                <a:solidFill>
                  <a:schemeClr val="tx1"/>
                </a:solidFill>
                <a:latin typeface="Comic Sans MS" panose="030F0702030302020204" pitchFamily="66" charset="0"/>
              </a:defRPr>
            </a:lvl8pPr>
            <a:lvl9pPr marL="3867150" defTabSz="1019175" eaLnBrk="0" fontAlgn="base" hangingPunct="0">
              <a:spcBef>
                <a:spcPct val="0"/>
              </a:spcBef>
              <a:spcAft>
                <a:spcPct val="0"/>
              </a:spcAft>
              <a:defRPr kumimoji="1" sz="2400">
                <a:solidFill>
                  <a:schemeClr val="tx1"/>
                </a:solidFill>
                <a:latin typeface="Comic Sans MS" panose="030F0702030302020204" pitchFamily="66" charset="0"/>
              </a:defRPr>
            </a:lvl9pPr>
          </a:lstStyle>
          <a:p>
            <a:pPr>
              <a:spcBef>
                <a:spcPct val="50000"/>
              </a:spcBef>
            </a:pPr>
            <a:r>
              <a:rPr lang="en-US" altLang="en-US" sz="1200"/>
              <a:t>least favorite</a:t>
            </a:r>
          </a:p>
        </p:txBody>
      </p:sp>
      <p:sp>
        <p:nvSpPr>
          <p:cNvPr id="347190" name="Rectangle 54"/>
          <p:cNvSpPr>
            <a:spLocks noChangeAspect="1" noChangeArrowheads="1"/>
          </p:cNvSpPr>
          <p:nvPr/>
        </p:nvSpPr>
        <p:spPr bwMode="auto">
          <a:xfrm>
            <a:off x="4738688" y="4854575"/>
            <a:ext cx="992187" cy="414338"/>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solidFill>
                  <a:schemeClr val="bg1"/>
                </a:solidFill>
              </a:rPr>
              <a:t>Clare</a:t>
            </a:r>
          </a:p>
        </p:txBody>
      </p:sp>
      <p:sp>
        <p:nvSpPr>
          <p:cNvPr id="347191" name="Rectangle 55"/>
          <p:cNvSpPr>
            <a:spLocks noChangeAspect="1" noChangeArrowheads="1"/>
          </p:cNvSpPr>
          <p:nvPr/>
        </p:nvSpPr>
        <p:spPr bwMode="auto">
          <a:xfrm>
            <a:off x="5730875" y="4854575"/>
            <a:ext cx="992188" cy="4143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Xavier</a:t>
            </a:r>
          </a:p>
        </p:txBody>
      </p:sp>
      <p:sp>
        <p:nvSpPr>
          <p:cNvPr id="347192" name="Rectangle 56"/>
          <p:cNvSpPr>
            <a:spLocks noChangeAspect="1" noChangeArrowheads="1"/>
          </p:cNvSpPr>
          <p:nvPr/>
        </p:nvSpPr>
        <p:spPr bwMode="auto">
          <a:xfrm>
            <a:off x="7715250" y="4854575"/>
            <a:ext cx="990600" cy="4143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Zeus</a:t>
            </a:r>
          </a:p>
        </p:txBody>
      </p:sp>
      <p:sp>
        <p:nvSpPr>
          <p:cNvPr id="347193" name="Rectangle 57"/>
          <p:cNvSpPr>
            <a:spLocks noChangeAspect="1" noChangeArrowheads="1"/>
          </p:cNvSpPr>
          <p:nvPr/>
        </p:nvSpPr>
        <p:spPr bwMode="auto">
          <a:xfrm>
            <a:off x="6723063" y="4854575"/>
            <a:ext cx="992187" cy="4143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Yancey</a:t>
            </a:r>
          </a:p>
        </p:txBody>
      </p:sp>
      <p:sp>
        <p:nvSpPr>
          <p:cNvPr id="347194" name="Rectangle 58"/>
          <p:cNvSpPr>
            <a:spLocks noChangeAspect="1" noChangeArrowheads="1"/>
          </p:cNvSpPr>
          <p:nvPr/>
        </p:nvSpPr>
        <p:spPr bwMode="auto">
          <a:xfrm>
            <a:off x="4738688" y="4440238"/>
            <a:ext cx="992187" cy="414337"/>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solidFill>
                  <a:schemeClr val="bg1"/>
                </a:solidFill>
              </a:rPr>
              <a:t>Bertha</a:t>
            </a:r>
          </a:p>
        </p:txBody>
      </p:sp>
      <p:sp>
        <p:nvSpPr>
          <p:cNvPr id="347195" name="Rectangle 59"/>
          <p:cNvSpPr>
            <a:spLocks noChangeAspect="1" noChangeArrowheads="1"/>
          </p:cNvSpPr>
          <p:nvPr/>
        </p:nvSpPr>
        <p:spPr bwMode="auto">
          <a:xfrm>
            <a:off x="5730875" y="4440238"/>
            <a:ext cx="992188"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Xavier</a:t>
            </a:r>
          </a:p>
        </p:txBody>
      </p:sp>
      <p:sp>
        <p:nvSpPr>
          <p:cNvPr id="347196" name="Rectangle 60"/>
          <p:cNvSpPr>
            <a:spLocks noChangeAspect="1" noChangeArrowheads="1"/>
          </p:cNvSpPr>
          <p:nvPr/>
        </p:nvSpPr>
        <p:spPr bwMode="auto">
          <a:xfrm>
            <a:off x="7715250" y="4440238"/>
            <a:ext cx="9906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Zeus</a:t>
            </a:r>
          </a:p>
        </p:txBody>
      </p:sp>
      <p:sp>
        <p:nvSpPr>
          <p:cNvPr id="347197" name="Rectangle 61"/>
          <p:cNvSpPr>
            <a:spLocks noChangeAspect="1" noChangeArrowheads="1"/>
          </p:cNvSpPr>
          <p:nvPr/>
        </p:nvSpPr>
        <p:spPr bwMode="auto">
          <a:xfrm>
            <a:off x="6723063" y="4440238"/>
            <a:ext cx="992187"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Yancey</a:t>
            </a:r>
          </a:p>
        </p:txBody>
      </p:sp>
      <p:sp>
        <p:nvSpPr>
          <p:cNvPr id="347198" name="Rectangle 62"/>
          <p:cNvSpPr>
            <a:spLocks noChangeAspect="1" noChangeArrowheads="1"/>
          </p:cNvSpPr>
          <p:nvPr/>
        </p:nvSpPr>
        <p:spPr bwMode="auto">
          <a:xfrm>
            <a:off x="4738688" y="4025900"/>
            <a:ext cx="992187" cy="414338"/>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solidFill>
                  <a:schemeClr val="bg1"/>
                </a:solidFill>
              </a:rPr>
              <a:t>Amy</a:t>
            </a:r>
          </a:p>
        </p:txBody>
      </p:sp>
      <p:sp>
        <p:nvSpPr>
          <p:cNvPr id="347199" name="Rectangle 63"/>
          <p:cNvSpPr>
            <a:spLocks noChangeAspect="1" noChangeArrowheads="1"/>
          </p:cNvSpPr>
          <p:nvPr/>
        </p:nvSpPr>
        <p:spPr bwMode="auto">
          <a:xfrm>
            <a:off x="5730875" y="4025900"/>
            <a:ext cx="992188" cy="4143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Yancey</a:t>
            </a:r>
          </a:p>
        </p:txBody>
      </p:sp>
      <p:sp>
        <p:nvSpPr>
          <p:cNvPr id="347200" name="Rectangle 64"/>
          <p:cNvSpPr>
            <a:spLocks noChangeAspect="1" noChangeArrowheads="1"/>
          </p:cNvSpPr>
          <p:nvPr/>
        </p:nvSpPr>
        <p:spPr bwMode="auto">
          <a:xfrm>
            <a:off x="7715250" y="4025900"/>
            <a:ext cx="990600" cy="4143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Zeus</a:t>
            </a:r>
          </a:p>
        </p:txBody>
      </p:sp>
      <p:sp>
        <p:nvSpPr>
          <p:cNvPr id="347201" name="Rectangle 65"/>
          <p:cNvSpPr>
            <a:spLocks noChangeAspect="1" noChangeArrowheads="1"/>
          </p:cNvSpPr>
          <p:nvPr/>
        </p:nvSpPr>
        <p:spPr bwMode="auto">
          <a:xfrm>
            <a:off x="6723063" y="4025900"/>
            <a:ext cx="992187" cy="4143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t>Xavier</a:t>
            </a:r>
          </a:p>
        </p:txBody>
      </p:sp>
      <p:sp>
        <p:nvSpPr>
          <p:cNvPr id="347202" name="Rectangle 66"/>
          <p:cNvSpPr>
            <a:spLocks noChangeAspect="1" noChangeArrowheads="1"/>
          </p:cNvSpPr>
          <p:nvPr/>
        </p:nvSpPr>
        <p:spPr bwMode="auto">
          <a:xfrm>
            <a:off x="5730875" y="3614738"/>
            <a:ext cx="992188" cy="411162"/>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solidFill>
                  <a:schemeClr val="bg1"/>
                </a:solidFill>
              </a:rPr>
              <a:t>1</a:t>
            </a:r>
            <a:r>
              <a:rPr kumimoji="0" lang="en-US" altLang="en-US" baseline="30000">
                <a:solidFill>
                  <a:schemeClr val="bg1"/>
                </a:solidFill>
              </a:rPr>
              <a:t>st</a:t>
            </a:r>
          </a:p>
        </p:txBody>
      </p:sp>
      <p:sp>
        <p:nvSpPr>
          <p:cNvPr id="347203" name="Rectangle 67"/>
          <p:cNvSpPr>
            <a:spLocks noChangeAspect="1" noChangeArrowheads="1"/>
          </p:cNvSpPr>
          <p:nvPr/>
        </p:nvSpPr>
        <p:spPr bwMode="auto">
          <a:xfrm>
            <a:off x="6723063" y="3614738"/>
            <a:ext cx="992187" cy="411162"/>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solidFill>
                  <a:schemeClr val="bg1"/>
                </a:solidFill>
              </a:rPr>
              <a:t>2</a:t>
            </a:r>
            <a:r>
              <a:rPr kumimoji="0" lang="en-US" altLang="en-US" baseline="30000">
                <a:solidFill>
                  <a:schemeClr val="bg1"/>
                </a:solidFill>
              </a:rPr>
              <a:t>nd</a:t>
            </a:r>
          </a:p>
        </p:txBody>
      </p:sp>
      <p:sp>
        <p:nvSpPr>
          <p:cNvPr id="347204" name="Rectangle 68"/>
          <p:cNvSpPr>
            <a:spLocks noChangeAspect="1" noChangeArrowheads="1"/>
          </p:cNvSpPr>
          <p:nvPr/>
        </p:nvSpPr>
        <p:spPr bwMode="auto">
          <a:xfrm>
            <a:off x="7715250" y="3614738"/>
            <a:ext cx="990600" cy="411162"/>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a:solidFill>
                  <a:schemeClr val="bg1"/>
                </a:solidFill>
              </a:rPr>
              <a:t>3</a:t>
            </a:r>
            <a:r>
              <a:rPr kumimoji="0" lang="en-US" altLang="en-US" baseline="30000">
                <a:solidFill>
                  <a:schemeClr val="bg1"/>
                </a:solidFill>
              </a:rPr>
              <a:t>rd</a:t>
            </a:r>
          </a:p>
        </p:txBody>
      </p:sp>
      <p:sp>
        <p:nvSpPr>
          <p:cNvPr id="347205" name="Rectangle 69"/>
          <p:cNvSpPr>
            <a:spLocks noChangeAspect="1" noChangeArrowheads="1"/>
          </p:cNvSpPr>
          <p:nvPr/>
        </p:nvSpPr>
        <p:spPr bwMode="auto">
          <a:xfrm>
            <a:off x="4724400" y="5257800"/>
            <a:ext cx="3962400" cy="414338"/>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US" sz="1400" i="1"/>
              <a:t>Women’s Preference Profile</a:t>
            </a:r>
            <a:endParaRPr kumimoji="0" lang="en-US" altLang="en-US" sz="1400" i="1">
              <a:solidFill>
                <a:schemeClr val="bg1"/>
              </a:solidFill>
            </a:endParaRPr>
          </a:p>
        </p:txBody>
      </p:sp>
      <p:sp>
        <p:nvSpPr>
          <p:cNvPr id="347206" name="Text Box 70"/>
          <p:cNvSpPr txBox="1">
            <a:spLocks noChangeArrowheads="1"/>
          </p:cNvSpPr>
          <p:nvPr/>
        </p:nvSpPr>
        <p:spPr bwMode="auto">
          <a:xfrm>
            <a:off x="5976938" y="3124200"/>
            <a:ext cx="581025"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1019175">
              <a:defRPr kumimoji="1" sz="2400">
                <a:solidFill>
                  <a:schemeClr val="tx1"/>
                </a:solidFill>
                <a:latin typeface="Comic Sans MS" panose="030F0702030302020204" pitchFamily="66" charset="0"/>
              </a:defRPr>
            </a:lvl1pPr>
            <a:lvl2pPr marL="509588" defTabSz="1019175">
              <a:defRPr kumimoji="1" sz="2400">
                <a:solidFill>
                  <a:schemeClr val="tx1"/>
                </a:solidFill>
                <a:latin typeface="Comic Sans MS" panose="030F0702030302020204" pitchFamily="66" charset="0"/>
              </a:defRPr>
            </a:lvl2pPr>
            <a:lvl3pPr marL="1019175" defTabSz="1019175">
              <a:defRPr kumimoji="1" sz="2400">
                <a:solidFill>
                  <a:schemeClr val="tx1"/>
                </a:solidFill>
                <a:latin typeface="Comic Sans MS" panose="030F0702030302020204" pitchFamily="66" charset="0"/>
              </a:defRPr>
            </a:lvl3pPr>
            <a:lvl4pPr marL="1528763" defTabSz="1019175">
              <a:defRPr kumimoji="1" sz="2400">
                <a:solidFill>
                  <a:schemeClr val="tx1"/>
                </a:solidFill>
                <a:latin typeface="Comic Sans MS" panose="030F0702030302020204" pitchFamily="66" charset="0"/>
              </a:defRPr>
            </a:lvl4pPr>
            <a:lvl5pPr marL="2038350" defTabSz="1019175">
              <a:defRPr kumimoji="1" sz="2400">
                <a:solidFill>
                  <a:schemeClr val="tx1"/>
                </a:solidFill>
                <a:latin typeface="Comic Sans MS" panose="030F0702030302020204" pitchFamily="66" charset="0"/>
              </a:defRPr>
            </a:lvl5pPr>
            <a:lvl6pPr marL="2495550" defTabSz="1019175" eaLnBrk="0" fontAlgn="base" hangingPunct="0">
              <a:spcBef>
                <a:spcPct val="0"/>
              </a:spcBef>
              <a:spcAft>
                <a:spcPct val="0"/>
              </a:spcAft>
              <a:defRPr kumimoji="1" sz="2400">
                <a:solidFill>
                  <a:schemeClr val="tx1"/>
                </a:solidFill>
                <a:latin typeface="Comic Sans MS" panose="030F0702030302020204" pitchFamily="66" charset="0"/>
              </a:defRPr>
            </a:lvl6pPr>
            <a:lvl7pPr marL="2952750" defTabSz="1019175" eaLnBrk="0" fontAlgn="base" hangingPunct="0">
              <a:spcBef>
                <a:spcPct val="0"/>
              </a:spcBef>
              <a:spcAft>
                <a:spcPct val="0"/>
              </a:spcAft>
              <a:defRPr kumimoji="1" sz="2400">
                <a:solidFill>
                  <a:schemeClr val="tx1"/>
                </a:solidFill>
                <a:latin typeface="Comic Sans MS" panose="030F0702030302020204" pitchFamily="66" charset="0"/>
              </a:defRPr>
            </a:lvl7pPr>
            <a:lvl8pPr marL="3409950" defTabSz="1019175" eaLnBrk="0" fontAlgn="base" hangingPunct="0">
              <a:spcBef>
                <a:spcPct val="0"/>
              </a:spcBef>
              <a:spcAft>
                <a:spcPct val="0"/>
              </a:spcAft>
              <a:defRPr kumimoji="1" sz="2400">
                <a:solidFill>
                  <a:schemeClr val="tx1"/>
                </a:solidFill>
                <a:latin typeface="Comic Sans MS" panose="030F0702030302020204" pitchFamily="66" charset="0"/>
              </a:defRPr>
            </a:lvl8pPr>
            <a:lvl9pPr marL="3867150" defTabSz="1019175" eaLnBrk="0" fontAlgn="base" hangingPunct="0">
              <a:spcBef>
                <a:spcPct val="0"/>
              </a:spcBef>
              <a:spcAft>
                <a:spcPct val="0"/>
              </a:spcAft>
              <a:defRPr kumimoji="1" sz="2400">
                <a:solidFill>
                  <a:schemeClr val="tx1"/>
                </a:solidFill>
                <a:latin typeface="Comic Sans MS" panose="030F0702030302020204" pitchFamily="66" charset="0"/>
              </a:defRPr>
            </a:lvl9pPr>
          </a:lstStyle>
          <a:p>
            <a:pPr>
              <a:spcBef>
                <a:spcPct val="50000"/>
              </a:spcBef>
            </a:pPr>
            <a:r>
              <a:rPr lang="en-US" altLang="en-US" sz="1200"/>
              <a:t>favorite</a:t>
            </a:r>
          </a:p>
        </p:txBody>
      </p:sp>
      <p:sp>
        <p:nvSpPr>
          <p:cNvPr id="347208" name="Text Box 72"/>
          <p:cNvSpPr txBox="1">
            <a:spLocks noChangeArrowheads="1"/>
          </p:cNvSpPr>
          <p:nvPr/>
        </p:nvSpPr>
        <p:spPr bwMode="auto">
          <a:xfrm>
            <a:off x="7848600" y="3124200"/>
            <a:ext cx="976313"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1019175">
              <a:defRPr kumimoji="1" sz="2400">
                <a:solidFill>
                  <a:schemeClr val="tx1"/>
                </a:solidFill>
                <a:latin typeface="Comic Sans MS" panose="030F0702030302020204" pitchFamily="66" charset="0"/>
              </a:defRPr>
            </a:lvl1pPr>
            <a:lvl2pPr marL="509588" defTabSz="1019175">
              <a:defRPr kumimoji="1" sz="2400">
                <a:solidFill>
                  <a:schemeClr val="tx1"/>
                </a:solidFill>
                <a:latin typeface="Comic Sans MS" panose="030F0702030302020204" pitchFamily="66" charset="0"/>
              </a:defRPr>
            </a:lvl2pPr>
            <a:lvl3pPr marL="1019175" defTabSz="1019175">
              <a:defRPr kumimoji="1" sz="2400">
                <a:solidFill>
                  <a:schemeClr val="tx1"/>
                </a:solidFill>
                <a:latin typeface="Comic Sans MS" panose="030F0702030302020204" pitchFamily="66" charset="0"/>
              </a:defRPr>
            </a:lvl3pPr>
            <a:lvl4pPr marL="1528763" defTabSz="1019175">
              <a:defRPr kumimoji="1" sz="2400">
                <a:solidFill>
                  <a:schemeClr val="tx1"/>
                </a:solidFill>
                <a:latin typeface="Comic Sans MS" panose="030F0702030302020204" pitchFamily="66" charset="0"/>
              </a:defRPr>
            </a:lvl4pPr>
            <a:lvl5pPr marL="2038350" defTabSz="1019175">
              <a:defRPr kumimoji="1" sz="2400">
                <a:solidFill>
                  <a:schemeClr val="tx1"/>
                </a:solidFill>
                <a:latin typeface="Comic Sans MS" panose="030F0702030302020204" pitchFamily="66" charset="0"/>
              </a:defRPr>
            </a:lvl5pPr>
            <a:lvl6pPr marL="2495550" defTabSz="1019175" eaLnBrk="0" fontAlgn="base" hangingPunct="0">
              <a:spcBef>
                <a:spcPct val="0"/>
              </a:spcBef>
              <a:spcAft>
                <a:spcPct val="0"/>
              </a:spcAft>
              <a:defRPr kumimoji="1" sz="2400">
                <a:solidFill>
                  <a:schemeClr val="tx1"/>
                </a:solidFill>
                <a:latin typeface="Comic Sans MS" panose="030F0702030302020204" pitchFamily="66" charset="0"/>
              </a:defRPr>
            </a:lvl6pPr>
            <a:lvl7pPr marL="2952750" defTabSz="1019175" eaLnBrk="0" fontAlgn="base" hangingPunct="0">
              <a:spcBef>
                <a:spcPct val="0"/>
              </a:spcBef>
              <a:spcAft>
                <a:spcPct val="0"/>
              </a:spcAft>
              <a:defRPr kumimoji="1" sz="2400">
                <a:solidFill>
                  <a:schemeClr val="tx1"/>
                </a:solidFill>
                <a:latin typeface="Comic Sans MS" panose="030F0702030302020204" pitchFamily="66" charset="0"/>
              </a:defRPr>
            </a:lvl7pPr>
            <a:lvl8pPr marL="3409950" defTabSz="1019175" eaLnBrk="0" fontAlgn="base" hangingPunct="0">
              <a:spcBef>
                <a:spcPct val="0"/>
              </a:spcBef>
              <a:spcAft>
                <a:spcPct val="0"/>
              </a:spcAft>
              <a:defRPr kumimoji="1" sz="2400">
                <a:solidFill>
                  <a:schemeClr val="tx1"/>
                </a:solidFill>
                <a:latin typeface="Comic Sans MS" panose="030F0702030302020204" pitchFamily="66" charset="0"/>
              </a:defRPr>
            </a:lvl8pPr>
            <a:lvl9pPr marL="3867150" defTabSz="1019175" eaLnBrk="0" fontAlgn="base" hangingPunct="0">
              <a:spcBef>
                <a:spcPct val="0"/>
              </a:spcBef>
              <a:spcAft>
                <a:spcPct val="0"/>
              </a:spcAft>
              <a:defRPr kumimoji="1" sz="2400">
                <a:solidFill>
                  <a:schemeClr val="tx1"/>
                </a:solidFill>
                <a:latin typeface="Comic Sans MS" panose="030F0702030302020204" pitchFamily="66" charset="0"/>
              </a:defRPr>
            </a:lvl9pPr>
          </a:lstStyle>
          <a:p>
            <a:pPr>
              <a:spcBef>
                <a:spcPct val="50000"/>
              </a:spcBef>
            </a:pPr>
            <a:r>
              <a:rPr lang="en-US" altLang="en-US" sz="1200"/>
              <a:t>least favorite</a:t>
            </a:r>
          </a:p>
        </p:txBody>
      </p:sp>
      <p:sp>
        <p:nvSpPr>
          <p:cNvPr id="347242" name="Line 106"/>
          <p:cNvSpPr>
            <a:spLocks noChangeShapeType="1"/>
          </p:cNvSpPr>
          <p:nvPr/>
        </p:nvSpPr>
        <p:spPr bwMode="auto">
          <a:xfrm>
            <a:off x="8153400" y="3363913"/>
            <a:ext cx="0" cy="15240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
        <p:nvSpPr>
          <p:cNvPr id="347243" name="Line 107"/>
          <p:cNvSpPr>
            <a:spLocks noChangeShapeType="1"/>
          </p:cNvSpPr>
          <p:nvPr/>
        </p:nvSpPr>
        <p:spPr bwMode="auto">
          <a:xfrm>
            <a:off x="6248400" y="3352800"/>
            <a:ext cx="0" cy="15240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
        <p:nvSpPr>
          <p:cNvPr id="347244" name="Line 108"/>
          <p:cNvSpPr>
            <a:spLocks noChangeShapeType="1"/>
          </p:cNvSpPr>
          <p:nvPr/>
        </p:nvSpPr>
        <p:spPr bwMode="auto">
          <a:xfrm>
            <a:off x="3886200" y="3352800"/>
            <a:ext cx="0" cy="15240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
        <p:nvSpPr>
          <p:cNvPr id="347245" name="Line 109"/>
          <p:cNvSpPr>
            <a:spLocks noChangeShapeType="1"/>
          </p:cNvSpPr>
          <p:nvPr/>
        </p:nvSpPr>
        <p:spPr bwMode="auto">
          <a:xfrm>
            <a:off x="1828800" y="3352800"/>
            <a:ext cx="0" cy="15240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lg-design">
  <a:themeElements>
    <a:clrScheme name="">
      <a:dk1>
        <a:srgbClr val="000000"/>
      </a:dk1>
      <a:lt1>
        <a:srgbClr val="FFFFFF"/>
      </a:lt1>
      <a:dk2>
        <a:srgbClr val="C0C0C0"/>
      </a:dk2>
      <a:lt2>
        <a:srgbClr val="010000"/>
      </a:lt2>
      <a:accent1>
        <a:srgbClr val="CC0000"/>
      </a:accent1>
      <a:accent2>
        <a:srgbClr val="777777"/>
      </a:accent2>
      <a:accent3>
        <a:srgbClr val="FFFFFF"/>
      </a:accent3>
      <a:accent4>
        <a:srgbClr val="000000"/>
      </a:accent4>
      <a:accent5>
        <a:srgbClr val="E2AAAA"/>
      </a:accent5>
      <a:accent6>
        <a:srgbClr val="6B6B6B"/>
      </a:accent6>
      <a:hlink>
        <a:srgbClr val="4D4D4D"/>
      </a:hlink>
      <a:folHlink>
        <a:srgbClr val="003399"/>
      </a:folHlink>
    </a:clrScheme>
    <a:fontScheme name="alg-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2075" tIns="46038" rIns="92075" bIns="46038"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altLang="en-US" sz="1600" b="0" i="0" u="none" strike="noStrike" cap="none" normalizeH="0" baseline="0" smtClean="0">
            <a:ln>
              <a:noFill/>
            </a:ln>
            <a:solidFill>
              <a:schemeClr val="tx1"/>
            </a:solidFill>
            <a:effectLst/>
            <a:latin typeface="Comic Sans MS" panose="030F0702030302020204" pitchFamily="6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2075" tIns="46038" rIns="92075" bIns="46038"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altLang="en-US" sz="1600" b="0" i="0" u="none" strike="noStrike" cap="none" normalizeH="0" baseline="0" smtClean="0">
            <a:ln>
              <a:noFill/>
            </a:ln>
            <a:solidFill>
              <a:schemeClr val="tx1"/>
            </a:solidFill>
            <a:effectLst/>
            <a:latin typeface="Comic Sans MS" panose="030F0702030302020204" pitchFamily="66" charset="0"/>
          </a:defRPr>
        </a:defPPr>
      </a:lstStyle>
    </a:lnDef>
  </a:objectDefaults>
  <a:extraClrSchemeLst>
    <a:extraClrScheme>
      <a:clrScheme name="alg-design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alg-design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alg-design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alg-design 4">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FFFFCC"/>
        </a:folHlink>
      </a:clrScheme>
      <a:clrMap bg1="lt1" tx1="dk1" bg2="lt2" tx2="dk2" accent1="accent1" accent2="accent2" accent3="accent3" accent4="accent4" accent5="accent5" accent6="accent6" hlink="hlink" folHlink="folHlink"/>
    </a:extraClrScheme>
    <a:extraClrScheme>
      <a:clrScheme name="alg-design 5">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660066"/>
        </a:folHlink>
      </a:clrScheme>
      <a:clrMap bg1="lt1" tx1="dk1" bg2="lt2" tx2="dk2" accent1="accent1" accent2="accent2" accent3="accent3" accent4="accent4" accent5="accent5" accent6="accent6" hlink="hlink" folHlink="folHlink"/>
    </a:extraClrScheme>
    <a:extraClrScheme>
      <a:clrScheme name="alg-design 6">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FFFFFF"/>
        </a:folHlink>
      </a:clrScheme>
      <a:clrMap bg1="lt1" tx1="dk1" bg2="lt2" tx2="dk2" accent1="accent1" accent2="accent2" accent3="accent3" accent4="accent4" accent5="accent5" accent6="accent6" hlink="hlink" folHlink="folHlink"/>
    </a:extraClrScheme>
    <a:extraClrScheme>
      <a:clrScheme name="alg-design 7">
        <a:dk1>
          <a:srgbClr val="000000"/>
        </a:dk1>
        <a:lt1>
          <a:srgbClr val="FFFFFF"/>
        </a:lt1>
        <a:dk2>
          <a:srgbClr val="C0C0C0"/>
        </a:dk2>
        <a:lt2>
          <a:srgbClr val="010000"/>
        </a:lt2>
        <a:accent1>
          <a:srgbClr val="CC0000"/>
        </a:accent1>
        <a:accent2>
          <a:srgbClr val="777777"/>
        </a:accent2>
        <a:accent3>
          <a:srgbClr val="FFFFFF"/>
        </a:accent3>
        <a:accent4>
          <a:srgbClr val="000000"/>
        </a:accent4>
        <a:accent5>
          <a:srgbClr val="E2AAAA"/>
        </a:accent5>
        <a:accent6>
          <a:srgbClr val="6B6B6B"/>
        </a:accent6>
        <a:hlink>
          <a:srgbClr val="4D4D4D"/>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FFFF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HD:Users:wayne:Desktop:kleinberg-tardos:alg-design.pot</Template>
  <TotalTime>7808</TotalTime>
  <Words>2852</Words>
  <Application>Microsoft Office PowerPoint</Application>
  <PresentationFormat>On-screen Show (4:3)</PresentationFormat>
  <Paragraphs>872</Paragraphs>
  <Slides>40</Slides>
  <Notes>35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Lucida Grande</vt:lpstr>
      <vt:lpstr>Monotype Sorts</vt:lpstr>
      <vt:lpstr>Arial</vt:lpstr>
      <vt:lpstr>Comic Sans MS</vt:lpstr>
      <vt:lpstr>Courier New</vt:lpstr>
      <vt:lpstr>Symbol</vt:lpstr>
      <vt:lpstr>Wingdings</vt:lpstr>
      <vt:lpstr>alg-design</vt:lpstr>
      <vt:lpstr>Algorithm Design</vt:lpstr>
      <vt:lpstr>About the Course</vt:lpstr>
      <vt:lpstr>微信群与微信公众号</vt:lpstr>
      <vt:lpstr>syllabus</vt:lpstr>
      <vt:lpstr>Course Project: Great Algorithms </vt:lpstr>
      <vt:lpstr>Chapter 1  Introduction: Some Representative Problems</vt:lpstr>
      <vt:lpstr>1.1  A First Problem:  Stable Matching</vt:lpstr>
      <vt:lpstr>Matching Residents to Hospitals</vt:lpstr>
      <vt:lpstr>Stable Matching Problem</vt:lpstr>
      <vt:lpstr>Stable Matching Problem</vt:lpstr>
      <vt:lpstr>Stable Matching Problem</vt:lpstr>
      <vt:lpstr>Stable Matching Problem</vt:lpstr>
      <vt:lpstr>Stable Matching Problem</vt:lpstr>
      <vt:lpstr>Stable Roommate Problem</vt:lpstr>
      <vt:lpstr>Propose-And-Reject Algorithm</vt:lpstr>
      <vt:lpstr>Proof of Correctness:  Termination</vt:lpstr>
      <vt:lpstr>Proof of Correctness:  Perfection</vt:lpstr>
      <vt:lpstr>Proof of Correctness:  Stability</vt:lpstr>
      <vt:lpstr>Summary</vt:lpstr>
      <vt:lpstr>Efficient Implementation</vt:lpstr>
      <vt:lpstr>Efficient Implementation</vt:lpstr>
      <vt:lpstr>Understanding the Solution</vt:lpstr>
      <vt:lpstr>Understanding the Solution</vt:lpstr>
      <vt:lpstr>Man Optimality</vt:lpstr>
      <vt:lpstr>Stable Matching Summary</vt:lpstr>
      <vt:lpstr>Woman Pessimality</vt:lpstr>
      <vt:lpstr>Extensions: Matching Residents to Hospitals</vt:lpstr>
      <vt:lpstr>1.2  Five Representative Problems</vt:lpstr>
      <vt:lpstr>Interval Scheduling</vt:lpstr>
      <vt:lpstr>Weighted Interval Scheduling</vt:lpstr>
      <vt:lpstr>Bipartite Matching</vt:lpstr>
      <vt:lpstr>Independent Set</vt:lpstr>
      <vt:lpstr>Competitive Facility Location</vt:lpstr>
      <vt:lpstr>Five Representative Problems</vt:lpstr>
      <vt:lpstr>Extra Slides</vt:lpstr>
      <vt:lpstr>Stable Matching Problem</vt:lpstr>
      <vt:lpstr>Stable Matching Problem</vt:lpstr>
      <vt:lpstr>Understanding the Solution</vt:lpstr>
      <vt:lpstr>Deceit:  Machiavelli Meets Gale-Shapley</vt:lpstr>
      <vt:lpstr>Lessons Learned</vt:lpstr>
    </vt:vector>
  </TitlesOfParts>
  <Company>Dell Computer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Kevin Wayne</dc:creator>
  <cp:lastModifiedBy>Pinyan Lu</cp:lastModifiedBy>
  <cp:revision>581</cp:revision>
  <cp:lastPrinted>2008-12-18T13:44:10Z</cp:lastPrinted>
  <dcterms:created xsi:type="dcterms:W3CDTF">1999-11-17T14:21:04Z</dcterms:created>
  <dcterms:modified xsi:type="dcterms:W3CDTF">2018-02-26T02:02:00Z</dcterms:modified>
</cp:coreProperties>
</file>