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34"/>
  </p:notesMasterIdLst>
  <p:handoutMasterIdLst>
    <p:handoutMasterId r:id="rId35"/>
  </p:handoutMasterIdLst>
  <p:sldIdLst>
    <p:sldId id="509" r:id="rId2"/>
    <p:sldId id="513" r:id="rId3"/>
    <p:sldId id="516" r:id="rId4"/>
    <p:sldId id="517" r:id="rId5"/>
    <p:sldId id="508" r:id="rId6"/>
    <p:sldId id="507" r:id="rId7"/>
    <p:sldId id="503" r:id="rId8"/>
    <p:sldId id="488" r:id="rId9"/>
    <p:sldId id="529" r:id="rId10"/>
    <p:sldId id="535" r:id="rId11"/>
    <p:sldId id="534" r:id="rId12"/>
    <p:sldId id="536" r:id="rId13"/>
    <p:sldId id="522" r:id="rId14"/>
    <p:sldId id="524" r:id="rId15"/>
    <p:sldId id="525" r:id="rId16"/>
    <p:sldId id="526" r:id="rId17"/>
    <p:sldId id="527" r:id="rId18"/>
    <p:sldId id="528" r:id="rId19"/>
    <p:sldId id="511" r:id="rId20"/>
    <p:sldId id="491" r:id="rId21"/>
    <p:sldId id="502" r:id="rId22"/>
    <p:sldId id="492" r:id="rId23"/>
    <p:sldId id="493" r:id="rId24"/>
    <p:sldId id="533" r:id="rId25"/>
    <p:sldId id="512" r:id="rId26"/>
    <p:sldId id="494" r:id="rId27"/>
    <p:sldId id="506" r:id="rId28"/>
    <p:sldId id="495" r:id="rId29"/>
    <p:sldId id="496" r:id="rId30"/>
    <p:sldId id="497" r:id="rId31"/>
    <p:sldId id="498" r:id="rId32"/>
    <p:sldId id="499" r:id="rId33"/>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5pPr>
    <a:lvl6pPr marL="2286000" algn="l" defTabSz="914400" rtl="0" eaLnBrk="1" latinLnBrk="0" hangingPunct="1">
      <a:defRPr kumimoji="1" sz="1600" kern="1200">
        <a:solidFill>
          <a:schemeClr val="tx1"/>
        </a:solidFill>
        <a:latin typeface="Comic Sans MS" pitchFamily="66" charset="0"/>
        <a:ea typeface="+mn-ea"/>
        <a:cs typeface="+mn-cs"/>
      </a:defRPr>
    </a:lvl6pPr>
    <a:lvl7pPr marL="2743200" algn="l" defTabSz="914400" rtl="0" eaLnBrk="1" latinLnBrk="0" hangingPunct="1">
      <a:defRPr kumimoji="1" sz="1600" kern="1200">
        <a:solidFill>
          <a:schemeClr val="tx1"/>
        </a:solidFill>
        <a:latin typeface="Comic Sans MS" pitchFamily="66" charset="0"/>
        <a:ea typeface="+mn-ea"/>
        <a:cs typeface="+mn-cs"/>
      </a:defRPr>
    </a:lvl7pPr>
    <a:lvl8pPr marL="3200400" algn="l" defTabSz="914400" rtl="0" eaLnBrk="1" latinLnBrk="0" hangingPunct="1">
      <a:defRPr kumimoji="1" sz="1600" kern="1200">
        <a:solidFill>
          <a:schemeClr val="tx1"/>
        </a:solidFill>
        <a:latin typeface="Comic Sans MS" pitchFamily="66" charset="0"/>
        <a:ea typeface="+mn-ea"/>
        <a:cs typeface="+mn-cs"/>
      </a:defRPr>
    </a:lvl8pPr>
    <a:lvl9pPr marL="3657600" algn="l" defTabSz="914400" rtl="0" eaLnBrk="1" latinLnBrk="0" hangingPunct="1">
      <a:defRPr kumimoji="1" sz="16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3" autoAdjust="0"/>
    <p:restoredTop sz="83304" autoAdjust="0"/>
  </p:normalViewPr>
  <p:slideViewPr>
    <p:cSldViewPr snapToGrid="0">
      <p:cViewPr varScale="1">
        <p:scale>
          <a:sx n="86" d="100"/>
          <a:sy n="86" d="100"/>
        </p:scale>
        <p:origin x="126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818" y="-90"/>
      </p:cViewPr>
      <p:guideLst>
        <p:guide orient="horz" pos="2211"/>
        <p:guide pos="29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a:latin typeface="Comic Sans MS" pitchFamily="48" charset="0"/>
              </a:defRPr>
            </a:lvl1pPr>
          </a:lstStyle>
          <a:p>
            <a:pPr>
              <a:defRPr/>
            </a:pPr>
            <a:endParaRPr lang="en-US"/>
          </a:p>
        </p:txBody>
      </p:sp>
      <p:sp>
        <p:nvSpPr>
          <p:cNvPr id="14339" name="Rectangle 3"/>
          <p:cNvSpPr>
            <a:spLocks noGrp="1" noChangeArrowheads="1"/>
          </p:cNvSpPr>
          <p:nvPr>
            <p:ph type="dt" sz="quarter"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a:latin typeface="Comic Sans MS" pitchFamily="48" charset="0"/>
              </a:defRPr>
            </a:lvl1pPr>
          </a:lstStyle>
          <a:p>
            <a:pPr>
              <a:defRPr/>
            </a:pPr>
            <a:fld id="{C73CFD98-D3F4-49BE-9F5D-0D525FC36CEF}" type="datetime1">
              <a:rPr lang="en-US"/>
              <a:pPr>
                <a:defRPr/>
              </a:pPr>
              <a:t>2/18/2017</a:t>
            </a:fld>
            <a:endParaRPr lang="en-US"/>
          </a:p>
        </p:txBody>
      </p:sp>
      <p:sp>
        <p:nvSpPr>
          <p:cNvPr id="14340" name="Rectangle 4"/>
          <p:cNvSpPr>
            <a:spLocks noGrp="1" noChangeArrowheads="1"/>
          </p:cNvSpPr>
          <p:nvPr>
            <p:ph type="ftr" sz="quarter" idx="2"/>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a:latin typeface="Comic Sans MS" pitchFamily="48" charset="0"/>
              </a:defRPr>
            </a:lvl1pPr>
          </a:lstStyle>
          <a:p>
            <a:pPr>
              <a:defRPr/>
            </a:pPr>
            <a:r>
              <a:rPr lang="en-US"/>
              <a:t>Copyright 2000, Kevin Wayne</a:t>
            </a:r>
          </a:p>
        </p:txBody>
      </p:sp>
      <p:sp>
        <p:nvSpPr>
          <p:cNvPr id="14341" name="Rectangle 5"/>
          <p:cNvSpPr>
            <a:spLocks noGrp="1" noChangeArrowheads="1"/>
          </p:cNvSpPr>
          <p:nvPr>
            <p:ph type="sldNum" sz="quarter" idx="3"/>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a:latin typeface="Comic Sans MS" pitchFamily="48" charset="0"/>
              </a:defRPr>
            </a:lvl1pPr>
          </a:lstStyle>
          <a:p>
            <a:pPr>
              <a:defRPr/>
            </a:pPr>
            <a:fld id="{3DFC8788-BD48-4440-BEB6-1170196D7F3E}" type="slidenum">
              <a:rPr lang="en-US"/>
              <a:pPr>
                <a:defRPr/>
              </a:pPr>
              <a:t>‹#›</a:t>
            </a:fld>
            <a:endParaRPr lang="en-US"/>
          </a:p>
        </p:txBody>
      </p:sp>
    </p:spTree>
    <p:extLst>
      <p:ext uri="{BB962C8B-B14F-4D97-AF65-F5344CB8AC3E}">
        <p14:creationId xmlns:p14="http://schemas.microsoft.com/office/powerpoint/2010/main" val="271407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a:latin typeface="Comic Sans MS" pitchFamily="48" charset="0"/>
              </a:defRPr>
            </a:lvl1pPr>
          </a:lstStyle>
          <a:p>
            <a:pPr>
              <a:defRPr/>
            </a:pPr>
            <a:endParaRPr lang="en-US"/>
          </a:p>
        </p:txBody>
      </p:sp>
      <p:sp>
        <p:nvSpPr>
          <p:cNvPr id="34819"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1238250" y="3335338"/>
            <a:ext cx="6792913" cy="315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a:latin typeface="Comic Sans MS" pitchFamily="48" charset="0"/>
              </a:defRPr>
            </a:lvl1pPr>
          </a:lstStyle>
          <a:p>
            <a:pPr>
              <a:defRPr/>
            </a:pPr>
            <a:fld id="{D7ED462B-E2B8-42CE-B2E2-3185ACFA1B0E}" type="datetime1">
              <a:rPr lang="en-US"/>
              <a:pPr>
                <a:defRPr/>
              </a:pPr>
              <a:t>2/18/2017</a:t>
            </a:fld>
            <a:endParaRPr lang="en-US"/>
          </a:p>
        </p:txBody>
      </p:sp>
      <p:sp>
        <p:nvSpPr>
          <p:cNvPr id="2060" name="Rectangle 12"/>
          <p:cNvSpPr>
            <a:spLocks noGrp="1" noChangeArrowheads="1"/>
          </p:cNvSpPr>
          <p:nvPr>
            <p:ph type="ftr" sz="quarter" idx="4"/>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a:latin typeface="Comic Sans MS" pitchFamily="48" charset="0"/>
              </a:defRPr>
            </a:lvl1pPr>
          </a:lstStyle>
          <a:p>
            <a:pPr>
              <a:defRPr/>
            </a:pPr>
            <a:r>
              <a:rPr lang="en-US"/>
              <a:t>Copyright 2000, Kevin Wayne</a:t>
            </a:r>
          </a:p>
        </p:txBody>
      </p:sp>
      <p:sp>
        <p:nvSpPr>
          <p:cNvPr id="2061" name="Rectangle 13"/>
          <p:cNvSpPr>
            <a:spLocks noGrp="1" noChangeArrowheads="1"/>
          </p:cNvSpPr>
          <p:nvPr>
            <p:ph type="sldNum" sz="quarter" idx="5"/>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a:latin typeface="Comic Sans MS" pitchFamily="48" charset="0"/>
              </a:defRPr>
            </a:lvl1pPr>
          </a:lstStyle>
          <a:p>
            <a:pPr>
              <a:defRPr/>
            </a:pPr>
            <a:fld id="{1FE72D78-DA9A-47CC-BCCA-A01C8E84088C}" type="slidenum">
              <a:rPr lang="en-US"/>
              <a:pPr>
                <a:defRPr/>
              </a:pPr>
              <a:t>‹#›</a:t>
            </a:fld>
            <a:endParaRPr lang="en-US"/>
          </a:p>
        </p:txBody>
      </p:sp>
    </p:spTree>
    <p:extLst>
      <p:ext uri="{BB962C8B-B14F-4D97-AF65-F5344CB8AC3E}">
        <p14:creationId xmlns:p14="http://schemas.microsoft.com/office/powerpoint/2010/main" val="414615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4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4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4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4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1236663" y="3333750"/>
            <a:ext cx="6796087" cy="3159125"/>
          </a:xfrm>
          <a:noFill/>
        </p:spPr>
        <p:txBody>
          <a:bodyPr/>
          <a:lstStyle/>
          <a:p>
            <a:endParaRPr lang="en-US" smtClean="0">
              <a:latin typeface="Comic Sans MS" pitchFamily="66" charset="0"/>
            </a:endParaRPr>
          </a:p>
        </p:txBody>
      </p:sp>
    </p:spTree>
    <p:extLst>
      <p:ext uri="{BB962C8B-B14F-4D97-AF65-F5344CB8AC3E}">
        <p14:creationId xmlns:p14="http://schemas.microsoft.com/office/powerpoint/2010/main" val="225505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r>
              <a:rPr lang="en-US" dirty="0" smtClean="0">
                <a:latin typeface="Comic Sans MS" pitchFamily="66" charset="0"/>
              </a:rPr>
              <a:t>http://portal.newman.wa.edu.au/technology/12infsys/html/KWH2003/KnuthAlgorDef.htm</a:t>
            </a:r>
            <a:endParaRPr lang="en-US" dirty="0" smtClean="0">
              <a:latin typeface="Garamond" pitchFamily="18" charset="0"/>
            </a:endParaRPr>
          </a:p>
          <a:p>
            <a:r>
              <a:rPr lang="en-US" dirty="0" smtClean="0">
                <a:latin typeface="Garamond" pitchFamily="18" charset="0"/>
              </a:rPr>
              <a:t>"Finite:</a:t>
            </a:r>
            <a:r>
              <a:rPr lang="en-US" dirty="0" smtClean="0">
                <a:latin typeface="Arial" pitchFamily="34" charset="0"/>
              </a:rPr>
              <a:t> </a:t>
            </a:r>
            <a:r>
              <a:rPr lang="en-US" dirty="0" smtClean="0">
                <a:latin typeface="Garamond" pitchFamily="18" charset="0"/>
              </a:rPr>
              <a:t> there must be an end to it within a reasonable time.</a:t>
            </a:r>
          </a:p>
          <a:p>
            <a:r>
              <a:rPr lang="en-US" dirty="0" smtClean="0">
                <a:latin typeface="Garamond" pitchFamily="18" charset="0"/>
              </a:rPr>
              <a:t>Definite:</a:t>
            </a:r>
            <a:r>
              <a:rPr lang="en-US" dirty="0" smtClean="0">
                <a:latin typeface="Arial" pitchFamily="34" charset="0"/>
              </a:rPr>
              <a:t> </a:t>
            </a:r>
            <a:r>
              <a:rPr lang="en-US" dirty="0" smtClean="0">
                <a:latin typeface="Garamond" pitchFamily="18" charset="0"/>
              </a:rPr>
              <a:t>precisely definable in clearly understood terms, no pinch of salt type vagaries, or possible ambiguities</a:t>
            </a:r>
          </a:p>
          <a:p>
            <a:r>
              <a:rPr lang="en-US" dirty="0" smtClean="0">
                <a:latin typeface="Garamond" pitchFamily="18" charset="0"/>
              </a:rPr>
              <a:t>Effective:</a:t>
            </a:r>
            <a:r>
              <a:rPr lang="en-US" dirty="0" smtClean="0">
                <a:latin typeface="Arial" pitchFamily="34" charset="0"/>
              </a:rPr>
              <a:t> </a:t>
            </a:r>
            <a:r>
              <a:rPr lang="en-US" dirty="0" smtClean="0">
                <a:latin typeface="Garamond" pitchFamily="18" charset="0"/>
              </a:rPr>
              <a:t>the steps must be actually be able to be carried out. [simple enough for someone using pencil and paper to carry out in a finite amount of time]</a:t>
            </a:r>
          </a:p>
          <a:p>
            <a:r>
              <a:rPr lang="en-US" dirty="0" smtClean="0">
                <a:latin typeface="Garamond" pitchFamily="18" charset="0"/>
              </a:rPr>
              <a:t>Procedure:</a:t>
            </a:r>
            <a:r>
              <a:rPr lang="en-US" dirty="0" smtClean="0">
                <a:latin typeface="Arial" pitchFamily="34" charset="0"/>
              </a:rPr>
              <a:t> </a:t>
            </a:r>
            <a:r>
              <a:rPr lang="en-US" dirty="0" smtClean="0">
                <a:latin typeface="Garamond" pitchFamily="18" charset="0"/>
              </a:rPr>
              <a:t>the sequence of specific steps arranged in a logical order.</a:t>
            </a:r>
          </a:p>
          <a:p>
            <a:r>
              <a:rPr lang="en-US" dirty="0" smtClean="0">
                <a:latin typeface="Garamond" pitchFamily="18" charset="0"/>
              </a:rPr>
              <a:t>Output:</a:t>
            </a:r>
            <a:r>
              <a:rPr lang="en-US" dirty="0" smtClean="0">
                <a:latin typeface="Arial" pitchFamily="34" charset="0"/>
              </a:rPr>
              <a:t> </a:t>
            </a:r>
            <a:r>
              <a:rPr lang="en-US" dirty="0" smtClean="0">
                <a:latin typeface="Garamond" pitchFamily="18" charset="0"/>
              </a:rPr>
              <a:t>unless there is something coming out of the process, the result will remain unknown!</a:t>
            </a:r>
            <a:r>
              <a:rPr lang="en-US" dirty="0" smtClean="0">
                <a:latin typeface="Arial" pitchFamily="34" charset="0"/>
              </a:rPr>
              <a:t> "</a:t>
            </a:r>
          </a:p>
        </p:txBody>
      </p:sp>
    </p:spTree>
    <p:extLst>
      <p:ext uri="{BB962C8B-B14F-4D97-AF65-F5344CB8AC3E}">
        <p14:creationId xmlns:p14="http://schemas.microsoft.com/office/powerpoint/2010/main" val="4356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r>
              <a:rPr lang="en-US" smtClean="0">
                <a:latin typeface="Comic Sans MS" pitchFamily="66" charset="0"/>
              </a:rPr>
              <a:t>* broad algorithmic themes and design principles</a:t>
            </a:r>
          </a:p>
          <a:p>
            <a:r>
              <a:rPr lang="en-US" smtClean="0">
                <a:latin typeface="Comic Sans MS" pitchFamily="66" charset="0"/>
              </a:rPr>
              <a:t>* paradigmatic problems and approaches that illustrate, with minimal amount of irrelevant detail, basic approaches in designing efficient algorithms. At the same time, it would be pointless to pursue design principles in a vacuum - we consider problems drawn from fundamental issues that arise throughout cs and elsewhere</a:t>
            </a:r>
          </a:p>
          <a:p>
            <a:r>
              <a:rPr lang="en-US" smtClean="0">
                <a:latin typeface="Comic Sans MS" pitchFamily="66" charset="0"/>
              </a:rPr>
              <a:t>* we also address fundamental barriers that prevent design of efficient algorithms</a:t>
            </a:r>
          </a:p>
        </p:txBody>
      </p:sp>
    </p:spTree>
    <p:extLst>
      <p:ext uri="{BB962C8B-B14F-4D97-AF65-F5344CB8AC3E}">
        <p14:creationId xmlns:p14="http://schemas.microsoft.com/office/powerpoint/2010/main" val="28166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smtClean="0">
              <a:latin typeface="Comic Sans MS" pitchFamily="66" charset="0"/>
            </a:endParaRPr>
          </a:p>
        </p:txBody>
      </p:sp>
    </p:spTree>
    <p:extLst>
      <p:ext uri="{BB962C8B-B14F-4D97-AF65-F5344CB8AC3E}">
        <p14:creationId xmlns:p14="http://schemas.microsoft.com/office/powerpoint/2010/main" val="1057424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r>
              <a:rPr lang="en-US" smtClean="0">
                <a:latin typeface="Comic Sans MS" pitchFamily="66" charset="0"/>
              </a:rPr>
              <a:t>focusing on worst-case poly-time is a subtle modeling decision - we try to justify it here</a:t>
            </a:r>
          </a:p>
        </p:txBody>
      </p:sp>
    </p:spTree>
    <p:extLst>
      <p:ext uri="{BB962C8B-B14F-4D97-AF65-F5344CB8AC3E}">
        <p14:creationId xmlns:p14="http://schemas.microsoft.com/office/powerpoint/2010/main" val="393117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884488" y="525463"/>
            <a:ext cx="3509962" cy="2632075"/>
          </a:xfrm>
          <a:ln/>
        </p:spPr>
      </p:sp>
      <p:sp>
        <p:nvSpPr>
          <p:cNvPr id="40963" name="Rectangle 3"/>
          <p:cNvSpPr>
            <a:spLocks noGrp="1" noChangeArrowheads="1"/>
          </p:cNvSpPr>
          <p:nvPr>
            <p:ph type="body" idx="1"/>
          </p:nvPr>
        </p:nvSpPr>
        <p:spPr>
          <a:xfrm>
            <a:off x="1236663" y="3332163"/>
            <a:ext cx="6796087" cy="3162300"/>
          </a:xfrm>
          <a:noFill/>
        </p:spPr>
        <p:txBody>
          <a:bodyPr lIns="95039" tIns="47520" rIns="95039" bIns="47520"/>
          <a:lstStyle/>
          <a:p>
            <a:r>
              <a:rPr lang="en-US" smtClean="0">
                <a:latin typeface="Comic Sans MS" pitchFamily="66" charset="0"/>
              </a:rPr>
              <a:t>table taken from More Programming Pearls, p. 82, 400MhZ Pentium II scaled up</a:t>
            </a:r>
          </a:p>
          <a:p>
            <a:r>
              <a:rPr lang="en-US" smtClean="0">
                <a:latin typeface="Comic Sans MS" pitchFamily="66" charset="0"/>
              </a:rPr>
              <a:t>one step takes one nanosecond</a:t>
            </a:r>
          </a:p>
          <a:p>
            <a:r>
              <a:rPr lang="en-US" smtClean="0">
                <a:latin typeface="Comic Sans MS" pitchFamily="66" charset="0"/>
              </a:rPr>
              <a:t>msec = millisecond</a:t>
            </a:r>
          </a:p>
        </p:txBody>
      </p:sp>
    </p:spTree>
    <p:extLst>
      <p:ext uri="{BB962C8B-B14F-4D97-AF65-F5344CB8AC3E}">
        <p14:creationId xmlns:p14="http://schemas.microsoft.com/office/powerpoint/2010/main" val="234413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smtClean="0">
              <a:latin typeface="Comic Sans MS" pitchFamily="66" charset="0"/>
            </a:endParaRPr>
          </a:p>
        </p:txBody>
      </p:sp>
    </p:spTree>
    <p:extLst>
      <p:ext uri="{BB962C8B-B14F-4D97-AF65-F5344CB8AC3E}">
        <p14:creationId xmlns:p14="http://schemas.microsoft.com/office/powerpoint/2010/main" val="65770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235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noProof="0" smtClean="0"/>
              <a:t>Click to edit Master title style</a:t>
            </a:r>
          </a:p>
        </p:txBody>
      </p:sp>
      <p:sp>
        <p:nvSpPr>
          <p:cNvPr id="612356"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noProof="0" smtClean="0"/>
              <a:t>Click to edit Master subtitle style</a:t>
            </a:r>
          </a:p>
        </p:txBody>
      </p:sp>
    </p:spTree>
    <p:extLst>
      <p:ext uri="{BB962C8B-B14F-4D97-AF65-F5344CB8AC3E}">
        <p14:creationId xmlns:p14="http://schemas.microsoft.com/office/powerpoint/2010/main" val="140894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C872D28-6813-428A-9EB8-8CD60653EC2A}" type="slidenum">
              <a:rPr lang="en-US"/>
              <a:pPr>
                <a:defRPr/>
              </a:pPr>
              <a:t>‹#›</a:t>
            </a:fld>
            <a:endParaRPr lang="en-US" sz="1400"/>
          </a:p>
        </p:txBody>
      </p:sp>
    </p:spTree>
    <p:extLst>
      <p:ext uri="{BB962C8B-B14F-4D97-AF65-F5344CB8AC3E}">
        <p14:creationId xmlns:p14="http://schemas.microsoft.com/office/powerpoint/2010/main" val="5510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E822052-CF9A-4646-A764-4CFD7994DE87}" type="slidenum">
              <a:rPr lang="en-US"/>
              <a:pPr>
                <a:defRPr/>
              </a:pPr>
              <a:t>‹#›</a:t>
            </a:fld>
            <a:endParaRPr lang="en-US" sz="1400"/>
          </a:p>
        </p:txBody>
      </p:sp>
    </p:spTree>
    <p:extLst>
      <p:ext uri="{BB962C8B-B14F-4D97-AF65-F5344CB8AC3E}">
        <p14:creationId xmlns:p14="http://schemas.microsoft.com/office/powerpoint/2010/main" val="314342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75F2DAD-441A-4594-83F8-9EDF739DF1DB}" type="slidenum">
              <a:rPr lang="en-US"/>
              <a:pPr>
                <a:defRPr/>
              </a:pPr>
              <a:t>‹#›</a:t>
            </a:fld>
            <a:endParaRPr lang="en-US" sz="1400"/>
          </a:p>
        </p:txBody>
      </p:sp>
    </p:spTree>
    <p:extLst>
      <p:ext uri="{BB962C8B-B14F-4D97-AF65-F5344CB8AC3E}">
        <p14:creationId xmlns:p14="http://schemas.microsoft.com/office/powerpoint/2010/main" val="15455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8C533CE8-C8D6-4227-A87B-F8BF75827114}" type="slidenum">
              <a:rPr lang="en-US"/>
              <a:pPr>
                <a:defRPr/>
              </a:pPr>
              <a:t>‹#›</a:t>
            </a:fld>
            <a:endParaRPr lang="en-US" sz="1400"/>
          </a:p>
        </p:txBody>
      </p:sp>
    </p:spTree>
    <p:extLst>
      <p:ext uri="{BB962C8B-B14F-4D97-AF65-F5344CB8AC3E}">
        <p14:creationId xmlns:p14="http://schemas.microsoft.com/office/powerpoint/2010/main" val="35883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FA22CA7-47E6-46CF-B855-BDB9BEF0A1C4}" type="slidenum">
              <a:rPr lang="en-US"/>
              <a:pPr>
                <a:defRPr/>
              </a:pPr>
              <a:t>‹#›</a:t>
            </a:fld>
            <a:endParaRPr lang="en-US" sz="1400"/>
          </a:p>
        </p:txBody>
      </p:sp>
    </p:spTree>
    <p:extLst>
      <p:ext uri="{BB962C8B-B14F-4D97-AF65-F5344CB8AC3E}">
        <p14:creationId xmlns:p14="http://schemas.microsoft.com/office/powerpoint/2010/main" val="9106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F737D504-0CB3-4011-8C76-8B7515ED1214}" type="slidenum">
              <a:rPr lang="en-US"/>
              <a:pPr>
                <a:defRPr/>
              </a:pPr>
              <a:t>‹#›</a:t>
            </a:fld>
            <a:endParaRPr lang="en-US" sz="1400"/>
          </a:p>
        </p:txBody>
      </p:sp>
    </p:spTree>
    <p:extLst>
      <p:ext uri="{BB962C8B-B14F-4D97-AF65-F5344CB8AC3E}">
        <p14:creationId xmlns:p14="http://schemas.microsoft.com/office/powerpoint/2010/main" val="108879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9A9326F0-C831-4DD9-B83C-78D911893A3D}" type="slidenum">
              <a:rPr lang="en-US"/>
              <a:pPr>
                <a:defRPr/>
              </a:pPr>
              <a:t>‹#›</a:t>
            </a:fld>
            <a:endParaRPr lang="en-US" sz="1400"/>
          </a:p>
        </p:txBody>
      </p:sp>
    </p:spTree>
    <p:extLst>
      <p:ext uri="{BB962C8B-B14F-4D97-AF65-F5344CB8AC3E}">
        <p14:creationId xmlns:p14="http://schemas.microsoft.com/office/powerpoint/2010/main" val="308099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E77D359-B0C9-422B-A24C-FB185500C638}" type="slidenum">
              <a:rPr lang="en-US"/>
              <a:pPr>
                <a:defRPr/>
              </a:pPr>
              <a:t>‹#›</a:t>
            </a:fld>
            <a:endParaRPr lang="en-US" sz="1400"/>
          </a:p>
        </p:txBody>
      </p:sp>
    </p:spTree>
    <p:extLst>
      <p:ext uri="{BB962C8B-B14F-4D97-AF65-F5344CB8AC3E}">
        <p14:creationId xmlns:p14="http://schemas.microsoft.com/office/powerpoint/2010/main" val="290512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67844EE-3CEB-4580-8CCD-3678BE757D6A}" type="slidenum">
              <a:rPr lang="en-US"/>
              <a:pPr>
                <a:defRPr/>
              </a:pPr>
              <a:t>‹#›</a:t>
            </a:fld>
            <a:endParaRPr lang="en-US" sz="1400"/>
          </a:p>
        </p:txBody>
      </p:sp>
    </p:spTree>
    <p:extLst>
      <p:ext uri="{BB962C8B-B14F-4D97-AF65-F5344CB8AC3E}">
        <p14:creationId xmlns:p14="http://schemas.microsoft.com/office/powerpoint/2010/main" val="211920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0ED9C6F2-C66B-4126-BEDA-2C44B80C6D2E}" type="slidenum">
              <a:rPr lang="en-US"/>
              <a:pPr>
                <a:defRPr/>
              </a:pPr>
              <a:t>‹#›</a:t>
            </a:fld>
            <a:endParaRPr lang="en-US" sz="1400"/>
          </a:p>
        </p:txBody>
      </p:sp>
    </p:spTree>
    <p:extLst>
      <p:ext uri="{BB962C8B-B14F-4D97-AF65-F5344CB8AC3E}">
        <p14:creationId xmlns:p14="http://schemas.microsoft.com/office/powerpoint/2010/main" val="112503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1332"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atin typeface="Comic Sans MS" pitchFamily="48" charset="0"/>
              </a:defRPr>
            </a:lvl1pPr>
          </a:lstStyle>
          <a:p>
            <a:pPr>
              <a:defRPr/>
            </a:pPr>
            <a:fld id="{3FA4E97E-9421-47CD-A90A-6892AB907E56}" type="slidenum">
              <a:rPr lang="en-US"/>
              <a:pPr>
                <a:defRPr/>
              </a:pPr>
              <a:t>‹#›</a:t>
            </a:fld>
            <a:endParaRPr lang="en-US" sz="140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itchFamily="48" charset="0"/>
        </a:defRPr>
      </a:lvl2pPr>
      <a:lvl3pPr algn="ctr" rtl="0" eaLnBrk="0" fontAlgn="base" hangingPunct="0">
        <a:lnSpc>
          <a:spcPct val="70000"/>
        </a:lnSpc>
        <a:spcBef>
          <a:spcPct val="0"/>
        </a:spcBef>
        <a:spcAft>
          <a:spcPct val="0"/>
        </a:spcAft>
        <a:defRPr kumimoji="1" sz="2000">
          <a:solidFill>
            <a:schemeClr val="hlink"/>
          </a:solidFill>
          <a:latin typeface="Comic Sans MS" pitchFamily="48" charset="0"/>
        </a:defRPr>
      </a:lvl3pPr>
      <a:lvl4pPr algn="ctr" rtl="0" eaLnBrk="0" fontAlgn="base" hangingPunct="0">
        <a:lnSpc>
          <a:spcPct val="70000"/>
        </a:lnSpc>
        <a:spcBef>
          <a:spcPct val="0"/>
        </a:spcBef>
        <a:spcAft>
          <a:spcPct val="0"/>
        </a:spcAft>
        <a:defRPr kumimoji="1" sz="2000">
          <a:solidFill>
            <a:schemeClr val="hlink"/>
          </a:solidFill>
          <a:latin typeface="Comic Sans MS" pitchFamily="48" charset="0"/>
        </a:defRPr>
      </a:lvl4pPr>
      <a:lvl5pPr algn="ctr" rtl="0" eaLnBrk="0" fontAlgn="base" hangingPunct="0">
        <a:lnSpc>
          <a:spcPct val="70000"/>
        </a:lnSpc>
        <a:spcBef>
          <a:spcPct val="0"/>
        </a:spcBef>
        <a:spcAft>
          <a:spcPct val="0"/>
        </a:spcAft>
        <a:defRPr kumimoji="1" sz="2000">
          <a:solidFill>
            <a:schemeClr val="hlink"/>
          </a:solidFill>
          <a:latin typeface="Comic Sans MS" pitchFamily="48"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itchFamily="48"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itchFamily="48"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itchFamily="48"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itchFamily="48" charset="0"/>
        </a:defRPr>
      </a:lvl9pPr>
    </p:titleStyle>
    <p:bodyStyle>
      <a:lvl1pPr marL="342900" indent="-342900" algn="l" rtl="0" eaLnBrk="0" fontAlgn="base" hangingPunct="0">
        <a:lnSpc>
          <a:spcPts val="2600"/>
        </a:lnSpc>
        <a:spcBef>
          <a:spcPct val="0"/>
        </a:spcBef>
        <a:spcAft>
          <a:spcPct val="0"/>
        </a:spcAft>
        <a:buClr>
          <a:srgbClr val="003399"/>
        </a:buClr>
        <a:buSzPct val="50000"/>
        <a:buFont typeface="Monotype Sorts" pitchFamily="92"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ideo" Target="file:///C:\MATLAB6p1\work\smooth.av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ideo" Target="file:///C:\MATLAB6p1\work\smooth.av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ideo" Target="file:///C:\MATLAB6p1\work\smooth.av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ideo" Target="file:///C:\users\steng\Documents%20and%20Settings\smooth.av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ideo" Target="file:///C:\MATLAB6p1\work\lastFrame.av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Slide Number Placeholder 1"/>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65D3511E-C652-48EC-BEF9-C4A53329CD35}" type="slidenum">
              <a:rPr lang="en-US" sz="800" smtClean="0"/>
              <a:pPr/>
              <a:t>1</a:t>
            </a:fld>
            <a:endParaRPr lang="en-US" sz="1400" smtClean="0"/>
          </a:p>
        </p:txBody>
      </p:sp>
      <p:pic>
        <p:nvPicPr>
          <p:cNvPr id="3075" name="Picture 2"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Grp="1" noChangeArrowheads="1"/>
          </p:cNvSpPr>
          <p:nvPr>
            <p:ph type="ctrTitle" idx="4294967295"/>
          </p:nvPr>
        </p:nvSpPr>
        <p:spPr>
          <a:xfrm>
            <a:off x="4895850" y="1270000"/>
            <a:ext cx="3300413" cy="1920875"/>
          </a:xfrm>
          <a:noFill/>
        </p:spPr>
        <p:txBody>
          <a:bodyPr wrap="none" anchor="t">
            <a:spAutoFit/>
          </a:bodyPr>
          <a:lstStyle/>
          <a:p>
            <a:pPr algn="l">
              <a:lnSpc>
                <a:spcPct val="100000"/>
              </a:lnSpc>
            </a:pPr>
            <a:r>
              <a:rPr lang="en-US" sz="3200" smtClean="0">
                <a:solidFill>
                  <a:schemeClr val="bg1"/>
                </a:solidFill>
              </a:rPr>
              <a:t>Chapter 2</a:t>
            </a:r>
            <a:br>
              <a:rPr lang="en-US" sz="3200" smtClean="0">
                <a:solidFill>
                  <a:schemeClr val="bg1"/>
                </a:solidFill>
              </a:rPr>
            </a:br>
            <a:r>
              <a:rPr lang="en-US" sz="3200" smtClean="0">
                <a:solidFill>
                  <a:srgbClr val="003399"/>
                </a:solidFill>
              </a:rPr>
              <a:t/>
            </a:r>
            <a:br>
              <a:rPr lang="en-US" sz="3200" smtClean="0">
                <a:solidFill>
                  <a:srgbClr val="003399"/>
                </a:solidFill>
              </a:rPr>
            </a:br>
            <a:r>
              <a:rPr lang="en-US" sz="2800" smtClean="0">
                <a:solidFill>
                  <a:schemeClr val="tx2"/>
                </a:solidFill>
              </a:rPr>
              <a:t>Basics of </a:t>
            </a:r>
            <a:br>
              <a:rPr lang="en-US" sz="2800" smtClean="0">
                <a:solidFill>
                  <a:schemeClr val="tx2"/>
                </a:solidFill>
              </a:rPr>
            </a:br>
            <a:r>
              <a:rPr lang="en-US" sz="2800" smtClean="0">
                <a:solidFill>
                  <a:schemeClr val="tx2"/>
                </a:solidFill>
              </a:rPr>
              <a:t>Algorithm Analysis</a:t>
            </a:r>
            <a:endParaRPr lang="en-US" sz="3200" smtClean="0">
              <a:solidFill>
                <a:srgbClr val="003399"/>
              </a:solidFill>
            </a:endParaRPr>
          </a:p>
        </p:txBody>
      </p:sp>
      <p:sp>
        <p:nvSpPr>
          <p:cNvPr id="3077" name="Rectangle 4"/>
          <p:cNvSpPr>
            <a:spLocks noChangeArrowheads="1"/>
          </p:cNvSpPr>
          <p:nvPr/>
        </p:nvSpPr>
        <p:spPr bwMode="auto">
          <a:xfrm>
            <a:off x="5854700" y="5203825"/>
            <a:ext cx="2511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900">
                <a:solidFill>
                  <a:schemeClr val="tx2"/>
                </a:solidFill>
              </a:rPr>
              <a:t>Slides by Kevin Wayne.</a:t>
            </a:r>
            <a:br>
              <a:rPr lang="en-US" sz="900">
                <a:solidFill>
                  <a:schemeClr val="tx2"/>
                </a:solidFill>
              </a:rPr>
            </a:br>
            <a:r>
              <a:rPr lang="en-US" sz="900">
                <a:solidFill>
                  <a:schemeClr val="tx2"/>
                </a:solidFill>
              </a:rPr>
              <a:t>Copyright © 2005 Pearson-Addison Wesley.</a:t>
            </a:r>
            <a:br>
              <a:rPr lang="en-US" sz="900">
                <a:solidFill>
                  <a:schemeClr val="tx2"/>
                </a:solidFill>
              </a:rPr>
            </a:br>
            <a:r>
              <a:rPr lang="en-US" sz="900">
                <a:solidFill>
                  <a:schemeClr val="tx2"/>
                </a:solidFill>
              </a:rPr>
              <a:t>All rights reserved.</a:t>
            </a:r>
          </a:p>
        </p:txBody>
      </p:sp>
      <p:pic>
        <p:nvPicPr>
          <p:cNvPr id="3078" name="Picture 5"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case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Formal definition of “intractable </a:t>
                </a:r>
                <a:r>
                  <a:rPr lang="en-US" dirty="0"/>
                  <a:t>on </a:t>
                </a:r>
                <a:r>
                  <a:rPr lang="en-US" dirty="0" smtClean="0"/>
                  <a:t>average”</a:t>
                </a:r>
              </a:p>
              <a:p>
                <a:endParaRPr lang="en-US" i="1" dirty="0"/>
              </a:p>
              <a:p>
                <a:r>
                  <a:rPr lang="en-US" dirty="0" smtClean="0"/>
                  <a:t>Expected </a:t>
                </a:r>
                <a:r>
                  <a:rPr lang="en-US" dirty="0"/>
                  <a:t>polynomial </a:t>
                </a:r>
                <a:r>
                  <a:rPr lang="en-US" dirty="0" smtClean="0"/>
                  <a:t>running time?</a:t>
                </a:r>
              </a:p>
              <a:p>
                <a:endParaRPr lang="en-US" dirty="0"/>
              </a:p>
              <a:p>
                <a:r>
                  <a:rPr lang="en-US" dirty="0"/>
                  <a:t>For example, if an algorithm A runs in time </a:t>
                </a:r>
                <a14:m>
                  <m:oMath xmlns:m="http://schemas.openxmlformats.org/officeDocument/2006/math">
                    <m:r>
                      <a:rPr lang="en-US" i="1" dirty="0" smtClean="0">
                        <a:latin typeface="Cambria Math"/>
                      </a:rPr>
                      <m:t>𝑡</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smtClean="0"/>
                  <a:t> on </a:t>
                </a:r>
                <a:r>
                  <a:rPr lang="en-US" dirty="0"/>
                  <a:t>input x, and </a:t>
                </a:r>
                <a:r>
                  <a:rPr lang="en-US" dirty="0" smtClean="0"/>
                  <a:t>its</a:t>
                </a:r>
              </a:p>
              <a:p>
                <a:r>
                  <a:rPr lang="en-US" dirty="0" smtClean="0"/>
                  <a:t>simulation </a:t>
                </a:r>
                <a:r>
                  <a:rPr lang="en-US" dirty="0"/>
                  <a:t>B (on a different model of computation) runs in time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a:rPr>
                          <m:t>𝑡</m:t>
                        </m:r>
                      </m:e>
                      <m:sup>
                        <m:r>
                          <a:rPr lang="en-US" i="1" dirty="0" smtClean="0">
                            <a:latin typeface="Cambria Math"/>
                          </a:rPr>
                          <m:t>2</m:t>
                        </m:r>
                      </m:sup>
                    </m:sSup>
                    <m:r>
                      <a:rPr lang="en-US" i="1" dirty="0" smtClean="0">
                        <a:latin typeface="Cambria Math"/>
                      </a:rPr>
                      <m:t>(</m:t>
                    </m:r>
                    <m:r>
                      <a:rPr lang="en-US" i="1" dirty="0" smtClean="0">
                        <a:latin typeface="Cambria Math"/>
                      </a:rPr>
                      <m:t>𝑥</m:t>
                    </m:r>
                    <m:r>
                      <a:rPr lang="en-US" i="1" dirty="0" smtClean="0">
                        <a:latin typeface="Cambria Math"/>
                      </a:rPr>
                      <m:t>)</m:t>
                    </m:r>
                  </m:oMath>
                </a14:m>
                <a:r>
                  <a:rPr lang="en-US" dirty="0"/>
                  <a:t> on</a:t>
                </a:r>
              </a:p>
              <a:p>
                <a:r>
                  <a:rPr lang="en-US" dirty="0"/>
                  <a:t>input x, it is natural that we would like our definition to be such that </a:t>
                </a:r>
                <a:r>
                  <a:rPr lang="en-US" dirty="0" smtClean="0"/>
                  <a:t>A</a:t>
                </a:r>
              </a:p>
              <a:p>
                <a:r>
                  <a:rPr lang="en-US" dirty="0" smtClean="0"/>
                  <a:t>is efficient-on-average if </a:t>
                </a:r>
                <a:r>
                  <a:rPr lang="en-US" dirty="0"/>
                  <a:t>and only if B is. </a:t>
                </a:r>
                <a:endParaRPr lang="en-US" dirty="0" smtClean="0"/>
              </a:p>
              <a:p>
                <a:endParaRPr lang="en-US" dirty="0"/>
              </a:p>
              <a:p>
                <a:r>
                  <a:rPr lang="en-US" dirty="0" smtClean="0"/>
                  <a:t>Suppose</a:t>
                </a:r>
                <a:r>
                  <a:rPr lang="en-US" dirty="0"/>
                  <a:t>, however, that our inputs come from the uniform distribution</a:t>
                </a:r>
                <a:r>
                  <a:rPr lang="en-US" dirty="0" smtClean="0"/>
                  <a:t>,</a:t>
                </a:r>
              </a:p>
              <a:p>
                <a:r>
                  <a:rPr lang="en-US" dirty="0" smtClean="0"/>
                  <a:t>And that </a:t>
                </a:r>
                <a:r>
                  <a:rPr lang="en-US" dirty="0"/>
                  <a:t>A runs in time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a:rPr>
                          <m:t>𝑛</m:t>
                        </m:r>
                      </m:e>
                      <m:sup>
                        <m:r>
                          <a:rPr lang="en-US" i="1" dirty="0" smtClean="0">
                            <a:latin typeface="Cambria Math"/>
                          </a:rPr>
                          <m:t>2</m:t>
                        </m:r>
                      </m:sup>
                    </m:sSup>
                  </m:oMath>
                </a14:m>
                <a:r>
                  <a:rPr lang="en-US" dirty="0"/>
                  <a:t> on all inputs of length n, except on one </a:t>
                </a:r>
                <a:r>
                  <a:rPr lang="en-US" dirty="0" smtClean="0"/>
                  <a:t>input</a:t>
                </a:r>
              </a:p>
              <a:p>
                <a:r>
                  <a:rPr lang="en-US" dirty="0" smtClean="0"/>
                  <a:t>on </a:t>
                </a:r>
                <a:r>
                  <a:rPr lang="en-US" dirty="0"/>
                  <a:t>which A takes </a:t>
                </a:r>
                <a:r>
                  <a:rPr lang="en-US" dirty="0" smtClean="0"/>
                  <a:t>time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a:rPr lang="en-US" i="1" dirty="0" smtClean="0">
                            <a:latin typeface="Cambria Math"/>
                          </a:rPr>
                          <m:t>𝑛</m:t>
                        </m:r>
                      </m:sup>
                    </m:sSup>
                  </m:oMath>
                </a14:m>
                <a:r>
                  <a:rPr lang="en-US" dirty="0"/>
                  <a:t>. Then the expected running time of A </a:t>
                </a:r>
                <a:r>
                  <a:rPr lang="en-US" dirty="0" smtClean="0"/>
                  <a:t>is</a:t>
                </a:r>
              </a:p>
              <a:p>
                <a:r>
                  <a:rPr lang="en-US" dirty="0" smtClean="0"/>
                  <a:t>polynomial </a:t>
                </a:r>
                <a:r>
                  <a:rPr lang="en-US" dirty="0"/>
                  <a:t>but the expected running time of B </a:t>
                </a:r>
                <a:r>
                  <a:rPr lang="en-US" dirty="0" smtClean="0"/>
                  <a:t>is exponential</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2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10</a:t>
            </a:fld>
            <a:endParaRPr lang="en-US" sz="1400"/>
          </a:p>
        </p:txBody>
      </p:sp>
    </p:spTree>
    <p:extLst>
      <p:ext uri="{BB962C8B-B14F-4D97-AF65-F5344CB8AC3E}">
        <p14:creationId xmlns:p14="http://schemas.microsoft.com/office/powerpoint/2010/main" val="19450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case complexity</a:t>
            </a:r>
          </a:p>
        </p:txBody>
      </p:sp>
      <p:sp>
        <p:nvSpPr>
          <p:cNvPr id="3" name="Content Placeholder 2"/>
          <p:cNvSpPr>
            <a:spLocks noGrp="1"/>
          </p:cNvSpPr>
          <p:nvPr>
            <p:ph idx="1"/>
          </p:nvPr>
        </p:nvSpPr>
        <p:spPr/>
        <p:txBody>
          <a:bodyPr/>
          <a:lstStyle/>
          <a:p>
            <a:r>
              <a:rPr lang="en-US" dirty="0" smtClean="0"/>
              <a:t>Formal definition of “intractable </a:t>
            </a:r>
            <a:r>
              <a:rPr lang="en-US" dirty="0"/>
              <a:t>on </a:t>
            </a:r>
            <a:r>
              <a:rPr lang="en-US" dirty="0" smtClean="0"/>
              <a:t>average”</a:t>
            </a:r>
          </a:p>
          <a:p>
            <a:endParaRPr lang="en-US" i="1" dirty="0"/>
          </a:p>
          <a:p>
            <a:r>
              <a:rPr lang="en-US" dirty="0" smtClean="0"/>
              <a:t>Median running time?</a:t>
            </a:r>
          </a:p>
          <a:p>
            <a:endParaRPr lang="en-US" dirty="0"/>
          </a:p>
          <a:p>
            <a:r>
              <a:rPr lang="en-US" dirty="0"/>
              <a:t>If an algorithm runs in polynomial time on 70% of the inputs, and in </a:t>
            </a:r>
            <a:endParaRPr lang="en-US" dirty="0" smtClean="0"/>
          </a:p>
          <a:p>
            <a:r>
              <a:rPr lang="en-US" dirty="0" smtClean="0"/>
              <a:t>exponential </a:t>
            </a:r>
            <a:r>
              <a:rPr lang="en-US" dirty="0"/>
              <a:t>time on 30% of the inputs, it seems </a:t>
            </a:r>
            <a:r>
              <a:rPr lang="en-US" dirty="0" smtClean="0"/>
              <a:t>not right </a:t>
            </a:r>
            <a:r>
              <a:rPr lang="en-US" dirty="0"/>
              <a:t>to consider </a:t>
            </a:r>
            <a:r>
              <a:rPr lang="en-US" dirty="0" smtClean="0"/>
              <a:t>it </a:t>
            </a:r>
          </a:p>
          <a:p>
            <a:r>
              <a:rPr lang="en-US" dirty="0" smtClean="0"/>
              <a:t>an </a:t>
            </a:r>
            <a:r>
              <a:rPr lang="en-US" dirty="0"/>
              <a:t>efficient-on-average algorithm.</a:t>
            </a:r>
          </a:p>
        </p:txBody>
      </p:sp>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11</a:t>
            </a:fld>
            <a:endParaRPr lang="en-US" sz="1400"/>
          </a:p>
        </p:txBody>
      </p:sp>
    </p:spTree>
    <p:extLst>
      <p:ext uri="{BB962C8B-B14F-4D97-AF65-F5344CB8AC3E}">
        <p14:creationId xmlns:p14="http://schemas.microsoft.com/office/powerpoint/2010/main" val="168930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case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Formal definition of “intractable </a:t>
                </a:r>
                <a:r>
                  <a:rPr lang="en-US" dirty="0"/>
                  <a:t>on </a:t>
                </a:r>
                <a:r>
                  <a:rPr lang="en-US" dirty="0" smtClean="0"/>
                  <a:t>average”</a:t>
                </a:r>
              </a:p>
              <a:p>
                <a:endParaRPr lang="en-US" i="1" dirty="0"/>
              </a:p>
              <a:p>
                <a:r>
                  <a:rPr lang="en-US" dirty="0"/>
                  <a:t>The right way to capture the notion of “efficient on typical</a:t>
                </a:r>
              </a:p>
              <a:p>
                <a:r>
                  <a:rPr lang="en-US" dirty="0"/>
                  <a:t>instances” should be that it is fine for an algorithm to take a large </a:t>
                </a:r>
                <a:endParaRPr lang="en-US" dirty="0" smtClean="0"/>
              </a:p>
              <a:p>
                <a:r>
                  <a:rPr lang="en-US" dirty="0" smtClean="0"/>
                  <a:t>amount </a:t>
                </a:r>
                <a:r>
                  <a:rPr lang="en-US" dirty="0"/>
                  <a:t>of time on </a:t>
                </a:r>
                <a:r>
                  <a:rPr lang="en-US" dirty="0" smtClean="0"/>
                  <a:t>certain inputs</a:t>
                </a:r>
                <a:r>
                  <a:rPr lang="en-US" dirty="0"/>
                  <a:t>, provided that such inputs do not </a:t>
                </a:r>
                <a:endParaRPr lang="en-US" dirty="0" smtClean="0"/>
              </a:p>
              <a:p>
                <a:r>
                  <a:rPr lang="en-US" dirty="0" smtClean="0"/>
                  <a:t>occur </a:t>
                </a:r>
                <a:r>
                  <a:rPr lang="en-US" dirty="0"/>
                  <a:t>with high probability: that is, </a:t>
                </a:r>
                <a:r>
                  <a:rPr lang="en-US" dirty="0">
                    <a:solidFill>
                      <a:srgbClr val="C00000"/>
                    </a:solidFill>
                  </a:rPr>
                  <a:t>inputs </a:t>
                </a:r>
                <a:r>
                  <a:rPr lang="en-US" dirty="0" smtClean="0">
                    <a:solidFill>
                      <a:srgbClr val="C00000"/>
                    </a:solidFill>
                  </a:rPr>
                  <a:t>requiring larger </a:t>
                </a:r>
                <a:r>
                  <a:rPr lang="en-US" dirty="0">
                    <a:solidFill>
                      <a:srgbClr val="C00000"/>
                    </a:solidFill>
                  </a:rPr>
                  <a:t>and larger </a:t>
                </a:r>
                <a:endParaRPr lang="en-US" dirty="0" smtClean="0">
                  <a:solidFill>
                    <a:srgbClr val="C00000"/>
                  </a:solidFill>
                </a:endParaRPr>
              </a:p>
              <a:p>
                <a:r>
                  <a:rPr lang="en-US" dirty="0" smtClean="0">
                    <a:solidFill>
                      <a:srgbClr val="C00000"/>
                    </a:solidFill>
                  </a:rPr>
                  <a:t>running </a:t>
                </a:r>
                <a:r>
                  <a:rPr lang="en-US" dirty="0">
                    <a:solidFill>
                      <a:srgbClr val="C00000"/>
                    </a:solidFill>
                  </a:rPr>
                  <a:t>times should have proportionally smaller and smaller probability</a:t>
                </a:r>
                <a:r>
                  <a:rPr lang="en-US" dirty="0" smtClean="0">
                    <a:solidFill>
                      <a:srgbClr val="C00000"/>
                    </a:solidFill>
                  </a:rPr>
                  <a:t>.</a:t>
                </a:r>
              </a:p>
              <a:p>
                <a:endParaRPr lang="en-US" dirty="0"/>
              </a:p>
              <a:p>
                <a:r>
                  <a:rPr lang="en-US" dirty="0" smtClean="0"/>
                  <a:t>Levin’s </a:t>
                </a:r>
                <a:r>
                  <a:rPr lang="en-US" dirty="0"/>
                  <a:t>definition </a:t>
                </a:r>
                <a:r>
                  <a:rPr lang="en-US" dirty="0" smtClean="0"/>
                  <a:t>(</a:t>
                </a:r>
                <a:r>
                  <a:rPr lang="en-US" dirty="0"/>
                  <a:t>an equivalent formulation </a:t>
                </a:r>
                <a:r>
                  <a:rPr lang="en-US" dirty="0" smtClean="0"/>
                  <a:t>):</a:t>
                </a:r>
              </a:p>
              <a:p>
                <a:r>
                  <a:rPr lang="en-US" dirty="0" smtClean="0"/>
                  <a:t>An </a:t>
                </a:r>
                <a:r>
                  <a:rPr lang="en-US" dirty="0"/>
                  <a:t>algorithm is polynomial-time-on-average if there is a constant c &gt; 0 </a:t>
                </a:r>
                <a:endParaRPr lang="en-US" dirty="0" smtClean="0"/>
              </a:p>
              <a:p>
                <a:r>
                  <a:rPr lang="en-US" dirty="0" smtClean="0"/>
                  <a:t>Such that </a:t>
                </a:r>
                <a:r>
                  <a:rPr lang="en-US" dirty="0"/>
                  <a:t>the probability, over inputs of length n, that the algorithm </a:t>
                </a:r>
                <a:endParaRPr lang="en-US" dirty="0" smtClean="0"/>
              </a:p>
              <a:p>
                <a:r>
                  <a:rPr lang="en-US" dirty="0" smtClean="0"/>
                  <a:t>takes </a:t>
                </a:r>
                <a:r>
                  <a:rPr lang="en-US" dirty="0"/>
                  <a:t>more than time T is at </a:t>
                </a:r>
                <a:r>
                  <a:rPr lang="en-US" dirty="0" smtClean="0"/>
                  <a:t>most </a:t>
                </a:r>
                <a14:m>
                  <m:oMath xmlns:m="http://schemas.openxmlformats.org/officeDocument/2006/math">
                    <m:r>
                      <a:rPr lang="en-US" i="1" dirty="0" smtClean="0">
                        <a:latin typeface="Cambria Math"/>
                      </a:rPr>
                      <m:t>𝑝𝑜𝑙𝑦</m:t>
                    </m:r>
                    <m:r>
                      <a:rPr lang="en-US" i="1" dirty="0" smtClean="0">
                        <a:latin typeface="Cambria Math"/>
                      </a:rPr>
                      <m:t>(</m:t>
                    </m:r>
                    <m:r>
                      <a:rPr lang="en-US" i="1" dirty="0" smtClean="0">
                        <a:latin typeface="Cambria Math"/>
                      </a:rPr>
                      <m:t>𝑛</m:t>
                    </m:r>
                    <m:r>
                      <a:rPr lang="en-US" i="1" dirty="0">
                        <a:latin typeface="Cambria Math"/>
                      </a:rPr>
                      <m:t>)/</m:t>
                    </m:r>
                    <m:sSup>
                      <m:sSupPr>
                        <m:ctrlPr>
                          <a:rPr lang="en-US" b="0" i="1" dirty="0" smtClean="0">
                            <a:latin typeface="Cambria Math" panose="02040503050406030204" pitchFamily="18" charset="0"/>
                          </a:rPr>
                        </m:ctrlPr>
                      </m:sSupPr>
                      <m:e>
                        <m:r>
                          <a:rPr lang="en-US" i="1" dirty="0" err="1">
                            <a:latin typeface="Cambria Math"/>
                          </a:rPr>
                          <m:t>𝑇</m:t>
                        </m:r>
                      </m:e>
                      <m:sup>
                        <m:r>
                          <a:rPr lang="en-US" i="1" dirty="0" err="1">
                            <a:latin typeface="Cambria Math"/>
                          </a:rPr>
                          <m:t>𝑐</m:t>
                        </m:r>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21" r="-62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12</a:t>
            </a:fld>
            <a:endParaRPr lang="en-US" sz="1400"/>
          </a:p>
        </p:txBody>
      </p:sp>
    </p:spTree>
    <p:extLst>
      <p:ext uri="{BB962C8B-B14F-4D97-AF65-F5344CB8AC3E}">
        <p14:creationId xmlns:p14="http://schemas.microsoft.com/office/powerpoint/2010/main" val="5102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Smoothed Complexity</a:t>
            </a:r>
          </a:p>
        </p:txBody>
      </p:sp>
      <p:sp>
        <p:nvSpPr>
          <p:cNvPr id="15363" name="Content Placeholder 2"/>
          <p:cNvSpPr>
            <a:spLocks noGrp="1"/>
          </p:cNvSpPr>
          <p:nvPr>
            <p:ph idx="1"/>
          </p:nvPr>
        </p:nvSpPr>
        <p:spPr/>
        <p:txBody>
          <a:bodyPr/>
          <a:lstStyle/>
          <a:p>
            <a:r>
              <a:rPr lang="en-US" dirty="0" smtClean="0"/>
              <a:t>By Shang-</a:t>
            </a:r>
            <a:r>
              <a:rPr lang="en-US" dirty="0" err="1" smtClean="0"/>
              <a:t>Hua</a:t>
            </a:r>
            <a:r>
              <a:rPr lang="en-US" dirty="0" smtClean="0"/>
              <a:t> </a:t>
            </a:r>
            <a:r>
              <a:rPr lang="en-US" dirty="0" err="1" smtClean="0"/>
              <a:t>Teng</a:t>
            </a:r>
            <a:r>
              <a:rPr lang="en-US" dirty="0" smtClean="0"/>
              <a:t> and Daniel </a:t>
            </a:r>
            <a:r>
              <a:rPr lang="en-US" dirty="0" err="1" smtClean="0"/>
              <a:t>Spielman</a:t>
            </a:r>
            <a:r>
              <a:rPr lang="en-US" dirty="0" smtClean="0"/>
              <a:t> </a:t>
            </a:r>
            <a:endParaRPr lang="en-US" b="1" dirty="0" smtClean="0"/>
          </a:p>
          <a:p>
            <a:endParaRPr lang="en-US" dirty="0" smtClean="0"/>
          </a:p>
          <a:p>
            <a:endParaRPr lang="en-US" dirty="0" smtClean="0"/>
          </a:p>
        </p:txBody>
      </p:sp>
      <p:sp>
        <p:nvSpPr>
          <p:cNvPr id="15364"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CB9808C3-4F1B-4B0C-B897-CA2FF90510D7}" type="slidenum">
              <a:rPr lang="en-US" sz="800" smtClean="0"/>
              <a:pPr/>
              <a:t>13</a:t>
            </a:fld>
            <a:endParaRPr lang="en-US" sz="1400" smtClean="0"/>
          </a:p>
        </p:txBody>
      </p:sp>
      <p:sp>
        <p:nvSpPr>
          <p:cNvPr id="15365" name="Text Box 3"/>
          <p:cNvSpPr txBox="1">
            <a:spLocks noChangeArrowheads="1"/>
          </p:cNvSpPr>
          <p:nvPr/>
        </p:nvSpPr>
        <p:spPr bwMode="auto">
          <a:xfrm>
            <a:off x="2155825" y="1263650"/>
            <a:ext cx="4033838"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endParaRPr lang="en-US" sz="3200" dirty="0">
              <a:latin typeface="Arial" pitchFamily="34" charset="0"/>
            </a:endParaRPr>
          </a:p>
          <a:p>
            <a:r>
              <a:rPr lang="en-US" sz="3200" dirty="0">
                <a:latin typeface="Arial" pitchFamily="34" charset="0"/>
              </a:rPr>
              <a:t>worst case</a:t>
            </a:r>
          </a:p>
          <a:p>
            <a:r>
              <a:rPr lang="en-US" sz="3600" dirty="0"/>
              <a:t>	</a:t>
            </a:r>
            <a:r>
              <a:rPr lang="en-US" sz="3600" i="1" dirty="0" err="1"/>
              <a:t>max</a:t>
            </a:r>
            <a:r>
              <a:rPr lang="en-US" sz="3600" i="1" baseline="-25000" dirty="0" err="1"/>
              <a:t>x</a:t>
            </a:r>
            <a:r>
              <a:rPr lang="en-US" sz="3600" i="1" dirty="0"/>
              <a:t> T(x)</a:t>
            </a:r>
          </a:p>
          <a:p>
            <a:endParaRPr lang="en-US" sz="3600" i="1" dirty="0"/>
          </a:p>
          <a:p>
            <a:r>
              <a:rPr lang="en-US" sz="3200" dirty="0">
                <a:latin typeface="Arial" pitchFamily="34" charset="0"/>
              </a:rPr>
              <a:t>average case</a:t>
            </a:r>
          </a:p>
          <a:p>
            <a:r>
              <a:rPr lang="en-US" sz="3600" dirty="0"/>
              <a:t>	</a:t>
            </a:r>
            <a:r>
              <a:rPr lang="en-US" sz="3600" i="1" dirty="0" err="1"/>
              <a:t>E</a:t>
            </a:r>
            <a:r>
              <a:rPr lang="en-US" sz="3600" i="1" baseline="-25000" dirty="0" err="1"/>
              <a:t>r</a:t>
            </a:r>
            <a:r>
              <a:rPr lang="en-US" sz="3600" i="1" dirty="0"/>
              <a:t> T(r)</a:t>
            </a:r>
          </a:p>
          <a:p>
            <a:endParaRPr lang="en-US" sz="3600" dirty="0"/>
          </a:p>
          <a:p>
            <a:r>
              <a:rPr lang="en-US" sz="3200" dirty="0">
                <a:latin typeface="Arial" pitchFamily="34" charset="0"/>
              </a:rPr>
              <a:t>smoothed complexity</a:t>
            </a:r>
          </a:p>
          <a:p>
            <a:r>
              <a:rPr lang="en-US" sz="3600" dirty="0"/>
              <a:t>	</a:t>
            </a:r>
            <a:endParaRPr lang="en-US" sz="4000" i="1" dirty="0"/>
          </a:p>
        </p:txBody>
      </p:sp>
      <p:pic>
        <p:nvPicPr>
          <p:cNvPr id="15366" name="Picture 5" descr="im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5495925"/>
            <a:ext cx="4243387"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248400"/>
            <a:ext cx="1905000" cy="457200"/>
          </a:xfrm>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7A50F1E9-DB56-4777-9E92-013A920FADA2}" type="slidenum">
              <a:rPr lang="en-US" sz="800" smtClean="0"/>
              <a:pPr/>
              <a:t>14</a:t>
            </a:fld>
            <a:endParaRPr lang="en-US" sz="800" smtClean="0"/>
          </a:p>
        </p:txBody>
      </p:sp>
      <p:grpSp>
        <p:nvGrpSpPr>
          <p:cNvPr id="16387" name="Group 2"/>
          <p:cNvGrpSpPr>
            <a:grpSpLocks/>
          </p:cNvGrpSpPr>
          <p:nvPr/>
        </p:nvGrpSpPr>
        <p:grpSpPr bwMode="auto">
          <a:xfrm>
            <a:off x="1600200" y="609600"/>
            <a:ext cx="6364288" cy="5276850"/>
            <a:chOff x="864" y="480"/>
            <a:chExt cx="4009" cy="3324"/>
          </a:xfrm>
        </p:grpSpPr>
        <p:pic>
          <p:nvPicPr>
            <p:cNvPr id="16394" name="smooth.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22" y="528"/>
              <a:ext cx="3746" cy="3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Rectangle 4"/>
            <p:cNvSpPr>
              <a:spLocks noChangeArrowheads="1"/>
            </p:cNvSpPr>
            <p:nvPr/>
          </p:nvSpPr>
          <p:spPr bwMode="auto">
            <a:xfrm>
              <a:off x="864" y="3596"/>
              <a:ext cx="4009" cy="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Rectangle 5"/>
            <p:cNvSpPr>
              <a:spLocks noChangeArrowheads="1"/>
            </p:cNvSpPr>
            <p:nvPr/>
          </p:nvSpPr>
          <p:spPr bwMode="auto">
            <a:xfrm>
              <a:off x="970" y="480"/>
              <a:ext cx="3850" cy="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88" name="Rectangle 6"/>
          <p:cNvSpPr>
            <a:spLocks noChangeArrowheads="1"/>
          </p:cNvSpPr>
          <p:nvPr/>
        </p:nvSpPr>
        <p:spPr bwMode="auto">
          <a:xfrm>
            <a:off x="228600" y="228600"/>
            <a:ext cx="46958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latin typeface="Tahoma" pitchFamily="34" charset="0"/>
              </a:rPr>
              <a:t>Complexity Landscape</a:t>
            </a:r>
            <a:endParaRPr lang="en-US" sz="4000"/>
          </a:p>
        </p:txBody>
      </p:sp>
      <p:sp>
        <p:nvSpPr>
          <p:cNvPr id="16389" name="Text Box 7"/>
          <p:cNvSpPr txBox="1">
            <a:spLocks noChangeArrowheads="1"/>
          </p:cNvSpPr>
          <p:nvPr/>
        </p:nvSpPr>
        <p:spPr bwMode="auto">
          <a:xfrm rot="-5400000">
            <a:off x="666750" y="329565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run time</a:t>
            </a:r>
          </a:p>
        </p:txBody>
      </p:sp>
      <p:sp>
        <p:nvSpPr>
          <p:cNvPr id="16390" name="Text Box 8"/>
          <p:cNvSpPr txBox="1">
            <a:spLocks noChangeArrowheads="1"/>
          </p:cNvSpPr>
          <p:nvPr/>
        </p:nvSpPr>
        <p:spPr bwMode="auto">
          <a:xfrm>
            <a:off x="3581400" y="5638800"/>
            <a:ext cx="200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input space</a:t>
            </a:r>
          </a:p>
        </p:txBody>
      </p:sp>
      <p:sp>
        <p:nvSpPr>
          <p:cNvPr id="16391" name="Line 9"/>
          <p:cNvSpPr>
            <a:spLocks noChangeShapeType="1"/>
          </p:cNvSpPr>
          <p:nvPr/>
        </p:nvSpPr>
        <p:spPr bwMode="auto">
          <a:xfrm flipV="1">
            <a:off x="5029200" y="4876800"/>
            <a:ext cx="2438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10"/>
          <p:cNvSpPr>
            <a:spLocks noChangeShapeType="1"/>
          </p:cNvSpPr>
          <p:nvPr/>
        </p:nvSpPr>
        <p:spPr bwMode="auto">
          <a:xfrm flipH="1" flipV="1">
            <a:off x="2286000" y="4800600"/>
            <a:ext cx="1828800" cy="914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11"/>
          <p:cNvSpPr>
            <a:spLocks noChangeShapeType="1"/>
          </p:cNvSpPr>
          <p:nvPr/>
        </p:nvSpPr>
        <p:spPr bwMode="auto">
          <a:xfrm flipH="1" flipV="1">
            <a:off x="1676400" y="2209800"/>
            <a:ext cx="0" cy="2667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6553200" y="6248400"/>
            <a:ext cx="1905000" cy="457200"/>
          </a:xfrm>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37966D95-D3AE-44E0-BB8E-AC9912F48772}" type="slidenum">
              <a:rPr lang="en-US" sz="800" smtClean="0"/>
              <a:pPr/>
              <a:t>15</a:t>
            </a:fld>
            <a:endParaRPr lang="en-US" sz="800" smtClean="0"/>
          </a:p>
        </p:txBody>
      </p:sp>
      <p:grpSp>
        <p:nvGrpSpPr>
          <p:cNvPr id="17411" name="Group 2"/>
          <p:cNvGrpSpPr>
            <a:grpSpLocks/>
          </p:cNvGrpSpPr>
          <p:nvPr/>
        </p:nvGrpSpPr>
        <p:grpSpPr bwMode="auto">
          <a:xfrm>
            <a:off x="1600200" y="609600"/>
            <a:ext cx="6364288" cy="5276850"/>
            <a:chOff x="864" y="480"/>
            <a:chExt cx="4009" cy="3324"/>
          </a:xfrm>
        </p:grpSpPr>
        <p:pic>
          <p:nvPicPr>
            <p:cNvPr id="17420" name="smooth.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22" y="528"/>
              <a:ext cx="3746" cy="3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Rectangle 4"/>
            <p:cNvSpPr>
              <a:spLocks noChangeArrowheads="1"/>
            </p:cNvSpPr>
            <p:nvPr/>
          </p:nvSpPr>
          <p:spPr bwMode="auto">
            <a:xfrm>
              <a:off x="864" y="3596"/>
              <a:ext cx="4009" cy="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Rectangle 5"/>
            <p:cNvSpPr>
              <a:spLocks noChangeArrowheads="1"/>
            </p:cNvSpPr>
            <p:nvPr/>
          </p:nvSpPr>
          <p:spPr bwMode="auto">
            <a:xfrm>
              <a:off x="970" y="480"/>
              <a:ext cx="3850" cy="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12" name="Rectangle 6"/>
          <p:cNvSpPr>
            <a:spLocks noChangeArrowheads="1"/>
          </p:cNvSpPr>
          <p:nvPr/>
        </p:nvSpPr>
        <p:spPr bwMode="auto">
          <a:xfrm>
            <a:off x="228600" y="228600"/>
            <a:ext cx="46958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latin typeface="Tahoma" pitchFamily="34" charset="0"/>
              </a:rPr>
              <a:t>Complexity Landscape</a:t>
            </a:r>
            <a:endParaRPr lang="en-US" sz="4000"/>
          </a:p>
        </p:txBody>
      </p:sp>
      <p:sp>
        <p:nvSpPr>
          <p:cNvPr id="17413" name="Text Box 7"/>
          <p:cNvSpPr txBox="1">
            <a:spLocks noChangeArrowheads="1"/>
          </p:cNvSpPr>
          <p:nvPr/>
        </p:nvSpPr>
        <p:spPr bwMode="auto">
          <a:xfrm rot="-5400000">
            <a:off x="666750" y="329565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run time</a:t>
            </a:r>
          </a:p>
        </p:txBody>
      </p:sp>
      <p:sp>
        <p:nvSpPr>
          <p:cNvPr id="17414" name="Text Box 8"/>
          <p:cNvSpPr txBox="1">
            <a:spLocks noChangeArrowheads="1"/>
          </p:cNvSpPr>
          <p:nvPr/>
        </p:nvSpPr>
        <p:spPr bwMode="auto">
          <a:xfrm>
            <a:off x="3581400" y="5638800"/>
            <a:ext cx="200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input space</a:t>
            </a:r>
          </a:p>
        </p:txBody>
      </p:sp>
      <p:sp>
        <p:nvSpPr>
          <p:cNvPr id="17415" name="Line 9"/>
          <p:cNvSpPr>
            <a:spLocks noChangeShapeType="1"/>
          </p:cNvSpPr>
          <p:nvPr/>
        </p:nvSpPr>
        <p:spPr bwMode="auto">
          <a:xfrm flipV="1">
            <a:off x="5029200" y="4876800"/>
            <a:ext cx="2438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10"/>
          <p:cNvSpPr>
            <a:spLocks noChangeShapeType="1"/>
          </p:cNvSpPr>
          <p:nvPr/>
        </p:nvSpPr>
        <p:spPr bwMode="auto">
          <a:xfrm flipH="1" flipV="1">
            <a:off x="2286000" y="4800600"/>
            <a:ext cx="1828800" cy="914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11"/>
          <p:cNvSpPr>
            <a:spLocks noChangeShapeType="1"/>
          </p:cNvSpPr>
          <p:nvPr/>
        </p:nvSpPr>
        <p:spPr bwMode="auto">
          <a:xfrm flipH="1" flipV="1">
            <a:off x="1676400" y="2209800"/>
            <a:ext cx="0" cy="2667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2"/>
          <p:cNvSpPr>
            <a:spLocks noChangeShapeType="1"/>
          </p:cNvSpPr>
          <p:nvPr/>
        </p:nvSpPr>
        <p:spPr bwMode="auto">
          <a:xfrm>
            <a:off x="685800" y="1828800"/>
            <a:ext cx="17526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Text Box 13"/>
          <p:cNvSpPr txBox="1">
            <a:spLocks noChangeArrowheads="1"/>
          </p:cNvSpPr>
          <p:nvPr/>
        </p:nvSpPr>
        <p:spPr bwMode="auto">
          <a:xfrm>
            <a:off x="152400" y="12954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2400" i="1">
                <a:solidFill>
                  <a:srgbClr val="FF0000"/>
                </a:solidFill>
                <a:latin typeface="Arial" pitchFamily="34" charset="0"/>
              </a:rPr>
              <a:t>worst case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a:xfrm>
            <a:off x="6553200" y="6248400"/>
            <a:ext cx="1905000" cy="457200"/>
          </a:xfrm>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F8AAD6B4-9D54-4A90-88D3-25BC27C9E217}" type="slidenum">
              <a:rPr lang="en-US" sz="800" smtClean="0"/>
              <a:pPr/>
              <a:t>16</a:t>
            </a:fld>
            <a:endParaRPr lang="en-US" sz="800" smtClean="0"/>
          </a:p>
        </p:txBody>
      </p:sp>
      <p:grpSp>
        <p:nvGrpSpPr>
          <p:cNvPr id="18435" name="Group 2"/>
          <p:cNvGrpSpPr>
            <a:grpSpLocks/>
          </p:cNvGrpSpPr>
          <p:nvPr/>
        </p:nvGrpSpPr>
        <p:grpSpPr bwMode="auto">
          <a:xfrm>
            <a:off x="1600200" y="609600"/>
            <a:ext cx="6364288" cy="5276850"/>
            <a:chOff x="864" y="480"/>
            <a:chExt cx="4009" cy="3324"/>
          </a:xfrm>
        </p:grpSpPr>
        <p:pic>
          <p:nvPicPr>
            <p:cNvPr id="18447" name="smooth.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22" y="528"/>
              <a:ext cx="3746" cy="3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Rectangle 4"/>
            <p:cNvSpPr>
              <a:spLocks noChangeArrowheads="1"/>
            </p:cNvSpPr>
            <p:nvPr/>
          </p:nvSpPr>
          <p:spPr bwMode="auto">
            <a:xfrm>
              <a:off x="864" y="3596"/>
              <a:ext cx="4009" cy="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Rectangle 5"/>
            <p:cNvSpPr>
              <a:spLocks noChangeArrowheads="1"/>
            </p:cNvSpPr>
            <p:nvPr/>
          </p:nvSpPr>
          <p:spPr bwMode="auto">
            <a:xfrm>
              <a:off x="970" y="480"/>
              <a:ext cx="3850" cy="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6" name="Rectangle 6"/>
          <p:cNvSpPr>
            <a:spLocks noChangeArrowheads="1"/>
          </p:cNvSpPr>
          <p:nvPr/>
        </p:nvSpPr>
        <p:spPr bwMode="auto">
          <a:xfrm>
            <a:off x="228600" y="228600"/>
            <a:ext cx="46958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latin typeface="Tahoma" pitchFamily="34" charset="0"/>
              </a:rPr>
              <a:t>Complexity Landscape</a:t>
            </a:r>
            <a:endParaRPr lang="en-US" sz="4000"/>
          </a:p>
        </p:txBody>
      </p:sp>
      <p:sp>
        <p:nvSpPr>
          <p:cNvPr id="18437" name="Text Box 7"/>
          <p:cNvSpPr txBox="1">
            <a:spLocks noChangeArrowheads="1"/>
          </p:cNvSpPr>
          <p:nvPr/>
        </p:nvSpPr>
        <p:spPr bwMode="auto">
          <a:xfrm rot="-5400000">
            <a:off x="666750" y="329565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run time</a:t>
            </a:r>
          </a:p>
        </p:txBody>
      </p:sp>
      <p:sp>
        <p:nvSpPr>
          <p:cNvPr id="18438" name="Text Box 8"/>
          <p:cNvSpPr txBox="1">
            <a:spLocks noChangeArrowheads="1"/>
          </p:cNvSpPr>
          <p:nvPr/>
        </p:nvSpPr>
        <p:spPr bwMode="auto">
          <a:xfrm>
            <a:off x="3581400" y="5638800"/>
            <a:ext cx="200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input space</a:t>
            </a:r>
          </a:p>
        </p:txBody>
      </p:sp>
      <p:sp>
        <p:nvSpPr>
          <p:cNvPr id="18439" name="Line 9"/>
          <p:cNvSpPr>
            <a:spLocks noChangeShapeType="1"/>
          </p:cNvSpPr>
          <p:nvPr/>
        </p:nvSpPr>
        <p:spPr bwMode="auto">
          <a:xfrm flipV="1">
            <a:off x="5029200" y="4876800"/>
            <a:ext cx="2438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10"/>
          <p:cNvSpPr>
            <a:spLocks noChangeShapeType="1"/>
          </p:cNvSpPr>
          <p:nvPr/>
        </p:nvSpPr>
        <p:spPr bwMode="auto">
          <a:xfrm flipH="1" flipV="1">
            <a:off x="2286000" y="4800600"/>
            <a:ext cx="1828800" cy="914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1"/>
          <p:cNvSpPr>
            <a:spLocks noChangeShapeType="1"/>
          </p:cNvSpPr>
          <p:nvPr/>
        </p:nvSpPr>
        <p:spPr bwMode="auto">
          <a:xfrm flipH="1" flipV="1">
            <a:off x="1676400" y="2209800"/>
            <a:ext cx="0" cy="2667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2"/>
          <p:cNvSpPr>
            <a:spLocks noChangeShapeType="1"/>
          </p:cNvSpPr>
          <p:nvPr/>
        </p:nvSpPr>
        <p:spPr bwMode="auto">
          <a:xfrm>
            <a:off x="685800" y="1828800"/>
            <a:ext cx="17526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Text Box 13"/>
          <p:cNvSpPr txBox="1">
            <a:spLocks noChangeArrowheads="1"/>
          </p:cNvSpPr>
          <p:nvPr/>
        </p:nvSpPr>
        <p:spPr bwMode="auto">
          <a:xfrm>
            <a:off x="152400" y="12954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2400" i="1">
                <a:solidFill>
                  <a:srgbClr val="FF0000"/>
                </a:solidFill>
                <a:latin typeface="Arial" pitchFamily="34" charset="0"/>
              </a:rPr>
              <a:t>worst case</a:t>
            </a:r>
          </a:p>
        </p:txBody>
      </p:sp>
      <p:grpSp>
        <p:nvGrpSpPr>
          <p:cNvPr id="18444" name="Group 14"/>
          <p:cNvGrpSpPr>
            <a:grpSpLocks/>
          </p:cNvGrpSpPr>
          <p:nvPr/>
        </p:nvGrpSpPr>
        <p:grpSpPr bwMode="auto">
          <a:xfrm>
            <a:off x="152400" y="4191000"/>
            <a:ext cx="1752600" cy="1736725"/>
            <a:chOff x="96" y="2640"/>
            <a:chExt cx="1104" cy="1094"/>
          </a:xfrm>
        </p:grpSpPr>
        <p:sp>
          <p:nvSpPr>
            <p:cNvPr id="18445" name="Line 15"/>
            <p:cNvSpPr>
              <a:spLocks noChangeShapeType="1"/>
            </p:cNvSpPr>
            <p:nvPr/>
          </p:nvSpPr>
          <p:spPr bwMode="auto">
            <a:xfrm flipV="1">
              <a:off x="672" y="2640"/>
              <a:ext cx="528" cy="624"/>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Text Box 16"/>
            <p:cNvSpPr txBox="1">
              <a:spLocks noChangeArrowheads="1"/>
            </p:cNvSpPr>
            <p:nvPr/>
          </p:nvSpPr>
          <p:spPr bwMode="auto">
            <a:xfrm>
              <a:off x="96" y="3216"/>
              <a:ext cx="86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gn="ctr"/>
              <a:r>
                <a:rPr lang="en-US" sz="2400">
                  <a:solidFill>
                    <a:srgbClr val="009900"/>
                  </a:solidFill>
                  <a:latin typeface="Arial" pitchFamily="34" charset="0"/>
                </a:rPr>
                <a:t>average case</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6553200" y="6248400"/>
            <a:ext cx="1905000" cy="457200"/>
          </a:xfrm>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68A00455-3954-4D6F-A92A-C1B6A998DE89}" type="slidenum">
              <a:rPr lang="en-US" sz="800" smtClean="0"/>
              <a:pPr/>
              <a:t>17</a:t>
            </a:fld>
            <a:endParaRPr lang="en-US" sz="800" smtClean="0"/>
          </a:p>
        </p:txBody>
      </p:sp>
      <p:pic>
        <p:nvPicPr>
          <p:cNvPr id="293897" name="smooth.avi">
            <a:hlinkClick r:id="" action="ppaction://media"/>
          </p:cNvPr>
          <p:cNvPicPr>
            <a:picLocks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905000" y="990600"/>
            <a:ext cx="6324600"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3"/>
          <p:cNvSpPr txBox="1">
            <a:spLocks noChangeArrowheads="1"/>
          </p:cNvSpPr>
          <p:nvPr/>
        </p:nvSpPr>
        <p:spPr bwMode="auto">
          <a:xfrm rot="-5400000">
            <a:off x="971550" y="367665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run time</a:t>
            </a:r>
          </a:p>
        </p:txBody>
      </p:sp>
      <p:sp>
        <p:nvSpPr>
          <p:cNvPr id="19461" name="Text Box 4"/>
          <p:cNvSpPr txBox="1">
            <a:spLocks noChangeArrowheads="1"/>
          </p:cNvSpPr>
          <p:nvPr/>
        </p:nvSpPr>
        <p:spPr bwMode="auto">
          <a:xfrm>
            <a:off x="3962400" y="6338888"/>
            <a:ext cx="200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input space</a:t>
            </a:r>
          </a:p>
        </p:txBody>
      </p:sp>
      <p:sp>
        <p:nvSpPr>
          <p:cNvPr id="19462" name="Line 5"/>
          <p:cNvSpPr>
            <a:spLocks noChangeShapeType="1"/>
          </p:cNvSpPr>
          <p:nvPr/>
        </p:nvSpPr>
        <p:spPr bwMode="auto">
          <a:xfrm flipV="1">
            <a:off x="5334000" y="5257800"/>
            <a:ext cx="2438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6"/>
          <p:cNvSpPr>
            <a:spLocks noChangeShapeType="1"/>
          </p:cNvSpPr>
          <p:nvPr/>
        </p:nvSpPr>
        <p:spPr bwMode="auto">
          <a:xfrm flipH="1" flipV="1">
            <a:off x="2590800" y="5181600"/>
            <a:ext cx="1828800" cy="914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7"/>
          <p:cNvSpPr>
            <a:spLocks noChangeShapeType="1"/>
          </p:cNvSpPr>
          <p:nvPr/>
        </p:nvSpPr>
        <p:spPr bwMode="auto">
          <a:xfrm flipH="1" flipV="1">
            <a:off x="1981200" y="2590800"/>
            <a:ext cx="0" cy="2667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Rectangle 8"/>
          <p:cNvSpPr>
            <a:spLocks noChangeArrowheads="1"/>
          </p:cNvSpPr>
          <p:nvPr/>
        </p:nvSpPr>
        <p:spPr bwMode="auto">
          <a:xfrm>
            <a:off x="228600" y="228600"/>
            <a:ext cx="7315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i="1">
                <a:solidFill>
                  <a:srgbClr val="CC0099"/>
                </a:solidFill>
                <a:latin typeface="Tahoma" pitchFamily="34" charset="0"/>
              </a:rPr>
              <a:t>Smoothed Complexity Landscape</a:t>
            </a:r>
            <a:endParaRPr lang="en-US" sz="4000" i="1">
              <a:solidFill>
                <a:srgbClr val="CC0099"/>
              </a:solidFill>
            </a:endParaRPr>
          </a:p>
        </p:txBody>
      </p:sp>
    </p:spTree>
  </p:cSld>
  <p:clrMapOvr>
    <a:masterClrMapping/>
  </p:clrMapOvr>
  <p:transition advTm="0"/>
  <p:timing>
    <p:tnLst>
      <p:par>
        <p:cTn id="1" dur="indefinite" restart="never" nodeType="tmRoot">
          <p:childTnLst>
            <p:seq concurrent="1" nextAc="seek">
              <p:cTn id="2" restart="whenNotActive" fill="hold" evtFilter="cancelBubble" nodeType="interactiveSeq">
                <p:stCondLst>
                  <p:cond evt="onClick" delay="0">
                    <p:tgtEl>
                      <p:spTgt spid="29389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93897"/>
                                        </p:tgtEl>
                                      </p:cBhvr>
                                    </p:cmd>
                                  </p:childTnLst>
                                </p:cTn>
                              </p:par>
                            </p:childTnLst>
                          </p:cTn>
                        </p:par>
                      </p:childTnLst>
                    </p:cTn>
                  </p:par>
                </p:childTnLst>
              </p:cTn>
              <p:nextCondLst>
                <p:cond evt="onClick" delay="0">
                  <p:tgtEl>
                    <p:spTgt spid="293897"/>
                  </p:tgtEl>
                </p:cond>
              </p:nextCondLst>
            </p:seq>
            <p:video>
              <p:cMediaNode vol="80000">
                <p:cTn id="7" fill="hold" display="0">
                  <p:stCondLst>
                    <p:cond delay="indefinite"/>
                  </p:stCondLst>
                </p:cTn>
                <p:tgtEl>
                  <p:spTgt spid="29389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4294967295"/>
          </p:nvPr>
        </p:nvSpPr>
        <p:spPr>
          <a:xfrm>
            <a:off x="6553200" y="6248400"/>
            <a:ext cx="1905000" cy="457200"/>
          </a:xfrm>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2F668A3F-E48E-4D39-B69A-4BB2C11E1E0C}" type="slidenum">
              <a:rPr lang="en-US" sz="800" smtClean="0"/>
              <a:pPr/>
              <a:t>18</a:t>
            </a:fld>
            <a:endParaRPr lang="en-US" sz="800" smtClean="0"/>
          </a:p>
        </p:txBody>
      </p:sp>
      <p:pic>
        <p:nvPicPr>
          <p:cNvPr id="294914" name="lastFrame.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151063" y="1006475"/>
            <a:ext cx="591502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rot="-5400000">
            <a:off x="971550" y="3676650"/>
            <a:ext cx="147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run time</a:t>
            </a:r>
          </a:p>
        </p:txBody>
      </p:sp>
      <p:sp>
        <p:nvSpPr>
          <p:cNvPr id="20485" name="Text Box 4"/>
          <p:cNvSpPr txBox="1">
            <a:spLocks noChangeArrowheads="1"/>
          </p:cNvSpPr>
          <p:nvPr/>
        </p:nvSpPr>
        <p:spPr bwMode="auto">
          <a:xfrm>
            <a:off x="3962400" y="6338888"/>
            <a:ext cx="200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a:solidFill>
                  <a:schemeClr val="accent2"/>
                </a:solidFill>
                <a:latin typeface="Arial" pitchFamily="34" charset="0"/>
              </a:rPr>
              <a:t>input space</a:t>
            </a:r>
          </a:p>
        </p:txBody>
      </p:sp>
      <p:sp>
        <p:nvSpPr>
          <p:cNvPr id="20486" name="Line 5"/>
          <p:cNvSpPr>
            <a:spLocks noChangeShapeType="1"/>
          </p:cNvSpPr>
          <p:nvPr/>
        </p:nvSpPr>
        <p:spPr bwMode="auto">
          <a:xfrm flipV="1">
            <a:off x="5334000" y="5257800"/>
            <a:ext cx="2438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6"/>
          <p:cNvSpPr>
            <a:spLocks noChangeShapeType="1"/>
          </p:cNvSpPr>
          <p:nvPr/>
        </p:nvSpPr>
        <p:spPr bwMode="auto">
          <a:xfrm flipH="1" flipV="1">
            <a:off x="2590800" y="5181600"/>
            <a:ext cx="1828800" cy="914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7"/>
          <p:cNvSpPr>
            <a:spLocks noChangeShapeType="1"/>
          </p:cNvSpPr>
          <p:nvPr/>
        </p:nvSpPr>
        <p:spPr bwMode="auto">
          <a:xfrm flipH="1" flipV="1">
            <a:off x="1981200" y="2590800"/>
            <a:ext cx="0" cy="2667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Rectangle 8"/>
          <p:cNvSpPr>
            <a:spLocks noChangeArrowheads="1"/>
          </p:cNvSpPr>
          <p:nvPr/>
        </p:nvSpPr>
        <p:spPr bwMode="auto">
          <a:xfrm>
            <a:off x="228600" y="228600"/>
            <a:ext cx="7315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i="1">
                <a:solidFill>
                  <a:srgbClr val="CC0099"/>
                </a:solidFill>
                <a:latin typeface="Tahoma" pitchFamily="34" charset="0"/>
              </a:rPr>
              <a:t>Smoothed Complexity Landscape</a:t>
            </a:r>
            <a:endParaRPr lang="en-US" sz="4000" i="1">
              <a:solidFill>
                <a:srgbClr val="CC0099"/>
              </a:solidFill>
            </a:endParaRPr>
          </a:p>
        </p:txBody>
      </p:sp>
      <p:sp>
        <p:nvSpPr>
          <p:cNvPr id="20490" name="Line 9"/>
          <p:cNvSpPr>
            <a:spLocks noChangeShapeType="1"/>
          </p:cNvSpPr>
          <p:nvPr/>
        </p:nvSpPr>
        <p:spPr bwMode="auto">
          <a:xfrm flipV="1">
            <a:off x="1241425" y="4024313"/>
            <a:ext cx="3567113" cy="0"/>
          </a:xfrm>
          <a:prstGeom prst="line">
            <a:avLst/>
          </a:prstGeom>
          <a:noFill/>
          <a:ln w="762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Text Box 10"/>
          <p:cNvSpPr txBox="1">
            <a:spLocks noChangeArrowheads="1"/>
          </p:cNvSpPr>
          <p:nvPr/>
        </p:nvSpPr>
        <p:spPr bwMode="auto">
          <a:xfrm>
            <a:off x="0" y="4100513"/>
            <a:ext cx="1784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gn="ctr"/>
            <a:r>
              <a:rPr lang="en-US" sz="2400">
                <a:solidFill>
                  <a:srgbClr val="CC0099"/>
                </a:solidFill>
                <a:latin typeface="Arial" pitchFamily="34" charset="0"/>
              </a:rPr>
              <a:t>smoothed</a:t>
            </a:r>
          </a:p>
          <a:p>
            <a:pPr algn="ctr"/>
            <a:r>
              <a:rPr lang="en-US" sz="2400">
                <a:solidFill>
                  <a:srgbClr val="CC0099"/>
                </a:solidFill>
                <a:latin typeface="Arial" pitchFamily="34" charset="0"/>
              </a:rPr>
              <a:t>complexity</a:t>
            </a: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94914"/>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94914"/>
                                        </p:tgtEl>
                                      </p:cBhvr>
                                    </p:cmd>
                                  </p:childTnLst>
                                </p:cTn>
                              </p:par>
                            </p:childTnLst>
                          </p:cTn>
                        </p:par>
                      </p:childTnLst>
                    </p:cTn>
                  </p:par>
                </p:childTnLst>
              </p:cTn>
              <p:nextCondLst>
                <p:cond evt="onClick" delay="0">
                  <p:tgtEl>
                    <p:spTgt spid="294914"/>
                  </p:tgtEl>
                </p:cond>
              </p:nextCondLst>
            </p:seq>
            <p:video>
              <p:cMediaNode>
                <p:cTn id="7" fill="hold" display="0">
                  <p:stCondLst>
                    <p:cond delay="indefinite"/>
                  </p:stCondLst>
                  <p:endCondLst>
                    <p:cond evt="onNext" delay="0">
                      <p:tgtEl>
                        <p:sldTgt/>
                      </p:tgtEl>
                    </p:cond>
                    <p:cond evt="onPrev" delay="0">
                      <p:tgtEl>
                        <p:sldTgt/>
                      </p:tgtEl>
                    </p:cond>
                  </p:endCondLst>
                </p:cTn>
                <p:tgtEl>
                  <p:spTgt spid="29491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smtClean="0"/>
              <a:t>2.2  Asymptotic Order of Growth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D5199A37-3BD6-459B-8433-02F39EE3B81B}" type="slidenum">
              <a:rPr lang="en-US" sz="800" smtClean="0"/>
              <a:pPr/>
              <a:t>2</a:t>
            </a:fld>
            <a:endParaRPr lang="en-US" sz="1400" dirty="0" smtClean="0"/>
          </a:p>
        </p:txBody>
      </p:sp>
      <p:sp>
        <p:nvSpPr>
          <p:cNvPr id="4099" name="Rectangle 14"/>
          <p:cNvSpPr>
            <a:spLocks noGrp="1" noChangeArrowheads="1"/>
          </p:cNvSpPr>
          <p:nvPr>
            <p:ph type="body" idx="1"/>
          </p:nvPr>
        </p:nvSpPr>
        <p:spPr/>
        <p:txBody>
          <a:bodyPr/>
          <a:lstStyle/>
          <a:p>
            <a:pPr marL="0" indent="0"/>
            <a:r>
              <a:rPr lang="en-US" dirty="0" smtClean="0"/>
              <a:t>Algorithm. </a:t>
            </a:r>
          </a:p>
          <a:p>
            <a:pPr lvl="1"/>
            <a:endParaRPr lang="en-US" dirty="0" smtClean="0">
              <a:solidFill>
                <a:schemeClr val="hlink"/>
              </a:solidFill>
            </a:endParaRPr>
          </a:p>
          <a:p>
            <a:pPr lvl="1"/>
            <a:r>
              <a:rPr lang="en-US" dirty="0" smtClean="0">
                <a:solidFill>
                  <a:schemeClr val="hlink"/>
                </a:solidFill>
              </a:rPr>
              <a:t>[webster.com]</a:t>
            </a:r>
            <a:r>
              <a:rPr lang="en-US" dirty="0" smtClean="0"/>
              <a:t>  A procedure for solving a mathematical problem (as of finding the greatest common divisor) in a finite number of steps that frequently involves repetition of an operation.</a:t>
            </a:r>
          </a:p>
          <a:p>
            <a:pPr lvl="1"/>
            <a:endParaRPr lang="en-US" dirty="0" smtClean="0">
              <a:solidFill>
                <a:schemeClr val="hlink"/>
              </a:solidFill>
            </a:endParaRPr>
          </a:p>
          <a:p>
            <a:pPr lvl="1"/>
            <a:r>
              <a:rPr lang="en-US" dirty="0" smtClean="0">
                <a:solidFill>
                  <a:schemeClr val="hlink"/>
                </a:solidFill>
              </a:rPr>
              <a:t>[Knuth, TAOCP]</a:t>
            </a:r>
            <a:r>
              <a:rPr lang="en-US" dirty="0" smtClean="0"/>
              <a:t>  An algorithm is a finite, definite, effective procedure, with some input and some output.</a:t>
            </a:r>
          </a:p>
        </p:txBody>
      </p:sp>
      <p:sp>
        <p:nvSpPr>
          <p:cNvPr id="4100" name="Rectangle 13"/>
          <p:cNvSpPr>
            <a:spLocks noGrp="1" noChangeArrowheads="1"/>
          </p:cNvSpPr>
          <p:nvPr>
            <p:ph type="title"/>
          </p:nvPr>
        </p:nvSpPr>
        <p:spPr/>
        <p:txBody>
          <a:bodyPr/>
          <a:lstStyle/>
          <a:p>
            <a:r>
              <a:rPr lang="en-US" smtClean="0"/>
              <a:t>Algorithms</a:t>
            </a:r>
          </a:p>
        </p:txBody>
      </p:sp>
      <p:sp>
        <p:nvSpPr>
          <p:cNvPr id="4101" name="Text Box 16"/>
          <p:cNvSpPr txBox="1">
            <a:spLocks noChangeArrowheads="1"/>
          </p:cNvSpPr>
          <p:nvPr/>
        </p:nvSpPr>
        <p:spPr bwMode="auto">
          <a:xfrm>
            <a:off x="1770063" y="4281488"/>
            <a:ext cx="5867400" cy="1639887"/>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37160" rIns="182880" bIns="182880" anchor="ctr">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ts val="2600"/>
              </a:lnSpc>
              <a:buClr>
                <a:srgbClr val="003399"/>
              </a:buClr>
              <a:buSzPct val="50000"/>
              <a:buFont typeface="Monotype Sorts" pitchFamily="92" charset="2"/>
              <a:buNone/>
            </a:pPr>
            <a:r>
              <a:rPr lang="en-US"/>
              <a:t>Great algorithms are the poetry of computation. Just like verse, they can be terse, allusive, dense, and even mysterious. But once unlocked, they cast a brilliant new light on some aspect of computing.    </a:t>
            </a:r>
            <a:r>
              <a:rPr lang="en-US" i="1"/>
              <a:t>- Francis Sullivan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A2623177-1F43-44A5-935E-38326DC52681}" type="slidenum">
              <a:rPr lang="en-US" sz="800" smtClean="0"/>
              <a:pPr/>
              <a:t>20</a:t>
            </a:fld>
            <a:endParaRPr lang="en-US" sz="1400" smtClean="0"/>
          </a:p>
        </p:txBody>
      </p:sp>
      <p:sp>
        <p:nvSpPr>
          <p:cNvPr id="22531" name="Rectangle 2"/>
          <p:cNvSpPr>
            <a:spLocks noGrp="1" noChangeArrowheads="1"/>
          </p:cNvSpPr>
          <p:nvPr>
            <p:ph type="title"/>
          </p:nvPr>
        </p:nvSpPr>
        <p:spPr/>
        <p:txBody>
          <a:bodyPr/>
          <a:lstStyle/>
          <a:p>
            <a:r>
              <a:rPr lang="en-US" smtClean="0"/>
              <a:t>Asymptotic Order of Growth</a:t>
            </a:r>
          </a:p>
        </p:txBody>
      </p:sp>
      <p:sp>
        <p:nvSpPr>
          <p:cNvPr id="22532" name="Rectangle 3"/>
          <p:cNvSpPr>
            <a:spLocks noGrp="1" noChangeArrowheads="1"/>
          </p:cNvSpPr>
          <p:nvPr>
            <p:ph type="body" idx="1"/>
          </p:nvPr>
        </p:nvSpPr>
        <p:spPr/>
        <p:txBody>
          <a:bodyPr/>
          <a:lstStyle/>
          <a:p>
            <a:pPr marL="0" indent="0"/>
            <a:r>
              <a:rPr lang="en-US" dirty="0" smtClean="0"/>
              <a:t>Upper bounds.  </a:t>
            </a:r>
            <a:r>
              <a:rPr lang="en-US" dirty="0" smtClean="0">
                <a:solidFill>
                  <a:schemeClr val="tx1"/>
                </a:solidFill>
              </a:rPr>
              <a:t>T(n) is O(f(n)) if there exist constants c &gt; 0 and n</a:t>
            </a:r>
            <a:r>
              <a:rPr lang="en-US" baseline="-25000" dirty="0" smtClean="0">
                <a:solidFill>
                  <a:schemeClr val="tx1"/>
                </a:solidFill>
              </a:rPr>
              <a:t>0</a:t>
            </a:r>
            <a:r>
              <a:rPr lang="en-US" dirty="0" smtClean="0">
                <a:solidFill>
                  <a:schemeClr val="tx1"/>
                </a:solidFill>
              </a:rPr>
              <a:t> </a:t>
            </a:r>
            <a:r>
              <a:rPr lang="en-US" dirty="0" smtClean="0">
                <a:solidFill>
                  <a:schemeClr val="tx1"/>
                </a:solidFill>
                <a:sym typeface="Symbol" pitchFamily="18" charset="2"/>
              </a:rPr>
              <a:t> 0 such that for all n  </a:t>
            </a:r>
            <a:r>
              <a:rPr lang="en-US" dirty="0" smtClean="0">
                <a:solidFill>
                  <a:schemeClr val="tx1"/>
                </a:solidFill>
              </a:rPr>
              <a:t>n</a:t>
            </a:r>
            <a:r>
              <a:rPr lang="en-US" baseline="-25000" dirty="0" smtClean="0">
                <a:solidFill>
                  <a:schemeClr val="tx1"/>
                </a:solidFill>
              </a:rPr>
              <a:t>0</a:t>
            </a:r>
            <a:r>
              <a:rPr lang="en-US" dirty="0" smtClean="0">
                <a:solidFill>
                  <a:schemeClr val="tx1"/>
                </a:solidFill>
              </a:rPr>
              <a:t> </a:t>
            </a:r>
            <a:r>
              <a:rPr lang="en-US" dirty="0" smtClean="0">
                <a:solidFill>
                  <a:schemeClr val="tx1"/>
                </a:solidFill>
                <a:sym typeface="Symbol" pitchFamily="18" charset="2"/>
              </a:rPr>
              <a:t>we have T(n)  c · f(n).</a:t>
            </a:r>
          </a:p>
          <a:p>
            <a:pPr marL="0" indent="0"/>
            <a:endParaRPr lang="en-US" dirty="0" smtClean="0">
              <a:solidFill>
                <a:schemeClr val="tx1"/>
              </a:solidFill>
              <a:sym typeface="Symbol" pitchFamily="18" charset="2"/>
            </a:endParaRPr>
          </a:p>
          <a:p>
            <a:pPr marL="0" indent="0"/>
            <a:r>
              <a:rPr lang="en-US" dirty="0" smtClean="0"/>
              <a:t>Lower bounds.  </a:t>
            </a:r>
            <a:r>
              <a:rPr lang="en-US" dirty="0" smtClean="0">
                <a:solidFill>
                  <a:schemeClr val="tx1"/>
                </a:solidFill>
              </a:rPr>
              <a:t>T(n) is </a:t>
            </a:r>
            <a:r>
              <a:rPr lang="en-US" dirty="0" smtClean="0">
                <a:solidFill>
                  <a:schemeClr val="tx1"/>
                </a:solidFill>
                <a:sym typeface="Symbol" pitchFamily="18" charset="2"/>
              </a:rPr>
              <a:t></a:t>
            </a:r>
            <a:r>
              <a:rPr lang="en-US" dirty="0" smtClean="0">
                <a:solidFill>
                  <a:schemeClr val="tx1"/>
                </a:solidFill>
              </a:rPr>
              <a:t>(f(n)) if there exist constants c &gt; 0 and n</a:t>
            </a:r>
            <a:r>
              <a:rPr lang="en-US" baseline="-25000" dirty="0" smtClean="0">
                <a:solidFill>
                  <a:schemeClr val="tx1"/>
                </a:solidFill>
              </a:rPr>
              <a:t>0</a:t>
            </a:r>
            <a:r>
              <a:rPr lang="en-US" dirty="0" smtClean="0">
                <a:solidFill>
                  <a:schemeClr val="tx1"/>
                </a:solidFill>
              </a:rPr>
              <a:t> </a:t>
            </a:r>
            <a:r>
              <a:rPr lang="en-US" dirty="0" smtClean="0">
                <a:solidFill>
                  <a:schemeClr val="tx1"/>
                </a:solidFill>
                <a:sym typeface="Symbol" pitchFamily="18" charset="2"/>
              </a:rPr>
              <a:t> 0 such that for all n  </a:t>
            </a:r>
            <a:r>
              <a:rPr lang="en-US" dirty="0" smtClean="0">
                <a:solidFill>
                  <a:schemeClr val="tx1"/>
                </a:solidFill>
              </a:rPr>
              <a:t>n</a:t>
            </a:r>
            <a:r>
              <a:rPr lang="en-US" baseline="-25000" dirty="0" smtClean="0">
                <a:solidFill>
                  <a:schemeClr val="tx1"/>
                </a:solidFill>
              </a:rPr>
              <a:t>0</a:t>
            </a:r>
            <a:r>
              <a:rPr lang="en-US" dirty="0" smtClean="0">
                <a:solidFill>
                  <a:schemeClr val="tx1"/>
                </a:solidFill>
              </a:rPr>
              <a:t> </a:t>
            </a:r>
            <a:r>
              <a:rPr lang="en-US" dirty="0" smtClean="0">
                <a:solidFill>
                  <a:schemeClr val="tx1"/>
                </a:solidFill>
                <a:sym typeface="Symbol" pitchFamily="18" charset="2"/>
              </a:rPr>
              <a:t>we have T(n)  c · f(n).</a:t>
            </a:r>
          </a:p>
          <a:p>
            <a:pPr marL="0" indent="0"/>
            <a:endParaRPr lang="en-US" dirty="0" smtClean="0">
              <a:solidFill>
                <a:schemeClr val="tx1"/>
              </a:solidFill>
              <a:sym typeface="Symbol" pitchFamily="18" charset="2"/>
            </a:endParaRPr>
          </a:p>
          <a:p>
            <a:pPr marL="0" indent="0"/>
            <a:r>
              <a:rPr lang="en-US" dirty="0" smtClean="0"/>
              <a:t>Tight bounds.  </a:t>
            </a:r>
            <a:r>
              <a:rPr lang="en-US" dirty="0" smtClean="0">
                <a:solidFill>
                  <a:schemeClr val="tx1"/>
                </a:solidFill>
              </a:rPr>
              <a:t>T(n) is </a:t>
            </a:r>
            <a:r>
              <a:rPr lang="en-US" dirty="0" smtClean="0">
                <a:solidFill>
                  <a:schemeClr val="tx1"/>
                </a:solidFill>
                <a:sym typeface="Symbol" pitchFamily="18" charset="2"/>
              </a:rPr>
              <a:t></a:t>
            </a:r>
            <a:r>
              <a:rPr lang="en-US" dirty="0" smtClean="0">
                <a:solidFill>
                  <a:schemeClr val="tx1"/>
                </a:solidFill>
              </a:rPr>
              <a:t>(f(n)) if T(n) is both O(f(n)) and </a:t>
            </a:r>
            <a:r>
              <a:rPr lang="en-US" dirty="0" smtClean="0">
                <a:solidFill>
                  <a:schemeClr val="tx1"/>
                </a:solidFill>
                <a:sym typeface="Symbol" pitchFamily="18" charset="2"/>
              </a:rPr>
              <a:t></a:t>
            </a:r>
            <a:r>
              <a:rPr lang="en-US" dirty="0" smtClean="0">
                <a:solidFill>
                  <a:schemeClr val="tx1"/>
                </a:solidFill>
              </a:rPr>
              <a:t>(f(n)).</a:t>
            </a:r>
            <a:endParaRPr lang="en-US" dirty="0" smtClean="0">
              <a:solidFill>
                <a:schemeClr val="tx1"/>
              </a:solidFill>
              <a:sym typeface="Symbol" pitchFamily="18" charset="2"/>
            </a:endParaRPr>
          </a:p>
          <a:p>
            <a:pPr marL="0" indent="0"/>
            <a:endParaRPr lang="en-US" dirty="0" smtClean="0"/>
          </a:p>
          <a:p>
            <a:pPr marL="0" indent="0"/>
            <a:r>
              <a:rPr lang="en-US" dirty="0" smtClean="0"/>
              <a:t>Ex:   </a:t>
            </a:r>
            <a:r>
              <a:rPr lang="en-US" dirty="0" smtClean="0">
                <a:solidFill>
                  <a:schemeClr val="tx1"/>
                </a:solidFill>
              </a:rPr>
              <a:t>T(n) = 32n</a:t>
            </a:r>
            <a:r>
              <a:rPr lang="en-US" baseline="30000" dirty="0" smtClean="0">
                <a:solidFill>
                  <a:schemeClr val="tx1"/>
                </a:solidFill>
              </a:rPr>
              <a:t>2</a:t>
            </a:r>
            <a:r>
              <a:rPr lang="en-US" dirty="0" smtClean="0">
                <a:solidFill>
                  <a:schemeClr val="tx1"/>
                </a:solidFill>
              </a:rPr>
              <a:t> + 17n + 32.</a:t>
            </a:r>
          </a:p>
          <a:p>
            <a:pPr lvl="1"/>
            <a:r>
              <a:rPr lang="en-US" dirty="0" smtClean="0"/>
              <a:t>T(n) is O(n</a:t>
            </a:r>
            <a:r>
              <a:rPr lang="en-US" baseline="30000" dirty="0" smtClean="0"/>
              <a:t>2</a:t>
            </a:r>
            <a:r>
              <a:rPr lang="en-US" dirty="0" smtClean="0"/>
              <a:t>), O(n</a:t>
            </a:r>
            <a:r>
              <a:rPr lang="en-US" baseline="30000" dirty="0" smtClean="0"/>
              <a:t>3</a:t>
            </a:r>
            <a:r>
              <a:rPr lang="en-US" dirty="0" smtClean="0"/>
              <a:t>), </a:t>
            </a:r>
            <a:r>
              <a:rPr lang="en-US" dirty="0" smtClean="0">
                <a:sym typeface="Symbol" pitchFamily="18" charset="2"/>
              </a:rPr>
              <a:t></a:t>
            </a:r>
            <a:r>
              <a:rPr lang="en-US" dirty="0" smtClean="0"/>
              <a:t>(n</a:t>
            </a:r>
            <a:r>
              <a:rPr lang="en-US" baseline="30000" dirty="0" smtClean="0"/>
              <a:t>2</a:t>
            </a:r>
            <a:r>
              <a:rPr lang="en-US" dirty="0" smtClean="0"/>
              <a:t>), </a:t>
            </a:r>
            <a:r>
              <a:rPr lang="en-US" dirty="0" smtClean="0">
                <a:sym typeface="Symbol" pitchFamily="18" charset="2"/>
              </a:rPr>
              <a:t></a:t>
            </a:r>
            <a:r>
              <a:rPr lang="en-US" dirty="0" smtClean="0"/>
              <a:t>(n), and </a:t>
            </a:r>
            <a:r>
              <a:rPr lang="en-US" dirty="0" smtClean="0">
                <a:sym typeface="Symbol" pitchFamily="18" charset="2"/>
              </a:rPr>
              <a:t></a:t>
            </a:r>
            <a:r>
              <a:rPr lang="en-US" dirty="0" smtClean="0"/>
              <a:t>(n</a:t>
            </a:r>
            <a:r>
              <a:rPr lang="en-US" baseline="30000" dirty="0" smtClean="0"/>
              <a:t>2</a:t>
            </a:r>
            <a:r>
              <a:rPr lang="en-US" dirty="0" smtClean="0"/>
              <a:t>) .</a:t>
            </a:r>
          </a:p>
          <a:p>
            <a:pPr lvl="1"/>
            <a:r>
              <a:rPr lang="en-US" dirty="0" smtClean="0"/>
              <a:t>T(n) is not O(n), </a:t>
            </a:r>
            <a:r>
              <a:rPr lang="en-US" dirty="0" smtClean="0">
                <a:sym typeface="Symbol" pitchFamily="18" charset="2"/>
              </a:rPr>
              <a:t></a:t>
            </a:r>
            <a:r>
              <a:rPr lang="en-US" dirty="0" smtClean="0"/>
              <a:t>(n</a:t>
            </a:r>
            <a:r>
              <a:rPr lang="en-US" baseline="30000" dirty="0" smtClean="0"/>
              <a:t>3</a:t>
            </a:r>
            <a:r>
              <a:rPr lang="en-US" dirty="0" smtClean="0"/>
              <a:t>), </a:t>
            </a:r>
            <a:r>
              <a:rPr lang="en-US" dirty="0" smtClean="0">
                <a:sym typeface="Symbol" pitchFamily="18" charset="2"/>
              </a:rPr>
              <a:t></a:t>
            </a:r>
            <a:r>
              <a:rPr lang="en-US" dirty="0" smtClean="0"/>
              <a:t>(n), or </a:t>
            </a:r>
            <a:r>
              <a:rPr lang="en-US" dirty="0" smtClean="0">
                <a:sym typeface="Symbol" pitchFamily="18" charset="2"/>
              </a:rPr>
              <a:t></a:t>
            </a:r>
            <a:r>
              <a:rPr lang="en-US" dirty="0" smtClean="0"/>
              <a:t>(n</a:t>
            </a:r>
            <a:r>
              <a:rPr lang="en-US" baseline="30000" dirty="0" smtClean="0"/>
              <a:t>3</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FD503AFE-ACD2-49BA-98B8-133CAF592402}" type="slidenum">
              <a:rPr lang="en-US" sz="800" smtClean="0"/>
              <a:pPr/>
              <a:t>21</a:t>
            </a:fld>
            <a:endParaRPr lang="en-US" sz="1400" smtClean="0"/>
          </a:p>
        </p:txBody>
      </p:sp>
      <p:sp>
        <p:nvSpPr>
          <p:cNvPr id="23555" name="Rectangle 2"/>
          <p:cNvSpPr>
            <a:spLocks noGrp="1" noChangeArrowheads="1"/>
          </p:cNvSpPr>
          <p:nvPr>
            <p:ph type="title"/>
          </p:nvPr>
        </p:nvSpPr>
        <p:spPr/>
        <p:txBody>
          <a:bodyPr/>
          <a:lstStyle/>
          <a:p>
            <a:r>
              <a:rPr lang="en-US" smtClean="0"/>
              <a:t>Notation</a:t>
            </a:r>
          </a:p>
        </p:txBody>
      </p:sp>
      <p:sp>
        <p:nvSpPr>
          <p:cNvPr id="23556" name="Rectangle 3"/>
          <p:cNvSpPr>
            <a:spLocks noGrp="1" noChangeArrowheads="1"/>
          </p:cNvSpPr>
          <p:nvPr>
            <p:ph type="body" idx="1"/>
          </p:nvPr>
        </p:nvSpPr>
        <p:spPr>
          <a:xfrm>
            <a:off x="609600" y="914400"/>
            <a:ext cx="7981950" cy="5410200"/>
          </a:xfrm>
        </p:spPr>
        <p:txBody>
          <a:bodyPr/>
          <a:lstStyle/>
          <a:p>
            <a:pPr marL="0" indent="0"/>
            <a:r>
              <a:rPr lang="en-US" smtClean="0"/>
              <a:t>Slight abuse of notation.  </a:t>
            </a:r>
            <a:r>
              <a:rPr lang="en-US" smtClean="0">
                <a:solidFill>
                  <a:schemeClr val="tx1"/>
                </a:solidFill>
              </a:rPr>
              <a:t>T(n) = O(f(n)).</a:t>
            </a:r>
          </a:p>
          <a:p>
            <a:pPr lvl="1"/>
            <a:r>
              <a:rPr lang="en-US" smtClean="0"/>
              <a:t>Not transitive:</a:t>
            </a:r>
          </a:p>
          <a:p>
            <a:pPr lvl="2"/>
            <a:r>
              <a:rPr lang="en-US" smtClean="0"/>
              <a:t>f(n) = 5n</a:t>
            </a:r>
            <a:r>
              <a:rPr lang="en-US" baseline="30000" smtClean="0"/>
              <a:t>3</a:t>
            </a:r>
            <a:r>
              <a:rPr lang="en-US" smtClean="0"/>
              <a:t>;  g(n) = 3n</a:t>
            </a:r>
            <a:r>
              <a:rPr lang="en-US" baseline="30000" smtClean="0"/>
              <a:t>2</a:t>
            </a:r>
            <a:endParaRPr lang="en-US" smtClean="0"/>
          </a:p>
          <a:p>
            <a:pPr lvl="2"/>
            <a:r>
              <a:rPr lang="en-US" smtClean="0"/>
              <a:t>f(n) = O(n</a:t>
            </a:r>
            <a:r>
              <a:rPr lang="en-US" baseline="30000" smtClean="0"/>
              <a:t>3</a:t>
            </a:r>
            <a:r>
              <a:rPr lang="en-US" smtClean="0"/>
              <a:t>) = g(n)</a:t>
            </a:r>
          </a:p>
          <a:p>
            <a:pPr lvl="2"/>
            <a:r>
              <a:rPr lang="en-US" smtClean="0"/>
              <a:t>but f(n) </a:t>
            </a:r>
            <a:r>
              <a:rPr lang="en-US" smtClean="0">
                <a:sym typeface="Symbol" pitchFamily="18" charset="2"/>
              </a:rPr>
              <a:t> g(n).</a:t>
            </a:r>
            <a:endParaRPr lang="en-US" smtClean="0"/>
          </a:p>
          <a:p>
            <a:pPr lvl="1"/>
            <a:r>
              <a:rPr lang="en-US" smtClean="0"/>
              <a:t>Better notation:  T(n) </a:t>
            </a:r>
            <a:r>
              <a:rPr lang="en-US" smtClean="0">
                <a:sym typeface="Symbol" pitchFamily="18" charset="2"/>
              </a:rPr>
              <a:t> O(f(n)).</a:t>
            </a:r>
            <a:endParaRPr lang="en-US" smtClean="0"/>
          </a:p>
          <a:p>
            <a:pPr marL="0" indent="0"/>
            <a:endParaRPr lang="en-US" smtClean="0"/>
          </a:p>
          <a:p>
            <a:pPr marL="0" indent="0"/>
            <a:r>
              <a:rPr lang="en-US" smtClean="0"/>
              <a:t>Meaningless statement.  </a:t>
            </a:r>
            <a:r>
              <a:rPr lang="en-US" smtClean="0">
                <a:solidFill>
                  <a:schemeClr val="tx1"/>
                </a:solidFill>
              </a:rPr>
              <a:t>Any comparison-based sorting algorithm requires at least O(n log n) comparisons.</a:t>
            </a:r>
          </a:p>
          <a:p>
            <a:pPr lvl="1"/>
            <a:r>
              <a:rPr lang="en-US" smtClean="0"/>
              <a:t>Statement doesn't "type-check."</a:t>
            </a:r>
          </a:p>
          <a:p>
            <a:pPr lvl="1"/>
            <a:r>
              <a:rPr lang="en-US" smtClean="0"/>
              <a:t>Use </a:t>
            </a:r>
            <a:r>
              <a:rPr lang="en-US" smtClean="0">
                <a:sym typeface="Symbol" pitchFamily="18" charset="2"/>
              </a:rPr>
              <a:t> for lower bounds.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89BEF9DF-2014-433C-A9EC-0AB6DA8FDAC7}" type="slidenum">
              <a:rPr lang="en-US" sz="800" smtClean="0"/>
              <a:pPr/>
              <a:t>22</a:t>
            </a:fld>
            <a:endParaRPr lang="en-US" sz="1400" smtClean="0"/>
          </a:p>
        </p:txBody>
      </p:sp>
      <p:sp>
        <p:nvSpPr>
          <p:cNvPr id="24579" name="Rectangle 2"/>
          <p:cNvSpPr>
            <a:spLocks noGrp="1" noChangeArrowheads="1"/>
          </p:cNvSpPr>
          <p:nvPr>
            <p:ph type="title"/>
          </p:nvPr>
        </p:nvSpPr>
        <p:spPr/>
        <p:txBody>
          <a:bodyPr/>
          <a:lstStyle/>
          <a:p>
            <a:r>
              <a:rPr lang="en-US" smtClean="0"/>
              <a:t>Properties</a:t>
            </a:r>
          </a:p>
        </p:txBody>
      </p:sp>
      <p:sp>
        <p:nvSpPr>
          <p:cNvPr id="24580" name="Rectangle 3"/>
          <p:cNvSpPr>
            <a:spLocks noGrp="1" noChangeArrowheads="1"/>
          </p:cNvSpPr>
          <p:nvPr>
            <p:ph type="body" idx="1"/>
          </p:nvPr>
        </p:nvSpPr>
        <p:spPr/>
        <p:txBody>
          <a:bodyPr/>
          <a:lstStyle/>
          <a:p>
            <a:pPr marL="0" indent="0"/>
            <a:r>
              <a:rPr lang="en-US" smtClean="0"/>
              <a:t>Transitivity.</a:t>
            </a:r>
          </a:p>
          <a:p>
            <a:pPr lvl="1"/>
            <a:r>
              <a:rPr lang="en-US" smtClean="0"/>
              <a:t>If f = O(g) and g = O(h) then f = O(h).</a:t>
            </a:r>
          </a:p>
          <a:p>
            <a:pPr lvl="1"/>
            <a:r>
              <a:rPr lang="en-US" smtClean="0"/>
              <a:t>If f = </a:t>
            </a:r>
            <a:r>
              <a:rPr lang="en-US" smtClean="0">
                <a:sym typeface="Symbol" pitchFamily="18" charset="2"/>
              </a:rPr>
              <a:t></a:t>
            </a:r>
            <a:r>
              <a:rPr lang="en-US" smtClean="0"/>
              <a:t>(g) and g = </a:t>
            </a:r>
            <a:r>
              <a:rPr lang="en-US" smtClean="0">
                <a:sym typeface="Symbol" pitchFamily="18" charset="2"/>
              </a:rPr>
              <a:t></a:t>
            </a:r>
            <a:r>
              <a:rPr lang="en-US" smtClean="0"/>
              <a:t>(h) then f = </a:t>
            </a:r>
            <a:r>
              <a:rPr lang="en-US" smtClean="0">
                <a:sym typeface="Symbol" pitchFamily="18" charset="2"/>
              </a:rPr>
              <a:t></a:t>
            </a:r>
            <a:r>
              <a:rPr lang="en-US" smtClean="0"/>
              <a:t>(h). </a:t>
            </a:r>
          </a:p>
          <a:p>
            <a:pPr lvl="1"/>
            <a:r>
              <a:rPr lang="en-US" smtClean="0"/>
              <a:t>If f = </a:t>
            </a:r>
            <a:r>
              <a:rPr lang="en-US" smtClean="0">
                <a:sym typeface="Symbol" pitchFamily="18" charset="2"/>
              </a:rPr>
              <a:t></a:t>
            </a:r>
            <a:r>
              <a:rPr lang="en-US" smtClean="0"/>
              <a:t>(g) and g = </a:t>
            </a:r>
            <a:r>
              <a:rPr lang="en-US" smtClean="0">
                <a:sym typeface="Symbol" pitchFamily="18" charset="2"/>
              </a:rPr>
              <a:t></a:t>
            </a:r>
            <a:r>
              <a:rPr lang="en-US" smtClean="0"/>
              <a:t>(h) then f = </a:t>
            </a:r>
            <a:r>
              <a:rPr lang="en-US" smtClean="0">
                <a:sym typeface="Symbol" pitchFamily="18" charset="2"/>
              </a:rPr>
              <a:t></a:t>
            </a:r>
            <a:r>
              <a:rPr lang="en-US" smtClean="0"/>
              <a:t>(h).</a:t>
            </a:r>
          </a:p>
          <a:p>
            <a:pPr marL="0" indent="0"/>
            <a:endParaRPr lang="en-US" smtClean="0">
              <a:solidFill>
                <a:schemeClr val="tx1"/>
              </a:solidFill>
            </a:endParaRPr>
          </a:p>
          <a:p>
            <a:pPr marL="0" indent="0"/>
            <a:endParaRPr lang="en-US" smtClean="0">
              <a:solidFill>
                <a:schemeClr val="tx1"/>
              </a:solidFill>
              <a:sym typeface="Symbol" pitchFamily="18" charset="2"/>
            </a:endParaRPr>
          </a:p>
          <a:p>
            <a:pPr marL="0" indent="0"/>
            <a:r>
              <a:rPr lang="en-US" smtClean="0"/>
              <a:t>Additivity.</a:t>
            </a:r>
          </a:p>
          <a:p>
            <a:pPr lvl="1"/>
            <a:r>
              <a:rPr lang="en-US" smtClean="0"/>
              <a:t>If f = O(h) and g = O(h) then f + g = O(h). </a:t>
            </a:r>
          </a:p>
          <a:p>
            <a:pPr lvl="1"/>
            <a:r>
              <a:rPr lang="en-US" smtClean="0"/>
              <a:t>If f = </a:t>
            </a:r>
            <a:r>
              <a:rPr lang="en-US" smtClean="0">
                <a:sym typeface="Symbol" pitchFamily="18" charset="2"/>
              </a:rPr>
              <a:t></a:t>
            </a:r>
            <a:r>
              <a:rPr lang="en-US" smtClean="0"/>
              <a:t>(h) and g = </a:t>
            </a:r>
            <a:r>
              <a:rPr lang="en-US" smtClean="0">
                <a:sym typeface="Symbol" pitchFamily="18" charset="2"/>
              </a:rPr>
              <a:t></a:t>
            </a:r>
            <a:r>
              <a:rPr lang="en-US" smtClean="0"/>
              <a:t>(h) then f + g = </a:t>
            </a:r>
            <a:r>
              <a:rPr lang="en-US" smtClean="0">
                <a:sym typeface="Symbol" pitchFamily="18" charset="2"/>
              </a:rPr>
              <a:t></a:t>
            </a:r>
            <a:r>
              <a:rPr lang="en-US" smtClean="0"/>
              <a:t>(h).</a:t>
            </a:r>
          </a:p>
          <a:p>
            <a:pPr lvl="1"/>
            <a:r>
              <a:rPr lang="en-US" smtClean="0"/>
              <a:t>If f = </a:t>
            </a:r>
            <a:r>
              <a:rPr lang="en-US" smtClean="0">
                <a:sym typeface="Symbol" pitchFamily="18" charset="2"/>
              </a:rPr>
              <a:t></a:t>
            </a:r>
            <a:r>
              <a:rPr lang="en-US" smtClean="0"/>
              <a:t>(h) and g = O(h) then f + g = </a:t>
            </a:r>
            <a:r>
              <a:rPr lang="en-US" smtClean="0">
                <a:sym typeface="Symbol" pitchFamily="18" charset="2"/>
              </a:rPr>
              <a:t></a:t>
            </a:r>
            <a:r>
              <a:rPr lang="en-US" smtClean="0"/>
              <a:t>(h).</a:t>
            </a:r>
          </a:p>
          <a:p>
            <a:pPr marL="0" indent="0"/>
            <a:endParaRPr lang="en-US" smtClean="0">
              <a:solidFill>
                <a:schemeClr val="tx1"/>
              </a:solidFill>
            </a:endParaRPr>
          </a:p>
          <a:p>
            <a:pPr marL="0" indent="0"/>
            <a:endParaRPr lang="en-US"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183FFCA3-9B49-4BAA-AB62-28F5BB180B5E}" type="slidenum">
              <a:rPr lang="en-US" sz="800" smtClean="0"/>
              <a:pPr/>
              <a:t>23</a:t>
            </a:fld>
            <a:endParaRPr lang="en-US" sz="1400" smtClean="0"/>
          </a:p>
        </p:txBody>
      </p:sp>
      <p:sp>
        <p:nvSpPr>
          <p:cNvPr id="25603" name="Rectangle 2"/>
          <p:cNvSpPr>
            <a:spLocks noGrp="1" noChangeArrowheads="1"/>
          </p:cNvSpPr>
          <p:nvPr>
            <p:ph type="title"/>
          </p:nvPr>
        </p:nvSpPr>
        <p:spPr/>
        <p:txBody>
          <a:bodyPr/>
          <a:lstStyle/>
          <a:p>
            <a:r>
              <a:rPr lang="en-US" smtClean="0"/>
              <a:t>Asymptotic Bounds for Some Common Functions</a:t>
            </a:r>
          </a:p>
        </p:txBody>
      </p:sp>
      <p:sp>
        <p:nvSpPr>
          <p:cNvPr id="25604" name="Rectangle 3"/>
          <p:cNvSpPr>
            <a:spLocks noGrp="1" noChangeArrowheads="1"/>
          </p:cNvSpPr>
          <p:nvPr>
            <p:ph type="body" idx="1"/>
          </p:nvPr>
        </p:nvSpPr>
        <p:spPr/>
        <p:txBody>
          <a:bodyPr/>
          <a:lstStyle/>
          <a:p>
            <a:pPr marL="0" indent="0"/>
            <a:r>
              <a:rPr lang="en-US" dirty="0" smtClean="0"/>
              <a:t>Polynomials.  </a:t>
            </a:r>
            <a:r>
              <a:rPr lang="en-US" dirty="0" smtClean="0">
                <a:solidFill>
                  <a:schemeClr val="tx1"/>
                </a:solidFill>
              </a:rPr>
              <a:t>a</a:t>
            </a:r>
            <a:r>
              <a:rPr lang="en-US" baseline="-25000" dirty="0" smtClean="0">
                <a:solidFill>
                  <a:schemeClr val="tx1"/>
                </a:solidFill>
              </a:rPr>
              <a:t>0</a:t>
            </a:r>
            <a:r>
              <a:rPr lang="en-US" dirty="0" smtClean="0">
                <a:solidFill>
                  <a:schemeClr val="tx1"/>
                </a:solidFill>
              </a:rPr>
              <a:t> + a</a:t>
            </a:r>
            <a:r>
              <a:rPr lang="en-US" baseline="-25000" dirty="0" smtClean="0">
                <a:solidFill>
                  <a:schemeClr val="tx1"/>
                </a:solidFill>
              </a:rPr>
              <a:t>1</a:t>
            </a:r>
            <a:r>
              <a:rPr lang="en-US" dirty="0" smtClean="0">
                <a:solidFill>
                  <a:schemeClr val="tx1"/>
                </a:solidFill>
              </a:rPr>
              <a:t>n + … + </a:t>
            </a:r>
            <a:r>
              <a:rPr lang="en-US" dirty="0" err="1" smtClean="0">
                <a:solidFill>
                  <a:schemeClr val="tx1"/>
                </a:solidFill>
              </a:rPr>
              <a:t>a</a:t>
            </a:r>
            <a:r>
              <a:rPr lang="en-US" baseline="-25000" dirty="0" err="1" smtClean="0">
                <a:solidFill>
                  <a:schemeClr val="tx1"/>
                </a:solidFill>
              </a:rPr>
              <a:t>d</a:t>
            </a:r>
            <a:r>
              <a:rPr lang="en-US" dirty="0" err="1" smtClean="0">
                <a:solidFill>
                  <a:schemeClr val="tx1"/>
                </a:solidFill>
              </a:rPr>
              <a:t>n</a:t>
            </a:r>
            <a:r>
              <a:rPr lang="en-US" baseline="30000" dirty="0" err="1" smtClean="0">
                <a:solidFill>
                  <a:schemeClr val="tx1"/>
                </a:solidFill>
              </a:rPr>
              <a:t>d</a:t>
            </a:r>
            <a:r>
              <a:rPr lang="en-US" dirty="0" smtClean="0">
                <a:solidFill>
                  <a:schemeClr val="tx1"/>
                </a:solidFill>
              </a:rPr>
              <a:t>  is </a:t>
            </a:r>
            <a:r>
              <a:rPr lang="en-US" dirty="0" smtClean="0">
                <a:solidFill>
                  <a:schemeClr val="tx1"/>
                </a:solidFill>
                <a:sym typeface="Symbol" pitchFamily="18" charset="2"/>
              </a:rPr>
              <a:t></a:t>
            </a:r>
            <a:r>
              <a:rPr lang="en-US" dirty="0" smtClean="0">
                <a:solidFill>
                  <a:schemeClr val="tx1"/>
                </a:solidFill>
              </a:rPr>
              <a:t>(</a:t>
            </a:r>
            <a:r>
              <a:rPr lang="en-US" dirty="0" err="1" smtClean="0">
                <a:solidFill>
                  <a:schemeClr val="tx1"/>
                </a:solidFill>
              </a:rPr>
              <a:t>n</a:t>
            </a:r>
            <a:r>
              <a:rPr lang="en-US" baseline="30000" dirty="0" err="1" smtClean="0">
                <a:solidFill>
                  <a:schemeClr val="tx1"/>
                </a:solidFill>
              </a:rPr>
              <a:t>d</a:t>
            </a:r>
            <a:r>
              <a:rPr lang="en-US" dirty="0" smtClean="0">
                <a:solidFill>
                  <a:schemeClr val="tx1"/>
                </a:solidFill>
              </a:rPr>
              <a:t>) if a</a:t>
            </a:r>
            <a:r>
              <a:rPr lang="en-US" baseline="-25000" dirty="0" smtClean="0">
                <a:solidFill>
                  <a:schemeClr val="tx1"/>
                </a:solidFill>
              </a:rPr>
              <a:t>d</a:t>
            </a:r>
            <a:r>
              <a:rPr lang="en-US" dirty="0" smtClean="0">
                <a:solidFill>
                  <a:schemeClr val="tx1"/>
                </a:solidFill>
              </a:rPr>
              <a:t> &gt; 0. </a:t>
            </a:r>
          </a:p>
          <a:p>
            <a:pPr marL="0" indent="0"/>
            <a:endParaRPr lang="en-US" dirty="0" smtClean="0"/>
          </a:p>
          <a:p>
            <a:pPr marL="0" indent="0"/>
            <a:r>
              <a:rPr lang="en-US" dirty="0" smtClean="0"/>
              <a:t>Polynomial time.  </a:t>
            </a:r>
            <a:r>
              <a:rPr lang="en-US" dirty="0" smtClean="0">
                <a:solidFill>
                  <a:schemeClr val="tx1"/>
                </a:solidFill>
              </a:rPr>
              <a:t>Running time is O(</a:t>
            </a:r>
            <a:r>
              <a:rPr lang="en-US" dirty="0" err="1" smtClean="0">
                <a:solidFill>
                  <a:schemeClr val="tx1"/>
                </a:solidFill>
              </a:rPr>
              <a:t>n</a:t>
            </a:r>
            <a:r>
              <a:rPr lang="en-US" baseline="30000" dirty="0" err="1" smtClean="0">
                <a:solidFill>
                  <a:schemeClr val="tx1"/>
                </a:solidFill>
              </a:rPr>
              <a:t>d</a:t>
            </a:r>
            <a:r>
              <a:rPr lang="en-US" dirty="0" smtClean="0">
                <a:solidFill>
                  <a:schemeClr val="tx1"/>
                </a:solidFill>
              </a:rPr>
              <a:t>) for some constant d independent of the input size n.</a:t>
            </a:r>
          </a:p>
          <a:p>
            <a:pPr marL="0" indent="0"/>
            <a:endParaRPr lang="en-US" dirty="0" smtClean="0">
              <a:solidFill>
                <a:schemeClr val="tx1"/>
              </a:solidFill>
            </a:endParaRPr>
          </a:p>
          <a:p>
            <a:pPr marL="0" indent="0"/>
            <a:endParaRPr lang="en-US" dirty="0" smtClean="0">
              <a:solidFill>
                <a:schemeClr val="tx1"/>
              </a:solidFill>
            </a:endParaRPr>
          </a:p>
          <a:p>
            <a:pPr marL="0" indent="0"/>
            <a:r>
              <a:rPr lang="en-US" dirty="0" smtClean="0"/>
              <a:t>Logarithms.  </a:t>
            </a:r>
            <a:r>
              <a:rPr lang="en-US" dirty="0" smtClean="0">
                <a:solidFill>
                  <a:schemeClr val="tx1"/>
                </a:solidFill>
              </a:rPr>
              <a:t>O(log</a:t>
            </a:r>
            <a:r>
              <a:rPr lang="en-US" baseline="-25000" dirty="0" smtClean="0">
                <a:solidFill>
                  <a:schemeClr val="tx1"/>
                </a:solidFill>
              </a:rPr>
              <a:t> a </a:t>
            </a:r>
            <a:r>
              <a:rPr lang="en-US" dirty="0" smtClean="0">
                <a:solidFill>
                  <a:schemeClr val="tx1"/>
                </a:solidFill>
              </a:rPr>
              <a:t>n) = O(log</a:t>
            </a:r>
            <a:r>
              <a:rPr lang="en-US" baseline="-25000" dirty="0" smtClean="0">
                <a:solidFill>
                  <a:schemeClr val="tx1"/>
                </a:solidFill>
              </a:rPr>
              <a:t> b </a:t>
            </a:r>
            <a:r>
              <a:rPr lang="en-US" dirty="0" smtClean="0">
                <a:solidFill>
                  <a:schemeClr val="tx1"/>
                </a:solidFill>
              </a:rPr>
              <a:t>n) for any constants a, b &gt; 0.</a:t>
            </a:r>
          </a:p>
          <a:p>
            <a:pPr marL="0" indent="0"/>
            <a:endParaRPr lang="en-US" dirty="0" smtClean="0"/>
          </a:p>
          <a:p>
            <a:pPr marL="0" indent="0"/>
            <a:endParaRPr lang="en-US" dirty="0" smtClean="0"/>
          </a:p>
          <a:p>
            <a:pPr marL="0" indent="0"/>
            <a:r>
              <a:rPr lang="en-US" dirty="0" smtClean="0"/>
              <a:t>Logarithms.  </a:t>
            </a:r>
            <a:r>
              <a:rPr lang="en-US" dirty="0" smtClean="0">
                <a:solidFill>
                  <a:schemeClr val="tx1"/>
                </a:solidFill>
              </a:rPr>
              <a:t>For every x &gt; 0,  log n = O(</a:t>
            </a:r>
            <a:r>
              <a:rPr lang="en-US" dirty="0" err="1" smtClean="0">
                <a:solidFill>
                  <a:schemeClr val="tx1"/>
                </a:solidFill>
              </a:rPr>
              <a:t>n</a:t>
            </a:r>
            <a:r>
              <a:rPr lang="en-US" baseline="30000" dirty="0" err="1" smtClean="0">
                <a:solidFill>
                  <a:schemeClr val="tx1"/>
                </a:solidFill>
              </a:rPr>
              <a:t>x</a:t>
            </a:r>
            <a:r>
              <a:rPr lang="en-US" dirty="0" smtClean="0">
                <a:solidFill>
                  <a:schemeClr val="tx1"/>
                </a:solidFill>
              </a:rPr>
              <a:t>).</a:t>
            </a:r>
          </a:p>
          <a:p>
            <a:pPr marL="0" indent="0"/>
            <a:endParaRPr lang="en-US" dirty="0" smtClean="0">
              <a:solidFill>
                <a:schemeClr val="tx1"/>
              </a:solidFill>
            </a:endParaRPr>
          </a:p>
          <a:p>
            <a:pPr marL="0" indent="0"/>
            <a:endParaRPr lang="en-US" dirty="0" smtClean="0">
              <a:solidFill>
                <a:schemeClr val="tx1"/>
              </a:solidFill>
            </a:endParaRPr>
          </a:p>
          <a:p>
            <a:pPr marL="0" indent="0"/>
            <a:endParaRPr lang="en-US" dirty="0" smtClean="0">
              <a:solidFill>
                <a:schemeClr val="tx1"/>
              </a:solidFill>
            </a:endParaRPr>
          </a:p>
          <a:p>
            <a:pPr marL="0" indent="0"/>
            <a:r>
              <a:rPr lang="en-US" dirty="0" smtClean="0"/>
              <a:t>Exponentials.  </a:t>
            </a:r>
            <a:r>
              <a:rPr lang="en-US" dirty="0" smtClean="0">
                <a:solidFill>
                  <a:schemeClr val="tx1"/>
                </a:solidFill>
              </a:rPr>
              <a:t>For every r &gt; 1 and every d &gt; 0,  </a:t>
            </a:r>
            <a:r>
              <a:rPr lang="en-US" dirty="0" err="1" smtClean="0">
                <a:solidFill>
                  <a:schemeClr val="tx1"/>
                </a:solidFill>
              </a:rPr>
              <a:t>n</a:t>
            </a:r>
            <a:r>
              <a:rPr lang="en-US" baseline="30000" dirty="0" err="1" smtClean="0">
                <a:solidFill>
                  <a:schemeClr val="tx1"/>
                </a:solidFill>
              </a:rPr>
              <a:t>d</a:t>
            </a:r>
            <a:r>
              <a:rPr lang="en-US" dirty="0" smtClean="0">
                <a:solidFill>
                  <a:schemeClr val="tx1"/>
                </a:solidFill>
              </a:rPr>
              <a:t> = O(</a:t>
            </a:r>
            <a:r>
              <a:rPr lang="en-US" dirty="0" err="1" smtClean="0">
                <a:solidFill>
                  <a:schemeClr val="tx1"/>
                </a:solidFill>
              </a:rPr>
              <a:t>r</a:t>
            </a:r>
            <a:r>
              <a:rPr lang="en-US" baseline="30000" dirty="0" err="1" smtClean="0">
                <a:solidFill>
                  <a:schemeClr val="tx1"/>
                </a:solidFill>
              </a:rPr>
              <a:t>n</a:t>
            </a:r>
            <a:r>
              <a:rPr lang="en-US" dirty="0" smtClean="0">
                <a:solidFill>
                  <a:schemeClr val="tx1"/>
                </a:solidFill>
              </a:rPr>
              <a:t>).</a:t>
            </a:r>
          </a:p>
        </p:txBody>
      </p:sp>
      <p:sp>
        <p:nvSpPr>
          <p:cNvPr id="25605" name="Line 4"/>
          <p:cNvSpPr>
            <a:spLocks noChangeShapeType="1"/>
          </p:cNvSpPr>
          <p:nvPr/>
        </p:nvSpPr>
        <p:spPr bwMode="auto">
          <a:xfrm flipV="1">
            <a:off x="5938838" y="5616575"/>
            <a:ext cx="0" cy="188913"/>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25606" name="Text Box 5"/>
          <p:cNvSpPr txBox="1">
            <a:spLocks noChangeArrowheads="1"/>
          </p:cNvSpPr>
          <p:nvPr/>
        </p:nvSpPr>
        <p:spPr bwMode="auto">
          <a:xfrm>
            <a:off x="3829050" y="5876925"/>
            <a:ext cx="415448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every exponential grows faster than every polynomial</a:t>
            </a:r>
          </a:p>
        </p:txBody>
      </p:sp>
      <p:sp>
        <p:nvSpPr>
          <p:cNvPr id="25607" name="Text Box 6"/>
          <p:cNvSpPr txBox="1">
            <a:spLocks noChangeArrowheads="1"/>
          </p:cNvSpPr>
          <p:nvPr/>
        </p:nvSpPr>
        <p:spPr bwMode="auto">
          <a:xfrm>
            <a:off x="2005013" y="3509963"/>
            <a:ext cx="2252662"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can avoid specifying the base</a:t>
            </a:r>
          </a:p>
        </p:txBody>
      </p:sp>
      <p:sp>
        <p:nvSpPr>
          <p:cNvPr id="25608" name="Line 7"/>
          <p:cNvSpPr>
            <a:spLocks noChangeShapeType="1"/>
          </p:cNvSpPr>
          <p:nvPr/>
        </p:nvSpPr>
        <p:spPr bwMode="auto">
          <a:xfrm flipV="1">
            <a:off x="3130550" y="3281363"/>
            <a:ext cx="0" cy="188912"/>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25609" name="Line 8"/>
          <p:cNvSpPr>
            <a:spLocks noChangeShapeType="1"/>
          </p:cNvSpPr>
          <p:nvPr/>
        </p:nvSpPr>
        <p:spPr bwMode="auto">
          <a:xfrm flipV="1">
            <a:off x="4470400" y="4289425"/>
            <a:ext cx="0" cy="188913"/>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25610" name="Text Box 9"/>
          <p:cNvSpPr txBox="1">
            <a:spLocks noChangeArrowheads="1"/>
          </p:cNvSpPr>
          <p:nvPr/>
        </p:nvSpPr>
        <p:spPr bwMode="auto">
          <a:xfrm>
            <a:off x="3482975" y="4511675"/>
            <a:ext cx="2994025"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log grows slower than every polynomial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additional bounds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r>
                  <a:rPr lang="en-US" dirty="0" smtClean="0">
                    <a:solidFill>
                      <a:schemeClr val="tx1"/>
                    </a:solidFill>
                  </a:rPr>
                  <a:t>T(n</a:t>
                </a:r>
                <a:r>
                  <a:rPr lang="en-US" dirty="0">
                    <a:solidFill>
                      <a:schemeClr val="tx1"/>
                    </a:solidFill>
                  </a:rPr>
                  <a:t>) is </a:t>
                </a:r>
                <a:r>
                  <a:rPr lang="en-US" dirty="0" smtClean="0">
                    <a:solidFill>
                      <a:schemeClr val="tx1"/>
                    </a:solidFill>
                  </a:rPr>
                  <a:t>o(f(n</a:t>
                </a:r>
                <a:r>
                  <a:rPr lang="en-US" dirty="0">
                    <a:solidFill>
                      <a:schemeClr val="tx1"/>
                    </a:solidFill>
                  </a:rPr>
                  <a:t>)) if </a:t>
                </a:r>
                <a:r>
                  <a:rPr lang="en-US" dirty="0" smtClean="0">
                    <a:solidFill>
                      <a:schemeClr val="tx1"/>
                    </a:solidFill>
                  </a:rPr>
                  <a:t>for any </a:t>
                </a:r>
                <a14:m>
                  <m:oMath xmlns:m="http://schemas.openxmlformats.org/officeDocument/2006/math">
                    <m:r>
                      <a:rPr lang="en-US" b="0" i="1" smtClean="0">
                        <a:solidFill>
                          <a:schemeClr val="tx1"/>
                        </a:solidFill>
                        <a:latin typeface="Cambria Math"/>
                      </a:rPr>
                      <m:t>𝜖</m:t>
                    </m:r>
                    <m:r>
                      <a:rPr lang="en-US" b="0" i="1" smtClean="0">
                        <a:solidFill>
                          <a:schemeClr val="tx1"/>
                        </a:solidFill>
                        <a:latin typeface="Cambria Math"/>
                      </a:rPr>
                      <m:t>&gt;0</m:t>
                    </m:r>
                  </m:oMath>
                </a14:m>
                <a:r>
                  <a:rPr lang="en-US" dirty="0" smtClean="0">
                    <a:solidFill>
                      <a:schemeClr val="tx1"/>
                    </a:solidFill>
                  </a:rPr>
                  <a:t>, there </a:t>
                </a:r>
                <a:r>
                  <a:rPr lang="en-US" dirty="0">
                    <a:solidFill>
                      <a:schemeClr val="tx1"/>
                    </a:solidFill>
                  </a:rPr>
                  <a:t>exist </a:t>
                </a:r>
                <a:r>
                  <a:rPr lang="en-US" dirty="0" smtClean="0">
                    <a:solidFill>
                      <a:schemeClr val="tx1"/>
                    </a:solidFill>
                  </a:rPr>
                  <a:t>n</a:t>
                </a:r>
                <a:r>
                  <a:rPr lang="en-US" baseline="-25000" dirty="0" smtClean="0">
                    <a:solidFill>
                      <a:schemeClr val="tx1"/>
                    </a:solidFill>
                  </a:rPr>
                  <a:t>0</a:t>
                </a:r>
                <a:r>
                  <a:rPr lang="en-US" dirty="0" smtClean="0">
                    <a:solidFill>
                      <a:schemeClr val="tx1"/>
                    </a:solidFill>
                  </a:rPr>
                  <a:t> </a:t>
                </a:r>
                <a:r>
                  <a:rPr lang="en-US" dirty="0">
                    <a:solidFill>
                      <a:schemeClr val="tx1"/>
                    </a:solidFill>
                    <a:sym typeface="Symbol" pitchFamily="18" charset="2"/>
                  </a:rPr>
                  <a:t> 0 such that for all n  </a:t>
                </a:r>
                <a:r>
                  <a:rPr lang="en-US" dirty="0">
                    <a:solidFill>
                      <a:schemeClr val="tx1"/>
                    </a:solidFill>
                  </a:rPr>
                  <a:t>n</a:t>
                </a:r>
                <a:r>
                  <a:rPr lang="en-US" baseline="-25000" dirty="0">
                    <a:solidFill>
                      <a:schemeClr val="tx1"/>
                    </a:solidFill>
                  </a:rPr>
                  <a:t>0</a:t>
                </a:r>
                <a:r>
                  <a:rPr lang="en-US" dirty="0">
                    <a:solidFill>
                      <a:schemeClr val="tx1"/>
                    </a:solidFill>
                  </a:rPr>
                  <a:t> </a:t>
                </a:r>
                <a:r>
                  <a:rPr lang="en-US" dirty="0">
                    <a:solidFill>
                      <a:schemeClr val="tx1"/>
                    </a:solidFill>
                    <a:sym typeface="Symbol" pitchFamily="18" charset="2"/>
                  </a:rPr>
                  <a:t>we have T(n)  </a:t>
                </a:r>
                <a14:m>
                  <m:oMath xmlns:m="http://schemas.openxmlformats.org/officeDocument/2006/math">
                    <m:r>
                      <a:rPr lang="en-US" i="1">
                        <a:solidFill>
                          <a:schemeClr val="tx1"/>
                        </a:solidFill>
                        <a:latin typeface="Cambria Math"/>
                      </a:rPr>
                      <m:t>𝜖</m:t>
                    </m:r>
                  </m:oMath>
                </a14:m>
                <a:r>
                  <a:rPr lang="en-US" dirty="0" smtClean="0">
                    <a:solidFill>
                      <a:schemeClr val="tx1"/>
                    </a:solidFill>
                    <a:sym typeface="Symbol" pitchFamily="18" charset="2"/>
                  </a:rPr>
                  <a:t> </a:t>
                </a:r>
                <a:r>
                  <a:rPr lang="en-US" dirty="0">
                    <a:solidFill>
                      <a:schemeClr val="tx1"/>
                    </a:solidFill>
                    <a:sym typeface="Symbol" pitchFamily="18" charset="2"/>
                  </a:rPr>
                  <a:t>· f(n).</a:t>
                </a:r>
              </a:p>
              <a:p>
                <a:pPr marL="0" indent="0"/>
                <a:endParaRPr lang="en-US" dirty="0">
                  <a:solidFill>
                    <a:schemeClr val="tx1"/>
                  </a:solidFill>
                  <a:sym typeface="Symbol" pitchFamily="18" charset="2"/>
                </a:endParaRPr>
              </a:p>
              <a:p>
                <a:pPr marL="0" indent="0"/>
                <a:r>
                  <a:rPr lang="en-US" dirty="0" smtClean="0">
                    <a:solidFill>
                      <a:schemeClr val="tx1"/>
                    </a:solidFill>
                  </a:rPr>
                  <a:t>T(n</a:t>
                </a:r>
                <a:r>
                  <a:rPr lang="en-US" dirty="0">
                    <a:solidFill>
                      <a:schemeClr val="tx1"/>
                    </a:solidFill>
                  </a:rPr>
                  <a:t>) is </a:t>
                </a:r>
                <a14:m>
                  <m:oMath xmlns:m="http://schemas.openxmlformats.org/officeDocument/2006/math">
                    <m:r>
                      <a:rPr lang="en-US" b="0" i="1" smtClean="0">
                        <a:solidFill>
                          <a:schemeClr val="tx1"/>
                        </a:solidFill>
                        <a:latin typeface="Cambria Math"/>
                      </a:rPr>
                      <m:t>𝜔</m:t>
                    </m:r>
                  </m:oMath>
                </a14:m>
                <a:r>
                  <a:rPr lang="en-US" dirty="0" smtClean="0">
                    <a:solidFill>
                      <a:schemeClr val="tx1"/>
                    </a:solidFill>
                  </a:rPr>
                  <a:t>(</a:t>
                </a:r>
                <a:r>
                  <a:rPr lang="en-US" dirty="0">
                    <a:solidFill>
                      <a:schemeClr val="tx1"/>
                    </a:solidFill>
                  </a:rPr>
                  <a:t>f(n)) if </a:t>
                </a:r>
                <a:r>
                  <a:rPr lang="en-US" dirty="0" smtClean="0">
                    <a:solidFill>
                      <a:schemeClr val="tx1"/>
                    </a:solidFill>
                  </a:rPr>
                  <a:t>for any </a:t>
                </a:r>
                <a14:m>
                  <m:oMath xmlns:m="http://schemas.openxmlformats.org/officeDocument/2006/math">
                    <m:r>
                      <a:rPr lang="en-US" i="1" dirty="0" smtClean="0">
                        <a:solidFill>
                          <a:schemeClr val="tx1"/>
                        </a:solidFill>
                        <a:latin typeface="Cambria Math"/>
                      </a:rPr>
                      <m:t>𝑀</m:t>
                    </m:r>
                    <m:r>
                      <a:rPr lang="en-US" i="1" dirty="0" smtClean="0">
                        <a:solidFill>
                          <a:schemeClr val="tx1"/>
                        </a:solidFill>
                        <a:latin typeface="Cambria Math"/>
                      </a:rPr>
                      <m:t>&gt;0</m:t>
                    </m:r>
                  </m:oMath>
                </a14:m>
                <a:r>
                  <a:rPr lang="en-US" dirty="0" smtClean="0">
                    <a:solidFill>
                      <a:schemeClr val="tx1"/>
                    </a:solidFill>
                  </a:rPr>
                  <a:t>, there </a:t>
                </a:r>
                <a:r>
                  <a:rPr lang="en-US" dirty="0">
                    <a:solidFill>
                      <a:schemeClr val="tx1"/>
                    </a:solidFill>
                  </a:rPr>
                  <a:t>exist </a:t>
                </a:r>
                <a:r>
                  <a:rPr lang="en-US" dirty="0" smtClean="0">
                    <a:solidFill>
                      <a:schemeClr val="tx1"/>
                    </a:solidFill>
                  </a:rPr>
                  <a:t>n</a:t>
                </a:r>
                <a:r>
                  <a:rPr lang="en-US" baseline="-25000" dirty="0" smtClean="0">
                    <a:solidFill>
                      <a:schemeClr val="tx1"/>
                    </a:solidFill>
                  </a:rPr>
                  <a:t>0</a:t>
                </a:r>
                <a:r>
                  <a:rPr lang="en-US" dirty="0" smtClean="0">
                    <a:solidFill>
                      <a:schemeClr val="tx1"/>
                    </a:solidFill>
                  </a:rPr>
                  <a:t> </a:t>
                </a:r>
                <a:r>
                  <a:rPr lang="en-US" dirty="0">
                    <a:solidFill>
                      <a:schemeClr val="tx1"/>
                    </a:solidFill>
                    <a:sym typeface="Symbol" pitchFamily="18" charset="2"/>
                  </a:rPr>
                  <a:t> 0 such that for all n  </a:t>
                </a:r>
                <a:r>
                  <a:rPr lang="en-US" dirty="0">
                    <a:solidFill>
                      <a:schemeClr val="tx1"/>
                    </a:solidFill>
                  </a:rPr>
                  <a:t>n</a:t>
                </a:r>
                <a:r>
                  <a:rPr lang="en-US" baseline="-25000" dirty="0">
                    <a:solidFill>
                      <a:schemeClr val="tx1"/>
                    </a:solidFill>
                  </a:rPr>
                  <a:t>0</a:t>
                </a:r>
                <a:r>
                  <a:rPr lang="en-US" dirty="0">
                    <a:solidFill>
                      <a:schemeClr val="tx1"/>
                    </a:solidFill>
                  </a:rPr>
                  <a:t> </a:t>
                </a:r>
                <a:r>
                  <a:rPr lang="en-US" dirty="0">
                    <a:solidFill>
                      <a:schemeClr val="tx1"/>
                    </a:solidFill>
                    <a:sym typeface="Symbol" pitchFamily="18" charset="2"/>
                  </a:rPr>
                  <a:t>we have T(n)  </a:t>
                </a:r>
                <a14:m>
                  <m:oMath xmlns:m="http://schemas.openxmlformats.org/officeDocument/2006/math">
                    <m:r>
                      <a:rPr lang="en-US" i="1" dirty="0" smtClean="0">
                        <a:solidFill>
                          <a:schemeClr val="tx1"/>
                        </a:solidFill>
                        <a:latin typeface="Cambria Math"/>
                        <a:sym typeface="Symbol" pitchFamily="18" charset="2"/>
                      </a:rPr>
                      <m:t>𝑀</m:t>
                    </m:r>
                  </m:oMath>
                </a14:m>
                <a:r>
                  <a:rPr lang="en-US" dirty="0" smtClean="0">
                    <a:solidFill>
                      <a:schemeClr val="tx1"/>
                    </a:solidFill>
                    <a:sym typeface="Symbol" pitchFamily="18" charset="2"/>
                  </a:rPr>
                  <a:t> </a:t>
                </a:r>
                <a:r>
                  <a:rPr lang="en-US" dirty="0">
                    <a:solidFill>
                      <a:schemeClr val="tx1"/>
                    </a:solidFill>
                    <a:sym typeface="Symbol" pitchFamily="18" charset="2"/>
                  </a:rPr>
                  <a:t>· f(n).</a:t>
                </a:r>
              </a:p>
              <a:p>
                <a:endParaRPr lang="en-US" dirty="0" smtClean="0"/>
              </a:p>
              <a:p>
                <a:endParaRPr lang="en-US" dirty="0"/>
              </a:p>
              <a:p>
                <a:r>
                  <a:rPr lang="en-US" dirty="0" smtClean="0"/>
                  <a:t>For examples:  </a:t>
                </a:r>
              </a:p>
              <a:p>
                <a:pPr marL="0" indent="0"/>
                <a:r>
                  <a:rPr lang="en-US" dirty="0"/>
                  <a:t>	</a:t>
                </a:r>
              </a:p>
              <a:p>
                <a:pPr marL="0" indent="0"/>
                <a:r>
                  <a:rPr lang="en-US" dirty="0" smtClean="0"/>
                  <a:t>	</a:t>
                </a:r>
                <a:r>
                  <a:rPr lang="en-US" dirty="0" smtClean="0">
                    <a:solidFill>
                      <a:schemeClr val="tx1"/>
                    </a:solidFill>
                  </a:rPr>
                  <a:t>For </a:t>
                </a:r>
                <a:r>
                  <a:rPr lang="en-US" dirty="0">
                    <a:solidFill>
                      <a:schemeClr val="tx1"/>
                    </a:solidFill>
                  </a:rPr>
                  <a:t>every x &gt; 0,  log n = </a:t>
                </a:r>
                <a:r>
                  <a:rPr lang="en-US" dirty="0" smtClean="0">
                    <a:solidFill>
                      <a:schemeClr val="tx1"/>
                    </a:solidFill>
                  </a:rPr>
                  <a:t>o(</a:t>
                </a:r>
                <a:r>
                  <a:rPr lang="en-US" dirty="0" err="1" smtClean="0">
                    <a:solidFill>
                      <a:schemeClr val="tx1"/>
                    </a:solidFill>
                  </a:rPr>
                  <a:t>n</a:t>
                </a:r>
                <a:r>
                  <a:rPr lang="en-US" baseline="30000" dirty="0" err="1" smtClean="0">
                    <a:solidFill>
                      <a:schemeClr val="tx1"/>
                    </a:solidFill>
                  </a:rPr>
                  <a:t>x</a:t>
                </a:r>
                <a:r>
                  <a:rPr lang="en-US" dirty="0">
                    <a:solidFill>
                      <a:schemeClr val="tx1"/>
                    </a:solidFill>
                  </a:rPr>
                  <a:t>).</a:t>
                </a:r>
              </a:p>
              <a:p>
                <a:pPr marL="0" indent="0"/>
                <a:endParaRPr lang="en-US" dirty="0" smtClean="0">
                  <a:solidFill>
                    <a:schemeClr val="tx1"/>
                  </a:solidFill>
                </a:endParaRPr>
              </a:p>
              <a:p>
                <a:pPr marL="0" indent="0"/>
                <a:r>
                  <a:rPr lang="en-US" dirty="0">
                    <a:solidFill>
                      <a:schemeClr val="tx1"/>
                    </a:solidFill>
                  </a:rPr>
                  <a:t>	</a:t>
                </a:r>
                <a:r>
                  <a:rPr lang="en-US" dirty="0" smtClean="0">
                    <a:solidFill>
                      <a:schemeClr val="tx1"/>
                    </a:solidFill>
                  </a:rPr>
                  <a:t>For </a:t>
                </a:r>
                <a:r>
                  <a:rPr lang="en-US" dirty="0">
                    <a:solidFill>
                      <a:schemeClr val="tx1"/>
                    </a:solidFill>
                  </a:rPr>
                  <a:t>every r &gt; 1 and every d &gt; 0,  </a:t>
                </a:r>
                <a:r>
                  <a:rPr lang="en-US" dirty="0" err="1">
                    <a:solidFill>
                      <a:schemeClr val="tx1"/>
                    </a:solidFill>
                  </a:rPr>
                  <a:t>n</a:t>
                </a:r>
                <a:r>
                  <a:rPr lang="en-US" baseline="30000" dirty="0" err="1">
                    <a:solidFill>
                      <a:schemeClr val="tx1"/>
                    </a:solidFill>
                  </a:rPr>
                  <a:t>d</a:t>
                </a:r>
                <a:r>
                  <a:rPr lang="en-US" dirty="0">
                    <a:solidFill>
                      <a:schemeClr val="tx1"/>
                    </a:solidFill>
                  </a:rPr>
                  <a:t> = </a:t>
                </a:r>
                <a14:m>
                  <m:oMath xmlns:m="http://schemas.openxmlformats.org/officeDocument/2006/math">
                    <m:r>
                      <a:rPr lang="en-US" i="1">
                        <a:solidFill>
                          <a:schemeClr val="tx1"/>
                        </a:solidFill>
                        <a:latin typeface="Cambria Math"/>
                      </a:rPr>
                      <m:t>𝜔</m:t>
                    </m:r>
                  </m:oMath>
                </a14:m>
                <a:r>
                  <a:rPr lang="en-US" dirty="0">
                    <a:solidFill>
                      <a:schemeClr val="tx1"/>
                    </a:solidFill>
                  </a:rPr>
                  <a:t>(</a:t>
                </a:r>
                <a:r>
                  <a:rPr lang="en-US" dirty="0" err="1">
                    <a:solidFill>
                      <a:schemeClr val="tx1"/>
                    </a:solidFill>
                  </a:rPr>
                  <a:t>r</a:t>
                </a:r>
                <a:r>
                  <a:rPr lang="en-US" baseline="30000" dirty="0" err="1">
                    <a:solidFill>
                      <a:schemeClr val="tx1"/>
                    </a:solidFill>
                  </a:rPr>
                  <a:t>n</a:t>
                </a:r>
                <a:r>
                  <a:rPr lang="en-US" dirty="0">
                    <a:solidFill>
                      <a:schemeClr val="tx1"/>
                    </a:solidFill>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21" t="-11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675F2DAD-441A-4594-83F8-9EDF739DF1DB}" type="slidenum">
              <a:rPr lang="en-US" smtClean="0"/>
              <a:pPr>
                <a:defRPr/>
              </a:pPr>
              <a:t>24</a:t>
            </a:fld>
            <a:endParaRPr lang="en-US" sz="1400"/>
          </a:p>
        </p:txBody>
      </p:sp>
    </p:spTree>
    <p:extLst>
      <p:ext uri="{BB962C8B-B14F-4D97-AF65-F5344CB8AC3E}">
        <p14:creationId xmlns:p14="http://schemas.microsoft.com/office/powerpoint/2010/main" val="284489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smtClean="0"/>
              <a:t>2.4  A Survey of Common Running Times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DBD43CDA-5809-49BA-98CC-57BBDDEC76A8}" type="slidenum">
              <a:rPr lang="en-US" sz="800" smtClean="0"/>
              <a:pPr/>
              <a:t>26</a:t>
            </a:fld>
            <a:endParaRPr lang="en-US" sz="1400" smtClean="0"/>
          </a:p>
        </p:txBody>
      </p:sp>
      <p:sp>
        <p:nvSpPr>
          <p:cNvPr id="27651" name="Rectangle 2"/>
          <p:cNvSpPr>
            <a:spLocks noGrp="1" noChangeArrowheads="1"/>
          </p:cNvSpPr>
          <p:nvPr>
            <p:ph type="title"/>
          </p:nvPr>
        </p:nvSpPr>
        <p:spPr/>
        <p:txBody>
          <a:bodyPr/>
          <a:lstStyle/>
          <a:p>
            <a:r>
              <a:rPr lang="en-US" smtClean="0"/>
              <a:t>Linear Time:  O(n)</a:t>
            </a:r>
          </a:p>
        </p:txBody>
      </p:sp>
      <p:sp>
        <p:nvSpPr>
          <p:cNvPr id="27652" name="Rectangle 3"/>
          <p:cNvSpPr>
            <a:spLocks noGrp="1" noChangeArrowheads="1"/>
          </p:cNvSpPr>
          <p:nvPr>
            <p:ph type="body" idx="1"/>
          </p:nvPr>
        </p:nvSpPr>
        <p:spPr/>
        <p:txBody>
          <a:bodyPr/>
          <a:lstStyle/>
          <a:p>
            <a:pPr marL="0" indent="0"/>
            <a:r>
              <a:rPr lang="en-US" smtClean="0"/>
              <a:t>Linear time.  </a:t>
            </a:r>
            <a:r>
              <a:rPr lang="en-US" smtClean="0">
                <a:solidFill>
                  <a:schemeClr val="tx1"/>
                </a:solidFill>
              </a:rPr>
              <a:t>Running time is proportional to input size.</a:t>
            </a:r>
          </a:p>
          <a:p>
            <a:pPr marL="0" indent="0"/>
            <a:endParaRPr lang="en-US" smtClean="0">
              <a:solidFill>
                <a:schemeClr val="tx1"/>
              </a:solidFill>
            </a:endParaRPr>
          </a:p>
          <a:p>
            <a:pPr marL="0" indent="0"/>
            <a:r>
              <a:rPr lang="en-US" smtClean="0"/>
              <a:t>Computing the maximum.</a:t>
            </a:r>
            <a:r>
              <a:rPr lang="en-US" smtClean="0">
                <a:solidFill>
                  <a:schemeClr val="tx1"/>
                </a:solidFill>
              </a:rPr>
              <a:t>  Compute maximum of n numbers a</a:t>
            </a:r>
            <a:r>
              <a:rPr lang="en-US" baseline="-25000" smtClean="0">
                <a:solidFill>
                  <a:schemeClr val="tx1"/>
                </a:solidFill>
              </a:rPr>
              <a:t>1</a:t>
            </a:r>
            <a:r>
              <a:rPr lang="en-US" smtClean="0">
                <a:solidFill>
                  <a:schemeClr val="tx1"/>
                </a:solidFill>
              </a:rPr>
              <a:t>, …, a</a:t>
            </a:r>
            <a:r>
              <a:rPr lang="en-US" baseline="-25000" smtClean="0">
                <a:solidFill>
                  <a:schemeClr val="tx1"/>
                </a:solidFill>
              </a:rPr>
              <a:t>n</a:t>
            </a:r>
            <a:r>
              <a:rPr lang="en-US" smtClean="0">
                <a:solidFill>
                  <a:schemeClr val="tx1"/>
                </a:solidFill>
              </a:rPr>
              <a:t>.</a:t>
            </a:r>
          </a:p>
        </p:txBody>
      </p:sp>
      <p:sp>
        <p:nvSpPr>
          <p:cNvPr id="27653" name="Text Box 4"/>
          <p:cNvSpPr txBox="1">
            <a:spLocks noChangeArrowheads="1"/>
          </p:cNvSpPr>
          <p:nvPr/>
        </p:nvSpPr>
        <p:spPr bwMode="auto">
          <a:xfrm>
            <a:off x="2808288" y="2640013"/>
            <a:ext cx="2608262" cy="140652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kumimoji="0" lang="en-US" b="1">
                <a:solidFill>
                  <a:schemeClr val="bg2"/>
                </a:solidFill>
                <a:latin typeface="Courier New" pitchFamily="49" charset="0"/>
                <a:cs typeface="Courier New" pitchFamily="49" charset="0"/>
              </a:rPr>
              <a:t>max </a:t>
            </a:r>
            <a:r>
              <a:rPr kumimoji="0" lang="en-US" b="1">
                <a:solidFill>
                  <a:schemeClr val="bg2"/>
                </a:solidFill>
                <a:latin typeface="Courier New" pitchFamily="49" charset="0"/>
                <a:cs typeface="Courier New" pitchFamily="49" charset="0"/>
                <a:sym typeface="Symbol" pitchFamily="18" charset="2"/>
              </a:rPr>
              <a:t></a:t>
            </a:r>
            <a:r>
              <a:rPr kumimoji="0" lang="en-US" b="1">
                <a:solidFill>
                  <a:schemeClr val="bg2"/>
                </a:solidFill>
                <a:latin typeface="Courier New" pitchFamily="49" charset="0"/>
                <a:cs typeface="Courier New" pitchFamily="49" charset="0"/>
              </a:rPr>
              <a:t> a</a:t>
            </a:r>
            <a:r>
              <a:rPr kumimoji="0" lang="en-US" b="1" baseline="-25000">
                <a:solidFill>
                  <a:schemeClr val="bg2"/>
                </a:solidFill>
                <a:latin typeface="Courier New" pitchFamily="49" charset="0"/>
                <a:cs typeface="Courier New" pitchFamily="49" charset="0"/>
              </a:rPr>
              <a:t>1</a:t>
            </a:r>
          </a:p>
          <a:p>
            <a:r>
              <a:rPr kumimoji="0" lang="en-US" b="1">
                <a:solidFill>
                  <a:srgbClr val="003399"/>
                </a:solidFill>
                <a:latin typeface="Courier New" pitchFamily="49" charset="0"/>
                <a:cs typeface="Courier New" pitchFamily="49" charset="0"/>
              </a:rPr>
              <a:t>for</a:t>
            </a:r>
            <a:r>
              <a:rPr kumimoji="0" lang="en-US" b="1">
                <a:solidFill>
                  <a:schemeClr val="bg2"/>
                </a:solidFill>
                <a:latin typeface="Courier New" pitchFamily="49" charset="0"/>
                <a:cs typeface="Courier New" pitchFamily="49" charset="0"/>
              </a:rPr>
              <a:t> i = 2 to n {</a:t>
            </a: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if</a:t>
            </a:r>
            <a:r>
              <a:rPr kumimoji="0" lang="en-US" b="1">
                <a:solidFill>
                  <a:schemeClr val="bg2"/>
                </a:solidFill>
                <a:latin typeface="Courier New" pitchFamily="49" charset="0"/>
                <a:cs typeface="Courier New" pitchFamily="49" charset="0"/>
              </a:rPr>
              <a:t> (a</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&gt; max)</a:t>
            </a:r>
          </a:p>
          <a:p>
            <a:r>
              <a:rPr kumimoji="0" lang="en-US" b="1">
                <a:solidFill>
                  <a:schemeClr val="bg2"/>
                </a:solidFill>
                <a:latin typeface="Courier New" pitchFamily="49" charset="0"/>
                <a:cs typeface="Courier New" pitchFamily="49" charset="0"/>
              </a:rPr>
              <a:t>      max </a:t>
            </a:r>
            <a:r>
              <a:rPr kumimoji="0" lang="en-US" b="1">
                <a:solidFill>
                  <a:schemeClr val="bg2"/>
                </a:solidFill>
                <a:sym typeface="Symbol" pitchFamily="18" charset="2"/>
              </a:rPr>
              <a:t></a:t>
            </a:r>
            <a:r>
              <a:rPr kumimoji="0" lang="en-US" b="1">
                <a:solidFill>
                  <a:schemeClr val="bg2"/>
                </a:solidFill>
                <a:latin typeface="Courier New" pitchFamily="49" charset="0"/>
                <a:cs typeface="Courier New" pitchFamily="49" charset="0"/>
              </a:rPr>
              <a:t> a</a:t>
            </a:r>
            <a:r>
              <a:rPr kumimoji="0" lang="en-US" b="1" baseline="-25000">
                <a:solidFill>
                  <a:schemeClr val="bg2"/>
                </a:solidFill>
                <a:latin typeface="Courier New" pitchFamily="49" charset="0"/>
                <a:cs typeface="Courier New" pitchFamily="49" charset="0"/>
              </a:rPr>
              <a:t>i</a:t>
            </a:r>
          </a:p>
          <a:p>
            <a:r>
              <a:rPr kumimoji="0" lang="en-US" b="1">
                <a:solidFill>
                  <a:schemeClr val="bg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DB66D041-4A7D-48FE-8472-8F398D2C6A29}" type="slidenum">
              <a:rPr lang="en-US" sz="800" smtClean="0"/>
              <a:pPr/>
              <a:t>27</a:t>
            </a:fld>
            <a:endParaRPr lang="en-US" sz="1400" smtClean="0"/>
          </a:p>
        </p:txBody>
      </p:sp>
      <p:sp>
        <p:nvSpPr>
          <p:cNvPr id="28675" name="Rectangle 2"/>
          <p:cNvSpPr>
            <a:spLocks noGrp="1" noChangeArrowheads="1"/>
          </p:cNvSpPr>
          <p:nvPr>
            <p:ph type="title"/>
          </p:nvPr>
        </p:nvSpPr>
        <p:spPr/>
        <p:txBody>
          <a:bodyPr/>
          <a:lstStyle/>
          <a:p>
            <a:r>
              <a:rPr lang="en-US" smtClean="0"/>
              <a:t>Linear Time:  O(n)</a:t>
            </a:r>
          </a:p>
        </p:txBody>
      </p:sp>
      <p:sp>
        <p:nvSpPr>
          <p:cNvPr id="28676" name="Rectangle 3"/>
          <p:cNvSpPr>
            <a:spLocks noGrp="1" noChangeArrowheads="1"/>
          </p:cNvSpPr>
          <p:nvPr>
            <p:ph type="body" idx="1"/>
          </p:nvPr>
        </p:nvSpPr>
        <p:spPr/>
        <p:txBody>
          <a:bodyPr/>
          <a:lstStyle/>
          <a:p>
            <a:pPr marL="0" indent="0"/>
            <a:r>
              <a:rPr lang="en-US" smtClean="0"/>
              <a:t>Merge.  </a:t>
            </a:r>
            <a:r>
              <a:rPr lang="en-US" smtClean="0">
                <a:solidFill>
                  <a:schemeClr val="tx1"/>
                </a:solidFill>
              </a:rPr>
              <a:t>Combine two sorted lists </a:t>
            </a:r>
            <a:r>
              <a:rPr kumimoji="0" lang="en-US" sz="1600" b="1" smtClean="0">
                <a:solidFill>
                  <a:schemeClr val="tx1"/>
                </a:solidFill>
                <a:latin typeface="Courier New" pitchFamily="49" charset="0"/>
                <a:cs typeface="Courier New" pitchFamily="49" charset="0"/>
              </a:rPr>
              <a:t>A = a</a:t>
            </a:r>
            <a:r>
              <a:rPr kumimoji="0" lang="en-US" sz="1600" b="1" baseline="-25000" smtClean="0">
                <a:solidFill>
                  <a:schemeClr val="tx1"/>
                </a:solidFill>
                <a:latin typeface="Courier New" pitchFamily="49" charset="0"/>
                <a:cs typeface="Courier New" pitchFamily="49" charset="0"/>
              </a:rPr>
              <a:t>1</a:t>
            </a:r>
            <a:r>
              <a:rPr kumimoji="0" lang="en-US" sz="1600" b="1" smtClean="0">
                <a:solidFill>
                  <a:schemeClr val="tx1"/>
                </a:solidFill>
                <a:latin typeface="Courier New" pitchFamily="49" charset="0"/>
                <a:cs typeface="Courier New" pitchFamily="49" charset="0"/>
              </a:rPr>
              <a:t>,a</a:t>
            </a:r>
            <a:r>
              <a:rPr kumimoji="0" lang="en-US" sz="1600" b="1" baseline="-25000" smtClean="0">
                <a:solidFill>
                  <a:schemeClr val="tx1"/>
                </a:solidFill>
                <a:latin typeface="Courier New" pitchFamily="49" charset="0"/>
                <a:cs typeface="Courier New" pitchFamily="49" charset="0"/>
              </a:rPr>
              <a:t>2</a:t>
            </a:r>
            <a:r>
              <a:rPr kumimoji="0" lang="en-US" sz="1600" b="1" smtClean="0">
                <a:solidFill>
                  <a:schemeClr val="tx1"/>
                </a:solidFill>
                <a:latin typeface="Courier New" pitchFamily="49" charset="0"/>
                <a:cs typeface="Courier New" pitchFamily="49" charset="0"/>
              </a:rPr>
              <a:t>,…,a</a:t>
            </a:r>
            <a:r>
              <a:rPr kumimoji="0" lang="en-US" sz="1600" b="1" baseline="-25000" smtClean="0">
                <a:solidFill>
                  <a:schemeClr val="tx1"/>
                </a:solidFill>
                <a:latin typeface="Courier New" pitchFamily="49" charset="0"/>
                <a:cs typeface="Courier New" pitchFamily="49" charset="0"/>
              </a:rPr>
              <a:t>n</a:t>
            </a:r>
            <a:r>
              <a:rPr kumimoji="0" lang="en-US" sz="1600" b="1" smtClean="0">
                <a:solidFill>
                  <a:schemeClr val="tx1"/>
                </a:solidFill>
                <a:latin typeface="Courier New" pitchFamily="49" charset="0"/>
                <a:cs typeface="Courier New" pitchFamily="49" charset="0"/>
              </a:rPr>
              <a:t> with B = b</a:t>
            </a:r>
            <a:r>
              <a:rPr kumimoji="0" lang="en-US" sz="1600" b="1" baseline="-25000" smtClean="0">
                <a:solidFill>
                  <a:schemeClr val="tx1"/>
                </a:solidFill>
                <a:latin typeface="Courier New" pitchFamily="49" charset="0"/>
                <a:cs typeface="Courier New" pitchFamily="49" charset="0"/>
              </a:rPr>
              <a:t>1</a:t>
            </a:r>
            <a:r>
              <a:rPr kumimoji="0" lang="en-US" sz="1600" b="1" smtClean="0">
                <a:solidFill>
                  <a:schemeClr val="tx1"/>
                </a:solidFill>
                <a:latin typeface="Courier New" pitchFamily="49" charset="0"/>
                <a:cs typeface="Courier New" pitchFamily="49" charset="0"/>
              </a:rPr>
              <a:t>,b</a:t>
            </a:r>
            <a:r>
              <a:rPr kumimoji="0" lang="en-US" sz="1600" b="1" baseline="-25000" smtClean="0">
                <a:solidFill>
                  <a:schemeClr val="tx1"/>
                </a:solidFill>
                <a:latin typeface="Courier New" pitchFamily="49" charset="0"/>
                <a:cs typeface="Courier New" pitchFamily="49" charset="0"/>
              </a:rPr>
              <a:t>2</a:t>
            </a:r>
            <a:r>
              <a:rPr kumimoji="0" lang="en-US" sz="1600" b="1" smtClean="0">
                <a:solidFill>
                  <a:schemeClr val="tx1"/>
                </a:solidFill>
                <a:latin typeface="Courier New" pitchFamily="49" charset="0"/>
                <a:cs typeface="Courier New" pitchFamily="49" charset="0"/>
              </a:rPr>
              <a:t>,…,b</a:t>
            </a:r>
            <a:r>
              <a:rPr kumimoji="0" lang="en-US" sz="1600" b="1" baseline="-25000" smtClean="0">
                <a:solidFill>
                  <a:schemeClr val="tx1"/>
                </a:solidFill>
                <a:latin typeface="Courier New" pitchFamily="49" charset="0"/>
                <a:cs typeface="Courier New" pitchFamily="49" charset="0"/>
              </a:rPr>
              <a:t>n</a:t>
            </a:r>
            <a:r>
              <a:rPr lang="en-US" smtClean="0">
                <a:solidFill>
                  <a:schemeClr val="tx1"/>
                </a:solidFill>
              </a:rPr>
              <a:t>  into sorted whole.</a:t>
            </a: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r>
              <a:rPr lang="en-US" smtClean="0"/>
              <a:t>Claim.  </a:t>
            </a:r>
            <a:r>
              <a:rPr lang="en-US" smtClean="0">
                <a:solidFill>
                  <a:schemeClr val="tx1"/>
                </a:solidFill>
              </a:rPr>
              <a:t>Merging two lists of size n takes O(n) time.</a:t>
            </a:r>
          </a:p>
          <a:p>
            <a:pPr marL="0" indent="0"/>
            <a:r>
              <a:rPr lang="en-US" smtClean="0"/>
              <a:t>Pf.  </a:t>
            </a:r>
            <a:r>
              <a:rPr lang="en-US" smtClean="0">
                <a:solidFill>
                  <a:schemeClr val="tx1"/>
                </a:solidFill>
              </a:rPr>
              <a:t>After each comparison, the length of output list increases by 1.</a:t>
            </a:r>
          </a:p>
        </p:txBody>
      </p:sp>
      <p:sp>
        <p:nvSpPr>
          <p:cNvPr id="28677" name="Text Box 4"/>
          <p:cNvSpPr txBox="1">
            <a:spLocks noChangeArrowheads="1"/>
          </p:cNvSpPr>
          <p:nvPr/>
        </p:nvSpPr>
        <p:spPr bwMode="auto">
          <a:xfrm>
            <a:off x="1008063" y="3097213"/>
            <a:ext cx="7294562" cy="16954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3716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kumimoji="0" lang="en-US" b="1">
                <a:latin typeface="Courier New" pitchFamily="49" charset="0"/>
                <a:cs typeface="Courier New" pitchFamily="49" charset="0"/>
              </a:rPr>
              <a:t>i = 1, j = 1</a:t>
            </a:r>
            <a:endParaRPr kumimoji="0" lang="en-US" b="1">
              <a:solidFill>
                <a:srgbClr val="003399"/>
              </a:solidFill>
              <a:latin typeface="Courier New" pitchFamily="49" charset="0"/>
              <a:cs typeface="Courier New" pitchFamily="49" charset="0"/>
            </a:endParaRPr>
          </a:p>
          <a:p>
            <a:r>
              <a:rPr kumimoji="0" lang="en-US" b="1">
                <a:solidFill>
                  <a:srgbClr val="003399"/>
                </a:solidFill>
                <a:latin typeface="Courier New" pitchFamily="49" charset="0"/>
                <a:cs typeface="Courier New" pitchFamily="49" charset="0"/>
              </a:rPr>
              <a:t>while</a:t>
            </a:r>
            <a:r>
              <a:rPr kumimoji="0" lang="en-US" b="1">
                <a:solidFill>
                  <a:schemeClr val="bg2"/>
                </a:solidFill>
                <a:latin typeface="Courier New" pitchFamily="49" charset="0"/>
                <a:cs typeface="Courier New" pitchFamily="49" charset="0"/>
              </a:rPr>
              <a:t> (both lists are nonempty) {</a:t>
            </a:r>
          </a:p>
          <a:p>
            <a:r>
              <a:rPr kumimoji="0" lang="en-US" b="1">
                <a:solidFill>
                  <a:srgbClr val="003399"/>
                </a:solidFill>
                <a:latin typeface="Courier New" pitchFamily="49" charset="0"/>
                <a:cs typeface="Courier New" pitchFamily="49" charset="0"/>
              </a:rPr>
              <a:t>   if</a:t>
            </a:r>
            <a:r>
              <a:rPr kumimoji="0" lang="en-US" b="1">
                <a:solidFill>
                  <a:schemeClr val="bg2"/>
                </a:solidFill>
                <a:latin typeface="Courier New" pitchFamily="49" charset="0"/>
                <a:cs typeface="Courier New" pitchFamily="49" charset="0"/>
              </a:rPr>
              <a:t> (a</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 b</a:t>
            </a:r>
            <a:r>
              <a:rPr kumimoji="0" lang="en-US" b="1" baseline="-25000">
                <a:solidFill>
                  <a:schemeClr val="bg2"/>
                </a:solidFill>
                <a:latin typeface="Courier New" pitchFamily="49" charset="0"/>
                <a:cs typeface="Courier New" pitchFamily="49" charset="0"/>
                <a:sym typeface="Symbol" pitchFamily="18" charset="2"/>
              </a:rPr>
              <a:t>j</a:t>
            </a:r>
            <a:r>
              <a:rPr kumimoji="0" lang="en-US" b="1">
                <a:solidFill>
                  <a:schemeClr val="bg2"/>
                </a:solidFill>
                <a:latin typeface="Courier New" pitchFamily="49" charset="0"/>
                <a:cs typeface="Courier New" pitchFamily="49" charset="0"/>
                <a:sym typeface="Symbol" pitchFamily="18" charset="2"/>
              </a:rPr>
              <a:t>) append a</a:t>
            </a:r>
            <a:r>
              <a:rPr kumimoji="0" lang="en-US" b="1" baseline="-25000">
                <a:solidFill>
                  <a:schemeClr val="bg2"/>
                </a:solidFill>
                <a:latin typeface="Courier New" pitchFamily="49" charset="0"/>
                <a:cs typeface="Courier New" pitchFamily="49" charset="0"/>
                <a:sym typeface="Symbol" pitchFamily="18" charset="2"/>
              </a:rPr>
              <a:t>i</a:t>
            </a:r>
            <a:r>
              <a:rPr kumimoji="0" lang="en-US" b="1">
                <a:solidFill>
                  <a:schemeClr val="bg2"/>
                </a:solidFill>
                <a:latin typeface="Courier New" pitchFamily="49" charset="0"/>
                <a:cs typeface="Courier New" pitchFamily="49" charset="0"/>
                <a:sym typeface="Symbol" pitchFamily="18" charset="2"/>
              </a:rPr>
              <a:t> to output list and increment i</a:t>
            </a:r>
          </a:p>
          <a:p>
            <a:r>
              <a:rPr kumimoji="0" lang="en-US" b="1">
                <a:solidFill>
                  <a:srgbClr val="003399"/>
                </a:solidFill>
                <a:latin typeface="Courier New" pitchFamily="49" charset="0"/>
                <a:cs typeface="Courier New" pitchFamily="49" charset="0"/>
              </a:rPr>
              <a:t>   else</a:t>
            </a:r>
            <a:r>
              <a:rPr kumimoji="0" lang="en-US" b="1">
                <a:solidFill>
                  <a:schemeClr val="tx2"/>
                </a:solidFill>
                <a:latin typeface="Courier New" pitchFamily="49" charset="0"/>
                <a:cs typeface="Courier New" pitchFamily="49" charset="0"/>
              </a:rPr>
              <a:t>(a</a:t>
            </a:r>
            <a:r>
              <a:rPr kumimoji="0" lang="en-US" b="1" baseline="-25000">
                <a:solidFill>
                  <a:schemeClr val="tx2"/>
                </a:solidFill>
                <a:latin typeface="Courier New" pitchFamily="49" charset="0"/>
                <a:cs typeface="Courier New" pitchFamily="49" charset="0"/>
              </a:rPr>
              <a:t>i</a:t>
            </a:r>
            <a:r>
              <a:rPr kumimoji="0" lang="en-US" b="1">
                <a:solidFill>
                  <a:schemeClr val="tx2"/>
                </a:solidFill>
                <a:latin typeface="Courier New" pitchFamily="49" charset="0"/>
                <a:cs typeface="Courier New" pitchFamily="49" charset="0"/>
              </a:rPr>
              <a:t> </a:t>
            </a:r>
            <a:r>
              <a:rPr kumimoji="0" lang="en-US" b="1">
                <a:solidFill>
                  <a:schemeClr val="tx2"/>
                </a:solidFill>
                <a:latin typeface="Courier New" pitchFamily="49" charset="0"/>
                <a:cs typeface="Courier New" pitchFamily="49" charset="0"/>
                <a:sym typeface="Symbol" pitchFamily="18" charset="2"/>
              </a:rPr>
              <a:t> b</a:t>
            </a:r>
            <a:r>
              <a:rPr kumimoji="0" lang="en-US" b="1" baseline="-25000">
                <a:solidFill>
                  <a:schemeClr val="tx2"/>
                </a:solidFill>
                <a:latin typeface="Courier New" pitchFamily="49" charset="0"/>
                <a:cs typeface="Courier New" pitchFamily="49" charset="0"/>
                <a:sym typeface="Symbol" pitchFamily="18" charset="2"/>
              </a:rPr>
              <a:t>j</a:t>
            </a:r>
            <a:r>
              <a:rPr kumimoji="0" lang="en-US" b="1">
                <a:solidFill>
                  <a:schemeClr val="tx2"/>
                </a:solidFill>
                <a:latin typeface="Courier New" pitchFamily="49" charset="0"/>
                <a:cs typeface="Courier New" pitchFamily="49" charset="0"/>
                <a:sym typeface="Symbol" pitchFamily="18" charset="2"/>
              </a:rPr>
              <a:t>)</a:t>
            </a:r>
            <a:r>
              <a:rPr kumimoji="0" lang="en-US" b="1">
                <a:solidFill>
                  <a:schemeClr val="bg2"/>
                </a:solidFill>
                <a:latin typeface="Courier New" pitchFamily="49" charset="0"/>
                <a:cs typeface="Courier New" pitchFamily="49" charset="0"/>
              </a:rPr>
              <a:t>append b</a:t>
            </a:r>
            <a:r>
              <a:rPr kumimoji="0" lang="en-US" b="1" baseline="-25000">
                <a:solidFill>
                  <a:schemeClr val="bg2"/>
                </a:solidFill>
                <a:latin typeface="Courier New" pitchFamily="49" charset="0"/>
                <a:cs typeface="Courier New" pitchFamily="49" charset="0"/>
              </a:rPr>
              <a:t>j</a:t>
            </a:r>
            <a:r>
              <a:rPr kumimoji="0" lang="en-US" b="1">
                <a:solidFill>
                  <a:schemeClr val="bg2"/>
                </a:solidFill>
                <a:latin typeface="Courier New" pitchFamily="49" charset="0"/>
                <a:cs typeface="Courier New" pitchFamily="49" charset="0"/>
              </a:rPr>
              <a:t> to output list and increment j</a:t>
            </a:r>
            <a:endParaRPr kumimoji="0" lang="en-US" b="1" baseline="-25000">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a:t>
            </a:r>
          </a:p>
          <a:p>
            <a:r>
              <a:rPr kumimoji="0" lang="en-US" b="1">
                <a:solidFill>
                  <a:schemeClr val="bg2"/>
                </a:solidFill>
                <a:latin typeface="Courier New" pitchFamily="49" charset="0"/>
                <a:cs typeface="Courier New" pitchFamily="49" charset="0"/>
              </a:rPr>
              <a:t>append remainder of nonempty list to output list</a:t>
            </a:r>
          </a:p>
        </p:txBody>
      </p:sp>
      <p:pic>
        <p:nvPicPr>
          <p:cNvPr id="28678" name="Picture 5" descr="kleinberg_02F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23979" t="36714" r="25246" b="24937"/>
          <a:stretch>
            <a:fillRect/>
          </a:stretch>
        </p:blipFill>
        <p:spPr bwMode="auto">
          <a:xfrm>
            <a:off x="3376613" y="1585913"/>
            <a:ext cx="346868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41159D74-5A9A-48E5-932F-23ACE6A018A5}" type="slidenum">
              <a:rPr lang="en-US" sz="800" smtClean="0"/>
              <a:pPr/>
              <a:t>28</a:t>
            </a:fld>
            <a:endParaRPr lang="en-US" sz="1400" smtClean="0"/>
          </a:p>
        </p:txBody>
      </p:sp>
      <p:sp>
        <p:nvSpPr>
          <p:cNvPr id="29699" name="Rectangle 2"/>
          <p:cNvSpPr>
            <a:spLocks noGrp="1" noChangeArrowheads="1"/>
          </p:cNvSpPr>
          <p:nvPr>
            <p:ph type="title"/>
          </p:nvPr>
        </p:nvSpPr>
        <p:spPr/>
        <p:txBody>
          <a:bodyPr/>
          <a:lstStyle/>
          <a:p>
            <a:r>
              <a:rPr lang="en-US" smtClean="0"/>
              <a:t>O(n log n) Time</a:t>
            </a:r>
          </a:p>
        </p:txBody>
      </p:sp>
      <p:sp>
        <p:nvSpPr>
          <p:cNvPr id="29700" name="Rectangle 3"/>
          <p:cNvSpPr>
            <a:spLocks noGrp="1" noChangeArrowheads="1"/>
          </p:cNvSpPr>
          <p:nvPr>
            <p:ph type="body" idx="1"/>
          </p:nvPr>
        </p:nvSpPr>
        <p:spPr/>
        <p:txBody>
          <a:bodyPr/>
          <a:lstStyle/>
          <a:p>
            <a:pPr marL="0" indent="0"/>
            <a:r>
              <a:rPr lang="en-US" smtClean="0"/>
              <a:t>O(n log n) time.  </a:t>
            </a:r>
            <a:r>
              <a:rPr lang="en-US" smtClean="0">
                <a:solidFill>
                  <a:schemeClr val="tx1"/>
                </a:solidFill>
              </a:rPr>
              <a:t>Arises in divide-and-conquer algorithms.</a:t>
            </a:r>
          </a:p>
          <a:p>
            <a:pPr marL="0" indent="0"/>
            <a:endParaRPr lang="en-US" smtClean="0">
              <a:solidFill>
                <a:schemeClr val="tx1"/>
              </a:solidFill>
            </a:endParaRPr>
          </a:p>
          <a:p>
            <a:pPr marL="0" indent="0"/>
            <a:endParaRPr lang="en-US" smtClean="0">
              <a:solidFill>
                <a:schemeClr val="tx1"/>
              </a:solidFill>
            </a:endParaRPr>
          </a:p>
          <a:p>
            <a:pPr marL="0" indent="0"/>
            <a:r>
              <a:rPr lang="en-US" smtClean="0"/>
              <a:t>Sorting.</a:t>
            </a:r>
            <a:r>
              <a:rPr lang="en-US" smtClean="0">
                <a:solidFill>
                  <a:schemeClr val="tx1"/>
                </a:solidFill>
              </a:rPr>
              <a:t>  Mergesort and heapsort are sorting algorithms that perform O(n log n) comparisons.</a:t>
            </a:r>
          </a:p>
          <a:p>
            <a:pPr marL="0" indent="0"/>
            <a:endParaRPr lang="en-US" smtClean="0">
              <a:solidFill>
                <a:schemeClr val="tx1"/>
              </a:solidFill>
            </a:endParaRPr>
          </a:p>
          <a:p>
            <a:pPr marL="0" indent="0"/>
            <a:r>
              <a:rPr lang="en-US" smtClean="0"/>
              <a:t>Largest empty interval.</a:t>
            </a:r>
            <a:r>
              <a:rPr lang="en-US" smtClean="0">
                <a:solidFill>
                  <a:schemeClr val="tx1"/>
                </a:solidFill>
              </a:rPr>
              <a:t>  Given n time-stamps x</a:t>
            </a:r>
            <a:r>
              <a:rPr lang="en-US" baseline="-25000" smtClean="0">
                <a:solidFill>
                  <a:schemeClr val="tx1"/>
                </a:solidFill>
              </a:rPr>
              <a:t>1</a:t>
            </a:r>
            <a:r>
              <a:rPr lang="en-US" smtClean="0">
                <a:solidFill>
                  <a:schemeClr val="tx1"/>
                </a:solidFill>
              </a:rPr>
              <a:t>, …, x</a:t>
            </a:r>
            <a:r>
              <a:rPr lang="en-US" baseline="-25000" smtClean="0">
                <a:solidFill>
                  <a:schemeClr val="tx1"/>
                </a:solidFill>
              </a:rPr>
              <a:t>n</a:t>
            </a:r>
            <a:r>
              <a:rPr lang="en-US" smtClean="0">
                <a:solidFill>
                  <a:schemeClr val="tx1"/>
                </a:solidFill>
              </a:rPr>
              <a:t> on which copies of a file arrive at a server, what is largest interval of time when no copies of the file arrive?</a:t>
            </a:r>
          </a:p>
          <a:p>
            <a:pPr marL="0" indent="0"/>
            <a:endParaRPr lang="en-US" smtClean="0">
              <a:solidFill>
                <a:schemeClr val="tx1"/>
              </a:solidFill>
            </a:endParaRPr>
          </a:p>
          <a:p>
            <a:pPr marL="0" indent="0"/>
            <a:r>
              <a:rPr lang="en-US" smtClean="0"/>
              <a:t>O(n log n) solution.</a:t>
            </a:r>
            <a:r>
              <a:rPr lang="en-US" smtClean="0">
                <a:solidFill>
                  <a:schemeClr val="tx1"/>
                </a:solidFill>
              </a:rPr>
              <a:t>  Sort the time-stamps.  Scan the sorted list in order, identifying the maximum gap between successive time-stamps.</a:t>
            </a:r>
          </a:p>
        </p:txBody>
      </p:sp>
      <p:sp>
        <p:nvSpPr>
          <p:cNvPr id="29701" name="Rectangle 8"/>
          <p:cNvSpPr>
            <a:spLocks noChangeArrowheads="1"/>
          </p:cNvSpPr>
          <p:nvPr/>
        </p:nvSpPr>
        <p:spPr bwMode="auto">
          <a:xfrm>
            <a:off x="2252663" y="1457325"/>
            <a:ext cx="27749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also referred to as linearithmic time</a:t>
            </a:r>
          </a:p>
        </p:txBody>
      </p:sp>
      <p:sp>
        <p:nvSpPr>
          <p:cNvPr id="29702" name="Line 9"/>
          <p:cNvSpPr>
            <a:spLocks noChangeShapeType="1"/>
          </p:cNvSpPr>
          <p:nvPr/>
        </p:nvSpPr>
        <p:spPr bwMode="auto">
          <a:xfrm flipH="1" flipV="1">
            <a:off x="2124075" y="1308100"/>
            <a:ext cx="115888" cy="169863"/>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8ACBDC74-F57C-499B-BA9E-1EE611D08DDE}" type="slidenum">
              <a:rPr lang="en-US" sz="800" smtClean="0"/>
              <a:pPr/>
              <a:t>29</a:t>
            </a:fld>
            <a:endParaRPr lang="en-US" sz="1400" smtClean="0"/>
          </a:p>
        </p:txBody>
      </p:sp>
      <p:sp>
        <p:nvSpPr>
          <p:cNvPr id="30723" name="Rectangle 2"/>
          <p:cNvSpPr>
            <a:spLocks noGrp="1" noChangeArrowheads="1"/>
          </p:cNvSpPr>
          <p:nvPr>
            <p:ph type="title"/>
          </p:nvPr>
        </p:nvSpPr>
        <p:spPr/>
        <p:txBody>
          <a:bodyPr/>
          <a:lstStyle/>
          <a:p>
            <a:r>
              <a:rPr lang="en-US" smtClean="0"/>
              <a:t>Quadratic Time:  O(n</a:t>
            </a:r>
            <a:r>
              <a:rPr lang="en-US" baseline="30000" smtClean="0"/>
              <a:t>2</a:t>
            </a:r>
            <a:r>
              <a:rPr lang="en-US" smtClean="0"/>
              <a:t>)</a:t>
            </a:r>
          </a:p>
        </p:txBody>
      </p:sp>
      <p:sp>
        <p:nvSpPr>
          <p:cNvPr id="30724" name="Rectangle 3"/>
          <p:cNvSpPr>
            <a:spLocks noGrp="1" noChangeArrowheads="1"/>
          </p:cNvSpPr>
          <p:nvPr>
            <p:ph type="body" idx="1"/>
          </p:nvPr>
        </p:nvSpPr>
        <p:spPr/>
        <p:txBody>
          <a:bodyPr/>
          <a:lstStyle/>
          <a:p>
            <a:pPr marL="0" indent="0"/>
            <a:r>
              <a:rPr lang="en-US" smtClean="0"/>
              <a:t>Quadratic time.  </a:t>
            </a:r>
            <a:r>
              <a:rPr lang="en-US" smtClean="0">
                <a:solidFill>
                  <a:schemeClr val="tx1"/>
                </a:solidFill>
              </a:rPr>
              <a:t>Enumerate all pairs of elements.</a:t>
            </a:r>
          </a:p>
          <a:p>
            <a:pPr marL="0" indent="0"/>
            <a:endParaRPr lang="en-US" smtClean="0">
              <a:solidFill>
                <a:schemeClr val="tx1"/>
              </a:solidFill>
            </a:endParaRPr>
          </a:p>
          <a:p>
            <a:pPr marL="0" indent="0"/>
            <a:r>
              <a:rPr lang="en-US" smtClean="0"/>
              <a:t>Closest pair of points.</a:t>
            </a:r>
            <a:r>
              <a:rPr lang="en-US" smtClean="0">
                <a:solidFill>
                  <a:schemeClr val="tx1"/>
                </a:solidFill>
              </a:rPr>
              <a:t>  Given a list of n points in the plane (x</a:t>
            </a:r>
            <a:r>
              <a:rPr lang="en-US" baseline="-25000" smtClean="0">
                <a:solidFill>
                  <a:schemeClr val="tx1"/>
                </a:solidFill>
              </a:rPr>
              <a:t>1</a:t>
            </a:r>
            <a:r>
              <a:rPr lang="en-US" smtClean="0">
                <a:solidFill>
                  <a:schemeClr val="tx1"/>
                </a:solidFill>
              </a:rPr>
              <a:t>, y</a:t>
            </a:r>
            <a:r>
              <a:rPr lang="en-US" baseline="-25000" smtClean="0">
                <a:solidFill>
                  <a:schemeClr val="tx1"/>
                </a:solidFill>
              </a:rPr>
              <a:t>1</a:t>
            </a:r>
            <a:r>
              <a:rPr lang="en-US" smtClean="0">
                <a:solidFill>
                  <a:schemeClr val="tx1"/>
                </a:solidFill>
              </a:rPr>
              <a:t>), …, (x</a:t>
            </a:r>
            <a:r>
              <a:rPr lang="en-US" baseline="-25000" smtClean="0">
                <a:solidFill>
                  <a:schemeClr val="tx1"/>
                </a:solidFill>
              </a:rPr>
              <a:t>n</a:t>
            </a:r>
            <a:r>
              <a:rPr lang="en-US" smtClean="0">
                <a:solidFill>
                  <a:schemeClr val="tx1"/>
                </a:solidFill>
              </a:rPr>
              <a:t>, y</a:t>
            </a:r>
            <a:r>
              <a:rPr lang="en-US" baseline="-25000" smtClean="0">
                <a:solidFill>
                  <a:schemeClr val="tx1"/>
                </a:solidFill>
              </a:rPr>
              <a:t>n</a:t>
            </a:r>
            <a:r>
              <a:rPr lang="en-US" smtClean="0">
                <a:solidFill>
                  <a:schemeClr val="tx1"/>
                </a:solidFill>
              </a:rPr>
              <a:t>), find the pair that is closest.</a:t>
            </a:r>
          </a:p>
          <a:p>
            <a:pPr marL="0" indent="0"/>
            <a:endParaRPr lang="en-US" smtClean="0">
              <a:solidFill>
                <a:schemeClr val="tx1"/>
              </a:solidFill>
            </a:endParaRPr>
          </a:p>
          <a:p>
            <a:pPr marL="0" indent="0"/>
            <a:r>
              <a:rPr lang="en-US" smtClean="0"/>
              <a:t>O(n</a:t>
            </a:r>
            <a:r>
              <a:rPr lang="en-US" baseline="30000" smtClean="0"/>
              <a:t>2</a:t>
            </a:r>
            <a:r>
              <a:rPr lang="en-US" smtClean="0"/>
              <a:t>) solution.</a:t>
            </a:r>
            <a:r>
              <a:rPr lang="en-US" smtClean="0">
                <a:solidFill>
                  <a:schemeClr val="tx1"/>
                </a:solidFill>
              </a:rPr>
              <a:t>  Try all pairs of points.</a:t>
            </a: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r>
              <a:rPr lang="en-US" smtClean="0"/>
              <a:t>Remark.</a:t>
            </a:r>
            <a:r>
              <a:rPr lang="en-US" smtClean="0">
                <a:solidFill>
                  <a:schemeClr val="tx1"/>
                </a:solidFill>
              </a:rPr>
              <a:t>  </a:t>
            </a:r>
            <a:r>
              <a:rPr lang="en-US" smtClean="0">
                <a:solidFill>
                  <a:schemeClr val="tx1"/>
                </a:solidFill>
                <a:sym typeface="Symbol" pitchFamily="18" charset="2"/>
              </a:rPr>
              <a:t>(n</a:t>
            </a:r>
            <a:r>
              <a:rPr lang="en-US" baseline="30000" smtClean="0">
                <a:solidFill>
                  <a:schemeClr val="tx1"/>
                </a:solidFill>
                <a:sym typeface="Symbol" pitchFamily="18" charset="2"/>
              </a:rPr>
              <a:t>2</a:t>
            </a:r>
            <a:r>
              <a:rPr lang="en-US" smtClean="0">
                <a:solidFill>
                  <a:schemeClr val="tx1"/>
                </a:solidFill>
                <a:sym typeface="Symbol" pitchFamily="18" charset="2"/>
              </a:rPr>
              <a:t>) seems inevitable, but this is just an illusion.</a:t>
            </a:r>
            <a:endParaRPr lang="en-US" smtClean="0">
              <a:solidFill>
                <a:schemeClr val="tx1"/>
              </a:solidFill>
            </a:endParaRPr>
          </a:p>
        </p:txBody>
      </p:sp>
      <p:sp>
        <p:nvSpPr>
          <p:cNvPr id="30725" name="Text Box 4"/>
          <p:cNvSpPr txBox="1">
            <a:spLocks noChangeArrowheads="1"/>
          </p:cNvSpPr>
          <p:nvPr/>
        </p:nvSpPr>
        <p:spPr bwMode="auto">
          <a:xfrm>
            <a:off x="1704975" y="3271838"/>
            <a:ext cx="4389438" cy="23304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ct val="110000"/>
              </a:lnSpc>
            </a:pPr>
            <a:r>
              <a:rPr kumimoji="0" lang="en-US" b="1" dirty="0">
                <a:solidFill>
                  <a:schemeClr val="bg2"/>
                </a:solidFill>
                <a:latin typeface="Courier New" pitchFamily="49" charset="0"/>
                <a:cs typeface="Courier New" pitchFamily="49" charset="0"/>
              </a:rPr>
              <a:t>min </a:t>
            </a:r>
            <a:r>
              <a:rPr kumimoji="0" lang="en-US" b="1" dirty="0">
                <a:solidFill>
                  <a:schemeClr val="bg2"/>
                </a:solidFill>
                <a:sym typeface="Symbol" pitchFamily="18" charset="2"/>
              </a:rPr>
              <a:t></a:t>
            </a:r>
            <a:r>
              <a:rPr kumimoji="0" lang="en-US" b="1" dirty="0">
                <a:solidFill>
                  <a:schemeClr val="bg2"/>
                </a:solidFill>
                <a:latin typeface="Courier New" pitchFamily="49" charset="0"/>
                <a:cs typeface="Courier New" pitchFamily="49" charset="0"/>
              </a:rPr>
              <a:t> (x</a:t>
            </a:r>
            <a:r>
              <a:rPr kumimoji="0" lang="en-US" b="1" baseline="-25000" dirty="0">
                <a:solidFill>
                  <a:schemeClr val="bg2"/>
                </a:solidFill>
                <a:latin typeface="Courier New" pitchFamily="49" charset="0"/>
                <a:cs typeface="Courier New" pitchFamily="49" charset="0"/>
              </a:rPr>
              <a:t>1</a:t>
            </a:r>
            <a:r>
              <a:rPr kumimoji="0" lang="en-US" b="1" dirty="0">
                <a:solidFill>
                  <a:schemeClr val="bg2"/>
                </a:solidFill>
                <a:latin typeface="Courier New" pitchFamily="49" charset="0"/>
                <a:cs typeface="Courier New" pitchFamily="49" charset="0"/>
              </a:rPr>
              <a:t> - x</a:t>
            </a:r>
            <a:r>
              <a:rPr kumimoji="0" lang="en-US" b="1" baseline="-25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a:t>
            </a:r>
            <a:r>
              <a:rPr kumimoji="0" lang="en-US" b="1" baseline="30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 + (y</a:t>
            </a:r>
            <a:r>
              <a:rPr kumimoji="0" lang="en-US" b="1" baseline="-25000" dirty="0">
                <a:solidFill>
                  <a:schemeClr val="bg2"/>
                </a:solidFill>
                <a:latin typeface="Courier New" pitchFamily="49" charset="0"/>
                <a:cs typeface="Courier New" pitchFamily="49" charset="0"/>
              </a:rPr>
              <a:t>1</a:t>
            </a:r>
            <a:r>
              <a:rPr kumimoji="0" lang="en-US" b="1" dirty="0">
                <a:solidFill>
                  <a:schemeClr val="bg2"/>
                </a:solidFill>
                <a:latin typeface="Courier New" pitchFamily="49" charset="0"/>
                <a:cs typeface="Courier New" pitchFamily="49" charset="0"/>
              </a:rPr>
              <a:t> - y</a:t>
            </a:r>
            <a:r>
              <a:rPr kumimoji="0" lang="en-US" b="1" baseline="-25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a:t>
            </a:r>
            <a:r>
              <a:rPr kumimoji="0" lang="en-US" b="1" baseline="30000" dirty="0">
                <a:solidFill>
                  <a:schemeClr val="bg2"/>
                </a:solidFill>
                <a:latin typeface="Courier New" pitchFamily="49" charset="0"/>
                <a:cs typeface="Courier New" pitchFamily="49" charset="0"/>
              </a:rPr>
              <a:t>2</a:t>
            </a:r>
            <a:endParaRPr kumimoji="0" lang="en-US" b="1" baseline="-25000" dirty="0">
              <a:solidFill>
                <a:schemeClr val="bg2"/>
              </a:solidFill>
              <a:latin typeface="Courier New" pitchFamily="49" charset="0"/>
              <a:cs typeface="Courier New" pitchFamily="49" charset="0"/>
            </a:endParaRPr>
          </a:p>
          <a:p>
            <a:pPr>
              <a:lnSpc>
                <a:spcPct val="110000"/>
              </a:lnSpc>
            </a:pPr>
            <a:r>
              <a:rPr kumimoji="0" lang="en-US" b="1" dirty="0">
                <a:solidFill>
                  <a:srgbClr val="003399"/>
                </a:solidFill>
                <a:latin typeface="Courier New" pitchFamily="49" charset="0"/>
                <a:cs typeface="Courier New" pitchFamily="49" charset="0"/>
              </a:rPr>
              <a:t>for</a:t>
            </a:r>
            <a:r>
              <a:rPr kumimoji="0" lang="en-US" b="1" dirty="0">
                <a:solidFill>
                  <a:schemeClr val="bg2"/>
                </a:solidFill>
                <a:latin typeface="Courier New" pitchFamily="49" charset="0"/>
                <a:cs typeface="Courier New" pitchFamily="49" charset="0"/>
              </a:rPr>
              <a:t> </a:t>
            </a:r>
            <a:r>
              <a:rPr kumimoji="0" lang="en-US" b="1" dirty="0" err="1">
                <a:solidFill>
                  <a:schemeClr val="bg2"/>
                </a:solidFill>
                <a:latin typeface="Courier New" pitchFamily="49" charset="0"/>
                <a:cs typeface="Courier New" pitchFamily="49" charset="0"/>
              </a:rPr>
              <a:t>i</a:t>
            </a:r>
            <a:r>
              <a:rPr kumimoji="0" lang="en-US" b="1" dirty="0">
                <a:solidFill>
                  <a:schemeClr val="bg2"/>
                </a:solidFill>
                <a:latin typeface="Courier New" pitchFamily="49" charset="0"/>
                <a:cs typeface="Courier New" pitchFamily="49" charset="0"/>
              </a:rPr>
              <a:t> = 1 to n {</a:t>
            </a:r>
          </a:p>
          <a:p>
            <a:pPr>
              <a:lnSpc>
                <a:spcPct val="110000"/>
              </a:lnSpc>
            </a:pPr>
            <a:r>
              <a:rPr kumimoji="0" lang="en-US" b="1" dirty="0">
                <a:solidFill>
                  <a:srgbClr val="003399"/>
                </a:solidFill>
                <a:latin typeface="Courier New" pitchFamily="49" charset="0"/>
                <a:cs typeface="Courier New" pitchFamily="49" charset="0"/>
              </a:rPr>
              <a:t>   for</a:t>
            </a:r>
            <a:r>
              <a:rPr kumimoji="0" lang="en-US" b="1" dirty="0">
                <a:solidFill>
                  <a:schemeClr val="bg2"/>
                </a:solidFill>
                <a:latin typeface="Courier New" pitchFamily="49" charset="0"/>
                <a:cs typeface="Courier New" pitchFamily="49" charset="0"/>
              </a:rPr>
              <a:t> j = i+1 to n {</a:t>
            </a:r>
          </a:p>
          <a:p>
            <a:pPr>
              <a:lnSpc>
                <a:spcPct val="110000"/>
              </a:lnSpc>
            </a:pPr>
            <a:r>
              <a:rPr kumimoji="0" lang="en-US" b="1" dirty="0">
                <a:solidFill>
                  <a:schemeClr val="bg2"/>
                </a:solidFill>
                <a:latin typeface="Courier New" pitchFamily="49" charset="0"/>
                <a:cs typeface="Courier New" pitchFamily="49" charset="0"/>
              </a:rPr>
              <a:t>      d </a:t>
            </a:r>
            <a:r>
              <a:rPr kumimoji="0" lang="en-US" b="1" dirty="0">
                <a:solidFill>
                  <a:schemeClr val="bg2"/>
                </a:solidFill>
                <a:sym typeface="Symbol" pitchFamily="18" charset="2"/>
              </a:rPr>
              <a:t></a:t>
            </a:r>
            <a:r>
              <a:rPr kumimoji="0" lang="en-US" b="1" dirty="0">
                <a:solidFill>
                  <a:schemeClr val="bg2"/>
                </a:solidFill>
                <a:latin typeface="Courier New" pitchFamily="49" charset="0"/>
                <a:cs typeface="Courier New" pitchFamily="49" charset="0"/>
              </a:rPr>
              <a:t> (x</a:t>
            </a:r>
            <a:r>
              <a:rPr kumimoji="0" lang="en-US" b="1" baseline="-25000" dirty="0">
                <a:solidFill>
                  <a:schemeClr val="bg2"/>
                </a:solidFill>
                <a:latin typeface="Courier New" pitchFamily="49" charset="0"/>
                <a:cs typeface="Courier New" pitchFamily="49" charset="0"/>
              </a:rPr>
              <a:t>i</a:t>
            </a:r>
            <a:r>
              <a:rPr kumimoji="0" lang="en-US" b="1" dirty="0">
                <a:solidFill>
                  <a:schemeClr val="bg2"/>
                </a:solidFill>
                <a:latin typeface="Courier New" pitchFamily="49" charset="0"/>
                <a:cs typeface="Courier New" pitchFamily="49" charset="0"/>
              </a:rPr>
              <a:t> - </a:t>
            </a:r>
            <a:r>
              <a:rPr kumimoji="0" lang="en-US" b="1" dirty="0" err="1">
                <a:solidFill>
                  <a:schemeClr val="bg2"/>
                </a:solidFill>
                <a:latin typeface="Courier New" pitchFamily="49" charset="0"/>
                <a:cs typeface="Courier New" pitchFamily="49" charset="0"/>
              </a:rPr>
              <a:t>x</a:t>
            </a:r>
            <a:r>
              <a:rPr kumimoji="0" lang="en-US" b="1" baseline="-25000" dirty="0" err="1">
                <a:solidFill>
                  <a:schemeClr val="bg2"/>
                </a:solidFill>
                <a:latin typeface="Courier New" pitchFamily="49" charset="0"/>
                <a:cs typeface="Courier New" pitchFamily="49" charset="0"/>
              </a:rPr>
              <a:t>j</a:t>
            </a:r>
            <a:r>
              <a:rPr kumimoji="0" lang="en-US" b="1" dirty="0">
                <a:solidFill>
                  <a:schemeClr val="bg2"/>
                </a:solidFill>
                <a:latin typeface="Courier New" pitchFamily="49" charset="0"/>
                <a:cs typeface="Courier New" pitchFamily="49" charset="0"/>
              </a:rPr>
              <a:t>)</a:t>
            </a:r>
            <a:r>
              <a:rPr kumimoji="0" lang="en-US" b="1" baseline="30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 + (</a:t>
            </a:r>
            <a:r>
              <a:rPr kumimoji="0" lang="en-US" b="1" dirty="0" err="1">
                <a:solidFill>
                  <a:schemeClr val="bg2"/>
                </a:solidFill>
                <a:latin typeface="Courier New" pitchFamily="49" charset="0"/>
                <a:cs typeface="Courier New" pitchFamily="49" charset="0"/>
              </a:rPr>
              <a:t>y</a:t>
            </a:r>
            <a:r>
              <a:rPr kumimoji="0" lang="en-US" b="1" baseline="-25000" dirty="0" err="1">
                <a:solidFill>
                  <a:schemeClr val="bg2"/>
                </a:solidFill>
                <a:latin typeface="Courier New" pitchFamily="49" charset="0"/>
                <a:cs typeface="Courier New" pitchFamily="49" charset="0"/>
              </a:rPr>
              <a:t>i</a:t>
            </a:r>
            <a:r>
              <a:rPr kumimoji="0" lang="en-US" b="1" dirty="0">
                <a:solidFill>
                  <a:schemeClr val="bg2"/>
                </a:solidFill>
                <a:latin typeface="Courier New" pitchFamily="49" charset="0"/>
                <a:cs typeface="Courier New" pitchFamily="49" charset="0"/>
              </a:rPr>
              <a:t> - </a:t>
            </a:r>
            <a:r>
              <a:rPr kumimoji="0" lang="en-US" b="1" dirty="0" err="1">
                <a:solidFill>
                  <a:schemeClr val="bg2"/>
                </a:solidFill>
                <a:latin typeface="Courier New" pitchFamily="49" charset="0"/>
                <a:cs typeface="Courier New" pitchFamily="49" charset="0"/>
              </a:rPr>
              <a:t>y</a:t>
            </a:r>
            <a:r>
              <a:rPr kumimoji="0" lang="en-US" b="1" baseline="-25000" dirty="0" err="1">
                <a:solidFill>
                  <a:schemeClr val="bg2"/>
                </a:solidFill>
                <a:latin typeface="Courier New" pitchFamily="49" charset="0"/>
                <a:cs typeface="Courier New" pitchFamily="49" charset="0"/>
              </a:rPr>
              <a:t>j</a:t>
            </a:r>
            <a:r>
              <a:rPr kumimoji="0" lang="en-US" b="1" dirty="0">
                <a:solidFill>
                  <a:schemeClr val="bg2"/>
                </a:solidFill>
                <a:latin typeface="Courier New" pitchFamily="49" charset="0"/>
                <a:cs typeface="Courier New" pitchFamily="49" charset="0"/>
              </a:rPr>
              <a:t>)</a:t>
            </a:r>
            <a:r>
              <a:rPr kumimoji="0" lang="en-US" b="1" baseline="30000" dirty="0">
                <a:solidFill>
                  <a:schemeClr val="bg2"/>
                </a:solidFill>
                <a:latin typeface="Courier New" pitchFamily="49" charset="0"/>
                <a:cs typeface="Courier New" pitchFamily="49" charset="0"/>
              </a:rPr>
              <a:t>2</a:t>
            </a:r>
            <a:endParaRPr kumimoji="0" lang="en-US" b="1" baseline="-25000" dirty="0">
              <a:solidFill>
                <a:schemeClr val="bg2"/>
              </a:solidFill>
              <a:latin typeface="Courier New" pitchFamily="49" charset="0"/>
              <a:cs typeface="Courier New" pitchFamily="49" charset="0"/>
            </a:endParaRPr>
          </a:p>
          <a:p>
            <a:pPr>
              <a:lnSpc>
                <a:spcPct val="110000"/>
              </a:lnSpc>
            </a:pPr>
            <a:r>
              <a:rPr kumimoji="0" lang="en-US" b="1" dirty="0">
                <a:solidFill>
                  <a:srgbClr val="003399"/>
                </a:solidFill>
                <a:latin typeface="Courier New" pitchFamily="49" charset="0"/>
                <a:cs typeface="Courier New" pitchFamily="49" charset="0"/>
              </a:rPr>
              <a:t>      if</a:t>
            </a:r>
            <a:r>
              <a:rPr kumimoji="0" lang="en-US" b="1" dirty="0">
                <a:solidFill>
                  <a:schemeClr val="bg2"/>
                </a:solidFill>
                <a:latin typeface="Courier New" pitchFamily="49" charset="0"/>
                <a:cs typeface="Courier New" pitchFamily="49" charset="0"/>
              </a:rPr>
              <a:t> (d &lt; min)</a:t>
            </a:r>
          </a:p>
          <a:p>
            <a:pPr>
              <a:lnSpc>
                <a:spcPct val="110000"/>
              </a:lnSpc>
            </a:pPr>
            <a:r>
              <a:rPr kumimoji="0" lang="en-US" b="1" dirty="0">
                <a:solidFill>
                  <a:schemeClr val="bg2"/>
                </a:solidFill>
                <a:latin typeface="Courier New" pitchFamily="49" charset="0"/>
                <a:cs typeface="Courier New" pitchFamily="49" charset="0"/>
              </a:rPr>
              <a:t>         min </a:t>
            </a:r>
            <a:r>
              <a:rPr kumimoji="0" lang="en-US" b="1" dirty="0">
                <a:solidFill>
                  <a:schemeClr val="bg2"/>
                </a:solidFill>
                <a:sym typeface="Symbol" pitchFamily="18" charset="2"/>
              </a:rPr>
              <a:t></a:t>
            </a:r>
            <a:r>
              <a:rPr kumimoji="0" lang="en-US" b="1" dirty="0">
                <a:solidFill>
                  <a:schemeClr val="bg2"/>
                </a:solidFill>
                <a:latin typeface="Courier New" pitchFamily="49" charset="0"/>
                <a:cs typeface="Courier New" pitchFamily="49" charset="0"/>
              </a:rPr>
              <a:t> d</a:t>
            </a:r>
          </a:p>
          <a:p>
            <a:pPr>
              <a:lnSpc>
                <a:spcPct val="110000"/>
              </a:lnSpc>
            </a:pPr>
            <a:r>
              <a:rPr kumimoji="0" lang="en-US" b="1" dirty="0">
                <a:solidFill>
                  <a:schemeClr val="bg2"/>
                </a:solidFill>
                <a:latin typeface="Courier New" pitchFamily="49" charset="0"/>
                <a:cs typeface="Courier New" pitchFamily="49" charset="0"/>
              </a:rPr>
              <a:t>   }</a:t>
            </a:r>
          </a:p>
          <a:p>
            <a:pPr>
              <a:lnSpc>
                <a:spcPct val="110000"/>
              </a:lnSpc>
            </a:pPr>
            <a:r>
              <a:rPr kumimoji="0" lang="en-US" b="1" dirty="0">
                <a:solidFill>
                  <a:schemeClr val="bg2"/>
                </a:solidFill>
                <a:latin typeface="Courier New" pitchFamily="49" charset="0"/>
                <a:cs typeface="Courier New" pitchFamily="49" charset="0"/>
              </a:rPr>
              <a:t>}</a:t>
            </a:r>
          </a:p>
        </p:txBody>
      </p:sp>
      <p:sp>
        <p:nvSpPr>
          <p:cNvPr id="30726" name="Line 5"/>
          <p:cNvSpPr>
            <a:spLocks noChangeShapeType="1"/>
          </p:cNvSpPr>
          <p:nvPr/>
        </p:nvSpPr>
        <p:spPr bwMode="auto">
          <a:xfrm flipH="1">
            <a:off x="6307138" y="4344988"/>
            <a:ext cx="2921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0727" name="Text Box 6"/>
          <p:cNvSpPr txBox="1">
            <a:spLocks noChangeArrowheads="1"/>
          </p:cNvSpPr>
          <p:nvPr/>
        </p:nvSpPr>
        <p:spPr bwMode="auto">
          <a:xfrm>
            <a:off x="6659563" y="4210050"/>
            <a:ext cx="14287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don't need to</a:t>
            </a:r>
            <a:br>
              <a:rPr lang="en-US" sz="1200"/>
            </a:br>
            <a:r>
              <a:rPr lang="en-US" sz="1200"/>
              <a:t>take square roots</a:t>
            </a:r>
          </a:p>
        </p:txBody>
      </p:sp>
      <p:sp>
        <p:nvSpPr>
          <p:cNvPr id="30728" name="Line 7"/>
          <p:cNvSpPr>
            <a:spLocks noChangeShapeType="1"/>
          </p:cNvSpPr>
          <p:nvPr/>
        </p:nvSpPr>
        <p:spPr bwMode="auto">
          <a:xfrm flipH="1">
            <a:off x="7146925" y="6108700"/>
            <a:ext cx="2921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0729" name="Text Box 8"/>
          <p:cNvSpPr txBox="1">
            <a:spLocks noChangeArrowheads="1"/>
          </p:cNvSpPr>
          <p:nvPr/>
        </p:nvSpPr>
        <p:spPr bwMode="auto">
          <a:xfrm>
            <a:off x="7499350" y="5957888"/>
            <a:ext cx="11366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see chapter 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6113C57E-4157-4C9A-8078-DA5255F927F7}" type="slidenum">
              <a:rPr lang="en-US" sz="800" smtClean="0"/>
              <a:pPr/>
              <a:t>3</a:t>
            </a:fld>
            <a:endParaRPr lang="en-US" sz="1400" smtClean="0"/>
          </a:p>
        </p:txBody>
      </p:sp>
      <p:sp>
        <p:nvSpPr>
          <p:cNvPr id="5123" name="Rectangle 2"/>
          <p:cNvSpPr>
            <a:spLocks noGrp="1" noChangeArrowheads="1"/>
          </p:cNvSpPr>
          <p:nvPr>
            <p:ph type="title"/>
          </p:nvPr>
        </p:nvSpPr>
        <p:spPr/>
        <p:txBody>
          <a:bodyPr/>
          <a:lstStyle/>
          <a:p>
            <a:r>
              <a:rPr lang="en-US" smtClean="0"/>
              <a:t>Algorithmic Paradigms</a:t>
            </a:r>
          </a:p>
        </p:txBody>
      </p:sp>
      <p:sp>
        <p:nvSpPr>
          <p:cNvPr id="5124" name="Rectangle 3"/>
          <p:cNvSpPr>
            <a:spLocks noGrp="1" noChangeArrowheads="1"/>
          </p:cNvSpPr>
          <p:nvPr>
            <p:ph type="body" idx="1"/>
          </p:nvPr>
        </p:nvSpPr>
        <p:spPr/>
        <p:txBody>
          <a:bodyPr/>
          <a:lstStyle/>
          <a:p>
            <a:pPr marL="0" indent="0"/>
            <a:r>
              <a:rPr lang="en-US" smtClean="0"/>
              <a:t>Design and analysis of computer algorithms.</a:t>
            </a:r>
          </a:p>
          <a:p>
            <a:pPr lvl="1"/>
            <a:r>
              <a:rPr lang="en-US" smtClean="0"/>
              <a:t>Greedy.</a:t>
            </a:r>
          </a:p>
          <a:p>
            <a:pPr lvl="1"/>
            <a:r>
              <a:rPr lang="en-US" smtClean="0"/>
              <a:t>Divide-and-conquer.</a:t>
            </a:r>
          </a:p>
          <a:p>
            <a:pPr lvl="1"/>
            <a:r>
              <a:rPr lang="en-US" smtClean="0"/>
              <a:t>Dynamic programming.</a:t>
            </a:r>
          </a:p>
          <a:p>
            <a:pPr lvl="1"/>
            <a:r>
              <a:rPr lang="en-US" smtClean="0"/>
              <a:t>Network flow.</a:t>
            </a:r>
          </a:p>
          <a:p>
            <a:pPr lvl="1"/>
            <a:r>
              <a:rPr lang="en-US" smtClean="0"/>
              <a:t>Randomized algorithms.</a:t>
            </a:r>
          </a:p>
          <a:p>
            <a:pPr lvl="1"/>
            <a:r>
              <a:rPr lang="en-US" smtClean="0"/>
              <a:t>Intractability.</a:t>
            </a:r>
          </a:p>
          <a:p>
            <a:pPr lvl="1"/>
            <a:r>
              <a:rPr lang="en-US" smtClean="0"/>
              <a:t>Coping with intractability.</a:t>
            </a:r>
          </a:p>
          <a:p>
            <a:pPr lvl="1"/>
            <a:endParaRPr lang="en-US" smtClean="0">
              <a:solidFill>
                <a:schemeClr val="accent1"/>
              </a:solidFill>
            </a:endParaRPr>
          </a:p>
          <a:p>
            <a:pPr marL="0" indent="0"/>
            <a:r>
              <a:rPr lang="en-US" smtClean="0">
                <a:solidFill>
                  <a:schemeClr val="accent1"/>
                </a:solidFill>
              </a:rPr>
              <a:t>Critical thinking </a:t>
            </a:r>
            <a:r>
              <a:rPr lang="en-US" smtClean="0">
                <a:solidFill>
                  <a:schemeClr val="tx1"/>
                </a:solidFill>
              </a:rPr>
              <a:t>and</a:t>
            </a:r>
            <a:r>
              <a:rPr lang="en-US" smtClean="0">
                <a:solidFill>
                  <a:schemeClr val="accent1"/>
                </a:solidFill>
              </a:rPr>
              <a:t> problem-solving.</a:t>
            </a:r>
          </a:p>
          <a:p>
            <a:pPr lvl="1"/>
            <a:endParaRPr lang="en-US" smtClean="0"/>
          </a:p>
          <a:p>
            <a:pPr marL="0" indent="0"/>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2CB539BE-8053-4132-8D06-BB754C58EE81}" type="slidenum">
              <a:rPr lang="en-US" sz="800" smtClean="0"/>
              <a:pPr/>
              <a:t>30</a:t>
            </a:fld>
            <a:endParaRPr lang="en-US" sz="1400" smtClean="0"/>
          </a:p>
        </p:txBody>
      </p:sp>
      <p:sp>
        <p:nvSpPr>
          <p:cNvPr id="31747" name="Rectangle 2"/>
          <p:cNvSpPr>
            <a:spLocks noGrp="1" noChangeArrowheads="1"/>
          </p:cNvSpPr>
          <p:nvPr>
            <p:ph type="title"/>
          </p:nvPr>
        </p:nvSpPr>
        <p:spPr/>
        <p:txBody>
          <a:bodyPr/>
          <a:lstStyle/>
          <a:p>
            <a:r>
              <a:rPr lang="en-US" smtClean="0"/>
              <a:t>Cubic Time:  O(n</a:t>
            </a:r>
            <a:r>
              <a:rPr lang="en-US" baseline="30000" smtClean="0"/>
              <a:t>3</a:t>
            </a:r>
            <a:r>
              <a:rPr lang="en-US" smtClean="0"/>
              <a:t>)</a:t>
            </a:r>
          </a:p>
        </p:txBody>
      </p:sp>
      <p:sp>
        <p:nvSpPr>
          <p:cNvPr id="31748" name="Rectangle 3"/>
          <p:cNvSpPr>
            <a:spLocks noGrp="1" noChangeArrowheads="1"/>
          </p:cNvSpPr>
          <p:nvPr>
            <p:ph type="body" idx="1"/>
          </p:nvPr>
        </p:nvSpPr>
        <p:spPr/>
        <p:txBody>
          <a:bodyPr/>
          <a:lstStyle/>
          <a:p>
            <a:pPr marL="0" indent="0"/>
            <a:r>
              <a:rPr lang="en-US" smtClean="0"/>
              <a:t>Cubic time.  </a:t>
            </a:r>
            <a:r>
              <a:rPr lang="en-US" smtClean="0">
                <a:solidFill>
                  <a:schemeClr val="tx1"/>
                </a:solidFill>
              </a:rPr>
              <a:t>Enumerate all triples of elements.</a:t>
            </a:r>
          </a:p>
          <a:p>
            <a:pPr marL="0" indent="0"/>
            <a:endParaRPr lang="en-US" smtClean="0">
              <a:solidFill>
                <a:schemeClr val="tx1"/>
              </a:solidFill>
            </a:endParaRPr>
          </a:p>
          <a:p>
            <a:pPr marL="0" indent="0"/>
            <a:r>
              <a:rPr lang="en-US" smtClean="0"/>
              <a:t>Set disjointness.</a:t>
            </a:r>
            <a:r>
              <a:rPr lang="en-US" smtClean="0">
                <a:solidFill>
                  <a:schemeClr val="tx1"/>
                </a:solidFill>
              </a:rPr>
              <a:t>  Given n sets S</a:t>
            </a:r>
            <a:r>
              <a:rPr lang="en-US" baseline="-25000" smtClean="0">
                <a:solidFill>
                  <a:schemeClr val="tx1"/>
                </a:solidFill>
              </a:rPr>
              <a:t>1</a:t>
            </a:r>
            <a:r>
              <a:rPr lang="en-US" smtClean="0">
                <a:solidFill>
                  <a:schemeClr val="tx1"/>
                </a:solidFill>
              </a:rPr>
              <a:t>, …, S</a:t>
            </a:r>
            <a:r>
              <a:rPr lang="en-US" baseline="-25000" smtClean="0">
                <a:solidFill>
                  <a:schemeClr val="tx1"/>
                </a:solidFill>
              </a:rPr>
              <a:t>n</a:t>
            </a:r>
            <a:r>
              <a:rPr lang="en-US" smtClean="0">
                <a:solidFill>
                  <a:schemeClr val="tx1"/>
                </a:solidFill>
              </a:rPr>
              <a:t> each of which is a subset of</a:t>
            </a:r>
            <a:br>
              <a:rPr lang="en-US" smtClean="0">
                <a:solidFill>
                  <a:schemeClr val="tx1"/>
                </a:solidFill>
              </a:rPr>
            </a:br>
            <a:r>
              <a:rPr lang="en-US" smtClean="0">
                <a:solidFill>
                  <a:schemeClr val="tx1"/>
                </a:solidFill>
              </a:rPr>
              <a:t>1, 2, …, n, is there some pair of these which are disjoint?</a:t>
            </a:r>
          </a:p>
          <a:p>
            <a:pPr marL="0" indent="0"/>
            <a:endParaRPr lang="en-US" smtClean="0">
              <a:solidFill>
                <a:schemeClr val="tx1"/>
              </a:solidFill>
            </a:endParaRPr>
          </a:p>
          <a:p>
            <a:pPr marL="0" indent="0"/>
            <a:r>
              <a:rPr lang="en-US" smtClean="0"/>
              <a:t>O(n</a:t>
            </a:r>
            <a:r>
              <a:rPr lang="en-US" baseline="30000" smtClean="0"/>
              <a:t>3</a:t>
            </a:r>
            <a:r>
              <a:rPr lang="en-US" smtClean="0"/>
              <a:t>) solution.</a:t>
            </a:r>
            <a:r>
              <a:rPr lang="en-US" smtClean="0">
                <a:solidFill>
                  <a:schemeClr val="tx1"/>
                </a:solidFill>
              </a:rPr>
              <a:t>  For each pairs of sets, determine if they are disjoint.</a:t>
            </a:r>
          </a:p>
        </p:txBody>
      </p:sp>
      <p:sp>
        <p:nvSpPr>
          <p:cNvPr id="31749" name="Text Box 4"/>
          <p:cNvSpPr txBox="1">
            <a:spLocks noChangeArrowheads="1"/>
          </p:cNvSpPr>
          <p:nvPr/>
        </p:nvSpPr>
        <p:spPr bwMode="auto">
          <a:xfrm>
            <a:off x="1187450" y="3403600"/>
            <a:ext cx="6623050" cy="2598738"/>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ct val="110000"/>
              </a:lnSpc>
            </a:pPr>
            <a:r>
              <a:rPr kumimoji="0" lang="en-US" b="1">
                <a:solidFill>
                  <a:srgbClr val="003399"/>
                </a:solidFill>
                <a:latin typeface="Courier New" pitchFamily="49" charset="0"/>
                <a:cs typeface="Courier New" pitchFamily="49" charset="0"/>
              </a:rPr>
              <a:t>foreach</a:t>
            </a:r>
            <a:r>
              <a:rPr kumimoji="0" lang="en-US" b="1">
                <a:solidFill>
                  <a:schemeClr val="bg2"/>
                </a:solidFill>
                <a:latin typeface="Courier New" pitchFamily="49" charset="0"/>
                <a:cs typeface="Courier New" pitchFamily="49" charset="0"/>
              </a:rPr>
              <a:t> set S</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a:t>
            </a:r>
          </a:p>
          <a:p>
            <a:pPr>
              <a:lnSpc>
                <a:spcPct val="110000"/>
              </a:lnSpc>
            </a:pPr>
            <a:r>
              <a:rPr kumimoji="0" lang="en-US" b="1">
                <a:solidFill>
                  <a:srgbClr val="003399"/>
                </a:solidFill>
                <a:latin typeface="Courier New" pitchFamily="49" charset="0"/>
                <a:cs typeface="Courier New" pitchFamily="49" charset="0"/>
              </a:rPr>
              <a:t>   foreach</a:t>
            </a:r>
            <a:r>
              <a:rPr kumimoji="0" lang="en-US" b="1">
                <a:solidFill>
                  <a:schemeClr val="bg2"/>
                </a:solidFill>
                <a:latin typeface="Courier New" pitchFamily="49" charset="0"/>
                <a:cs typeface="Courier New" pitchFamily="49" charset="0"/>
              </a:rPr>
              <a:t> other set S</a:t>
            </a:r>
            <a:r>
              <a:rPr kumimoji="0" lang="en-US" b="1" baseline="-25000">
                <a:solidFill>
                  <a:schemeClr val="bg2"/>
                </a:solidFill>
                <a:latin typeface="Courier New" pitchFamily="49" charset="0"/>
                <a:cs typeface="Courier New" pitchFamily="49" charset="0"/>
              </a:rPr>
              <a:t>j</a:t>
            </a:r>
            <a:r>
              <a:rPr kumimoji="0" lang="en-US" b="1">
                <a:solidFill>
                  <a:schemeClr val="bg2"/>
                </a:solidFill>
                <a:latin typeface="Courier New" pitchFamily="49" charset="0"/>
                <a:cs typeface="Courier New" pitchFamily="49" charset="0"/>
              </a:rPr>
              <a:t> {</a:t>
            </a:r>
          </a:p>
          <a:p>
            <a:pPr>
              <a:lnSpc>
                <a:spcPct val="110000"/>
              </a:lnSpc>
            </a:pPr>
            <a:r>
              <a:rPr kumimoji="0" lang="en-US" b="1">
                <a:solidFill>
                  <a:srgbClr val="003399"/>
                </a:solidFill>
                <a:latin typeface="Courier New" pitchFamily="49" charset="0"/>
                <a:cs typeface="Courier New" pitchFamily="49" charset="0"/>
              </a:rPr>
              <a:t>      foreach</a:t>
            </a:r>
            <a:r>
              <a:rPr kumimoji="0" lang="en-US" b="1">
                <a:solidFill>
                  <a:schemeClr val="bg2"/>
                </a:solidFill>
                <a:latin typeface="Courier New" pitchFamily="49" charset="0"/>
                <a:cs typeface="Courier New" pitchFamily="49" charset="0"/>
              </a:rPr>
              <a:t> element p of S</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a:t>
            </a:r>
            <a:endParaRPr kumimoji="0" lang="en-US" b="1" baseline="-25000">
              <a:solidFill>
                <a:schemeClr val="bg2"/>
              </a:solidFill>
              <a:latin typeface="Courier New" pitchFamily="49" charset="0"/>
              <a:cs typeface="Courier New" pitchFamily="49" charset="0"/>
            </a:endParaRPr>
          </a:p>
          <a:p>
            <a:pPr>
              <a:lnSpc>
                <a:spcPct val="110000"/>
              </a:lnSpc>
            </a:pPr>
            <a:r>
              <a:rPr kumimoji="0" lang="en-US" b="1">
                <a:solidFill>
                  <a:schemeClr val="bg2"/>
                </a:solidFill>
                <a:latin typeface="Courier New" pitchFamily="49" charset="0"/>
                <a:cs typeface="Courier New" pitchFamily="49" charset="0"/>
              </a:rPr>
              <a:t>         determine whether p also belongs to S</a:t>
            </a:r>
            <a:r>
              <a:rPr kumimoji="0" lang="en-US" b="1" baseline="-25000">
                <a:solidFill>
                  <a:schemeClr val="bg2"/>
                </a:solidFill>
                <a:latin typeface="Courier New" pitchFamily="49" charset="0"/>
                <a:cs typeface="Courier New" pitchFamily="49" charset="0"/>
              </a:rPr>
              <a:t>j</a:t>
            </a:r>
          </a:p>
          <a:p>
            <a:pPr>
              <a:lnSpc>
                <a:spcPct val="110000"/>
              </a:lnSpc>
            </a:pPr>
            <a:r>
              <a:rPr kumimoji="0" lang="en-US" b="1">
                <a:solidFill>
                  <a:schemeClr val="bg2"/>
                </a:solidFill>
                <a:latin typeface="Courier New" pitchFamily="49" charset="0"/>
                <a:cs typeface="Courier New" pitchFamily="49" charset="0"/>
              </a:rPr>
              <a:t>      }</a:t>
            </a:r>
          </a:p>
          <a:p>
            <a:pPr>
              <a:lnSpc>
                <a:spcPct val="110000"/>
              </a:lnSpc>
            </a:pPr>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if</a:t>
            </a:r>
            <a:r>
              <a:rPr kumimoji="0" lang="en-US" b="1">
                <a:solidFill>
                  <a:schemeClr val="bg2"/>
                </a:solidFill>
                <a:latin typeface="Courier New" pitchFamily="49" charset="0"/>
                <a:cs typeface="Courier New" pitchFamily="49" charset="0"/>
              </a:rPr>
              <a:t> (no element of S</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belongs to S</a:t>
            </a:r>
            <a:r>
              <a:rPr kumimoji="0" lang="en-US" b="1" baseline="-25000">
                <a:solidFill>
                  <a:schemeClr val="bg2"/>
                </a:solidFill>
                <a:latin typeface="Courier New" pitchFamily="49" charset="0"/>
                <a:cs typeface="Courier New" pitchFamily="49" charset="0"/>
              </a:rPr>
              <a:t>j</a:t>
            </a:r>
            <a:r>
              <a:rPr kumimoji="0" lang="en-US" b="1">
                <a:solidFill>
                  <a:schemeClr val="bg2"/>
                </a:solidFill>
                <a:latin typeface="Courier New" pitchFamily="49" charset="0"/>
                <a:cs typeface="Courier New" pitchFamily="49" charset="0"/>
              </a:rPr>
              <a:t>)</a:t>
            </a:r>
          </a:p>
          <a:p>
            <a:pPr>
              <a:lnSpc>
                <a:spcPct val="110000"/>
              </a:lnSpc>
            </a:pPr>
            <a:r>
              <a:rPr kumimoji="0" lang="en-US" b="1">
                <a:solidFill>
                  <a:schemeClr val="bg2"/>
                </a:solidFill>
                <a:latin typeface="Courier New" pitchFamily="49" charset="0"/>
                <a:cs typeface="Courier New" pitchFamily="49" charset="0"/>
              </a:rPr>
              <a:t>         report that S</a:t>
            </a:r>
            <a:r>
              <a:rPr kumimoji="0" lang="en-US" b="1" baseline="-25000">
                <a:solidFill>
                  <a:schemeClr val="bg2"/>
                </a:solidFill>
                <a:latin typeface="Courier New" pitchFamily="49" charset="0"/>
                <a:cs typeface="Courier New" pitchFamily="49" charset="0"/>
              </a:rPr>
              <a:t>i</a:t>
            </a:r>
            <a:r>
              <a:rPr kumimoji="0" lang="en-US" b="1">
                <a:solidFill>
                  <a:schemeClr val="bg2"/>
                </a:solidFill>
                <a:latin typeface="Courier New" pitchFamily="49" charset="0"/>
                <a:cs typeface="Courier New" pitchFamily="49" charset="0"/>
              </a:rPr>
              <a:t> and S</a:t>
            </a:r>
            <a:r>
              <a:rPr kumimoji="0" lang="en-US" b="1" baseline="-25000">
                <a:solidFill>
                  <a:schemeClr val="bg2"/>
                </a:solidFill>
                <a:latin typeface="Courier New" pitchFamily="49" charset="0"/>
                <a:cs typeface="Courier New" pitchFamily="49" charset="0"/>
              </a:rPr>
              <a:t>j</a:t>
            </a:r>
            <a:r>
              <a:rPr kumimoji="0" lang="en-US" b="1">
                <a:solidFill>
                  <a:schemeClr val="bg2"/>
                </a:solidFill>
                <a:latin typeface="Courier New" pitchFamily="49" charset="0"/>
                <a:cs typeface="Courier New" pitchFamily="49" charset="0"/>
              </a:rPr>
              <a:t> are disjoint</a:t>
            </a:r>
          </a:p>
          <a:p>
            <a:pPr>
              <a:lnSpc>
                <a:spcPct val="110000"/>
              </a:lnSpc>
            </a:pPr>
            <a:r>
              <a:rPr kumimoji="0" lang="en-US" b="1">
                <a:solidFill>
                  <a:schemeClr val="bg2"/>
                </a:solidFill>
                <a:latin typeface="Courier New" pitchFamily="49" charset="0"/>
                <a:cs typeface="Courier New" pitchFamily="49" charset="0"/>
              </a:rPr>
              <a:t>   }</a:t>
            </a:r>
          </a:p>
          <a:p>
            <a:pPr>
              <a:lnSpc>
                <a:spcPct val="110000"/>
              </a:lnSpc>
            </a:pPr>
            <a:r>
              <a:rPr kumimoji="0" lang="en-US" b="1">
                <a:solidFill>
                  <a:schemeClr val="bg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242C5423-E061-4A3E-9820-C2FA1778ACB8}" type="slidenum">
              <a:rPr lang="en-US" sz="800" smtClean="0"/>
              <a:pPr/>
              <a:t>31</a:t>
            </a:fld>
            <a:endParaRPr lang="en-US" sz="1400" smtClean="0"/>
          </a:p>
        </p:txBody>
      </p:sp>
      <p:sp>
        <p:nvSpPr>
          <p:cNvPr id="32771" name="Rectangle 2"/>
          <p:cNvSpPr>
            <a:spLocks noGrp="1" noChangeArrowheads="1"/>
          </p:cNvSpPr>
          <p:nvPr>
            <p:ph type="title"/>
          </p:nvPr>
        </p:nvSpPr>
        <p:spPr/>
        <p:txBody>
          <a:bodyPr/>
          <a:lstStyle/>
          <a:p>
            <a:r>
              <a:rPr lang="en-US" smtClean="0"/>
              <a:t>Polynomial Time:  O(n</a:t>
            </a:r>
            <a:r>
              <a:rPr lang="en-US" baseline="30000" smtClean="0"/>
              <a:t>k</a:t>
            </a:r>
            <a:r>
              <a:rPr lang="en-US" smtClean="0"/>
              <a:t>) Time</a:t>
            </a:r>
          </a:p>
        </p:txBody>
      </p:sp>
      <p:sp>
        <p:nvSpPr>
          <p:cNvPr id="32772" name="Rectangle 3"/>
          <p:cNvSpPr>
            <a:spLocks noGrp="1" noChangeArrowheads="1"/>
          </p:cNvSpPr>
          <p:nvPr>
            <p:ph type="body" idx="1"/>
          </p:nvPr>
        </p:nvSpPr>
        <p:spPr/>
        <p:txBody>
          <a:bodyPr/>
          <a:lstStyle/>
          <a:p>
            <a:pPr marL="0" indent="0"/>
            <a:r>
              <a:rPr lang="en-US" smtClean="0"/>
              <a:t>Independent set of size k.</a:t>
            </a:r>
            <a:r>
              <a:rPr lang="en-US" smtClean="0">
                <a:solidFill>
                  <a:schemeClr val="tx1"/>
                </a:solidFill>
              </a:rPr>
              <a:t>  Given a graph, are there k nodes such that no two are joined by an edge?</a:t>
            </a:r>
          </a:p>
          <a:p>
            <a:pPr marL="0" indent="0"/>
            <a:endParaRPr lang="en-US" smtClean="0">
              <a:solidFill>
                <a:schemeClr val="tx1"/>
              </a:solidFill>
            </a:endParaRPr>
          </a:p>
          <a:p>
            <a:pPr marL="0" indent="0"/>
            <a:r>
              <a:rPr lang="en-US" smtClean="0"/>
              <a:t>O(n</a:t>
            </a:r>
            <a:r>
              <a:rPr lang="en-US" baseline="30000" smtClean="0"/>
              <a:t>k</a:t>
            </a:r>
            <a:r>
              <a:rPr lang="en-US" smtClean="0"/>
              <a:t>) solution.</a:t>
            </a:r>
            <a:r>
              <a:rPr lang="en-US" smtClean="0">
                <a:solidFill>
                  <a:schemeClr val="tx1"/>
                </a:solidFill>
              </a:rPr>
              <a:t>  Enumerate all subsets of k nodes.</a:t>
            </a: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lvl="1"/>
            <a:r>
              <a:rPr lang="en-US" smtClean="0"/>
              <a:t>Check whether S is an independent set = O(k</a:t>
            </a:r>
            <a:r>
              <a:rPr lang="en-US" baseline="30000" smtClean="0"/>
              <a:t>2</a:t>
            </a:r>
            <a:r>
              <a:rPr lang="en-US" smtClean="0"/>
              <a:t>).</a:t>
            </a:r>
          </a:p>
          <a:p>
            <a:pPr lvl="1"/>
            <a:r>
              <a:rPr lang="en-US" smtClean="0"/>
              <a:t>Number of k element subsets = </a:t>
            </a:r>
          </a:p>
          <a:p>
            <a:pPr lvl="1"/>
            <a:r>
              <a:rPr lang="en-US" smtClean="0"/>
              <a:t>O(k</a:t>
            </a:r>
            <a:r>
              <a:rPr lang="en-US" baseline="30000" smtClean="0"/>
              <a:t>2</a:t>
            </a:r>
            <a:r>
              <a:rPr lang="en-US" smtClean="0"/>
              <a:t> n</a:t>
            </a:r>
            <a:r>
              <a:rPr lang="en-US" baseline="30000" smtClean="0"/>
              <a:t>k</a:t>
            </a:r>
            <a:r>
              <a:rPr lang="en-US" smtClean="0"/>
              <a:t> / k!) = O(n</a:t>
            </a:r>
            <a:r>
              <a:rPr lang="en-US" baseline="30000" smtClean="0"/>
              <a:t>k</a:t>
            </a:r>
            <a:r>
              <a:rPr lang="en-US" smtClean="0"/>
              <a:t>).</a:t>
            </a:r>
          </a:p>
        </p:txBody>
      </p:sp>
      <p:sp>
        <p:nvSpPr>
          <p:cNvPr id="32773" name="Text Box 4"/>
          <p:cNvSpPr txBox="1">
            <a:spLocks noChangeArrowheads="1"/>
          </p:cNvSpPr>
          <p:nvPr/>
        </p:nvSpPr>
        <p:spPr bwMode="auto">
          <a:xfrm>
            <a:off x="1622425" y="2516188"/>
            <a:ext cx="5372100" cy="179387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ct val="110000"/>
              </a:lnSpc>
            </a:pPr>
            <a:r>
              <a:rPr kumimoji="0" lang="en-US" b="1">
                <a:solidFill>
                  <a:srgbClr val="003399"/>
                </a:solidFill>
                <a:latin typeface="Courier New" pitchFamily="49" charset="0"/>
                <a:cs typeface="Courier New" pitchFamily="49" charset="0"/>
              </a:rPr>
              <a:t>foreach</a:t>
            </a:r>
            <a:r>
              <a:rPr kumimoji="0" lang="en-US" b="1">
                <a:solidFill>
                  <a:schemeClr val="bg2"/>
                </a:solidFill>
                <a:latin typeface="Courier New" pitchFamily="49" charset="0"/>
                <a:cs typeface="Courier New" pitchFamily="49" charset="0"/>
              </a:rPr>
              <a:t> subset S of k nodes {</a:t>
            </a:r>
          </a:p>
          <a:p>
            <a:pPr>
              <a:lnSpc>
                <a:spcPct val="110000"/>
              </a:lnSpc>
            </a:pPr>
            <a:r>
              <a:rPr kumimoji="0" lang="en-US" b="1">
                <a:solidFill>
                  <a:schemeClr val="bg2"/>
                </a:solidFill>
                <a:latin typeface="Courier New" pitchFamily="49" charset="0"/>
                <a:cs typeface="Courier New" pitchFamily="49" charset="0"/>
              </a:rPr>
              <a:t>   check whether S in an independent set</a:t>
            </a:r>
          </a:p>
          <a:p>
            <a:pPr>
              <a:lnSpc>
                <a:spcPct val="110000"/>
              </a:lnSpc>
            </a:pPr>
            <a:r>
              <a:rPr kumimoji="0" lang="en-US" b="1">
                <a:solidFill>
                  <a:srgbClr val="003399"/>
                </a:solidFill>
                <a:latin typeface="Courier New" pitchFamily="49" charset="0"/>
                <a:cs typeface="Courier New" pitchFamily="49" charset="0"/>
              </a:rPr>
              <a:t>   if</a:t>
            </a:r>
            <a:r>
              <a:rPr kumimoji="0" lang="en-US" b="1">
                <a:solidFill>
                  <a:schemeClr val="bg2"/>
                </a:solidFill>
                <a:latin typeface="Courier New" pitchFamily="49" charset="0"/>
                <a:cs typeface="Courier New" pitchFamily="49" charset="0"/>
              </a:rPr>
              <a:t> (S is an independent set)</a:t>
            </a:r>
          </a:p>
          <a:p>
            <a:pPr>
              <a:lnSpc>
                <a:spcPct val="110000"/>
              </a:lnSpc>
            </a:pPr>
            <a:r>
              <a:rPr kumimoji="0" lang="en-US" b="1">
                <a:solidFill>
                  <a:schemeClr val="bg2"/>
                </a:solidFill>
                <a:latin typeface="Courier New" pitchFamily="49" charset="0"/>
                <a:cs typeface="Courier New" pitchFamily="49" charset="0"/>
              </a:rPr>
              <a:t>      report S is an independent set</a:t>
            </a:r>
          </a:p>
          <a:p>
            <a:pPr>
              <a:lnSpc>
                <a:spcPct val="110000"/>
              </a:lnSpc>
            </a:pPr>
            <a:r>
              <a:rPr kumimoji="0" lang="en-US" b="1">
                <a:solidFill>
                  <a:schemeClr val="bg2"/>
                </a:solidFill>
                <a:latin typeface="Courier New" pitchFamily="49" charset="0"/>
                <a:cs typeface="Courier New" pitchFamily="49" charset="0"/>
              </a:rPr>
              <a:t>   }</a:t>
            </a:r>
          </a:p>
          <a:p>
            <a:pPr>
              <a:lnSpc>
                <a:spcPct val="110000"/>
              </a:lnSpc>
            </a:pPr>
            <a:r>
              <a:rPr kumimoji="0" lang="en-US" b="1">
                <a:solidFill>
                  <a:schemeClr val="bg2"/>
                </a:solidFill>
                <a:latin typeface="Courier New" pitchFamily="49" charset="0"/>
                <a:cs typeface="Courier New" pitchFamily="49" charset="0"/>
              </a:rPr>
              <a:t>}</a:t>
            </a:r>
          </a:p>
        </p:txBody>
      </p:sp>
      <p:graphicFrame>
        <p:nvGraphicFramePr>
          <p:cNvPr id="32774" name="Object 5"/>
          <p:cNvGraphicFramePr>
            <a:graphicFrameLocks noChangeAspect="1"/>
          </p:cNvGraphicFramePr>
          <p:nvPr/>
        </p:nvGraphicFramePr>
        <p:xfrm>
          <a:off x="4546600" y="4989513"/>
          <a:ext cx="3810000" cy="635000"/>
        </p:xfrm>
        <a:graphic>
          <a:graphicData uri="http://schemas.openxmlformats.org/presentationml/2006/ole">
            <mc:AlternateContent xmlns:mc="http://schemas.openxmlformats.org/markup-compatibility/2006">
              <mc:Choice xmlns:v="urn:schemas-microsoft-com:vml" Requires="v">
                <p:oleObj spid="_x0000_s32791" name="Equation" r:id="rId4" imgW="3810000" imgH="635000" progId="Equation.3">
                  <p:embed/>
                </p:oleObj>
              </mc:Choice>
              <mc:Fallback>
                <p:oleObj name="Equation" r:id="rId4" imgW="3810000" imgH="635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600" y="4989513"/>
                        <a:ext cx="3810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Line 6"/>
          <p:cNvSpPr>
            <a:spLocks noChangeShapeType="1"/>
          </p:cNvSpPr>
          <p:nvPr/>
        </p:nvSpPr>
        <p:spPr bwMode="auto">
          <a:xfrm flipH="1" flipV="1">
            <a:off x="2998788" y="5611813"/>
            <a:ext cx="112712" cy="150812"/>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32776" name="Text Box 7"/>
          <p:cNvSpPr txBox="1">
            <a:spLocks noChangeArrowheads="1"/>
          </p:cNvSpPr>
          <p:nvPr/>
        </p:nvSpPr>
        <p:spPr bwMode="auto">
          <a:xfrm>
            <a:off x="2954338" y="5789613"/>
            <a:ext cx="153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poly-time for k=17,</a:t>
            </a:r>
            <a:br>
              <a:rPr lang="en-US" sz="1200"/>
            </a:br>
            <a:r>
              <a:rPr lang="en-US" sz="1200"/>
              <a:t>but not practical</a:t>
            </a:r>
          </a:p>
        </p:txBody>
      </p:sp>
      <p:sp>
        <p:nvSpPr>
          <p:cNvPr id="32777" name="Text Box 8"/>
          <p:cNvSpPr txBox="1">
            <a:spLocks noChangeArrowheads="1"/>
          </p:cNvSpPr>
          <p:nvPr/>
        </p:nvSpPr>
        <p:spPr bwMode="auto">
          <a:xfrm>
            <a:off x="6415088" y="1484313"/>
            <a:ext cx="1211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r>
              <a:rPr lang="en-US" sz="1200"/>
              <a:t>k is a constant</a:t>
            </a:r>
          </a:p>
        </p:txBody>
      </p:sp>
      <p:sp>
        <p:nvSpPr>
          <p:cNvPr id="32778" name="Line 9"/>
          <p:cNvSpPr>
            <a:spLocks noChangeShapeType="1"/>
          </p:cNvSpPr>
          <p:nvPr/>
        </p:nvSpPr>
        <p:spPr bwMode="auto">
          <a:xfrm flipH="1" flipV="1">
            <a:off x="6384925" y="1314450"/>
            <a:ext cx="112713" cy="150813"/>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EE17CE1A-0826-4D94-92FF-D5FFD2C4E97A}" type="slidenum">
              <a:rPr lang="en-US" sz="800" smtClean="0"/>
              <a:pPr/>
              <a:t>32</a:t>
            </a:fld>
            <a:endParaRPr lang="en-US" sz="1400" smtClean="0"/>
          </a:p>
        </p:txBody>
      </p:sp>
      <p:sp>
        <p:nvSpPr>
          <p:cNvPr id="33795" name="Rectangle 2"/>
          <p:cNvSpPr>
            <a:spLocks noGrp="1" noChangeArrowheads="1"/>
          </p:cNvSpPr>
          <p:nvPr>
            <p:ph type="title"/>
          </p:nvPr>
        </p:nvSpPr>
        <p:spPr/>
        <p:txBody>
          <a:bodyPr/>
          <a:lstStyle/>
          <a:p>
            <a:r>
              <a:rPr lang="en-US" smtClean="0"/>
              <a:t>Exponential Time</a:t>
            </a:r>
          </a:p>
        </p:txBody>
      </p:sp>
      <p:sp>
        <p:nvSpPr>
          <p:cNvPr id="33796" name="Rectangle 3"/>
          <p:cNvSpPr>
            <a:spLocks noGrp="1" noChangeArrowheads="1"/>
          </p:cNvSpPr>
          <p:nvPr>
            <p:ph type="body" idx="1"/>
          </p:nvPr>
        </p:nvSpPr>
        <p:spPr/>
        <p:txBody>
          <a:bodyPr/>
          <a:lstStyle/>
          <a:p>
            <a:pPr marL="0" indent="0"/>
            <a:r>
              <a:rPr lang="en-US" smtClean="0"/>
              <a:t>Independent set.</a:t>
            </a:r>
            <a:r>
              <a:rPr lang="en-US" smtClean="0">
                <a:solidFill>
                  <a:schemeClr val="tx1"/>
                </a:solidFill>
              </a:rPr>
              <a:t>  Given a graph, what is maximum size of an independent set?</a:t>
            </a:r>
          </a:p>
          <a:p>
            <a:pPr marL="0" indent="0"/>
            <a:endParaRPr lang="en-US" smtClean="0">
              <a:solidFill>
                <a:schemeClr val="tx1"/>
              </a:solidFill>
            </a:endParaRPr>
          </a:p>
          <a:p>
            <a:pPr marL="0" indent="0"/>
            <a:r>
              <a:rPr lang="en-US" smtClean="0"/>
              <a:t>O(n</a:t>
            </a:r>
            <a:r>
              <a:rPr lang="en-US" baseline="30000" smtClean="0"/>
              <a:t>2 </a:t>
            </a:r>
            <a:r>
              <a:rPr lang="en-US" smtClean="0"/>
              <a:t>2</a:t>
            </a:r>
            <a:r>
              <a:rPr lang="en-US" baseline="30000" smtClean="0"/>
              <a:t>n</a:t>
            </a:r>
            <a:r>
              <a:rPr lang="en-US" smtClean="0"/>
              <a:t>) solution.</a:t>
            </a:r>
            <a:r>
              <a:rPr lang="en-US" smtClean="0">
                <a:solidFill>
                  <a:schemeClr val="tx1"/>
                </a:solidFill>
              </a:rPr>
              <a:t>  Enumerate all subsets.</a:t>
            </a: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p:txBody>
      </p:sp>
      <p:sp>
        <p:nvSpPr>
          <p:cNvPr id="33797" name="Text Box 4"/>
          <p:cNvSpPr txBox="1">
            <a:spLocks noChangeArrowheads="1"/>
          </p:cNvSpPr>
          <p:nvPr/>
        </p:nvSpPr>
        <p:spPr bwMode="auto">
          <a:xfrm>
            <a:off x="1490663" y="2638425"/>
            <a:ext cx="6305550" cy="2062163"/>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ct val="110000"/>
              </a:lnSpc>
            </a:pPr>
            <a:r>
              <a:rPr kumimoji="0" lang="en-US" b="1">
                <a:solidFill>
                  <a:schemeClr val="bg2"/>
                </a:solidFill>
                <a:latin typeface="Courier New" pitchFamily="49" charset="0"/>
                <a:cs typeface="Courier New" pitchFamily="49" charset="0"/>
              </a:rPr>
              <a:t>S* </a:t>
            </a:r>
            <a:r>
              <a:rPr kumimoji="0" lang="en-US" b="1">
                <a:solidFill>
                  <a:schemeClr val="bg2"/>
                </a:solidFill>
                <a:sym typeface="Symbol" pitchFamily="18" charset="2"/>
              </a:rPr>
              <a:t></a:t>
            </a:r>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a:t>
            </a:r>
          </a:p>
          <a:p>
            <a:pPr>
              <a:lnSpc>
                <a:spcPct val="110000"/>
              </a:lnSpc>
            </a:pPr>
            <a:r>
              <a:rPr kumimoji="0" lang="en-US" b="1">
                <a:solidFill>
                  <a:srgbClr val="003399"/>
                </a:solidFill>
                <a:latin typeface="Courier New" pitchFamily="49" charset="0"/>
                <a:cs typeface="Courier New" pitchFamily="49" charset="0"/>
              </a:rPr>
              <a:t>foreach</a:t>
            </a:r>
            <a:r>
              <a:rPr kumimoji="0" lang="en-US" b="1">
                <a:solidFill>
                  <a:schemeClr val="bg2"/>
                </a:solidFill>
                <a:latin typeface="Courier New" pitchFamily="49" charset="0"/>
                <a:cs typeface="Courier New" pitchFamily="49" charset="0"/>
              </a:rPr>
              <a:t> subset S of nodes {</a:t>
            </a:r>
          </a:p>
          <a:p>
            <a:pPr>
              <a:lnSpc>
                <a:spcPct val="110000"/>
              </a:lnSpc>
            </a:pPr>
            <a:r>
              <a:rPr kumimoji="0" lang="en-US" b="1">
                <a:solidFill>
                  <a:schemeClr val="bg2"/>
                </a:solidFill>
                <a:latin typeface="Courier New" pitchFamily="49" charset="0"/>
                <a:cs typeface="Courier New" pitchFamily="49" charset="0"/>
              </a:rPr>
              <a:t>   check whether S in an independent set</a:t>
            </a:r>
          </a:p>
          <a:p>
            <a:pPr>
              <a:lnSpc>
                <a:spcPct val="110000"/>
              </a:lnSpc>
            </a:pPr>
            <a:r>
              <a:rPr kumimoji="0" lang="en-US" b="1">
                <a:solidFill>
                  <a:srgbClr val="003399"/>
                </a:solidFill>
                <a:latin typeface="Courier New" pitchFamily="49" charset="0"/>
                <a:cs typeface="Courier New" pitchFamily="49" charset="0"/>
              </a:rPr>
              <a:t>   if</a:t>
            </a:r>
            <a:r>
              <a:rPr kumimoji="0" lang="en-US" b="1">
                <a:solidFill>
                  <a:schemeClr val="bg2"/>
                </a:solidFill>
                <a:latin typeface="Courier New" pitchFamily="49" charset="0"/>
                <a:cs typeface="Courier New" pitchFamily="49" charset="0"/>
              </a:rPr>
              <a:t> (S is largest independent set seen so far)</a:t>
            </a:r>
          </a:p>
          <a:p>
            <a:pPr>
              <a:lnSpc>
                <a:spcPct val="110000"/>
              </a:lnSpc>
            </a:pPr>
            <a:r>
              <a:rPr kumimoji="0" lang="en-US" b="1">
                <a:solidFill>
                  <a:schemeClr val="bg2"/>
                </a:solidFill>
                <a:latin typeface="Courier New" pitchFamily="49" charset="0"/>
                <a:cs typeface="Courier New" pitchFamily="49" charset="0"/>
              </a:rPr>
              <a:t>      update S* </a:t>
            </a:r>
            <a:r>
              <a:rPr kumimoji="0" lang="en-US" b="1">
                <a:solidFill>
                  <a:schemeClr val="bg2"/>
                </a:solidFill>
                <a:sym typeface="Symbol" pitchFamily="18" charset="2"/>
              </a:rPr>
              <a:t></a:t>
            </a:r>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S</a:t>
            </a:r>
            <a:endParaRPr kumimoji="0" lang="en-US" b="1">
              <a:solidFill>
                <a:schemeClr val="bg2"/>
              </a:solidFill>
              <a:latin typeface="Courier New" pitchFamily="49" charset="0"/>
              <a:cs typeface="Courier New" pitchFamily="49" charset="0"/>
            </a:endParaRPr>
          </a:p>
          <a:p>
            <a:pPr>
              <a:lnSpc>
                <a:spcPct val="110000"/>
              </a:lnSpc>
            </a:pPr>
            <a:r>
              <a:rPr kumimoji="0" lang="en-US" b="1">
                <a:solidFill>
                  <a:schemeClr val="bg2"/>
                </a:solidFill>
                <a:latin typeface="Courier New" pitchFamily="49" charset="0"/>
                <a:cs typeface="Courier New" pitchFamily="49" charset="0"/>
              </a:rPr>
              <a:t>   }</a:t>
            </a:r>
          </a:p>
          <a:p>
            <a:pPr>
              <a:lnSpc>
                <a:spcPct val="110000"/>
              </a:lnSpc>
            </a:pPr>
            <a:r>
              <a:rPr kumimoji="0" lang="en-US" b="1">
                <a:solidFill>
                  <a:schemeClr val="bg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1A21A6B9-9C79-411C-B28B-5266B459AF19}" type="slidenum">
              <a:rPr lang="en-US" sz="800" smtClean="0"/>
              <a:pPr/>
              <a:t>4</a:t>
            </a:fld>
            <a:endParaRPr lang="en-US" sz="1400" smtClean="0"/>
          </a:p>
        </p:txBody>
      </p:sp>
      <p:sp>
        <p:nvSpPr>
          <p:cNvPr id="6147" name="Rectangle 2"/>
          <p:cNvSpPr>
            <a:spLocks noGrp="1" noChangeArrowheads="1"/>
          </p:cNvSpPr>
          <p:nvPr>
            <p:ph type="title"/>
          </p:nvPr>
        </p:nvSpPr>
        <p:spPr/>
        <p:txBody>
          <a:bodyPr/>
          <a:lstStyle/>
          <a:p>
            <a:r>
              <a:rPr lang="en-US" smtClean="0"/>
              <a:t>Applications</a:t>
            </a:r>
          </a:p>
        </p:txBody>
      </p:sp>
      <p:sp>
        <p:nvSpPr>
          <p:cNvPr id="6148" name="Rectangle 3"/>
          <p:cNvSpPr>
            <a:spLocks noGrp="1" noChangeArrowheads="1"/>
          </p:cNvSpPr>
          <p:nvPr>
            <p:ph type="body" idx="1"/>
          </p:nvPr>
        </p:nvSpPr>
        <p:spPr>
          <a:xfrm>
            <a:off x="609600" y="914400"/>
            <a:ext cx="8074025" cy="5410200"/>
          </a:xfrm>
        </p:spPr>
        <p:txBody>
          <a:bodyPr/>
          <a:lstStyle/>
          <a:p>
            <a:pPr marL="0" indent="0"/>
            <a:r>
              <a:rPr lang="en-US" smtClean="0"/>
              <a:t>Wide range of applications.</a:t>
            </a:r>
          </a:p>
          <a:p>
            <a:pPr lvl="1"/>
            <a:r>
              <a:rPr lang="en-US" smtClean="0"/>
              <a:t>Caching.</a:t>
            </a:r>
          </a:p>
          <a:p>
            <a:pPr lvl="1"/>
            <a:r>
              <a:rPr lang="en-US" smtClean="0"/>
              <a:t>Compilers.</a:t>
            </a:r>
          </a:p>
          <a:p>
            <a:pPr lvl="1"/>
            <a:r>
              <a:rPr lang="en-US" smtClean="0"/>
              <a:t>Databases.</a:t>
            </a:r>
          </a:p>
          <a:p>
            <a:pPr lvl="1"/>
            <a:r>
              <a:rPr lang="en-US" smtClean="0"/>
              <a:t>Scheduling.</a:t>
            </a:r>
          </a:p>
          <a:p>
            <a:pPr lvl="1"/>
            <a:r>
              <a:rPr lang="en-US" smtClean="0"/>
              <a:t>Networking.</a:t>
            </a:r>
          </a:p>
          <a:p>
            <a:pPr lvl="1"/>
            <a:r>
              <a:rPr lang="en-US" smtClean="0"/>
              <a:t>Data analysis.</a:t>
            </a:r>
          </a:p>
          <a:p>
            <a:pPr lvl="1"/>
            <a:r>
              <a:rPr lang="en-US" smtClean="0"/>
              <a:t>Signal processing.</a:t>
            </a:r>
          </a:p>
          <a:p>
            <a:pPr lvl="1"/>
            <a:r>
              <a:rPr lang="en-US" smtClean="0"/>
              <a:t>Computer graphics.</a:t>
            </a:r>
          </a:p>
          <a:p>
            <a:pPr lvl="1"/>
            <a:r>
              <a:rPr lang="en-US" smtClean="0"/>
              <a:t>Scientific computing.</a:t>
            </a:r>
          </a:p>
          <a:p>
            <a:pPr lvl="1"/>
            <a:r>
              <a:rPr lang="en-US" smtClean="0"/>
              <a:t>Operations research.</a:t>
            </a:r>
          </a:p>
          <a:p>
            <a:pPr lvl="1"/>
            <a:r>
              <a:rPr lang="en-US" smtClean="0"/>
              <a:t>Artificial intelligence.</a:t>
            </a:r>
          </a:p>
          <a:p>
            <a:pPr lvl="1"/>
            <a:r>
              <a:rPr lang="en-US" smtClean="0"/>
              <a:t>Computational biology.</a:t>
            </a:r>
          </a:p>
          <a:p>
            <a:pPr lvl="1"/>
            <a:r>
              <a:rPr lang="en-US" smtClean="0"/>
              <a:t>. . .</a:t>
            </a:r>
          </a:p>
          <a:p>
            <a:pPr lvl="1">
              <a:buFont typeface="Monotype Sorts" pitchFamily="92" charset="2"/>
              <a:buNone/>
            </a:pPr>
            <a:endParaRPr lang="en-US" smtClean="0"/>
          </a:p>
          <a:p>
            <a:pPr marL="0" indent="0"/>
            <a:r>
              <a:rPr lang="en-US" smtClean="0">
                <a:solidFill>
                  <a:schemeClr val="tx1"/>
                </a:solidFill>
              </a:rPr>
              <a:t>We focus on algorithms and techniques that are </a:t>
            </a:r>
            <a:r>
              <a:rPr lang="en-US" smtClean="0">
                <a:solidFill>
                  <a:schemeClr val="accent1"/>
                </a:solidFill>
              </a:rPr>
              <a:t>useful in practice</a:t>
            </a:r>
            <a:r>
              <a:rPr lang="en-US" smtClean="0">
                <a:solidFill>
                  <a:schemeClr val="tx1"/>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6E20F0D0-8C65-451A-8AC7-5F2C6C9D82E2}" type="slidenum">
              <a:rPr lang="en-US" sz="800" smtClean="0"/>
              <a:pPr/>
              <a:t>5</a:t>
            </a:fld>
            <a:endParaRPr lang="en-US" sz="1400" smtClean="0"/>
          </a:p>
        </p:txBody>
      </p:sp>
      <p:sp>
        <p:nvSpPr>
          <p:cNvPr id="7171" name="Rectangle 2"/>
          <p:cNvSpPr>
            <a:spLocks noGrp="1" noChangeArrowheads="1"/>
          </p:cNvSpPr>
          <p:nvPr>
            <p:ph type="title"/>
          </p:nvPr>
        </p:nvSpPr>
        <p:spPr/>
        <p:txBody>
          <a:bodyPr/>
          <a:lstStyle/>
          <a:p>
            <a:r>
              <a:rPr lang="en-US" sz="3200" smtClean="0">
                <a:solidFill>
                  <a:srgbClr val="003399"/>
                </a:solidFill>
              </a:rPr>
              <a:t>2.1 Computational Tractability</a:t>
            </a:r>
          </a:p>
        </p:txBody>
      </p:sp>
      <p:sp>
        <p:nvSpPr>
          <p:cNvPr id="7172" name="Rectangle 3"/>
          <p:cNvSpPr>
            <a:spLocks noGrp="1" noChangeArrowheads="1"/>
          </p:cNvSpPr>
          <p:nvPr>
            <p:ph type="body" idx="1"/>
          </p:nvPr>
        </p:nvSpPr>
        <p:spPr/>
        <p:txBody>
          <a:bodyPr/>
          <a:lstStyle/>
          <a:p>
            <a:pPr marL="0" indent="0"/>
            <a:r>
              <a:rPr lang="en-US" smtClean="0"/>
              <a:t>Brute force.  </a:t>
            </a:r>
            <a:r>
              <a:rPr lang="en-US" smtClean="0">
                <a:solidFill>
                  <a:schemeClr val="tx1"/>
                </a:solidFill>
              </a:rPr>
              <a:t>For many non-trivial problems, there is a natural brute force search algorithm that checks every possible solution.</a:t>
            </a:r>
          </a:p>
          <a:p>
            <a:pPr lvl="1"/>
            <a:r>
              <a:rPr lang="en-US" smtClean="0"/>
              <a:t>Typically takes 2</a:t>
            </a:r>
            <a:r>
              <a:rPr lang="en-US" baseline="30000" smtClean="0"/>
              <a:t>N</a:t>
            </a:r>
            <a:r>
              <a:rPr lang="en-US" smtClean="0"/>
              <a:t> time or worse for inputs of size N.</a:t>
            </a:r>
          </a:p>
          <a:p>
            <a:pPr lvl="1"/>
            <a:r>
              <a:rPr lang="en-US" smtClean="0"/>
              <a:t>Unacceptable in practice.</a:t>
            </a:r>
          </a:p>
          <a:p>
            <a:pPr marL="0" indent="0"/>
            <a:endParaRPr lang="en-US" smtClean="0"/>
          </a:p>
          <a:p>
            <a:pPr marL="0" indent="0"/>
            <a:endParaRPr lang="en-US" smtClean="0"/>
          </a:p>
          <a:p>
            <a:pPr marL="0" indent="0"/>
            <a:r>
              <a:rPr lang="en-US" smtClean="0"/>
              <a:t>Desirable scaling property.  </a:t>
            </a:r>
            <a:r>
              <a:rPr lang="en-US" smtClean="0">
                <a:solidFill>
                  <a:schemeClr val="tx1"/>
                </a:solidFill>
              </a:rPr>
              <a:t>When the input size doubles, the algorithm should only slow down by some constant factor C. </a:t>
            </a: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endParaRPr lang="en-US" smtClean="0">
              <a:solidFill>
                <a:schemeClr val="tx1"/>
              </a:solidFill>
            </a:endParaRPr>
          </a:p>
          <a:p>
            <a:pPr marL="0" indent="0"/>
            <a:r>
              <a:rPr lang="en-US" smtClean="0"/>
              <a:t>Def.  </a:t>
            </a:r>
            <a:r>
              <a:rPr lang="en-US" smtClean="0">
                <a:solidFill>
                  <a:schemeClr val="tx1"/>
                </a:solidFill>
              </a:rPr>
              <a:t>An algorithm is </a:t>
            </a:r>
            <a:r>
              <a:rPr lang="en-US" smtClean="0">
                <a:solidFill>
                  <a:schemeClr val="accent1"/>
                </a:solidFill>
              </a:rPr>
              <a:t>poly-time</a:t>
            </a:r>
            <a:r>
              <a:rPr lang="en-US" smtClean="0">
                <a:solidFill>
                  <a:schemeClr val="tx1"/>
                </a:solidFill>
              </a:rPr>
              <a:t> if the above scaling property holds.</a:t>
            </a:r>
          </a:p>
        </p:txBody>
      </p:sp>
      <p:sp>
        <p:nvSpPr>
          <p:cNvPr id="7173" name="Text Box 4"/>
          <p:cNvSpPr txBox="1">
            <a:spLocks noChangeArrowheads="1"/>
          </p:cNvSpPr>
          <p:nvPr/>
        </p:nvSpPr>
        <p:spPr bwMode="auto">
          <a:xfrm>
            <a:off x="1557338" y="3927475"/>
            <a:ext cx="5867400" cy="8715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82880" bIns="91440"/>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pPr>
              <a:lnSpc>
                <a:spcPct val="120000"/>
              </a:lnSpc>
            </a:pPr>
            <a:r>
              <a:rPr lang="en-US"/>
              <a:t>There exists constants c &gt; 0 and d &gt; 0 such that on every input of size N, its running time is bounded by c</a:t>
            </a:r>
            <a:r>
              <a:rPr lang="en-US" baseline="-25000"/>
              <a:t> </a:t>
            </a:r>
            <a:r>
              <a:rPr lang="en-US"/>
              <a:t>N</a:t>
            </a:r>
            <a:r>
              <a:rPr lang="en-US" baseline="30000"/>
              <a:t>d</a:t>
            </a:r>
            <a:r>
              <a:rPr lang="en-US"/>
              <a:t> steps.</a:t>
            </a:r>
            <a:endParaRPr lang="en-US" i="1"/>
          </a:p>
        </p:txBody>
      </p:sp>
      <p:sp>
        <p:nvSpPr>
          <p:cNvPr id="7174" name="Rectangle 5"/>
          <p:cNvSpPr>
            <a:spLocks noChangeArrowheads="1"/>
          </p:cNvSpPr>
          <p:nvPr/>
        </p:nvSpPr>
        <p:spPr bwMode="auto">
          <a:xfrm>
            <a:off x="7507288" y="5780088"/>
            <a:ext cx="11731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choose C = 2</a:t>
            </a:r>
            <a:r>
              <a:rPr lang="en-US" sz="1200" baseline="30000"/>
              <a:t>d</a:t>
            </a:r>
            <a:r>
              <a:rPr lang="en-US" sz="1200"/>
              <a:t> </a:t>
            </a:r>
          </a:p>
        </p:txBody>
      </p:sp>
      <p:sp>
        <p:nvSpPr>
          <p:cNvPr id="7175" name="Line 6"/>
          <p:cNvSpPr>
            <a:spLocks noChangeShapeType="1"/>
          </p:cNvSpPr>
          <p:nvPr/>
        </p:nvSpPr>
        <p:spPr bwMode="auto">
          <a:xfrm flipH="1" flipV="1">
            <a:off x="7558088" y="5603875"/>
            <a:ext cx="133350" cy="1778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76" name="Rectangle 7"/>
          <p:cNvSpPr>
            <a:spLocks noChangeArrowheads="1"/>
          </p:cNvSpPr>
          <p:nvPr/>
        </p:nvSpPr>
        <p:spPr bwMode="auto">
          <a:xfrm>
            <a:off x="6526213" y="2190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n</a:t>
            </a:r>
            <a:r>
              <a:rPr lang="en-US" sz="1200" baseline="-25000"/>
              <a:t> </a:t>
            </a:r>
            <a:r>
              <a:rPr lang="en-US" sz="1200"/>
              <a:t>! for stable matching</a:t>
            </a:r>
            <a:br>
              <a:rPr lang="en-US" sz="1200"/>
            </a:br>
            <a:r>
              <a:rPr lang="en-US" sz="1200"/>
              <a:t>with n men and n women</a:t>
            </a:r>
          </a:p>
        </p:txBody>
      </p:sp>
      <p:sp>
        <p:nvSpPr>
          <p:cNvPr id="7177" name="Line 8"/>
          <p:cNvSpPr>
            <a:spLocks noChangeShapeType="1"/>
          </p:cNvSpPr>
          <p:nvPr/>
        </p:nvSpPr>
        <p:spPr bwMode="auto">
          <a:xfrm flipH="1" flipV="1">
            <a:off x="6545263" y="1981200"/>
            <a:ext cx="133350" cy="1778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50C59D08-0E56-45B2-BB40-5DB743118BE3}" type="slidenum">
              <a:rPr lang="en-US" sz="800" smtClean="0"/>
              <a:pPr/>
              <a:t>6</a:t>
            </a:fld>
            <a:endParaRPr lang="en-US" sz="1400" smtClean="0"/>
          </a:p>
        </p:txBody>
      </p:sp>
      <p:sp>
        <p:nvSpPr>
          <p:cNvPr id="8195" name="Rectangle 2"/>
          <p:cNvSpPr>
            <a:spLocks noGrp="1" noChangeArrowheads="1"/>
          </p:cNvSpPr>
          <p:nvPr>
            <p:ph type="title"/>
          </p:nvPr>
        </p:nvSpPr>
        <p:spPr/>
        <p:txBody>
          <a:bodyPr/>
          <a:lstStyle/>
          <a:p>
            <a:r>
              <a:rPr lang="en-US" smtClean="0"/>
              <a:t>Worst-Case Analysis</a:t>
            </a:r>
          </a:p>
        </p:txBody>
      </p:sp>
      <p:sp>
        <p:nvSpPr>
          <p:cNvPr id="8196" name="Rectangle 3"/>
          <p:cNvSpPr>
            <a:spLocks noGrp="1" noChangeArrowheads="1"/>
          </p:cNvSpPr>
          <p:nvPr>
            <p:ph type="body" idx="1"/>
          </p:nvPr>
        </p:nvSpPr>
        <p:spPr/>
        <p:txBody>
          <a:bodyPr/>
          <a:lstStyle/>
          <a:p>
            <a:pPr marL="0" indent="0"/>
            <a:r>
              <a:rPr lang="en-US" dirty="0" smtClean="0"/>
              <a:t>Worst case running time.  </a:t>
            </a:r>
            <a:r>
              <a:rPr lang="en-US" dirty="0" smtClean="0">
                <a:solidFill>
                  <a:schemeClr val="tx1"/>
                </a:solidFill>
              </a:rPr>
              <a:t>Obtain bound on </a:t>
            </a:r>
            <a:r>
              <a:rPr lang="en-US" dirty="0" smtClean="0">
                <a:solidFill>
                  <a:schemeClr val="accent1"/>
                </a:solidFill>
              </a:rPr>
              <a:t>largest possible</a:t>
            </a:r>
            <a:r>
              <a:rPr lang="en-US" dirty="0" smtClean="0">
                <a:solidFill>
                  <a:schemeClr val="tx1"/>
                </a:solidFill>
              </a:rPr>
              <a:t> running time of algorithm on input of a given size N.</a:t>
            </a:r>
          </a:p>
          <a:p>
            <a:pPr lvl="1"/>
            <a:r>
              <a:rPr lang="en-US" dirty="0" smtClean="0"/>
              <a:t>Generally captures efficiency in practice.</a:t>
            </a:r>
          </a:p>
          <a:p>
            <a:pPr lvl="1"/>
            <a:r>
              <a:rPr lang="en-US" dirty="0" smtClean="0"/>
              <a:t>Draconian view, but hard to find effective alternative. </a:t>
            </a:r>
          </a:p>
          <a:p>
            <a:pPr lvl="1"/>
            <a:endParaRPr lang="en-US" dirty="0" smtClean="0"/>
          </a:p>
          <a:p>
            <a:pPr lvl="1"/>
            <a:endParaRPr lang="en-US" dirty="0" smtClean="0"/>
          </a:p>
          <a:p>
            <a:pPr marL="0" indent="0"/>
            <a:r>
              <a:rPr lang="en-US" dirty="0" smtClean="0"/>
              <a:t>Average case running time.  </a:t>
            </a:r>
            <a:r>
              <a:rPr lang="en-US" dirty="0" smtClean="0">
                <a:solidFill>
                  <a:schemeClr val="tx1"/>
                </a:solidFill>
              </a:rPr>
              <a:t>Obtain bound on running time of algorithm on </a:t>
            </a:r>
            <a:r>
              <a:rPr lang="en-US" dirty="0" smtClean="0">
                <a:solidFill>
                  <a:schemeClr val="accent1"/>
                </a:solidFill>
              </a:rPr>
              <a:t>random</a:t>
            </a:r>
            <a:r>
              <a:rPr lang="en-US" dirty="0" smtClean="0">
                <a:solidFill>
                  <a:schemeClr val="tx1"/>
                </a:solidFill>
              </a:rPr>
              <a:t> input as a function of input size N.</a:t>
            </a:r>
          </a:p>
          <a:p>
            <a:pPr lvl="1"/>
            <a:r>
              <a:rPr lang="en-US" dirty="0" smtClean="0"/>
              <a:t>Hard (or impossible) to accurately model real instances by random distributions.</a:t>
            </a:r>
          </a:p>
          <a:p>
            <a:pPr lvl="1"/>
            <a:r>
              <a:rPr lang="en-US" dirty="0" smtClean="0"/>
              <a:t>Algorithm tuned for a certain distribution may perform poorly on other inputs.</a:t>
            </a:r>
          </a:p>
          <a:p>
            <a:pPr marL="0" indent="0"/>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A4C6E4E8-21B9-4F3D-9D9F-14D7809952FD}" type="slidenum">
              <a:rPr lang="en-US" sz="800" smtClean="0"/>
              <a:pPr/>
              <a:t>7</a:t>
            </a:fld>
            <a:endParaRPr lang="en-US" sz="1400" smtClean="0"/>
          </a:p>
        </p:txBody>
      </p:sp>
      <p:sp>
        <p:nvSpPr>
          <p:cNvPr id="9219" name="Rectangle 2"/>
          <p:cNvSpPr>
            <a:spLocks noGrp="1" noChangeArrowheads="1"/>
          </p:cNvSpPr>
          <p:nvPr>
            <p:ph type="title"/>
          </p:nvPr>
        </p:nvSpPr>
        <p:spPr/>
        <p:txBody>
          <a:bodyPr/>
          <a:lstStyle/>
          <a:p>
            <a:r>
              <a:rPr lang="en-US" smtClean="0"/>
              <a:t>Worst-Case Polynomial-Time</a:t>
            </a:r>
          </a:p>
        </p:txBody>
      </p:sp>
      <p:sp>
        <p:nvSpPr>
          <p:cNvPr id="9220" name="Rectangle 3"/>
          <p:cNvSpPr>
            <a:spLocks noGrp="1" noChangeArrowheads="1"/>
          </p:cNvSpPr>
          <p:nvPr>
            <p:ph type="body" idx="1"/>
          </p:nvPr>
        </p:nvSpPr>
        <p:spPr/>
        <p:txBody>
          <a:bodyPr/>
          <a:lstStyle/>
          <a:p>
            <a:pPr marL="0" indent="0"/>
            <a:r>
              <a:rPr lang="en-US" dirty="0" smtClean="0"/>
              <a:t>Def.  </a:t>
            </a:r>
            <a:r>
              <a:rPr lang="en-US" dirty="0" smtClean="0">
                <a:solidFill>
                  <a:schemeClr val="tx1"/>
                </a:solidFill>
              </a:rPr>
              <a:t>An algorithm is </a:t>
            </a:r>
            <a:r>
              <a:rPr lang="en-US" dirty="0" smtClean="0">
                <a:solidFill>
                  <a:schemeClr val="accent1"/>
                </a:solidFill>
              </a:rPr>
              <a:t>efficient</a:t>
            </a:r>
            <a:r>
              <a:rPr lang="en-US" dirty="0" smtClean="0">
                <a:solidFill>
                  <a:schemeClr val="tx1"/>
                </a:solidFill>
              </a:rPr>
              <a:t> if its running time is polynomial.</a:t>
            </a:r>
          </a:p>
          <a:p>
            <a:pPr marL="0" indent="0"/>
            <a:endParaRPr lang="en-US" dirty="0" smtClean="0">
              <a:solidFill>
                <a:schemeClr val="accent1"/>
              </a:solidFill>
            </a:endParaRPr>
          </a:p>
          <a:p>
            <a:pPr marL="0" indent="0"/>
            <a:r>
              <a:rPr lang="en-US" dirty="0" smtClean="0"/>
              <a:t>Justification:  </a:t>
            </a:r>
            <a:r>
              <a:rPr lang="en-US" dirty="0" smtClean="0">
                <a:solidFill>
                  <a:schemeClr val="accent1"/>
                </a:solidFill>
              </a:rPr>
              <a:t>It really works in practice!</a:t>
            </a:r>
          </a:p>
          <a:p>
            <a:pPr lvl="1"/>
            <a:r>
              <a:rPr lang="en-US" dirty="0" smtClean="0"/>
              <a:t>Although 6.02 </a:t>
            </a:r>
            <a:r>
              <a:rPr lang="en-US" dirty="0" smtClean="0">
                <a:sym typeface="Symbol" pitchFamily="18" charset="2"/>
              </a:rPr>
              <a:t></a:t>
            </a:r>
            <a:r>
              <a:rPr lang="en-US" dirty="0" smtClean="0"/>
              <a:t> 10</a:t>
            </a:r>
            <a:r>
              <a:rPr lang="en-US" baseline="30000" dirty="0" smtClean="0"/>
              <a:t>23</a:t>
            </a:r>
            <a:r>
              <a:rPr lang="en-US" dirty="0" smtClean="0"/>
              <a:t> </a:t>
            </a:r>
            <a:r>
              <a:rPr lang="en-US" dirty="0" smtClean="0">
                <a:sym typeface="Symbol" pitchFamily="18" charset="2"/>
              </a:rPr>
              <a:t></a:t>
            </a:r>
            <a:r>
              <a:rPr lang="en-US" dirty="0" smtClean="0"/>
              <a:t> N</a:t>
            </a:r>
            <a:r>
              <a:rPr lang="en-US" baseline="30000" dirty="0" smtClean="0"/>
              <a:t>20</a:t>
            </a:r>
            <a:r>
              <a:rPr lang="en-US" dirty="0" smtClean="0"/>
              <a:t> is technically poly-time, it would be useless in practice.</a:t>
            </a:r>
          </a:p>
          <a:p>
            <a:pPr lvl="1"/>
            <a:r>
              <a:rPr lang="en-US" dirty="0" smtClean="0"/>
              <a:t>In practice, the poly-time algorithms that people develop almost always have low constants and low exponents.</a:t>
            </a:r>
          </a:p>
          <a:p>
            <a:pPr lvl="1"/>
            <a:r>
              <a:rPr lang="en-US" dirty="0" smtClean="0"/>
              <a:t>Breaking through the exponential barrier of brute force typically exposes some crucial structure of the problem.</a:t>
            </a:r>
          </a:p>
          <a:p>
            <a:pPr lvl="1"/>
            <a:r>
              <a:rPr lang="en-US" dirty="0" smtClean="0"/>
              <a:t>The definition is model-independent and closed under certain operations.</a:t>
            </a:r>
          </a:p>
          <a:p>
            <a:pPr marL="0" indent="0"/>
            <a:r>
              <a:rPr lang="en-US" dirty="0" smtClean="0"/>
              <a:t>Exceptions.</a:t>
            </a:r>
          </a:p>
          <a:p>
            <a:pPr lvl="1"/>
            <a:r>
              <a:rPr lang="en-US" dirty="0" smtClean="0"/>
              <a:t>Some poly-time algorithms do have high constants and/or exponents, and are useless in practice.</a:t>
            </a:r>
          </a:p>
          <a:p>
            <a:pPr lvl="1"/>
            <a:r>
              <a:rPr lang="en-US" dirty="0" smtClean="0"/>
              <a:t>Some exponential-time (or worse) algorithms are widely used because the worst-case instances seem to be rare.</a:t>
            </a:r>
          </a:p>
        </p:txBody>
      </p:sp>
      <p:sp>
        <p:nvSpPr>
          <p:cNvPr id="9221" name="Rectangle 5"/>
          <p:cNvSpPr>
            <a:spLocks noChangeArrowheads="1"/>
          </p:cNvSpPr>
          <p:nvPr/>
        </p:nvSpPr>
        <p:spPr bwMode="auto">
          <a:xfrm>
            <a:off x="6847683" y="6284434"/>
            <a:ext cx="1306448" cy="53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nSpc>
                <a:spcPts val="1800"/>
              </a:lnSpc>
              <a:buClr>
                <a:schemeClr val="tx1"/>
              </a:buClr>
              <a:buSzPct val="35000"/>
              <a:buFont typeface="Monotype Sorts" pitchFamily="92" charset="2"/>
              <a:buNone/>
            </a:pPr>
            <a:r>
              <a:rPr lang="en-US" sz="1200" dirty="0"/>
              <a:t>simplex method</a:t>
            </a:r>
            <a:br>
              <a:rPr lang="en-US" sz="1200" dirty="0"/>
            </a:br>
            <a:endParaRPr lang="en-US" sz="1200" dirty="0"/>
          </a:p>
        </p:txBody>
      </p:sp>
      <p:sp>
        <p:nvSpPr>
          <p:cNvPr id="9222" name="Line 6"/>
          <p:cNvSpPr>
            <a:spLocks noChangeShapeType="1"/>
          </p:cNvSpPr>
          <p:nvPr/>
        </p:nvSpPr>
        <p:spPr bwMode="auto">
          <a:xfrm flipH="1" flipV="1">
            <a:off x="6879432" y="6057422"/>
            <a:ext cx="98425" cy="16951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75CA252F-09A2-437B-8443-4DB7B3EF1516}" type="slidenum">
              <a:rPr lang="en-US" sz="800" smtClean="0"/>
              <a:pPr/>
              <a:t>8</a:t>
            </a:fld>
            <a:endParaRPr lang="en-US" sz="1400" smtClean="0"/>
          </a:p>
        </p:txBody>
      </p:sp>
      <p:sp>
        <p:nvSpPr>
          <p:cNvPr id="10243" name="Rectangle 2"/>
          <p:cNvSpPr>
            <a:spLocks noGrp="1" noChangeArrowheads="1"/>
          </p:cNvSpPr>
          <p:nvPr>
            <p:ph type="title"/>
          </p:nvPr>
        </p:nvSpPr>
        <p:spPr/>
        <p:txBody>
          <a:bodyPr/>
          <a:lstStyle/>
          <a:p>
            <a:r>
              <a:rPr lang="en-US" smtClean="0"/>
              <a:t>Why It Matters</a:t>
            </a:r>
          </a:p>
        </p:txBody>
      </p:sp>
      <p:pic>
        <p:nvPicPr>
          <p:cNvPr id="10244" name="Picture 64" descr="kleinberg_02T01"/>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1600" y="1441450"/>
            <a:ext cx="8756650" cy="396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Randomized algorithm </a:t>
            </a:r>
            <a:r>
              <a:rPr lang="en-US" dirty="0" err="1" smtClean="0"/>
              <a:t>vs</a:t>
            </a:r>
            <a:r>
              <a:rPr lang="en-US" dirty="0" smtClean="0"/>
              <a:t> Average case running time  </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21"/>
            </a:stretch>
          </a:blipFill>
          <a:extLst/>
        </p:spPr>
        <p:txBody>
          <a:bodyPr/>
          <a:lstStyle/>
          <a:p>
            <a:r>
              <a:rPr lang="en-US">
                <a:noFill/>
              </a:rPr>
              <a:t> </a:t>
            </a:r>
          </a:p>
        </p:txBody>
      </p:sp>
      <p:sp>
        <p:nvSpPr>
          <p:cNvPr id="11268" name="Slide Number Placeholder 3"/>
          <p:cNvSpPr>
            <a:spLocks noGrp="1"/>
          </p:cNvSpPr>
          <p:nvPr>
            <p:ph type="sldNum" sz="quarter" idx="10"/>
          </p:nvPr>
        </p:nvSpPr>
        <p:spPr>
          <a:noFill/>
        </p:spPr>
        <p:txBody>
          <a:bodyPr/>
          <a:lstStyle>
            <a:lvl1pPr>
              <a:defRPr kumimoji="1" sz="1600">
                <a:solidFill>
                  <a:schemeClr val="tx1"/>
                </a:solidFill>
                <a:latin typeface="Comic Sans MS" pitchFamily="66" charset="0"/>
              </a:defRPr>
            </a:lvl1pPr>
            <a:lvl2pPr marL="742950" indent="-285750">
              <a:defRPr kumimoji="1" sz="1600">
                <a:solidFill>
                  <a:schemeClr val="tx1"/>
                </a:solidFill>
                <a:latin typeface="Comic Sans MS" pitchFamily="66" charset="0"/>
              </a:defRPr>
            </a:lvl2pPr>
            <a:lvl3pPr marL="1143000" indent="-228600">
              <a:defRPr kumimoji="1" sz="1600">
                <a:solidFill>
                  <a:schemeClr val="tx1"/>
                </a:solidFill>
                <a:latin typeface="Comic Sans MS" pitchFamily="66" charset="0"/>
              </a:defRPr>
            </a:lvl3pPr>
            <a:lvl4pPr marL="1600200" indent="-228600">
              <a:defRPr kumimoji="1" sz="1600">
                <a:solidFill>
                  <a:schemeClr val="tx1"/>
                </a:solidFill>
                <a:latin typeface="Comic Sans MS" pitchFamily="66" charset="0"/>
              </a:defRPr>
            </a:lvl4pPr>
            <a:lvl5pPr marL="2057400" indent="-228600">
              <a:defRPr kumimoji="1" sz="1600">
                <a:solidFill>
                  <a:schemeClr val="tx1"/>
                </a:solidFill>
                <a:latin typeface="Comic Sans MS" pitchFamily="66" charset="0"/>
              </a:defRPr>
            </a:lvl5pPr>
            <a:lvl6pPr marL="2514600" indent="-228600" eaLnBrk="0" fontAlgn="base" hangingPunct="0">
              <a:spcBef>
                <a:spcPct val="0"/>
              </a:spcBef>
              <a:spcAft>
                <a:spcPct val="0"/>
              </a:spcAft>
              <a:defRPr kumimoji="1" sz="1600">
                <a:solidFill>
                  <a:schemeClr val="tx1"/>
                </a:solidFill>
                <a:latin typeface="Comic Sans MS" pitchFamily="66" charset="0"/>
              </a:defRPr>
            </a:lvl6pPr>
            <a:lvl7pPr marL="2971800" indent="-228600" eaLnBrk="0" fontAlgn="base" hangingPunct="0">
              <a:spcBef>
                <a:spcPct val="0"/>
              </a:spcBef>
              <a:spcAft>
                <a:spcPct val="0"/>
              </a:spcAft>
              <a:defRPr kumimoji="1" sz="1600">
                <a:solidFill>
                  <a:schemeClr val="tx1"/>
                </a:solidFill>
                <a:latin typeface="Comic Sans MS" pitchFamily="66" charset="0"/>
              </a:defRPr>
            </a:lvl7pPr>
            <a:lvl8pPr marL="3429000" indent="-228600" eaLnBrk="0" fontAlgn="base" hangingPunct="0">
              <a:spcBef>
                <a:spcPct val="0"/>
              </a:spcBef>
              <a:spcAft>
                <a:spcPct val="0"/>
              </a:spcAft>
              <a:defRPr kumimoji="1" sz="1600">
                <a:solidFill>
                  <a:schemeClr val="tx1"/>
                </a:solidFill>
                <a:latin typeface="Comic Sans MS" pitchFamily="66" charset="0"/>
              </a:defRPr>
            </a:lvl8pPr>
            <a:lvl9pPr marL="3886200" indent="-228600" eaLnBrk="0" fontAlgn="base" hangingPunct="0">
              <a:spcBef>
                <a:spcPct val="0"/>
              </a:spcBef>
              <a:spcAft>
                <a:spcPct val="0"/>
              </a:spcAft>
              <a:defRPr kumimoji="1" sz="1600">
                <a:solidFill>
                  <a:schemeClr val="tx1"/>
                </a:solidFill>
                <a:latin typeface="Comic Sans MS" pitchFamily="66" charset="0"/>
              </a:defRPr>
            </a:lvl9pPr>
          </a:lstStyle>
          <a:p>
            <a:fld id="{378EB3A3-966F-4D9D-B07D-0D952A9B4C27}" type="slidenum">
              <a:rPr lang="en-US" sz="800" smtClean="0"/>
              <a:pPr/>
              <a:t>9</a:t>
            </a:fld>
            <a:endParaRPr lang="en-US" sz="140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4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48"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WAYNE:public_html:kleinberg-tardos:alg-design.pot</Template>
  <TotalTime>10401</TotalTime>
  <Words>2227</Words>
  <Application>Microsoft Office PowerPoint</Application>
  <PresentationFormat>On-screen Show (4:3)</PresentationFormat>
  <Paragraphs>368</Paragraphs>
  <Slides>32</Slides>
  <Notes>7</Notes>
  <HiddenSlides>0</HiddenSlides>
  <MMClips>5</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Monotype Sorts</vt:lpstr>
      <vt:lpstr>Arial</vt:lpstr>
      <vt:lpstr>Cambria Math</vt:lpstr>
      <vt:lpstr>Comic Sans MS</vt:lpstr>
      <vt:lpstr>Courier New</vt:lpstr>
      <vt:lpstr>Garamond</vt:lpstr>
      <vt:lpstr>Symbol</vt:lpstr>
      <vt:lpstr>Tahoma</vt:lpstr>
      <vt:lpstr>Wingdings</vt:lpstr>
      <vt:lpstr>alg-design</vt:lpstr>
      <vt:lpstr>Equation</vt:lpstr>
      <vt:lpstr>Chapter 2  Basics of  Algorithm Analysis</vt:lpstr>
      <vt:lpstr>Algorithms</vt:lpstr>
      <vt:lpstr>Algorithmic Paradigms</vt:lpstr>
      <vt:lpstr>Applications</vt:lpstr>
      <vt:lpstr>2.1 Computational Tractability</vt:lpstr>
      <vt:lpstr>Worst-Case Analysis</vt:lpstr>
      <vt:lpstr>Worst-Case Polynomial-Time</vt:lpstr>
      <vt:lpstr>Why It Matters</vt:lpstr>
      <vt:lpstr>Randomized algorithm vs Average case running time  </vt:lpstr>
      <vt:lpstr>Average case complexity</vt:lpstr>
      <vt:lpstr>Average case complexity</vt:lpstr>
      <vt:lpstr>Average case complexity</vt:lpstr>
      <vt:lpstr>Smoothed Complexity</vt:lpstr>
      <vt:lpstr>PowerPoint Presentation</vt:lpstr>
      <vt:lpstr>PowerPoint Presentation</vt:lpstr>
      <vt:lpstr>PowerPoint Presentation</vt:lpstr>
      <vt:lpstr>PowerPoint Presentation</vt:lpstr>
      <vt:lpstr>PowerPoint Presentation</vt:lpstr>
      <vt:lpstr>2.2  Asymptotic Order of Growth</vt:lpstr>
      <vt:lpstr>Asymptotic Order of Growth</vt:lpstr>
      <vt:lpstr>Notation</vt:lpstr>
      <vt:lpstr>Properties</vt:lpstr>
      <vt:lpstr>Asymptotic Bounds for Some Common Functions</vt:lpstr>
      <vt:lpstr>Two additional bounds</vt:lpstr>
      <vt:lpstr>2.4  A Survey of Common Running Times</vt:lpstr>
      <vt:lpstr>Linear Time:  O(n)</vt:lpstr>
      <vt:lpstr>Linear Time:  O(n)</vt:lpstr>
      <vt:lpstr>O(n log n) Time</vt:lpstr>
      <vt:lpstr>Quadratic Time:  O(n2)</vt:lpstr>
      <vt:lpstr>Cubic Time:  O(n3)</vt:lpstr>
      <vt:lpstr>Polynomial Time:  O(nk) Time</vt:lpstr>
      <vt:lpstr>Exponential Time</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Pinyan Lu</cp:lastModifiedBy>
  <cp:revision>988</cp:revision>
  <cp:lastPrinted>2006-01-20T16:53:21Z</cp:lastPrinted>
  <dcterms:created xsi:type="dcterms:W3CDTF">1999-12-31T01:41:01Z</dcterms:created>
  <dcterms:modified xsi:type="dcterms:W3CDTF">2017-02-18T11:54:46Z</dcterms:modified>
</cp:coreProperties>
</file>