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1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13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0" r:id="rId1"/>
  </p:sldMasterIdLst>
  <p:notesMasterIdLst>
    <p:notesMasterId r:id="rId45"/>
  </p:notesMasterIdLst>
  <p:handoutMasterIdLst>
    <p:handoutMasterId r:id="rId46"/>
  </p:handoutMasterIdLst>
  <p:sldIdLst>
    <p:sldId id="456" r:id="rId2"/>
    <p:sldId id="460" r:id="rId3"/>
    <p:sldId id="458" r:id="rId4"/>
    <p:sldId id="461" r:id="rId5"/>
    <p:sldId id="519" r:id="rId6"/>
    <p:sldId id="525" r:id="rId7"/>
    <p:sldId id="524" r:id="rId8"/>
    <p:sldId id="490" r:id="rId9"/>
    <p:sldId id="488" r:id="rId10"/>
    <p:sldId id="464" r:id="rId11"/>
    <p:sldId id="465" r:id="rId12"/>
    <p:sldId id="498" r:id="rId13"/>
    <p:sldId id="462" r:id="rId14"/>
    <p:sldId id="466" r:id="rId15"/>
    <p:sldId id="469" r:id="rId16"/>
    <p:sldId id="467" r:id="rId17"/>
    <p:sldId id="468" r:id="rId18"/>
    <p:sldId id="482" r:id="rId19"/>
    <p:sldId id="489" r:id="rId20"/>
    <p:sldId id="505" r:id="rId21"/>
    <p:sldId id="470" r:id="rId22"/>
    <p:sldId id="471" r:id="rId23"/>
    <p:sldId id="516" r:id="rId24"/>
    <p:sldId id="472" r:id="rId25"/>
    <p:sldId id="485" r:id="rId26"/>
    <p:sldId id="504" r:id="rId27"/>
    <p:sldId id="486" r:id="rId28"/>
    <p:sldId id="487" r:id="rId29"/>
    <p:sldId id="473" r:id="rId30"/>
    <p:sldId id="492" r:id="rId31"/>
    <p:sldId id="493" r:id="rId32"/>
    <p:sldId id="494" r:id="rId33"/>
    <p:sldId id="497" r:id="rId34"/>
    <p:sldId id="527" r:id="rId35"/>
    <p:sldId id="528" r:id="rId36"/>
    <p:sldId id="491" r:id="rId37"/>
    <p:sldId id="474" r:id="rId38"/>
    <p:sldId id="507" r:id="rId39"/>
    <p:sldId id="475" r:id="rId40"/>
    <p:sldId id="517" r:id="rId41"/>
    <p:sldId id="476" r:id="rId42"/>
    <p:sldId id="478" r:id="rId43"/>
    <p:sldId id="479" r:id="rId44"/>
  </p:sldIdLst>
  <p:sldSz cx="9144000" cy="6858000" type="screen4x3"/>
  <p:notesSz cx="9269413" cy="7019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33"/>
    <a:srgbClr val="006600"/>
    <a:srgbClr val="CC0000"/>
    <a:srgbClr val="003399"/>
    <a:srgbClr val="336699"/>
    <a:srgbClr val="008080"/>
    <a:srgbClr val="0099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87949" autoAdjust="0"/>
  </p:normalViewPr>
  <p:slideViewPr>
    <p:cSldViewPr>
      <p:cViewPr varScale="1">
        <p:scale>
          <a:sx n="91" d="100"/>
          <a:sy n="91" d="100"/>
        </p:scale>
        <p:origin x="112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211"/>
        <p:guide pos="291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91758EB0-4F21-4A9F-A16F-1E63585423D8}" type="datetime1">
              <a:rPr lang="en-US"/>
              <a:pPr/>
              <a:t>3/1/2018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/>
              <a:t>Copyright 2000, Kevin Wayne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56F5A3AA-AC06-4B36-BBE1-8DF6D55BAE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7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35338"/>
            <a:ext cx="6796087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6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F839F2DE-3399-4F6A-9372-4624A344E95A}" type="datetime1">
              <a:rPr lang="en-US"/>
              <a:pPr/>
              <a:t>3/1/2018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kumimoji="0" sz="1200"/>
            </a:lvl1pPr>
          </a:lstStyle>
          <a:p>
            <a:r>
              <a:rPr lang="en-US"/>
              <a:t>Copyright 2000, Kevin Wayne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69088"/>
            <a:ext cx="40163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0" sz="1200"/>
            </a:lvl1pPr>
          </a:lstStyle>
          <a:p>
            <a:fld id="{CF43A9A0-6422-42A1-AE46-49639570DB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14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by rooting a tree, it's easy to see that it has n-1 edges (exactly one edge leading upward from each non-root node.)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8" tIns="45715" rIns="91428" bIns="4571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hlink"/>
                </a:solidFill>
              </a:rPr>
              <a:t>[Tarjan 1972]</a:t>
            </a:r>
            <a:r>
              <a:rPr lang="en-US"/>
              <a:t>  Can decompose a graph into its</a:t>
            </a:r>
            <a:br>
              <a:rPr lang="en-US"/>
            </a:br>
            <a:r>
              <a:rPr lang="en-US"/>
              <a:t>"strong components" in O(m + n) time.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hlink"/>
                </a:solidFill>
              </a:rPr>
              <a:t>[Tarjan 1972]</a:t>
            </a:r>
            <a:r>
              <a:rPr lang="en-US"/>
              <a:t>  Can decompose a graph into its</a:t>
            </a:r>
            <a:br>
              <a:rPr lang="en-US"/>
            </a:br>
            <a:r>
              <a:rPr lang="en-US"/>
              <a:t>"strong components" in O(m + n) time.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2163"/>
            <a:ext cx="6796087" cy="3160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Alternative.  Order nodes in reverse order that DFS finishes visiting them.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2900" y="527050"/>
            <a:ext cx="3506788" cy="2630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82900" y="527050"/>
            <a:ext cx="3506788" cy="26304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38250" y="3333750"/>
            <a:ext cx="6792913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48" tIns="44024" rIns="88048" bIns="4402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173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4173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6BD4F4-30D3-4AC5-9C2D-46C1BF2A8DB7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7790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DAA941-172D-4DF9-95A3-630EFE2F1703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7556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16497D-ADC5-4617-9317-0DF1398A74BC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901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464ECE-8360-4F58-8BF7-ADEB3689021F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705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A0C6CF-8943-4DBD-BFE5-49268CE59DCE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72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4217E2-DB59-4844-A8E2-86A242B1384B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6717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DA53EA-1D10-48AA-A03B-10DA1E8F7676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0990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6D4E9A-3FAF-4B9B-9F6A-15DAA48D73DB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0047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26BB9-FFDE-4A6D-A0A5-999842436FC3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3857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BD3EF0-A7EC-4148-8838-14B716B873A0}" type="slidenum">
              <a:rPr lang="en-US"/>
              <a:pPr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3101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4070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073E0CB-EBB0-406A-AC9A-746F46BAB7E5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hyperlink" Target="file:///D:\work\algorithm%20course\pinyan\03demo-dag.ppt#-1,1,Topological Ordering Algorithm:  Example" TargetMode="Externa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39284-6806-4431-8591-7CE9890FE189}" type="slidenum">
              <a:rPr lang="en-US"/>
              <a:pPr/>
              <a:t>1</a:t>
            </a:fld>
            <a:endParaRPr lang="en-US" sz="1400"/>
          </a:p>
        </p:txBody>
      </p:sp>
      <p:pic>
        <p:nvPicPr>
          <p:cNvPr id="651266" name="Picture 2" descr="aw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238750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126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4895850" y="1270000"/>
            <a:ext cx="2068513" cy="1214438"/>
          </a:xfrm>
          <a:noFill/>
        </p:spPr>
        <p:txBody>
          <a:bodyPr wrap="none" anchor="t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3200">
                <a:solidFill>
                  <a:schemeClr val="bg1"/>
                </a:solidFill>
              </a:rPr>
              <a:t>Chapter 3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rgbClr val="003399"/>
                </a:solidFill>
              </a:rPr>
              <a:t/>
            </a:r>
            <a:br>
              <a:rPr lang="en-US" sz="3200">
                <a:solidFill>
                  <a:srgbClr val="003399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Graphs</a:t>
            </a:r>
            <a:endParaRPr lang="en-US" sz="3200">
              <a:solidFill>
                <a:srgbClr val="003399"/>
              </a:solidFill>
            </a:endParaRPr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5854700" y="5203825"/>
            <a:ext cx="251142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>
                <a:solidFill>
                  <a:schemeClr val="tx2"/>
                </a:solidFill>
              </a:rPr>
              <a:t>Slides by Kevin Wayne.</a:t>
            </a:r>
            <a:br>
              <a:rPr lang="en-US" sz="900">
                <a:solidFill>
                  <a:schemeClr val="tx2"/>
                </a:solidFill>
              </a:rPr>
            </a:br>
            <a:r>
              <a:rPr lang="en-US" sz="900">
                <a:solidFill>
                  <a:schemeClr val="tx2"/>
                </a:solidFill>
              </a:rPr>
              <a:t>Copyright © 2005 Pearson-Addison Wesley.</a:t>
            </a:r>
            <a:br>
              <a:rPr lang="en-US" sz="900">
                <a:solidFill>
                  <a:schemeClr val="tx2"/>
                </a:solidFill>
              </a:rPr>
            </a:br>
            <a:r>
              <a:rPr lang="en-US" sz="900">
                <a:solidFill>
                  <a:schemeClr val="tx2"/>
                </a:solidFill>
              </a:rPr>
              <a:t>All rights reserved.</a:t>
            </a:r>
          </a:p>
        </p:txBody>
      </p:sp>
      <p:pic>
        <p:nvPicPr>
          <p:cNvPr id="651269" name="Picture 5" descr="03212953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241425"/>
            <a:ext cx="391795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DF169-4E00-4819-AFB1-359C780DB73D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and Connectivity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accent1"/>
                </a:solidFill>
              </a:rPr>
              <a:t>path</a:t>
            </a:r>
            <a:r>
              <a:rPr lang="en-US">
                <a:solidFill>
                  <a:schemeClr val="tx1"/>
                </a:solidFill>
              </a:rPr>
              <a:t> in an undirected graph G = (V, E) is a sequence P of nodes v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v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…, v</a:t>
            </a:r>
            <a:r>
              <a:rPr lang="en-US" baseline="-25000">
                <a:solidFill>
                  <a:schemeClr val="tx1"/>
                </a:solidFill>
              </a:rPr>
              <a:t>k-1</a:t>
            </a:r>
            <a:r>
              <a:rPr lang="en-US">
                <a:solidFill>
                  <a:schemeClr val="tx1"/>
                </a:solidFill>
              </a:rPr>
              <a:t>, v</a:t>
            </a:r>
            <a:r>
              <a:rPr lang="en-US" baseline="-25000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 with the property that each consecutive pair v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, v</a:t>
            </a:r>
            <a:r>
              <a:rPr lang="en-US" baseline="-25000">
                <a:solidFill>
                  <a:schemeClr val="tx1"/>
                </a:solidFill>
              </a:rPr>
              <a:t>i+1</a:t>
            </a:r>
            <a:r>
              <a:rPr lang="en-US">
                <a:solidFill>
                  <a:schemeClr val="tx1"/>
                </a:solidFill>
              </a:rPr>
              <a:t> is joined by an edge in E.</a:t>
            </a:r>
          </a:p>
          <a:p>
            <a:endParaRPr lang="en-US"/>
          </a:p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 path is </a:t>
            </a:r>
            <a:r>
              <a:rPr lang="en-US">
                <a:solidFill>
                  <a:schemeClr val="accent1"/>
                </a:solidFill>
              </a:rPr>
              <a:t>simple</a:t>
            </a:r>
            <a:r>
              <a:rPr lang="en-US">
                <a:solidFill>
                  <a:schemeClr val="tx1"/>
                </a:solidFill>
              </a:rPr>
              <a:t> if all nodes are distinct.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An undirected graph is </a:t>
            </a:r>
            <a:r>
              <a:rPr lang="en-US">
                <a:solidFill>
                  <a:schemeClr val="accent1"/>
                </a:solidFill>
              </a:rPr>
              <a:t>connected</a:t>
            </a:r>
            <a:r>
              <a:rPr lang="en-US">
                <a:solidFill>
                  <a:schemeClr val="tx1"/>
                </a:solidFill>
              </a:rPr>
              <a:t> if for every pair of nodes u and v, there is a path between u and v.</a:t>
            </a:r>
          </a:p>
        </p:txBody>
      </p:sp>
      <p:pic>
        <p:nvPicPr>
          <p:cNvPr id="698372" name="Picture 4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19351" b="20930"/>
          <a:stretch>
            <a:fillRect/>
          </a:stretch>
        </p:blipFill>
        <p:spPr bwMode="auto">
          <a:xfrm>
            <a:off x="2438400" y="3786188"/>
            <a:ext cx="4267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71D1D-48C2-40E5-BCBC-6A794EABD889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Cycles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accent1"/>
                </a:solidFill>
              </a:rPr>
              <a:t>cycle</a:t>
            </a:r>
            <a:r>
              <a:rPr lang="en-US">
                <a:solidFill>
                  <a:schemeClr val="tx1"/>
                </a:solidFill>
              </a:rPr>
              <a:t> is a path v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v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…, v</a:t>
            </a:r>
            <a:r>
              <a:rPr lang="en-US" baseline="-25000">
                <a:solidFill>
                  <a:schemeClr val="tx1"/>
                </a:solidFill>
              </a:rPr>
              <a:t>k-1</a:t>
            </a:r>
            <a:r>
              <a:rPr lang="en-US">
                <a:solidFill>
                  <a:schemeClr val="tx1"/>
                </a:solidFill>
              </a:rPr>
              <a:t>, v</a:t>
            </a:r>
            <a:r>
              <a:rPr lang="en-US" baseline="-25000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 in which v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 = v</a:t>
            </a:r>
            <a:r>
              <a:rPr lang="en-US" baseline="-25000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, k &gt; 2, and the first k-1 nodes are all distinct.</a:t>
            </a:r>
          </a:p>
        </p:txBody>
      </p:sp>
      <p:pic>
        <p:nvPicPr>
          <p:cNvPr id="699400" name="Picture 8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2" r="43379" b="20930"/>
          <a:stretch>
            <a:fillRect/>
          </a:stretch>
        </p:blipFill>
        <p:spPr bwMode="auto">
          <a:xfrm>
            <a:off x="3032125" y="2584450"/>
            <a:ext cx="27797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9401" name="Rectangle 9"/>
          <p:cNvSpPr>
            <a:spLocks noChangeArrowheads="1"/>
          </p:cNvSpPr>
          <p:nvPr/>
        </p:nvSpPr>
        <p:spPr bwMode="auto">
          <a:xfrm>
            <a:off x="3803650" y="5370513"/>
            <a:ext cx="192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cycle C = 1-2-4-5-3-1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90FCB-0AA2-4CFD-8E5B-DDF2CD55EF9D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An undirected graph is a </a:t>
            </a:r>
            <a:r>
              <a:rPr lang="en-US">
                <a:solidFill>
                  <a:schemeClr val="accent1"/>
                </a:solidFill>
              </a:rPr>
              <a:t>tree</a:t>
            </a:r>
            <a:r>
              <a:rPr lang="en-US">
                <a:solidFill>
                  <a:schemeClr val="tx1"/>
                </a:solidFill>
              </a:rPr>
              <a:t> if it is connected and does not contain a cycle.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Let G be an undirected graph on n nodes. Any two of the following statements imply the third.</a:t>
            </a:r>
          </a:p>
          <a:p>
            <a:pPr lvl="1"/>
            <a:r>
              <a:rPr lang="en-US"/>
              <a:t>G is connected.</a:t>
            </a:r>
          </a:p>
          <a:p>
            <a:pPr lvl="1"/>
            <a:r>
              <a:rPr lang="en-US"/>
              <a:t>G does not contain a cycle.</a:t>
            </a:r>
          </a:p>
          <a:p>
            <a:pPr lvl="1"/>
            <a:r>
              <a:rPr lang="en-US"/>
              <a:t>G has n-1 edges.</a:t>
            </a:r>
          </a:p>
        </p:txBody>
      </p:sp>
      <p:pic>
        <p:nvPicPr>
          <p:cNvPr id="757764" name="Picture 4" descr="kleinberg_03F0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r="51494" b="12871"/>
          <a:stretch>
            <a:fillRect/>
          </a:stretch>
        </p:blipFill>
        <p:spPr bwMode="auto">
          <a:xfrm>
            <a:off x="3030538" y="3776663"/>
            <a:ext cx="358140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321E39-D912-453C-BADE-23F20F90EE02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Rooted Trees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Rooted tree.  </a:t>
            </a:r>
            <a:r>
              <a:rPr lang="en-US">
                <a:solidFill>
                  <a:schemeClr val="tx1"/>
                </a:solidFill>
              </a:rPr>
              <a:t>Given a tree T, choose a root node r and orient each edge away from r.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Importance.  </a:t>
            </a:r>
            <a:r>
              <a:rPr lang="en-US">
                <a:solidFill>
                  <a:schemeClr val="tx1"/>
                </a:solidFill>
              </a:rPr>
              <a:t>Models hierarchical structure.</a:t>
            </a:r>
            <a:endParaRPr lang="en-US"/>
          </a:p>
        </p:txBody>
      </p:sp>
      <p:pic>
        <p:nvPicPr>
          <p:cNvPr id="692228" name="Picture 4" descr="kleinberg_03F0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r="-2109" b="12871"/>
          <a:stretch>
            <a:fillRect/>
          </a:stretch>
        </p:blipFill>
        <p:spPr bwMode="auto">
          <a:xfrm>
            <a:off x="685800" y="3052763"/>
            <a:ext cx="7253288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1749425" y="5751513"/>
            <a:ext cx="692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a tree</a:t>
            </a:r>
          </a:p>
        </p:txBody>
      </p:sp>
      <p:sp>
        <p:nvSpPr>
          <p:cNvPr id="692230" name="Text Box 6"/>
          <p:cNvSpPr txBox="1">
            <a:spLocks noChangeArrowheads="1"/>
          </p:cNvSpPr>
          <p:nvPr/>
        </p:nvSpPr>
        <p:spPr bwMode="auto">
          <a:xfrm>
            <a:off x="4927600" y="5759450"/>
            <a:ext cx="2373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the same tree, rooted at 1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7242175" y="4222750"/>
            <a:ext cx="269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3399"/>
                </a:solidFill>
              </a:rPr>
              <a:t>v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6353175" y="3409950"/>
            <a:ext cx="1106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3399"/>
                </a:solidFill>
              </a:rPr>
              <a:t>parent of v</a:t>
            </a:r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7693025" y="5024438"/>
            <a:ext cx="957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3399"/>
                </a:solidFill>
              </a:rPr>
              <a:t>child of v</a:t>
            </a:r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5780088" y="3048000"/>
            <a:ext cx="679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>
                <a:solidFill>
                  <a:srgbClr val="003399"/>
                </a:solidFill>
              </a:rPr>
              <a:t>root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3.2  Graph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2BE4A-29BC-49D2-8B26-089AA8944A5C}" type="slidenum">
              <a:rPr lang="en-US"/>
              <a:pPr/>
              <a:t>15</a:t>
            </a:fld>
            <a:endParaRPr lang="en-US" sz="1400"/>
          </a:p>
        </p:txBody>
      </p:sp>
      <p:pic>
        <p:nvPicPr>
          <p:cNvPr id="704516" name="Picture 4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6" r="44359" b="20930"/>
          <a:stretch>
            <a:fillRect/>
          </a:stretch>
        </p:blipFill>
        <p:spPr bwMode="auto">
          <a:xfrm>
            <a:off x="6415088" y="4151313"/>
            <a:ext cx="2195512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Connectivity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s-t connectivity problem.  </a:t>
            </a:r>
            <a:r>
              <a:rPr lang="en-US">
                <a:solidFill>
                  <a:schemeClr val="tx1"/>
                </a:solidFill>
              </a:rPr>
              <a:t>Given two node s and t, is there a path between s and t?</a:t>
            </a:r>
          </a:p>
          <a:p>
            <a:pPr lvl="1"/>
            <a:endParaRPr lang="en-US"/>
          </a:p>
          <a:p>
            <a:r>
              <a:rPr lang="en-US"/>
              <a:t>s-t shortest path problem.  </a:t>
            </a:r>
            <a:r>
              <a:rPr lang="en-US">
                <a:solidFill>
                  <a:schemeClr val="tx1"/>
                </a:solidFill>
              </a:rPr>
              <a:t>Given two node s and t, what is the length of the shortest path between s and t?</a:t>
            </a:r>
          </a:p>
          <a:p>
            <a:pPr lvl="1"/>
            <a:endParaRPr lang="en-US"/>
          </a:p>
          <a:p>
            <a:r>
              <a:rPr lang="en-US"/>
              <a:t>Applications.</a:t>
            </a:r>
          </a:p>
          <a:p>
            <a:pPr lvl="1"/>
            <a:r>
              <a:rPr lang="en-US"/>
              <a:t>Friendster.</a:t>
            </a:r>
          </a:p>
          <a:p>
            <a:pPr lvl="1"/>
            <a:r>
              <a:rPr lang="en-US"/>
              <a:t>Maze traversal.</a:t>
            </a:r>
          </a:p>
          <a:p>
            <a:pPr lvl="1"/>
            <a:r>
              <a:rPr lang="en-US"/>
              <a:t>Kevin Bacon number.</a:t>
            </a:r>
          </a:p>
          <a:p>
            <a:pPr lvl="1"/>
            <a:r>
              <a:rPr lang="en-US"/>
              <a:t>Fewest number of hops in a communication network.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920CB-8133-46A7-888E-D9B96AFBB866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BFS intuition.  </a:t>
            </a:r>
            <a:r>
              <a:rPr lang="en-US">
                <a:solidFill>
                  <a:schemeClr val="tx1"/>
                </a:solidFill>
              </a:rPr>
              <a:t>Explore outward from s in all possible directions, adding nodes one "layer" at a time.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BFS algorithm.</a:t>
            </a:r>
          </a:p>
          <a:p>
            <a:pPr lvl="1"/>
            <a:r>
              <a:rPr lang="en-US"/>
              <a:t>L</a:t>
            </a:r>
            <a:r>
              <a:rPr lang="en-US" baseline="-25000"/>
              <a:t>0</a:t>
            </a:r>
            <a:r>
              <a:rPr lang="en-US"/>
              <a:t> = { s }.</a:t>
            </a:r>
          </a:p>
          <a:p>
            <a:pPr lvl="1"/>
            <a:r>
              <a:rPr lang="en-US"/>
              <a:t>L</a:t>
            </a:r>
            <a:r>
              <a:rPr lang="en-US" baseline="-25000"/>
              <a:t>1</a:t>
            </a:r>
            <a:r>
              <a:rPr lang="en-US"/>
              <a:t> = all neighbors of L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 lvl="1"/>
            <a:r>
              <a:rPr lang="en-US"/>
              <a:t>L</a:t>
            </a:r>
            <a:r>
              <a:rPr lang="en-US" baseline="-25000"/>
              <a:t>2</a:t>
            </a:r>
            <a:r>
              <a:rPr lang="en-US"/>
              <a:t> = all nodes that do not belong to L</a:t>
            </a:r>
            <a:r>
              <a:rPr lang="en-US" baseline="-25000"/>
              <a:t>0</a:t>
            </a:r>
            <a:r>
              <a:rPr lang="en-US"/>
              <a:t> or L</a:t>
            </a:r>
            <a:r>
              <a:rPr lang="en-US" baseline="-25000"/>
              <a:t>1</a:t>
            </a:r>
            <a:r>
              <a:rPr lang="en-US"/>
              <a:t>, and that have an edge to a node in L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pPr lvl="1"/>
            <a:r>
              <a:rPr lang="en-US"/>
              <a:t>L</a:t>
            </a:r>
            <a:r>
              <a:rPr lang="en-US" baseline="-25000"/>
              <a:t>i+1</a:t>
            </a:r>
            <a:r>
              <a:rPr lang="en-US"/>
              <a:t> = all nodes that do not belong to an earlier layer, and that have an edge to a node in L</a:t>
            </a:r>
            <a:r>
              <a:rPr lang="en-US" baseline="-25000"/>
              <a:t>i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For each i, L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consists of all nodes at distance exactly i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from s.  There is a path from s to t iff t appears in some layer.</a:t>
            </a:r>
            <a:endParaRPr lang="en-US"/>
          </a:p>
        </p:txBody>
      </p:sp>
      <p:grpSp>
        <p:nvGrpSpPr>
          <p:cNvPr id="702492" name="Group 28"/>
          <p:cNvGrpSpPr>
            <a:grpSpLocks/>
          </p:cNvGrpSpPr>
          <p:nvPr/>
        </p:nvGrpSpPr>
        <p:grpSpPr bwMode="auto">
          <a:xfrm>
            <a:off x="3862388" y="1817688"/>
            <a:ext cx="4265612" cy="1004887"/>
            <a:chOff x="2319" y="1193"/>
            <a:chExt cx="2483" cy="585"/>
          </a:xfrm>
        </p:grpSpPr>
        <p:sp>
          <p:nvSpPr>
            <p:cNvPr id="702489" name="Line 25"/>
            <p:cNvSpPr>
              <a:spLocks noChangeShapeType="1"/>
            </p:cNvSpPr>
            <p:nvPr/>
          </p:nvSpPr>
          <p:spPr bwMode="auto">
            <a:xfrm>
              <a:off x="3509" y="1326"/>
              <a:ext cx="188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90" name="Line 26"/>
            <p:cNvSpPr>
              <a:spLocks noChangeShapeType="1"/>
            </p:cNvSpPr>
            <p:nvPr/>
          </p:nvSpPr>
          <p:spPr bwMode="auto">
            <a:xfrm>
              <a:off x="3492" y="1618"/>
              <a:ext cx="188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91" name="Line 27"/>
            <p:cNvSpPr>
              <a:spLocks noChangeShapeType="1"/>
            </p:cNvSpPr>
            <p:nvPr/>
          </p:nvSpPr>
          <p:spPr bwMode="auto">
            <a:xfrm flipV="1">
              <a:off x="3558" y="1483"/>
              <a:ext cx="154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7" name="Line 23"/>
            <p:cNvSpPr>
              <a:spLocks noChangeShapeType="1"/>
            </p:cNvSpPr>
            <p:nvPr/>
          </p:nvSpPr>
          <p:spPr bwMode="auto">
            <a:xfrm flipV="1">
              <a:off x="4358" y="1361"/>
              <a:ext cx="23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8" name="Line 24"/>
            <p:cNvSpPr>
              <a:spLocks noChangeShapeType="1"/>
            </p:cNvSpPr>
            <p:nvPr/>
          </p:nvSpPr>
          <p:spPr bwMode="auto">
            <a:xfrm>
              <a:off x="4281" y="1554"/>
              <a:ext cx="184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0" name="Line 16"/>
            <p:cNvSpPr>
              <a:spLocks noChangeShapeType="1"/>
            </p:cNvSpPr>
            <p:nvPr/>
          </p:nvSpPr>
          <p:spPr bwMode="auto">
            <a:xfrm flipV="1">
              <a:off x="2974" y="1349"/>
              <a:ext cx="38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1" name="Line 17"/>
            <p:cNvSpPr>
              <a:spLocks noChangeShapeType="1"/>
            </p:cNvSpPr>
            <p:nvPr/>
          </p:nvSpPr>
          <p:spPr bwMode="auto">
            <a:xfrm flipV="1">
              <a:off x="2892" y="1616"/>
              <a:ext cx="447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82" name="Line 18"/>
            <p:cNvSpPr>
              <a:spLocks noChangeShapeType="1"/>
            </p:cNvSpPr>
            <p:nvPr/>
          </p:nvSpPr>
          <p:spPr bwMode="auto">
            <a:xfrm flipV="1">
              <a:off x="2959" y="1445"/>
              <a:ext cx="387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3" name="Line 9"/>
            <p:cNvSpPr>
              <a:spLocks noChangeShapeType="1"/>
            </p:cNvSpPr>
            <p:nvPr/>
          </p:nvSpPr>
          <p:spPr bwMode="auto">
            <a:xfrm flipV="1">
              <a:off x="2432" y="1359"/>
              <a:ext cx="416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4" name="Line 10"/>
            <p:cNvSpPr>
              <a:spLocks noChangeShapeType="1"/>
            </p:cNvSpPr>
            <p:nvPr/>
          </p:nvSpPr>
          <p:spPr bwMode="auto">
            <a:xfrm>
              <a:off x="2451" y="1479"/>
              <a:ext cx="344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0" name="Oval 6"/>
            <p:cNvSpPr>
              <a:spLocks noChangeArrowheads="1"/>
            </p:cNvSpPr>
            <p:nvPr/>
          </p:nvSpPr>
          <p:spPr bwMode="auto">
            <a:xfrm>
              <a:off x="2319" y="1395"/>
              <a:ext cx="154" cy="15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s</a:t>
              </a:r>
            </a:p>
          </p:txBody>
        </p:sp>
        <p:sp>
          <p:nvSpPr>
            <p:cNvPr id="702471" name="Freeform 7"/>
            <p:cNvSpPr>
              <a:spLocks/>
            </p:cNvSpPr>
            <p:nvPr/>
          </p:nvSpPr>
          <p:spPr bwMode="auto">
            <a:xfrm>
              <a:off x="2693" y="1213"/>
              <a:ext cx="349" cy="565"/>
            </a:xfrm>
            <a:custGeom>
              <a:avLst/>
              <a:gdLst>
                <a:gd name="T0" fmla="*/ 89 w 249"/>
                <a:gd name="T1" fmla="*/ 5 h 429"/>
                <a:gd name="T2" fmla="*/ 83 w 249"/>
                <a:gd name="T3" fmla="*/ 76 h 429"/>
                <a:gd name="T4" fmla="*/ 48 w 249"/>
                <a:gd name="T5" fmla="*/ 112 h 429"/>
                <a:gd name="T6" fmla="*/ 30 w 249"/>
                <a:gd name="T7" fmla="*/ 129 h 429"/>
                <a:gd name="T8" fmla="*/ 18 w 249"/>
                <a:gd name="T9" fmla="*/ 165 h 429"/>
                <a:gd name="T10" fmla="*/ 12 w 249"/>
                <a:gd name="T11" fmla="*/ 183 h 429"/>
                <a:gd name="T12" fmla="*/ 6 w 249"/>
                <a:gd name="T13" fmla="*/ 224 h 429"/>
                <a:gd name="T14" fmla="*/ 12 w 249"/>
                <a:gd name="T15" fmla="*/ 361 h 429"/>
                <a:gd name="T16" fmla="*/ 66 w 249"/>
                <a:gd name="T17" fmla="*/ 385 h 429"/>
                <a:gd name="T18" fmla="*/ 166 w 249"/>
                <a:gd name="T19" fmla="*/ 397 h 429"/>
                <a:gd name="T20" fmla="*/ 178 w 249"/>
                <a:gd name="T21" fmla="*/ 355 h 429"/>
                <a:gd name="T22" fmla="*/ 202 w 249"/>
                <a:gd name="T23" fmla="*/ 319 h 429"/>
                <a:gd name="T24" fmla="*/ 232 w 249"/>
                <a:gd name="T25" fmla="*/ 213 h 429"/>
                <a:gd name="T26" fmla="*/ 202 w 249"/>
                <a:gd name="T27" fmla="*/ 46 h 429"/>
                <a:gd name="T28" fmla="*/ 178 w 249"/>
                <a:gd name="T29" fmla="*/ 23 h 429"/>
                <a:gd name="T30" fmla="*/ 172 w 249"/>
                <a:gd name="T31" fmla="*/ 5 h 429"/>
                <a:gd name="T32" fmla="*/ 89 w 249"/>
                <a:gd name="T33" fmla="*/ 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429">
                  <a:moveTo>
                    <a:pt x="89" y="5"/>
                  </a:moveTo>
                  <a:cubicBezTo>
                    <a:pt x="87" y="29"/>
                    <a:pt x="91" y="54"/>
                    <a:pt x="83" y="76"/>
                  </a:cubicBezTo>
                  <a:cubicBezTo>
                    <a:pt x="77" y="92"/>
                    <a:pt x="60" y="100"/>
                    <a:pt x="48" y="112"/>
                  </a:cubicBezTo>
                  <a:cubicBezTo>
                    <a:pt x="42" y="118"/>
                    <a:pt x="30" y="129"/>
                    <a:pt x="30" y="129"/>
                  </a:cubicBezTo>
                  <a:cubicBezTo>
                    <a:pt x="26" y="141"/>
                    <a:pt x="22" y="153"/>
                    <a:pt x="18" y="165"/>
                  </a:cubicBezTo>
                  <a:cubicBezTo>
                    <a:pt x="16" y="171"/>
                    <a:pt x="12" y="183"/>
                    <a:pt x="12" y="183"/>
                  </a:cubicBezTo>
                  <a:cubicBezTo>
                    <a:pt x="36" y="279"/>
                    <a:pt x="9" y="145"/>
                    <a:pt x="6" y="224"/>
                  </a:cubicBezTo>
                  <a:cubicBezTo>
                    <a:pt x="4" y="270"/>
                    <a:pt x="0" y="317"/>
                    <a:pt x="12" y="361"/>
                  </a:cubicBezTo>
                  <a:cubicBezTo>
                    <a:pt x="17" y="380"/>
                    <a:pt x="50" y="374"/>
                    <a:pt x="66" y="385"/>
                  </a:cubicBezTo>
                  <a:cubicBezTo>
                    <a:pt x="78" y="429"/>
                    <a:pt x="71" y="425"/>
                    <a:pt x="166" y="397"/>
                  </a:cubicBezTo>
                  <a:cubicBezTo>
                    <a:pt x="180" y="393"/>
                    <a:pt x="171" y="368"/>
                    <a:pt x="178" y="355"/>
                  </a:cubicBezTo>
                  <a:cubicBezTo>
                    <a:pt x="185" y="342"/>
                    <a:pt x="202" y="319"/>
                    <a:pt x="202" y="319"/>
                  </a:cubicBezTo>
                  <a:cubicBezTo>
                    <a:pt x="211" y="283"/>
                    <a:pt x="224" y="249"/>
                    <a:pt x="232" y="213"/>
                  </a:cubicBezTo>
                  <a:cubicBezTo>
                    <a:pt x="228" y="133"/>
                    <a:pt x="249" y="93"/>
                    <a:pt x="202" y="46"/>
                  </a:cubicBezTo>
                  <a:cubicBezTo>
                    <a:pt x="186" y="0"/>
                    <a:pt x="210" y="55"/>
                    <a:pt x="178" y="23"/>
                  </a:cubicBezTo>
                  <a:cubicBezTo>
                    <a:pt x="174" y="19"/>
                    <a:pt x="178" y="6"/>
                    <a:pt x="172" y="5"/>
                  </a:cubicBezTo>
                  <a:cubicBezTo>
                    <a:pt x="145" y="0"/>
                    <a:pt x="117" y="5"/>
                    <a:pt x="89" y="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2" name="Text Box 8"/>
            <p:cNvSpPr txBox="1">
              <a:spLocks noChangeArrowheads="1"/>
            </p:cNvSpPr>
            <p:nvPr/>
          </p:nvSpPr>
          <p:spPr bwMode="auto">
            <a:xfrm>
              <a:off x="2748" y="1390"/>
              <a:ext cx="194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L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702476" name="Freeform 12"/>
            <p:cNvSpPr>
              <a:spLocks/>
            </p:cNvSpPr>
            <p:nvPr/>
          </p:nvSpPr>
          <p:spPr bwMode="auto">
            <a:xfrm>
              <a:off x="3251" y="1195"/>
              <a:ext cx="381" cy="580"/>
            </a:xfrm>
            <a:custGeom>
              <a:avLst/>
              <a:gdLst>
                <a:gd name="T0" fmla="*/ 143 w 339"/>
                <a:gd name="T1" fmla="*/ 4 h 580"/>
                <a:gd name="T2" fmla="*/ 220 w 339"/>
                <a:gd name="T3" fmla="*/ 16 h 580"/>
                <a:gd name="T4" fmla="*/ 285 w 339"/>
                <a:gd name="T5" fmla="*/ 82 h 580"/>
                <a:gd name="T6" fmla="*/ 315 w 339"/>
                <a:gd name="T7" fmla="*/ 153 h 580"/>
                <a:gd name="T8" fmla="*/ 327 w 339"/>
                <a:gd name="T9" fmla="*/ 189 h 580"/>
                <a:gd name="T10" fmla="*/ 297 w 339"/>
                <a:gd name="T11" fmla="*/ 390 h 580"/>
                <a:gd name="T12" fmla="*/ 238 w 339"/>
                <a:gd name="T13" fmla="*/ 515 h 580"/>
                <a:gd name="T14" fmla="*/ 167 w 339"/>
                <a:gd name="T15" fmla="*/ 580 h 580"/>
                <a:gd name="T16" fmla="*/ 84 w 339"/>
                <a:gd name="T17" fmla="*/ 557 h 580"/>
                <a:gd name="T18" fmla="*/ 36 w 339"/>
                <a:gd name="T19" fmla="*/ 497 h 580"/>
                <a:gd name="T20" fmla="*/ 42 w 339"/>
                <a:gd name="T21" fmla="*/ 325 h 580"/>
                <a:gd name="T22" fmla="*/ 84 w 339"/>
                <a:gd name="T23" fmla="*/ 64 h 580"/>
                <a:gd name="T24" fmla="*/ 143 w 339"/>
                <a:gd name="T25" fmla="*/ 4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9" h="580">
                  <a:moveTo>
                    <a:pt x="143" y="4"/>
                  </a:moveTo>
                  <a:cubicBezTo>
                    <a:pt x="169" y="7"/>
                    <a:pt x="199" y="0"/>
                    <a:pt x="220" y="16"/>
                  </a:cubicBezTo>
                  <a:cubicBezTo>
                    <a:pt x="247" y="37"/>
                    <a:pt x="259" y="63"/>
                    <a:pt x="285" y="82"/>
                  </a:cubicBezTo>
                  <a:cubicBezTo>
                    <a:pt x="294" y="109"/>
                    <a:pt x="304" y="128"/>
                    <a:pt x="315" y="153"/>
                  </a:cubicBezTo>
                  <a:cubicBezTo>
                    <a:pt x="320" y="165"/>
                    <a:pt x="327" y="189"/>
                    <a:pt x="327" y="189"/>
                  </a:cubicBezTo>
                  <a:cubicBezTo>
                    <a:pt x="324" y="263"/>
                    <a:pt x="339" y="331"/>
                    <a:pt x="297" y="390"/>
                  </a:cubicBezTo>
                  <a:cubicBezTo>
                    <a:pt x="282" y="435"/>
                    <a:pt x="290" y="498"/>
                    <a:pt x="238" y="515"/>
                  </a:cubicBezTo>
                  <a:cubicBezTo>
                    <a:pt x="215" y="538"/>
                    <a:pt x="195" y="562"/>
                    <a:pt x="167" y="580"/>
                  </a:cubicBezTo>
                  <a:cubicBezTo>
                    <a:pt x="130" y="575"/>
                    <a:pt x="112" y="577"/>
                    <a:pt x="84" y="557"/>
                  </a:cubicBezTo>
                  <a:cubicBezTo>
                    <a:pt x="63" y="526"/>
                    <a:pt x="50" y="540"/>
                    <a:pt x="36" y="497"/>
                  </a:cubicBezTo>
                  <a:cubicBezTo>
                    <a:pt x="38" y="440"/>
                    <a:pt x="40" y="382"/>
                    <a:pt x="42" y="325"/>
                  </a:cubicBezTo>
                  <a:cubicBezTo>
                    <a:pt x="42" y="325"/>
                    <a:pt x="0" y="92"/>
                    <a:pt x="84" y="64"/>
                  </a:cubicBezTo>
                  <a:cubicBezTo>
                    <a:pt x="117" y="12"/>
                    <a:pt x="105" y="42"/>
                    <a:pt x="143" y="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7" name="Freeform 13"/>
            <p:cNvSpPr>
              <a:spLocks/>
            </p:cNvSpPr>
            <p:nvPr/>
          </p:nvSpPr>
          <p:spPr bwMode="auto">
            <a:xfrm>
              <a:off x="4392" y="1193"/>
              <a:ext cx="410" cy="534"/>
            </a:xfrm>
            <a:custGeom>
              <a:avLst/>
              <a:gdLst>
                <a:gd name="T0" fmla="*/ 77 w 291"/>
                <a:gd name="T1" fmla="*/ 18 h 511"/>
                <a:gd name="T2" fmla="*/ 59 w 291"/>
                <a:gd name="T3" fmla="*/ 167 h 511"/>
                <a:gd name="T4" fmla="*/ 35 w 291"/>
                <a:gd name="T5" fmla="*/ 202 h 511"/>
                <a:gd name="T6" fmla="*/ 0 w 291"/>
                <a:gd name="T7" fmla="*/ 279 h 511"/>
                <a:gd name="T8" fmla="*/ 6 w 291"/>
                <a:gd name="T9" fmla="*/ 452 h 511"/>
                <a:gd name="T10" fmla="*/ 17 w 291"/>
                <a:gd name="T11" fmla="*/ 493 h 511"/>
                <a:gd name="T12" fmla="*/ 53 w 291"/>
                <a:gd name="T13" fmla="*/ 511 h 511"/>
                <a:gd name="T14" fmla="*/ 219 w 291"/>
                <a:gd name="T15" fmla="*/ 505 h 511"/>
                <a:gd name="T16" fmla="*/ 273 w 291"/>
                <a:gd name="T17" fmla="*/ 458 h 511"/>
                <a:gd name="T18" fmla="*/ 237 w 291"/>
                <a:gd name="T19" fmla="*/ 238 h 511"/>
                <a:gd name="T20" fmla="*/ 190 w 291"/>
                <a:gd name="T21" fmla="*/ 54 h 511"/>
                <a:gd name="T22" fmla="*/ 118 w 291"/>
                <a:gd name="T23" fmla="*/ 0 h 511"/>
                <a:gd name="T24" fmla="*/ 77 w 291"/>
                <a:gd name="T25" fmla="*/ 18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1" h="511">
                  <a:moveTo>
                    <a:pt x="77" y="18"/>
                  </a:moveTo>
                  <a:cubicBezTo>
                    <a:pt x="70" y="135"/>
                    <a:pt x="79" y="86"/>
                    <a:pt x="59" y="167"/>
                  </a:cubicBezTo>
                  <a:cubicBezTo>
                    <a:pt x="56" y="181"/>
                    <a:pt x="39" y="189"/>
                    <a:pt x="35" y="202"/>
                  </a:cubicBezTo>
                  <a:cubicBezTo>
                    <a:pt x="26" y="229"/>
                    <a:pt x="9" y="252"/>
                    <a:pt x="0" y="279"/>
                  </a:cubicBezTo>
                  <a:cubicBezTo>
                    <a:pt x="2" y="337"/>
                    <a:pt x="3" y="394"/>
                    <a:pt x="6" y="452"/>
                  </a:cubicBezTo>
                  <a:cubicBezTo>
                    <a:pt x="6" y="454"/>
                    <a:pt x="14" y="490"/>
                    <a:pt x="17" y="493"/>
                  </a:cubicBezTo>
                  <a:cubicBezTo>
                    <a:pt x="26" y="502"/>
                    <a:pt x="42" y="504"/>
                    <a:pt x="53" y="511"/>
                  </a:cubicBezTo>
                  <a:cubicBezTo>
                    <a:pt x="108" y="509"/>
                    <a:pt x="164" y="510"/>
                    <a:pt x="219" y="505"/>
                  </a:cubicBezTo>
                  <a:cubicBezTo>
                    <a:pt x="243" y="503"/>
                    <a:pt x="273" y="458"/>
                    <a:pt x="273" y="458"/>
                  </a:cubicBezTo>
                  <a:cubicBezTo>
                    <a:pt x="291" y="405"/>
                    <a:pt x="252" y="296"/>
                    <a:pt x="237" y="238"/>
                  </a:cubicBezTo>
                  <a:cubicBezTo>
                    <a:pt x="234" y="177"/>
                    <a:pt x="247" y="94"/>
                    <a:pt x="190" y="54"/>
                  </a:cubicBezTo>
                  <a:cubicBezTo>
                    <a:pt x="171" y="25"/>
                    <a:pt x="152" y="7"/>
                    <a:pt x="118" y="0"/>
                  </a:cubicBezTo>
                  <a:cubicBezTo>
                    <a:pt x="96" y="8"/>
                    <a:pt x="89" y="30"/>
                    <a:pt x="77" y="1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02479" name="Text Box 15"/>
            <p:cNvSpPr txBox="1">
              <a:spLocks noChangeArrowheads="1"/>
            </p:cNvSpPr>
            <p:nvPr/>
          </p:nvSpPr>
          <p:spPr bwMode="auto">
            <a:xfrm>
              <a:off x="3331" y="1391"/>
              <a:ext cx="205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L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702483" name="Oval 19"/>
            <p:cNvSpPr>
              <a:spLocks noChangeArrowheads="1"/>
            </p:cNvSpPr>
            <p:nvPr/>
          </p:nvSpPr>
          <p:spPr bwMode="auto">
            <a:xfrm>
              <a:off x="3929" y="1466"/>
              <a:ext cx="29" cy="2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02484" name="Oval 20"/>
            <p:cNvSpPr>
              <a:spLocks noChangeArrowheads="1"/>
            </p:cNvSpPr>
            <p:nvPr/>
          </p:nvSpPr>
          <p:spPr bwMode="auto">
            <a:xfrm>
              <a:off x="4001" y="1466"/>
              <a:ext cx="29" cy="2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02485" name="Oval 21"/>
            <p:cNvSpPr>
              <a:spLocks noChangeArrowheads="1"/>
            </p:cNvSpPr>
            <p:nvPr/>
          </p:nvSpPr>
          <p:spPr bwMode="auto">
            <a:xfrm>
              <a:off x="4079" y="1466"/>
              <a:ext cx="29" cy="29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702486" name="Text Box 22"/>
            <p:cNvSpPr txBox="1">
              <a:spLocks noChangeArrowheads="1"/>
            </p:cNvSpPr>
            <p:nvPr/>
          </p:nvSpPr>
          <p:spPr bwMode="auto">
            <a:xfrm>
              <a:off x="4467" y="1398"/>
              <a:ext cx="276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/>
                <a:t>L</a:t>
              </a:r>
              <a:r>
                <a:rPr lang="en-US" sz="1400" baseline="-25000"/>
                <a:t> n-1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C410-DF70-4C76-A8CF-9BD5A3CE4EB3}" type="slidenum">
              <a:rPr lang="en-US"/>
              <a:pPr/>
              <a:t>17</a:t>
            </a:fld>
            <a:endParaRPr lang="en-US" sz="1400"/>
          </a:p>
        </p:txBody>
      </p:sp>
      <p:pic>
        <p:nvPicPr>
          <p:cNvPr id="703492" name="Picture 4" descr="kleinberg_03F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87"/>
          <a:stretch>
            <a:fillRect/>
          </a:stretch>
        </p:blipFill>
        <p:spPr bwMode="auto">
          <a:xfrm>
            <a:off x="635000" y="4105275"/>
            <a:ext cx="7772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3494" name="Picture 6" descr="kleinberg_03F02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r="42842" b="20930"/>
          <a:stretch>
            <a:fillRect/>
          </a:stretch>
        </p:blipFill>
        <p:spPr bwMode="auto">
          <a:xfrm>
            <a:off x="2971800" y="1736725"/>
            <a:ext cx="2335213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34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Search</a:t>
            </a:r>
          </a:p>
        </p:txBody>
      </p:sp>
      <p:sp>
        <p:nvSpPr>
          <p:cNvPr id="70349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Let T be a BFS tree of G = (V, E), and let (x, y) be an edge of G. Then the level of x and y differ by at most 1.</a:t>
            </a:r>
          </a:p>
        </p:txBody>
      </p:sp>
      <p:sp>
        <p:nvSpPr>
          <p:cNvPr id="703498" name="Rectangle 10"/>
          <p:cNvSpPr>
            <a:spLocks noChangeArrowheads="1"/>
          </p:cNvSpPr>
          <p:nvPr/>
        </p:nvSpPr>
        <p:spPr bwMode="auto">
          <a:xfrm>
            <a:off x="8482013" y="4227513"/>
            <a:ext cx="330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0</a:t>
            </a:r>
            <a:endParaRPr lang="en-US" sz="1200"/>
          </a:p>
        </p:txBody>
      </p:sp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8494713" y="4795838"/>
            <a:ext cx="314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1</a:t>
            </a:r>
            <a:endParaRPr lang="en-US" sz="1200"/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8507413" y="5394325"/>
            <a:ext cx="33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2</a:t>
            </a:r>
            <a:endParaRPr lang="en-US" sz="1200"/>
          </a:p>
        </p:txBody>
      </p:sp>
      <p:sp>
        <p:nvSpPr>
          <p:cNvPr id="703501" name="Rectangle 13"/>
          <p:cNvSpPr>
            <a:spLocks noChangeArrowheads="1"/>
          </p:cNvSpPr>
          <p:nvPr/>
        </p:nvSpPr>
        <p:spPr bwMode="auto">
          <a:xfrm>
            <a:off x="8509000" y="5975350"/>
            <a:ext cx="33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3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34E51-A7B6-49C2-BCA0-1041EB33A390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 First Search:  Analysis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The above implementation of BFS runs in O(m + n) time if the graph is given by its adjacency representation.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Pf.</a:t>
            </a:r>
          </a:p>
          <a:p>
            <a:pPr lvl="1"/>
            <a:r>
              <a:rPr lang="en-US"/>
              <a:t>Easy to prove O(n</a:t>
            </a:r>
            <a:r>
              <a:rPr lang="en-US" baseline="30000"/>
              <a:t>2</a:t>
            </a:r>
            <a:r>
              <a:rPr lang="en-US"/>
              <a:t>) running time:</a:t>
            </a:r>
          </a:p>
          <a:p>
            <a:pPr lvl="2"/>
            <a:r>
              <a:rPr lang="en-US"/>
              <a:t>at most n lists L[i]</a:t>
            </a:r>
          </a:p>
          <a:p>
            <a:pPr lvl="2"/>
            <a:r>
              <a:rPr lang="en-US"/>
              <a:t>each node occurs on at most one list; for loop runs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n times</a:t>
            </a:r>
          </a:p>
          <a:p>
            <a:pPr lvl="2"/>
            <a:r>
              <a:rPr lang="en-US"/>
              <a:t>when we consider node u, there are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n incident edges (u, v),</a:t>
            </a:r>
            <a:br>
              <a:rPr lang="en-US"/>
            </a:br>
            <a:r>
              <a:rPr lang="en-US"/>
              <a:t>and we spend O(1) processing each edge</a:t>
            </a:r>
          </a:p>
          <a:p>
            <a:pPr lvl="2"/>
            <a:endParaRPr lang="en-US"/>
          </a:p>
          <a:p>
            <a:pPr lvl="1"/>
            <a:r>
              <a:rPr lang="en-US"/>
              <a:t>Actually runs in O(m + n) time:</a:t>
            </a:r>
          </a:p>
          <a:p>
            <a:pPr lvl="2"/>
            <a:r>
              <a:rPr lang="en-US"/>
              <a:t>when we consider node u, there are deg(u) incident edges (u, v)</a:t>
            </a:r>
          </a:p>
          <a:p>
            <a:pPr lvl="2"/>
            <a:r>
              <a:rPr lang="en-US"/>
              <a:t>total time processing edges is </a:t>
            </a:r>
            <a:r>
              <a:rPr lang="en-US">
                <a:sym typeface="Symbol" pitchFamily="18" charset="2"/>
              </a:rPr>
              <a:t></a:t>
            </a:r>
            <a:r>
              <a:rPr lang="en-US" baseline="-25000">
                <a:sym typeface="Symbol" pitchFamily="18" charset="2"/>
              </a:rPr>
              <a:t>uV </a:t>
            </a:r>
            <a:r>
              <a:rPr lang="en-US"/>
              <a:t>deg(u) = 2m   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  <a:endParaRPr lang="en-US"/>
          </a:p>
          <a:p>
            <a:pPr lvl="2"/>
            <a:endParaRPr lang="en-US"/>
          </a:p>
        </p:txBody>
      </p:sp>
      <p:sp>
        <p:nvSpPr>
          <p:cNvPr id="720901" name="Line 5"/>
          <p:cNvSpPr>
            <a:spLocks noChangeShapeType="1"/>
          </p:cNvSpPr>
          <p:nvPr/>
        </p:nvSpPr>
        <p:spPr bwMode="auto">
          <a:xfrm flipV="1">
            <a:off x="5807075" y="5251450"/>
            <a:ext cx="0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0902" name="Text Box 6"/>
          <p:cNvSpPr txBox="1">
            <a:spLocks noChangeArrowheads="1"/>
          </p:cNvSpPr>
          <p:nvPr/>
        </p:nvSpPr>
        <p:spPr bwMode="auto">
          <a:xfrm>
            <a:off x="5189538" y="5540375"/>
            <a:ext cx="305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each edge (u, v) is counted exactly twice</a:t>
            </a:r>
            <a:br>
              <a:rPr lang="en-US" sz="1200"/>
            </a:br>
            <a:r>
              <a:rPr lang="en-US" sz="1200"/>
              <a:t>in sum: once in deg(u) and once in deg(v)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A70E-8236-4381-8DA9-0B897A4E8C97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Component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Connected component.  </a:t>
            </a:r>
            <a:r>
              <a:rPr lang="en-US">
                <a:solidFill>
                  <a:schemeClr val="tx1"/>
                </a:solidFill>
              </a:rPr>
              <a:t>Find all nodes reachable from s.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Connected component containing node 1 = { 1, 2, 3, 4, 5, 6, 7, 8 }.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35236" name="Picture 4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6" r="14383" b="20930"/>
          <a:stretch>
            <a:fillRect/>
          </a:stretch>
        </p:blipFill>
        <p:spPr bwMode="auto">
          <a:xfrm>
            <a:off x="2743200" y="2286000"/>
            <a:ext cx="3668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3.1  Basic Definitions and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7E2BA-009C-4B68-A624-67BE59B2A658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Component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Connected component.  </a:t>
            </a:r>
            <a:r>
              <a:rPr lang="en-US">
                <a:solidFill>
                  <a:schemeClr val="tx1"/>
                </a:solidFill>
              </a:rPr>
              <a:t>Find all nodes reachable from s.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Upon termination, R is the connected component containing s.</a:t>
            </a:r>
          </a:p>
          <a:p>
            <a:pPr lvl="1"/>
            <a:r>
              <a:rPr lang="en-US"/>
              <a:t>BFS = explore in order of distance from s.</a:t>
            </a:r>
          </a:p>
          <a:p>
            <a:pPr lvl="1"/>
            <a:r>
              <a:rPr lang="en-US"/>
              <a:t>DFS = explore in a different way.</a:t>
            </a:r>
          </a:p>
        </p:txBody>
      </p:sp>
      <p:pic>
        <p:nvPicPr>
          <p:cNvPr id="770052" name="Picture 4" descr="kleinberg_03a01p08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0"/>
          <a:stretch>
            <a:fillRect/>
          </a:stretch>
        </p:blipFill>
        <p:spPr bwMode="auto">
          <a:xfrm>
            <a:off x="658813" y="2209800"/>
            <a:ext cx="48768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0053" name="Freeform 5"/>
          <p:cNvSpPr>
            <a:spLocks/>
          </p:cNvSpPr>
          <p:nvPr/>
        </p:nvSpPr>
        <p:spPr bwMode="auto">
          <a:xfrm>
            <a:off x="6145213" y="2286000"/>
            <a:ext cx="2106612" cy="1371600"/>
          </a:xfrm>
          <a:custGeom>
            <a:avLst/>
            <a:gdLst>
              <a:gd name="T0" fmla="*/ 159 w 1471"/>
              <a:gd name="T1" fmla="*/ 190 h 1045"/>
              <a:gd name="T2" fmla="*/ 313 w 1471"/>
              <a:gd name="T3" fmla="*/ 78 h 1045"/>
              <a:gd name="T4" fmla="*/ 450 w 1471"/>
              <a:gd name="T5" fmla="*/ 72 h 1045"/>
              <a:gd name="T6" fmla="*/ 634 w 1471"/>
              <a:gd name="T7" fmla="*/ 24 h 1045"/>
              <a:gd name="T8" fmla="*/ 669 w 1471"/>
              <a:gd name="T9" fmla="*/ 18 h 1045"/>
              <a:gd name="T10" fmla="*/ 693 w 1471"/>
              <a:gd name="T11" fmla="*/ 12 h 1045"/>
              <a:gd name="T12" fmla="*/ 752 w 1471"/>
              <a:gd name="T13" fmla="*/ 0 h 1045"/>
              <a:gd name="T14" fmla="*/ 1103 w 1471"/>
              <a:gd name="T15" fmla="*/ 6 h 1045"/>
              <a:gd name="T16" fmla="*/ 1174 w 1471"/>
              <a:gd name="T17" fmla="*/ 24 h 1045"/>
              <a:gd name="T18" fmla="*/ 1228 w 1471"/>
              <a:gd name="T19" fmla="*/ 54 h 1045"/>
              <a:gd name="T20" fmla="*/ 1317 w 1471"/>
              <a:gd name="T21" fmla="*/ 107 h 1045"/>
              <a:gd name="T22" fmla="*/ 1394 w 1471"/>
              <a:gd name="T23" fmla="*/ 167 h 1045"/>
              <a:gd name="T24" fmla="*/ 1459 w 1471"/>
              <a:gd name="T25" fmla="*/ 273 h 1045"/>
              <a:gd name="T26" fmla="*/ 1429 w 1471"/>
              <a:gd name="T27" fmla="*/ 612 h 1045"/>
              <a:gd name="T28" fmla="*/ 1406 w 1471"/>
              <a:gd name="T29" fmla="*/ 766 h 1045"/>
              <a:gd name="T30" fmla="*/ 1275 w 1471"/>
              <a:gd name="T31" fmla="*/ 921 h 1045"/>
              <a:gd name="T32" fmla="*/ 1210 w 1471"/>
              <a:gd name="T33" fmla="*/ 980 h 1045"/>
              <a:gd name="T34" fmla="*/ 1127 w 1471"/>
              <a:gd name="T35" fmla="*/ 1016 h 1045"/>
              <a:gd name="T36" fmla="*/ 996 w 1471"/>
              <a:gd name="T37" fmla="*/ 1045 h 1045"/>
              <a:gd name="T38" fmla="*/ 574 w 1471"/>
              <a:gd name="T39" fmla="*/ 1040 h 1045"/>
              <a:gd name="T40" fmla="*/ 349 w 1471"/>
              <a:gd name="T41" fmla="*/ 921 h 1045"/>
              <a:gd name="T42" fmla="*/ 307 w 1471"/>
              <a:gd name="T43" fmla="*/ 867 h 1045"/>
              <a:gd name="T44" fmla="*/ 271 w 1471"/>
              <a:gd name="T45" fmla="*/ 844 h 1045"/>
              <a:gd name="T46" fmla="*/ 182 w 1471"/>
              <a:gd name="T47" fmla="*/ 737 h 1045"/>
              <a:gd name="T48" fmla="*/ 171 w 1471"/>
              <a:gd name="T49" fmla="*/ 719 h 1045"/>
              <a:gd name="T50" fmla="*/ 153 w 1471"/>
              <a:gd name="T51" fmla="*/ 707 h 1045"/>
              <a:gd name="T52" fmla="*/ 135 w 1471"/>
              <a:gd name="T53" fmla="*/ 648 h 1045"/>
              <a:gd name="T54" fmla="*/ 111 w 1471"/>
              <a:gd name="T55" fmla="*/ 612 h 1045"/>
              <a:gd name="T56" fmla="*/ 99 w 1471"/>
              <a:gd name="T57" fmla="*/ 576 h 1045"/>
              <a:gd name="T58" fmla="*/ 147 w 1471"/>
              <a:gd name="T59" fmla="*/ 202 h 1045"/>
              <a:gd name="T60" fmla="*/ 159 w 1471"/>
              <a:gd name="T61" fmla="*/ 190 h 1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71" h="1045">
                <a:moveTo>
                  <a:pt x="159" y="190"/>
                </a:moveTo>
                <a:cubicBezTo>
                  <a:pt x="191" y="167"/>
                  <a:pt x="280" y="82"/>
                  <a:pt x="313" y="78"/>
                </a:cubicBezTo>
                <a:cubicBezTo>
                  <a:pt x="358" y="73"/>
                  <a:pt x="404" y="74"/>
                  <a:pt x="450" y="72"/>
                </a:cubicBezTo>
                <a:cubicBezTo>
                  <a:pt x="510" y="51"/>
                  <a:pt x="572" y="36"/>
                  <a:pt x="634" y="24"/>
                </a:cubicBezTo>
                <a:cubicBezTo>
                  <a:pt x="646" y="22"/>
                  <a:pt x="657" y="20"/>
                  <a:pt x="669" y="18"/>
                </a:cubicBezTo>
                <a:cubicBezTo>
                  <a:pt x="677" y="16"/>
                  <a:pt x="685" y="14"/>
                  <a:pt x="693" y="12"/>
                </a:cubicBezTo>
                <a:cubicBezTo>
                  <a:pt x="713" y="8"/>
                  <a:pt x="752" y="0"/>
                  <a:pt x="752" y="0"/>
                </a:cubicBezTo>
                <a:cubicBezTo>
                  <a:pt x="869" y="2"/>
                  <a:pt x="986" y="2"/>
                  <a:pt x="1103" y="6"/>
                </a:cubicBezTo>
                <a:cubicBezTo>
                  <a:pt x="1122" y="7"/>
                  <a:pt x="1157" y="14"/>
                  <a:pt x="1174" y="24"/>
                </a:cubicBezTo>
                <a:cubicBezTo>
                  <a:pt x="1236" y="58"/>
                  <a:pt x="1187" y="40"/>
                  <a:pt x="1228" y="54"/>
                </a:cubicBezTo>
                <a:cubicBezTo>
                  <a:pt x="1256" y="73"/>
                  <a:pt x="1284" y="96"/>
                  <a:pt x="1317" y="107"/>
                </a:cubicBezTo>
                <a:cubicBezTo>
                  <a:pt x="1345" y="126"/>
                  <a:pt x="1367" y="149"/>
                  <a:pt x="1394" y="167"/>
                </a:cubicBezTo>
                <a:cubicBezTo>
                  <a:pt x="1418" y="201"/>
                  <a:pt x="1436" y="240"/>
                  <a:pt x="1459" y="273"/>
                </a:cubicBezTo>
                <a:cubicBezTo>
                  <a:pt x="1471" y="390"/>
                  <a:pt x="1466" y="502"/>
                  <a:pt x="1429" y="612"/>
                </a:cubicBezTo>
                <a:cubicBezTo>
                  <a:pt x="1426" y="677"/>
                  <a:pt x="1439" y="719"/>
                  <a:pt x="1406" y="766"/>
                </a:cubicBezTo>
                <a:cubicBezTo>
                  <a:pt x="1386" y="827"/>
                  <a:pt x="1328" y="886"/>
                  <a:pt x="1275" y="921"/>
                </a:cubicBezTo>
                <a:cubicBezTo>
                  <a:pt x="1259" y="945"/>
                  <a:pt x="1234" y="964"/>
                  <a:pt x="1210" y="980"/>
                </a:cubicBezTo>
                <a:cubicBezTo>
                  <a:pt x="1189" y="1011"/>
                  <a:pt x="1160" y="1008"/>
                  <a:pt x="1127" y="1016"/>
                </a:cubicBezTo>
                <a:cubicBezTo>
                  <a:pt x="1084" y="1026"/>
                  <a:pt x="1039" y="1033"/>
                  <a:pt x="996" y="1045"/>
                </a:cubicBezTo>
                <a:cubicBezTo>
                  <a:pt x="855" y="1043"/>
                  <a:pt x="715" y="1043"/>
                  <a:pt x="574" y="1040"/>
                </a:cubicBezTo>
                <a:cubicBezTo>
                  <a:pt x="485" y="1038"/>
                  <a:pt x="429" y="948"/>
                  <a:pt x="349" y="921"/>
                </a:cubicBezTo>
                <a:cubicBezTo>
                  <a:pt x="336" y="901"/>
                  <a:pt x="326" y="881"/>
                  <a:pt x="307" y="867"/>
                </a:cubicBezTo>
                <a:cubicBezTo>
                  <a:pt x="296" y="858"/>
                  <a:pt x="271" y="844"/>
                  <a:pt x="271" y="844"/>
                </a:cubicBezTo>
                <a:cubicBezTo>
                  <a:pt x="258" y="816"/>
                  <a:pt x="210" y="756"/>
                  <a:pt x="182" y="737"/>
                </a:cubicBezTo>
                <a:cubicBezTo>
                  <a:pt x="178" y="731"/>
                  <a:pt x="176" y="724"/>
                  <a:pt x="171" y="719"/>
                </a:cubicBezTo>
                <a:cubicBezTo>
                  <a:pt x="166" y="714"/>
                  <a:pt x="157" y="713"/>
                  <a:pt x="153" y="707"/>
                </a:cubicBezTo>
                <a:cubicBezTo>
                  <a:pt x="119" y="653"/>
                  <a:pt x="156" y="690"/>
                  <a:pt x="135" y="648"/>
                </a:cubicBezTo>
                <a:cubicBezTo>
                  <a:pt x="128" y="635"/>
                  <a:pt x="119" y="624"/>
                  <a:pt x="111" y="612"/>
                </a:cubicBezTo>
                <a:cubicBezTo>
                  <a:pt x="104" y="601"/>
                  <a:pt x="99" y="576"/>
                  <a:pt x="99" y="576"/>
                </a:cubicBezTo>
                <a:cubicBezTo>
                  <a:pt x="102" y="395"/>
                  <a:pt x="0" y="239"/>
                  <a:pt x="147" y="202"/>
                </a:cubicBezTo>
                <a:cubicBezTo>
                  <a:pt x="160" y="182"/>
                  <a:pt x="159" y="177"/>
                  <a:pt x="159" y="1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70054" name="Oval 6"/>
          <p:cNvSpPr>
            <a:spLocks noChangeArrowheads="1"/>
          </p:cNvSpPr>
          <p:nvPr/>
        </p:nvSpPr>
        <p:spPr bwMode="auto">
          <a:xfrm>
            <a:off x="6497638" y="2543175"/>
            <a:ext cx="255587" cy="2555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s</a:t>
            </a:r>
          </a:p>
        </p:txBody>
      </p:sp>
      <p:sp>
        <p:nvSpPr>
          <p:cNvPr id="770055" name="Oval 7"/>
          <p:cNvSpPr>
            <a:spLocks noChangeArrowheads="1"/>
          </p:cNvSpPr>
          <p:nvPr/>
        </p:nvSpPr>
        <p:spPr bwMode="auto">
          <a:xfrm>
            <a:off x="7593013" y="3152775"/>
            <a:ext cx="255587" cy="2555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u</a:t>
            </a:r>
          </a:p>
        </p:txBody>
      </p:sp>
      <p:sp>
        <p:nvSpPr>
          <p:cNvPr id="770056" name="Freeform 8"/>
          <p:cNvSpPr>
            <a:spLocks/>
          </p:cNvSpPr>
          <p:nvPr/>
        </p:nvSpPr>
        <p:spPr bwMode="auto">
          <a:xfrm>
            <a:off x="6754813" y="2695575"/>
            <a:ext cx="838200" cy="635000"/>
          </a:xfrm>
          <a:custGeom>
            <a:avLst/>
            <a:gdLst>
              <a:gd name="T0" fmla="*/ 0 w 528"/>
              <a:gd name="T1" fmla="*/ 0 h 400"/>
              <a:gd name="T2" fmla="*/ 336 w 528"/>
              <a:gd name="T3" fmla="*/ 48 h 400"/>
              <a:gd name="T4" fmla="*/ 384 w 528"/>
              <a:gd name="T5" fmla="*/ 144 h 400"/>
              <a:gd name="T6" fmla="*/ 336 w 528"/>
              <a:gd name="T7" fmla="*/ 288 h 400"/>
              <a:gd name="T8" fmla="*/ 432 w 528"/>
              <a:gd name="T9" fmla="*/ 384 h 400"/>
              <a:gd name="T10" fmla="*/ 528 w 528"/>
              <a:gd name="T11" fmla="*/ 384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8" h="400">
                <a:moveTo>
                  <a:pt x="0" y="0"/>
                </a:moveTo>
                <a:cubicBezTo>
                  <a:pt x="136" y="12"/>
                  <a:pt x="272" y="24"/>
                  <a:pt x="336" y="48"/>
                </a:cubicBezTo>
                <a:cubicBezTo>
                  <a:pt x="400" y="72"/>
                  <a:pt x="384" y="104"/>
                  <a:pt x="384" y="144"/>
                </a:cubicBezTo>
                <a:cubicBezTo>
                  <a:pt x="384" y="184"/>
                  <a:pt x="328" y="248"/>
                  <a:pt x="336" y="288"/>
                </a:cubicBezTo>
                <a:cubicBezTo>
                  <a:pt x="344" y="328"/>
                  <a:pt x="400" y="368"/>
                  <a:pt x="432" y="384"/>
                </a:cubicBezTo>
                <a:cubicBezTo>
                  <a:pt x="464" y="400"/>
                  <a:pt x="496" y="392"/>
                  <a:pt x="52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70057" name="Oval 9"/>
          <p:cNvSpPr>
            <a:spLocks noChangeArrowheads="1"/>
          </p:cNvSpPr>
          <p:nvPr/>
        </p:nvSpPr>
        <p:spPr bwMode="auto">
          <a:xfrm>
            <a:off x="8431213" y="3152775"/>
            <a:ext cx="255587" cy="2555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v</a:t>
            </a:r>
          </a:p>
        </p:txBody>
      </p:sp>
      <p:cxnSp>
        <p:nvCxnSpPr>
          <p:cNvPr id="770058" name="AutoShape 10"/>
          <p:cNvCxnSpPr>
            <a:cxnSpLocks noChangeShapeType="1"/>
            <a:stCxn id="770055" idx="6"/>
            <a:endCxn id="770057" idx="2"/>
          </p:cNvCxnSpPr>
          <p:nvPr/>
        </p:nvCxnSpPr>
        <p:spPr bwMode="auto">
          <a:xfrm>
            <a:off x="7848600" y="3281363"/>
            <a:ext cx="5826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0059" name="Text Box 11"/>
          <p:cNvSpPr txBox="1">
            <a:spLocks noChangeArrowheads="1"/>
          </p:cNvSpPr>
          <p:nvPr/>
        </p:nvSpPr>
        <p:spPr bwMode="auto">
          <a:xfrm>
            <a:off x="7516813" y="2376488"/>
            <a:ext cx="31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R</a:t>
            </a:r>
          </a:p>
        </p:txBody>
      </p:sp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6591300" y="3749675"/>
            <a:ext cx="1614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it's safe to add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3.4  Testing Bipartiteness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54F42-F19A-4238-9C9A-CDF5BFCC2C6D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Bipartite Graphs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An undirected graph G = (V, E) is </a:t>
            </a:r>
            <a:r>
              <a:rPr lang="en-US">
                <a:solidFill>
                  <a:schemeClr val="accent1"/>
                </a:solidFill>
              </a:rPr>
              <a:t>bipartite</a:t>
            </a:r>
            <a:r>
              <a:rPr lang="en-US">
                <a:solidFill>
                  <a:schemeClr val="tx1"/>
                </a:solidFill>
              </a:rPr>
              <a:t> if the nodes can be colored red or blue such that every edge has one red and one blue end.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Applications.</a:t>
            </a:r>
          </a:p>
          <a:p>
            <a:pPr lvl="1"/>
            <a:r>
              <a:rPr lang="en-US"/>
              <a:t>Stable marriage:  men = red, women = blue.</a:t>
            </a:r>
          </a:p>
          <a:p>
            <a:pPr lvl="1"/>
            <a:r>
              <a:rPr lang="en-US"/>
              <a:t>Scheduling:  machines = red, jobs = blue.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07618" name="Oval 34"/>
          <p:cNvSpPr>
            <a:spLocks noChangeArrowheads="1"/>
          </p:cNvSpPr>
          <p:nvPr/>
        </p:nvSpPr>
        <p:spPr bwMode="auto">
          <a:xfrm>
            <a:off x="3505200" y="3581400"/>
            <a:ext cx="258763" cy="258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>
              <a:solidFill>
                <a:schemeClr val="bg1"/>
              </a:solidFill>
            </a:endParaRPr>
          </a:p>
        </p:txBody>
      </p:sp>
      <p:sp>
        <p:nvSpPr>
          <p:cNvPr id="707619" name="Oval 35"/>
          <p:cNvSpPr>
            <a:spLocks noChangeArrowheads="1"/>
          </p:cNvSpPr>
          <p:nvPr/>
        </p:nvSpPr>
        <p:spPr bwMode="auto">
          <a:xfrm>
            <a:off x="3505200" y="4191000"/>
            <a:ext cx="258763" cy="258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>
              <a:solidFill>
                <a:schemeClr val="bg1"/>
              </a:solidFill>
            </a:endParaRPr>
          </a:p>
        </p:txBody>
      </p:sp>
      <p:sp>
        <p:nvSpPr>
          <p:cNvPr id="707620" name="Oval 36"/>
          <p:cNvSpPr>
            <a:spLocks noChangeArrowheads="1"/>
          </p:cNvSpPr>
          <p:nvPr/>
        </p:nvSpPr>
        <p:spPr bwMode="auto">
          <a:xfrm>
            <a:off x="3505200" y="4922838"/>
            <a:ext cx="258763" cy="258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>
              <a:solidFill>
                <a:schemeClr val="bg1"/>
              </a:solidFill>
            </a:endParaRPr>
          </a:p>
        </p:txBody>
      </p:sp>
      <p:sp>
        <p:nvSpPr>
          <p:cNvPr id="707621" name="Oval 37"/>
          <p:cNvSpPr>
            <a:spLocks noChangeArrowheads="1"/>
          </p:cNvSpPr>
          <p:nvPr/>
        </p:nvSpPr>
        <p:spPr bwMode="auto">
          <a:xfrm>
            <a:off x="3505200" y="5608638"/>
            <a:ext cx="258763" cy="258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>
              <a:solidFill>
                <a:schemeClr val="bg1"/>
              </a:solidFill>
            </a:endParaRPr>
          </a:p>
        </p:txBody>
      </p:sp>
      <p:sp>
        <p:nvSpPr>
          <p:cNvPr id="707622" name="Oval 38"/>
          <p:cNvSpPr>
            <a:spLocks noChangeArrowheads="1"/>
          </p:cNvSpPr>
          <p:nvPr/>
        </p:nvSpPr>
        <p:spPr bwMode="auto">
          <a:xfrm>
            <a:off x="5380038" y="3886200"/>
            <a:ext cx="258762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>
              <a:solidFill>
                <a:schemeClr val="bg1"/>
              </a:solidFill>
            </a:endParaRPr>
          </a:p>
        </p:txBody>
      </p:sp>
      <p:sp>
        <p:nvSpPr>
          <p:cNvPr id="707623" name="Oval 39"/>
          <p:cNvSpPr>
            <a:spLocks noChangeArrowheads="1"/>
          </p:cNvSpPr>
          <p:nvPr/>
        </p:nvSpPr>
        <p:spPr bwMode="auto">
          <a:xfrm>
            <a:off x="5380038" y="4572000"/>
            <a:ext cx="258762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>
              <a:solidFill>
                <a:schemeClr val="bg1"/>
              </a:solidFill>
            </a:endParaRPr>
          </a:p>
        </p:txBody>
      </p:sp>
      <p:sp>
        <p:nvSpPr>
          <p:cNvPr id="707624" name="Oval 40"/>
          <p:cNvSpPr>
            <a:spLocks noChangeArrowheads="1"/>
          </p:cNvSpPr>
          <p:nvPr/>
        </p:nvSpPr>
        <p:spPr bwMode="auto">
          <a:xfrm>
            <a:off x="5380038" y="5303838"/>
            <a:ext cx="258762" cy="258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>
              <a:solidFill>
                <a:schemeClr val="bg1"/>
              </a:solidFill>
            </a:endParaRPr>
          </a:p>
        </p:txBody>
      </p:sp>
      <p:cxnSp>
        <p:nvCxnSpPr>
          <p:cNvPr id="707625" name="AutoShape 41"/>
          <p:cNvCxnSpPr>
            <a:cxnSpLocks noChangeShapeType="1"/>
            <a:stCxn id="707618" idx="6"/>
            <a:endCxn id="707622" idx="2"/>
          </p:cNvCxnSpPr>
          <p:nvPr/>
        </p:nvCxnSpPr>
        <p:spPr bwMode="auto">
          <a:xfrm>
            <a:off x="3763963" y="3711575"/>
            <a:ext cx="16160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26" name="AutoShape 42"/>
          <p:cNvCxnSpPr>
            <a:cxnSpLocks noChangeShapeType="1"/>
            <a:stCxn id="707619" idx="6"/>
            <a:endCxn id="707622" idx="2"/>
          </p:cNvCxnSpPr>
          <p:nvPr/>
        </p:nvCxnSpPr>
        <p:spPr bwMode="auto">
          <a:xfrm flipV="1">
            <a:off x="3763963" y="4016375"/>
            <a:ext cx="16160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27" name="AutoShape 43"/>
          <p:cNvCxnSpPr>
            <a:cxnSpLocks noChangeShapeType="1"/>
            <a:stCxn id="707620" idx="6"/>
            <a:endCxn id="707622" idx="2"/>
          </p:cNvCxnSpPr>
          <p:nvPr/>
        </p:nvCxnSpPr>
        <p:spPr bwMode="auto">
          <a:xfrm flipV="1">
            <a:off x="3763963" y="4016375"/>
            <a:ext cx="1616075" cy="1036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28" name="AutoShape 44"/>
          <p:cNvCxnSpPr>
            <a:cxnSpLocks noChangeShapeType="1"/>
            <a:stCxn id="707619" idx="6"/>
            <a:endCxn id="707623" idx="2"/>
          </p:cNvCxnSpPr>
          <p:nvPr/>
        </p:nvCxnSpPr>
        <p:spPr bwMode="auto">
          <a:xfrm>
            <a:off x="3763963" y="4321175"/>
            <a:ext cx="16160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29" name="AutoShape 45"/>
          <p:cNvCxnSpPr>
            <a:cxnSpLocks noChangeShapeType="1"/>
            <a:stCxn id="707621" idx="6"/>
            <a:endCxn id="707623" idx="2"/>
          </p:cNvCxnSpPr>
          <p:nvPr/>
        </p:nvCxnSpPr>
        <p:spPr bwMode="auto">
          <a:xfrm flipV="1">
            <a:off x="3763963" y="4702175"/>
            <a:ext cx="1616075" cy="1036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30" name="AutoShape 46"/>
          <p:cNvCxnSpPr>
            <a:cxnSpLocks noChangeShapeType="1"/>
            <a:stCxn id="707621" idx="6"/>
            <a:endCxn id="707624" idx="2"/>
          </p:cNvCxnSpPr>
          <p:nvPr/>
        </p:nvCxnSpPr>
        <p:spPr bwMode="auto">
          <a:xfrm flipV="1">
            <a:off x="3763963" y="5434013"/>
            <a:ext cx="16160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31" name="AutoShape 47"/>
          <p:cNvCxnSpPr>
            <a:cxnSpLocks noChangeShapeType="1"/>
            <a:stCxn id="707620" idx="6"/>
            <a:endCxn id="707624" idx="2"/>
          </p:cNvCxnSpPr>
          <p:nvPr/>
        </p:nvCxnSpPr>
        <p:spPr bwMode="auto">
          <a:xfrm>
            <a:off x="3763963" y="5053013"/>
            <a:ext cx="161607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32" name="AutoShape 48"/>
          <p:cNvCxnSpPr>
            <a:cxnSpLocks noChangeShapeType="1"/>
            <a:stCxn id="707618" idx="6"/>
            <a:endCxn id="707624" idx="2"/>
          </p:cNvCxnSpPr>
          <p:nvPr/>
        </p:nvCxnSpPr>
        <p:spPr bwMode="auto">
          <a:xfrm>
            <a:off x="3763963" y="3711575"/>
            <a:ext cx="1616075" cy="172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33" name="AutoShape 49"/>
          <p:cNvCxnSpPr>
            <a:cxnSpLocks noChangeShapeType="1"/>
            <a:stCxn id="707618" idx="6"/>
            <a:endCxn id="707623" idx="2"/>
          </p:cNvCxnSpPr>
          <p:nvPr/>
        </p:nvCxnSpPr>
        <p:spPr bwMode="auto">
          <a:xfrm>
            <a:off x="3763963" y="3711575"/>
            <a:ext cx="1616075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34" name="AutoShape 50"/>
          <p:cNvCxnSpPr>
            <a:cxnSpLocks noChangeShapeType="1"/>
            <a:stCxn id="707620" idx="6"/>
            <a:endCxn id="707623" idx="2"/>
          </p:cNvCxnSpPr>
          <p:nvPr/>
        </p:nvCxnSpPr>
        <p:spPr bwMode="auto">
          <a:xfrm flipV="1">
            <a:off x="3763963" y="4702175"/>
            <a:ext cx="1616075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7635" name="AutoShape 51"/>
          <p:cNvCxnSpPr>
            <a:cxnSpLocks noChangeShapeType="1"/>
            <a:stCxn id="707621" idx="6"/>
            <a:endCxn id="707622" idx="2"/>
          </p:cNvCxnSpPr>
          <p:nvPr/>
        </p:nvCxnSpPr>
        <p:spPr bwMode="auto">
          <a:xfrm flipV="1">
            <a:off x="3763963" y="4016375"/>
            <a:ext cx="1616075" cy="172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7636" name="Text Box 52"/>
          <p:cNvSpPr txBox="1">
            <a:spLocks noChangeArrowheads="1"/>
          </p:cNvSpPr>
          <p:nvPr/>
        </p:nvSpPr>
        <p:spPr bwMode="auto">
          <a:xfrm>
            <a:off x="3810000" y="6019800"/>
            <a:ext cx="159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a bipartite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8A4A7-6075-4202-A2E5-A2BA0987A03C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Bipartiteness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Testing bipartiteness.   </a:t>
            </a:r>
            <a:r>
              <a:rPr lang="en-US">
                <a:solidFill>
                  <a:schemeClr val="tx1"/>
                </a:solidFill>
              </a:rPr>
              <a:t>Given a graph G, is it bipartite?</a:t>
            </a:r>
          </a:p>
          <a:p>
            <a:pPr lvl="1"/>
            <a:r>
              <a:rPr lang="en-US"/>
              <a:t>Many graph problems become:</a:t>
            </a:r>
          </a:p>
          <a:p>
            <a:pPr lvl="2"/>
            <a:r>
              <a:rPr lang="en-US"/>
              <a:t>easier if the underlying graph is bipartite (matching)</a:t>
            </a:r>
          </a:p>
          <a:p>
            <a:pPr lvl="2"/>
            <a:r>
              <a:rPr lang="en-US"/>
              <a:t>tractable if the underlying graph is bipartite (independent set)</a:t>
            </a:r>
          </a:p>
          <a:p>
            <a:pPr lvl="1"/>
            <a:r>
              <a:rPr lang="en-US"/>
              <a:t>Before attempting to design an algorithm, we need to understand structure of bipartite graphs.</a:t>
            </a:r>
          </a:p>
        </p:txBody>
      </p:sp>
      <p:sp>
        <p:nvSpPr>
          <p:cNvPr id="781341" name="Oval 29"/>
          <p:cNvSpPr>
            <a:spLocks noChangeArrowheads="1"/>
          </p:cNvSpPr>
          <p:nvPr/>
        </p:nvSpPr>
        <p:spPr bwMode="auto">
          <a:xfrm>
            <a:off x="3214688" y="5364163"/>
            <a:ext cx="258762" cy="2587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1</a:t>
            </a:r>
          </a:p>
        </p:txBody>
      </p:sp>
      <p:sp>
        <p:nvSpPr>
          <p:cNvPr id="781342" name="Oval 30"/>
          <p:cNvSpPr>
            <a:spLocks noChangeArrowheads="1"/>
          </p:cNvSpPr>
          <p:nvPr/>
        </p:nvSpPr>
        <p:spPr bwMode="auto">
          <a:xfrm>
            <a:off x="2147888" y="3886200"/>
            <a:ext cx="258762" cy="2587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2</a:t>
            </a:r>
          </a:p>
        </p:txBody>
      </p:sp>
      <p:sp>
        <p:nvSpPr>
          <p:cNvPr id="781343" name="Oval 31"/>
          <p:cNvSpPr>
            <a:spLocks noChangeArrowheads="1"/>
          </p:cNvSpPr>
          <p:nvPr/>
        </p:nvSpPr>
        <p:spPr bwMode="auto">
          <a:xfrm>
            <a:off x="3214688" y="3886200"/>
            <a:ext cx="258762" cy="2587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3</a:t>
            </a:r>
          </a:p>
        </p:txBody>
      </p:sp>
      <p:sp>
        <p:nvSpPr>
          <p:cNvPr id="781344" name="Oval 32"/>
          <p:cNvSpPr>
            <a:spLocks noChangeArrowheads="1"/>
          </p:cNvSpPr>
          <p:nvPr/>
        </p:nvSpPr>
        <p:spPr bwMode="auto">
          <a:xfrm>
            <a:off x="1304925" y="4610100"/>
            <a:ext cx="260350" cy="2603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6</a:t>
            </a:r>
          </a:p>
        </p:txBody>
      </p:sp>
      <p:sp>
        <p:nvSpPr>
          <p:cNvPr id="781345" name="Oval 33"/>
          <p:cNvSpPr>
            <a:spLocks noChangeArrowheads="1"/>
          </p:cNvSpPr>
          <p:nvPr/>
        </p:nvSpPr>
        <p:spPr bwMode="auto">
          <a:xfrm>
            <a:off x="2146300" y="4608513"/>
            <a:ext cx="260350" cy="2603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5</a:t>
            </a:r>
          </a:p>
        </p:txBody>
      </p:sp>
      <p:sp>
        <p:nvSpPr>
          <p:cNvPr id="781346" name="Oval 34"/>
          <p:cNvSpPr>
            <a:spLocks noChangeArrowheads="1"/>
          </p:cNvSpPr>
          <p:nvPr/>
        </p:nvSpPr>
        <p:spPr bwMode="auto">
          <a:xfrm>
            <a:off x="3854450" y="4610100"/>
            <a:ext cx="260350" cy="2603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4</a:t>
            </a:r>
          </a:p>
        </p:txBody>
      </p:sp>
      <p:sp>
        <p:nvSpPr>
          <p:cNvPr id="781347" name="Oval 35"/>
          <p:cNvSpPr>
            <a:spLocks noChangeArrowheads="1"/>
          </p:cNvSpPr>
          <p:nvPr/>
        </p:nvSpPr>
        <p:spPr bwMode="auto">
          <a:xfrm>
            <a:off x="2147888" y="5364163"/>
            <a:ext cx="258762" cy="2587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7</a:t>
            </a:r>
          </a:p>
        </p:txBody>
      </p:sp>
      <p:cxnSp>
        <p:nvCxnSpPr>
          <p:cNvPr id="781349" name="AutoShape 37"/>
          <p:cNvCxnSpPr>
            <a:cxnSpLocks noChangeShapeType="1"/>
            <a:stCxn id="781342" idx="3"/>
            <a:endCxn id="781344" idx="7"/>
          </p:cNvCxnSpPr>
          <p:nvPr/>
        </p:nvCxnSpPr>
        <p:spPr bwMode="auto">
          <a:xfrm flipH="1">
            <a:off x="1527175" y="4106863"/>
            <a:ext cx="658813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51" name="AutoShape 39"/>
          <p:cNvCxnSpPr>
            <a:cxnSpLocks noChangeShapeType="1"/>
            <a:stCxn id="781342" idx="6"/>
            <a:endCxn id="781343" idx="2"/>
          </p:cNvCxnSpPr>
          <p:nvPr/>
        </p:nvCxnSpPr>
        <p:spPr bwMode="auto">
          <a:xfrm>
            <a:off x="2406650" y="4016375"/>
            <a:ext cx="8080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52" name="AutoShape 40"/>
          <p:cNvCxnSpPr>
            <a:cxnSpLocks noChangeShapeType="1"/>
            <a:stCxn id="781343" idx="5"/>
            <a:endCxn id="781346" idx="1"/>
          </p:cNvCxnSpPr>
          <p:nvPr/>
        </p:nvCxnSpPr>
        <p:spPr bwMode="auto">
          <a:xfrm>
            <a:off x="3435350" y="4106863"/>
            <a:ext cx="457200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54" name="AutoShape 42"/>
          <p:cNvCxnSpPr>
            <a:cxnSpLocks noChangeShapeType="1"/>
            <a:stCxn id="781341" idx="7"/>
            <a:endCxn id="781346" idx="3"/>
          </p:cNvCxnSpPr>
          <p:nvPr/>
        </p:nvCxnSpPr>
        <p:spPr bwMode="auto">
          <a:xfrm flipV="1">
            <a:off x="3435350" y="4832350"/>
            <a:ext cx="457200" cy="569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56" name="AutoShape 44"/>
          <p:cNvCxnSpPr>
            <a:cxnSpLocks noChangeShapeType="1"/>
            <a:stCxn id="781341" idx="1"/>
            <a:endCxn id="781345" idx="5"/>
          </p:cNvCxnSpPr>
          <p:nvPr/>
        </p:nvCxnSpPr>
        <p:spPr bwMode="auto">
          <a:xfrm flipH="1" flipV="1">
            <a:off x="2368550" y="4830763"/>
            <a:ext cx="884238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57" name="AutoShape 45"/>
          <p:cNvCxnSpPr>
            <a:cxnSpLocks noChangeShapeType="1"/>
            <a:stCxn id="781341" idx="2"/>
            <a:endCxn id="781347" idx="6"/>
          </p:cNvCxnSpPr>
          <p:nvPr/>
        </p:nvCxnSpPr>
        <p:spPr bwMode="auto">
          <a:xfrm flipH="1">
            <a:off x="2406650" y="5494338"/>
            <a:ext cx="8080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58" name="AutoShape 46"/>
          <p:cNvCxnSpPr>
            <a:cxnSpLocks noChangeShapeType="1"/>
            <a:stCxn id="781344" idx="5"/>
            <a:endCxn id="781347" idx="1"/>
          </p:cNvCxnSpPr>
          <p:nvPr/>
        </p:nvCxnSpPr>
        <p:spPr bwMode="auto">
          <a:xfrm>
            <a:off x="1527175" y="4832350"/>
            <a:ext cx="658813" cy="569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59" name="AutoShape 47"/>
          <p:cNvCxnSpPr>
            <a:cxnSpLocks noChangeShapeType="1"/>
            <a:stCxn id="781345" idx="2"/>
            <a:endCxn id="781344" idx="6"/>
          </p:cNvCxnSpPr>
          <p:nvPr/>
        </p:nvCxnSpPr>
        <p:spPr bwMode="auto">
          <a:xfrm flipH="1">
            <a:off x="1565275" y="4738688"/>
            <a:ext cx="5810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60" name="AutoShape 48"/>
          <p:cNvCxnSpPr>
            <a:cxnSpLocks noChangeShapeType="1"/>
            <a:stCxn id="781343" idx="3"/>
            <a:endCxn id="781345" idx="7"/>
          </p:cNvCxnSpPr>
          <p:nvPr/>
        </p:nvCxnSpPr>
        <p:spPr bwMode="auto">
          <a:xfrm flipH="1">
            <a:off x="2368550" y="4106863"/>
            <a:ext cx="884238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62" name="AutoShape 50"/>
          <p:cNvCxnSpPr>
            <a:cxnSpLocks noChangeShapeType="1"/>
            <a:stCxn id="781343" idx="4"/>
            <a:endCxn id="781347" idx="7"/>
          </p:cNvCxnSpPr>
          <p:nvPr/>
        </p:nvCxnSpPr>
        <p:spPr bwMode="auto">
          <a:xfrm flipH="1">
            <a:off x="2368550" y="4144963"/>
            <a:ext cx="976313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63" name="AutoShape 51"/>
          <p:cNvCxnSpPr>
            <a:cxnSpLocks noChangeShapeType="1"/>
            <a:stCxn id="781341" idx="0"/>
            <a:endCxn id="781342" idx="5"/>
          </p:cNvCxnSpPr>
          <p:nvPr/>
        </p:nvCxnSpPr>
        <p:spPr bwMode="auto">
          <a:xfrm flipH="1" flipV="1">
            <a:off x="2368550" y="4106863"/>
            <a:ext cx="976313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64" name="Oval 52"/>
          <p:cNvSpPr>
            <a:spLocks noChangeArrowheads="1"/>
          </p:cNvSpPr>
          <p:nvPr/>
        </p:nvSpPr>
        <p:spPr bwMode="auto">
          <a:xfrm>
            <a:off x="5380038" y="3733800"/>
            <a:ext cx="258762" cy="258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81366" name="Oval 54"/>
          <p:cNvSpPr>
            <a:spLocks noChangeArrowheads="1"/>
          </p:cNvSpPr>
          <p:nvPr/>
        </p:nvSpPr>
        <p:spPr bwMode="auto">
          <a:xfrm>
            <a:off x="5380038" y="4267200"/>
            <a:ext cx="258762" cy="25876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81367" name="Oval 55"/>
          <p:cNvSpPr>
            <a:spLocks noChangeArrowheads="1"/>
          </p:cNvSpPr>
          <p:nvPr/>
        </p:nvSpPr>
        <p:spPr bwMode="auto">
          <a:xfrm>
            <a:off x="5380038" y="4846638"/>
            <a:ext cx="258762" cy="258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81368" name="Oval 56"/>
          <p:cNvSpPr>
            <a:spLocks noChangeArrowheads="1"/>
          </p:cNvSpPr>
          <p:nvPr/>
        </p:nvSpPr>
        <p:spPr bwMode="auto">
          <a:xfrm>
            <a:off x="5380038" y="5456238"/>
            <a:ext cx="258762" cy="258762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81369" name="Oval 57"/>
          <p:cNvSpPr>
            <a:spLocks noChangeArrowheads="1"/>
          </p:cNvSpPr>
          <p:nvPr/>
        </p:nvSpPr>
        <p:spPr bwMode="auto">
          <a:xfrm>
            <a:off x="6858000" y="4038600"/>
            <a:ext cx="258763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1370" name="Oval 58"/>
          <p:cNvSpPr>
            <a:spLocks noChangeArrowheads="1"/>
          </p:cNvSpPr>
          <p:nvPr/>
        </p:nvSpPr>
        <p:spPr bwMode="auto">
          <a:xfrm>
            <a:off x="6858000" y="4572000"/>
            <a:ext cx="258763" cy="2587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81371" name="Oval 59"/>
          <p:cNvSpPr>
            <a:spLocks noChangeArrowheads="1"/>
          </p:cNvSpPr>
          <p:nvPr/>
        </p:nvSpPr>
        <p:spPr bwMode="auto">
          <a:xfrm>
            <a:off x="6858000" y="5151438"/>
            <a:ext cx="258763" cy="2587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781373" name="AutoShape 61"/>
          <p:cNvCxnSpPr>
            <a:cxnSpLocks noChangeShapeType="1"/>
            <a:stCxn id="781364" idx="6"/>
            <a:endCxn id="781369" idx="2"/>
          </p:cNvCxnSpPr>
          <p:nvPr/>
        </p:nvCxnSpPr>
        <p:spPr bwMode="auto">
          <a:xfrm>
            <a:off x="5638800" y="3863975"/>
            <a:ext cx="1219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74" name="AutoShape 62"/>
          <p:cNvCxnSpPr>
            <a:cxnSpLocks noChangeShapeType="1"/>
            <a:stCxn id="781366" idx="6"/>
            <a:endCxn id="781369" idx="2"/>
          </p:cNvCxnSpPr>
          <p:nvPr/>
        </p:nvCxnSpPr>
        <p:spPr bwMode="auto">
          <a:xfrm flipV="1">
            <a:off x="5638800" y="4168775"/>
            <a:ext cx="1219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75" name="AutoShape 63"/>
          <p:cNvCxnSpPr>
            <a:cxnSpLocks noChangeShapeType="1"/>
            <a:stCxn id="781367" idx="6"/>
            <a:endCxn id="781369" idx="2"/>
          </p:cNvCxnSpPr>
          <p:nvPr/>
        </p:nvCxnSpPr>
        <p:spPr bwMode="auto">
          <a:xfrm flipV="1">
            <a:off x="5638800" y="4168775"/>
            <a:ext cx="1219200" cy="808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76" name="AutoShape 64"/>
          <p:cNvCxnSpPr>
            <a:cxnSpLocks noChangeShapeType="1"/>
            <a:stCxn id="781366" idx="6"/>
            <a:endCxn id="781370" idx="2"/>
          </p:cNvCxnSpPr>
          <p:nvPr/>
        </p:nvCxnSpPr>
        <p:spPr bwMode="auto">
          <a:xfrm>
            <a:off x="5638800" y="4397375"/>
            <a:ext cx="1219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77" name="AutoShape 65"/>
          <p:cNvCxnSpPr>
            <a:cxnSpLocks noChangeShapeType="1"/>
            <a:stCxn id="781368" idx="6"/>
            <a:endCxn id="781370" idx="2"/>
          </p:cNvCxnSpPr>
          <p:nvPr/>
        </p:nvCxnSpPr>
        <p:spPr bwMode="auto">
          <a:xfrm flipV="1">
            <a:off x="5638800" y="4702175"/>
            <a:ext cx="1219200" cy="884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78" name="AutoShape 66"/>
          <p:cNvCxnSpPr>
            <a:cxnSpLocks noChangeShapeType="1"/>
            <a:stCxn id="781368" idx="6"/>
            <a:endCxn id="781371" idx="2"/>
          </p:cNvCxnSpPr>
          <p:nvPr/>
        </p:nvCxnSpPr>
        <p:spPr bwMode="auto">
          <a:xfrm flipV="1">
            <a:off x="5638800" y="5281613"/>
            <a:ext cx="1219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79" name="AutoShape 67"/>
          <p:cNvCxnSpPr>
            <a:cxnSpLocks noChangeShapeType="1"/>
            <a:stCxn id="781367" idx="6"/>
            <a:endCxn id="781371" idx="2"/>
          </p:cNvCxnSpPr>
          <p:nvPr/>
        </p:nvCxnSpPr>
        <p:spPr bwMode="auto">
          <a:xfrm>
            <a:off x="5638800" y="4976813"/>
            <a:ext cx="1219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80" name="AutoShape 68"/>
          <p:cNvCxnSpPr>
            <a:cxnSpLocks noChangeShapeType="1"/>
            <a:stCxn id="781364" idx="6"/>
            <a:endCxn id="781371" idx="2"/>
          </p:cNvCxnSpPr>
          <p:nvPr/>
        </p:nvCxnSpPr>
        <p:spPr bwMode="auto">
          <a:xfrm>
            <a:off x="5638800" y="3863975"/>
            <a:ext cx="1219200" cy="1417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81" name="AutoShape 69"/>
          <p:cNvCxnSpPr>
            <a:cxnSpLocks noChangeShapeType="1"/>
            <a:stCxn id="781364" idx="6"/>
            <a:endCxn id="781370" idx="2"/>
          </p:cNvCxnSpPr>
          <p:nvPr/>
        </p:nvCxnSpPr>
        <p:spPr bwMode="auto">
          <a:xfrm>
            <a:off x="5638800" y="3863975"/>
            <a:ext cx="12192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82" name="AutoShape 70"/>
          <p:cNvCxnSpPr>
            <a:cxnSpLocks noChangeShapeType="1"/>
            <a:stCxn id="781367" idx="6"/>
            <a:endCxn id="781370" idx="2"/>
          </p:cNvCxnSpPr>
          <p:nvPr/>
        </p:nvCxnSpPr>
        <p:spPr bwMode="auto">
          <a:xfrm flipV="1">
            <a:off x="5638800" y="4702175"/>
            <a:ext cx="1219200" cy="274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1383" name="AutoShape 71"/>
          <p:cNvCxnSpPr>
            <a:cxnSpLocks noChangeShapeType="1"/>
            <a:stCxn id="781368" idx="6"/>
            <a:endCxn id="781369" idx="2"/>
          </p:cNvCxnSpPr>
          <p:nvPr/>
        </p:nvCxnSpPr>
        <p:spPr bwMode="auto">
          <a:xfrm flipV="1">
            <a:off x="5638800" y="4168775"/>
            <a:ext cx="1219200" cy="1417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81384" name="Text Box 72"/>
          <p:cNvSpPr txBox="1">
            <a:spLocks noChangeArrowheads="1"/>
          </p:cNvSpPr>
          <p:nvPr/>
        </p:nvSpPr>
        <p:spPr bwMode="auto">
          <a:xfrm>
            <a:off x="1993900" y="5791200"/>
            <a:ext cx="176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a bipartite graph G</a:t>
            </a:r>
          </a:p>
        </p:txBody>
      </p:sp>
      <p:sp>
        <p:nvSpPr>
          <p:cNvPr id="781385" name="Text Box 73"/>
          <p:cNvSpPr txBox="1">
            <a:spLocks noChangeArrowheads="1"/>
          </p:cNvSpPr>
          <p:nvPr/>
        </p:nvSpPr>
        <p:spPr bwMode="auto">
          <a:xfrm>
            <a:off x="5381625" y="5791200"/>
            <a:ext cx="1935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another drawing of 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0FA7A-6A21-4F4C-B9EA-6640D65195C4}" type="slidenum">
              <a:rPr lang="en-US"/>
              <a:pPr/>
              <a:t>24</a:t>
            </a:fld>
            <a:endParaRPr lang="en-US" sz="1400"/>
          </a:p>
        </p:txBody>
      </p:sp>
      <p:cxnSp>
        <p:nvCxnSpPr>
          <p:cNvPr id="708641" name="AutoShape 33"/>
          <p:cNvCxnSpPr>
            <a:cxnSpLocks noChangeShapeType="1"/>
          </p:cNvCxnSpPr>
          <p:nvPr/>
        </p:nvCxnSpPr>
        <p:spPr bwMode="auto">
          <a:xfrm>
            <a:off x="5495925" y="3276600"/>
            <a:ext cx="1123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8642" name="AutoShape 34"/>
          <p:cNvCxnSpPr>
            <a:cxnSpLocks noChangeShapeType="1"/>
          </p:cNvCxnSpPr>
          <p:nvPr/>
        </p:nvCxnSpPr>
        <p:spPr bwMode="auto">
          <a:xfrm flipV="1">
            <a:off x="6781800" y="3438525"/>
            <a:ext cx="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8643" name="AutoShape 35"/>
          <p:cNvCxnSpPr>
            <a:cxnSpLocks noChangeShapeType="1"/>
          </p:cNvCxnSpPr>
          <p:nvPr/>
        </p:nvCxnSpPr>
        <p:spPr bwMode="auto">
          <a:xfrm flipV="1">
            <a:off x="5334000" y="3438525"/>
            <a:ext cx="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8644" name="AutoShape 36"/>
          <p:cNvCxnSpPr>
            <a:cxnSpLocks noChangeShapeType="1"/>
            <a:stCxn id="708616" idx="7"/>
            <a:endCxn id="708615" idx="3"/>
          </p:cNvCxnSpPr>
          <p:nvPr/>
        </p:nvCxnSpPr>
        <p:spPr bwMode="auto">
          <a:xfrm flipV="1">
            <a:off x="6162675" y="4333875"/>
            <a:ext cx="4953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8645" name="AutoShape 37"/>
          <p:cNvCxnSpPr>
            <a:cxnSpLocks noChangeShapeType="1"/>
            <a:stCxn id="708614" idx="5"/>
            <a:endCxn id="708616" idx="1"/>
          </p:cNvCxnSpPr>
          <p:nvPr/>
        </p:nvCxnSpPr>
        <p:spPr bwMode="auto">
          <a:xfrm>
            <a:off x="5438775" y="4333875"/>
            <a:ext cx="4953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Obstruction to Bipartiteness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Lemma.  </a:t>
            </a:r>
            <a:r>
              <a:rPr lang="en-US">
                <a:solidFill>
                  <a:schemeClr val="tx1"/>
                </a:solidFill>
              </a:rPr>
              <a:t>If a graph G is bipartite, it cannot contain an odd length cycle.</a:t>
            </a:r>
          </a:p>
          <a:p>
            <a:endParaRPr lang="en-US"/>
          </a:p>
          <a:p>
            <a:r>
              <a:rPr lang="en-US"/>
              <a:t>Pf.  </a:t>
            </a:r>
            <a:r>
              <a:rPr lang="en-US">
                <a:solidFill>
                  <a:schemeClr val="tx1"/>
                </a:solidFill>
              </a:rPr>
              <a:t>Not possible to 2-color the odd cycle, let alone G.</a:t>
            </a:r>
            <a:endParaRPr lang="en-US"/>
          </a:p>
        </p:txBody>
      </p:sp>
      <p:sp>
        <p:nvSpPr>
          <p:cNvPr id="708612" name="Oval 4"/>
          <p:cNvSpPr>
            <a:spLocks noChangeArrowheads="1"/>
          </p:cNvSpPr>
          <p:nvPr/>
        </p:nvSpPr>
        <p:spPr bwMode="auto">
          <a:xfrm>
            <a:off x="5162550" y="312420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8613" name="Oval 5"/>
          <p:cNvSpPr>
            <a:spLocks noChangeArrowheads="1"/>
          </p:cNvSpPr>
          <p:nvPr/>
        </p:nvSpPr>
        <p:spPr bwMode="auto">
          <a:xfrm>
            <a:off x="6610350" y="312420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8614" name="Oval 6"/>
          <p:cNvSpPr>
            <a:spLocks noChangeArrowheads="1"/>
          </p:cNvSpPr>
          <p:nvPr/>
        </p:nvSpPr>
        <p:spPr bwMode="auto">
          <a:xfrm>
            <a:off x="5162550" y="405765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8615" name="Oval 7"/>
          <p:cNvSpPr>
            <a:spLocks noChangeArrowheads="1"/>
          </p:cNvSpPr>
          <p:nvPr/>
        </p:nvSpPr>
        <p:spPr bwMode="auto">
          <a:xfrm>
            <a:off x="6610350" y="405765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8616" name="Oval 8"/>
          <p:cNvSpPr>
            <a:spLocks noChangeArrowheads="1"/>
          </p:cNvSpPr>
          <p:nvPr/>
        </p:nvSpPr>
        <p:spPr bwMode="auto">
          <a:xfrm>
            <a:off x="5886450" y="474345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8627" name="Oval 19"/>
          <p:cNvSpPr>
            <a:spLocks noChangeArrowheads="1"/>
          </p:cNvSpPr>
          <p:nvPr/>
        </p:nvSpPr>
        <p:spPr bwMode="auto">
          <a:xfrm>
            <a:off x="1371600" y="3105150"/>
            <a:ext cx="323850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8628" name="Oval 20"/>
          <p:cNvSpPr>
            <a:spLocks noChangeArrowheads="1"/>
          </p:cNvSpPr>
          <p:nvPr/>
        </p:nvSpPr>
        <p:spPr bwMode="auto">
          <a:xfrm>
            <a:off x="2819400" y="3105150"/>
            <a:ext cx="323850" cy="3238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8629" name="Oval 21"/>
          <p:cNvSpPr>
            <a:spLocks noChangeArrowheads="1"/>
          </p:cNvSpPr>
          <p:nvPr/>
        </p:nvSpPr>
        <p:spPr bwMode="auto">
          <a:xfrm>
            <a:off x="1371600" y="4038600"/>
            <a:ext cx="323850" cy="3238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8630" name="Oval 22"/>
          <p:cNvSpPr>
            <a:spLocks noChangeArrowheads="1"/>
          </p:cNvSpPr>
          <p:nvPr/>
        </p:nvSpPr>
        <p:spPr bwMode="auto">
          <a:xfrm>
            <a:off x="2819400" y="4038600"/>
            <a:ext cx="323850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08631" name="Oval 23"/>
          <p:cNvSpPr>
            <a:spLocks noChangeArrowheads="1"/>
          </p:cNvSpPr>
          <p:nvPr/>
        </p:nvSpPr>
        <p:spPr bwMode="auto">
          <a:xfrm>
            <a:off x="2209800" y="4724400"/>
            <a:ext cx="323850" cy="3238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08632" name="AutoShape 24"/>
          <p:cNvCxnSpPr>
            <a:cxnSpLocks noChangeShapeType="1"/>
            <a:stCxn id="708627" idx="6"/>
            <a:endCxn id="708628" idx="2"/>
          </p:cNvCxnSpPr>
          <p:nvPr/>
        </p:nvCxnSpPr>
        <p:spPr bwMode="auto">
          <a:xfrm>
            <a:off x="1695450" y="3267075"/>
            <a:ext cx="1123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8634" name="AutoShape 26"/>
          <p:cNvCxnSpPr>
            <a:cxnSpLocks noChangeShapeType="1"/>
            <a:stCxn id="708630" idx="0"/>
            <a:endCxn id="708628" idx="4"/>
          </p:cNvCxnSpPr>
          <p:nvPr/>
        </p:nvCxnSpPr>
        <p:spPr bwMode="auto">
          <a:xfrm flipV="1">
            <a:off x="2981325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8635" name="AutoShape 27"/>
          <p:cNvCxnSpPr>
            <a:cxnSpLocks noChangeShapeType="1"/>
            <a:stCxn id="708629" idx="0"/>
            <a:endCxn id="708627" idx="4"/>
          </p:cNvCxnSpPr>
          <p:nvPr/>
        </p:nvCxnSpPr>
        <p:spPr bwMode="auto">
          <a:xfrm flipV="1">
            <a:off x="1533525" y="34290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8636" name="AutoShape 28"/>
          <p:cNvCxnSpPr>
            <a:cxnSpLocks noChangeShapeType="1"/>
            <a:stCxn id="708631" idx="0"/>
            <a:endCxn id="708627" idx="5"/>
          </p:cNvCxnSpPr>
          <p:nvPr/>
        </p:nvCxnSpPr>
        <p:spPr bwMode="auto">
          <a:xfrm flipH="1" flipV="1">
            <a:off x="1647825" y="3381375"/>
            <a:ext cx="723900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08637" name="AutoShape 29"/>
          <p:cNvCxnSpPr>
            <a:cxnSpLocks noChangeShapeType="1"/>
            <a:stCxn id="708631" idx="7"/>
            <a:endCxn id="708630" idx="3"/>
          </p:cNvCxnSpPr>
          <p:nvPr/>
        </p:nvCxnSpPr>
        <p:spPr bwMode="auto">
          <a:xfrm flipV="1">
            <a:off x="2486025" y="4314825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8639" name="Rectangle 31"/>
          <p:cNvSpPr>
            <a:spLocks noChangeArrowheads="1"/>
          </p:cNvSpPr>
          <p:nvPr/>
        </p:nvSpPr>
        <p:spPr bwMode="auto">
          <a:xfrm>
            <a:off x="1752600" y="5257800"/>
            <a:ext cx="1252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bipartite</a:t>
            </a:r>
            <a:br>
              <a:rPr lang="en-US" sz="1400"/>
            </a:br>
            <a:r>
              <a:rPr lang="en-US" sz="1400"/>
              <a:t>(2-colorable)</a:t>
            </a:r>
          </a:p>
        </p:txBody>
      </p:sp>
      <p:sp>
        <p:nvSpPr>
          <p:cNvPr id="708640" name="Rectangle 32"/>
          <p:cNvSpPr>
            <a:spLocks noChangeArrowheads="1"/>
          </p:cNvSpPr>
          <p:nvPr/>
        </p:nvSpPr>
        <p:spPr bwMode="auto">
          <a:xfrm>
            <a:off x="5543550" y="5276850"/>
            <a:ext cx="1574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not bipartite</a:t>
            </a:r>
            <a:br>
              <a:rPr lang="en-US" sz="1400"/>
            </a:br>
            <a:r>
              <a:rPr lang="en-US" sz="1400"/>
              <a:t>(not 2-colorable)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5A0D4-966A-43F4-8DEB-5B6D44502A31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724002" name="Freeform 34"/>
          <p:cNvSpPr>
            <a:spLocks/>
          </p:cNvSpPr>
          <p:nvPr/>
        </p:nvSpPr>
        <p:spPr bwMode="auto">
          <a:xfrm>
            <a:off x="3363913" y="4629150"/>
            <a:ext cx="493712" cy="1666875"/>
          </a:xfrm>
          <a:custGeom>
            <a:avLst/>
            <a:gdLst>
              <a:gd name="T0" fmla="*/ 47 w 311"/>
              <a:gd name="T1" fmla="*/ 19 h 912"/>
              <a:gd name="T2" fmla="*/ 21 w 311"/>
              <a:gd name="T3" fmla="*/ 196 h 912"/>
              <a:gd name="T4" fmla="*/ 14 w 311"/>
              <a:gd name="T5" fmla="*/ 312 h 912"/>
              <a:gd name="T6" fmla="*/ 0 w 311"/>
              <a:gd name="T7" fmla="*/ 374 h 912"/>
              <a:gd name="T8" fmla="*/ 7 w 311"/>
              <a:gd name="T9" fmla="*/ 881 h 912"/>
              <a:gd name="T10" fmla="*/ 60 w 311"/>
              <a:gd name="T11" fmla="*/ 911 h 912"/>
              <a:gd name="T12" fmla="*/ 189 w 311"/>
              <a:gd name="T13" fmla="*/ 905 h 912"/>
              <a:gd name="T14" fmla="*/ 244 w 311"/>
              <a:gd name="T15" fmla="*/ 863 h 912"/>
              <a:gd name="T16" fmla="*/ 270 w 311"/>
              <a:gd name="T17" fmla="*/ 691 h 912"/>
              <a:gd name="T18" fmla="*/ 297 w 311"/>
              <a:gd name="T19" fmla="*/ 551 h 912"/>
              <a:gd name="T20" fmla="*/ 304 w 311"/>
              <a:gd name="T21" fmla="*/ 416 h 912"/>
              <a:gd name="T22" fmla="*/ 311 w 311"/>
              <a:gd name="T23" fmla="*/ 318 h 912"/>
              <a:gd name="T24" fmla="*/ 216 w 311"/>
              <a:gd name="T25" fmla="*/ 68 h 912"/>
              <a:gd name="T26" fmla="*/ 122 w 311"/>
              <a:gd name="T27" fmla="*/ 0 h 912"/>
              <a:gd name="T28" fmla="*/ 81 w 311"/>
              <a:gd name="T29" fmla="*/ 6 h 912"/>
              <a:gd name="T30" fmla="*/ 47 w 311"/>
              <a:gd name="T31" fmla="*/ 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912">
                <a:moveTo>
                  <a:pt x="47" y="19"/>
                </a:moveTo>
                <a:cubicBezTo>
                  <a:pt x="42" y="94"/>
                  <a:pt x="36" y="131"/>
                  <a:pt x="21" y="196"/>
                </a:cubicBezTo>
                <a:cubicBezTo>
                  <a:pt x="18" y="235"/>
                  <a:pt x="18" y="273"/>
                  <a:pt x="14" y="312"/>
                </a:cubicBezTo>
                <a:cubicBezTo>
                  <a:pt x="11" y="332"/>
                  <a:pt x="0" y="374"/>
                  <a:pt x="0" y="374"/>
                </a:cubicBezTo>
                <a:cubicBezTo>
                  <a:pt x="2" y="542"/>
                  <a:pt x="0" y="712"/>
                  <a:pt x="7" y="881"/>
                </a:cubicBezTo>
                <a:cubicBezTo>
                  <a:pt x="8" y="900"/>
                  <a:pt x="60" y="911"/>
                  <a:pt x="60" y="911"/>
                </a:cubicBezTo>
                <a:cubicBezTo>
                  <a:pt x="104" y="909"/>
                  <a:pt x="147" y="912"/>
                  <a:pt x="189" y="905"/>
                </a:cubicBezTo>
                <a:cubicBezTo>
                  <a:pt x="220" y="897"/>
                  <a:pt x="231" y="899"/>
                  <a:pt x="244" y="863"/>
                </a:cubicBezTo>
                <a:cubicBezTo>
                  <a:pt x="257" y="806"/>
                  <a:pt x="249" y="745"/>
                  <a:pt x="270" y="691"/>
                </a:cubicBezTo>
                <a:cubicBezTo>
                  <a:pt x="276" y="644"/>
                  <a:pt x="280" y="596"/>
                  <a:pt x="297" y="551"/>
                </a:cubicBezTo>
                <a:cubicBezTo>
                  <a:pt x="300" y="505"/>
                  <a:pt x="302" y="461"/>
                  <a:pt x="304" y="416"/>
                </a:cubicBezTo>
                <a:cubicBezTo>
                  <a:pt x="306" y="383"/>
                  <a:pt x="311" y="351"/>
                  <a:pt x="311" y="318"/>
                </a:cubicBezTo>
                <a:cubicBezTo>
                  <a:pt x="311" y="272"/>
                  <a:pt x="295" y="92"/>
                  <a:pt x="216" y="68"/>
                </a:cubicBezTo>
                <a:cubicBezTo>
                  <a:pt x="193" y="36"/>
                  <a:pt x="163" y="13"/>
                  <a:pt x="122" y="0"/>
                </a:cubicBezTo>
                <a:cubicBezTo>
                  <a:pt x="108" y="2"/>
                  <a:pt x="93" y="1"/>
                  <a:pt x="81" y="6"/>
                </a:cubicBezTo>
                <a:cubicBezTo>
                  <a:pt x="42" y="24"/>
                  <a:pt x="93" y="33"/>
                  <a:pt x="47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4001" name="Freeform 33"/>
          <p:cNvSpPr>
            <a:spLocks/>
          </p:cNvSpPr>
          <p:nvPr/>
        </p:nvSpPr>
        <p:spPr bwMode="auto">
          <a:xfrm>
            <a:off x="2543175" y="4629150"/>
            <a:ext cx="493713" cy="1666875"/>
          </a:xfrm>
          <a:custGeom>
            <a:avLst/>
            <a:gdLst>
              <a:gd name="T0" fmla="*/ 47 w 311"/>
              <a:gd name="T1" fmla="*/ 19 h 912"/>
              <a:gd name="T2" fmla="*/ 21 w 311"/>
              <a:gd name="T3" fmla="*/ 196 h 912"/>
              <a:gd name="T4" fmla="*/ 14 w 311"/>
              <a:gd name="T5" fmla="*/ 312 h 912"/>
              <a:gd name="T6" fmla="*/ 0 w 311"/>
              <a:gd name="T7" fmla="*/ 374 h 912"/>
              <a:gd name="T8" fmla="*/ 7 w 311"/>
              <a:gd name="T9" fmla="*/ 881 h 912"/>
              <a:gd name="T10" fmla="*/ 60 w 311"/>
              <a:gd name="T11" fmla="*/ 911 h 912"/>
              <a:gd name="T12" fmla="*/ 189 w 311"/>
              <a:gd name="T13" fmla="*/ 905 h 912"/>
              <a:gd name="T14" fmla="*/ 244 w 311"/>
              <a:gd name="T15" fmla="*/ 863 h 912"/>
              <a:gd name="T16" fmla="*/ 270 w 311"/>
              <a:gd name="T17" fmla="*/ 691 h 912"/>
              <a:gd name="T18" fmla="*/ 297 w 311"/>
              <a:gd name="T19" fmla="*/ 551 h 912"/>
              <a:gd name="T20" fmla="*/ 304 w 311"/>
              <a:gd name="T21" fmla="*/ 416 h 912"/>
              <a:gd name="T22" fmla="*/ 311 w 311"/>
              <a:gd name="T23" fmla="*/ 318 h 912"/>
              <a:gd name="T24" fmla="*/ 216 w 311"/>
              <a:gd name="T25" fmla="*/ 68 h 912"/>
              <a:gd name="T26" fmla="*/ 122 w 311"/>
              <a:gd name="T27" fmla="*/ 0 h 912"/>
              <a:gd name="T28" fmla="*/ 81 w 311"/>
              <a:gd name="T29" fmla="*/ 6 h 912"/>
              <a:gd name="T30" fmla="*/ 47 w 311"/>
              <a:gd name="T31" fmla="*/ 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912">
                <a:moveTo>
                  <a:pt x="47" y="19"/>
                </a:moveTo>
                <a:cubicBezTo>
                  <a:pt x="42" y="94"/>
                  <a:pt x="36" y="131"/>
                  <a:pt x="21" y="196"/>
                </a:cubicBezTo>
                <a:cubicBezTo>
                  <a:pt x="18" y="235"/>
                  <a:pt x="18" y="273"/>
                  <a:pt x="14" y="312"/>
                </a:cubicBezTo>
                <a:cubicBezTo>
                  <a:pt x="11" y="332"/>
                  <a:pt x="0" y="374"/>
                  <a:pt x="0" y="374"/>
                </a:cubicBezTo>
                <a:cubicBezTo>
                  <a:pt x="2" y="542"/>
                  <a:pt x="0" y="712"/>
                  <a:pt x="7" y="881"/>
                </a:cubicBezTo>
                <a:cubicBezTo>
                  <a:pt x="8" y="900"/>
                  <a:pt x="60" y="911"/>
                  <a:pt x="60" y="911"/>
                </a:cubicBezTo>
                <a:cubicBezTo>
                  <a:pt x="104" y="909"/>
                  <a:pt x="147" y="912"/>
                  <a:pt x="189" y="905"/>
                </a:cubicBezTo>
                <a:cubicBezTo>
                  <a:pt x="220" y="897"/>
                  <a:pt x="231" y="899"/>
                  <a:pt x="244" y="863"/>
                </a:cubicBezTo>
                <a:cubicBezTo>
                  <a:pt x="257" y="806"/>
                  <a:pt x="249" y="745"/>
                  <a:pt x="270" y="691"/>
                </a:cubicBezTo>
                <a:cubicBezTo>
                  <a:pt x="276" y="644"/>
                  <a:pt x="280" y="596"/>
                  <a:pt x="297" y="551"/>
                </a:cubicBezTo>
                <a:cubicBezTo>
                  <a:pt x="300" y="505"/>
                  <a:pt x="302" y="461"/>
                  <a:pt x="304" y="416"/>
                </a:cubicBezTo>
                <a:cubicBezTo>
                  <a:pt x="306" y="383"/>
                  <a:pt x="311" y="351"/>
                  <a:pt x="311" y="318"/>
                </a:cubicBezTo>
                <a:cubicBezTo>
                  <a:pt x="311" y="272"/>
                  <a:pt x="295" y="92"/>
                  <a:pt x="216" y="68"/>
                </a:cubicBezTo>
                <a:cubicBezTo>
                  <a:pt x="193" y="36"/>
                  <a:pt x="163" y="13"/>
                  <a:pt x="122" y="0"/>
                </a:cubicBezTo>
                <a:cubicBezTo>
                  <a:pt x="108" y="2"/>
                  <a:pt x="93" y="1"/>
                  <a:pt x="81" y="6"/>
                </a:cubicBezTo>
                <a:cubicBezTo>
                  <a:pt x="42" y="24"/>
                  <a:pt x="93" y="33"/>
                  <a:pt x="47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4000" name="Freeform 32"/>
          <p:cNvSpPr>
            <a:spLocks/>
          </p:cNvSpPr>
          <p:nvPr/>
        </p:nvSpPr>
        <p:spPr bwMode="auto">
          <a:xfrm>
            <a:off x="1724025" y="4648200"/>
            <a:ext cx="493713" cy="1666875"/>
          </a:xfrm>
          <a:custGeom>
            <a:avLst/>
            <a:gdLst>
              <a:gd name="T0" fmla="*/ 47 w 311"/>
              <a:gd name="T1" fmla="*/ 19 h 912"/>
              <a:gd name="T2" fmla="*/ 21 w 311"/>
              <a:gd name="T3" fmla="*/ 196 h 912"/>
              <a:gd name="T4" fmla="*/ 14 w 311"/>
              <a:gd name="T5" fmla="*/ 312 h 912"/>
              <a:gd name="T6" fmla="*/ 0 w 311"/>
              <a:gd name="T7" fmla="*/ 374 h 912"/>
              <a:gd name="T8" fmla="*/ 7 w 311"/>
              <a:gd name="T9" fmla="*/ 881 h 912"/>
              <a:gd name="T10" fmla="*/ 60 w 311"/>
              <a:gd name="T11" fmla="*/ 911 h 912"/>
              <a:gd name="T12" fmla="*/ 189 w 311"/>
              <a:gd name="T13" fmla="*/ 905 h 912"/>
              <a:gd name="T14" fmla="*/ 244 w 311"/>
              <a:gd name="T15" fmla="*/ 863 h 912"/>
              <a:gd name="T16" fmla="*/ 270 w 311"/>
              <a:gd name="T17" fmla="*/ 691 h 912"/>
              <a:gd name="T18" fmla="*/ 297 w 311"/>
              <a:gd name="T19" fmla="*/ 551 h 912"/>
              <a:gd name="T20" fmla="*/ 304 w 311"/>
              <a:gd name="T21" fmla="*/ 416 h 912"/>
              <a:gd name="T22" fmla="*/ 311 w 311"/>
              <a:gd name="T23" fmla="*/ 318 h 912"/>
              <a:gd name="T24" fmla="*/ 216 w 311"/>
              <a:gd name="T25" fmla="*/ 68 h 912"/>
              <a:gd name="T26" fmla="*/ 122 w 311"/>
              <a:gd name="T27" fmla="*/ 0 h 912"/>
              <a:gd name="T28" fmla="*/ 81 w 311"/>
              <a:gd name="T29" fmla="*/ 6 h 912"/>
              <a:gd name="T30" fmla="*/ 47 w 311"/>
              <a:gd name="T31" fmla="*/ 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912">
                <a:moveTo>
                  <a:pt x="47" y="19"/>
                </a:moveTo>
                <a:cubicBezTo>
                  <a:pt x="42" y="94"/>
                  <a:pt x="36" y="131"/>
                  <a:pt x="21" y="196"/>
                </a:cubicBezTo>
                <a:cubicBezTo>
                  <a:pt x="18" y="235"/>
                  <a:pt x="18" y="273"/>
                  <a:pt x="14" y="312"/>
                </a:cubicBezTo>
                <a:cubicBezTo>
                  <a:pt x="11" y="332"/>
                  <a:pt x="0" y="374"/>
                  <a:pt x="0" y="374"/>
                </a:cubicBezTo>
                <a:cubicBezTo>
                  <a:pt x="2" y="542"/>
                  <a:pt x="0" y="712"/>
                  <a:pt x="7" y="881"/>
                </a:cubicBezTo>
                <a:cubicBezTo>
                  <a:pt x="8" y="900"/>
                  <a:pt x="60" y="911"/>
                  <a:pt x="60" y="911"/>
                </a:cubicBezTo>
                <a:cubicBezTo>
                  <a:pt x="104" y="909"/>
                  <a:pt x="147" y="912"/>
                  <a:pt x="189" y="905"/>
                </a:cubicBezTo>
                <a:cubicBezTo>
                  <a:pt x="220" y="897"/>
                  <a:pt x="231" y="899"/>
                  <a:pt x="244" y="863"/>
                </a:cubicBezTo>
                <a:cubicBezTo>
                  <a:pt x="257" y="806"/>
                  <a:pt x="249" y="745"/>
                  <a:pt x="270" y="691"/>
                </a:cubicBezTo>
                <a:cubicBezTo>
                  <a:pt x="276" y="644"/>
                  <a:pt x="280" y="596"/>
                  <a:pt x="297" y="551"/>
                </a:cubicBezTo>
                <a:cubicBezTo>
                  <a:pt x="300" y="505"/>
                  <a:pt x="302" y="461"/>
                  <a:pt x="304" y="416"/>
                </a:cubicBezTo>
                <a:cubicBezTo>
                  <a:pt x="306" y="383"/>
                  <a:pt x="311" y="351"/>
                  <a:pt x="311" y="318"/>
                </a:cubicBezTo>
                <a:cubicBezTo>
                  <a:pt x="311" y="272"/>
                  <a:pt x="295" y="92"/>
                  <a:pt x="216" y="68"/>
                </a:cubicBezTo>
                <a:cubicBezTo>
                  <a:pt x="193" y="36"/>
                  <a:pt x="163" y="13"/>
                  <a:pt x="122" y="0"/>
                </a:cubicBezTo>
                <a:cubicBezTo>
                  <a:pt x="108" y="2"/>
                  <a:pt x="93" y="1"/>
                  <a:pt x="81" y="6"/>
                </a:cubicBezTo>
                <a:cubicBezTo>
                  <a:pt x="42" y="24"/>
                  <a:pt x="93" y="33"/>
                  <a:pt x="47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39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Bipartite Graphs</a:t>
            </a:r>
          </a:p>
        </p:txBody>
      </p:sp>
      <p:sp>
        <p:nvSpPr>
          <p:cNvPr id="7239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Lemma.  </a:t>
            </a:r>
            <a:r>
              <a:rPr lang="en-US">
                <a:solidFill>
                  <a:schemeClr val="tx1"/>
                </a:solidFill>
              </a:rPr>
              <a:t>Let G be a connected graph, and let L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, …, L</a:t>
            </a:r>
            <a:r>
              <a:rPr lang="en-US" baseline="-25000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 be the layers produced by BFS starting at node s.  Exactly one of the following holds.</a:t>
            </a:r>
          </a:p>
          <a:p>
            <a:pPr lvl="1">
              <a:buFont typeface="Monotype Sorts" pitchFamily="92" charset="2"/>
              <a:buNone/>
            </a:pPr>
            <a:r>
              <a:rPr lang="en-US"/>
              <a:t>(i)   No edge of G joins two nodes of the same layer, and G is bipartite.</a:t>
            </a:r>
          </a:p>
          <a:p>
            <a:pPr lvl="1">
              <a:buFont typeface="Monotype Sorts" pitchFamily="92" charset="2"/>
              <a:buNone/>
            </a:pPr>
            <a:r>
              <a:rPr lang="en-US"/>
              <a:t>(ii)  An edge of G joins two nodes of the same layer, and G contains an</a:t>
            </a:r>
            <a:br>
              <a:rPr lang="en-US"/>
            </a:br>
            <a:r>
              <a:rPr lang="en-US"/>
              <a:t>   odd-length cycle (and hence is not bipartite).</a:t>
            </a:r>
          </a:p>
          <a:p>
            <a:pPr lvl="1"/>
            <a:endParaRPr lang="en-US"/>
          </a:p>
        </p:txBody>
      </p:sp>
      <p:sp>
        <p:nvSpPr>
          <p:cNvPr id="723978" name="Oval 10"/>
          <p:cNvSpPr>
            <a:spLocks noChangeArrowheads="1"/>
          </p:cNvSpPr>
          <p:nvPr/>
        </p:nvSpPr>
        <p:spPr bwMode="auto">
          <a:xfrm>
            <a:off x="1857375" y="48291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3979" name="Oval 11"/>
          <p:cNvSpPr>
            <a:spLocks noChangeArrowheads="1"/>
          </p:cNvSpPr>
          <p:nvPr/>
        </p:nvSpPr>
        <p:spPr bwMode="auto">
          <a:xfrm>
            <a:off x="1857375" y="52863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3980" name="Oval 12"/>
          <p:cNvSpPr>
            <a:spLocks noChangeArrowheads="1"/>
          </p:cNvSpPr>
          <p:nvPr/>
        </p:nvSpPr>
        <p:spPr bwMode="auto">
          <a:xfrm>
            <a:off x="1857375" y="57435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3981" name="Oval 13"/>
          <p:cNvSpPr>
            <a:spLocks noChangeArrowheads="1"/>
          </p:cNvSpPr>
          <p:nvPr/>
        </p:nvSpPr>
        <p:spPr bwMode="auto">
          <a:xfrm>
            <a:off x="1219200" y="52863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3982" name="Oval 14"/>
          <p:cNvSpPr>
            <a:spLocks noChangeArrowheads="1"/>
          </p:cNvSpPr>
          <p:nvPr/>
        </p:nvSpPr>
        <p:spPr bwMode="auto">
          <a:xfrm>
            <a:off x="2695575" y="48291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3983" name="Oval 15"/>
          <p:cNvSpPr>
            <a:spLocks noChangeArrowheads="1"/>
          </p:cNvSpPr>
          <p:nvPr/>
        </p:nvSpPr>
        <p:spPr bwMode="auto">
          <a:xfrm>
            <a:off x="2695575" y="52863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3984" name="Oval 16"/>
          <p:cNvSpPr>
            <a:spLocks noChangeArrowheads="1"/>
          </p:cNvSpPr>
          <p:nvPr/>
        </p:nvSpPr>
        <p:spPr bwMode="auto">
          <a:xfrm>
            <a:off x="2695575" y="57435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3986" name="Oval 18"/>
          <p:cNvSpPr>
            <a:spLocks noChangeArrowheads="1"/>
          </p:cNvSpPr>
          <p:nvPr/>
        </p:nvSpPr>
        <p:spPr bwMode="auto">
          <a:xfrm>
            <a:off x="3514725" y="52863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3987" name="Oval 19"/>
          <p:cNvSpPr>
            <a:spLocks noChangeArrowheads="1"/>
          </p:cNvSpPr>
          <p:nvPr/>
        </p:nvSpPr>
        <p:spPr bwMode="auto">
          <a:xfrm>
            <a:off x="3514725" y="57435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3988" name="AutoShape 20"/>
          <p:cNvCxnSpPr>
            <a:cxnSpLocks noChangeShapeType="1"/>
            <a:stCxn id="723978" idx="6"/>
            <a:endCxn id="723982" idx="2"/>
          </p:cNvCxnSpPr>
          <p:nvPr/>
        </p:nvCxnSpPr>
        <p:spPr bwMode="auto">
          <a:xfrm>
            <a:off x="2009775" y="490537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3989" name="AutoShape 21"/>
          <p:cNvCxnSpPr>
            <a:cxnSpLocks noChangeShapeType="1"/>
            <a:stCxn id="723979" idx="7"/>
            <a:endCxn id="723982" idx="3"/>
          </p:cNvCxnSpPr>
          <p:nvPr/>
        </p:nvCxnSpPr>
        <p:spPr bwMode="auto">
          <a:xfrm flipV="1">
            <a:off x="1987550" y="4959350"/>
            <a:ext cx="73025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3990" name="AutoShape 22"/>
          <p:cNvCxnSpPr>
            <a:cxnSpLocks noChangeShapeType="1"/>
            <a:stCxn id="723979" idx="6"/>
            <a:endCxn id="723983" idx="2"/>
          </p:cNvCxnSpPr>
          <p:nvPr/>
        </p:nvCxnSpPr>
        <p:spPr bwMode="auto">
          <a:xfrm>
            <a:off x="2009775" y="536257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3992" name="AutoShape 24"/>
          <p:cNvCxnSpPr>
            <a:cxnSpLocks noChangeShapeType="1"/>
            <a:stCxn id="723980" idx="6"/>
            <a:endCxn id="723984" idx="2"/>
          </p:cNvCxnSpPr>
          <p:nvPr/>
        </p:nvCxnSpPr>
        <p:spPr bwMode="auto">
          <a:xfrm>
            <a:off x="2009775" y="581977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3993" name="AutoShape 25"/>
          <p:cNvCxnSpPr>
            <a:cxnSpLocks noChangeShapeType="1"/>
            <a:stCxn id="723981" idx="7"/>
            <a:endCxn id="723978" idx="2"/>
          </p:cNvCxnSpPr>
          <p:nvPr/>
        </p:nvCxnSpPr>
        <p:spPr bwMode="auto">
          <a:xfrm flipV="1">
            <a:off x="1349375" y="4905375"/>
            <a:ext cx="50800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3994" name="AutoShape 26"/>
          <p:cNvCxnSpPr>
            <a:cxnSpLocks noChangeShapeType="1"/>
            <a:stCxn id="723981" idx="6"/>
            <a:endCxn id="723979" idx="2"/>
          </p:cNvCxnSpPr>
          <p:nvPr/>
        </p:nvCxnSpPr>
        <p:spPr bwMode="auto">
          <a:xfrm>
            <a:off x="1371600" y="5362575"/>
            <a:ext cx="485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3995" name="AutoShape 27"/>
          <p:cNvCxnSpPr>
            <a:cxnSpLocks noChangeShapeType="1"/>
            <a:stCxn id="723981" idx="5"/>
            <a:endCxn id="723980" idx="2"/>
          </p:cNvCxnSpPr>
          <p:nvPr/>
        </p:nvCxnSpPr>
        <p:spPr bwMode="auto">
          <a:xfrm>
            <a:off x="1349375" y="5416550"/>
            <a:ext cx="50800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3996" name="AutoShape 28"/>
          <p:cNvCxnSpPr>
            <a:cxnSpLocks noChangeShapeType="1"/>
            <a:stCxn id="723982" idx="5"/>
            <a:endCxn id="723986" idx="1"/>
          </p:cNvCxnSpPr>
          <p:nvPr/>
        </p:nvCxnSpPr>
        <p:spPr bwMode="auto">
          <a:xfrm>
            <a:off x="2825750" y="4959350"/>
            <a:ext cx="71120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3997" name="AutoShape 29"/>
          <p:cNvCxnSpPr>
            <a:cxnSpLocks noChangeShapeType="1"/>
            <a:stCxn id="723984" idx="6"/>
            <a:endCxn id="723986" idx="3"/>
          </p:cNvCxnSpPr>
          <p:nvPr/>
        </p:nvCxnSpPr>
        <p:spPr bwMode="auto">
          <a:xfrm flipV="1">
            <a:off x="2847975" y="5416550"/>
            <a:ext cx="6889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3998" name="AutoShape 30"/>
          <p:cNvCxnSpPr>
            <a:cxnSpLocks noChangeShapeType="1"/>
            <a:stCxn id="723983" idx="6"/>
            <a:endCxn id="723987" idx="1"/>
          </p:cNvCxnSpPr>
          <p:nvPr/>
        </p:nvCxnSpPr>
        <p:spPr bwMode="auto">
          <a:xfrm>
            <a:off x="2847975" y="5362575"/>
            <a:ext cx="6889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4003" name="Oval 35"/>
          <p:cNvSpPr>
            <a:spLocks noChangeArrowheads="1"/>
          </p:cNvSpPr>
          <p:nvPr/>
        </p:nvSpPr>
        <p:spPr bwMode="auto">
          <a:xfrm>
            <a:off x="3514725" y="48291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4004" name="AutoShape 36"/>
          <p:cNvCxnSpPr>
            <a:cxnSpLocks noChangeShapeType="1"/>
            <a:stCxn id="723982" idx="6"/>
            <a:endCxn id="724003" idx="2"/>
          </p:cNvCxnSpPr>
          <p:nvPr/>
        </p:nvCxnSpPr>
        <p:spPr bwMode="auto">
          <a:xfrm>
            <a:off x="2847975" y="4905375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4005" name="Text Box 37"/>
          <p:cNvSpPr txBox="1">
            <a:spLocks noChangeArrowheads="1"/>
          </p:cNvSpPr>
          <p:nvPr/>
        </p:nvSpPr>
        <p:spPr bwMode="auto">
          <a:xfrm>
            <a:off x="2209800" y="6373813"/>
            <a:ext cx="800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Case (i)</a:t>
            </a:r>
          </a:p>
        </p:txBody>
      </p:sp>
      <p:sp>
        <p:nvSpPr>
          <p:cNvPr id="724006" name="Text Box 38"/>
          <p:cNvSpPr txBox="1">
            <a:spLocks noChangeArrowheads="1"/>
          </p:cNvSpPr>
          <p:nvPr/>
        </p:nvSpPr>
        <p:spPr bwMode="auto">
          <a:xfrm>
            <a:off x="1752600" y="5967413"/>
            <a:ext cx="314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1</a:t>
            </a:r>
          </a:p>
        </p:txBody>
      </p:sp>
      <p:sp>
        <p:nvSpPr>
          <p:cNvPr id="724007" name="Text Box 39"/>
          <p:cNvSpPr txBox="1">
            <a:spLocks noChangeArrowheads="1"/>
          </p:cNvSpPr>
          <p:nvPr/>
        </p:nvSpPr>
        <p:spPr bwMode="auto">
          <a:xfrm>
            <a:off x="2600325" y="5962650"/>
            <a:ext cx="33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2</a:t>
            </a:r>
          </a:p>
        </p:txBody>
      </p:sp>
      <p:sp>
        <p:nvSpPr>
          <p:cNvPr id="724008" name="Text Box 40"/>
          <p:cNvSpPr txBox="1">
            <a:spLocks noChangeArrowheads="1"/>
          </p:cNvSpPr>
          <p:nvPr/>
        </p:nvSpPr>
        <p:spPr bwMode="auto">
          <a:xfrm>
            <a:off x="3419475" y="5962650"/>
            <a:ext cx="33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3</a:t>
            </a:r>
          </a:p>
        </p:txBody>
      </p:sp>
      <p:sp>
        <p:nvSpPr>
          <p:cNvPr id="724009" name="Freeform 41"/>
          <p:cNvSpPr>
            <a:spLocks/>
          </p:cNvSpPr>
          <p:nvPr/>
        </p:nvSpPr>
        <p:spPr bwMode="auto">
          <a:xfrm>
            <a:off x="7221538" y="4600575"/>
            <a:ext cx="493712" cy="1666875"/>
          </a:xfrm>
          <a:custGeom>
            <a:avLst/>
            <a:gdLst>
              <a:gd name="T0" fmla="*/ 47 w 311"/>
              <a:gd name="T1" fmla="*/ 19 h 912"/>
              <a:gd name="T2" fmla="*/ 21 w 311"/>
              <a:gd name="T3" fmla="*/ 196 h 912"/>
              <a:gd name="T4" fmla="*/ 14 w 311"/>
              <a:gd name="T5" fmla="*/ 312 h 912"/>
              <a:gd name="T6" fmla="*/ 0 w 311"/>
              <a:gd name="T7" fmla="*/ 374 h 912"/>
              <a:gd name="T8" fmla="*/ 7 w 311"/>
              <a:gd name="T9" fmla="*/ 881 h 912"/>
              <a:gd name="T10" fmla="*/ 60 w 311"/>
              <a:gd name="T11" fmla="*/ 911 h 912"/>
              <a:gd name="T12" fmla="*/ 189 w 311"/>
              <a:gd name="T13" fmla="*/ 905 h 912"/>
              <a:gd name="T14" fmla="*/ 244 w 311"/>
              <a:gd name="T15" fmla="*/ 863 h 912"/>
              <a:gd name="T16" fmla="*/ 270 w 311"/>
              <a:gd name="T17" fmla="*/ 691 h 912"/>
              <a:gd name="T18" fmla="*/ 297 w 311"/>
              <a:gd name="T19" fmla="*/ 551 h 912"/>
              <a:gd name="T20" fmla="*/ 304 w 311"/>
              <a:gd name="T21" fmla="*/ 416 h 912"/>
              <a:gd name="T22" fmla="*/ 311 w 311"/>
              <a:gd name="T23" fmla="*/ 318 h 912"/>
              <a:gd name="T24" fmla="*/ 216 w 311"/>
              <a:gd name="T25" fmla="*/ 68 h 912"/>
              <a:gd name="T26" fmla="*/ 122 w 311"/>
              <a:gd name="T27" fmla="*/ 0 h 912"/>
              <a:gd name="T28" fmla="*/ 81 w 311"/>
              <a:gd name="T29" fmla="*/ 6 h 912"/>
              <a:gd name="T30" fmla="*/ 47 w 311"/>
              <a:gd name="T31" fmla="*/ 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912">
                <a:moveTo>
                  <a:pt x="47" y="19"/>
                </a:moveTo>
                <a:cubicBezTo>
                  <a:pt x="42" y="94"/>
                  <a:pt x="36" y="131"/>
                  <a:pt x="21" y="196"/>
                </a:cubicBezTo>
                <a:cubicBezTo>
                  <a:pt x="18" y="235"/>
                  <a:pt x="18" y="273"/>
                  <a:pt x="14" y="312"/>
                </a:cubicBezTo>
                <a:cubicBezTo>
                  <a:pt x="11" y="332"/>
                  <a:pt x="0" y="374"/>
                  <a:pt x="0" y="374"/>
                </a:cubicBezTo>
                <a:cubicBezTo>
                  <a:pt x="2" y="542"/>
                  <a:pt x="0" y="712"/>
                  <a:pt x="7" y="881"/>
                </a:cubicBezTo>
                <a:cubicBezTo>
                  <a:pt x="8" y="900"/>
                  <a:pt x="60" y="911"/>
                  <a:pt x="60" y="911"/>
                </a:cubicBezTo>
                <a:cubicBezTo>
                  <a:pt x="104" y="909"/>
                  <a:pt x="147" y="912"/>
                  <a:pt x="189" y="905"/>
                </a:cubicBezTo>
                <a:cubicBezTo>
                  <a:pt x="220" y="897"/>
                  <a:pt x="231" y="899"/>
                  <a:pt x="244" y="863"/>
                </a:cubicBezTo>
                <a:cubicBezTo>
                  <a:pt x="257" y="806"/>
                  <a:pt x="249" y="745"/>
                  <a:pt x="270" y="691"/>
                </a:cubicBezTo>
                <a:cubicBezTo>
                  <a:pt x="276" y="644"/>
                  <a:pt x="280" y="596"/>
                  <a:pt x="297" y="551"/>
                </a:cubicBezTo>
                <a:cubicBezTo>
                  <a:pt x="300" y="505"/>
                  <a:pt x="302" y="461"/>
                  <a:pt x="304" y="416"/>
                </a:cubicBezTo>
                <a:cubicBezTo>
                  <a:pt x="306" y="383"/>
                  <a:pt x="311" y="351"/>
                  <a:pt x="311" y="318"/>
                </a:cubicBezTo>
                <a:cubicBezTo>
                  <a:pt x="311" y="272"/>
                  <a:pt x="295" y="92"/>
                  <a:pt x="216" y="68"/>
                </a:cubicBezTo>
                <a:cubicBezTo>
                  <a:pt x="193" y="36"/>
                  <a:pt x="163" y="13"/>
                  <a:pt x="122" y="0"/>
                </a:cubicBezTo>
                <a:cubicBezTo>
                  <a:pt x="108" y="2"/>
                  <a:pt x="93" y="1"/>
                  <a:pt x="81" y="6"/>
                </a:cubicBezTo>
                <a:cubicBezTo>
                  <a:pt x="42" y="24"/>
                  <a:pt x="93" y="33"/>
                  <a:pt x="47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4010" name="Freeform 42"/>
          <p:cNvSpPr>
            <a:spLocks/>
          </p:cNvSpPr>
          <p:nvPr/>
        </p:nvSpPr>
        <p:spPr bwMode="auto">
          <a:xfrm>
            <a:off x="6400800" y="4600575"/>
            <a:ext cx="493713" cy="1666875"/>
          </a:xfrm>
          <a:custGeom>
            <a:avLst/>
            <a:gdLst>
              <a:gd name="T0" fmla="*/ 47 w 311"/>
              <a:gd name="T1" fmla="*/ 19 h 912"/>
              <a:gd name="T2" fmla="*/ 21 w 311"/>
              <a:gd name="T3" fmla="*/ 196 h 912"/>
              <a:gd name="T4" fmla="*/ 14 w 311"/>
              <a:gd name="T5" fmla="*/ 312 h 912"/>
              <a:gd name="T6" fmla="*/ 0 w 311"/>
              <a:gd name="T7" fmla="*/ 374 h 912"/>
              <a:gd name="T8" fmla="*/ 7 w 311"/>
              <a:gd name="T9" fmla="*/ 881 h 912"/>
              <a:gd name="T10" fmla="*/ 60 w 311"/>
              <a:gd name="T11" fmla="*/ 911 h 912"/>
              <a:gd name="T12" fmla="*/ 189 w 311"/>
              <a:gd name="T13" fmla="*/ 905 h 912"/>
              <a:gd name="T14" fmla="*/ 244 w 311"/>
              <a:gd name="T15" fmla="*/ 863 h 912"/>
              <a:gd name="T16" fmla="*/ 270 w 311"/>
              <a:gd name="T17" fmla="*/ 691 h 912"/>
              <a:gd name="T18" fmla="*/ 297 w 311"/>
              <a:gd name="T19" fmla="*/ 551 h 912"/>
              <a:gd name="T20" fmla="*/ 304 w 311"/>
              <a:gd name="T21" fmla="*/ 416 h 912"/>
              <a:gd name="T22" fmla="*/ 311 w 311"/>
              <a:gd name="T23" fmla="*/ 318 h 912"/>
              <a:gd name="T24" fmla="*/ 216 w 311"/>
              <a:gd name="T25" fmla="*/ 68 h 912"/>
              <a:gd name="T26" fmla="*/ 122 w 311"/>
              <a:gd name="T27" fmla="*/ 0 h 912"/>
              <a:gd name="T28" fmla="*/ 81 w 311"/>
              <a:gd name="T29" fmla="*/ 6 h 912"/>
              <a:gd name="T30" fmla="*/ 47 w 311"/>
              <a:gd name="T31" fmla="*/ 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912">
                <a:moveTo>
                  <a:pt x="47" y="19"/>
                </a:moveTo>
                <a:cubicBezTo>
                  <a:pt x="42" y="94"/>
                  <a:pt x="36" y="131"/>
                  <a:pt x="21" y="196"/>
                </a:cubicBezTo>
                <a:cubicBezTo>
                  <a:pt x="18" y="235"/>
                  <a:pt x="18" y="273"/>
                  <a:pt x="14" y="312"/>
                </a:cubicBezTo>
                <a:cubicBezTo>
                  <a:pt x="11" y="332"/>
                  <a:pt x="0" y="374"/>
                  <a:pt x="0" y="374"/>
                </a:cubicBezTo>
                <a:cubicBezTo>
                  <a:pt x="2" y="542"/>
                  <a:pt x="0" y="712"/>
                  <a:pt x="7" y="881"/>
                </a:cubicBezTo>
                <a:cubicBezTo>
                  <a:pt x="8" y="900"/>
                  <a:pt x="60" y="911"/>
                  <a:pt x="60" y="911"/>
                </a:cubicBezTo>
                <a:cubicBezTo>
                  <a:pt x="104" y="909"/>
                  <a:pt x="147" y="912"/>
                  <a:pt x="189" y="905"/>
                </a:cubicBezTo>
                <a:cubicBezTo>
                  <a:pt x="220" y="897"/>
                  <a:pt x="231" y="899"/>
                  <a:pt x="244" y="863"/>
                </a:cubicBezTo>
                <a:cubicBezTo>
                  <a:pt x="257" y="806"/>
                  <a:pt x="249" y="745"/>
                  <a:pt x="270" y="691"/>
                </a:cubicBezTo>
                <a:cubicBezTo>
                  <a:pt x="276" y="644"/>
                  <a:pt x="280" y="596"/>
                  <a:pt x="297" y="551"/>
                </a:cubicBezTo>
                <a:cubicBezTo>
                  <a:pt x="300" y="505"/>
                  <a:pt x="302" y="461"/>
                  <a:pt x="304" y="416"/>
                </a:cubicBezTo>
                <a:cubicBezTo>
                  <a:pt x="306" y="383"/>
                  <a:pt x="311" y="351"/>
                  <a:pt x="311" y="318"/>
                </a:cubicBezTo>
                <a:cubicBezTo>
                  <a:pt x="311" y="272"/>
                  <a:pt x="295" y="92"/>
                  <a:pt x="216" y="68"/>
                </a:cubicBezTo>
                <a:cubicBezTo>
                  <a:pt x="193" y="36"/>
                  <a:pt x="163" y="13"/>
                  <a:pt x="122" y="0"/>
                </a:cubicBezTo>
                <a:cubicBezTo>
                  <a:pt x="108" y="2"/>
                  <a:pt x="93" y="1"/>
                  <a:pt x="81" y="6"/>
                </a:cubicBezTo>
                <a:cubicBezTo>
                  <a:pt x="42" y="24"/>
                  <a:pt x="93" y="33"/>
                  <a:pt x="47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4011" name="Freeform 43"/>
          <p:cNvSpPr>
            <a:spLocks/>
          </p:cNvSpPr>
          <p:nvPr/>
        </p:nvSpPr>
        <p:spPr bwMode="auto">
          <a:xfrm>
            <a:off x="5581650" y="4619625"/>
            <a:ext cx="493713" cy="1666875"/>
          </a:xfrm>
          <a:custGeom>
            <a:avLst/>
            <a:gdLst>
              <a:gd name="T0" fmla="*/ 47 w 311"/>
              <a:gd name="T1" fmla="*/ 19 h 912"/>
              <a:gd name="T2" fmla="*/ 21 w 311"/>
              <a:gd name="T3" fmla="*/ 196 h 912"/>
              <a:gd name="T4" fmla="*/ 14 w 311"/>
              <a:gd name="T5" fmla="*/ 312 h 912"/>
              <a:gd name="T6" fmla="*/ 0 w 311"/>
              <a:gd name="T7" fmla="*/ 374 h 912"/>
              <a:gd name="T8" fmla="*/ 7 w 311"/>
              <a:gd name="T9" fmla="*/ 881 h 912"/>
              <a:gd name="T10" fmla="*/ 60 w 311"/>
              <a:gd name="T11" fmla="*/ 911 h 912"/>
              <a:gd name="T12" fmla="*/ 189 w 311"/>
              <a:gd name="T13" fmla="*/ 905 h 912"/>
              <a:gd name="T14" fmla="*/ 244 w 311"/>
              <a:gd name="T15" fmla="*/ 863 h 912"/>
              <a:gd name="T16" fmla="*/ 270 w 311"/>
              <a:gd name="T17" fmla="*/ 691 h 912"/>
              <a:gd name="T18" fmla="*/ 297 w 311"/>
              <a:gd name="T19" fmla="*/ 551 h 912"/>
              <a:gd name="T20" fmla="*/ 304 w 311"/>
              <a:gd name="T21" fmla="*/ 416 h 912"/>
              <a:gd name="T22" fmla="*/ 311 w 311"/>
              <a:gd name="T23" fmla="*/ 318 h 912"/>
              <a:gd name="T24" fmla="*/ 216 w 311"/>
              <a:gd name="T25" fmla="*/ 68 h 912"/>
              <a:gd name="T26" fmla="*/ 122 w 311"/>
              <a:gd name="T27" fmla="*/ 0 h 912"/>
              <a:gd name="T28" fmla="*/ 81 w 311"/>
              <a:gd name="T29" fmla="*/ 6 h 912"/>
              <a:gd name="T30" fmla="*/ 47 w 311"/>
              <a:gd name="T31" fmla="*/ 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912">
                <a:moveTo>
                  <a:pt x="47" y="19"/>
                </a:moveTo>
                <a:cubicBezTo>
                  <a:pt x="42" y="94"/>
                  <a:pt x="36" y="131"/>
                  <a:pt x="21" y="196"/>
                </a:cubicBezTo>
                <a:cubicBezTo>
                  <a:pt x="18" y="235"/>
                  <a:pt x="18" y="273"/>
                  <a:pt x="14" y="312"/>
                </a:cubicBezTo>
                <a:cubicBezTo>
                  <a:pt x="11" y="332"/>
                  <a:pt x="0" y="374"/>
                  <a:pt x="0" y="374"/>
                </a:cubicBezTo>
                <a:cubicBezTo>
                  <a:pt x="2" y="542"/>
                  <a:pt x="0" y="712"/>
                  <a:pt x="7" y="881"/>
                </a:cubicBezTo>
                <a:cubicBezTo>
                  <a:pt x="8" y="900"/>
                  <a:pt x="60" y="911"/>
                  <a:pt x="60" y="911"/>
                </a:cubicBezTo>
                <a:cubicBezTo>
                  <a:pt x="104" y="909"/>
                  <a:pt x="147" y="912"/>
                  <a:pt x="189" y="905"/>
                </a:cubicBezTo>
                <a:cubicBezTo>
                  <a:pt x="220" y="897"/>
                  <a:pt x="231" y="899"/>
                  <a:pt x="244" y="863"/>
                </a:cubicBezTo>
                <a:cubicBezTo>
                  <a:pt x="257" y="806"/>
                  <a:pt x="249" y="745"/>
                  <a:pt x="270" y="691"/>
                </a:cubicBezTo>
                <a:cubicBezTo>
                  <a:pt x="276" y="644"/>
                  <a:pt x="280" y="596"/>
                  <a:pt x="297" y="551"/>
                </a:cubicBezTo>
                <a:cubicBezTo>
                  <a:pt x="300" y="505"/>
                  <a:pt x="302" y="461"/>
                  <a:pt x="304" y="416"/>
                </a:cubicBezTo>
                <a:cubicBezTo>
                  <a:pt x="306" y="383"/>
                  <a:pt x="311" y="351"/>
                  <a:pt x="311" y="318"/>
                </a:cubicBezTo>
                <a:cubicBezTo>
                  <a:pt x="311" y="272"/>
                  <a:pt x="295" y="92"/>
                  <a:pt x="216" y="68"/>
                </a:cubicBezTo>
                <a:cubicBezTo>
                  <a:pt x="193" y="36"/>
                  <a:pt x="163" y="13"/>
                  <a:pt x="122" y="0"/>
                </a:cubicBezTo>
                <a:cubicBezTo>
                  <a:pt x="108" y="2"/>
                  <a:pt x="93" y="1"/>
                  <a:pt x="81" y="6"/>
                </a:cubicBezTo>
                <a:cubicBezTo>
                  <a:pt x="42" y="24"/>
                  <a:pt x="93" y="33"/>
                  <a:pt x="47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24012" name="Oval 44"/>
          <p:cNvSpPr>
            <a:spLocks noChangeArrowheads="1"/>
          </p:cNvSpPr>
          <p:nvPr/>
        </p:nvSpPr>
        <p:spPr bwMode="auto">
          <a:xfrm>
            <a:off x="5715000" y="4800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4013" name="Oval 45"/>
          <p:cNvSpPr>
            <a:spLocks noChangeArrowheads="1"/>
          </p:cNvSpPr>
          <p:nvPr/>
        </p:nvSpPr>
        <p:spPr bwMode="auto">
          <a:xfrm>
            <a:off x="5715000" y="5257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4014" name="Oval 46"/>
          <p:cNvSpPr>
            <a:spLocks noChangeArrowheads="1"/>
          </p:cNvSpPr>
          <p:nvPr/>
        </p:nvSpPr>
        <p:spPr bwMode="auto">
          <a:xfrm>
            <a:off x="5715000" y="571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4015" name="Oval 47"/>
          <p:cNvSpPr>
            <a:spLocks noChangeArrowheads="1"/>
          </p:cNvSpPr>
          <p:nvPr/>
        </p:nvSpPr>
        <p:spPr bwMode="auto">
          <a:xfrm>
            <a:off x="5076825" y="5257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4016" name="Oval 48"/>
          <p:cNvSpPr>
            <a:spLocks noChangeArrowheads="1"/>
          </p:cNvSpPr>
          <p:nvPr/>
        </p:nvSpPr>
        <p:spPr bwMode="auto">
          <a:xfrm>
            <a:off x="6553200" y="4800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4017" name="Oval 49"/>
          <p:cNvSpPr>
            <a:spLocks noChangeArrowheads="1"/>
          </p:cNvSpPr>
          <p:nvPr/>
        </p:nvSpPr>
        <p:spPr bwMode="auto">
          <a:xfrm>
            <a:off x="6553200" y="5257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4018" name="Oval 50"/>
          <p:cNvSpPr>
            <a:spLocks noChangeArrowheads="1"/>
          </p:cNvSpPr>
          <p:nvPr/>
        </p:nvSpPr>
        <p:spPr bwMode="auto">
          <a:xfrm>
            <a:off x="6553200" y="571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4019" name="Oval 51"/>
          <p:cNvSpPr>
            <a:spLocks noChangeArrowheads="1"/>
          </p:cNvSpPr>
          <p:nvPr/>
        </p:nvSpPr>
        <p:spPr bwMode="auto">
          <a:xfrm>
            <a:off x="7372350" y="52578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4020" name="Oval 52"/>
          <p:cNvSpPr>
            <a:spLocks noChangeArrowheads="1"/>
          </p:cNvSpPr>
          <p:nvPr/>
        </p:nvSpPr>
        <p:spPr bwMode="auto">
          <a:xfrm>
            <a:off x="7372350" y="5715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4021" name="AutoShape 53"/>
          <p:cNvCxnSpPr>
            <a:cxnSpLocks noChangeShapeType="1"/>
            <a:stCxn id="724012" idx="6"/>
            <a:endCxn id="724016" idx="2"/>
          </p:cNvCxnSpPr>
          <p:nvPr/>
        </p:nvCxnSpPr>
        <p:spPr bwMode="auto">
          <a:xfrm>
            <a:off x="5867400" y="48768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4022" name="AutoShape 54"/>
          <p:cNvCxnSpPr>
            <a:cxnSpLocks noChangeShapeType="1"/>
            <a:stCxn id="724013" idx="7"/>
            <a:endCxn id="724016" idx="3"/>
          </p:cNvCxnSpPr>
          <p:nvPr/>
        </p:nvCxnSpPr>
        <p:spPr bwMode="auto">
          <a:xfrm flipV="1">
            <a:off x="5845175" y="4930775"/>
            <a:ext cx="73025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4023" name="AutoShape 55"/>
          <p:cNvCxnSpPr>
            <a:cxnSpLocks noChangeShapeType="1"/>
            <a:stCxn id="724013" idx="6"/>
            <a:endCxn id="724017" idx="2"/>
          </p:cNvCxnSpPr>
          <p:nvPr/>
        </p:nvCxnSpPr>
        <p:spPr bwMode="auto">
          <a:xfrm>
            <a:off x="5867400" y="53340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4024" name="AutoShape 56"/>
          <p:cNvCxnSpPr>
            <a:cxnSpLocks noChangeShapeType="1"/>
            <a:stCxn id="724014" idx="6"/>
            <a:endCxn id="724018" idx="2"/>
          </p:cNvCxnSpPr>
          <p:nvPr/>
        </p:nvCxnSpPr>
        <p:spPr bwMode="auto">
          <a:xfrm>
            <a:off x="5867400" y="57912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4025" name="AutoShape 57"/>
          <p:cNvCxnSpPr>
            <a:cxnSpLocks noChangeShapeType="1"/>
            <a:stCxn id="724015" idx="7"/>
            <a:endCxn id="724012" idx="2"/>
          </p:cNvCxnSpPr>
          <p:nvPr/>
        </p:nvCxnSpPr>
        <p:spPr bwMode="auto">
          <a:xfrm flipV="1">
            <a:off x="5207000" y="4876800"/>
            <a:ext cx="50800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4026" name="AutoShape 58"/>
          <p:cNvCxnSpPr>
            <a:cxnSpLocks noChangeShapeType="1"/>
            <a:stCxn id="724015" idx="6"/>
            <a:endCxn id="724013" idx="2"/>
          </p:cNvCxnSpPr>
          <p:nvPr/>
        </p:nvCxnSpPr>
        <p:spPr bwMode="auto">
          <a:xfrm>
            <a:off x="5229225" y="5334000"/>
            <a:ext cx="485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4027" name="AutoShape 59"/>
          <p:cNvCxnSpPr>
            <a:cxnSpLocks noChangeShapeType="1"/>
            <a:stCxn id="724015" idx="5"/>
            <a:endCxn id="724014" idx="2"/>
          </p:cNvCxnSpPr>
          <p:nvPr/>
        </p:nvCxnSpPr>
        <p:spPr bwMode="auto">
          <a:xfrm>
            <a:off x="5207000" y="5387975"/>
            <a:ext cx="508000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4028" name="AutoShape 60"/>
          <p:cNvCxnSpPr>
            <a:cxnSpLocks noChangeShapeType="1"/>
            <a:stCxn id="724016" idx="5"/>
            <a:endCxn id="724019" idx="1"/>
          </p:cNvCxnSpPr>
          <p:nvPr/>
        </p:nvCxnSpPr>
        <p:spPr bwMode="auto">
          <a:xfrm>
            <a:off x="6683375" y="4930775"/>
            <a:ext cx="71120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4029" name="AutoShape 61"/>
          <p:cNvCxnSpPr>
            <a:cxnSpLocks noChangeShapeType="1"/>
            <a:stCxn id="724018" idx="6"/>
            <a:endCxn id="724019" idx="3"/>
          </p:cNvCxnSpPr>
          <p:nvPr/>
        </p:nvCxnSpPr>
        <p:spPr bwMode="auto">
          <a:xfrm flipV="1">
            <a:off x="6705600" y="5387975"/>
            <a:ext cx="6889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4030" name="AutoShape 62"/>
          <p:cNvCxnSpPr>
            <a:cxnSpLocks noChangeShapeType="1"/>
            <a:stCxn id="724017" idx="6"/>
            <a:endCxn id="724020" idx="1"/>
          </p:cNvCxnSpPr>
          <p:nvPr/>
        </p:nvCxnSpPr>
        <p:spPr bwMode="auto">
          <a:xfrm>
            <a:off x="6705600" y="5334000"/>
            <a:ext cx="6889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4031" name="Oval 63"/>
          <p:cNvSpPr>
            <a:spLocks noChangeArrowheads="1"/>
          </p:cNvSpPr>
          <p:nvPr/>
        </p:nvSpPr>
        <p:spPr bwMode="auto">
          <a:xfrm>
            <a:off x="7372350" y="4800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4032" name="AutoShape 64"/>
          <p:cNvCxnSpPr>
            <a:cxnSpLocks noChangeShapeType="1"/>
            <a:stCxn id="724016" idx="6"/>
            <a:endCxn id="724031" idx="2"/>
          </p:cNvCxnSpPr>
          <p:nvPr/>
        </p:nvCxnSpPr>
        <p:spPr bwMode="auto">
          <a:xfrm>
            <a:off x="6705600" y="4876800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4033" name="Text Box 65"/>
          <p:cNvSpPr txBox="1">
            <a:spLocks noChangeArrowheads="1"/>
          </p:cNvSpPr>
          <p:nvPr/>
        </p:nvSpPr>
        <p:spPr bwMode="auto">
          <a:xfrm>
            <a:off x="6067425" y="6345238"/>
            <a:ext cx="849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Case (ii)</a:t>
            </a:r>
          </a:p>
        </p:txBody>
      </p:sp>
      <p:sp>
        <p:nvSpPr>
          <p:cNvPr id="724034" name="Text Box 66"/>
          <p:cNvSpPr txBox="1">
            <a:spLocks noChangeArrowheads="1"/>
          </p:cNvSpPr>
          <p:nvPr/>
        </p:nvSpPr>
        <p:spPr bwMode="auto">
          <a:xfrm>
            <a:off x="5610225" y="5938838"/>
            <a:ext cx="314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1</a:t>
            </a:r>
          </a:p>
        </p:txBody>
      </p:sp>
      <p:sp>
        <p:nvSpPr>
          <p:cNvPr id="724035" name="Text Box 67"/>
          <p:cNvSpPr txBox="1">
            <a:spLocks noChangeArrowheads="1"/>
          </p:cNvSpPr>
          <p:nvPr/>
        </p:nvSpPr>
        <p:spPr bwMode="auto">
          <a:xfrm>
            <a:off x="6457950" y="5934075"/>
            <a:ext cx="33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2</a:t>
            </a:r>
          </a:p>
        </p:txBody>
      </p:sp>
      <p:sp>
        <p:nvSpPr>
          <p:cNvPr id="724036" name="Text Box 68"/>
          <p:cNvSpPr txBox="1">
            <a:spLocks noChangeArrowheads="1"/>
          </p:cNvSpPr>
          <p:nvPr/>
        </p:nvSpPr>
        <p:spPr bwMode="auto">
          <a:xfrm>
            <a:off x="7277100" y="5934075"/>
            <a:ext cx="33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3</a:t>
            </a:r>
          </a:p>
        </p:txBody>
      </p:sp>
      <p:cxnSp>
        <p:nvCxnSpPr>
          <p:cNvPr id="724037" name="AutoShape 69"/>
          <p:cNvCxnSpPr>
            <a:cxnSpLocks noChangeShapeType="1"/>
            <a:stCxn id="724020" idx="0"/>
            <a:endCxn id="724019" idx="4"/>
          </p:cNvCxnSpPr>
          <p:nvPr/>
        </p:nvCxnSpPr>
        <p:spPr bwMode="auto">
          <a:xfrm flipV="1">
            <a:off x="7448550" y="5410200"/>
            <a:ext cx="0" cy="3048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5C3F7-D9B1-4242-8B8E-F571F2944D42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769026" name="Freeform 2"/>
          <p:cNvSpPr>
            <a:spLocks/>
          </p:cNvSpPr>
          <p:nvPr/>
        </p:nvSpPr>
        <p:spPr bwMode="auto">
          <a:xfrm>
            <a:off x="3363913" y="4629150"/>
            <a:ext cx="493712" cy="1666875"/>
          </a:xfrm>
          <a:custGeom>
            <a:avLst/>
            <a:gdLst>
              <a:gd name="T0" fmla="*/ 47 w 311"/>
              <a:gd name="T1" fmla="*/ 19 h 912"/>
              <a:gd name="T2" fmla="*/ 21 w 311"/>
              <a:gd name="T3" fmla="*/ 196 h 912"/>
              <a:gd name="T4" fmla="*/ 14 w 311"/>
              <a:gd name="T5" fmla="*/ 312 h 912"/>
              <a:gd name="T6" fmla="*/ 0 w 311"/>
              <a:gd name="T7" fmla="*/ 374 h 912"/>
              <a:gd name="T8" fmla="*/ 7 w 311"/>
              <a:gd name="T9" fmla="*/ 881 h 912"/>
              <a:gd name="T10" fmla="*/ 60 w 311"/>
              <a:gd name="T11" fmla="*/ 911 h 912"/>
              <a:gd name="T12" fmla="*/ 189 w 311"/>
              <a:gd name="T13" fmla="*/ 905 h 912"/>
              <a:gd name="T14" fmla="*/ 244 w 311"/>
              <a:gd name="T15" fmla="*/ 863 h 912"/>
              <a:gd name="T16" fmla="*/ 270 w 311"/>
              <a:gd name="T17" fmla="*/ 691 h 912"/>
              <a:gd name="T18" fmla="*/ 297 w 311"/>
              <a:gd name="T19" fmla="*/ 551 h 912"/>
              <a:gd name="T20" fmla="*/ 304 w 311"/>
              <a:gd name="T21" fmla="*/ 416 h 912"/>
              <a:gd name="T22" fmla="*/ 311 w 311"/>
              <a:gd name="T23" fmla="*/ 318 h 912"/>
              <a:gd name="T24" fmla="*/ 216 w 311"/>
              <a:gd name="T25" fmla="*/ 68 h 912"/>
              <a:gd name="T26" fmla="*/ 122 w 311"/>
              <a:gd name="T27" fmla="*/ 0 h 912"/>
              <a:gd name="T28" fmla="*/ 81 w 311"/>
              <a:gd name="T29" fmla="*/ 6 h 912"/>
              <a:gd name="T30" fmla="*/ 47 w 311"/>
              <a:gd name="T31" fmla="*/ 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912">
                <a:moveTo>
                  <a:pt x="47" y="19"/>
                </a:moveTo>
                <a:cubicBezTo>
                  <a:pt x="42" y="94"/>
                  <a:pt x="36" y="131"/>
                  <a:pt x="21" y="196"/>
                </a:cubicBezTo>
                <a:cubicBezTo>
                  <a:pt x="18" y="235"/>
                  <a:pt x="18" y="273"/>
                  <a:pt x="14" y="312"/>
                </a:cubicBezTo>
                <a:cubicBezTo>
                  <a:pt x="11" y="332"/>
                  <a:pt x="0" y="374"/>
                  <a:pt x="0" y="374"/>
                </a:cubicBezTo>
                <a:cubicBezTo>
                  <a:pt x="2" y="542"/>
                  <a:pt x="0" y="712"/>
                  <a:pt x="7" y="881"/>
                </a:cubicBezTo>
                <a:cubicBezTo>
                  <a:pt x="8" y="900"/>
                  <a:pt x="60" y="911"/>
                  <a:pt x="60" y="911"/>
                </a:cubicBezTo>
                <a:cubicBezTo>
                  <a:pt x="104" y="909"/>
                  <a:pt x="147" y="912"/>
                  <a:pt x="189" y="905"/>
                </a:cubicBezTo>
                <a:cubicBezTo>
                  <a:pt x="220" y="897"/>
                  <a:pt x="231" y="899"/>
                  <a:pt x="244" y="863"/>
                </a:cubicBezTo>
                <a:cubicBezTo>
                  <a:pt x="257" y="806"/>
                  <a:pt x="249" y="745"/>
                  <a:pt x="270" y="691"/>
                </a:cubicBezTo>
                <a:cubicBezTo>
                  <a:pt x="276" y="644"/>
                  <a:pt x="280" y="596"/>
                  <a:pt x="297" y="551"/>
                </a:cubicBezTo>
                <a:cubicBezTo>
                  <a:pt x="300" y="505"/>
                  <a:pt x="302" y="461"/>
                  <a:pt x="304" y="416"/>
                </a:cubicBezTo>
                <a:cubicBezTo>
                  <a:pt x="306" y="383"/>
                  <a:pt x="311" y="351"/>
                  <a:pt x="311" y="318"/>
                </a:cubicBezTo>
                <a:cubicBezTo>
                  <a:pt x="311" y="272"/>
                  <a:pt x="295" y="92"/>
                  <a:pt x="216" y="68"/>
                </a:cubicBezTo>
                <a:cubicBezTo>
                  <a:pt x="193" y="36"/>
                  <a:pt x="163" y="13"/>
                  <a:pt x="122" y="0"/>
                </a:cubicBezTo>
                <a:cubicBezTo>
                  <a:pt x="108" y="2"/>
                  <a:pt x="93" y="1"/>
                  <a:pt x="81" y="6"/>
                </a:cubicBezTo>
                <a:cubicBezTo>
                  <a:pt x="42" y="24"/>
                  <a:pt x="93" y="33"/>
                  <a:pt x="47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69027" name="Freeform 3"/>
          <p:cNvSpPr>
            <a:spLocks/>
          </p:cNvSpPr>
          <p:nvPr/>
        </p:nvSpPr>
        <p:spPr bwMode="auto">
          <a:xfrm>
            <a:off x="2543175" y="4629150"/>
            <a:ext cx="493713" cy="1666875"/>
          </a:xfrm>
          <a:custGeom>
            <a:avLst/>
            <a:gdLst>
              <a:gd name="T0" fmla="*/ 47 w 311"/>
              <a:gd name="T1" fmla="*/ 19 h 912"/>
              <a:gd name="T2" fmla="*/ 21 w 311"/>
              <a:gd name="T3" fmla="*/ 196 h 912"/>
              <a:gd name="T4" fmla="*/ 14 w 311"/>
              <a:gd name="T5" fmla="*/ 312 h 912"/>
              <a:gd name="T6" fmla="*/ 0 w 311"/>
              <a:gd name="T7" fmla="*/ 374 h 912"/>
              <a:gd name="T8" fmla="*/ 7 w 311"/>
              <a:gd name="T9" fmla="*/ 881 h 912"/>
              <a:gd name="T10" fmla="*/ 60 w 311"/>
              <a:gd name="T11" fmla="*/ 911 h 912"/>
              <a:gd name="T12" fmla="*/ 189 w 311"/>
              <a:gd name="T13" fmla="*/ 905 h 912"/>
              <a:gd name="T14" fmla="*/ 244 w 311"/>
              <a:gd name="T15" fmla="*/ 863 h 912"/>
              <a:gd name="T16" fmla="*/ 270 w 311"/>
              <a:gd name="T17" fmla="*/ 691 h 912"/>
              <a:gd name="T18" fmla="*/ 297 w 311"/>
              <a:gd name="T19" fmla="*/ 551 h 912"/>
              <a:gd name="T20" fmla="*/ 304 w 311"/>
              <a:gd name="T21" fmla="*/ 416 h 912"/>
              <a:gd name="T22" fmla="*/ 311 w 311"/>
              <a:gd name="T23" fmla="*/ 318 h 912"/>
              <a:gd name="T24" fmla="*/ 216 w 311"/>
              <a:gd name="T25" fmla="*/ 68 h 912"/>
              <a:gd name="T26" fmla="*/ 122 w 311"/>
              <a:gd name="T27" fmla="*/ 0 h 912"/>
              <a:gd name="T28" fmla="*/ 81 w 311"/>
              <a:gd name="T29" fmla="*/ 6 h 912"/>
              <a:gd name="T30" fmla="*/ 47 w 311"/>
              <a:gd name="T31" fmla="*/ 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912">
                <a:moveTo>
                  <a:pt x="47" y="19"/>
                </a:moveTo>
                <a:cubicBezTo>
                  <a:pt x="42" y="94"/>
                  <a:pt x="36" y="131"/>
                  <a:pt x="21" y="196"/>
                </a:cubicBezTo>
                <a:cubicBezTo>
                  <a:pt x="18" y="235"/>
                  <a:pt x="18" y="273"/>
                  <a:pt x="14" y="312"/>
                </a:cubicBezTo>
                <a:cubicBezTo>
                  <a:pt x="11" y="332"/>
                  <a:pt x="0" y="374"/>
                  <a:pt x="0" y="374"/>
                </a:cubicBezTo>
                <a:cubicBezTo>
                  <a:pt x="2" y="542"/>
                  <a:pt x="0" y="712"/>
                  <a:pt x="7" y="881"/>
                </a:cubicBezTo>
                <a:cubicBezTo>
                  <a:pt x="8" y="900"/>
                  <a:pt x="60" y="911"/>
                  <a:pt x="60" y="911"/>
                </a:cubicBezTo>
                <a:cubicBezTo>
                  <a:pt x="104" y="909"/>
                  <a:pt x="147" y="912"/>
                  <a:pt x="189" y="905"/>
                </a:cubicBezTo>
                <a:cubicBezTo>
                  <a:pt x="220" y="897"/>
                  <a:pt x="231" y="899"/>
                  <a:pt x="244" y="863"/>
                </a:cubicBezTo>
                <a:cubicBezTo>
                  <a:pt x="257" y="806"/>
                  <a:pt x="249" y="745"/>
                  <a:pt x="270" y="691"/>
                </a:cubicBezTo>
                <a:cubicBezTo>
                  <a:pt x="276" y="644"/>
                  <a:pt x="280" y="596"/>
                  <a:pt x="297" y="551"/>
                </a:cubicBezTo>
                <a:cubicBezTo>
                  <a:pt x="300" y="505"/>
                  <a:pt x="302" y="461"/>
                  <a:pt x="304" y="416"/>
                </a:cubicBezTo>
                <a:cubicBezTo>
                  <a:pt x="306" y="383"/>
                  <a:pt x="311" y="351"/>
                  <a:pt x="311" y="318"/>
                </a:cubicBezTo>
                <a:cubicBezTo>
                  <a:pt x="311" y="272"/>
                  <a:pt x="295" y="92"/>
                  <a:pt x="216" y="68"/>
                </a:cubicBezTo>
                <a:cubicBezTo>
                  <a:pt x="193" y="36"/>
                  <a:pt x="163" y="13"/>
                  <a:pt x="122" y="0"/>
                </a:cubicBezTo>
                <a:cubicBezTo>
                  <a:pt x="108" y="2"/>
                  <a:pt x="93" y="1"/>
                  <a:pt x="81" y="6"/>
                </a:cubicBezTo>
                <a:cubicBezTo>
                  <a:pt x="42" y="24"/>
                  <a:pt x="93" y="33"/>
                  <a:pt x="47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69028" name="Freeform 4"/>
          <p:cNvSpPr>
            <a:spLocks/>
          </p:cNvSpPr>
          <p:nvPr/>
        </p:nvSpPr>
        <p:spPr bwMode="auto">
          <a:xfrm>
            <a:off x="1724025" y="4648200"/>
            <a:ext cx="493713" cy="1666875"/>
          </a:xfrm>
          <a:custGeom>
            <a:avLst/>
            <a:gdLst>
              <a:gd name="T0" fmla="*/ 47 w 311"/>
              <a:gd name="T1" fmla="*/ 19 h 912"/>
              <a:gd name="T2" fmla="*/ 21 w 311"/>
              <a:gd name="T3" fmla="*/ 196 h 912"/>
              <a:gd name="T4" fmla="*/ 14 w 311"/>
              <a:gd name="T5" fmla="*/ 312 h 912"/>
              <a:gd name="T6" fmla="*/ 0 w 311"/>
              <a:gd name="T7" fmla="*/ 374 h 912"/>
              <a:gd name="T8" fmla="*/ 7 w 311"/>
              <a:gd name="T9" fmla="*/ 881 h 912"/>
              <a:gd name="T10" fmla="*/ 60 w 311"/>
              <a:gd name="T11" fmla="*/ 911 h 912"/>
              <a:gd name="T12" fmla="*/ 189 w 311"/>
              <a:gd name="T13" fmla="*/ 905 h 912"/>
              <a:gd name="T14" fmla="*/ 244 w 311"/>
              <a:gd name="T15" fmla="*/ 863 h 912"/>
              <a:gd name="T16" fmla="*/ 270 w 311"/>
              <a:gd name="T17" fmla="*/ 691 h 912"/>
              <a:gd name="T18" fmla="*/ 297 w 311"/>
              <a:gd name="T19" fmla="*/ 551 h 912"/>
              <a:gd name="T20" fmla="*/ 304 w 311"/>
              <a:gd name="T21" fmla="*/ 416 h 912"/>
              <a:gd name="T22" fmla="*/ 311 w 311"/>
              <a:gd name="T23" fmla="*/ 318 h 912"/>
              <a:gd name="T24" fmla="*/ 216 w 311"/>
              <a:gd name="T25" fmla="*/ 68 h 912"/>
              <a:gd name="T26" fmla="*/ 122 w 311"/>
              <a:gd name="T27" fmla="*/ 0 h 912"/>
              <a:gd name="T28" fmla="*/ 81 w 311"/>
              <a:gd name="T29" fmla="*/ 6 h 912"/>
              <a:gd name="T30" fmla="*/ 47 w 311"/>
              <a:gd name="T31" fmla="*/ 1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1" h="912">
                <a:moveTo>
                  <a:pt x="47" y="19"/>
                </a:moveTo>
                <a:cubicBezTo>
                  <a:pt x="42" y="94"/>
                  <a:pt x="36" y="131"/>
                  <a:pt x="21" y="196"/>
                </a:cubicBezTo>
                <a:cubicBezTo>
                  <a:pt x="18" y="235"/>
                  <a:pt x="18" y="273"/>
                  <a:pt x="14" y="312"/>
                </a:cubicBezTo>
                <a:cubicBezTo>
                  <a:pt x="11" y="332"/>
                  <a:pt x="0" y="374"/>
                  <a:pt x="0" y="374"/>
                </a:cubicBezTo>
                <a:cubicBezTo>
                  <a:pt x="2" y="542"/>
                  <a:pt x="0" y="712"/>
                  <a:pt x="7" y="881"/>
                </a:cubicBezTo>
                <a:cubicBezTo>
                  <a:pt x="8" y="900"/>
                  <a:pt x="60" y="911"/>
                  <a:pt x="60" y="911"/>
                </a:cubicBezTo>
                <a:cubicBezTo>
                  <a:pt x="104" y="909"/>
                  <a:pt x="147" y="912"/>
                  <a:pt x="189" y="905"/>
                </a:cubicBezTo>
                <a:cubicBezTo>
                  <a:pt x="220" y="897"/>
                  <a:pt x="231" y="899"/>
                  <a:pt x="244" y="863"/>
                </a:cubicBezTo>
                <a:cubicBezTo>
                  <a:pt x="257" y="806"/>
                  <a:pt x="249" y="745"/>
                  <a:pt x="270" y="691"/>
                </a:cubicBezTo>
                <a:cubicBezTo>
                  <a:pt x="276" y="644"/>
                  <a:pt x="280" y="596"/>
                  <a:pt x="297" y="551"/>
                </a:cubicBezTo>
                <a:cubicBezTo>
                  <a:pt x="300" y="505"/>
                  <a:pt x="302" y="461"/>
                  <a:pt x="304" y="416"/>
                </a:cubicBezTo>
                <a:cubicBezTo>
                  <a:pt x="306" y="383"/>
                  <a:pt x="311" y="351"/>
                  <a:pt x="311" y="318"/>
                </a:cubicBezTo>
                <a:cubicBezTo>
                  <a:pt x="311" y="272"/>
                  <a:pt x="295" y="92"/>
                  <a:pt x="216" y="68"/>
                </a:cubicBezTo>
                <a:cubicBezTo>
                  <a:pt x="193" y="36"/>
                  <a:pt x="163" y="13"/>
                  <a:pt x="122" y="0"/>
                </a:cubicBezTo>
                <a:cubicBezTo>
                  <a:pt x="108" y="2"/>
                  <a:pt x="93" y="1"/>
                  <a:pt x="81" y="6"/>
                </a:cubicBezTo>
                <a:cubicBezTo>
                  <a:pt x="42" y="24"/>
                  <a:pt x="93" y="33"/>
                  <a:pt x="47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69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Bipartite Graphs</a:t>
            </a:r>
          </a:p>
        </p:txBody>
      </p:sp>
      <p:sp>
        <p:nvSpPr>
          <p:cNvPr id="7690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Lemma.  </a:t>
            </a:r>
            <a:r>
              <a:rPr lang="en-US" dirty="0">
                <a:solidFill>
                  <a:schemeClr val="tx1"/>
                </a:solidFill>
              </a:rPr>
              <a:t>Let G be a connected graph, and let L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…, L</a:t>
            </a:r>
            <a:r>
              <a:rPr lang="en-US" baseline="-25000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 be the layers produced by BFS starting at node s.  Exactly one of the following holds.</a:t>
            </a:r>
          </a:p>
          <a:p>
            <a:pPr lvl="1">
              <a:buFont typeface="Monotype Sorts" pitchFamily="92" charset="2"/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No edge of G joins two nodes of the same layer, and G is bipartite.</a:t>
            </a:r>
          </a:p>
          <a:p>
            <a:pPr lvl="1">
              <a:buFont typeface="Monotype Sorts" pitchFamily="92" charset="2"/>
              <a:buNone/>
            </a:pPr>
            <a:r>
              <a:rPr lang="en-US" dirty="0"/>
              <a:t>(ii)  An edge of G joins two nodes of the same layer, and G contains an</a:t>
            </a:r>
            <a:br>
              <a:rPr lang="en-US" dirty="0"/>
            </a:br>
            <a:r>
              <a:rPr lang="en-US" dirty="0"/>
              <a:t>   odd-length cycle (and hence is not bipartite).</a:t>
            </a:r>
          </a:p>
          <a:p>
            <a:pPr lvl="1"/>
            <a:endParaRPr lang="en-US" dirty="0"/>
          </a:p>
          <a:p>
            <a:r>
              <a:rPr lang="en-US" dirty="0"/>
              <a:t>Pf.  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dirty="0" err="1">
                <a:solidFill>
                  <a:schemeClr val="hlink"/>
                </a:solidFill>
              </a:rPr>
              <a:t>i</a:t>
            </a:r>
            <a:r>
              <a:rPr lang="en-US" dirty="0">
                <a:solidFill>
                  <a:schemeClr val="hlink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Suppose no edge joins two nodes </a:t>
            </a:r>
            <a:r>
              <a:rPr lang="en-US" dirty="0" smtClean="0"/>
              <a:t>of </a:t>
            </a:r>
            <a:r>
              <a:rPr lang="en-US" smtClean="0"/>
              <a:t>the same layers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By previous lemma, this implies all edges join nodes </a:t>
            </a:r>
            <a:r>
              <a:rPr lang="en-US" dirty="0"/>
              <a:t>in adjacent layers.</a:t>
            </a:r>
            <a:endParaRPr lang="en-US" dirty="0"/>
          </a:p>
          <a:p>
            <a:pPr lvl="1"/>
            <a:r>
              <a:rPr lang="en-US" dirty="0"/>
              <a:t>Bipartition:  red = nodes on odd levels, blue = nodes on even levels.</a:t>
            </a:r>
          </a:p>
        </p:txBody>
      </p:sp>
      <p:sp>
        <p:nvSpPr>
          <p:cNvPr id="769031" name="Oval 7"/>
          <p:cNvSpPr>
            <a:spLocks noChangeArrowheads="1"/>
          </p:cNvSpPr>
          <p:nvPr/>
        </p:nvSpPr>
        <p:spPr bwMode="auto">
          <a:xfrm>
            <a:off x="1857375" y="4829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9032" name="Oval 8"/>
          <p:cNvSpPr>
            <a:spLocks noChangeArrowheads="1"/>
          </p:cNvSpPr>
          <p:nvPr/>
        </p:nvSpPr>
        <p:spPr bwMode="auto">
          <a:xfrm>
            <a:off x="1857375" y="52863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9033" name="Oval 9"/>
          <p:cNvSpPr>
            <a:spLocks noChangeArrowheads="1"/>
          </p:cNvSpPr>
          <p:nvPr/>
        </p:nvSpPr>
        <p:spPr bwMode="auto">
          <a:xfrm>
            <a:off x="1857375" y="57435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9034" name="Oval 10"/>
          <p:cNvSpPr>
            <a:spLocks noChangeArrowheads="1"/>
          </p:cNvSpPr>
          <p:nvPr/>
        </p:nvSpPr>
        <p:spPr bwMode="auto">
          <a:xfrm>
            <a:off x="1323975" y="5286375"/>
            <a:ext cx="152400" cy="1524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9035" name="Oval 11"/>
          <p:cNvSpPr>
            <a:spLocks noChangeArrowheads="1"/>
          </p:cNvSpPr>
          <p:nvPr/>
        </p:nvSpPr>
        <p:spPr bwMode="auto">
          <a:xfrm>
            <a:off x="2695575" y="4829175"/>
            <a:ext cx="152400" cy="1524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9036" name="Oval 12"/>
          <p:cNvSpPr>
            <a:spLocks noChangeArrowheads="1"/>
          </p:cNvSpPr>
          <p:nvPr/>
        </p:nvSpPr>
        <p:spPr bwMode="auto">
          <a:xfrm>
            <a:off x="2695575" y="5286375"/>
            <a:ext cx="152400" cy="1524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9037" name="Oval 13"/>
          <p:cNvSpPr>
            <a:spLocks noChangeArrowheads="1"/>
          </p:cNvSpPr>
          <p:nvPr/>
        </p:nvSpPr>
        <p:spPr bwMode="auto">
          <a:xfrm>
            <a:off x="2695575" y="5743575"/>
            <a:ext cx="152400" cy="1524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9038" name="Oval 14"/>
          <p:cNvSpPr>
            <a:spLocks noChangeArrowheads="1"/>
          </p:cNvSpPr>
          <p:nvPr/>
        </p:nvSpPr>
        <p:spPr bwMode="auto">
          <a:xfrm>
            <a:off x="3514725" y="52863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69039" name="Oval 15"/>
          <p:cNvSpPr>
            <a:spLocks noChangeArrowheads="1"/>
          </p:cNvSpPr>
          <p:nvPr/>
        </p:nvSpPr>
        <p:spPr bwMode="auto">
          <a:xfrm>
            <a:off x="3514725" y="57435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69040" name="AutoShape 16"/>
          <p:cNvCxnSpPr>
            <a:cxnSpLocks noChangeShapeType="1"/>
            <a:stCxn id="769031" idx="6"/>
            <a:endCxn id="769035" idx="2"/>
          </p:cNvCxnSpPr>
          <p:nvPr/>
        </p:nvCxnSpPr>
        <p:spPr bwMode="auto">
          <a:xfrm>
            <a:off x="2009775" y="490537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9041" name="AutoShape 17"/>
          <p:cNvCxnSpPr>
            <a:cxnSpLocks noChangeShapeType="1"/>
            <a:stCxn id="769032" idx="7"/>
            <a:endCxn id="769035" idx="3"/>
          </p:cNvCxnSpPr>
          <p:nvPr/>
        </p:nvCxnSpPr>
        <p:spPr bwMode="auto">
          <a:xfrm flipV="1">
            <a:off x="1987550" y="4959350"/>
            <a:ext cx="73025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9042" name="AutoShape 18"/>
          <p:cNvCxnSpPr>
            <a:cxnSpLocks noChangeShapeType="1"/>
            <a:stCxn id="769032" idx="6"/>
            <a:endCxn id="769036" idx="2"/>
          </p:cNvCxnSpPr>
          <p:nvPr/>
        </p:nvCxnSpPr>
        <p:spPr bwMode="auto">
          <a:xfrm>
            <a:off x="2009775" y="536257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9043" name="AutoShape 19"/>
          <p:cNvCxnSpPr>
            <a:cxnSpLocks noChangeShapeType="1"/>
            <a:stCxn id="769033" idx="6"/>
            <a:endCxn id="769037" idx="2"/>
          </p:cNvCxnSpPr>
          <p:nvPr/>
        </p:nvCxnSpPr>
        <p:spPr bwMode="auto">
          <a:xfrm>
            <a:off x="2009775" y="581977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9044" name="AutoShape 20"/>
          <p:cNvCxnSpPr>
            <a:cxnSpLocks noChangeShapeType="1"/>
            <a:stCxn id="769034" idx="7"/>
            <a:endCxn id="769031" idx="2"/>
          </p:cNvCxnSpPr>
          <p:nvPr/>
        </p:nvCxnSpPr>
        <p:spPr bwMode="auto">
          <a:xfrm flipV="1">
            <a:off x="1454150" y="4905375"/>
            <a:ext cx="403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9045" name="AutoShape 21"/>
          <p:cNvCxnSpPr>
            <a:cxnSpLocks noChangeShapeType="1"/>
            <a:stCxn id="769034" idx="6"/>
            <a:endCxn id="769032" idx="2"/>
          </p:cNvCxnSpPr>
          <p:nvPr/>
        </p:nvCxnSpPr>
        <p:spPr bwMode="auto">
          <a:xfrm>
            <a:off x="1476375" y="5362575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9046" name="AutoShape 22"/>
          <p:cNvCxnSpPr>
            <a:cxnSpLocks noChangeShapeType="1"/>
            <a:stCxn id="769034" idx="5"/>
            <a:endCxn id="769033" idx="2"/>
          </p:cNvCxnSpPr>
          <p:nvPr/>
        </p:nvCxnSpPr>
        <p:spPr bwMode="auto">
          <a:xfrm>
            <a:off x="1454150" y="5416550"/>
            <a:ext cx="403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9047" name="AutoShape 23"/>
          <p:cNvCxnSpPr>
            <a:cxnSpLocks noChangeShapeType="1"/>
            <a:stCxn id="769035" idx="5"/>
            <a:endCxn id="769038" idx="1"/>
          </p:cNvCxnSpPr>
          <p:nvPr/>
        </p:nvCxnSpPr>
        <p:spPr bwMode="auto">
          <a:xfrm>
            <a:off x="2825750" y="4959350"/>
            <a:ext cx="71120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9048" name="AutoShape 24"/>
          <p:cNvCxnSpPr>
            <a:cxnSpLocks noChangeShapeType="1"/>
            <a:stCxn id="769037" idx="6"/>
            <a:endCxn id="769038" idx="3"/>
          </p:cNvCxnSpPr>
          <p:nvPr/>
        </p:nvCxnSpPr>
        <p:spPr bwMode="auto">
          <a:xfrm flipV="1">
            <a:off x="2847975" y="5416550"/>
            <a:ext cx="6889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69049" name="AutoShape 25"/>
          <p:cNvCxnSpPr>
            <a:cxnSpLocks noChangeShapeType="1"/>
            <a:stCxn id="769036" idx="6"/>
            <a:endCxn id="769039" idx="1"/>
          </p:cNvCxnSpPr>
          <p:nvPr/>
        </p:nvCxnSpPr>
        <p:spPr bwMode="auto">
          <a:xfrm>
            <a:off x="2847975" y="5362575"/>
            <a:ext cx="68897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9050" name="Oval 26"/>
          <p:cNvSpPr>
            <a:spLocks noChangeArrowheads="1"/>
          </p:cNvSpPr>
          <p:nvPr/>
        </p:nvSpPr>
        <p:spPr bwMode="auto">
          <a:xfrm>
            <a:off x="3514725" y="4829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69051" name="AutoShape 27"/>
          <p:cNvCxnSpPr>
            <a:cxnSpLocks noChangeShapeType="1"/>
            <a:stCxn id="769035" idx="6"/>
            <a:endCxn id="769050" idx="2"/>
          </p:cNvCxnSpPr>
          <p:nvPr/>
        </p:nvCxnSpPr>
        <p:spPr bwMode="auto">
          <a:xfrm>
            <a:off x="2847975" y="4905375"/>
            <a:ext cx="6667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9052" name="Text Box 28"/>
          <p:cNvSpPr txBox="1">
            <a:spLocks noChangeArrowheads="1"/>
          </p:cNvSpPr>
          <p:nvPr/>
        </p:nvSpPr>
        <p:spPr bwMode="auto">
          <a:xfrm>
            <a:off x="2209800" y="6373813"/>
            <a:ext cx="800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Case (i)</a:t>
            </a:r>
          </a:p>
        </p:txBody>
      </p:sp>
      <p:sp>
        <p:nvSpPr>
          <p:cNvPr id="769053" name="Text Box 29"/>
          <p:cNvSpPr txBox="1">
            <a:spLocks noChangeArrowheads="1"/>
          </p:cNvSpPr>
          <p:nvPr/>
        </p:nvSpPr>
        <p:spPr bwMode="auto">
          <a:xfrm>
            <a:off x="1752600" y="5967413"/>
            <a:ext cx="314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1</a:t>
            </a:r>
          </a:p>
        </p:txBody>
      </p:sp>
      <p:sp>
        <p:nvSpPr>
          <p:cNvPr id="769054" name="Text Box 30"/>
          <p:cNvSpPr txBox="1">
            <a:spLocks noChangeArrowheads="1"/>
          </p:cNvSpPr>
          <p:nvPr/>
        </p:nvSpPr>
        <p:spPr bwMode="auto">
          <a:xfrm>
            <a:off x="2600325" y="5962650"/>
            <a:ext cx="33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2</a:t>
            </a:r>
          </a:p>
        </p:txBody>
      </p:sp>
      <p:sp>
        <p:nvSpPr>
          <p:cNvPr id="769055" name="Text Box 31"/>
          <p:cNvSpPr txBox="1">
            <a:spLocks noChangeArrowheads="1"/>
          </p:cNvSpPr>
          <p:nvPr/>
        </p:nvSpPr>
        <p:spPr bwMode="auto">
          <a:xfrm>
            <a:off x="3419475" y="5962650"/>
            <a:ext cx="330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L</a:t>
            </a:r>
            <a:r>
              <a:rPr lang="en-US" sz="1200" baseline="-25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CA3C-BF01-4D01-AF00-2BEC5125AE56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Bipartite Graphs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Lemma.  </a:t>
            </a:r>
            <a:r>
              <a:rPr lang="en-US">
                <a:solidFill>
                  <a:schemeClr val="tx1"/>
                </a:solidFill>
              </a:rPr>
              <a:t>Let G be a connected graph, and let L</a:t>
            </a:r>
            <a:r>
              <a:rPr lang="en-US" baseline="-25000">
                <a:solidFill>
                  <a:schemeClr val="tx1"/>
                </a:solidFill>
              </a:rPr>
              <a:t>0</a:t>
            </a:r>
            <a:r>
              <a:rPr lang="en-US">
                <a:solidFill>
                  <a:schemeClr val="tx1"/>
                </a:solidFill>
              </a:rPr>
              <a:t>, …, L</a:t>
            </a:r>
            <a:r>
              <a:rPr lang="en-US" baseline="-25000">
                <a:solidFill>
                  <a:schemeClr val="tx1"/>
                </a:solidFill>
              </a:rPr>
              <a:t>k</a:t>
            </a:r>
            <a:r>
              <a:rPr lang="en-US">
                <a:solidFill>
                  <a:schemeClr val="tx1"/>
                </a:solidFill>
              </a:rPr>
              <a:t> be the layers produced by BFS starting at node s.  Exactly one of the following holds.</a:t>
            </a:r>
          </a:p>
          <a:p>
            <a:pPr lvl="1">
              <a:buFont typeface="Monotype Sorts" pitchFamily="92" charset="2"/>
              <a:buNone/>
            </a:pPr>
            <a:r>
              <a:rPr lang="en-US"/>
              <a:t>(i)   No edge of G joins two nodes of the same layer, and G is bipartite.</a:t>
            </a:r>
          </a:p>
          <a:p>
            <a:pPr lvl="1">
              <a:buFont typeface="Monotype Sorts" pitchFamily="92" charset="2"/>
              <a:buNone/>
            </a:pPr>
            <a:r>
              <a:rPr lang="en-US"/>
              <a:t>(ii)  An edge of G joins two nodes of the same layer, and G contains an</a:t>
            </a:r>
            <a:br>
              <a:rPr lang="en-US"/>
            </a:br>
            <a:r>
              <a:rPr lang="en-US"/>
              <a:t>   odd-length cycle (and hence is not bipartite).</a:t>
            </a:r>
          </a:p>
          <a:p>
            <a:pPr lvl="1"/>
            <a:endParaRPr lang="en-US"/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(ii)</a:t>
            </a:r>
            <a:endParaRPr lang="en-US"/>
          </a:p>
          <a:p>
            <a:pPr lvl="1"/>
            <a:r>
              <a:rPr lang="en-US"/>
              <a:t>Suppose (x, y) is an edge with x, y in same level L</a:t>
            </a:r>
            <a:r>
              <a:rPr lang="en-US" baseline="-25000"/>
              <a:t>j</a:t>
            </a:r>
            <a:r>
              <a:rPr lang="en-US"/>
              <a:t>.</a:t>
            </a:r>
          </a:p>
          <a:p>
            <a:pPr lvl="1"/>
            <a:r>
              <a:rPr lang="en-US"/>
              <a:t>Let z = lca(x, y) = lowest common ancestor.</a:t>
            </a:r>
          </a:p>
          <a:p>
            <a:pPr lvl="1"/>
            <a:r>
              <a:rPr lang="en-US"/>
              <a:t>Let L</a:t>
            </a:r>
            <a:r>
              <a:rPr lang="en-US" baseline="-25000"/>
              <a:t>i</a:t>
            </a:r>
            <a:r>
              <a:rPr lang="en-US"/>
              <a:t> be level containing z.</a:t>
            </a:r>
          </a:p>
          <a:p>
            <a:pPr lvl="1"/>
            <a:r>
              <a:rPr lang="en-US"/>
              <a:t>Consider cycle that takes edge from x to y,</a:t>
            </a:r>
            <a:br>
              <a:rPr lang="en-US"/>
            </a:br>
            <a:r>
              <a:rPr lang="en-US"/>
              <a:t>then path from y to z, then path from z to x.</a:t>
            </a:r>
          </a:p>
          <a:p>
            <a:pPr lvl="1"/>
            <a:r>
              <a:rPr lang="en-US"/>
              <a:t>Its length is  1  +   (j-i)  +  (j-i),  which is odd.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  <a:endParaRPr lang="en-US"/>
          </a:p>
        </p:txBody>
      </p:sp>
      <p:pic>
        <p:nvPicPr>
          <p:cNvPr id="724996" name="Picture 4" descr="kleinberg_03F0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14378" r="16066" b="32027"/>
          <a:stretch>
            <a:fillRect/>
          </a:stretch>
        </p:blipFill>
        <p:spPr bwMode="auto">
          <a:xfrm>
            <a:off x="6781800" y="3200400"/>
            <a:ext cx="177006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4997" name="Rectangle 5"/>
          <p:cNvSpPr>
            <a:spLocks noChangeArrowheads="1"/>
          </p:cNvSpPr>
          <p:nvPr/>
        </p:nvSpPr>
        <p:spPr bwMode="auto">
          <a:xfrm>
            <a:off x="7974013" y="3717925"/>
            <a:ext cx="1001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z = lca(x, y)</a:t>
            </a:r>
          </a:p>
        </p:txBody>
      </p:sp>
      <p:sp>
        <p:nvSpPr>
          <p:cNvPr id="724998" name="Line 6"/>
          <p:cNvSpPr>
            <a:spLocks noChangeShapeType="1"/>
          </p:cNvSpPr>
          <p:nvPr/>
        </p:nvSpPr>
        <p:spPr bwMode="auto">
          <a:xfrm flipH="1">
            <a:off x="8135938" y="4048125"/>
            <a:ext cx="100012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4999" name="AutoShape 7"/>
          <p:cNvSpPr>
            <a:spLocks/>
          </p:cNvSpPr>
          <p:nvPr/>
        </p:nvSpPr>
        <p:spPr bwMode="auto">
          <a:xfrm rot="5400000">
            <a:off x="3194843" y="5139532"/>
            <a:ext cx="144463" cy="457200"/>
          </a:xfrm>
          <a:prstGeom prst="rightBrace">
            <a:avLst>
              <a:gd name="adj1" fmla="val 263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5000" name="AutoShape 8"/>
          <p:cNvSpPr>
            <a:spLocks/>
          </p:cNvSpPr>
          <p:nvPr/>
        </p:nvSpPr>
        <p:spPr bwMode="auto">
          <a:xfrm rot="5400000">
            <a:off x="3985418" y="5139532"/>
            <a:ext cx="144463" cy="457200"/>
          </a:xfrm>
          <a:prstGeom prst="rightBrace">
            <a:avLst>
              <a:gd name="adj1" fmla="val 263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5001" name="AutoShape 9"/>
          <p:cNvSpPr>
            <a:spLocks/>
          </p:cNvSpPr>
          <p:nvPr/>
        </p:nvSpPr>
        <p:spPr bwMode="auto">
          <a:xfrm rot="5400000">
            <a:off x="2476500" y="5219700"/>
            <a:ext cx="152400" cy="3048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2295525" y="5505450"/>
            <a:ext cx="552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(x, y)</a:t>
            </a:r>
          </a:p>
        </p:txBody>
      </p:sp>
      <p:sp>
        <p:nvSpPr>
          <p:cNvPr id="725003" name="Text Box 11"/>
          <p:cNvSpPr txBox="1">
            <a:spLocks noChangeArrowheads="1"/>
          </p:cNvSpPr>
          <p:nvPr/>
        </p:nvSpPr>
        <p:spPr bwMode="auto">
          <a:xfrm>
            <a:off x="2922588" y="5505450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path from</a:t>
            </a:r>
            <a:br>
              <a:rPr lang="en-US" sz="1200"/>
            </a:br>
            <a:r>
              <a:rPr lang="en-US" sz="1200"/>
              <a:t>y to z</a:t>
            </a:r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3733800" y="5514975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path from</a:t>
            </a:r>
            <a:br>
              <a:rPr lang="en-US" sz="1200"/>
            </a:br>
            <a:r>
              <a:rPr lang="en-US" sz="1200"/>
              <a:t>z to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0512E-63DF-45C5-BE53-C4D3E49A2497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Obstruction to Bipartiteness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Corollary.  </a:t>
            </a:r>
            <a:r>
              <a:rPr lang="en-US">
                <a:solidFill>
                  <a:schemeClr val="tx1"/>
                </a:solidFill>
              </a:rPr>
              <a:t>A graph G is bipartite iff it contain no odd length cycle.</a:t>
            </a:r>
          </a:p>
          <a:p>
            <a:endParaRPr lang="en-US"/>
          </a:p>
        </p:txBody>
      </p:sp>
      <p:sp>
        <p:nvSpPr>
          <p:cNvPr id="726020" name="Oval 4"/>
          <p:cNvSpPr>
            <a:spLocks noChangeArrowheads="1"/>
          </p:cNvSpPr>
          <p:nvPr/>
        </p:nvSpPr>
        <p:spPr bwMode="auto">
          <a:xfrm>
            <a:off x="5162550" y="312420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6021" name="Oval 5"/>
          <p:cNvSpPr>
            <a:spLocks noChangeArrowheads="1"/>
          </p:cNvSpPr>
          <p:nvPr/>
        </p:nvSpPr>
        <p:spPr bwMode="auto">
          <a:xfrm>
            <a:off x="6610350" y="312420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6022" name="Oval 6"/>
          <p:cNvSpPr>
            <a:spLocks noChangeArrowheads="1"/>
          </p:cNvSpPr>
          <p:nvPr/>
        </p:nvSpPr>
        <p:spPr bwMode="auto">
          <a:xfrm>
            <a:off x="5162550" y="411480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6023" name="Oval 7"/>
          <p:cNvSpPr>
            <a:spLocks noChangeArrowheads="1"/>
          </p:cNvSpPr>
          <p:nvPr/>
        </p:nvSpPr>
        <p:spPr bwMode="auto">
          <a:xfrm>
            <a:off x="6610350" y="411480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6024" name="Oval 8"/>
          <p:cNvSpPr>
            <a:spLocks noChangeArrowheads="1"/>
          </p:cNvSpPr>
          <p:nvPr/>
        </p:nvSpPr>
        <p:spPr bwMode="auto">
          <a:xfrm>
            <a:off x="6000750" y="4743450"/>
            <a:ext cx="323850" cy="3238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6025" name="AutoShape 9"/>
          <p:cNvCxnSpPr>
            <a:cxnSpLocks noChangeShapeType="1"/>
            <a:stCxn id="726020" idx="6"/>
            <a:endCxn id="726021" idx="2"/>
          </p:cNvCxnSpPr>
          <p:nvPr/>
        </p:nvCxnSpPr>
        <p:spPr bwMode="auto">
          <a:xfrm>
            <a:off x="5486400" y="3286125"/>
            <a:ext cx="1123950" cy="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6027" name="AutoShape 11"/>
          <p:cNvCxnSpPr>
            <a:cxnSpLocks noChangeShapeType="1"/>
            <a:stCxn id="726023" idx="0"/>
            <a:endCxn id="726021" idx="4"/>
          </p:cNvCxnSpPr>
          <p:nvPr/>
        </p:nvCxnSpPr>
        <p:spPr bwMode="auto">
          <a:xfrm flipV="1">
            <a:off x="6772275" y="3448050"/>
            <a:ext cx="0" cy="66675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6028" name="AutoShape 12"/>
          <p:cNvCxnSpPr>
            <a:cxnSpLocks noChangeShapeType="1"/>
            <a:stCxn id="726022" idx="0"/>
            <a:endCxn id="726020" idx="4"/>
          </p:cNvCxnSpPr>
          <p:nvPr/>
        </p:nvCxnSpPr>
        <p:spPr bwMode="auto">
          <a:xfrm flipV="1">
            <a:off x="5324475" y="3448050"/>
            <a:ext cx="0" cy="66675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6029" name="AutoShape 13"/>
          <p:cNvCxnSpPr>
            <a:cxnSpLocks noChangeShapeType="1"/>
            <a:stCxn id="726024" idx="0"/>
            <a:endCxn id="726020" idx="5"/>
          </p:cNvCxnSpPr>
          <p:nvPr/>
        </p:nvCxnSpPr>
        <p:spPr bwMode="auto">
          <a:xfrm flipH="1" flipV="1">
            <a:off x="5438775" y="3400425"/>
            <a:ext cx="723900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6030" name="AutoShape 14"/>
          <p:cNvCxnSpPr>
            <a:cxnSpLocks noChangeShapeType="1"/>
            <a:stCxn id="726024" idx="7"/>
            <a:endCxn id="726023" idx="3"/>
          </p:cNvCxnSpPr>
          <p:nvPr/>
        </p:nvCxnSpPr>
        <p:spPr bwMode="auto">
          <a:xfrm flipV="1">
            <a:off x="6276975" y="4391025"/>
            <a:ext cx="381000" cy="40005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6032" name="AutoShape 16"/>
          <p:cNvCxnSpPr>
            <a:cxnSpLocks noChangeShapeType="1"/>
            <a:stCxn id="726022" idx="5"/>
            <a:endCxn id="726024" idx="1"/>
          </p:cNvCxnSpPr>
          <p:nvPr/>
        </p:nvCxnSpPr>
        <p:spPr bwMode="auto">
          <a:xfrm>
            <a:off x="5438775" y="4391025"/>
            <a:ext cx="609600" cy="400050"/>
          </a:xfrm>
          <a:prstGeom prst="straightConnector1">
            <a:avLst/>
          </a:prstGeom>
          <a:noFill/>
          <a:ln w="38100">
            <a:solidFill>
              <a:schemeClr val="hlink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6033" name="Rectangle 17"/>
          <p:cNvSpPr>
            <a:spLocks noChangeArrowheads="1"/>
          </p:cNvSpPr>
          <p:nvPr/>
        </p:nvSpPr>
        <p:spPr bwMode="auto">
          <a:xfrm>
            <a:off x="7278688" y="3657600"/>
            <a:ext cx="8397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5-cycle C</a:t>
            </a:r>
          </a:p>
        </p:txBody>
      </p:sp>
      <p:sp>
        <p:nvSpPr>
          <p:cNvPr id="726034" name="Line 18"/>
          <p:cNvSpPr>
            <a:spLocks noChangeShapeType="1"/>
          </p:cNvSpPr>
          <p:nvPr/>
        </p:nvSpPr>
        <p:spPr bwMode="auto">
          <a:xfrm flipH="1">
            <a:off x="6894513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6035" name="Oval 19"/>
          <p:cNvSpPr>
            <a:spLocks noChangeArrowheads="1"/>
          </p:cNvSpPr>
          <p:nvPr/>
        </p:nvSpPr>
        <p:spPr bwMode="auto">
          <a:xfrm>
            <a:off x="1371600" y="3105150"/>
            <a:ext cx="323850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6036" name="Oval 20"/>
          <p:cNvSpPr>
            <a:spLocks noChangeArrowheads="1"/>
          </p:cNvSpPr>
          <p:nvPr/>
        </p:nvSpPr>
        <p:spPr bwMode="auto">
          <a:xfrm>
            <a:off x="2819400" y="3105150"/>
            <a:ext cx="323850" cy="3238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6037" name="Oval 21"/>
          <p:cNvSpPr>
            <a:spLocks noChangeArrowheads="1"/>
          </p:cNvSpPr>
          <p:nvPr/>
        </p:nvSpPr>
        <p:spPr bwMode="auto">
          <a:xfrm>
            <a:off x="1371600" y="4095750"/>
            <a:ext cx="323850" cy="3238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6038" name="Oval 22"/>
          <p:cNvSpPr>
            <a:spLocks noChangeArrowheads="1"/>
          </p:cNvSpPr>
          <p:nvPr/>
        </p:nvSpPr>
        <p:spPr bwMode="auto">
          <a:xfrm>
            <a:off x="2819400" y="4095750"/>
            <a:ext cx="323850" cy="323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6039" name="Oval 23"/>
          <p:cNvSpPr>
            <a:spLocks noChangeArrowheads="1"/>
          </p:cNvSpPr>
          <p:nvPr/>
        </p:nvSpPr>
        <p:spPr bwMode="auto">
          <a:xfrm>
            <a:off x="2209800" y="4724400"/>
            <a:ext cx="323850" cy="3238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6040" name="AutoShape 24"/>
          <p:cNvCxnSpPr>
            <a:cxnSpLocks noChangeShapeType="1"/>
            <a:stCxn id="726035" idx="6"/>
            <a:endCxn id="726036" idx="2"/>
          </p:cNvCxnSpPr>
          <p:nvPr/>
        </p:nvCxnSpPr>
        <p:spPr bwMode="auto">
          <a:xfrm>
            <a:off x="1695450" y="3267075"/>
            <a:ext cx="1123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6042" name="AutoShape 26"/>
          <p:cNvCxnSpPr>
            <a:cxnSpLocks noChangeShapeType="1"/>
            <a:stCxn id="726038" idx="0"/>
            <a:endCxn id="726036" idx="4"/>
          </p:cNvCxnSpPr>
          <p:nvPr/>
        </p:nvCxnSpPr>
        <p:spPr bwMode="auto">
          <a:xfrm flipV="1">
            <a:off x="2981325" y="3429000"/>
            <a:ext cx="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6043" name="AutoShape 27"/>
          <p:cNvCxnSpPr>
            <a:cxnSpLocks noChangeShapeType="1"/>
            <a:stCxn id="726037" idx="0"/>
            <a:endCxn id="726035" idx="4"/>
          </p:cNvCxnSpPr>
          <p:nvPr/>
        </p:nvCxnSpPr>
        <p:spPr bwMode="auto">
          <a:xfrm flipV="1">
            <a:off x="1533525" y="3429000"/>
            <a:ext cx="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6044" name="AutoShape 28"/>
          <p:cNvCxnSpPr>
            <a:cxnSpLocks noChangeShapeType="1"/>
            <a:stCxn id="726039" idx="0"/>
            <a:endCxn id="726035" idx="5"/>
          </p:cNvCxnSpPr>
          <p:nvPr/>
        </p:nvCxnSpPr>
        <p:spPr bwMode="auto">
          <a:xfrm flipH="1" flipV="1">
            <a:off x="1647825" y="3381375"/>
            <a:ext cx="723900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6045" name="AutoShape 29"/>
          <p:cNvCxnSpPr>
            <a:cxnSpLocks noChangeShapeType="1"/>
            <a:stCxn id="726039" idx="7"/>
            <a:endCxn id="726038" idx="3"/>
          </p:cNvCxnSpPr>
          <p:nvPr/>
        </p:nvCxnSpPr>
        <p:spPr bwMode="auto">
          <a:xfrm flipV="1">
            <a:off x="2486025" y="4371975"/>
            <a:ext cx="381000" cy="400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6047" name="Rectangle 31"/>
          <p:cNvSpPr>
            <a:spLocks noChangeArrowheads="1"/>
          </p:cNvSpPr>
          <p:nvPr/>
        </p:nvSpPr>
        <p:spPr bwMode="auto">
          <a:xfrm>
            <a:off x="1752600" y="5257800"/>
            <a:ext cx="1252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bipartite</a:t>
            </a:r>
            <a:br>
              <a:rPr lang="en-US" sz="1400"/>
            </a:br>
            <a:r>
              <a:rPr lang="en-US" sz="1400"/>
              <a:t>(2-colorable)</a:t>
            </a:r>
          </a:p>
        </p:txBody>
      </p:sp>
      <p:sp>
        <p:nvSpPr>
          <p:cNvPr id="726048" name="Rectangle 32"/>
          <p:cNvSpPr>
            <a:spLocks noChangeArrowheads="1"/>
          </p:cNvSpPr>
          <p:nvPr/>
        </p:nvSpPr>
        <p:spPr bwMode="auto">
          <a:xfrm>
            <a:off x="5543550" y="5276850"/>
            <a:ext cx="1574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not bipartite</a:t>
            </a:r>
            <a:br>
              <a:rPr lang="en-US" sz="1400"/>
            </a:br>
            <a:r>
              <a:rPr lang="en-US" sz="1400"/>
              <a:t>(not 2-colorable)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3.5  Connectivity in Directed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A77EC-E667-40AC-A6DC-D8C442595194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Undirected Graphs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66113" cy="5410200"/>
          </a:xfrm>
        </p:spPr>
        <p:txBody>
          <a:bodyPr/>
          <a:lstStyle/>
          <a:p>
            <a:pPr defTabSz="300038"/>
            <a:r>
              <a:rPr lang="en-US"/>
              <a:t>Undirected graph.  </a:t>
            </a:r>
            <a:r>
              <a:rPr lang="en-US">
                <a:solidFill>
                  <a:schemeClr val="tx1"/>
                </a:solidFill>
              </a:rPr>
              <a:t>G = (V, E)</a:t>
            </a:r>
          </a:p>
          <a:p>
            <a:pPr lvl="1" defTabSz="300038"/>
            <a:r>
              <a:rPr lang="en-US"/>
              <a:t>V = nodes.</a:t>
            </a:r>
          </a:p>
          <a:p>
            <a:pPr lvl="1" defTabSz="300038"/>
            <a:r>
              <a:rPr lang="en-US"/>
              <a:t>E = edges between pairs of nodes.</a:t>
            </a:r>
          </a:p>
          <a:p>
            <a:pPr lvl="1" defTabSz="300038"/>
            <a:r>
              <a:rPr lang="en-US"/>
              <a:t>Captures pairwise relationship between objects.</a:t>
            </a:r>
          </a:p>
          <a:p>
            <a:pPr lvl="1" defTabSz="300038"/>
            <a:r>
              <a:rPr lang="en-US"/>
              <a:t>Graph size parameters:  n = |V|, m = |E|.</a:t>
            </a:r>
          </a:p>
          <a:p>
            <a:pPr lvl="1" defTabSz="300038"/>
            <a:endParaRPr lang="en-US"/>
          </a:p>
          <a:p>
            <a:pPr lvl="1" defTabSz="300038"/>
            <a:endParaRPr lang="en-US"/>
          </a:p>
          <a:p>
            <a:pPr lvl="1" defTabSz="300038"/>
            <a:endParaRPr lang="en-US"/>
          </a:p>
          <a:p>
            <a:pPr lvl="1" defTabSz="300038"/>
            <a:endParaRPr lang="en-US"/>
          </a:p>
          <a:p>
            <a:pPr lvl="1" defTabSz="300038"/>
            <a:endParaRPr lang="en-US"/>
          </a:p>
          <a:p>
            <a:pPr lvl="1" defTabSz="300038"/>
            <a:endParaRPr lang="en-US"/>
          </a:p>
          <a:p>
            <a:pPr lvl="1" defTabSz="300038"/>
            <a:endParaRPr lang="en-US"/>
          </a:p>
          <a:p>
            <a:pPr lvl="1" defTabSz="300038"/>
            <a:endParaRPr lang="en-US"/>
          </a:p>
          <a:p>
            <a:pPr lvl="1" defTabSz="300038"/>
            <a:endParaRPr lang="en-US"/>
          </a:p>
          <a:p>
            <a:pPr defTabSz="300038"/>
            <a:endParaRPr lang="en-US"/>
          </a:p>
        </p:txBody>
      </p:sp>
      <p:pic>
        <p:nvPicPr>
          <p:cNvPr id="684079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884238" y="3163888"/>
            <a:ext cx="2438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80" name="Rectangle 48"/>
          <p:cNvSpPr>
            <a:spLocks noChangeArrowheads="1"/>
          </p:cNvSpPr>
          <p:nvPr/>
        </p:nvSpPr>
        <p:spPr bwMode="auto">
          <a:xfrm>
            <a:off x="3687763" y="3817938"/>
            <a:ext cx="5121275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sz="1600"/>
              <a:t>V = { 1, 2, 3, 4, 5, 6, 7, 8 }</a:t>
            </a: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sz="1600"/>
              <a:t>E = { 1-2, 1-3, 2-3, 2-4, 2-5, 3-5, 3-7, 3-8, 4-5, 5-6 }</a:t>
            </a:r>
            <a:br>
              <a:rPr lang="en-US" sz="1600"/>
            </a:br>
            <a:r>
              <a:rPr lang="en-US" sz="1600"/>
              <a:t>n = 8</a:t>
            </a:r>
          </a:p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92" charset="2"/>
              <a:buNone/>
            </a:pPr>
            <a:r>
              <a:rPr lang="en-US" sz="1600"/>
              <a:t>m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9D85E-72F8-4701-8E45-C7D72F90CD9A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Graphs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Directed graph.  </a:t>
            </a:r>
            <a:r>
              <a:rPr lang="en-US">
                <a:solidFill>
                  <a:schemeClr val="tx1"/>
                </a:solidFill>
              </a:rPr>
              <a:t>G = (V, E)</a:t>
            </a:r>
          </a:p>
          <a:p>
            <a:pPr lvl="1"/>
            <a:r>
              <a:rPr lang="en-US"/>
              <a:t>Edge (u, v) goes from node u to node v.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Ex.  </a:t>
            </a:r>
            <a:r>
              <a:rPr lang="en-US">
                <a:solidFill>
                  <a:schemeClr val="tx1"/>
                </a:solidFill>
              </a:rPr>
              <a:t>Web graph - hyperlink points from one web page to another.</a:t>
            </a:r>
          </a:p>
          <a:p>
            <a:pPr lvl="1"/>
            <a:r>
              <a:rPr lang="en-US"/>
              <a:t>Directedness of graph is crucial.</a:t>
            </a:r>
          </a:p>
          <a:p>
            <a:pPr lvl="1"/>
            <a:r>
              <a:rPr lang="en-US"/>
              <a:t>Modern web search engines exploit hyperlink structure to rank web pages by importance.</a:t>
            </a:r>
          </a:p>
        </p:txBody>
      </p:sp>
      <p:pic>
        <p:nvPicPr>
          <p:cNvPr id="746501" name="Picture 5" descr="kleinberg_03F0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50" t="19580" r="71971" b="32753"/>
          <a:stretch>
            <a:fillRect/>
          </a:stretch>
        </p:blipFill>
        <p:spPr bwMode="auto">
          <a:xfrm>
            <a:off x="2665413" y="2057400"/>
            <a:ext cx="2897187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E4B2-4CFC-4582-A2A5-F0495ED68DF7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Search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Directed reachability.  </a:t>
            </a:r>
            <a:r>
              <a:rPr lang="en-US">
                <a:solidFill>
                  <a:schemeClr val="tx1"/>
                </a:solidFill>
              </a:rPr>
              <a:t>Given a node s, find all nodes reachable from 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Directed s-t shortest path problem.  </a:t>
            </a:r>
            <a:r>
              <a:rPr lang="en-US">
                <a:solidFill>
                  <a:schemeClr val="tx1"/>
                </a:solidFill>
              </a:rPr>
              <a:t>Given two node s and t, what is the length of the shortest path between s and t?</a:t>
            </a:r>
          </a:p>
          <a:p>
            <a:endParaRPr lang="en-US"/>
          </a:p>
          <a:p>
            <a:r>
              <a:rPr lang="en-US"/>
              <a:t>Graph search.  </a:t>
            </a:r>
            <a:r>
              <a:rPr lang="en-US">
                <a:solidFill>
                  <a:schemeClr val="tx1"/>
                </a:solidFill>
              </a:rPr>
              <a:t>BFS extends naturally to directed graphs.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Web crawler.  </a:t>
            </a:r>
            <a:r>
              <a:rPr lang="en-US">
                <a:solidFill>
                  <a:schemeClr val="tx1"/>
                </a:solidFill>
              </a:rPr>
              <a:t>Start from web page s.  Find all web pages linked from s, either directly or indirectly.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9C1B-C9D8-4D10-BCF8-168EAB226ACD}" type="slidenum">
              <a:rPr lang="en-US"/>
              <a:pPr/>
              <a:t>32</a:t>
            </a:fld>
            <a:endParaRPr lang="en-US" sz="140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 Connectivity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Node u and v are </a:t>
            </a:r>
            <a:r>
              <a:rPr lang="en-US">
                <a:solidFill>
                  <a:schemeClr val="accent1"/>
                </a:solidFill>
              </a:rPr>
              <a:t>mutually reachable</a:t>
            </a:r>
            <a:r>
              <a:rPr lang="en-US">
                <a:solidFill>
                  <a:schemeClr val="tx1"/>
                </a:solidFill>
              </a:rPr>
              <a:t> if there is a path from u to v and also a path from v to u.</a:t>
            </a:r>
          </a:p>
          <a:p>
            <a:endParaRPr lang="en-US"/>
          </a:p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 graph is </a:t>
            </a:r>
            <a:r>
              <a:rPr lang="en-US">
                <a:solidFill>
                  <a:schemeClr val="accent1"/>
                </a:solidFill>
              </a:rPr>
              <a:t>strongly connected</a:t>
            </a:r>
            <a:r>
              <a:rPr lang="en-US">
                <a:solidFill>
                  <a:schemeClr val="tx1"/>
                </a:solidFill>
              </a:rPr>
              <a:t> if every pair of nodes is mutually reachable.</a:t>
            </a:r>
          </a:p>
          <a:p>
            <a:endParaRPr lang="en-US"/>
          </a:p>
          <a:p>
            <a:r>
              <a:rPr lang="en-US"/>
              <a:t>Lemma.  </a:t>
            </a:r>
            <a:r>
              <a:rPr lang="en-US">
                <a:solidFill>
                  <a:schemeClr val="tx1"/>
                </a:solidFill>
              </a:rPr>
              <a:t>Let s be any node.  G is strongly connected iff every node is reachable from s, and s is reachable from every node.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  </a:t>
            </a:r>
            <a:r>
              <a:rPr lang="en-US">
                <a:solidFill>
                  <a:schemeClr val="tx1"/>
                </a:solidFill>
              </a:rPr>
              <a:t>Follows from definition.</a:t>
            </a: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  </a:t>
            </a:r>
            <a:r>
              <a:rPr lang="en-US">
                <a:solidFill>
                  <a:schemeClr val="tx1"/>
                </a:solidFill>
              </a:rPr>
              <a:t>Path from u to v: concatenate u-s path with s-v path.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Path from v to u: concatenate v-s path with s-u path.   </a:t>
            </a:r>
            <a:r>
              <a:rPr lang="en-US">
                <a:solidFill>
                  <a:schemeClr val="tx1"/>
                </a:solidFill>
                <a:ea typeface="Lucida Grande" pitchFamily="-110" charset="0"/>
                <a:cs typeface="Lucida Grande" pitchFamily="-110" charset="0"/>
              </a:rPr>
              <a:t>▪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48548" name="Freeform 4"/>
          <p:cNvSpPr>
            <a:spLocks/>
          </p:cNvSpPr>
          <p:nvPr/>
        </p:nvSpPr>
        <p:spPr bwMode="auto">
          <a:xfrm>
            <a:off x="1998663" y="5105400"/>
            <a:ext cx="2878137" cy="1524000"/>
          </a:xfrm>
          <a:custGeom>
            <a:avLst/>
            <a:gdLst>
              <a:gd name="T0" fmla="*/ 272 w 1813"/>
              <a:gd name="T1" fmla="*/ 175 h 960"/>
              <a:gd name="T2" fmla="*/ 453 w 1813"/>
              <a:gd name="T3" fmla="*/ 72 h 960"/>
              <a:gd name="T4" fmla="*/ 614 w 1813"/>
              <a:gd name="T5" fmla="*/ 66 h 960"/>
              <a:gd name="T6" fmla="*/ 830 w 1813"/>
              <a:gd name="T7" fmla="*/ 22 h 960"/>
              <a:gd name="T8" fmla="*/ 871 w 1813"/>
              <a:gd name="T9" fmla="*/ 17 h 960"/>
              <a:gd name="T10" fmla="*/ 899 w 1813"/>
              <a:gd name="T11" fmla="*/ 11 h 960"/>
              <a:gd name="T12" fmla="*/ 968 w 1813"/>
              <a:gd name="T13" fmla="*/ 0 h 960"/>
              <a:gd name="T14" fmla="*/ 1381 w 1813"/>
              <a:gd name="T15" fmla="*/ 6 h 960"/>
              <a:gd name="T16" fmla="*/ 1464 w 1813"/>
              <a:gd name="T17" fmla="*/ 22 h 960"/>
              <a:gd name="T18" fmla="*/ 1528 w 1813"/>
              <a:gd name="T19" fmla="*/ 50 h 960"/>
              <a:gd name="T20" fmla="*/ 1632 w 1813"/>
              <a:gd name="T21" fmla="*/ 98 h 960"/>
              <a:gd name="T22" fmla="*/ 1723 w 1813"/>
              <a:gd name="T23" fmla="*/ 153 h 960"/>
              <a:gd name="T24" fmla="*/ 1799 w 1813"/>
              <a:gd name="T25" fmla="*/ 251 h 960"/>
              <a:gd name="T26" fmla="*/ 1764 w 1813"/>
              <a:gd name="T27" fmla="*/ 562 h 960"/>
              <a:gd name="T28" fmla="*/ 1737 w 1813"/>
              <a:gd name="T29" fmla="*/ 704 h 960"/>
              <a:gd name="T30" fmla="*/ 1583 w 1813"/>
              <a:gd name="T31" fmla="*/ 846 h 960"/>
              <a:gd name="T32" fmla="*/ 1506 w 1813"/>
              <a:gd name="T33" fmla="*/ 900 h 960"/>
              <a:gd name="T34" fmla="*/ 1409 w 1813"/>
              <a:gd name="T35" fmla="*/ 933 h 960"/>
              <a:gd name="T36" fmla="*/ 1255 w 1813"/>
              <a:gd name="T37" fmla="*/ 960 h 960"/>
              <a:gd name="T38" fmla="*/ 759 w 1813"/>
              <a:gd name="T39" fmla="*/ 955 h 960"/>
              <a:gd name="T40" fmla="*/ 463 w 1813"/>
              <a:gd name="T41" fmla="*/ 882 h 960"/>
              <a:gd name="T42" fmla="*/ 392 w 1813"/>
              <a:gd name="T43" fmla="*/ 840 h 960"/>
              <a:gd name="T44" fmla="*/ 297 w 1813"/>
              <a:gd name="T45" fmla="*/ 816 h 960"/>
              <a:gd name="T46" fmla="*/ 226 w 1813"/>
              <a:gd name="T47" fmla="*/ 775 h 960"/>
              <a:gd name="T48" fmla="*/ 166 w 1813"/>
              <a:gd name="T49" fmla="*/ 716 h 960"/>
              <a:gd name="T50" fmla="*/ 113 w 1813"/>
              <a:gd name="T51" fmla="*/ 674 h 960"/>
              <a:gd name="T52" fmla="*/ 24 w 1813"/>
              <a:gd name="T53" fmla="*/ 466 h 960"/>
              <a:gd name="T54" fmla="*/ 258 w 1813"/>
              <a:gd name="T55" fmla="*/ 186 h 960"/>
              <a:gd name="T56" fmla="*/ 272 w 1813"/>
              <a:gd name="T57" fmla="*/ 17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13" h="960">
                <a:moveTo>
                  <a:pt x="272" y="175"/>
                </a:moveTo>
                <a:cubicBezTo>
                  <a:pt x="309" y="153"/>
                  <a:pt x="414" y="75"/>
                  <a:pt x="453" y="72"/>
                </a:cubicBezTo>
                <a:cubicBezTo>
                  <a:pt x="506" y="67"/>
                  <a:pt x="560" y="68"/>
                  <a:pt x="614" y="66"/>
                </a:cubicBezTo>
                <a:cubicBezTo>
                  <a:pt x="684" y="47"/>
                  <a:pt x="757" y="33"/>
                  <a:pt x="830" y="22"/>
                </a:cubicBezTo>
                <a:cubicBezTo>
                  <a:pt x="844" y="20"/>
                  <a:pt x="857" y="18"/>
                  <a:pt x="871" y="17"/>
                </a:cubicBezTo>
                <a:cubicBezTo>
                  <a:pt x="880" y="15"/>
                  <a:pt x="890" y="13"/>
                  <a:pt x="899" y="11"/>
                </a:cubicBezTo>
                <a:cubicBezTo>
                  <a:pt x="923" y="7"/>
                  <a:pt x="968" y="0"/>
                  <a:pt x="968" y="0"/>
                </a:cubicBezTo>
                <a:cubicBezTo>
                  <a:pt x="1106" y="2"/>
                  <a:pt x="1243" y="2"/>
                  <a:pt x="1381" y="6"/>
                </a:cubicBezTo>
                <a:cubicBezTo>
                  <a:pt x="1403" y="6"/>
                  <a:pt x="1444" y="13"/>
                  <a:pt x="1464" y="22"/>
                </a:cubicBezTo>
                <a:cubicBezTo>
                  <a:pt x="1537" y="53"/>
                  <a:pt x="1479" y="37"/>
                  <a:pt x="1528" y="50"/>
                </a:cubicBezTo>
                <a:cubicBezTo>
                  <a:pt x="1560" y="67"/>
                  <a:pt x="1593" y="88"/>
                  <a:pt x="1632" y="98"/>
                </a:cubicBezTo>
                <a:cubicBezTo>
                  <a:pt x="1665" y="116"/>
                  <a:pt x="1691" y="137"/>
                  <a:pt x="1723" y="153"/>
                </a:cubicBezTo>
                <a:cubicBezTo>
                  <a:pt x="1751" y="185"/>
                  <a:pt x="1772" y="220"/>
                  <a:pt x="1799" y="251"/>
                </a:cubicBezTo>
                <a:cubicBezTo>
                  <a:pt x="1813" y="358"/>
                  <a:pt x="1807" y="461"/>
                  <a:pt x="1764" y="562"/>
                </a:cubicBezTo>
                <a:cubicBezTo>
                  <a:pt x="1760" y="622"/>
                  <a:pt x="1775" y="661"/>
                  <a:pt x="1737" y="704"/>
                </a:cubicBezTo>
                <a:cubicBezTo>
                  <a:pt x="1713" y="760"/>
                  <a:pt x="1645" y="814"/>
                  <a:pt x="1583" y="846"/>
                </a:cubicBezTo>
                <a:cubicBezTo>
                  <a:pt x="1564" y="868"/>
                  <a:pt x="1535" y="886"/>
                  <a:pt x="1506" y="900"/>
                </a:cubicBezTo>
                <a:cubicBezTo>
                  <a:pt x="1482" y="929"/>
                  <a:pt x="1448" y="926"/>
                  <a:pt x="1409" y="933"/>
                </a:cubicBezTo>
                <a:cubicBezTo>
                  <a:pt x="1358" y="943"/>
                  <a:pt x="1306" y="949"/>
                  <a:pt x="1255" y="960"/>
                </a:cubicBezTo>
                <a:cubicBezTo>
                  <a:pt x="1089" y="958"/>
                  <a:pt x="925" y="958"/>
                  <a:pt x="759" y="955"/>
                </a:cubicBezTo>
                <a:cubicBezTo>
                  <a:pt x="655" y="954"/>
                  <a:pt x="557" y="907"/>
                  <a:pt x="463" y="882"/>
                </a:cubicBezTo>
                <a:cubicBezTo>
                  <a:pt x="448" y="864"/>
                  <a:pt x="414" y="853"/>
                  <a:pt x="392" y="840"/>
                </a:cubicBezTo>
                <a:cubicBezTo>
                  <a:pt x="379" y="832"/>
                  <a:pt x="297" y="816"/>
                  <a:pt x="297" y="816"/>
                </a:cubicBezTo>
                <a:cubicBezTo>
                  <a:pt x="282" y="791"/>
                  <a:pt x="259" y="793"/>
                  <a:pt x="226" y="775"/>
                </a:cubicBezTo>
                <a:cubicBezTo>
                  <a:pt x="221" y="770"/>
                  <a:pt x="172" y="720"/>
                  <a:pt x="166" y="716"/>
                </a:cubicBezTo>
                <a:cubicBezTo>
                  <a:pt x="158" y="706"/>
                  <a:pt x="137" y="716"/>
                  <a:pt x="113" y="674"/>
                </a:cubicBezTo>
                <a:cubicBezTo>
                  <a:pt x="89" y="632"/>
                  <a:pt x="0" y="547"/>
                  <a:pt x="24" y="466"/>
                </a:cubicBezTo>
                <a:cubicBezTo>
                  <a:pt x="48" y="385"/>
                  <a:pt x="217" y="234"/>
                  <a:pt x="258" y="186"/>
                </a:cubicBezTo>
                <a:cubicBezTo>
                  <a:pt x="273" y="167"/>
                  <a:pt x="272" y="163"/>
                  <a:pt x="272" y="17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8549" name="Oval 5"/>
          <p:cNvSpPr>
            <a:spLocks noChangeArrowheads="1"/>
          </p:cNvSpPr>
          <p:nvPr/>
        </p:nvSpPr>
        <p:spPr bwMode="auto">
          <a:xfrm>
            <a:off x="2714625" y="5524500"/>
            <a:ext cx="227013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s</a:t>
            </a:r>
          </a:p>
        </p:txBody>
      </p:sp>
      <p:sp>
        <p:nvSpPr>
          <p:cNvPr id="748550" name="Oval 6"/>
          <p:cNvSpPr>
            <a:spLocks noChangeArrowheads="1"/>
          </p:cNvSpPr>
          <p:nvPr/>
        </p:nvSpPr>
        <p:spPr bwMode="auto">
          <a:xfrm>
            <a:off x="3790950" y="6134100"/>
            <a:ext cx="227013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</a:p>
        </p:txBody>
      </p:sp>
      <p:sp>
        <p:nvSpPr>
          <p:cNvPr id="748551" name="Freeform 7"/>
          <p:cNvSpPr>
            <a:spLocks/>
          </p:cNvSpPr>
          <p:nvPr/>
        </p:nvSpPr>
        <p:spPr bwMode="auto">
          <a:xfrm>
            <a:off x="2922588" y="5713413"/>
            <a:ext cx="858837" cy="569912"/>
          </a:xfrm>
          <a:custGeom>
            <a:avLst/>
            <a:gdLst>
              <a:gd name="T0" fmla="*/ 0 w 541"/>
              <a:gd name="T1" fmla="*/ 0 h 359"/>
              <a:gd name="T2" fmla="*/ 291 w 541"/>
              <a:gd name="T3" fmla="*/ 53 h 359"/>
              <a:gd name="T4" fmla="*/ 338 w 541"/>
              <a:gd name="T5" fmla="*/ 113 h 359"/>
              <a:gd name="T6" fmla="*/ 349 w 541"/>
              <a:gd name="T7" fmla="*/ 247 h 359"/>
              <a:gd name="T8" fmla="*/ 445 w 541"/>
              <a:gd name="T9" fmla="*/ 343 h 359"/>
              <a:gd name="T10" fmla="*/ 541 w 541"/>
              <a:gd name="T11" fmla="*/ 343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1" h="359">
                <a:moveTo>
                  <a:pt x="0" y="0"/>
                </a:moveTo>
                <a:cubicBezTo>
                  <a:pt x="49" y="9"/>
                  <a:pt x="235" y="34"/>
                  <a:pt x="291" y="53"/>
                </a:cubicBezTo>
                <a:cubicBezTo>
                  <a:pt x="347" y="72"/>
                  <a:pt x="328" y="81"/>
                  <a:pt x="338" y="113"/>
                </a:cubicBezTo>
                <a:cubicBezTo>
                  <a:pt x="348" y="145"/>
                  <a:pt x="331" y="209"/>
                  <a:pt x="349" y="247"/>
                </a:cubicBezTo>
                <a:cubicBezTo>
                  <a:pt x="367" y="285"/>
                  <a:pt x="413" y="327"/>
                  <a:pt x="445" y="343"/>
                </a:cubicBezTo>
                <a:cubicBezTo>
                  <a:pt x="477" y="359"/>
                  <a:pt x="509" y="351"/>
                  <a:pt x="541" y="34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8556" name="Oval 12"/>
          <p:cNvSpPr>
            <a:spLocks noChangeArrowheads="1"/>
          </p:cNvSpPr>
          <p:nvPr/>
        </p:nvSpPr>
        <p:spPr bwMode="auto">
          <a:xfrm>
            <a:off x="4257675" y="5568950"/>
            <a:ext cx="227013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u</a:t>
            </a:r>
          </a:p>
        </p:txBody>
      </p:sp>
      <p:sp>
        <p:nvSpPr>
          <p:cNvPr id="748557" name="Freeform 13"/>
          <p:cNvSpPr>
            <a:spLocks/>
          </p:cNvSpPr>
          <p:nvPr/>
        </p:nvSpPr>
        <p:spPr bwMode="auto">
          <a:xfrm>
            <a:off x="2836863" y="5280025"/>
            <a:ext cx="1468437" cy="298450"/>
          </a:xfrm>
          <a:custGeom>
            <a:avLst/>
            <a:gdLst>
              <a:gd name="T0" fmla="*/ 925 w 925"/>
              <a:gd name="T1" fmla="*/ 188 h 188"/>
              <a:gd name="T2" fmla="*/ 733 w 925"/>
              <a:gd name="T3" fmla="*/ 92 h 188"/>
              <a:gd name="T4" fmla="*/ 386 w 925"/>
              <a:gd name="T5" fmla="*/ 6 h 188"/>
              <a:gd name="T6" fmla="*/ 119 w 925"/>
              <a:gd name="T7" fmla="*/ 53 h 188"/>
              <a:gd name="T8" fmla="*/ 0 w 925"/>
              <a:gd name="T9" fmla="*/ 142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5" h="188">
                <a:moveTo>
                  <a:pt x="925" y="188"/>
                </a:moveTo>
                <a:cubicBezTo>
                  <a:pt x="869" y="148"/>
                  <a:pt x="823" y="122"/>
                  <a:pt x="733" y="92"/>
                </a:cubicBezTo>
                <a:cubicBezTo>
                  <a:pt x="643" y="62"/>
                  <a:pt x="488" y="12"/>
                  <a:pt x="386" y="6"/>
                </a:cubicBezTo>
                <a:cubicBezTo>
                  <a:pt x="284" y="0"/>
                  <a:pt x="183" y="30"/>
                  <a:pt x="119" y="53"/>
                </a:cubicBezTo>
                <a:cubicBezTo>
                  <a:pt x="55" y="76"/>
                  <a:pt x="25" y="124"/>
                  <a:pt x="0" y="14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8559" name="Freeform 15"/>
          <p:cNvSpPr>
            <a:spLocks/>
          </p:cNvSpPr>
          <p:nvPr/>
        </p:nvSpPr>
        <p:spPr bwMode="auto">
          <a:xfrm>
            <a:off x="2709863" y="5741988"/>
            <a:ext cx="1100137" cy="747712"/>
          </a:xfrm>
          <a:custGeom>
            <a:avLst/>
            <a:gdLst>
              <a:gd name="T0" fmla="*/ 693 w 693"/>
              <a:gd name="T1" fmla="*/ 367 h 471"/>
              <a:gd name="T2" fmla="*/ 501 w 693"/>
              <a:gd name="T3" fmla="*/ 463 h 471"/>
              <a:gd name="T4" fmla="*/ 405 w 693"/>
              <a:gd name="T5" fmla="*/ 415 h 471"/>
              <a:gd name="T6" fmla="*/ 261 w 693"/>
              <a:gd name="T7" fmla="*/ 223 h 471"/>
              <a:gd name="T8" fmla="*/ 39 w 693"/>
              <a:gd name="T9" fmla="*/ 107 h 471"/>
              <a:gd name="T10" fmla="*/ 27 w 693"/>
              <a:gd name="T11" fmla="*/ 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3" h="471">
                <a:moveTo>
                  <a:pt x="693" y="367"/>
                </a:moveTo>
                <a:cubicBezTo>
                  <a:pt x="621" y="411"/>
                  <a:pt x="549" y="455"/>
                  <a:pt x="501" y="463"/>
                </a:cubicBezTo>
                <a:cubicBezTo>
                  <a:pt x="453" y="471"/>
                  <a:pt x="445" y="455"/>
                  <a:pt x="405" y="415"/>
                </a:cubicBezTo>
                <a:cubicBezTo>
                  <a:pt x="365" y="375"/>
                  <a:pt x="322" y="274"/>
                  <a:pt x="261" y="223"/>
                </a:cubicBezTo>
                <a:cubicBezTo>
                  <a:pt x="200" y="172"/>
                  <a:pt x="78" y="144"/>
                  <a:pt x="39" y="107"/>
                </a:cubicBezTo>
                <a:cubicBezTo>
                  <a:pt x="0" y="70"/>
                  <a:pt x="29" y="22"/>
                  <a:pt x="27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8561" name="Freeform 17"/>
          <p:cNvSpPr>
            <a:spLocks/>
          </p:cNvSpPr>
          <p:nvPr/>
        </p:nvSpPr>
        <p:spPr bwMode="auto">
          <a:xfrm>
            <a:off x="2932113" y="5534025"/>
            <a:ext cx="1411287" cy="377825"/>
          </a:xfrm>
          <a:custGeom>
            <a:avLst/>
            <a:gdLst>
              <a:gd name="T0" fmla="*/ 0 w 889"/>
              <a:gd name="T1" fmla="*/ 54 h 238"/>
              <a:gd name="T2" fmla="*/ 361 w 889"/>
              <a:gd name="T3" fmla="*/ 18 h 238"/>
              <a:gd name="T4" fmla="*/ 601 w 889"/>
              <a:gd name="T5" fmla="*/ 162 h 238"/>
              <a:gd name="T6" fmla="*/ 760 w 889"/>
              <a:gd name="T7" fmla="*/ 238 h 238"/>
              <a:gd name="T8" fmla="*/ 889 w 889"/>
              <a:gd name="T9" fmla="*/ 16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" h="238">
                <a:moveTo>
                  <a:pt x="0" y="54"/>
                </a:moveTo>
                <a:cubicBezTo>
                  <a:pt x="59" y="48"/>
                  <a:pt x="261" y="0"/>
                  <a:pt x="361" y="18"/>
                </a:cubicBezTo>
                <a:cubicBezTo>
                  <a:pt x="461" y="36"/>
                  <a:pt x="534" y="125"/>
                  <a:pt x="601" y="162"/>
                </a:cubicBezTo>
                <a:cubicBezTo>
                  <a:pt x="668" y="199"/>
                  <a:pt x="712" y="238"/>
                  <a:pt x="760" y="238"/>
                </a:cubicBezTo>
                <a:cubicBezTo>
                  <a:pt x="808" y="238"/>
                  <a:pt x="862" y="178"/>
                  <a:pt x="889" y="16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48562" name="Text Box 18"/>
          <p:cNvSpPr txBox="1">
            <a:spLocks noChangeArrowheads="1"/>
          </p:cNvSpPr>
          <p:nvPr/>
        </p:nvSpPr>
        <p:spPr bwMode="auto">
          <a:xfrm>
            <a:off x="5791200" y="5153025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ok if paths overlap</a:t>
            </a:r>
          </a:p>
        </p:txBody>
      </p:sp>
      <p:sp>
        <p:nvSpPr>
          <p:cNvPr id="748563" name="Line 19"/>
          <p:cNvSpPr>
            <a:spLocks noChangeShapeType="1"/>
          </p:cNvSpPr>
          <p:nvPr/>
        </p:nvSpPr>
        <p:spPr bwMode="auto">
          <a:xfrm flipH="1" flipV="1">
            <a:off x="5943600" y="4953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28326-E3C3-4F00-BDC1-C9523B2776DA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Strong Connectivity:  Algorithm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Can determine if G is strongly connected in O(m + n) time.</a:t>
            </a:r>
          </a:p>
          <a:p>
            <a:r>
              <a:rPr lang="en-US"/>
              <a:t>Pf.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/>
              <a:t>Pick any node s.</a:t>
            </a:r>
          </a:p>
          <a:p>
            <a:pPr lvl="1"/>
            <a:r>
              <a:rPr lang="en-US"/>
              <a:t>Run BFS from s in G.</a:t>
            </a:r>
          </a:p>
          <a:p>
            <a:pPr lvl="1"/>
            <a:r>
              <a:rPr lang="en-US"/>
              <a:t>Run BFS from s in G</a:t>
            </a:r>
            <a:r>
              <a:rPr lang="en-US" baseline="30000"/>
              <a:t>rev</a:t>
            </a:r>
            <a:r>
              <a:rPr lang="en-US"/>
              <a:t>.</a:t>
            </a:r>
          </a:p>
          <a:p>
            <a:pPr lvl="1"/>
            <a:r>
              <a:rPr lang="en-US"/>
              <a:t>Return true iff all nodes reached in both BFS executions.</a:t>
            </a:r>
          </a:p>
          <a:p>
            <a:pPr lvl="1"/>
            <a:r>
              <a:rPr lang="en-US"/>
              <a:t>Correctness follows immediately from previous lemma. 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  <a:endParaRPr lang="en-US"/>
          </a:p>
          <a:p>
            <a:pPr lvl="1"/>
            <a:endParaRPr lang="en-US"/>
          </a:p>
        </p:txBody>
      </p:sp>
      <p:sp>
        <p:nvSpPr>
          <p:cNvPr id="755717" name="Line 5"/>
          <p:cNvSpPr>
            <a:spLocks noChangeShapeType="1"/>
          </p:cNvSpPr>
          <p:nvPr/>
        </p:nvSpPr>
        <p:spPr bwMode="auto">
          <a:xfrm flipH="1">
            <a:off x="3457575" y="2209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55718" name="Text Box 6"/>
          <p:cNvSpPr txBox="1">
            <a:spLocks noChangeArrowheads="1"/>
          </p:cNvSpPr>
          <p:nvPr/>
        </p:nvSpPr>
        <p:spPr bwMode="auto">
          <a:xfrm>
            <a:off x="3686175" y="1981200"/>
            <a:ext cx="2900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reverse orientation of every edge in G</a:t>
            </a:r>
          </a:p>
        </p:txBody>
      </p:sp>
      <p:sp>
        <p:nvSpPr>
          <p:cNvPr id="755721" name="Oval 9"/>
          <p:cNvSpPr>
            <a:spLocks noChangeArrowheads="1"/>
          </p:cNvSpPr>
          <p:nvPr/>
        </p:nvSpPr>
        <p:spPr bwMode="auto">
          <a:xfrm>
            <a:off x="5791200" y="42672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55722" name="Oval 10"/>
          <p:cNvSpPr>
            <a:spLocks noChangeArrowheads="1"/>
          </p:cNvSpPr>
          <p:nvPr/>
        </p:nvSpPr>
        <p:spPr bwMode="auto">
          <a:xfrm>
            <a:off x="7019925" y="42672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55723" name="Oval 11"/>
          <p:cNvSpPr>
            <a:spLocks noChangeArrowheads="1"/>
          </p:cNvSpPr>
          <p:nvPr/>
        </p:nvSpPr>
        <p:spPr bwMode="auto">
          <a:xfrm>
            <a:off x="5124450" y="51323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55724" name="Oval 12"/>
          <p:cNvSpPr>
            <a:spLocks noChangeArrowheads="1"/>
          </p:cNvSpPr>
          <p:nvPr/>
        </p:nvSpPr>
        <p:spPr bwMode="auto">
          <a:xfrm>
            <a:off x="6405563" y="5132388"/>
            <a:ext cx="265112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55725" name="Oval 13"/>
          <p:cNvSpPr>
            <a:spLocks noChangeArrowheads="1"/>
          </p:cNvSpPr>
          <p:nvPr/>
        </p:nvSpPr>
        <p:spPr bwMode="auto">
          <a:xfrm>
            <a:off x="7686675" y="51323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cxnSp>
        <p:nvCxnSpPr>
          <p:cNvPr id="755728" name="AutoShape 16"/>
          <p:cNvCxnSpPr>
            <a:cxnSpLocks noChangeShapeType="1"/>
            <a:stCxn id="755721" idx="3"/>
            <a:endCxn id="755723" idx="7"/>
          </p:cNvCxnSpPr>
          <p:nvPr/>
        </p:nvCxnSpPr>
        <p:spPr bwMode="auto">
          <a:xfrm flipH="1">
            <a:off x="5353050" y="44958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29" name="AutoShape 17"/>
          <p:cNvCxnSpPr>
            <a:cxnSpLocks noChangeShapeType="1"/>
            <a:stCxn id="755721" idx="5"/>
            <a:endCxn id="755724" idx="1"/>
          </p:cNvCxnSpPr>
          <p:nvPr/>
        </p:nvCxnSpPr>
        <p:spPr bwMode="auto">
          <a:xfrm>
            <a:off x="6018213" y="4495800"/>
            <a:ext cx="427037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30" name="AutoShape 18"/>
          <p:cNvCxnSpPr>
            <a:cxnSpLocks noChangeShapeType="1"/>
            <a:stCxn id="755721" idx="6"/>
            <a:endCxn id="755722" idx="2"/>
          </p:cNvCxnSpPr>
          <p:nvPr/>
        </p:nvCxnSpPr>
        <p:spPr bwMode="auto">
          <a:xfrm>
            <a:off x="6057900" y="4402138"/>
            <a:ext cx="962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31" name="AutoShape 19"/>
          <p:cNvCxnSpPr>
            <a:cxnSpLocks noChangeShapeType="1"/>
            <a:stCxn id="755722" idx="5"/>
            <a:endCxn id="755725" idx="1"/>
          </p:cNvCxnSpPr>
          <p:nvPr/>
        </p:nvCxnSpPr>
        <p:spPr bwMode="auto">
          <a:xfrm>
            <a:off x="7248525" y="44958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32" name="AutoShape 20"/>
          <p:cNvCxnSpPr>
            <a:cxnSpLocks noChangeShapeType="1"/>
            <a:stCxn id="755725" idx="2"/>
            <a:endCxn id="755724" idx="6"/>
          </p:cNvCxnSpPr>
          <p:nvPr/>
        </p:nvCxnSpPr>
        <p:spPr bwMode="auto">
          <a:xfrm flipH="1">
            <a:off x="6670675" y="5265738"/>
            <a:ext cx="101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38" name="AutoShape 26"/>
          <p:cNvCxnSpPr>
            <a:cxnSpLocks noChangeShapeType="1"/>
            <a:stCxn id="755724" idx="2"/>
            <a:endCxn id="755723" idx="6"/>
          </p:cNvCxnSpPr>
          <p:nvPr/>
        </p:nvCxnSpPr>
        <p:spPr bwMode="auto">
          <a:xfrm flipH="1">
            <a:off x="5391150" y="5265738"/>
            <a:ext cx="1014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39" name="AutoShape 27"/>
          <p:cNvCxnSpPr>
            <a:cxnSpLocks noChangeShapeType="1"/>
            <a:stCxn id="755722" idx="3"/>
            <a:endCxn id="755724" idx="7"/>
          </p:cNvCxnSpPr>
          <p:nvPr/>
        </p:nvCxnSpPr>
        <p:spPr bwMode="auto">
          <a:xfrm flipH="1">
            <a:off x="6632575" y="4495800"/>
            <a:ext cx="4254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40" name="Oval 28"/>
          <p:cNvSpPr>
            <a:spLocks noChangeArrowheads="1"/>
          </p:cNvSpPr>
          <p:nvPr/>
        </p:nvSpPr>
        <p:spPr bwMode="auto">
          <a:xfrm>
            <a:off x="1504950" y="42672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55741" name="Oval 29"/>
          <p:cNvSpPr>
            <a:spLocks noChangeArrowheads="1"/>
          </p:cNvSpPr>
          <p:nvPr/>
        </p:nvSpPr>
        <p:spPr bwMode="auto">
          <a:xfrm>
            <a:off x="2733675" y="42672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55742" name="Oval 30"/>
          <p:cNvSpPr>
            <a:spLocks noChangeArrowheads="1"/>
          </p:cNvSpPr>
          <p:nvPr/>
        </p:nvSpPr>
        <p:spPr bwMode="auto">
          <a:xfrm>
            <a:off x="838200" y="51323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55743" name="Oval 31"/>
          <p:cNvSpPr>
            <a:spLocks noChangeArrowheads="1"/>
          </p:cNvSpPr>
          <p:nvPr/>
        </p:nvSpPr>
        <p:spPr bwMode="auto">
          <a:xfrm>
            <a:off x="2119313" y="5132388"/>
            <a:ext cx="265112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55744" name="Oval 32"/>
          <p:cNvSpPr>
            <a:spLocks noChangeArrowheads="1"/>
          </p:cNvSpPr>
          <p:nvPr/>
        </p:nvSpPr>
        <p:spPr bwMode="auto">
          <a:xfrm>
            <a:off x="3400425" y="513238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cxnSp>
        <p:nvCxnSpPr>
          <p:cNvPr id="755745" name="AutoShape 33"/>
          <p:cNvCxnSpPr>
            <a:cxnSpLocks noChangeShapeType="1"/>
            <a:stCxn id="755740" idx="3"/>
            <a:endCxn id="755742" idx="7"/>
          </p:cNvCxnSpPr>
          <p:nvPr/>
        </p:nvCxnSpPr>
        <p:spPr bwMode="auto">
          <a:xfrm flipH="1">
            <a:off x="1066800" y="44958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46" name="AutoShape 34"/>
          <p:cNvCxnSpPr>
            <a:cxnSpLocks noChangeShapeType="1"/>
            <a:stCxn id="755740" idx="5"/>
            <a:endCxn id="755743" idx="1"/>
          </p:cNvCxnSpPr>
          <p:nvPr/>
        </p:nvCxnSpPr>
        <p:spPr bwMode="auto">
          <a:xfrm>
            <a:off x="1731963" y="4495800"/>
            <a:ext cx="427037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47" name="AutoShape 35"/>
          <p:cNvCxnSpPr>
            <a:cxnSpLocks noChangeShapeType="1"/>
            <a:stCxn id="755740" idx="6"/>
            <a:endCxn id="755741" idx="2"/>
          </p:cNvCxnSpPr>
          <p:nvPr/>
        </p:nvCxnSpPr>
        <p:spPr bwMode="auto">
          <a:xfrm>
            <a:off x="1771650" y="4402138"/>
            <a:ext cx="962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48" name="AutoShape 36"/>
          <p:cNvCxnSpPr>
            <a:cxnSpLocks noChangeShapeType="1"/>
            <a:stCxn id="755741" idx="5"/>
            <a:endCxn id="755744" idx="1"/>
          </p:cNvCxnSpPr>
          <p:nvPr/>
        </p:nvCxnSpPr>
        <p:spPr bwMode="auto">
          <a:xfrm>
            <a:off x="2962275" y="4495800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49" name="AutoShape 37"/>
          <p:cNvCxnSpPr>
            <a:cxnSpLocks noChangeShapeType="1"/>
            <a:stCxn id="755744" idx="2"/>
            <a:endCxn id="755743" idx="6"/>
          </p:cNvCxnSpPr>
          <p:nvPr/>
        </p:nvCxnSpPr>
        <p:spPr bwMode="auto">
          <a:xfrm flipH="1">
            <a:off x="2384425" y="5265738"/>
            <a:ext cx="101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50" name="AutoShape 38"/>
          <p:cNvCxnSpPr>
            <a:cxnSpLocks noChangeShapeType="1"/>
            <a:stCxn id="755743" idx="2"/>
            <a:endCxn id="755742" idx="6"/>
          </p:cNvCxnSpPr>
          <p:nvPr/>
        </p:nvCxnSpPr>
        <p:spPr bwMode="auto">
          <a:xfrm flipH="1">
            <a:off x="1104900" y="5265738"/>
            <a:ext cx="1014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5751" name="AutoShape 39"/>
          <p:cNvCxnSpPr>
            <a:cxnSpLocks noChangeShapeType="1"/>
            <a:stCxn id="755741" idx="3"/>
            <a:endCxn id="755743" idx="7"/>
          </p:cNvCxnSpPr>
          <p:nvPr/>
        </p:nvCxnSpPr>
        <p:spPr bwMode="auto">
          <a:xfrm flipH="1">
            <a:off x="2346325" y="4495800"/>
            <a:ext cx="4254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5752" name="Rectangle 40"/>
          <p:cNvSpPr>
            <a:spLocks noChangeArrowheads="1"/>
          </p:cNvSpPr>
          <p:nvPr/>
        </p:nvSpPr>
        <p:spPr bwMode="auto">
          <a:xfrm>
            <a:off x="1439863" y="5575300"/>
            <a:ext cx="1760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strongly connected</a:t>
            </a:r>
          </a:p>
        </p:txBody>
      </p:sp>
      <p:sp>
        <p:nvSpPr>
          <p:cNvPr id="755753" name="Rectangle 41"/>
          <p:cNvSpPr>
            <a:spLocks noChangeArrowheads="1"/>
          </p:cNvSpPr>
          <p:nvPr/>
        </p:nvSpPr>
        <p:spPr bwMode="auto">
          <a:xfrm>
            <a:off x="5562600" y="5572125"/>
            <a:ext cx="2084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not strongly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28326-E3C3-4F00-BDC1-C9523B2776DA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Connectivity in small space computing</a:t>
            </a:r>
            <a:endParaRPr lang="en-US" sz="2800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Space (memory) is another important computational resource</a:t>
            </a:r>
          </a:p>
          <a:p>
            <a:pPr lvl="1"/>
            <a:r>
              <a:rPr lang="en-US" dirty="0" smtClean="0"/>
              <a:t>It is at least linear since we need to store the input</a:t>
            </a:r>
          </a:p>
          <a:p>
            <a:pPr lvl="1"/>
            <a:r>
              <a:rPr lang="en-US" dirty="0" smtClean="0"/>
              <a:t>To study small (sub-linear) space</a:t>
            </a:r>
          </a:p>
          <a:p>
            <a:pPr lvl="2"/>
            <a:r>
              <a:rPr lang="en-US" dirty="0" smtClean="0"/>
              <a:t>We only count additional work space </a:t>
            </a:r>
          </a:p>
          <a:p>
            <a:pPr lvl="2"/>
            <a:r>
              <a:rPr lang="en-US" dirty="0" smtClean="0"/>
              <a:t>Input is read only  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 an instance (</a:t>
            </a:r>
            <a:r>
              <a:rPr lang="en-US" dirty="0" err="1" smtClean="0"/>
              <a:t>G,s,t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FA6232"/>
                </a:solidFill>
              </a:rPr>
              <a:t>YES</a:t>
            </a:r>
            <a:r>
              <a:rPr lang="en-US" dirty="0" smtClean="0"/>
              <a:t> if there is a s-t path in graph G</a:t>
            </a:r>
          </a:p>
          <a:p>
            <a:pPr lvl="1"/>
            <a:r>
              <a:rPr lang="en-US" dirty="0" smtClean="0">
                <a:solidFill>
                  <a:srgbClr val="FA6232"/>
                </a:solidFill>
              </a:rPr>
              <a:t>NO</a:t>
            </a:r>
            <a:r>
              <a:rPr lang="en-US" dirty="0" smtClean="0"/>
              <a:t> otherwise</a:t>
            </a:r>
          </a:p>
          <a:p>
            <a:r>
              <a:rPr lang="en-US" dirty="0" smtClean="0"/>
              <a:t>Two flavors :</a:t>
            </a:r>
          </a:p>
          <a:p>
            <a:pPr lvl="1"/>
            <a:r>
              <a:rPr lang="en-US" dirty="0" smtClean="0"/>
              <a:t>STCON: G is directed</a:t>
            </a:r>
          </a:p>
          <a:p>
            <a:pPr lvl="1"/>
            <a:r>
              <a:rPr lang="en-US" dirty="0" smtClean="0"/>
              <a:t>USTCON: G is undirected.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28326-E3C3-4F00-BDC1-C9523B2776DA}" type="slidenum">
              <a:rPr lang="en-US"/>
              <a:pPr/>
              <a:t>35</a:t>
            </a:fld>
            <a:endParaRPr lang="en-US" sz="140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Connectivity in small space computing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57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914400"/>
                <a:ext cx="8458200" cy="5410200"/>
              </a:xfrm>
            </p:spPr>
            <p:txBody>
              <a:bodyPr/>
              <a:lstStyle/>
              <a:p>
                <a:r>
                  <a:rPr lang="en-US" sz="2800" dirty="0" smtClean="0"/>
                  <a:t>Solved easily with BFS</a:t>
                </a:r>
              </a:p>
              <a:p>
                <a:pPr lvl="1"/>
                <a:r>
                  <a:rPr lang="en-US" sz="2400" dirty="0" smtClean="0"/>
                  <a:t>But – polynomial space!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DSPACE(log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n) (</a:t>
                </a:r>
                <a:r>
                  <a:rPr lang="en-US" sz="2800" dirty="0" err="1" smtClean="0"/>
                  <a:t>Savitch</a:t>
                </a:r>
                <a:r>
                  <a:rPr lang="en-US" sz="2800" dirty="0" smtClean="0"/>
                  <a:t>)</a:t>
                </a:r>
              </a:p>
              <a:p>
                <a:pPr lvl="1"/>
                <a:r>
                  <a:rPr lang="en-US" sz="2400" dirty="0" smtClean="0"/>
                  <a:t>Guess a vertex on the path, recursive</a:t>
                </a:r>
              </a:p>
              <a:p>
                <a:pPr lvl="1"/>
                <a:endParaRPr lang="en-US" sz="2400" dirty="0" smtClean="0"/>
              </a:p>
              <a:p>
                <a:r>
                  <a:rPr lang="en-US" sz="2800" dirty="0" smtClean="0"/>
                  <a:t>USTCON is in RL  (Randomized log n space)</a:t>
                </a:r>
              </a:p>
              <a:p>
                <a:pPr lvl="1"/>
                <a:r>
                  <a:rPr lang="en-US" sz="2400" dirty="0" smtClean="0"/>
                  <a:t>Random walk</a:t>
                </a:r>
              </a:p>
              <a:p>
                <a:pPr lvl="1"/>
                <a:r>
                  <a:rPr lang="en-US" sz="2400" dirty="0" smtClean="0"/>
                  <a:t>Randomness is a resource!</a:t>
                </a:r>
              </a:p>
              <a:p>
                <a:pPr lvl="1"/>
                <a:r>
                  <a:rPr lang="en-US" sz="2400" dirty="0" smtClean="0"/>
                  <a:t>Same idea does not work for STCON</a:t>
                </a:r>
              </a:p>
              <a:p>
                <a:pPr marL="114300" lvl="1" indent="0">
                  <a:buNone/>
                </a:pPr>
                <a:endParaRPr lang="en-US" sz="2400" dirty="0">
                  <a:ea typeface="+mn-ea"/>
                  <a:cs typeface="+mn-cs"/>
                </a:endParaRPr>
              </a:p>
              <a:p>
                <a:pPr marL="114300" lvl="1" indent="0">
                  <a:buNone/>
                </a:pPr>
                <a:r>
                  <a:rPr lang="en-US" sz="2800" dirty="0" smtClean="0">
                    <a:solidFill>
                      <a:srgbClr val="003399"/>
                    </a:solidFill>
                    <a:ea typeface="+mn-ea"/>
                    <a:cs typeface="+mn-cs"/>
                  </a:rPr>
                  <a:t>USTCON</a:t>
                </a:r>
              </a:p>
              <a:p>
                <a:pPr lvl="1"/>
                <a:r>
                  <a:rPr lang="en-US" sz="2400" dirty="0" smtClean="0"/>
                  <a:t>DSPACE(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𝑙</m:t>
                    </m:r>
                    <m:r>
                      <a:rPr lang="en-US" sz="2400" i="1" dirty="0" smtClean="0">
                        <a:latin typeface="Cambria Math"/>
                      </a:rPr>
                      <m:t>𝑜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1.5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),  Nisan, </a:t>
                </a:r>
                <a:r>
                  <a:rPr lang="en-US" sz="2400" dirty="0" err="1" smtClean="0"/>
                  <a:t>Szemeredi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and </a:t>
                </a:r>
                <a:r>
                  <a:rPr lang="en-US" sz="2400" dirty="0" err="1" smtClean="0"/>
                  <a:t>Wigderson</a:t>
                </a:r>
                <a:r>
                  <a:rPr lang="en-US" sz="2400" dirty="0" smtClean="0"/>
                  <a:t> 89 </a:t>
                </a:r>
              </a:p>
              <a:p>
                <a:pPr lvl="1"/>
                <a:r>
                  <a:rPr lang="en-US" sz="2400" dirty="0" smtClean="0"/>
                  <a:t>DSPACE(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𝑙</m:t>
                    </m:r>
                    <m:r>
                      <a:rPr lang="en-US" sz="2400" i="1" dirty="0" smtClean="0">
                        <a:latin typeface="Cambria Math"/>
                      </a:rPr>
                      <m:t>𝑜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1.333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),  ATSWZ 00</a:t>
                </a:r>
              </a:p>
              <a:p>
                <a:pPr lvl="1"/>
                <a:r>
                  <a:rPr lang="en-US" sz="2400" dirty="0" smtClean="0"/>
                  <a:t>DSPACE(log n log </a:t>
                </a:r>
                <a:r>
                  <a:rPr lang="en-US" sz="2400" dirty="0" err="1" smtClean="0"/>
                  <a:t>log</a:t>
                </a:r>
                <a:r>
                  <a:rPr lang="en-US" sz="2400" dirty="0" smtClean="0"/>
                  <a:t> n), </a:t>
                </a:r>
                <a:r>
                  <a:rPr lang="en-US" sz="2400" dirty="0" err="1" smtClean="0"/>
                  <a:t>Trifonov</a:t>
                </a:r>
                <a:r>
                  <a:rPr lang="en-US" sz="2400" dirty="0" smtClean="0"/>
                  <a:t> 05</a:t>
                </a:r>
              </a:p>
              <a:p>
                <a:pPr lvl="1"/>
                <a:r>
                  <a:rPr lang="en-US" sz="2400" dirty="0" smtClean="0">
                    <a:solidFill>
                      <a:srgbClr val="990033"/>
                    </a:solidFill>
                  </a:rPr>
                  <a:t>DSPACE(log n), </a:t>
                </a:r>
                <a:r>
                  <a:rPr lang="en-US" sz="2400" dirty="0" err="1" smtClean="0">
                    <a:solidFill>
                      <a:srgbClr val="990033"/>
                    </a:solidFill>
                  </a:rPr>
                  <a:t>Reingold</a:t>
                </a:r>
                <a:r>
                  <a:rPr lang="en-US" sz="2400" dirty="0" smtClean="0">
                    <a:solidFill>
                      <a:srgbClr val="990033"/>
                    </a:solidFill>
                  </a:rPr>
                  <a:t> 05 </a:t>
                </a:r>
              </a:p>
              <a:p>
                <a:pPr marL="1143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7557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914400"/>
                <a:ext cx="8458200" cy="5410200"/>
              </a:xfrm>
              <a:blipFill rotWithShape="1">
                <a:blip r:embed="rId3"/>
                <a:stretch>
                  <a:fillRect l="-1441" t="-2703" r="-1153" b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r>
              <a:rPr lang="en-US"/>
              <a:t>3.6  DAGs and Topological Ordering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D4DBB-3A2B-450D-9FFA-285C6317240E}" type="slidenum">
              <a:rPr lang="en-US"/>
              <a:pPr/>
              <a:t>37</a:t>
            </a:fld>
            <a:endParaRPr lang="en-US" sz="1400"/>
          </a:p>
        </p:txBody>
      </p:sp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Acyclic Graphs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An </a:t>
            </a:r>
            <a:r>
              <a:rPr lang="en-US">
                <a:solidFill>
                  <a:schemeClr val="accent1"/>
                </a:solidFill>
              </a:rPr>
              <a:t>DAG</a:t>
            </a:r>
            <a:r>
              <a:rPr lang="en-US">
                <a:solidFill>
                  <a:schemeClr val="tx1"/>
                </a:solidFill>
              </a:rPr>
              <a:t> is a directed graph that contains no directed cycles.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Ex.  </a:t>
            </a:r>
            <a:r>
              <a:rPr lang="en-US">
                <a:solidFill>
                  <a:schemeClr val="tx1"/>
                </a:solidFill>
              </a:rPr>
              <a:t>Precedence constraints:  edge (v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, v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) means v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must precede v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>
                <a:solidFill>
                  <a:schemeClr val="accent1"/>
                </a:solidFill>
              </a:rPr>
              <a:t>topological order </a:t>
            </a:r>
            <a:r>
              <a:rPr lang="en-US">
                <a:solidFill>
                  <a:schemeClr val="tx1"/>
                </a:solidFill>
              </a:rPr>
              <a:t>of a directed graph G = (V, E) is an ordering of its nodes as v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v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…, v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 so that for every edge (v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, v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) we have i &lt; j.</a:t>
            </a:r>
          </a:p>
        </p:txBody>
      </p:sp>
      <p:sp>
        <p:nvSpPr>
          <p:cNvPr id="711685" name="Rectangle 5"/>
          <p:cNvSpPr>
            <a:spLocks noChangeArrowheads="1"/>
          </p:cNvSpPr>
          <p:nvPr/>
        </p:nvSpPr>
        <p:spPr bwMode="auto">
          <a:xfrm>
            <a:off x="1752600" y="5942013"/>
            <a:ext cx="708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a DAG</a:t>
            </a:r>
          </a:p>
        </p:txBody>
      </p:sp>
      <p:sp>
        <p:nvSpPr>
          <p:cNvPr id="711686" name="Rectangle 6"/>
          <p:cNvSpPr>
            <a:spLocks noChangeArrowheads="1"/>
          </p:cNvSpPr>
          <p:nvPr/>
        </p:nvSpPr>
        <p:spPr bwMode="auto">
          <a:xfrm>
            <a:off x="5653088" y="5943600"/>
            <a:ext cx="1968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a topological ordering</a:t>
            </a:r>
          </a:p>
        </p:txBody>
      </p:sp>
      <p:sp>
        <p:nvSpPr>
          <p:cNvPr id="711687" name="Oval 7"/>
          <p:cNvSpPr>
            <a:spLocks noChangeArrowheads="1"/>
          </p:cNvSpPr>
          <p:nvPr/>
        </p:nvSpPr>
        <p:spPr bwMode="auto">
          <a:xfrm>
            <a:off x="1352550" y="3565525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2</a:t>
            </a:r>
          </a:p>
        </p:txBody>
      </p:sp>
      <p:sp>
        <p:nvSpPr>
          <p:cNvPr id="711688" name="Oval 8"/>
          <p:cNvSpPr>
            <a:spLocks noChangeArrowheads="1"/>
          </p:cNvSpPr>
          <p:nvPr/>
        </p:nvSpPr>
        <p:spPr bwMode="auto">
          <a:xfrm>
            <a:off x="2581275" y="3565525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3</a:t>
            </a:r>
          </a:p>
        </p:txBody>
      </p:sp>
      <p:sp>
        <p:nvSpPr>
          <p:cNvPr id="711689" name="Oval 9"/>
          <p:cNvSpPr>
            <a:spLocks noChangeArrowheads="1"/>
          </p:cNvSpPr>
          <p:nvPr/>
        </p:nvSpPr>
        <p:spPr bwMode="auto">
          <a:xfrm>
            <a:off x="685800" y="4430713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6</a:t>
            </a:r>
          </a:p>
        </p:txBody>
      </p:sp>
      <p:sp>
        <p:nvSpPr>
          <p:cNvPr id="711690" name="Oval 10"/>
          <p:cNvSpPr>
            <a:spLocks noChangeArrowheads="1"/>
          </p:cNvSpPr>
          <p:nvPr/>
        </p:nvSpPr>
        <p:spPr bwMode="auto">
          <a:xfrm>
            <a:off x="1966913" y="4430713"/>
            <a:ext cx="265112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5</a:t>
            </a:r>
          </a:p>
        </p:txBody>
      </p:sp>
      <p:sp>
        <p:nvSpPr>
          <p:cNvPr id="711691" name="Oval 11"/>
          <p:cNvSpPr>
            <a:spLocks noChangeArrowheads="1"/>
          </p:cNvSpPr>
          <p:nvPr/>
        </p:nvSpPr>
        <p:spPr bwMode="auto">
          <a:xfrm>
            <a:off x="3248025" y="4430713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4</a:t>
            </a:r>
          </a:p>
        </p:txBody>
      </p:sp>
      <p:sp>
        <p:nvSpPr>
          <p:cNvPr id="711692" name="Oval 12"/>
          <p:cNvSpPr>
            <a:spLocks noChangeArrowheads="1"/>
          </p:cNvSpPr>
          <p:nvPr/>
        </p:nvSpPr>
        <p:spPr bwMode="auto">
          <a:xfrm>
            <a:off x="1352550" y="52959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7</a:t>
            </a:r>
          </a:p>
        </p:txBody>
      </p:sp>
      <p:sp>
        <p:nvSpPr>
          <p:cNvPr id="711693" name="Oval 13"/>
          <p:cNvSpPr>
            <a:spLocks noChangeArrowheads="1"/>
          </p:cNvSpPr>
          <p:nvPr/>
        </p:nvSpPr>
        <p:spPr bwMode="auto">
          <a:xfrm>
            <a:off x="2581275" y="5295900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1</a:t>
            </a:r>
          </a:p>
        </p:txBody>
      </p:sp>
      <p:cxnSp>
        <p:nvCxnSpPr>
          <p:cNvPr id="711694" name="AutoShape 14"/>
          <p:cNvCxnSpPr>
            <a:cxnSpLocks noChangeShapeType="1"/>
            <a:stCxn id="711687" idx="3"/>
            <a:endCxn id="711689" idx="7"/>
          </p:cNvCxnSpPr>
          <p:nvPr/>
        </p:nvCxnSpPr>
        <p:spPr bwMode="auto">
          <a:xfrm flipH="1">
            <a:off x="914400" y="3794125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695" name="AutoShape 15"/>
          <p:cNvCxnSpPr>
            <a:cxnSpLocks noChangeShapeType="1"/>
            <a:stCxn id="711687" idx="5"/>
            <a:endCxn id="711690" idx="1"/>
          </p:cNvCxnSpPr>
          <p:nvPr/>
        </p:nvCxnSpPr>
        <p:spPr bwMode="auto">
          <a:xfrm>
            <a:off x="1579563" y="3794125"/>
            <a:ext cx="427037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696" name="AutoShape 16"/>
          <p:cNvCxnSpPr>
            <a:cxnSpLocks noChangeShapeType="1"/>
            <a:stCxn id="711687" idx="6"/>
            <a:endCxn id="711688" idx="2"/>
          </p:cNvCxnSpPr>
          <p:nvPr/>
        </p:nvCxnSpPr>
        <p:spPr bwMode="auto">
          <a:xfrm>
            <a:off x="1619250" y="3700463"/>
            <a:ext cx="962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697" name="AutoShape 17"/>
          <p:cNvCxnSpPr>
            <a:cxnSpLocks noChangeShapeType="1"/>
            <a:stCxn id="711688" idx="5"/>
            <a:endCxn id="711691" idx="1"/>
          </p:cNvCxnSpPr>
          <p:nvPr/>
        </p:nvCxnSpPr>
        <p:spPr bwMode="auto">
          <a:xfrm>
            <a:off x="2809875" y="3794125"/>
            <a:ext cx="4762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698" name="AutoShape 18"/>
          <p:cNvCxnSpPr>
            <a:cxnSpLocks noChangeShapeType="1"/>
            <a:stCxn id="711691" idx="2"/>
            <a:endCxn id="711690" idx="6"/>
          </p:cNvCxnSpPr>
          <p:nvPr/>
        </p:nvCxnSpPr>
        <p:spPr bwMode="auto">
          <a:xfrm flipH="1">
            <a:off x="2232025" y="4564063"/>
            <a:ext cx="1016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699" name="AutoShape 19"/>
          <p:cNvCxnSpPr>
            <a:cxnSpLocks noChangeShapeType="1"/>
            <a:stCxn id="711693" idx="7"/>
            <a:endCxn id="711691" idx="3"/>
          </p:cNvCxnSpPr>
          <p:nvPr/>
        </p:nvCxnSpPr>
        <p:spPr bwMode="auto">
          <a:xfrm flipV="1">
            <a:off x="2809875" y="4659313"/>
            <a:ext cx="4762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00" name="AutoShape 20"/>
          <p:cNvCxnSpPr>
            <a:cxnSpLocks noChangeShapeType="1"/>
            <a:stCxn id="711690" idx="3"/>
            <a:endCxn id="711692" idx="7"/>
          </p:cNvCxnSpPr>
          <p:nvPr/>
        </p:nvCxnSpPr>
        <p:spPr bwMode="auto">
          <a:xfrm flipH="1">
            <a:off x="1579563" y="4659313"/>
            <a:ext cx="427037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01" name="AutoShape 21"/>
          <p:cNvCxnSpPr>
            <a:cxnSpLocks noChangeShapeType="1"/>
            <a:stCxn id="711693" idx="1"/>
            <a:endCxn id="711690" idx="5"/>
          </p:cNvCxnSpPr>
          <p:nvPr/>
        </p:nvCxnSpPr>
        <p:spPr bwMode="auto">
          <a:xfrm flipH="1" flipV="1">
            <a:off x="2193925" y="4659313"/>
            <a:ext cx="4254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02" name="AutoShape 22"/>
          <p:cNvCxnSpPr>
            <a:cxnSpLocks noChangeShapeType="1"/>
            <a:stCxn id="711693" idx="2"/>
            <a:endCxn id="711692" idx="6"/>
          </p:cNvCxnSpPr>
          <p:nvPr/>
        </p:nvCxnSpPr>
        <p:spPr bwMode="auto">
          <a:xfrm flipH="1">
            <a:off x="1619250" y="5429250"/>
            <a:ext cx="9620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03" name="AutoShape 23"/>
          <p:cNvCxnSpPr>
            <a:cxnSpLocks noChangeShapeType="1"/>
            <a:stCxn id="711689" idx="5"/>
            <a:endCxn id="711692" idx="1"/>
          </p:cNvCxnSpPr>
          <p:nvPr/>
        </p:nvCxnSpPr>
        <p:spPr bwMode="auto">
          <a:xfrm>
            <a:off x="914400" y="4659313"/>
            <a:ext cx="4762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04" name="AutoShape 24"/>
          <p:cNvCxnSpPr>
            <a:cxnSpLocks noChangeShapeType="1"/>
            <a:stCxn id="711690" idx="2"/>
            <a:endCxn id="711689" idx="6"/>
          </p:cNvCxnSpPr>
          <p:nvPr/>
        </p:nvCxnSpPr>
        <p:spPr bwMode="auto">
          <a:xfrm flipH="1">
            <a:off x="952500" y="4564063"/>
            <a:ext cx="1014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05" name="AutoShape 25"/>
          <p:cNvCxnSpPr>
            <a:cxnSpLocks noChangeShapeType="1"/>
            <a:stCxn id="711688" idx="3"/>
            <a:endCxn id="711690" idx="7"/>
          </p:cNvCxnSpPr>
          <p:nvPr/>
        </p:nvCxnSpPr>
        <p:spPr bwMode="auto">
          <a:xfrm flipH="1">
            <a:off x="2193925" y="3794125"/>
            <a:ext cx="42545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1706" name="Oval 26"/>
          <p:cNvSpPr>
            <a:spLocks noChangeArrowheads="1"/>
          </p:cNvSpPr>
          <p:nvPr/>
        </p:nvSpPr>
        <p:spPr bwMode="auto">
          <a:xfrm>
            <a:off x="4318000" y="445293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1</a:t>
            </a:r>
          </a:p>
        </p:txBody>
      </p:sp>
      <p:sp>
        <p:nvSpPr>
          <p:cNvPr id="711707" name="Oval 27"/>
          <p:cNvSpPr>
            <a:spLocks noChangeArrowheads="1"/>
          </p:cNvSpPr>
          <p:nvPr/>
        </p:nvSpPr>
        <p:spPr bwMode="auto">
          <a:xfrm>
            <a:off x="4983163" y="445293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2</a:t>
            </a:r>
          </a:p>
        </p:txBody>
      </p:sp>
      <p:sp>
        <p:nvSpPr>
          <p:cNvPr id="711708" name="Oval 28"/>
          <p:cNvSpPr>
            <a:spLocks noChangeArrowheads="1"/>
          </p:cNvSpPr>
          <p:nvPr/>
        </p:nvSpPr>
        <p:spPr bwMode="auto">
          <a:xfrm>
            <a:off x="5649913" y="445293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3</a:t>
            </a:r>
          </a:p>
        </p:txBody>
      </p:sp>
      <p:cxnSp>
        <p:nvCxnSpPr>
          <p:cNvPr id="711709" name="AutoShape 29"/>
          <p:cNvCxnSpPr>
            <a:cxnSpLocks noChangeShapeType="1"/>
            <a:stCxn id="711707" idx="6"/>
            <a:endCxn id="711708" idx="2"/>
          </p:cNvCxnSpPr>
          <p:nvPr/>
        </p:nvCxnSpPr>
        <p:spPr bwMode="auto">
          <a:xfrm>
            <a:off x="5249863" y="4586288"/>
            <a:ext cx="400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1710" name="Oval 30"/>
          <p:cNvSpPr>
            <a:spLocks noChangeArrowheads="1"/>
          </p:cNvSpPr>
          <p:nvPr/>
        </p:nvSpPr>
        <p:spPr bwMode="auto">
          <a:xfrm>
            <a:off x="6316663" y="445293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4</a:t>
            </a:r>
          </a:p>
        </p:txBody>
      </p:sp>
      <p:cxnSp>
        <p:nvCxnSpPr>
          <p:cNvPr id="711711" name="AutoShape 31"/>
          <p:cNvCxnSpPr>
            <a:cxnSpLocks noChangeShapeType="1"/>
            <a:stCxn id="711708" idx="6"/>
            <a:endCxn id="711710" idx="2"/>
          </p:cNvCxnSpPr>
          <p:nvPr/>
        </p:nvCxnSpPr>
        <p:spPr bwMode="auto">
          <a:xfrm>
            <a:off x="5916613" y="4586288"/>
            <a:ext cx="400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1712" name="Oval 32"/>
          <p:cNvSpPr>
            <a:spLocks noChangeArrowheads="1"/>
          </p:cNvSpPr>
          <p:nvPr/>
        </p:nvSpPr>
        <p:spPr bwMode="auto">
          <a:xfrm>
            <a:off x="6981825" y="445293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5</a:t>
            </a:r>
          </a:p>
        </p:txBody>
      </p:sp>
      <p:cxnSp>
        <p:nvCxnSpPr>
          <p:cNvPr id="711713" name="AutoShape 33"/>
          <p:cNvCxnSpPr>
            <a:cxnSpLocks noChangeShapeType="1"/>
            <a:stCxn id="711710" idx="6"/>
            <a:endCxn id="711712" idx="2"/>
          </p:cNvCxnSpPr>
          <p:nvPr/>
        </p:nvCxnSpPr>
        <p:spPr bwMode="auto">
          <a:xfrm>
            <a:off x="6583363" y="4586288"/>
            <a:ext cx="3984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1714" name="Oval 34"/>
          <p:cNvSpPr>
            <a:spLocks noChangeArrowheads="1"/>
          </p:cNvSpPr>
          <p:nvPr/>
        </p:nvSpPr>
        <p:spPr bwMode="auto">
          <a:xfrm>
            <a:off x="7648575" y="445293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6</a:t>
            </a:r>
          </a:p>
        </p:txBody>
      </p:sp>
      <p:cxnSp>
        <p:nvCxnSpPr>
          <p:cNvPr id="711715" name="AutoShape 35"/>
          <p:cNvCxnSpPr>
            <a:cxnSpLocks noChangeShapeType="1"/>
            <a:stCxn id="711712" idx="6"/>
            <a:endCxn id="711714" idx="2"/>
          </p:cNvCxnSpPr>
          <p:nvPr/>
        </p:nvCxnSpPr>
        <p:spPr bwMode="auto">
          <a:xfrm>
            <a:off x="7248525" y="4586288"/>
            <a:ext cx="400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1716" name="Oval 36"/>
          <p:cNvSpPr>
            <a:spLocks noChangeArrowheads="1"/>
          </p:cNvSpPr>
          <p:nvPr/>
        </p:nvSpPr>
        <p:spPr bwMode="auto">
          <a:xfrm>
            <a:off x="8343900" y="4452938"/>
            <a:ext cx="266700" cy="2667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7</a:t>
            </a:r>
          </a:p>
        </p:txBody>
      </p:sp>
      <p:cxnSp>
        <p:nvCxnSpPr>
          <p:cNvPr id="711717" name="AutoShape 37"/>
          <p:cNvCxnSpPr>
            <a:cxnSpLocks noChangeShapeType="1"/>
            <a:stCxn id="711714" idx="6"/>
            <a:endCxn id="711716" idx="2"/>
          </p:cNvCxnSpPr>
          <p:nvPr/>
        </p:nvCxnSpPr>
        <p:spPr bwMode="auto">
          <a:xfrm>
            <a:off x="7915275" y="4586288"/>
            <a:ext cx="428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18" name="AutoShape 38"/>
          <p:cNvCxnSpPr>
            <a:cxnSpLocks noChangeShapeType="1"/>
            <a:stCxn id="711708" idx="0"/>
            <a:endCxn id="711712" idx="0"/>
          </p:cNvCxnSpPr>
          <p:nvPr/>
        </p:nvCxnSpPr>
        <p:spPr bwMode="auto">
          <a:xfrm rot="5400000" flipV="1">
            <a:off x="6449219" y="3786982"/>
            <a:ext cx="1587" cy="13335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19" name="AutoShape 39"/>
          <p:cNvCxnSpPr>
            <a:cxnSpLocks noChangeShapeType="1"/>
            <a:stCxn id="711707" idx="4"/>
            <a:endCxn id="711712" idx="3"/>
          </p:cNvCxnSpPr>
          <p:nvPr/>
        </p:nvCxnSpPr>
        <p:spPr bwMode="auto">
          <a:xfrm rot="5400000" flipH="1" flipV="1">
            <a:off x="6049169" y="3748881"/>
            <a:ext cx="39688" cy="1901825"/>
          </a:xfrm>
          <a:prstGeom prst="curvedConnector3">
            <a:avLst>
              <a:gd name="adj1" fmla="val -648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20" name="AutoShape 40"/>
          <p:cNvCxnSpPr>
            <a:cxnSpLocks noChangeShapeType="1"/>
            <a:stCxn id="711706" idx="5"/>
            <a:endCxn id="711712" idx="4"/>
          </p:cNvCxnSpPr>
          <p:nvPr/>
        </p:nvCxnSpPr>
        <p:spPr bwMode="auto">
          <a:xfrm rot="16200000" flipH="1">
            <a:off x="5810250" y="3414713"/>
            <a:ext cx="39688" cy="2570162"/>
          </a:xfrm>
          <a:prstGeom prst="curvedConnector3">
            <a:avLst>
              <a:gd name="adj1" fmla="val 125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21" name="AutoShape 41"/>
          <p:cNvCxnSpPr>
            <a:cxnSpLocks noChangeShapeType="1"/>
            <a:stCxn id="711706" idx="0"/>
            <a:endCxn id="711710" idx="0"/>
          </p:cNvCxnSpPr>
          <p:nvPr/>
        </p:nvCxnSpPr>
        <p:spPr bwMode="auto">
          <a:xfrm rot="5400000" flipV="1">
            <a:off x="5449888" y="3454400"/>
            <a:ext cx="1587" cy="1998663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22" name="AutoShape 42"/>
          <p:cNvCxnSpPr>
            <a:cxnSpLocks noChangeShapeType="1"/>
            <a:stCxn id="711712" idx="7"/>
            <a:endCxn id="711716" idx="0"/>
          </p:cNvCxnSpPr>
          <p:nvPr/>
        </p:nvCxnSpPr>
        <p:spPr bwMode="auto">
          <a:xfrm rot="16200000">
            <a:off x="7824788" y="3838575"/>
            <a:ext cx="38100" cy="1266825"/>
          </a:xfrm>
          <a:prstGeom prst="curvedConnector3">
            <a:avLst>
              <a:gd name="adj1" fmla="val 676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23" name="AutoShape 43"/>
          <p:cNvCxnSpPr>
            <a:cxnSpLocks noChangeShapeType="1"/>
            <a:stCxn id="711707" idx="0"/>
            <a:endCxn id="711714" idx="0"/>
          </p:cNvCxnSpPr>
          <p:nvPr/>
        </p:nvCxnSpPr>
        <p:spPr bwMode="auto">
          <a:xfrm rot="5400000" flipV="1">
            <a:off x="6449219" y="3121819"/>
            <a:ext cx="1587" cy="2663825"/>
          </a:xfrm>
          <a:prstGeom prst="curvedConnector3">
            <a:avLst>
              <a:gd name="adj1" fmla="val -36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1725" name="AutoShape 45"/>
          <p:cNvCxnSpPr>
            <a:cxnSpLocks noChangeShapeType="1"/>
            <a:stCxn id="711706" idx="4"/>
            <a:endCxn id="711716" idx="4"/>
          </p:cNvCxnSpPr>
          <p:nvPr/>
        </p:nvCxnSpPr>
        <p:spPr bwMode="auto">
          <a:xfrm rot="16200000" flipH="1">
            <a:off x="6463506" y="2707482"/>
            <a:ext cx="1587" cy="4025900"/>
          </a:xfrm>
          <a:prstGeom prst="curvedConnector3">
            <a:avLst>
              <a:gd name="adj1" fmla="val 413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B2DB3-29E8-41B8-85F0-0B947B3D78F1}" type="slidenum">
              <a:rPr lang="en-US"/>
              <a:pPr/>
              <a:t>38</a:t>
            </a:fld>
            <a:endParaRPr lang="en-US" sz="1400"/>
          </a:p>
        </p:txBody>
      </p:sp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Constraints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lang="en-US"/>
              <a:t>Precedence constraints.  </a:t>
            </a:r>
            <a:r>
              <a:rPr lang="en-US">
                <a:solidFill>
                  <a:schemeClr val="tx1"/>
                </a:solidFill>
              </a:rPr>
              <a:t>Edge (v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, v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) means task v</a:t>
            </a:r>
            <a:r>
              <a:rPr lang="en-US" baseline="-25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must occur before v</a:t>
            </a:r>
            <a:r>
              <a:rPr lang="en-US" baseline="-25000">
                <a:solidFill>
                  <a:schemeClr val="tx1"/>
                </a:solidFill>
              </a:rPr>
              <a:t>j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lvl="1"/>
            <a:endParaRPr lang="en-US"/>
          </a:p>
          <a:p>
            <a:r>
              <a:rPr lang="en-US"/>
              <a:t>Applications.</a:t>
            </a:r>
          </a:p>
          <a:p>
            <a:pPr lvl="1"/>
            <a:r>
              <a:rPr lang="en-US"/>
              <a:t>Course prerequisite graph:  course v</a:t>
            </a:r>
            <a:r>
              <a:rPr lang="en-US" baseline="-25000"/>
              <a:t>i</a:t>
            </a:r>
            <a:r>
              <a:rPr lang="en-US"/>
              <a:t> must be taken before v</a:t>
            </a:r>
            <a:r>
              <a:rPr lang="en-US" baseline="-25000"/>
              <a:t>j</a:t>
            </a:r>
            <a:r>
              <a:rPr lang="en-US"/>
              <a:t>.</a:t>
            </a:r>
          </a:p>
          <a:p>
            <a:pPr lvl="1"/>
            <a:r>
              <a:rPr lang="en-US"/>
              <a:t>Compilation:  module v</a:t>
            </a:r>
            <a:r>
              <a:rPr lang="en-US" baseline="-25000"/>
              <a:t>i</a:t>
            </a:r>
            <a:r>
              <a:rPr lang="en-US"/>
              <a:t> must be compiled before v</a:t>
            </a:r>
            <a:r>
              <a:rPr lang="en-US" baseline="-25000"/>
              <a:t>j</a:t>
            </a:r>
            <a:r>
              <a:rPr lang="en-US"/>
              <a:t>. Pipeline of computing jobs:  output of job v</a:t>
            </a:r>
            <a:r>
              <a:rPr lang="en-US" baseline="-25000"/>
              <a:t>i</a:t>
            </a:r>
            <a:r>
              <a:rPr lang="en-US"/>
              <a:t> needed to determine input of job v</a:t>
            </a:r>
            <a:r>
              <a:rPr lang="en-US" baseline="-25000"/>
              <a:t>j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B9AA8-73E1-437E-85E7-9420C8DA9D90}" type="slidenum">
              <a:rPr lang="en-US"/>
              <a:pPr/>
              <a:t>39</a:t>
            </a:fld>
            <a:endParaRPr lang="en-US" sz="1400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Acyclic Graphs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Lemma.  </a:t>
            </a:r>
            <a:r>
              <a:rPr lang="en-US">
                <a:solidFill>
                  <a:schemeClr val="tx1"/>
                </a:solidFill>
              </a:rPr>
              <a:t>If G has a topological order, then G is a DAG.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contradiction)</a:t>
            </a:r>
            <a:endParaRPr lang="en-US"/>
          </a:p>
          <a:p>
            <a:pPr lvl="1"/>
            <a:r>
              <a:rPr lang="en-US"/>
              <a:t>Suppose that G has a topological order v</a:t>
            </a:r>
            <a:r>
              <a:rPr lang="en-US" baseline="-25000"/>
              <a:t>1</a:t>
            </a:r>
            <a:r>
              <a:rPr lang="en-US"/>
              <a:t>, …, v</a:t>
            </a:r>
            <a:r>
              <a:rPr lang="en-US" baseline="-25000"/>
              <a:t>n</a:t>
            </a:r>
            <a:r>
              <a:rPr lang="en-US"/>
              <a:t> and that G also has a directed cycle C.  Let's see what happens.</a:t>
            </a:r>
          </a:p>
          <a:p>
            <a:pPr lvl="1"/>
            <a:r>
              <a:rPr lang="en-US"/>
              <a:t>Let v</a:t>
            </a:r>
            <a:r>
              <a:rPr lang="en-US" baseline="-25000"/>
              <a:t>i</a:t>
            </a:r>
            <a:r>
              <a:rPr lang="en-US"/>
              <a:t> be the lowest-indexed node in C, and let v</a:t>
            </a:r>
            <a:r>
              <a:rPr lang="en-US" baseline="-25000"/>
              <a:t>j</a:t>
            </a:r>
            <a:r>
              <a:rPr lang="en-US"/>
              <a:t> be the node just before v</a:t>
            </a:r>
            <a:r>
              <a:rPr lang="en-US" baseline="-25000"/>
              <a:t>i</a:t>
            </a:r>
            <a:r>
              <a:rPr lang="en-US"/>
              <a:t>; thus (v</a:t>
            </a:r>
            <a:r>
              <a:rPr lang="en-US" baseline="-25000"/>
              <a:t>j</a:t>
            </a:r>
            <a:r>
              <a:rPr lang="en-US"/>
              <a:t>, v</a:t>
            </a:r>
            <a:r>
              <a:rPr lang="en-US" baseline="-25000"/>
              <a:t>i</a:t>
            </a:r>
            <a:r>
              <a:rPr lang="en-US"/>
              <a:t>) is an edge.</a:t>
            </a:r>
          </a:p>
          <a:p>
            <a:pPr lvl="1"/>
            <a:r>
              <a:rPr lang="en-US"/>
              <a:t>By our choice of i, we have i &lt; j.</a:t>
            </a:r>
          </a:p>
          <a:p>
            <a:pPr lvl="1"/>
            <a:r>
              <a:rPr lang="en-US"/>
              <a:t>On the other hand, since (v</a:t>
            </a:r>
            <a:r>
              <a:rPr lang="en-US" baseline="-25000"/>
              <a:t>j</a:t>
            </a:r>
            <a:r>
              <a:rPr lang="en-US"/>
              <a:t>, v</a:t>
            </a:r>
            <a:r>
              <a:rPr lang="en-US" baseline="-25000"/>
              <a:t>i</a:t>
            </a:r>
            <a:r>
              <a:rPr lang="en-US"/>
              <a:t>) is an edge and v</a:t>
            </a:r>
            <a:r>
              <a:rPr lang="en-US" baseline="-25000"/>
              <a:t>1</a:t>
            </a:r>
            <a:r>
              <a:rPr lang="en-US"/>
              <a:t>, …, v</a:t>
            </a:r>
            <a:r>
              <a:rPr lang="en-US" baseline="-25000"/>
              <a:t>n</a:t>
            </a:r>
            <a:r>
              <a:rPr lang="en-US"/>
              <a:t> is a topological order, we must have j &lt; i, a contradiction. 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13735" name="Oval 7"/>
          <p:cNvSpPr>
            <a:spLocks noChangeArrowheads="1"/>
          </p:cNvSpPr>
          <p:nvPr/>
        </p:nvSpPr>
        <p:spPr bwMode="auto">
          <a:xfrm>
            <a:off x="1447800" y="5286375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1</a:t>
            </a:r>
          </a:p>
        </p:txBody>
      </p:sp>
      <p:sp>
        <p:nvSpPr>
          <p:cNvPr id="713736" name="Oval 8"/>
          <p:cNvSpPr>
            <a:spLocks noChangeArrowheads="1"/>
          </p:cNvSpPr>
          <p:nvPr/>
        </p:nvSpPr>
        <p:spPr bwMode="auto">
          <a:xfrm>
            <a:off x="2133600" y="5286375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13737" name="Oval 9"/>
          <p:cNvSpPr>
            <a:spLocks noChangeArrowheads="1"/>
          </p:cNvSpPr>
          <p:nvPr/>
        </p:nvSpPr>
        <p:spPr bwMode="auto">
          <a:xfrm>
            <a:off x="2819400" y="5286375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i</a:t>
            </a: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3505200" y="5286375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cxnSp>
        <p:nvCxnSpPr>
          <p:cNvPr id="713740" name="AutoShape 12"/>
          <p:cNvCxnSpPr>
            <a:cxnSpLocks noChangeShapeType="1"/>
            <a:stCxn id="713737" idx="6"/>
            <a:endCxn id="713739" idx="2"/>
          </p:cNvCxnSpPr>
          <p:nvPr/>
        </p:nvCxnSpPr>
        <p:spPr bwMode="auto">
          <a:xfrm>
            <a:off x="3094038" y="5424488"/>
            <a:ext cx="411162" cy="0"/>
          </a:xfrm>
          <a:prstGeom prst="straightConnector1">
            <a:avLst/>
          </a:prstGeom>
          <a:noFill/>
          <a:ln w="38100">
            <a:solidFill>
              <a:srgbClr val="00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3741" name="Oval 13"/>
          <p:cNvSpPr>
            <a:spLocks noChangeArrowheads="1"/>
          </p:cNvSpPr>
          <p:nvPr/>
        </p:nvSpPr>
        <p:spPr bwMode="auto">
          <a:xfrm>
            <a:off x="4191000" y="5286375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4876800" y="5286375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13745" name="Oval 17"/>
          <p:cNvSpPr>
            <a:spLocks noChangeArrowheads="1"/>
          </p:cNvSpPr>
          <p:nvPr/>
        </p:nvSpPr>
        <p:spPr bwMode="auto">
          <a:xfrm>
            <a:off x="5592763" y="5286375"/>
            <a:ext cx="274637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cxnSp>
        <p:nvCxnSpPr>
          <p:cNvPr id="713747" name="AutoShape 19"/>
          <p:cNvCxnSpPr>
            <a:cxnSpLocks noChangeShapeType="1"/>
            <a:stCxn id="713749" idx="0"/>
            <a:endCxn id="713737" idx="0"/>
          </p:cNvCxnSpPr>
          <p:nvPr/>
        </p:nvCxnSpPr>
        <p:spPr bwMode="auto">
          <a:xfrm rot="16200000" flipH="1" flipV="1">
            <a:off x="4686300" y="3557588"/>
            <a:ext cx="1588" cy="3459162"/>
          </a:xfrm>
          <a:prstGeom prst="bentConnector3">
            <a:avLst>
              <a:gd name="adj1" fmla="val -30300005"/>
            </a:avLst>
          </a:prstGeom>
          <a:noFill/>
          <a:ln w="38100">
            <a:solidFill>
              <a:srgbClr val="00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3749" name="Oval 21"/>
          <p:cNvSpPr>
            <a:spLocks noChangeArrowheads="1"/>
          </p:cNvSpPr>
          <p:nvPr/>
        </p:nvSpPr>
        <p:spPr bwMode="auto">
          <a:xfrm>
            <a:off x="6278563" y="5286375"/>
            <a:ext cx="274637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j</a:t>
            </a:r>
          </a:p>
        </p:txBody>
      </p:sp>
      <p:cxnSp>
        <p:nvCxnSpPr>
          <p:cNvPr id="713751" name="AutoShape 23"/>
          <p:cNvCxnSpPr>
            <a:cxnSpLocks noChangeShapeType="1"/>
            <a:stCxn id="713739" idx="0"/>
            <a:endCxn id="713743" idx="0"/>
          </p:cNvCxnSpPr>
          <p:nvPr/>
        </p:nvCxnSpPr>
        <p:spPr bwMode="auto">
          <a:xfrm rot="5400000" flipV="1">
            <a:off x="4328319" y="4601369"/>
            <a:ext cx="1588" cy="1371600"/>
          </a:xfrm>
          <a:prstGeom prst="bentConnector3">
            <a:avLst>
              <a:gd name="adj1" fmla="val -18400005"/>
            </a:avLst>
          </a:prstGeom>
          <a:noFill/>
          <a:ln w="38100">
            <a:solidFill>
              <a:srgbClr val="00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3752" name="Oval 24"/>
          <p:cNvSpPr>
            <a:spLocks noChangeArrowheads="1"/>
          </p:cNvSpPr>
          <p:nvPr/>
        </p:nvSpPr>
        <p:spPr bwMode="auto">
          <a:xfrm>
            <a:off x="7007225" y="5286375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13754" name="Oval 26"/>
          <p:cNvSpPr>
            <a:spLocks noChangeArrowheads="1"/>
          </p:cNvSpPr>
          <p:nvPr/>
        </p:nvSpPr>
        <p:spPr bwMode="auto">
          <a:xfrm>
            <a:off x="7693025" y="5286375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v</a:t>
            </a:r>
            <a:r>
              <a:rPr lang="en-US" sz="1200" baseline="-25000"/>
              <a:t>n</a:t>
            </a:r>
          </a:p>
        </p:txBody>
      </p:sp>
      <p:cxnSp>
        <p:nvCxnSpPr>
          <p:cNvPr id="713756" name="AutoShape 28"/>
          <p:cNvCxnSpPr>
            <a:cxnSpLocks noChangeShapeType="1"/>
            <a:stCxn id="713743" idx="4"/>
            <a:endCxn id="713749" idx="4"/>
          </p:cNvCxnSpPr>
          <p:nvPr/>
        </p:nvCxnSpPr>
        <p:spPr bwMode="auto">
          <a:xfrm rot="16200000" flipH="1">
            <a:off x="5715000" y="4860926"/>
            <a:ext cx="1587" cy="1401762"/>
          </a:xfrm>
          <a:prstGeom prst="bentConnector3">
            <a:avLst>
              <a:gd name="adj1" fmla="val 19599995"/>
            </a:avLst>
          </a:prstGeom>
          <a:noFill/>
          <a:ln w="38100">
            <a:solidFill>
              <a:srgbClr val="00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3757" name="Text Box 29"/>
          <p:cNvSpPr txBox="1">
            <a:spLocks noChangeArrowheads="1"/>
          </p:cNvSpPr>
          <p:nvPr/>
        </p:nvSpPr>
        <p:spPr bwMode="auto">
          <a:xfrm>
            <a:off x="2895600" y="6096000"/>
            <a:ext cx="3495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/>
              <a:t>the supposed topological order:  v</a:t>
            </a:r>
            <a:r>
              <a:rPr lang="en-US" sz="1400" baseline="-25000"/>
              <a:t>1</a:t>
            </a:r>
            <a:r>
              <a:rPr lang="en-US" sz="1400"/>
              <a:t>, …, v</a:t>
            </a:r>
            <a:r>
              <a:rPr lang="en-US" sz="1400" baseline="-25000"/>
              <a:t>n</a:t>
            </a:r>
            <a:endParaRPr lang="en-US" sz="1400"/>
          </a:p>
        </p:txBody>
      </p:sp>
      <p:sp>
        <p:nvSpPr>
          <p:cNvPr id="713758" name="Text Box 30"/>
          <p:cNvSpPr txBox="1">
            <a:spLocks noChangeArrowheads="1"/>
          </p:cNvSpPr>
          <p:nvPr/>
        </p:nvSpPr>
        <p:spPr bwMode="auto">
          <a:xfrm>
            <a:off x="4879975" y="4483100"/>
            <a:ext cx="1628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003399"/>
                </a:solidFill>
              </a:rPr>
              <a:t>the directed cycle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6C94A0-CDE5-4844-8677-5C3564A0C23C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Graph Applications</a:t>
            </a:r>
          </a:p>
        </p:txBody>
      </p:sp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1600200" y="2214563"/>
            <a:ext cx="191770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transportation</a:t>
            </a:r>
            <a:endParaRPr kumimoji="0" lang="en-US" sz="1400" baseline="30000"/>
          </a:p>
        </p:txBody>
      </p:sp>
      <p:sp>
        <p:nvSpPr>
          <p:cNvPr id="690180" name="Rectangle 4"/>
          <p:cNvSpPr>
            <a:spLocks noChangeArrowheads="1"/>
          </p:cNvSpPr>
          <p:nvPr/>
        </p:nvSpPr>
        <p:spPr bwMode="auto">
          <a:xfrm>
            <a:off x="1600200" y="1828800"/>
            <a:ext cx="1917700" cy="385763"/>
          </a:xfrm>
          <a:prstGeom prst="rect">
            <a:avLst/>
          </a:prstGeom>
          <a:solidFill>
            <a:srgbClr val="6666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 i="1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690181" name="Rectangle 5"/>
          <p:cNvSpPr>
            <a:spLocks noChangeArrowheads="1"/>
          </p:cNvSpPr>
          <p:nvPr/>
        </p:nvSpPr>
        <p:spPr bwMode="auto">
          <a:xfrm>
            <a:off x="3517900" y="2214563"/>
            <a:ext cx="2117725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street intersections</a:t>
            </a:r>
          </a:p>
        </p:txBody>
      </p:sp>
      <p:sp>
        <p:nvSpPr>
          <p:cNvPr id="690182" name="Rectangle 6"/>
          <p:cNvSpPr>
            <a:spLocks noChangeArrowheads="1"/>
          </p:cNvSpPr>
          <p:nvPr/>
        </p:nvSpPr>
        <p:spPr bwMode="auto">
          <a:xfrm>
            <a:off x="3517900" y="1828800"/>
            <a:ext cx="2117725" cy="385763"/>
          </a:xfrm>
          <a:prstGeom prst="rect">
            <a:avLst/>
          </a:prstGeom>
          <a:solidFill>
            <a:srgbClr val="6666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 i="1">
                <a:solidFill>
                  <a:schemeClr val="bg1"/>
                </a:solidFill>
              </a:rPr>
              <a:t>Nodes</a:t>
            </a:r>
          </a:p>
        </p:txBody>
      </p:sp>
      <p:sp>
        <p:nvSpPr>
          <p:cNvPr id="690183" name="Rectangle 7"/>
          <p:cNvSpPr>
            <a:spLocks noChangeArrowheads="1"/>
          </p:cNvSpPr>
          <p:nvPr/>
        </p:nvSpPr>
        <p:spPr bwMode="auto">
          <a:xfrm>
            <a:off x="5632450" y="1828800"/>
            <a:ext cx="2216150" cy="385763"/>
          </a:xfrm>
          <a:prstGeom prst="rect">
            <a:avLst/>
          </a:prstGeom>
          <a:solidFill>
            <a:srgbClr val="66666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600" i="1">
                <a:solidFill>
                  <a:schemeClr val="bg1"/>
                </a:solidFill>
              </a:rPr>
              <a:t>Edges</a:t>
            </a:r>
          </a:p>
        </p:txBody>
      </p:sp>
      <p:sp>
        <p:nvSpPr>
          <p:cNvPr id="690184" name="Rectangle 8"/>
          <p:cNvSpPr>
            <a:spLocks noChangeArrowheads="1"/>
          </p:cNvSpPr>
          <p:nvPr/>
        </p:nvSpPr>
        <p:spPr bwMode="auto">
          <a:xfrm>
            <a:off x="5632450" y="2214563"/>
            <a:ext cx="22161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highways</a:t>
            </a:r>
          </a:p>
        </p:txBody>
      </p:sp>
      <p:sp>
        <p:nvSpPr>
          <p:cNvPr id="690185" name="Rectangle 9"/>
          <p:cNvSpPr>
            <a:spLocks noChangeArrowheads="1"/>
          </p:cNvSpPr>
          <p:nvPr/>
        </p:nvSpPr>
        <p:spPr bwMode="auto">
          <a:xfrm>
            <a:off x="1600200" y="2568575"/>
            <a:ext cx="1917700" cy="354013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communication</a:t>
            </a:r>
          </a:p>
        </p:txBody>
      </p:sp>
      <p:sp>
        <p:nvSpPr>
          <p:cNvPr id="690186" name="Rectangle 10"/>
          <p:cNvSpPr>
            <a:spLocks noChangeArrowheads="1"/>
          </p:cNvSpPr>
          <p:nvPr/>
        </p:nvSpPr>
        <p:spPr bwMode="auto">
          <a:xfrm>
            <a:off x="3517900" y="2568575"/>
            <a:ext cx="2117725" cy="3540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computers</a:t>
            </a:r>
          </a:p>
        </p:txBody>
      </p:sp>
      <p:sp>
        <p:nvSpPr>
          <p:cNvPr id="690187" name="Rectangle 11"/>
          <p:cNvSpPr>
            <a:spLocks noChangeArrowheads="1"/>
          </p:cNvSpPr>
          <p:nvPr/>
        </p:nvSpPr>
        <p:spPr bwMode="auto">
          <a:xfrm>
            <a:off x="5632450" y="2568575"/>
            <a:ext cx="2216150" cy="3540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fiber optic cables</a:t>
            </a:r>
          </a:p>
        </p:txBody>
      </p:sp>
      <p:sp>
        <p:nvSpPr>
          <p:cNvPr id="690188" name="Rectangle 12"/>
          <p:cNvSpPr>
            <a:spLocks noChangeArrowheads="1"/>
          </p:cNvSpPr>
          <p:nvPr/>
        </p:nvSpPr>
        <p:spPr bwMode="auto">
          <a:xfrm>
            <a:off x="1600200" y="2922588"/>
            <a:ext cx="1917700" cy="352425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World Wide Web</a:t>
            </a:r>
          </a:p>
        </p:txBody>
      </p:sp>
      <p:sp>
        <p:nvSpPr>
          <p:cNvPr id="690189" name="Rectangle 13"/>
          <p:cNvSpPr>
            <a:spLocks noChangeArrowheads="1"/>
          </p:cNvSpPr>
          <p:nvPr/>
        </p:nvSpPr>
        <p:spPr bwMode="auto">
          <a:xfrm>
            <a:off x="3517900" y="2922588"/>
            <a:ext cx="2117725" cy="3524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web pages</a:t>
            </a:r>
          </a:p>
        </p:txBody>
      </p:sp>
      <p:sp>
        <p:nvSpPr>
          <p:cNvPr id="690190" name="Rectangle 14"/>
          <p:cNvSpPr>
            <a:spLocks noChangeArrowheads="1"/>
          </p:cNvSpPr>
          <p:nvPr/>
        </p:nvSpPr>
        <p:spPr bwMode="auto">
          <a:xfrm>
            <a:off x="5632450" y="2922588"/>
            <a:ext cx="2216150" cy="35242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hyperlinks</a:t>
            </a:r>
          </a:p>
        </p:txBody>
      </p:sp>
      <p:sp>
        <p:nvSpPr>
          <p:cNvPr id="690191" name="Rectangle 15"/>
          <p:cNvSpPr>
            <a:spLocks noChangeArrowheads="1"/>
          </p:cNvSpPr>
          <p:nvPr/>
        </p:nvSpPr>
        <p:spPr bwMode="auto">
          <a:xfrm>
            <a:off x="1600200" y="3275013"/>
            <a:ext cx="191770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social</a:t>
            </a:r>
          </a:p>
        </p:txBody>
      </p:sp>
      <p:sp>
        <p:nvSpPr>
          <p:cNvPr id="690192" name="Rectangle 16"/>
          <p:cNvSpPr>
            <a:spLocks noChangeArrowheads="1"/>
          </p:cNvSpPr>
          <p:nvPr/>
        </p:nvSpPr>
        <p:spPr bwMode="auto">
          <a:xfrm>
            <a:off x="3517900" y="3275013"/>
            <a:ext cx="2117725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people</a:t>
            </a:r>
          </a:p>
        </p:txBody>
      </p:sp>
      <p:sp>
        <p:nvSpPr>
          <p:cNvPr id="690193" name="Rectangle 17"/>
          <p:cNvSpPr>
            <a:spLocks noChangeArrowheads="1"/>
          </p:cNvSpPr>
          <p:nvPr/>
        </p:nvSpPr>
        <p:spPr bwMode="auto">
          <a:xfrm>
            <a:off x="5632450" y="3275013"/>
            <a:ext cx="22161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relationships</a:t>
            </a:r>
          </a:p>
        </p:txBody>
      </p:sp>
      <p:sp>
        <p:nvSpPr>
          <p:cNvPr id="690194" name="Rectangle 18"/>
          <p:cNvSpPr>
            <a:spLocks noChangeArrowheads="1"/>
          </p:cNvSpPr>
          <p:nvPr/>
        </p:nvSpPr>
        <p:spPr bwMode="auto">
          <a:xfrm>
            <a:off x="1600200" y="3629025"/>
            <a:ext cx="1917700" cy="354013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food web</a:t>
            </a:r>
            <a:endParaRPr kumimoji="0" lang="en-US" sz="1400" baseline="30000"/>
          </a:p>
        </p:txBody>
      </p:sp>
      <p:sp>
        <p:nvSpPr>
          <p:cNvPr id="690195" name="Rectangle 19"/>
          <p:cNvSpPr>
            <a:spLocks noChangeArrowheads="1"/>
          </p:cNvSpPr>
          <p:nvPr/>
        </p:nvSpPr>
        <p:spPr bwMode="auto">
          <a:xfrm>
            <a:off x="3517900" y="3629025"/>
            <a:ext cx="2117725" cy="3540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species</a:t>
            </a:r>
          </a:p>
        </p:txBody>
      </p:sp>
      <p:sp>
        <p:nvSpPr>
          <p:cNvPr id="690196" name="Rectangle 20"/>
          <p:cNvSpPr>
            <a:spLocks noChangeArrowheads="1"/>
          </p:cNvSpPr>
          <p:nvPr/>
        </p:nvSpPr>
        <p:spPr bwMode="auto">
          <a:xfrm>
            <a:off x="5632450" y="3629025"/>
            <a:ext cx="2216150" cy="3540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predator-prey</a:t>
            </a:r>
          </a:p>
        </p:txBody>
      </p:sp>
      <p:sp>
        <p:nvSpPr>
          <p:cNvPr id="690197" name="Rectangle 21"/>
          <p:cNvSpPr>
            <a:spLocks noChangeArrowheads="1"/>
          </p:cNvSpPr>
          <p:nvPr/>
        </p:nvSpPr>
        <p:spPr bwMode="auto">
          <a:xfrm>
            <a:off x="1600200" y="3983038"/>
            <a:ext cx="191770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software systems</a:t>
            </a:r>
            <a:endParaRPr kumimoji="0" lang="en-US" sz="1400" baseline="30000"/>
          </a:p>
        </p:txBody>
      </p:sp>
      <p:sp>
        <p:nvSpPr>
          <p:cNvPr id="690198" name="Rectangle 22"/>
          <p:cNvSpPr>
            <a:spLocks noChangeArrowheads="1"/>
          </p:cNvSpPr>
          <p:nvPr/>
        </p:nvSpPr>
        <p:spPr bwMode="auto">
          <a:xfrm>
            <a:off x="3517900" y="3983038"/>
            <a:ext cx="2117725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functions</a:t>
            </a:r>
          </a:p>
        </p:txBody>
      </p:sp>
      <p:sp>
        <p:nvSpPr>
          <p:cNvPr id="690199" name="Rectangle 23"/>
          <p:cNvSpPr>
            <a:spLocks noChangeArrowheads="1"/>
          </p:cNvSpPr>
          <p:nvPr/>
        </p:nvSpPr>
        <p:spPr bwMode="auto">
          <a:xfrm>
            <a:off x="5632450" y="3983038"/>
            <a:ext cx="22161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function calls</a:t>
            </a:r>
          </a:p>
        </p:txBody>
      </p:sp>
      <p:sp>
        <p:nvSpPr>
          <p:cNvPr id="690224" name="Rectangle 48"/>
          <p:cNvSpPr>
            <a:spLocks noChangeArrowheads="1"/>
          </p:cNvSpPr>
          <p:nvPr/>
        </p:nvSpPr>
        <p:spPr bwMode="auto">
          <a:xfrm>
            <a:off x="1600200" y="4335463"/>
            <a:ext cx="191770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scheduling</a:t>
            </a:r>
            <a:endParaRPr kumimoji="0" lang="en-US" sz="1400" baseline="30000"/>
          </a:p>
        </p:txBody>
      </p:sp>
      <p:sp>
        <p:nvSpPr>
          <p:cNvPr id="690225" name="Rectangle 49"/>
          <p:cNvSpPr>
            <a:spLocks noChangeArrowheads="1"/>
          </p:cNvSpPr>
          <p:nvPr/>
        </p:nvSpPr>
        <p:spPr bwMode="auto">
          <a:xfrm>
            <a:off x="3517900" y="4335463"/>
            <a:ext cx="2117725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tasks</a:t>
            </a:r>
          </a:p>
        </p:txBody>
      </p:sp>
      <p:sp>
        <p:nvSpPr>
          <p:cNvPr id="690226" name="Rectangle 50"/>
          <p:cNvSpPr>
            <a:spLocks noChangeArrowheads="1"/>
          </p:cNvSpPr>
          <p:nvPr/>
        </p:nvSpPr>
        <p:spPr bwMode="auto">
          <a:xfrm>
            <a:off x="5632450" y="4335463"/>
            <a:ext cx="22161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precedence constraints</a:t>
            </a:r>
          </a:p>
        </p:txBody>
      </p:sp>
      <p:sp>
        <p:nvSpPr>
          <p:cNvPr id="690227" name="Rectangle 51"/>
          <p:cNvSpPr>
            <a:spLocks noChangeArrowheads="1"/>
          </p:cNvSpPr>
          <p:nvPr/>
        </p:nvSpPr>
        <p:spPr bwMode="auto">
          <a:xfrm>
            <a:off x="1600200" y="4684713"/>
            <a:ext cx="1917700" cy="354012"/>
          </a:xfrm>
          <a:prstGeom prst="rect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sz="1400"/>
              <a:t>circuits</a:t>
            </a:r>
            <a:endParaRPr kumimoji="0" lang="en-US" sz="1400" baseline="30000"/>
          </a:p>
        </p:txBody>
      </p:sp>
      <p:sp>
        <p:nvSpPr>
          <p:cNvPr id="690228" name="Rectangle 52"/>
          <p:cNvSpPr>
            <a:spLocks noChangeArrowheads="1"/>
          </p:cNvSpPr>
          <p:nvPr/>
        </p:nvSpPr>
        <p:spPr bwMode="auto">
          <a:xfrm>
            <a:off x="3517900" y="4684713"/>
            <a:ext cx="2117725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gates</a:t>
            </a:r>
          </a:p>
        </p:txBody>
      </p:sp>
      <p:sp>
        <p:nvSpPr>
          <p:cNvPr id="690229" name="Rectangle 53"/>
          <p:cNvSpPr>
            <a:spLocks noChangeArrowheads="1"/>
          </p:cNvSpPr>
          <p:nvPr/>
        </p:nvSpPr>
        <p:spPr bwMode="auto">
          <a:xfrm>
            <a:off x="5632450" y="4684713"/>
            <a:ext cx="2216150" cy="35401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kumimoji="0" lang="en-US" sz="1400"/>
              <a:t>wires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18A7A-B561-44A2-9CAD-DEC8E7E2B276}" type="slidenum">
              <a:rPr lang="en-US"/>
              <a:pPr/>
              <a:t>40</a:t>
            </a:fld>
            <a:endParaRPr lang="en-US" sz="140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Acyclic Graphs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Lemma.  </a:t>
            </a:r>
            <a:r>
              <a:rPr lang="en-US">
                <a:solidFill>
                  <a:schemeClr val="tx1"/>
                </a:solidFill>
              </a:rPr>
              <a:t>If G has a topological order, then G is a DAG.</a:t>
            </a:r>
          </a:p>
          <a:p>
            <a:endParaRPr lang="en-US"/>
          </a:p>
          <a:p>
            <a:r>
              <a:rPr lang="en-US"/>
              <a:t>Q.  </a:t>
            </a:r>
            <a:r>
              <a:rPr lang="en-US">
                <a:solidFill>
                  <a:schemeClr val="tx1"/>
                </a:solidFill>
              </a:rPr>
              <a:t>Does every DAG have a topological ordering?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Q.</a:t>
            </a:r>
            <a:r>
              <a:rPr lang="en-US">
                <a:solidFill>
                  <a:schemeClr val="tx1"/>
                </a:solidFill>
              </a:rPr>
              <a:t>  If so, how do we compute 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78702-2FBD-474B-8FE6-D99B4F3A7981}" type="slidenum">
              <a:rPr lang="en-US"/>
              <a:pPr/>
              <a:t>41</a:t>
            </a:fld>
            <a:endParaRPr lang="en-US" sz="1400"/>
          </a:p>
        </p:txBody>
      </p:sp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Acyclic Graphs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Lemma.  </a:t>
            </a:r>
            <a:r>
              <a:rPr lang="en-US">
                <a:solidFill>
                  <a:schemeClr val="tx1"/>
                </a:solidFill>
              </a:rPr>
              <a:t>If G is a DAG, then G has a node with no incoming edges.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contradiction)</a:t>
            </a:r>
            <a:endParaRPr lang="en-US"/>
          </a:p>
          <a:p>
            <a:pPr lvl="1"/>
            <a:r>
              <a:rPr lang="en-US"/>
              <a:t>Suppose that G is a DAG and every node has at least one incoming edge.  Let's see what happens.</a:t>
            </a:r>
          </a:p>
          <a:p>
            <a:pPr lvl="1"/>
            <a:r>
              <a:rPr lang="en-US"/>
              <a:t>Pick any node v, and begin following edges backward from v.  Since v has at least one incoming edge (u, v) we can walk backward to u.</a:t>
            </a:r>
          </a:p>
          <a:p>
            <a:pPr lvl="1"/>
            <a:r>
              <a:rPr lang="en-US"/>
              <a:t>Then, since u has at least one incoming edge (x, u), we can walk backward to x.</a:t>
            </a:r>
          </a:p>
          <a:p>
            <a:pPr lvl="1"/>
            <a:r>
              <a:rPr lang="en-US"/>
              <a:t>Repeat until we visit a node, say w, twice.</a:t>
            </a:r>
          </a:p>
          <a:p>
            <a:pPr lvl="1"/>
            <a:r>
              <a:rPr lang="en-US"/>
              <a:t>Let C denote the sequence of nodes encountered between successive visits to w.  C is a cycle. 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  <a:endParaRPr lang="en-US"/>
          </a:p>
        </p:txBody>
      </p:sp>
      <p:sp>
        <p:nvSpPr>
          <p:cNvPr id="714756" name="Oval 4"/>
          <p:cNvSpPr>
            <a:spLocks noChangeArrowheads="1"/>
          </p:cNvSpPr>
          <p:nvPr/>
        </p:nvSpPr>
        <p:spPr bwMode="auto">
          <a:xfrm>
            <a:off x="3154363" y="6126163"/>
            <a:ext cx="274637" cy="2746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14757" name="Oval 5"/>
          <p:cNvSpPr>
            <a:spLocks noChangeArrowheads="1"/>
          </p:cNvSpPr>
          <p:nvPr/>
        </p:nvSpPr>
        <p:spPr bwMode="auto">
          <a:xfrm>
            <a:off x="2239963" y="6126163"/>
            <a:ext cx="274637" cy="2746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14758" name="Oval 6"/>
          <p:cNvSpPr>
            <a:spLocks noChangeArrowheads="1"/>
          </p:cNvSpPr>
          <p:nvPr/>
        </p:nvSpPr>
        <p:spPr bwMode="auto">
          <a:xfrm>
            <a:off x="2743200" y="541020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sp>
        <p:nvSpPr>
          <p:cNvPr id="714759" name="Oval 7"/>
          <p:cNvSpPr>
            <a:spLocks noChangeArrowheads="1"/>
          </p:cNvSpPr>
          <p:nvPr/>
        </p:nvSpPr>
        <p:spPr bwMode="auto">
          <a:xfrm>
            <a:off x="3429000" y="541020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w</a:t>
            </a:r>
          </a:p>
        </p:txBody>
      </p:sp>
      <p:cxnSp>
        <p:nvCxnSpPr>
          <p:cNvPr id="714760" name="AutoShape 8"/>
          <p:cNvCxnSpPr>
            <a:cxnSpLocks noChangeShapeType="1"/>
            <a:stCxn id="714758" idx="6"/>
            <a:endCxn id="714759" idx="2"/>
          </p:cNvCxnSpPr>
          <p:nvPr/>
        </p:nvCxnSpPr>
        <p:spPr bwMode="auto">
          <a:xfrm>
            <a:off x="3017838" y="55483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4761" name="Oval 9"/>
          <p:cNvSpPr>
            <a:spLocks noChangeArrowheads="1"/>
          </p:cNvSpPr>
          <p:nvPr/>
        </p:nvSpPr>
        <p:spPr bwMode="auto">
          <a:xfrm>
            <a:off x="4800600" y="541020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sp>
        <p:nvSpPr>
          <p:cNvPr id="714762" name="Oval 10"/>
          <p:cNvSpPr>
            <a:spLocks noChangeArrowheads="1"/>
          </p:cNvSpPr>
          <p:nvPr/>
        </p:nvSpPr>
        <p:spPr bwMode="auto">
          <a:xfrm>
            <a:off x="5486400" y="541020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x</a:t>
            </a:r>
          </a:p>
        </p:txBody>
      </p:sp>
      <p:sp>
        <p:nvSpPr>
          <p:cNvPr id="714763" name="Oval 11"/>
          <p:cNvSpPr>
            <a:spLocks noChangeArrowheads="1"/>
          </p:cNvSpPr>
          <p:nvPr/>
        </p:nvSpPr>
        <p:spPr bwMode="auto">
          <a:xfrm>
            <a:off x="6202363" y="5410200"/>
            <a:ext cx="274637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u</a:t>
            </a:r>
          </a:p>
        </p:txBody>
      </p:sp>
      <p:sp>
        <p:nvSpPr>
          <p:cNvPr id="714764" name="Oval 12"/>
          <p:cNvSpPr>
            <a:spLocks noChangeArrowheads="1"/>
          </p:cNvSpPr>
          <p:nvPr/>
        </p:nvSpPr>
        <p:spPr bwMode="auto">
          <a:xfrm>
            <a:off x="6888163" y="5410200"/>
            <a:ext cx="274637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v</a:t>
            </a:r>
          </a:p>
        </p:txBody>
      </p:sp>
      <p:cxnSp>
        <p:nvCxnSpPr>
          <p:cNvPr id="714765" name="AutoShape 13"/>
          <p:cNvCxnSpPr>
            <a:cxnSpLocks noChangeShapeType="1"/>
            <a:stCxn id="714763" idx="6"/>
            <a:endCxn id="714764" idx="2"/>
          </p:cNvCxnSpPr>
          <p:nvPr/>
        </p:nvCxnSpPr>
        <p:spPr bwMode="auto">
          <a:xfrm>
            <a:off x="6477000" y="5548313"/>
            <a:ext cx="411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4766" name="AutoShape 14"/>
          <p:cNvCxnSpPr>
            <a:cxnSpLocks noChangeShapeType="1"/>
            <a:stCxn id="714762" idx="6"/>
            <a:endCxn id="714763" idx="2"/>
          </p:cNvCxnSpPr>
          <p:nvPr/>
        </p:nvCxnSpPr>
        <p:spPr bwMode="auto">
          <a:xfrm>
            <a:off x="5761038" y="5548313"/>
            <a:ext cx="4413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4767" name="AutoShape 15"/>
          <p:cNvCxnSpPr>
            <a:cxnSpLocks noChangeShapeType="1"/>
            <a:stCxn id="714761" idx="6"/>
            <a:endCxn id="714762" idx="2"/>
          </p:cNvCxnSpPr>
          <p:nvPr/>
        </p:nvCxnSpPr>
        <p:spPr bwMode="auto">
          <a:xfrm>
            <a:off x="5075238" y="55483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4768" name="AutoShape 16"/>
          <p:cNvCxnSpPr>
            <a:cxnSpLocks noChangeShapeType="1"/>
            <a:stCxn id="714759" idx="6"/>
            <a:endCxn id="714776" idx="2"/>
          </p:cNvCxnSpPr>
          <p:nvPr/>
        </p:nvCxnSpPr>
        <p:spPr bwMode="auto">
          <a:xfrm>
            <a:off x="3703638" y="55483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4770" name="AutoShape 18"/>
          <p:cNvCxnSpPr>
            <a:cxnSpLocks noChangeShapeType="1"/>
            <a:stCxn id="714757" idx="0"/>
            <a:endCxn id="714772" idx="4"/>
          </p:cNvCxnSpPr>
          <p:nvPr/>
        </p:nvCxnSpPr>
        <p:spPr bwMode="auto">
          <a:xfrm flipH="1" flipV="1">
            <a:off x="2195513" y="5684838"/>
            <a:ext cx="182562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4771" name="AutoShape 19"/>
          <p:cNvCxnSpPr>
            <a:cxnSpLocks noChangeShapeType="1"/>
            <a:stCxn id="714756" idx="2"/>
            <a:endCxn id="714757" idx="6"/>
          </p:cNvCxnSpPr>
          <p:nvPr/>
        </p:nvCxnSpPr>
        <p:spPr bwMode="auto">
          <a:xfrm flipH="1">
            <a:off x="2514600" y="6264275"/>
            <a:ext cx="6397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4772" name="Oval 20"/>
          <p:cNvSpPr>
            <a:spLocks noChangeArrowheads="1"/>
          </p:cNvSpPr>
          <p:nvPr/>
        </p:nvSpPr>
        <p:spPr bwMode="auto">
          <a:xfrm>
            <a:off x="2057400" y="541020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714774" name="AutoShape 22"/>
          <p:cNvCxnSpPr>
            <a:cxnSpLocks noChangeShapeType="1"/>
            <a:stCxn id="714772" idx="6"/>
          </p:cNvCxnSpPr>
          <p:nvPr/>
        </p:nvCxnSpPr>
        <p:spPr bwMode="auto">
          <a:xfrm>
            <a:off x="2332038" y="55483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4775" name="AutoShape 23"/>
          <p:cNvCxnSpPr>
            <a:cxnSpLocks noChangeShapeType="1"/>
            <a:stCxn id="714759" idx="4"/>
            <a:endCxn id="714756" idx="7"/>
          </p:cNvCxnSpPr>
          <p:nvPr/>
        </p:nvCxnSpPr>
        <p:spPr bwMode="auto">
          <a:xfrm flipH="1">
            <a:off x="3389313" y="5684838"/>
            <a:ext cx="177800" cy="481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4776" name="Oval 24"/>
          <p:cNvSpPr>
            <a:spLocks noChangeArrowheads="1"/>
          </p:cNvSpPr>
          <p:nvPr/>
        </p:nvSpPr>
        <p:spPr bwMode="auto">
          <a:xfrm>
            <a:off x="4114800" y="5410200"/>
            <a:ext cx="274638" cy="2746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 baseline="-25000"/>
          </a:p>
        </p:txBody>
      </p:sp>
      <p:cxnSp>
        <p:nvCxnSpPr>
          <p:cNvPr id="714778" name="AutoShape 26"/>
          <p:cNvCxnSpPr>
            <a:cxnSpLocks noChangeShapeType="1"/>
            <a:stCxn id="714776" idx="6"/>
          </p:cNvCxnSpPr>
          <p:nvPr/>
        </p:nvCxnSpPr>
        <p:spPr bwMode="auto">
          <a:xfrm>
            <a:off x="4389438" y="5548313"/>
            <a:ext cx="4111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23429-6B32-45F0-84DA-D04A7D807DFA}" type="slidenum">
              <a:rPr lang="en-US"/>
              <a:pPr/>
              <a:t>42</a:t>
            </a:fld>
            <a:endParaRPr lang="en-US" sz="1400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Acyclic Graphs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Lemma.  </a:t>
            </a:r>
            <a:r>
              <a:rPr lang="en-US" dirty="0">
                <a:solidFill>
                  <a:schemeClr val="tx1"/>
                </a:solidFill>
              </a:rPr>
              <a:t>If G is a DAG, then G has a topological ordering.</a:t>
            </a:r>
          </a:p>
          <a:p>
            <a:endParaRPr lang="en-US" dirty="0"/>
          </a:p>
          <a:p>
            <a:r>
              <a:rPr lang="en-US" dirty="0"/>
              <a:t>Pf.  </a:t>
            </a:r>
            <a:r>
              <a:rPr lang="en-US" dirty="0">
                <a:solidFill>
                  <a:schemeClr val="hlink"/>
                </a:solidFill>
              </a:rPr>
              <a:t>(by induction on n)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/>
              <a:t>Base case:  true if n = 1.</a:t>
            </a:r>
          </a:p>
          <a:p>
            <a:pPr lvl="1"/>
            <a:r>
              <a:rPr lang="en-US" dirty="0"/>
              <a:t>Given DAG on n &gt; 1 nodes, find a node v with no incoming edges.</a:t>
            </a:r>
          </a:p>
          <a:p>
            <a:pPr lvl="1"/>
            <a:r>
              <a:rPr lang="en-US" dirty="0"/>
              <a:t>G - { v } is a DAG, since deleting v cannot create cycles.</a:t>
            </a:r>
          </a:p>
          <a:p>
            <a:pPr lvl="1"/>
            <a:r>
              <a:rPr lang="en-US" dirty="0"/>
              <a:t>By inductive hypothesis, G - { v } has a topological ordering.</a:t>
            </a:r>
          </a:p>
          <a:p>
            <a:pPr lvl="1"/>
            <a:r>
              <a:rPr lang="en-US" dirty="0"/>
              <a:t>Place v first in topological ordering; then append nodes of G - { v }</a:t>
            </a:r>
          </a:p>
          <a:p>
            <a:pPr lvl="1"/>
            <a:r>
              <a:rPr lang="en-US" dirty="0"/>
              <a:t>in topological order. This is valid since v has no incoming edges.   </a:t>
            </a:r>
            <a:r>
              <a:rPr lang="en-US" dirty="0">
                <a:ea typeface="Lucida Grande" pitchFamily="-110" charset="0"/>
                <a:cs typeface="Lucida Grande" pitchFamily="-110" charset="0"/>
              </a:rPr>
              <a:t>▪</a:t>
            </a:r>
            <a:endParaRPr lang="en-US" dirty="0"/>
          </a:p>
        </p:txBody>
      </p:sp>
      <p:pic>
        <p:nvPicPr>
          <p:cNvPr id="716804" name="Picture 4" descr="kleinberg_03a05p1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8"/>
          <a:stretch>
            <a:fillRect/>
          </a:stretch>
        </p:blipFill>
        <p:spPr bwMode="auto">
          <a:xfrm>
            <a:off x="838200" y="4267200"/>
            <a:ext cx="6178550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05" name="Freeform 5"/>
          <p:cNvSpPr>
            <a:spLocks/>
          </p:cNvSpPr>
          <p:nvPr/>
        </p:nvSpPr>
        <p:spPr bwMode="auto">
          <a:xfrm>
            <a:off x="7391400" y="4419600"/>
            <a:ext cx="1354138" cy="914400"/>
          </a:xfrm>
          <a:custGeom>
            <a:avLst/>
            <a:gdLst>
              <a:gd name="T0" fmla="*/ 272 w 1813"/>
              <a:gd name="T1" fmla="*/ 175 h 960"/>
              <a:gd name="T2" fmla="*/ 453 w 1813"/>
              <a:gd name="T3" fmla="*/ 72 h 960"/>
              <a:gd name="T4" fmla="*/ 614 w 1813"/>
              <a:gd name="T5" fmla="*/ 66 h 960"/>
              <a:gd name="T6" fmla="*/ 830 w 1813"/>
              <a:gd name="T7" fmla="*/ 22 h 960"/>
              <a:gd name="T8" fmla="*/ 871 w 1813"/>
              <a:gd name="T9" fmla="*/ 17 h 960"/>
              <a:gd name="T10" fmla="*/ 899 w 1813"/>
              <a:gd name="T11" fmla="*/ 11 h 960"/>
              <a:gd name="T12" fmla="*/ 968 w 1813"/>
              <a:gd name="T13" fmla="*/ 0 h 960"/>
              <a:gd name="T14" fmla="*/ 1381 w 1813"/>
              <a:gd name="T15" fmla="*/ 6 h 960"/>
              <a:gd name="T16" fmla="*/ 1464 w 1813"/>
              <a:gd name="T17" fmla="*/ 22 h 960"/>
              <a:gd name="T18" fmla="*/ 1528 w 1813"/>
              <a:gd name="T19" fmla="*/ 50 h 960"/>
              <a:gd name="T20" fmla="*/ 1632 w 1813"/>
              <a:gd name="T21" fmla="*/ 98 h 960"/>
              <a:gd name="T22" fmla="*/ 1723 w 1813"/>
              <a:gd name="T23" fmla="*/ 153 h 960"/>
              <a:gd name="T24" fmla="*/ 1799 w 1813"/>
              <a:gd name="T25" fmla="*/ 251 h 960"/>
              <a:gd name="T26" fmla="*/ 1764 w 1813"/>
              <a:gd name="T27" fmla="*/ 562 h 960"/>
              <a:gd name="T28" fmla="*/ 1737 w 1813"/>
              <a:gd name="T29" fmla="*/ 704 h 960"/>
              <a:gd name="T30" fmla="*/ 1583 w 1813"/>
              <a:gd name="T31" fmla="*/ 846 h 960"/>
              <a:gd name="T32" fmla="*/ 1506 w 1813"/>
              <a:gd name="T33" fmla="*/ 900 h 960"/>
              <a:gd name="T34" fmla="*/ 1409 w 1813"/>
              <a:gd name="T35" fmla="*/ 933 h 960"/>
              <a:gd name="T36" fmla="*/ 1255 w 1813"/>
              <a:gd name="T37" fmla="*/ 960 h 960"/>
              <a:gd name="T38" fmla="*/ 759 w 1813"/>
              <a:gd name="T39" fmla="*/ 955 h 960"/>
              <a:gd name="T40" fmla="*/ 463 w 1813"/>
              <a:gd name="T41" fmla="*/ 882 h 960"/>
              <a:gd name="T42" fmla="*/ 392 w 1813"/>
              <a:gd name="T43" fmla="*/ 840 h 960"/>
              <a:gd name="T44" fmla="*/ 297 w 1813"/>
              <a:gd name="T45" fmla="*/ 816 h 960"/>
              <a:gd name="T46" fmla="*/ 226 w 1813"/>
              <a:gd name="T47" fmla="*/ 775 h 960"/>
              <a:gd name="T48" fmla="*/ 166 w 1813"/>
              <a:gd name="T49" fmla="*/ 716 h 960"/>
              <a:gd name="T50" fmla="*/ 113 w 1813"/>
              <a:gd name="T51" fmla="*/ 674 h 960"/>
              <a:gd name="T52" fmla="*/ 24 w 1813"/>
              <a:gd name="T53" fmla="*/ 466 h 960"/>
              <a:gd name="T54" fmla="*/ 258 w 1813"/>
              <a:gd name="T55" fmla="*/ 186 h 960"/>
              <a:gd name="T56" fmla="*/ 272 w 1813"/>
              <a:gd name="T57" fmla="*/ 175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13" h="960">
                <a:moveTo>
                  <a:pt x="272" y="175"/>
                </a:moveTo>
                <a:cubicBezTo>
                  <a:pt x="309" y="153"/>
                  <a:pt x="414" y="75"/>
                  <a:pt x="453" y="72"/>
                </a:cubicBezTo>
                <a:cubicBezTo>
                  <a:pt x="506" y="67"/>
                  <a:pt x="560" y="68"/>
                  <a:pt x="614" y="66"/>
                </a:cubicBezTo>
                <a:cubicBezTo>
                  <a:pt x="684" y="47"/>
                  <a:pt x="757" y="33"/>
                  <a:pt x="830" y="22"/>
                </a:cubicBezTo>
                <a:cubicBezTo>
                  <a:pt x="844" y="20"/>
                  <a:pt x="857" y="18"/>
                  <a:pt x="871" y="17"/>
                </a:cubicBezTo>
                <a:cubicBezTo>
                  <a:pt x="880" y="15"/>
                  <a:pt x="890" y="13"/>
                  <a:pt x="899" y="11"/>
                </a:cubicBezTo>
                <a:cubicBezTo>
                  <a:pt x="923" y="7"/>
                  <a:pt x="968" y="0"/>
                  <a:pt x="968" y="0"/>
                </a:cubicBezTo>
                <a:cubicBezTo>
                  <a:pt x="1106" y="2"/>
                  <a:pt x="1243" y="2"/>
                  <a:pt x="1381" y="6"/>
                </a:cubicBezTo>
                <a:cubicBezTo>
                  <a:pt x="1403" y="6"/>
                  <a:pt x="1444" y="13"/>
                  <a:pt x="1464" y="22"/>
                </a:cubicBezTo>
                <a:cubicBezTo>
                  <a:pt x="1537" y="53"/>
                  <a:pt x="1479" y="37"/>
                  <a:pt x="1528" y="50"/>
                </a:cubicBezTo>
                <a:cubicBezTo>
                  <a:pt x="1560" y="67"/>
                  <a:pt x="1593" y="88"/>
                  <a:pt x="1632" y="98"/>
                </a:cubicBezTo>
                <a:cubicBezTo>
                  <a:pt x="1665" y="116"/>
                  <a:pt x="1691" y="137"/>
                  <a:pt x="1723" y="153"/>
                </a:cubicBezTo>
                <a:cubicBezTo>
                  <a:pt x="1751" y="185"/>
                  <a:pt x="1772" y="220"/>
                  <a:pt x="1799" y="251"/>
                </a:cubicBezTo>
                <a:cubicBezTo>
                  <a:pt x="1813" y="358"/>
                  <a:pt x="1807" y="461"/>
                  <a:pt x="1764" y="562"/>
                </a:cubicBezTo>
                <a:cubicBezTo>
                  <a:pt x="1760" y="622"/>
                  <a:pt x="1775" y="661"/>
                  <a:pt x="1737" y="704"/>
                </a:cubicBezTo>
                <a:cubicBezTo>
                  <a:pt x="1713" y="760"/>
                  <a:pt x="1645" y="814"/>
                  <a:pt x="1583" y="846"/>
                </a:cubicBezTo>
                <a:cubicBezTo>
                  <a:pt x="1564" y="868"/>
                  <a:pt x="1535" y="886"/>
                  <a:pt x="1506" y="900"/>
                </a:cubicBezTo>
                <a:cubicBezTo>
                  <a:pt x="1482" y="929"/>
                  <a:pt x="1448" y="926"/>
                  <a:pt x="1409" y="933"/>
                </a:cubicBezTo>
                <a:cubicBezTo>
                  <a:pt x="1358" y="943"/>
                  <a:pt x="1306" y="949"/>
                  <a:pt x="1255" y="960"/>
                </a:cubicBezTo>
                <a:cubicBezTo>
                  <a:pt x="1089" y="958"/>
                  <a:pt x="925" y="958"/>
                  <a:pt x="759" y="955"/>
                </a:cubicBezTo>
                <a:cubicBezTo>
                  <a:pt x="655" y="954"/>
                  <a:pt x="557" y="907"/>
                  <a:pt x="463" y="882"/>
                </a:cubicBezTo>
                <a:cubicBezTo>
                  <a:pt x="448" y="864"/>
                  <a:pt x="414" y="853"/>
                  <a:pt x="392" y="840"/>
                </a:cubicBezTo>
                <a:cubicBezTo>
                  <a:pt x="379" y="832"/>
                  <a:pt x="297" y="816"/>
                  <a:pt x="297" y="816"/>
                </a:cubicBezTo>
                <a:cubicBezTo>
                  <a:pt x="282" y="791"/>
                  <a:pt x="259" y="793"/>
                  <a:pt x="226" y="775"/>
                </a:cubicBezTo>
                <a:cubicBezTo>
                  <a:pt x="221" y="770"/>
                  <a:pt x="172" y="720"/>
                  <a:pt x="166" y="716"/>
                </a:cubicBezTo>
                <a:cubicBezTo>
                  <a:pt x="158" y="706"/>
                  <a:pt x="137" y="716"/>
                  <a:pt x="113" y="674"/>
                </a:cubicBezTo>
                <a:cubicBezTo>
                  <a:pt x="89" y="632"/>
                  <a:pt x="0" y="547"/>
                  <a:pt x="24" y="466"/>
                </a:cubicBezTo>
                <a:cubicBezTo>
                  <a:pt x="48" y="385"/>
                  <a:pt x="217" y="234"/>
                  <a:pt x="258" y="186"/>
                </a:cubicBezTo>
                <a:cubicBezTo>
                  <a:pt x="273" y="167"/>
                  <a:pt x="272" y="163"/>
                  <a:pt x="272" y="17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7840663" y="4686300"/>
            <a:ext cx="617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DAG</a:t>
            </a:r>
          </a:p>
        </p:txBody>
      </p:sp>
      <p:sp>
        <p:nvSpPr>
          <p:cNvPr id="716807" name="Oval 7"/>
          <p:cNvSpPr>
            <a:spLocks noChangeArrowheads="1"/>
          </p:cNvSpPr>
          <p:nvPr/>
        </p:nvSpPr>
        <p:spPr bwMode="auto">
          <a:xfrm>
            <a:off x="8077200" y="5514975"/>
            <a:ext cx="227013" cy="2270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v</a:t>
            </a:r>
          </a:p>
        </p:txBody>
      </p:sp>
      <p:sp>
        <p:nvSpPr>
          <p:cNvPr id="716817" name="AutoShape 17">
            <a:hlinkClick r:id="rId5" action="ppaction://hlinkpres?slideindex=1&amp;slidetitle=Topological Ordering Algorithm:  Example" highlightClick="1"/>
          </p:cNvPr>
          <p:cNvSpPr>
            <a:spLocks noChangeArrowheads="1"/>
          </p:cNvSpPr>
          <p:nvPr/>
        </p:nvSpPr>
        <p:spPr bwMode="auto">
          <a:xfrm>
            <a:off x="8001000" y="1638300"/>
            <a:ext cx="457200" cy="342900"/>
          </a:xfrm>
          <a:prstGeom prst="actionButtonForwardNext">
            <a:avLst/>
          </a:prstGeom>
          <a:solidFill>
            <a:srgbClr val="C0C0C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6818" name="Line 18"/>
          <p:cNvSpPr>
            <a:spLocks noChangeShapeType="1"/>
          </p:cNvSpPr>
          <p:nvPr/>
        </p:nvSpPr>
        <p:spPr bwMode="auto">
          <a:xfrm>
            <a:off x="8305800" y="56388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19" name="Line 19"/>
          <p:cNvSpPr>
            <a:spLocks noChangeShapeType="1"/>
          </p:cNvSpPr>
          <p:nvPr/>
        </p:nvSpPr>
        <p:spPr bwMode="auto">
          <a:xfrm>
            <a:off x="8269288" y="5715000"/>
            <a:ext cx="26511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20" name="Line 20"/>
          <p:cNvSpPr>
            <a:spLocks noChangeShapeType="1"/>
          </p:cNvSpPr>
          <p:nvPr/>
        </p:nvSpPr>
        <p:spPr bwMode="auto">
          <a:xfrm>
            <a:off x="7961313" y="5149850"/>
            <a:ext cx="152400" cy="381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21" name="Line 21"/>
          <p:cNvSpPr>
            <a:spLocks noChangeShapeType="1"/>
          </p:cNvSpPr>
          <p:nvPr/>
        </p:nvSpPr>
        <p:spPr bwMode="auto">
          <a:xfrm flipH="1">
            <a:off x="8253413" y="5157788"/>
            <a:ext cx="196850" cy="357187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716822" name="Line 22"/>
          <p:cNvSpPr>
            <a:spLocks noChangeShapeType="1"/>
          </p:cNvSpPr>
          <p:nvPr/>
        </p:nvSpPr>
        <p:spPr bwMode="auto">
          <a:xfrm>
            <a:off x="8185150" y="5105400"/>
            <a:ext cx="0" cy="404813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4A9C2-67AF-4654-9CB4-4873D3DFC633}" type="slidenum">
              <a:rPr lang="en-US"/>
              <a:pPr/>
              <a:t>43</a:t>
            </a:fld>
            <a:endParaRPr lang="en-US" sz="1400"/>
          </a:p>
        </p:txBody>
      </p:sp>
      <p:sp>
        <p:nvSpPr>
          <p:cNvPr id="717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Sorting Algorithm:  Running Time</a:t>
            </a:r>
          </a:p>
        </p:txBody>
      </p:sp>
      <p:sp>
        <p:nvSpPr>
          <p:cNvPr id="7178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Algorithm finds a topological order in O(m + n) time.</a:t>
            </a:r>
          </a:p>
          <a:p>
            <a:endParaRPr lang="en-US"/>
          </a:p>
          <a:p>
            <a:r>
              <a:rPr lang="en-US"/>
              <a:t>Pf.  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/>
              <a:t>Maintain the following information:</a:t>
            </a:r>
          </a:p>
          <a:p>
            <a:pPr lvl="2"/>
            <a:r>
              <a:rPr lang="en-US" sz="1600">
                <a:latin typeface="Courier New" pitchFamily="49" charset="0"/>
              </a:rPr>
              <a:t>count[w]</a:t>
            </a:r>
            <a:r>
              <a:rPr lang="en-US"/>
              <a:t> = remaining number of incoming edges</a:t>
            </a:r>
          </a:p>
          <a:p>
            <a:pPr lvl="2"/>
            <a:r>
              <a:rPr lang="en-US"/>
              <a:t>S = set of remaining nodes with no incoming edges</a:t>
            </a:r>
          </a:p>
          <a:p>
            <a:pPr lvl="1"/>
            <a:r>
              <a:rPr lang="en-US"/>
              <a:t>Initialization:  O(m + n) via single scan through graph.</a:t>
            </a:r>
          </a:p>
          <a:p>
            <a:pPr lvl="1"/>
            <a:r>
              <a:rPr lang="en-US"/>
              <a:t>Update:  to delete v</a:t>
            </a:r>
          </a:p>
          <a:p>
            <a:pPr lvl="2"/>
            <a:r>
              <a:rPr lang="en-US"/>
              <a:t>remove v from S</a:t>
            </a:r>
          </a:p>
          <a:p>
            <a:pPr lvl="2"/>
            <a:r>
              <a:rPr lang="en-US"/>
              <a:t>decrement </a:t>
            </a:r>
            <a:r>
              <a:rPr lang="en-US" sz="1600">
                <a:latin typeface="Courier New" pitchFamily="49" charset="0"/>
              </a:rPr>
              <a:t>count[w]</a:t>
            </a:r>
            <a:r>
              <a:rPr lang="en-US"/>
              <a:t> for all edges from v to w, and add w to S if c </a:t>
            </a:r>
            <a:r>
              <a:rPr lang="en-US" sz="1600">
                <a:latin typeface="Courier New" pitchFamily="49" charset="0"/>
              </a:rPr>
              <a:t>count[w]</a:t>
            </a:r>
            <a:r>
              <a:rPr lang="en-US"/>
              <a:t> hits 0</a:t>
            </a:r>
          </a:p>
          <a:p>
            <a:pPr lvl="2"/>
            <a:r>
              <a:rPr lang="en-US"/>
              <a:t>this is O(1) per edge    </a:t>
            </a:r>
            <a:r>
              <a:rPr lang="en-US">
                <a:ea typeface="Lucida Grande" pitchFamily="-110" charset="0"/>
                <a:cs typeface="Lucida Grande" pitchFamily="-110" charset="0"/>
              </a:rPr>
              <a:t>▪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D3D42-B99C-46B8-84BB-625D510AC77C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World Wide Web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graph.</a:t>
            </a:r>
          </a:p>
          <a:p>
            <a:pPr lvl="1"/>
            <a:r>
              <a:rPr lang="en-US"/>
              <a:t>Node:  web page.</a:t>
            </a:r>
          </a:p>
          <a:p>
            <a:pPr lvl="1"/>
            <a:r>
              <a:rPr lang="en-US"/>
              <a:t>Edge:  hyperlink from one page to another.</a:t>
            </a:r>
          </a:p>
        </p:txBody>
      </p:sp>
      <p:sp>
        <p:nvSpPr>
          <p:cNvPr id="815125" name="Rectangle 21"/>
          <p:cNvSpPr>
            <a:spLocks noChangeArrowheads="1"/>
          </p:cNvSpPr>
          <p:nvPr/>
        </p:nvSpPr>
        <p:spPr bwMode="auto">
          <a:xfrm>
            <a:off x="3733800" y="2760663"/>
            <a:ext cx="100965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sz="1400"/>
              <a:t>cnn.com</a:t>
            </a:r>
          </a:p>
        </p:txBody>
      </p:sp>
      <p:cxnSp>
        <p:nvCxnSpPr>
          <p:cNvPr id="815127" name="AutoShape 23"/>
          <p:cNvCxnSpPr>
            <a:cxnSpLocks noChangeShapeType="1"/>
            <a:stCxn id="815125" idx="2"/>
            <a:endCxn id="815130" idx="0"/>
          </p:cNvCxnSpPr>
          <p:nvPr/>
        </p:nvCxnSpPr>
        <p:spPr bwMode="auto">
          <a:xfrm flipH="1">
            <a:off x="3114675" y="3065463"/>
            <a:ext cx="112395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28" name="Rectangle 24"/>
          <p:cNvSpPr>
            <a:spLocks noChangeArrowheads="1"/>
          </p:cNvSpPr>
          <p:nvPr/>
        </p:nvSpPr>
        <p:spPr bwMode="auto">
          <a:xfrm>
            <a:off x="3962400" y="3944938"/>
            <a:ext cx="1146175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sz="1400"/>
              <a:t>cnnsi.com</a:t>
            </a:r>
          </a:p>
        </p:txBody>
      </p:sp>
      <p:cxnSp>
        <p:nvCxnSpPr>
          <p:cNvPr id="815129" name="AutoShape 25"/>
          <p:cNvCxnSpPr>
            <a:cxnSpLocks noChangeShapeType="1"/>
            <a:stCxn id="815125" idx="2"/>
            <a:endCxn id="815128" idx="0"/>
          </p:cNvCxnSpPr>
          <p:nvPr/>
        </p:nvCxnSpPr>
        <p:spPr bwMode="auto">
          <a:xfrm>
            <a:off x="4238625" y="3065463"/>
            <a:ext cx="296863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30" name="Rectangle 26"/>
          <p:cNvSpPr>
            <a:spLocks noChangeArrowheads="1"/>
          </p:cNvSpPr>
          <p:nvPr/>
        </p:nvSpPr>
        <p:spPr bwMode="auto">
          <a:xfrm>
            <a:off x="2514600" y="3903663"/>
            <a:ext cx="120015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sz="1400"/>
              <a:t>novell.com</a:t>
            </a:r>
          </a:p>
        </p:txBody>
      </p:sp>
      <p:cxnSp>
        <p:nvCxnSpPr>
          <p:cNvPr id="815131" name="AutoShape 27"/>
          <p:cNvCxnSpPr>
            <a:cxnSpLocks noChangeShapeType="1"/>
            <a:stCxn id="815125" idx="2"/>
            <a:endCxn id="815132" idx="0"/>
          </p:cNvCxnSpPr>
          <p:nvPr/>
        </p:nvCxnSpPr>
        <p:spPr bwMode="auto">
          <a:xfrm flipH="1">
            <a:off x="1116013" y="3065463"/>
            <a:ext cx="3122612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32" name="Rectangle 28"/>
          <p:cNvSpPr>
            <a:spLocks noChangeArrowheads="1"/>
          </p:cNvSpPr>
          <p:nvPr/>
        </p:nvSpPr>
        <p:spPr bwMode="auto">
          <a:xfrm>
            <a:off x="381000" y="3903663"/>
            <a:ext cx="1468438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sz="1400"/>
              <a:t>netscape.com</a:t>
            </a:r>
          </a:p>
        </p:txBody>
      </p:sp>
      <p:sp>
        <p:nvSpPr>
          <p:cNvPr id="815133" name="Rectangle 29"/>
          <p:cNvSpPr>
            <a:spLocks noChangeArrowheads="1"/>
          </p:cNvSpPr>
          <p:nvPr/>
        </p:nvSpPr>
        <p:spPr bwMode="auto">
          <a:xfrm>
            <a:off x="5715000" y="3944938"/>
            <a:ext cx="1674813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sz="1400"/>
              <a:t>timewarner.com</a:t>
            </a:r>
          </a:p>
        </p:txBody>
      </p:sp>
      <p:cxnSp>
        <p:nvCxnSpPr>
          <p:cNvPr id="815134" name="AutoShape 30"/>
          <p:cNvCxnSpPr>
            <a:cxnSpLocks noChangeShapeType="1"/>
            <a:stCxn id="815125" idx="2"/>
            <a:endCxn id="815133" idx="0"/>
          </p:cNvCxnSpPr>
          <p:nvPr/>
        </p:nvCxnSpPr>
        <p:spPr bwMode="auto">
          <a:xfrm>
            <a:off x="4238625" y="3065463"/>
            <a:ext cx="2314575" cy="879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35" name="AutoShape 31"/>
          <p:cNvCxnSpPr>
            <a:cxnSpLocks noChangeShapeType="1"/>
            <a:stCxn id="815133" idx="3"/>
            <a:endCxn id="815125" idx="3"/>
          </p:cNvCxnSpPr>
          <p:nvPr/>
        </p:nvCxnSpPr>
        <p:spPr bwMode="auto">
          <a:xfrm flipH="1" flipV="1">
            <a:off x="4743450" y="2913063"/>
            <a:ext cx="2646363" cy="1184275"/>
          </a:xfrm>
          <a:prstGeom prst="bentConnector3">
            <a:avLst>
              <a:gd name="adj1" fmla="val -863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36" name="Rectangle 32"/>
          <p:cNvSpPr>
            <a:spLocks noChangeArrowheads="1"/>
          </p:cNvSpPr>
          <p:nvPr/>
        </p:nvSpPr>
        <p:spPr bwMode="auto">
          <a:xfrm>
            <a:off x="6035675" y="4818063"/>
            <a:ext cx="1033463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sz="1400"/>
              <a:t>hbo.com</a:t>
            </a:r>
          </a:p>
        </p:txBody>
      </p:sp>
      <p:cxnSp>
        <p:nvCxnSpPr>
          <p:cNvPr id="815137" name="AutoShape 33"/>
          <p:cNvCxnSpPr>
            <a:cxnSpLocks noChangeShapeType="1"/>
            <a:stCxn id="815133" idx="2"/>
            <a:endCxn id="815136" idx="0"/>
          </p:cNvCxnSpPr>
          <p:nvPr/>
        </p:nvCxnSpPr>
        <p:spPr bwMode="auto">
          <a:xfrm>
            <a:off x="6553200" y="4249738"/>
            <a:ext cx="0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5138" name="Rectangle 34"/>
          <p:cNvSpPr>
            <a:spLocks noChangeArrowheads="1"/>
          </p:cNvSpPr>
          <p:nvPr/>
        </p:nvSpPr>
        <p:spPr bwMode="auto">
          <a:xfrm>
            <a:off x="5780088" y="5734050"/>
            <a:ext cx="154305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2880" tIns="46038" rIns="182880" bIns="46038" anchor="ctr">
            <a:spAutoFit/>
          </a:bodyPr>
          <a:lstStyle/>
          <a:p>
            <a:pPr algn="ctr"/>
            <a:r>
              <a:rPr lang="en-US" sz="1400"/>
              <a:t>sorpranos.com</a:t>
            </a:r>
          </a:p>
        </p:txBody>
      </p:sp>
      <p:cxnSp>
        <p:nvCxnSpPr>
          <p:cNvPr id="815139" name="AutoShape 35"/>
          <p:cNvCxnSpPr>
            <a:cxnSpLocks noChangeShapeType="1"/>
            <a:stCxn id="815136" idx="2"/>
            <a:endCxn id="815138" idx="0"/>
          </p:cNvCxnSpPr>
          <p:nvPr/>
        </p:nvCxnSpPr>
        <p:spPr bwMode="auto">
          <a:xfrm flipH="1">
            <a:off x="6551613" y="5122863"/>
            <a:ext cx="1587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0" name="AutoShape 36"/>
          <p:cNvCxnSpPr>
            <a:cxnSpLocks noChangeShapeType="1"/>
            <a:stCxn id="815138" idx="3"/>
            <a:endCxn id="815136" idx="3"/>
          </p:cNvCxnSpPr>
          <p:nvPr/>
        </p:nvCxnSpPr>
        <p:spPr bwMode="auto">
          <a:xfrm flipH="1" flipV="1">
            <a:off x="7069138" y="4970463"/>
            <a:ext cx="254000" cy="915987"/>
          </a:xfrm>
          <a:prstGeom prst="bentConnector3">
            <a:avLst>
              <a:gd name="adj1" fmla="val -9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1" name="AutoShape 37"/>
          <p:cNvCxnSpPr>
            <a:cxnSpLocks noChangeShapeType="1"/>
            <a:stCxn id="815132" idx="2"/>
            <a:endCxn id="815138" idx="1"/>
          </p:cNvCxnSpPr>
          <p:nvPr/>
        </p:nvCxnSpPr>
        <p:spPr bwMode="auto">
          <a:xfrm rot="16200000" flipH="1">
            <a:off x="2609057" y="2715419"/>
            <a:ext cx="1677987" cy="46640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5142" name="AutoShape 38"/>
          <p:cNvCxnSpPr>
            <a:cxnSpLocks noChangeShapeType="1"/>
            <a:stCxn id="815136" idx="1"/>
            <a:endCxn id="815132" idx="3"/>
          </p:cNvCxnSpPr>
          <p:nvPr/>
        </p:nvCxnSpPr>
        <p:spPr bwMode="auto">
          <a:xfrm rot="10800000">
            <a:off x="1849438" y="4056063"/>
            <a:ext cx="4186237" cy="914400"/>
          </a:xfrm>
          <a:prstGeom prst="bentConnector3">
            <a:avLst>
              <a:gd name="adj1" fmla="val 4998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C2F8B-93E7-4F26-BC58-A0F6815BA459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9-11 Terrorist Network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Social network graph.</a:t>
            </a:r>
          </a:p>
          <a:p>
            <a:pPr lvl="1"/>
            <a:r>
              <a:rPr lang="en-US"/>
              <a:t>Node:  people.</a:t>
            </a:r>
          </a:p>
          <a:p>
            <a:pPr lvl="1"/>
            <a:r>
              <a:rPr lang="en-US"/>
              <a:t>Edge:  relationship between two people.</a:t>
            </a:r>
          </a:p>
        </p:txBody>
      </p:sp>
      <p:pic>
        <p:nvPicPr>
          <p:cNvPr id="825348" name="Picture 4" descr="figu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8" y="1096963"/>
            <a:ext cx="4716462" cy="560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5349" name="Rectangle 5"/>
          <p:cNvSpPr>
            <a:spLocks noChangeArrowheads="1"/>
          </p:cNvSpPr>
          <p:nvPr/>
        </p:nvSpPr>
        <p:spPr bwMode="auto">
          <a:xfrm>
            <a:off x="492125" y="6348413"/>
            <a:ext cx="434816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/>
              <a:t>Reference:  Valdis Krebs, http://www.firstmonday.org/issues/issue7_4/krebs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6C9EF-F55D-435C-8DC2-A5A3860566F3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Ecological Food Web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Food web graph.</a:t>
            </a:r>
          </a:p>
          <a:p>
            <a:pPr lvl="1"/>
            <a:r>
              <a:rPr lang="en-US"/>
              <a:t>Node = species. </a:t>
            </a:r>
          </a:p>
          <a:p>
            <a:pPr lvl="1"/>
            <a:r>
              <a:rPr lang="en-US"/>
              <a:t>Edge = from prey to predator.</a:t>
            </a:r>
          </a:p>
        </p:txBody>
      </p:sp>
      <p:pic>
        <p:nvPicPr>
          <p:cNvPr id="824337" name="Picture 17" descr="salfood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2"/>
          <a:stretch>
            <a:fillRect/>
          </a:stretch>
        </p:blipFill>
        <p:spPr bwMode="auto">
          <a:xfrm>
            <a:off x="2590800" y="2209800"/>
            <a:ext cx="34798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4338" name="Rectangle 18"/>
          <p:cNvSpPr>
            <a:spLocks noChangeArrowheads="1"/>
          </p:cNvSpPr>
          <p:nvPr/>
        </p:nvSpPr>
        <p:spPr bwMode="auto">
          <a:xfrm>
            <a:off x="1600200" y="6096000"/>
            <a:ext cx="591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900"/>
              <a:t>Reference:  http://www.twingroves.district96.k12.il.us/Wetlands/Salamander/SalGraphics/salfoodweb.giff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31F5A-7093-4584-94A4-0A65BFD00BA9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Representation:  Adjacency Matrix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66113" cy="5410200"/>
          </a:xfrm>
        </p:spPr>
        <p:txBody>
          <a:bodyPr/>
          <a:lstStyle/>
          <a:p>
            <a:r>
              <a:rPr lang="en-US"/>
              <a:t>Adjacency matrix.  </a:t>
            </a:r>
            <a:r>
              <a:rPr lang="en-US">
                <a:solidFill>
                  <a:schemeClr val="tx1"/>
                </a:solidFill>
              </a:rPr>
              <a:t>n-by-n matrix with A</a:t>
            </a:r>
            <a:r>
              <a:rPr lang="en-US" baseline="-25000">
                <a:solidFill>
                  <a:schemeClr val="tx1"/>
                </a:solidFill>
              </a:rPr>
              <a:t>uv</a:t>
            </a:r>
            <a:r>
              <a:rPr lang="en-US">
                <a:solidFill>
                  <a:schemeClr val="tx1"/>
                </a:solidFill>
              </a:rPr>
              <a:t> = 1 if (u, v) is an edge.</a:t>
            </a:r>
            <a:endParaRPr lang="en-US"/>
          </a:p>
          <a:p>
            <a:pPr lvl="1"/>
            <a:r>
              <a:rPr lang="en-US"/>
              <a:t>Two representations of each edge.</a:t>
            </a:r>
          </a:p>
          <a:p>
            <a:pPr lvl="1"/>
            <a:r>
              <a:rPr lang="en-US"/>
              <a:t>Space proportional to n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pPr lvl="1"/>
            <a:r>
              <a:rPr lang="en-US"/>
              <a:t>Checking if (u, v) is an edge takes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(1) time. </a:t>
            </a:r>
          </a:p>
          <a:p>
            <a:pPr lvl="1"/>
            <a:r>
              <a:rPr lang="en-US"/>
              <a:t>Identifying all edges takes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) time.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38308" name="Rectangle 4"/>
          <p:cNvSpPr>
            <a:spLocks noChangeArrowheads="1"/>
          </p:cNvSpPr>
          <p:nvPr/>
        </p:nvSpPr>
        <p:spPr bwMode="auto">
          <a:xfrm>
            <a:off x="4637088" y="3822700"/>
            <a:ext cx="2273300" cy="2354263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/>
          <a:p>
            <a:r>
              <a:rPr lang="en-US" sz="1600" b="1">
                <a:solidFill>
                  <a:srgbClr val="003399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1 2 3 4 5 6 7 8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1</a:t>
            </a:r>
            <a:r>
              <a:rPr lang="en-US" sz="1600" b="1">
                <a:latin typeface="Courier New" pitchFamily="49" charset="0"/>
              </a:rPr>
              <a:t> 0 1 1 0 0 0 0 0</a:t>
            </a:r>
          </a:p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2</a:t>
            </a:r>
            <a:r>
              <a:rPr lang="en-US" sz="1600" b="1">
                <a:latin typeface="Courier New" pitchFamily="49" charset="0"/>
              </a:rPr>
              <a:t> 1 0 1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1</a:t>
            </a:r>
            <a:r>
              <a:rPr lang="en-US" sz="1600" b="1">
                <a:latin typeface="Courier New" pitchFamily="49" charset="0"/>
              </a:rPr>
              <a:t> 1 0 0 0</a:t>
            </a:r>
          </a:p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3</a:t>
            </a:r>
            <a:r>
              <a:rPr lang="en-US" sz="1600" b="1">
                <a:latin typeface="Courier New" pitchFamily="49" charset="0"/>
              </a:rPr>
              <a:t> 1 1 0 0 1 0 1 1</a:t>
            </a:r>
          </a:p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4</a:t>
            </a:r>
            <a:r>
              <a:rPr lang="en-US" sz="1600" b="1">
                <a:latin typeface="Courier New" pitchFamily="49" charset="0"/>
              </a:rPr>
              <a:t> 0 </a:t>
            </a:r>
            <a:r>
              <a:rPr lang="en-US" sz="1600" b="1">
                <a:solidFill>
                  <a:schemeClr val="accent1"/>
                </a:solidFill>
                <a:latin typeface="Courier New" pitchFamily="49" charset="0"/>
              </a:rPr>
              <a:t>1</a:t>
            </a:r>
            <a:r>
              <a:rPr lang="en-US" sz="1600" b="1">
                <a:latin typeface="Courier New" pitchFamily="49" charset="0"/>
              </a:rPr>
              <a:t> 0 1 1 0 0 0</a:t>
            </a:r>
          </a:p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5</a:t>
            </a:r>
            <a:r>
              <a:rPr lang="en-US" sz="1600" b="1">
                <a:latin typeface="Courier New" pitchFamily="49" charset="0"/>
              </a:rPr>
              <a:t> 0 1 1 1 0 1 0 0</a:t>
            </a:r>
          </a:p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6</a:t>
            </a:r>
            <a:r>
              <a:rPr lang="en-US" sz="1600" b="1">
                <a:latin typeface="Courier New" pitchFamily="49" charset="0"/>
              </a:rPr>
              <a:t> 0 0 0 0 1 0 0 0</a:t>
            </a:r>
          </a:p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7</a:t>
            </a:r>
            <a:r>
              <a:rPr lang="en-US" sz="1600" b="1">
                <a:latin typeface="Courier New" pitchFamily="49" charset="0"/>
              </a:rPr>
              <a:t> 0 0 1 0 0 0 0 1</a:t>
            </a:r>
          </a:p>
          <a:p>
            <a:r>
              <a:rPr lang="en-US" sz="1600" b="1">
                <a:solidFill>
                  <a:schemeClr val="hlink"/>
                </a:solidFill>
                <a:latin typeface="Courier New" pitchFamily="49" charset="0"/>
              </a:rPr>
              <a:t>8</a:t>
            </a:r>
            <a:r>
              <a:rPr lang="en-US" sz="1600" b="1">
                <a:latin typeface="Courier New" pitchFamily="49" charset="0"/>
              </a:rPr>
              <a:t> 0 0 1 0 0 0 1 0</a:t>
            </a:r>
          </a:p>
        </p:txBody>
      </p:sp>
      <p:sp>
        <p:nvSpPr>
          <p:cNvPr id="738336" name="Line 32"/>
          <p:cNvSpPr>
            <a:spLocks noChangeShapeType="1"/>
          </p:cNvSpPr>
          <p:nvPr/>
        </p:nvSpPr>
        <p:spPr bwMode="auto">
          <a:xfrm>
            <a:off x="4638675" y="4102100"/>
            <a:ext cx="2281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38337" name="Line 33"/>
          <p:cNvSpPr>
            <a:spLocks noChangeShapeType="1"/>
          </p:cNvSpPr>
          <p:nvPr/>
        </p:nvSpPr>
        <p:spPr bwMode="auto">
          <a:xfrm rot="-5400000">
            <a:off x="3738562" y="50053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pic>
        <p:nvPicPr>
          <p:cNvPr id="738340" name="Picture 36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990600" y="3657600"/>
            <a:ext cx="2438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8341" name="Line 37"/>
          <p:cNvSpPr>
            <a:spLocks noChangeShapeType="1"/>
          </p:cNvSpPr>
          <p:nvPr/>
        </p:nvSpPr>
        <p:spPr bwMode="auto">
          <a:xfrm flipH="1">
            <a:off x="1347788" y="4868863"/>
            <a:ext cx="252412" cy="319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72C9B-9AC3-419F-9A7A-3AFE6EA2BD75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Representation:  Adjacency List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66113" cy="5410200"/>
          </a:xfrm>
        </p:spPr>
        <p:txBody>
          <a:bodyPr/>
          <a:lstStyle/>
          <a:p>
            <a:r>
              <a:rPr lang="en-US"/>
              <a:t>Adjacency list.  </a:t>
            </a:r>
            <a:r>
              <a:rPr lang="en-US">
                <a:solidFill>
                  <a:schemeClr val="tx1"/>
                </a:solidFill>
              </a:rPr>
              <a:t>Node indexed array of lists.</a:t>
            </a:r>
          </a:p>
          <a:p>
            <a:pPr lvl="1"/>
            <a:r>
              <a:rPr lang="en-US"/>
              <a:t>Two representations of each edge.</a:t>
            </a:r>
          </a:p>
          <a:p>
            <a:pPr lvl="1"/>
            <a:r>
              <a:rPr lang="en-US"/>
              <a:t>Space proportional to m + n.</a:t>
            </a:r>
          </a:p>
          <a:p>
            <a:pPr lvl="1"/>
            <a:r>
              <a:rPr lang="en-US"/>
              <a:t>Checking if (u, v) is an edge takes O(deg(u)) time.</a:t>
            </a:r>
          </a:p>
          <a:p>
            <a:pPr lvl="1"/>
            <a:r>
              <a:rPr lang="en-US"/>
              <a:t>Identifying all edges takes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(m + n) time.</a:t>
            </a:r>
          </a:p>
          <a:p>
            <a:pPr lvl="1"/>
            <a:endParaRPr lang="en-US"/>
          </a:p>
        </p:txBody>
      </p:sp>
      <p:sp>
        <p:nvSpPr>
          <p:cNvPr id="729092" name="Rectangle 4"/>
          <p:cNvSpPr>
            <a:spLocks noChangeArrowheads="1"/>
          </p:cNvSpPr>
          <p:nvPr/>
        </p:nvSpPr>
        <p:spPr bwMode="auto">
          <a:xfrm>
            <a:off x="4614863" y="3657600"/>
            <a:ext cx="255587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29093" name="Rectangle 5"/>
          <p:cNvSpPr>
            <a:spLocks noChangeArrowheads="1"/>
          </p:cNvSpPr>
          <p:nvPr/>
        </p:nvSpPr>
        <p:spPr bwMode="auto">
          <a:xfrm>
            <a:off x="5029200" y="3657600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729094" name="Rectangle 6"/>
          <p:cNvSpPr>
            <a:spLocks noChangeArrowheads="1"/>
          </p:cNvSpPr>
          <p:nvPr/>
        </p:nvSpPr>
        <p:spPr bwMode="auto">
          <a:xfrm>
            <a:off x="5284788" y="3657600"/>
            <a:ext cx="25558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095" name="Oval 7"/>
          <p:cNvSpPr>
            <a:spLocks noChangeArrowheads="1"/>
          </p:cNvSpPr>
          <p:nvPr/>
        </p:nvSpPr>
        <p:spPr bwMode="auto">
          <a:xfrm>
            <a:off x="5380038" y="3752850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103" name="AutoShape 15"/>
          <p:cNvCxnSpPr>
            <a:cxnSpLocks noChangeShapeType="1"/>
            <a:stCxn id="729095" idx="6"/>
          </p:cNvCxnSpPr>
          <p:nvPr/>
        </p:nvCxnSpPr>
        <p:spPr bwMode="auto">
          <a:xfrm>
            <a:off x="5443538" y="3786188"/>
            <a:ext cx="479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9104" name="Rectangle 16"/>
          <p:cNvSpPr>
            <a:spLocks noChangeArrowheads="1"/>
          </p:cNvSpPr>
          <p:nvPr/>
        </p:nvSpPr>
        <p:spPr bwMode="auto">
          <a:xfrm>
            <a:off x="5807075" y="3657600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29105" name="Rectangle 17" descr="Outlined diamond"/>
          <p:cNvSpPr>
            <a:spLocks noChangeArrowheads="1"/>
          </p:cNvSpPr>
          <p:nvPr/>
        </p:nvSpPr>
        <p:spPr bwMode="auto">
          <a:xfrm>
            <a:off x="6062663" y="3657600"/>
            <a:ext cx="255587" cy="2555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106" name="Oval 18"/>
          <p:cNvSpPr>
            <a:spLocks noChangeArrowheads="1"/>
          </p:cNvSpPr>
          <p:nvPr/>
        </p:nvSpPr>
        <p:spPr bwMode="auto">
          <a:xfrm>
            <a:off x="6157913" y="3752850"/>
            <a:ext cx="65087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108" name="Rectangle 20"/>
          <p:cNvSpPr>
            <a:spLocks noChangeArrowheads="1"/>
          </p:cNvSpPr>
          <p:nvPr/>
        </p:nvSpPr>
        <p:spPr bwMode="auto">
          <a:xfrm>
            <a:off x="4614863" y="3976688"/>
            <a:ext cx="25558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29112" name="Rectangle 24"/>
          <p:cNvSpPr>
            <a:spLocks noChangeArrowheads="1"/>
          </p:cNvSpPr>
          <p:nvPr/>
        </p:nvSpPr>
        <p:spPr bwMode="auto">
          <a:xfrm>
            <a:off x="4614863" y="4295775"/>
            <a:ext cx="255587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729116" name="Rectangle 28"/>
          <p:cNvSpPr>
            <a:spLocks noChangeArrowheads="1"/>
          </p:cNvSpPr>
          <p:nvPr/>
        </p:nvSpPr>
        <p:spPr bwMode="auto">
          <a:xfrm>
            <a:off x="4614863" y="4614863"/>
            <a:ext cx="25558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729117" name="Rectangle 29"/>
          <p:cNvSpPr>
            <a:spLocks noChangeArrowheads="1"/>
          </p:cNvSpPr>
          <p:nvPr/>
        </p:nvSpPr>
        <p:spPr bwMode="auto">
          <a:xfrm>
            <a:off x="5037138" y="4614863"/>
            <a:ext cx="255587" cy="255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9118" name="Rectangle 30"/>
          <p:cNvSpPr>
            <a:spLocks noChangeArrowheads="1"/>
          </p:cNvSpPr>
          <p:nvPr/>
        </p:nvSpPr>
        <p:spPr bwMode="auto">
          <a:xfrm>
            <a:off x="5292725" y="4614863"/>
            <a:ext cx="255588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119" name="Oval 31"/>
          <p:cNvSpPr>
            <a:spLocks noChangeArrowheads="1"/>
          </p:cNvSpPr>
          <p:nvPr/>
        </p:nvSpPr>
        <p:spPr bwMode="auto">
          <a:xfrm>
            <a:off x="5387975" y="4710113"/>
            <a:ext cx="63500" cy="650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120" name="Rectangle 32"/>
          <p:cNvSpPr>
            <a:spLocks noChangeArrowheads="1"/>
          </p:cNvSpPr>
          <p:nvPr/>
        </p:nvSpPr>
        <p:spPr bwMode="auto">
          <a:xfrm>
            <a:off x="5810250" y="4614863"/>
            <a:ext cx="255588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5</a:t>
            </a:r>
          </a:p>
        </p:txBody>
      </p:sp>
      <p:sp>
        <p:nvSpPr>
          <p:cNvPr id="729121" name="Rectangle 33" descr="Outlined diamond"/>
          <p:cNvSpPr>
            <a:spLocks noChangeArrowheads="1"/>
          </p:cNvSpPr>
          <p:nvPr/>
        </p:nvSpPr>
        <p:spPr bwMode="auto">
          <a:xfrm>
            <a:off x="6065838" y="4614863"/>
            <a:ext cx="255587" cy="255587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122" name="Oval 34"/>
          <p:cNvSpPr>
            <a:spLocks noChangeArrowheads="1"/>
          </p:cNvSpPr>
          <p:nvPr/>
        </p:nvSpPr>
        <p:spPr bwMode="auto">
          <a:xfrm>
            <a:off x="6161088" y="4710113"/>
            <a:ext cx="63500" cy="650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123" name="AutoShape 35"/>
          <p:cNvCxnSpPr>
            <a:cxnSpLocks noChangeShapeType="1"/>
            <a:stCxn id="729119" idx="6"/>
            <a:endCxn id="729120" idx="1"/>
          </p:cNvCxnSpPr>
          <p:nvPr/>
        </p:nvCxnSpPr>
        <p:spPr bwMode="auto">
          <a:xfrm>
            <a:off x="5451475" y="4743450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9124" name="Rectangle 36"/>
          <p:cNvSpPr>
            <a:spLocks noChangeArrowheads="1"/>
          </p:cNvSpPr>
          <p:nvPr/>
        </p:nvSpPr>
        <p:spPr bwMode="auto">
          <a:xfrm>
            <a:off x="4614863" y="4933950"/>
            <a:ext cx="255587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729136" name="Rectangle 48"/>
          <p:cNvSpPr>
            <a:spLocks noChangeArrowheads="1"/>
          </p:cNvSpPr>
          <p:nvPr/>
        </p:nvSpPr>
        <p:spPr bwMode="auto">
          <a:xfrm>
            <a:off x="4614863" y="5260975"/>
            <a:ext cx="255587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729148" name="Rectangle 60"/>
          <p:cNvSpPr>
            <a:spLocks noChangeArrowheads="1"/>
          </p:cNvSpPr>
          <p:nvPr/>
        </p:nvSpPr>
        <p:spPr bwMode="auto">
          <a:xfrm>
            <a:off x="4614863" y="5572125"/>
            <a:ext cx="255587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729149" name="Rectangle 61"/>
          <p:cNvSpPr>
            <a:spLocks noChangeArrowheads="1"/>
          </p:cNvSpPr>
          <p:nvPr/>
        </p:nvSpPr>
        <p:spPr bwMode="auto">
          <a:xfrm>
            <a:off x="5037138" y="5572125"/>
            <a:ext cx="25558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29150" name="Rectangle 62"/>
          <p:cNvSpPr>
            <a:spLocks noChangeArrowheads="1"/>
          </p:cNvSpPr>
          <p:nvPr/>
        </p:nvSpPr>
        <p:spPr bwMode="auto">
          <a:xfrm>
            <a:off x="5292725" y="5572125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151" name="Oval 63"/>
          <p:cNvSpPr>
            <a:spLocks noChangeArrowheads="1"/>
          </p:cNvSpPr>
          <p:nvPr/>
        </p:nvSpPr>
        <p:spPr bwMode="auto">
          <a:xfrm>
            <a:off x="5387975" y="5667375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152" name="Rectangle 64"/>
          <p:cNvSpPr>
            <a:spLocks noChangeArrowheads="1"/>
          </p:cNvSpPr>
          <p:nvPr/>
        </p:nvSpPr>
        <p:spPr bwMode="auto">
          <a:xfrm>
            <a:off x="5810250" y="5572125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8</a:t>
            </a:r>
          </a:p>
        </p:txBody>
      </p:sp>
      <p:sp>
        <p:nvSpPr>
          <p:cNvPr id="729153" name="Rectangle 65" descr="Outlined diamond"/>
          <p:cNvSpPr>
            <a:spLocks noChangeArrowheads="1"/>
          </p:cNvSpPr>
          <p:nvPr/>
        </p:nvSpPr>
        <p:spPr bwMode="auto">
          <a:xfrm>
            <a:off x="6065838" y="5572125"/>
            <a:ext cx="255587" cy="2555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154" name="Oval 66"/>
          <p:cNvSpPr>
            <a:spLocks noChangeArrowheads="1"/>
          </p:cNvSpPr>
          <p:nvPr/>
        </p:nvSpPr>
        <p:spPr bwMode="auto">
          <a:xfrm>
            <a:off x="6161088" y="5667375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155" name="AutoShape 67"/>
          <p:cNvCxnSpPr>
            <a:cxnSpLocks noChangeShapeType="1"/>
            <a:stCxn id="729151" idx="6"/>
            <a:endCxn id="729152" idx="1"/>
          </p:cNvCxnSpPr>
          <p:nvPr/>
        </p:nvCxnSpPr>
        <p:spPr bwMode="auto">
          <a:xfrm>
            <a:off x="5451475" y="5700713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9156" name="Rectangle 68"/>
          <p:cNvSpPr>
            <a:spLocks noChangeArrowheads="1"/>
          </p:cNvSpPr>
          <p:nvPr/>
        </p:nvSpPr>
        <p:spPr bwMode="auto">
          <a:xfrm>
            <a:off x="4614863" y="5891213"/>
            <a:ext cx="255587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hlink"/>
                </a:solidFill>
              </a:rPr>
              <a:t>8</a:t>
            </a:r>
          </a:p>
        </p:txBody>
      </p:sp>
      <p:pic>
        <p:nvPicPr>
          <p:cNvPr id="729223" name="Picture 135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990600" y="3657600"/>
            <a:ext cx="2438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9224" name="Rectangle 136"/>
          <p:cNvSpPr>
            <a:spLocks noChangeArrowheads="1"/>
          </p:cNvSpPr>
          <p:nvPr/>
        </p:nvSpPr>
        <p:spPr bwMode="auto">
          <a:xfrm>
            <a:off x="5033963" y="3971925"/>
            <a:ext cx="25558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729225" name="Rectangle 137"/>
          <p:cNvSpPr>
            <a:spLocks noChangeArrowheads="1"/>
          </p:cNvSpPr>
          <p:nvPr/>
        </p:nvSpPr>
        <p:spPr bwMode="auto">
          <a:xfrm>
            <a:off x="5289550" y="3971925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26" name="Oval 138"/>
          <p:cNvSpPr>
            <a:spLocks noChangeArrowheads="1"/>
          </p:cNvSpPr>
          <p:nvPr/>
        </p:nvSpPr>
        <p:spPr bwMode="auto">
          <a:xfrm>
            <a:off x="5384800" y="4067175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27" name="Rectangle 139"/>
          <p:cNvSpPr>
            <a:spLocks noChangeArrowheads="1"/>
          </p:cNvSpPr>
          <p:nvPr/>
        </p:nvSpPr>
        <p:spPr bwMode="auto">
          <a:xfrm>
            <a:off x="5807075" y="3971925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29228" name="Rectangle 140"/>
          <p:cNvSpPr>
            <a:spLocks noChangeArrowheads="1"/>
          </p:cNvSpPr>
          <p:nvPr/>
        </p:nvSpPr>
        <p:spPr bwMode="auto">
          <a:xfrm>
            <a:off x="6062663" y="3971925"/>
            <a:ext cx="26193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29" name="Oval 141"/>
          <p:cNvSpPr>
            <a:spLocks noChangeArrowheads="1"/>
          </p:cNvSpPr>
          <p:nvPr/>
        </p:nvSpPr>
        <p:spPr bwMode="auto">
          <a:xfrm>
            <a:off x="6157913" y="4067175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30" name="Rectangle 142"/>
          <p:cNvSpPr>
            <a:spLocks noChangeArrowheads="1"/>
          </p:cNvSpPr>
          <p:nvPr/>
        </p:nvSpPr>
        <p:spPr bwMode="auto">
          <a:xfrm>
            <a:off x="6592888" y="3971925"/>
            <a:ext cx="255587" cy="255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9231" name="Rectangle 143"/>
          <p:cNvSpPr>
            <a:spLocks noChangeArrowheads="1"/>
          </p:cNvSpPr>
          <p:nvPr/>
        </p:nvSpPr>
        <p:spPr bwMode="auto">
          <a:xfrm>
            <a:off x="6848475" y="3971925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32" name="Oval 144"/>
          <p:cNvSpPr>
            <a:spLocks noChangeArrowheads="1"/>
          </p:cNvSpPr>
          <p:nvPr/>
        </p:nvSpPr>
        <p:spPr bwMode="auto">
          <a:xfrm>
            <a:off x="6943725" y="4067175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233" name="AutoShape 145"/>
          <p:cNvCxnSpPr>
            <a:cxnSpLocks noChangeShapeType="1"/>
            <a:stCxn id="729229" idx="6"/>
            <a:endCxn id="729230" idx="1"/>
          </p:cNvCxnSpPr>
          <p:nvPr/>
        </p:nvCxnSpPr>
        <p:spPr bwMode="auto">
          <a:xfrm>
            <a:off x="6221413" y="4100513"/>
            <a:ext cx="371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9234" name="AutoShape 146"/>
          <p:cNvCxnSpPr>
            <a:cxnSpLocks noChangeShapeType="1"/>
            <a:stCxn id="729226" idx="6"/>
            <a:endCxn id="729227" idx="1"/>
          </p:cNvCxnSpPr>
          <p:nvPr/>
        </p:nvCxnSpPr>
        <p:spPr bwMode="auto">
          <a:xfrm>
            <a:off x="5448300" y="4100513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9235" name="Rectangle 147"/>
          <p:cNvSpPr>
            <a:spLocks noChangeArrowheads="1"/>
          </p:cNvSpPr>
          <p:nvPr/>
        </p:nvSpPr>
        <p:spPr bwMode="auto">
          <a:xfrm>
            <a:off x="7335838" y="3971925"/>
            <a:ext cx="25558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5</a:t>
            </a:r>
          </a:p>
        </p:txBody>
      </p:sp>
      <p:sp>
        <p:nvSpPr>
          <p:cNvPr id="729236" name="Rectangle 148" descr="Outlined diamond"/>
          <p:cNvSpPr>
            <a:spLocks noChangeArrowheads="1"/>
          </p:cNvSpPr>
          <p:nvPr/>
        </p:nvSpPr>
        <p:spPr bwMode="auto">
          <a:xfrm>
            <a:off x="7591425" y="3971925"/>
            <a:ext cx="255588" cy="2555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37" name="Oval 149"/>
          <p:cNvSpPr>
            <a:spLocks noChangeArrowheads="1"/>
          </p:cNvSpPr>
          <p:nvPr/>
        </p:nvSpPr>
        <p:spPr bwMode="auto">
          <a:xfrm>
            <a:off x="7686675" y="4067175"/>
            <a:ext cx="65088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238" name="AutoShape 150"/>
          <p:cNvCxnSpPr>
            <a:cxnSpLocks noChangeShapeType="1"/>
            <a:stCxn id="729232" idx="6"/>
            <a:endCxn id="729235" idx="1"/>
          </p:cNvCxnSpPr>
          <p:nvPr/>
        </p:nvCxnSpPr>
        <p:spPr bwMode="auto">
          <a:xfrm>
            <a:off x="7007225" y="4100513"/>
            <a:ext cx="3286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9239" name="Rectangle 151"/>
          <p:cNvSpPr>
            <a:spLocks noChangeArrowheads="1"/>
          </p:cNvSpPr>
          <p:nvPr/>
        </p:nvSpPr>
        <p:spPr bwMode="auto">
          <a:xfrm>
            <a:off x="5033963" y="4292600"/>
            <a:ext cx="25558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1</a:t>
            </a:r>
          </a:p>
        </p:txBody>
      </p:sp>
      <p:sp>
        <p:nvSpPr>
          <p:cNvPr id="729240" name="Rectangle 152"/>
          <p:cNvSpPr>
            <a:spLocks noChangeArrowheads="1"/>
          </p:cNvSpPr>
          <p:nvPr/>
        </p:nvSpPr>
        <p:spPr bwMode="auto">
          <a:xfrm>
            <a:off x="5289550" y="4292600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41" name="Oval 153"/>
          <p:cNvSpPr>
            <a:spLocks noChangeArrowheads="1"/>
          </p:cNvSpPr>
          <p:nvPr/>
        </p:nvSpPr>
        <p:spPr bwMode="auto">
          <a:xfrm>
            <a:off x="5384800" y="4387850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42" name="Rectangle 154"/>
          <p:cNvSpPr>
            <a:spLocks noChangeArrowheads="1"/>
          </p:cNvSpPr>
          <p:nvPr/>
        </p:nvSpPr>
        <p:spPr bwMode="auto">
          <a:xfrm>
            <a:off x="5807075" y="4292600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729243" name="Rectangle 155"/>
          <p:cNvSpPr>
            <a:spLocks noChangeArrowheads="1"/>
          </p:cNvSpPr>
          <p:nvPr/>
        </p:nvSpPr>
        <p:spPr bwMode="auto">
          <a:xfrm>
            <a:off x="6062663" y="4292600"/>
            <a:ext cx="25558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44" name="Oval 156"/>
          <p:cNvSpPr>
            <a:spLocks noChangeArrowheads="1"/>
          </p:cNvSpPr>
          <p:nvPr/>
        </p:nvSpPr>
        <p:spPr bwMode="auto">
          <a:xfrm>
            <a:off x="6157913" y="4387850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45" name="Rectangle 157"/>
          <p:cNvSpPr>
            <a:spLocks noChangeArrowheads="1"/>
          </p:cNvSpPr>
          <p:nvPr/>
        </p:nvSpPr>
        <p:spPr bwMode="auto">
          <a:xfrm>
            <a:off x="6592888" y="4292600"/>
            <a:ext cx="25558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5</a:t>
            </a:r>
          </a:p>
        </p:txBody>
      </p:sp>
      <p:sp>
        <p:nvSpPr>
          <p:cNvPr id="729246" name="Rectangle 158"/>
          <p:cNvSpPr>
            <a:spLocks noChangeArrowheads="1"/>
          </p:cNvSpPr>
          <p:nvPr/>
        </p:nvSpPr>
        <p:spPr bwMode="auto">
          <a:xfrm>
            <a:off x="6848475" y="4292600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47" name="Oval 159"/>
          <p:cNvSpPr>
            <a:spLocks noChangeArrowheads="1"/>
          </p:cNvSpPr>
          <p:nvPr/>
        </p:nvSpPr>
        <p:spPr bwMode="auto">
          <a:xfrm>
            <a:off x="6943725" y="4387850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248" name="AutoShape 160"/>
          <p:cNvCxnSpPr>
            <a:cxnSpLocks noChangeShapeType="1"/>
            <a:stCxn id="729244" idx="6"/>
            <a:endCxn id="729245" idx="1"/>
          </p:cNvCxnSpPr>
          <p:nvPr/>
        </p:nvCxnSpPr>
        <p:spPr bwMode="auto">
          <a:xfrm>
            <a:off x="6221413" y="4421188"/>
            <a:ext cx="371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9249" name="AutoShape 161"/>
          <p:cNvCxnSpPr>
            <a:cxnSpLocks noChangeShapeType="1"/>
            <a:stCxn id="729241" idx="6"/>
            <a:endCxn id="729242" idx="1"/>
          </p:cNvCxnSpPr>
          <p:nvPr/>
        </p:nvCxnSpPr>
        <p:spPr bwMode="auto">
          <a:xfrm>
            <a:off x="5448300" y="4421188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9253" name="AutoShape 165"/>
          <p:cNvCxnSpPr>
            <a:cxnSpLocks noChangeShapeType="1"/>
            <a:stCxn id="729247" idx="6"/>
          </p:cNvCxnSpPr>
          <p:nvPr/>
        </p:nvCxnSpPr>
        <p:spPr bwMode="auto">
          <a:xfrm>
            <a:off x="7007225" y="4421188"/>
            <a:ext cx="479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9254" name="Rectangle 166"/>
          <p:cNvSpPr>
            <a:spLocks noChangeArrowheads="1"/>
          </p:cNvSpPr>
          <p:nvPr/>
        </p:nvSpPr>
        <p:spPr bwMode="auto">
          <a:xfrm>
            <a:off x="8123238" y="4283075"/>
            <a:ext cx="25558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8</a:t>
            </a:r>
          </a:p>
        </p:txBody>
      </p:sp>
      <p:sp>
        <p:nvSpPr>
          <p:cNvPr id="729255" name="Rectangle 167" descr="Outlined diamond"/>
          <p:cNvSpPr>
            <a:spLocks noChangeArrowheads="1"/>
          </p:cNvSpPr>
          <p:nvPr/>
        </p:nvSpPr>
        <p:spPr bwMode="auto">
          <a:xfrm>
            <a:off x="8378825" y="4283075"/>
            <a:ext cx="255588" cy="2555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56" name="Oval 168"/>
          <p:cNvSpPr>
            <a:spLocks noChangeArrowheads="1"/>
          </p:cNvSpPr>
          <p:nvPr/>
        </p:nvSpPr>
        <p:spPr bwMode="auto">
          <a:xfrm>
            <a:off x="8474075" y="4378325"/>
            <a:ext cx="65088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257" name="AutoShape 169"/>
          <p:cNvCxnSpPr>
            <a:cxnSpLocks noChangeShapeType="1"/>
            <a:stCxn id="729260" idx="3"/>
            <a:endCxn id="729254" idx="1"/>
          </p:cNvCxnSpPr>
          <p:nvPr/>
        </p:nvCxnSpPr>
        <p:spPr bwMode="auto">
          <a:xfrm flipV="1">
            <a:off x="7847013" y="4411663"/>
            <a:ext cx="2762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9258" name="Rectangle 170"/>
          <p:cNvSpPr>
            <a:spLocks noChangeArrowheads="1"/>
          </p:cNvSpPr>
          <p:nvPr/>
        </p:nvSpPr>
        <p:spPr bwMode="auto">
          <a:xfrm>
            <a:off x="7610475" y="4267200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sz="1200"/>
          </a:p>
        </p:txBody>
      </p:sp>
      <p:sp>
        <p:nvSpPr>
          <p:cNvPr id="729259" name="Rectangle 171"/>
          <p:cNvSpPr>
            <a:spLocks noChangeArrowheads="1"/>
          </p:cNvSpPr>
          <p:nvPr/>
        </p:nvSpPr>
        <p:spPr bwMode="auto">
          <a:xfrm>
            <a:off x="7335838" y="4287838"/>
            <a:ext cx="255587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7</a:t>
            </a:r>
          </a:p>
        </p:txBody>
      </p:sp>
      <p:sp>
        <p:nvSpPr>
          <p:cNvPr id="729260" name="Rectangle 172"/>
          <p:cNvSpPr>
            <a:spLocks noChangeArrowheads="1"/>
          </p:cNvSpPr>
          <p:nvPr/>
        </p:nvSpPr>
        <p:spPr bwMode="auto">
          <a:xfrm>
            <a:off x="7591425" y="4287838"/>
            <a:ext cx="255588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61" name="Oval 173"/>
          <p:cNvSpPr>
            <a:spLocks noChangeArrowheads="1"/>
          </p:cNvSpPr>
          <p:nvPr/>
        </p:nvSpPr>
        <p:spPr bwMode="auto">
          <a:xfrm>
            <a:off x="7686675" y="4383088"/>
            <a:ext cx="63500" cy="650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63" name="Rectangle 175"/>
          <p:cNvSpPr>
            <a:spLocks noChangeArrowheads="1"/>
          </p:cNvSpPr>
          <p:nvPr/>
        </p:nvSpPr>
        <p:spPr bwMode="auto">
          <a:xfrm>
            <a:off x="5032375" y="4932363"/>
            <a:ext cx="255588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2</a:t>
            </a:r>
          </a:p>
        </p:txBody>
      </p:sp>
      <p:sp>
        <p:nvSpPr>
          <p:cNvPr id="729264" name="Rectangle 176"/>
          <p:cNvSpPr>
            <a:spLocks noChangeArrowheads="1"/>
          </p:cNvSpPr>
          <p:nvPr/>
        </p:nvSpPr>
        <p:spPr bwMode="auto">
          <a:xfrm>
            <a:off x="5287963" y="4932363"/>
            <a:ext cx="255587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65" name="Oval 177"/>
          <p:cNvSpPr>
            <a:spLocks noChangeArrowheads="1"/>
          </p:cNvSpPr>
          <p:nvPr/>
        </p:nvSpPr>
        <p:spPr bwMode="auto">
          <a:xfrm>
            <a:off x="5383213" y="5027613"/>
            <a:ext cx="63500" cy="650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66" name="Rectangle 178"/>
          <p:cNvSpPr>
            <a:spLocks noChangeArrowheads="1"/>
          </p:cNvSpPr>
          <p:nvPr/>
        </p:nvSpPr>
        <p:spPr bwMode="auto">
          <a:xfrm>
            <a:off x="5815013" y="4932363"/>
            <a:ext cx="255587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29267" name="Rectangle 179"/>
          <p:cNvSpPr>
            <a:spLocks noChangeArrowheads="1"/>
          </p:cNvSpPr>
          <p:nvPr/>
        </p:nvSpPr>
        <p:spPr bwMode="auto">
          <a:xfrm>
            <a:off x="6070600" y="4932363"/>
            <a:ext cx="254000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68" name="Oval 180"/>
          <p:cNvSpPr>
            <a:spLocks noChangeArrowheads="1"/>
          </p:cNvSpPr>
          <p:nvPr/>
        </p:nvSpPr>
        <p:spPr bwMode="auto">
          <a:xfrm>
            <a:off x="6165850" y="5027613"/>
            <a:ext cx="63500" cy="650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69" name="Rectangle 181"/>
          <p:cNvSpPr>
            <a:spLocks noChangeArrowheads="1"/>
          </p:cNvSpPr>
          <p:nvPr/>
        </p:nvSpPr>
        <p:spPr bwMode="auto">
          <a:xfrm>
            <a:off x="6591300" y="4932363"/>
            <a:ext cx="255588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4</a:t>
            </a:r>
          </a:p>
        </p:txBody>
      </p:sp>
      <p:sp>
        <p:nvSpPr>
          <p:cNvPr id="729270" name="Rectangle 182"/>
          <p:cNvSpPr>
            <a:spLocks noChangeArrowheads="1"/>
          </p:cNvSpPr>
          <p:nvPr/>
        </p:nvSpPr>
        <p:spPr bwMode="auto">
          <a:xfrm>
            <a:off x="6846888" y="4932363"/>
            <a:ext cx="255587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71" name="Oval 183"/>
          <p:cNvSpPr>
            <a:spLocks noChangeArrowheads="1"/>
          </p:cNvSpPr>
          <p:nvPr/>
        </p:nvSpPr>
        <p:spPr bwMode="auto">
          <a:xfrm>
            <a:off x="6942138" y="5027613"/>
            <a:ext cx="63500" cy="650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272" name="AutoShape 184"/>
          <p:cNvCxnSpPr>
            <a:cxnSpLocks noChangeShapeType="1"/>
            <a:stCxn id="729268" idx="6"/>
            <a:endCxn id="729269" idx="1"/>
          </p:cNvCxnSpPr>
          <p:nvPr/>
        </p:nvCxnSpPr>
        <p:spPr bwMode="auto">
          <a:xfrm>
            <a:off x="6229350" y="506095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9273" name="AutoShape 185"/>
          <p:cNvCxnSpPr>
            <a:cxnSpLocks noChangeShapeType="1"/>
            <a:stCxn id="729265" idx="6"/>
            <a:endCxn id="729266" idx="1"/>
          </p:cNvCxnSpPr>
          <p:nvPr/>
        </p:nvCxnSpPr>
        <p:spPr bwMode="auto">
          <a:xfrm>
            <a:off x="5446713" y="5060950"/>
            <a:ext cx="368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9274" name="Rectangle 186"/>
          <p:cNvSpPr>
            <a:spLocks noChangeArrowheads="1"/>
          </p:cNvSpPr>
          <p:nvPr/>
        </p:nvSpPr>
        <p:spPr bwMode="auto">
          <a:xfrm>
            <a:off x="7334250" y="4932363"/>
            <a:ext cx="255588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6</a:t>
            </a:r>
          </a:p>
        </p:txBody>
      </p:sp>
      <p:sp>
        <p:nvSpPr>
          <p:cNvPr id="729275" name="Rectangle 187" descr="Outlined diamond"/>
          <p:cNvSpPr>
            <a:spLocks noChangeArrowheads="1"/>
          </p:cNvSpPr>
          <p:nvPr/>
        </p:nvSpPr>
        <p:spPr bwMode="auto">
          <a:xfrm>
            <a:off x="7589838" y="4932363"/>
            <a:ext cx="255587" cy="255587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76" name="Oval 188"/>
          <p:cNvSpPr>
            <a:spLocks noChangeArrowheads="1"/>
          </p:cNvSpPr>
          <p:nvPr/>
        </p:nvSpPr>
        <p:spPr bwMode="auto">
          <a:xfrm>
            <a:off x="7685088" y="5027613"/>
            <a:ext cx="65087" cy="650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277" name="AutoShape 189"/>
          <p:cNvCxnSpPr>
            <a:cxnSpLocks noChangeShapeType="1"/>
            <a:stCxn id="729271" idx="6"/>
            <a:endCxn id="729274" idx="1"/>
          </p:cNvCxnSpPr>
          <p:nvPr/>
        </p:nvCxnSpPr>
        <p:spPr bwMode="auto">
          <a:xfrm>
            <a:off x="7005638" y="5060950"/>
            <a:ext cx="328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9278" name="Rectangle 190"/>
          <p:cNvSpPr>
            <a:spLocks noChangeArrowheads="1"/>
          </p:cNvSpPr>
          <p:nvPr/>
        </p:nvSpPr>
        <p:spPr bwMode="auto">
          <a:xfrm>
            <a:off x="5037138" y="5249863"/>
            <a:ext cx="255587" cy="2555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5</a:t>
            </a:r>
          </a:p>
        </p:txBody>
      </p:sp>
      <p:sp>
        <p:nvSpPr>
          <p:cNvPr id="729279" name="Rectangle 191" descr="Outlined diamond"/>
          <p:cNvSpPr>
            <a:spLocks noChangeArrowheads="1"/>
          </p:cNvSpPr>
          <p:nvPr/>
        </p:nvSpPr>
        <p:spPr bwMode="auto">
          <a:xfrm>
            <a:off x="5292725" y="5249863"/>
            <a:ext cx="255588" cy="255587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80" name="Oval 192"/>
          <p:cNvSpPr>
            <a:spLocks noChangeArrowheads="1"/>
          </p:cNvSpPr>
          <p:nvPr/>
        </p:nvSpPr>
        <p:spPr bwMode="auto">
          <a:xfrm>
            <a:off x="5387975" y="5345113"/>
            <a:ext cx="63500" cy="650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88" name="Line 200"/>
          <p:cNvSpPr>
            <a:spLocks noChangeShapeType="1"/>
          </p:cNvSpPr>
          <p:nvPr/>
        </p:nvSpPr>
        <p:spPr bwMode="auto">
          <a:xfrm flipH="1">
            <a:off x="1347788" y="4868863"/>
            <a:ext cx="252412" cy="319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89" name="Line 201"/>
          <p:cNvSpPr>
            <a:spLocks noChangeShapeType="1"/>
          </p:cNvSpPr>
          <p:nvPr/>
        </p:nvSpPr>
        <p:spPr bwMode="auto">
          <a:xfrm flipH="1">
            <a:off x="5256213" y="1771650"/>
            <a:ext cx="152400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90" name="Rectangle 202"/>
          <p:cNvSpPr>
            <a:spLocks noChangeArrowheads="1"/>
          </p:cNvSpPr>
          <p:nvPr/>
        </p:nvSpPr>
        <p:spPr bwMode="auto">
          <a:xfrm>
            <a:off x="5443538" y="1489075"/>
            <a:ext cx="2641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degree = number of neighbors of u</a:t>
            </a:r>
          </a:p>
        </p:txBody>
      </p:sp>
      <p:sp>
        <p:nvSpPr>
          <p:cNvPr id="729291" name="Rectangle 203"/>
          <p:cNvSpPr>
            <a:spLocks noChangeArrowheads="1"/>
          </p:cNvSpPr>
          <p:nvPr/>
        </p:nvSpPr>
        <p:spPr bwMode="auto">
          <a:xfrm>
            <a:off x="5030788" y="5899150"/>
            <a:ext cx="255587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3</a:t>
            </a:r>
          </a:p>
        </p:txBody>
      </p:sp>
      <p:sp>
        <p:nvSpPr>
          <p:cNvPr id="729292" name="Rectangle 204"/>
          <p:cNvSpPr>
            <a:spLocks noChangeArrowheads="1"/>
          </p:cNvSpPr>
          <p:nvPr/>
        </p:nvSpPr>
        <p:spPr bwMode="auto">
          <a:xfrm>
            <a:off x="5286375" y="5899150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93" name="Oval 205"/>
          <p:cNvSpPr>
            <a:spLocks noChangeArrowheads="1"/>
          </p:cNvSpPr>
          <p:nvPr/>
        </p:nvSpPr>
        <p:spPr bwMode="auto">
          <a:xfrm>
            <a:off x="5381625" y="5994400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29294" name="Rectangle 206"/>
          <p:cNvSpPr>
            <a:spLocks noChangeArrowheads="1"/>
          </p:cNvSpPr>
          <p:nvPr/>
        </p:nvSpPr>
        <p:spPr bwMode="auto">
          <a:xfrm>
            <a:off x="5813425" y="5899150"/>
            <a:ext cx="255588" cy="2555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/>
              <a:t>7</a:t>
            </a:r>
          </a:p>
        </p:txBody>
      </p:sp>
      <p:sp>
        <p:nvSpPr>
          <p:cNvPr id="729295" name="Rectangle 207" descr="Outlined diamond"/>
          <p:cNvSpPr>
            <a:spLocks noChangeArrowheads="1"/>
          </p:cNvSpPr>
          <p:nvPr/>
        </p:nvSpPr>
        <p:spPr bwMode="auto">
          <a:xfrm>
            <a:off x="6069013" y="5899150"/>
            <a:ext cx="255587" cy="2555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/>
          </a:p>
        </p:txBody>
      </p:sp>
      <p:sp>
        <p:nvSpPr>
          <p:cNvPr id="729296" name="Oval 208"/>
          <p:cNvSpPr>
            <a:spLocks noChangeArrowheads="1"/>
          </p:cNvSpPr>
          <p:nvPr/>
        </p:nvSpPr>
        <p:spPr bwMode="auto">
          <a:xfrm>
            <a:off x="6164263" y="5994400"/>
            <a:ext cx="63500" cy="6508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729297" name="AutoShape 209"/>
          <p:cNvCxnSpPr>
            <a:cxnSpLocks noChangeShapeType="1"/>
            <a:stCxn id="729293" idx="6"/>
            <a:endCxn id="729294" idx="1"/>
          </p:cNvCxnSpPr>
          <p:nvPr/>
        </p:nvCxnSpPr>
        <p:spPr bwMode="auto">
          <a:xfrm>
            <a:off x="5445125" y="6027738"/>
            <a:ext cx="368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WAYNE:public_html:kleinberg-tardos:alg-design.pot</Template>
  <TotalTime>19509</TotalTime>
  <Words>2783</Words>
  <Application>Microsoft Office PowerPoint</Application>
  <PresentationFormat>On-screen Show (4:3)</PresentationFormat>
  <Paragraphs>522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Lucida Grande</vt:lpstr>
      <vt:lpstr>Monotype Sorts</vt:lpstr>
      <vt:lpstr>Cambria Math</vt:lpstr>
      <vt:lpstr>Comic Sans MS</vt:lpstr>
      <vt:lpstr>Courier New</vt:lpstr>
      <vt:lpstr>Symbol</vt:lpstr>
      <vt:lpstr>Wingdings</vt:lpstr>
      <vt:lpstr>alg-design</vt:lpstr>
      <vt:lpstr>Chapter 3  Graphs</vt:lpstr>
      <vt:lpstr>3.1  Basic Definitions and Applications</vt:lpstr>
      <vt:lpstr>Undirected Graphs</vt:lpstr>
      <vt:lpstr>Some Graph Applications</vt:lpstr>
      <vt:lpstr>World Wide Web</vt:lpstr>
      <vt:lpstr>9-11 Terrorist Network</vt:lpstr>
      <vt:lpstr>Ecological Food Web</vt:lpstr>
      <vt:lpstr>Graph Representation:  Adjacency Matrix</vt:lpstr>
      <vt:lpstr>Graph Representation:  Adjacency List</vt:lpstr>
      <vt:lpstr>Paths and Connectivity</vt:lpstr>
      <vt:lpstr>Cycles</vt:lpstr>
      <vt:lpstr>Trees</vt:lpstr>
      <vt:lpstr>Rooted Trees</vt:lpstr>
      <vt:lpstr>3.2  Graph Traversal</vt:lpstr>
      <vt:lpstr>Connectivity</vt:lpstr>
      <vt:lpstr>Breadth First Search</vt:lpstr>
      <vt:lpstr>Breadth First Search</vt:lpstr>
      <vt:lpstr>Breadth First Search:  Analysis</vt:lpstr>
      <vt:lpstr>Connected Component</vt:lpstr>
      <vt:lpstr>Connected Component</vt:lpstr>
      <vt:lpstr>3.4  Testing Bipartiteness</vt:lpstr>
      <vt:lpstr>Bipartite Graphs</vt:lpstr>
      <vt:lpstr>Testing Bipartiteness</vt:lpstr>
      <vt:lpstr>An Obstruction to Bipartiteness</vt:lpstr>
      <vt:lpstr>Bipartite Graphs</vt:lpstr>
      <vt:lpstr>Bipartite Graphs</vt:lpstr>
      <vt:lpstr>Bipartite Graphs</vt:lpstr>
      <vt:lpstr>Obstruction to Bipartiteness</vt:lpstr>
      <vt:lpstr>3.5  Connectivity in Directed Graphs</vt:lpstr>
      <vt:lpstr>Directed Graphs</vt:lpstr>
      <vt:lpstr>Graph Search</vt:lpstr>
      <vt:lpstr>Strong Connectivity</vt:lpstr>
      <vt:lpstr>Strong Connectivity:  Algorithm</vt:lpstr>
      <vt:lpstr>Connectivity in small space computing</vt:lpstr>
      <vt:lpstr>Connectivity in small space computing</vt:lpstr>
      <vt:lpstr>3.6  DAGs and Topological Ordering</vt:lpstr>
      <vt:lpstr>Directed Acyclic Graphs</vt:lpstr>
      <vt:lpstr>Precedence Constraints</vt:lpstr>
      <vt:lpstr>Directed Acyclic Graphs</vt:lpstr>
      <vt:lpstr>Directed Acyclic Graphs</vt:lpstr>
      <vt:lpstr>Directed Acyclic Graphs</vt:lpstr>
      <vt:lpstr>Directed Acyclic Graphs</vt:lpstr>
      <vt:lpstr>Topological Sorting Algorithm:  Running Time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Kevin Wayne</dc:creator>
  <cp:lastModifiedBy>Pinyan Lu</cp:lastModifiedBy>
  <cp:revision>750</cp:revision>
  <cp:lastPrinted>2006-01-20T16:50:17Z</cp:lastPrinted>
  <dcterms:created xsi:type="dcterms:W3CDTF">1999-12-31T01:41:01Z</dcterms:created>
  <dcterms:modified xsi:type="dcterms:W3CDTF">2018-03-05T04:59:40Z</dcterms:modified>
</cp:coreProperties>
</file>