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76"/>
  </p:notesMasterIdLst>
  <p:handoutMasterIdLst>
    <p:handoutMasterId r:id="rId77"/>
  </p:handoutMasterIdLst>
  <p:sldIdLst>
    <p:sldId id="516" r:id="rId2"/>
    <p:sldId id="478" r:id="rId3"/>
    <p:sldId id="518" r:id="rId4"/>
    <p:sldId id="519" r:id="rId5"/>
    <p:sldId id="520" r:id="rId6"/>
    <p:sldId id="521" r:id="rId7"/>
    <p:sldId id="410" r:id="rId8"/>
    <p:sldId id="482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481" r:id="rId26"/>
    <p:sldId id="446" r:id="rId27"/>
    <p:sldId id="466" r:id="rId28"/>
    <p:sldId id="467" r:id="rId29"/>
    <p:sldId id="471" r:id="rId30"/>
    <p:sldId id="473" r:id="rId31"/>
    <p:sldId id="474" r:id="rId32"/>
    <p:sldId id="475" r:id="rId33"/>
    <p:sldId id="476" r:id="rId34"/>
    <p:sldId id="494" r:id="rId35"/>
    <p:sldId id="486" r:id="rId36"/>
    <p:sldId id="487" r:id="rId37"/>
    <p:sldId id="485" r:id="rId38"/>
    <p:sldId id="484" r:id="rId39"/>
    <p:sldId id="488" r:id="rId40"/>
    <p:sldId id="489" r:id="rId41"/>
    <p:sldId id="514" r:id="rId42"/>
    <p:sldId id="504" r:id="rId43"/>
    <p:sldId id="505" r:id="rId44"/>
    <p:sldId id="506" r:id="rId45"/>
    <p:sldId id="507" r:id="rId46"/>
    <p:sldId id="509" r:id="rId47"/>
    <p:sldId id="510" r:id="rId48"/>
    <p:sldId id="511" r:id="rId49"/>
    <p:sldId id="512" r:id="rId50"/>
    <p:sldId id="513" r:id="rId51"/>
    <p:sldId id="538" r:id="rId52"/>
    <p:sldId id="539" r:id="rId53"/>
    <p:sldId id="540" r:id="rId54"/>
    <p:sldId id="541" r:id="rId55"/>
    <p:sldId id="542" r:id="rId56"/>
    <p:sldId id="543" r:id="rId57"/>
    <p:sldId id="544" r:id="rId58"/>
    <p:sldId id="545" r:id="rId59"/>
    <p:sldId id="546" r:id="rId60"/>
    <p:sldId id="547" r:id="rId61"/>
    <p:sldId id="548" r:id="rId62"/>
    <p:sldId id="549" r:id="rId63"/>
    <p:sldId id="550" r:id="rId64"/>
    <p:sldId id="551" r:id="rId65"/>
    <p:sldId id="552" r:id="rId66"/>
    <p:sldId id="553" r:id="rId67"/>
    <p:sldId id="554" r:id="rId68"/>
    <p:sldId id="555" r:id="rId69"/>
    <p:sldId id="556" r:id="rId70"/>
    <p:sldId id="558" r:id="rId71"/>
    <p:sldId id="560" r:id="rId72"/>
    <p:sldId id="559" r:id="rId73"/>
    <p:sldId id="561" r:id="rId74"/>
    <p:sldId id="562" r:id="rId75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6600"/>
    <a:srgbClr val="CC0000"/>
    <a:srgbClr val="003399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2035" autoAdjust="0"/>
  </p:normalViewPr>
  <p:slideViewPr>
    <p:cSldViewPr snapToGrid="0">
      <p:cViewPr varScale="1">
        <p:scale>
          <a:sx n="55" d="100"/>
          <a:sy n="55" d="100"/>
        </p:scale>
        <p:origin x="115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A8F25A5-3731-4E96-B14C-9C55CC24E2F8}" type="datetime1">
              <a:rPr lang="en-US"/>
              <a:pPr/>
              <a:t>2/26/2017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44479CC-B48A-475A-9209-9E2928068B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46FA4789-E00B-4C3A-BC00-319B33434672}" type="datetime1">
              <a:rPr lang="en-US"/>
              <a:pPr/>
              <a:t>2/26/2017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4FF115B-9774-436E-9794-44BE7202D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7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3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5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priority queue keyed by the finish time of the last job added</a:t>
            </a:r>
          </a:p>
        </p:txBody>
      </p:sp>
    </p:spTree>
    <p:extLst>
      <p:ext uri="{BB962C8B-B14F-4D97-AF65-F5344CB8AC3E}">
        <p14:creationId xmlns:p14="http://schemas.microsoft.com/office/powerpoint/2010/main" val="3585243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1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 finding a maximal size subset of jobs that meet deadline is NP-hard.</a:t>
            </a:r>
          </a:p>
        </p:txBody>
      </p:sp>
    </p:spTree>
    <p:extLst>
      <p:ext uri="{BB962C8B-B14F-4D97-AF65-F5344CB8AC3E}">
        <p14:creationId xmlns:p14="http://schemas.microsoft.com/office/powerpoint/2010/main" val="3884167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39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5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"machine not working for some reason, yet work still to be done"</a:t>
            </a:r>
          </a:p>
        </p:txBody>
      </p:sp>
    </p:spTree>
    <p:extLst>
      <p:ext uri="{BB962C8B-B14F-4D97-AF65-F5344CB8AC3E}">
        <p14:creationId xmlns:p14="http://schemas.microsoft.com/office/powerpoint/2010/main" val="270096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Recall: jobs sorted in ascending order of due dates</a:t>
            </a:r>
          </a:p>
        </p:txBody>
      </p:sp>
    </p:spTree>
    <p:extLst>
      <p:ext uri="{BB962C8B-B14F-4D97-AF65-F5344CB8AC3E}">
        <p14:creationId xmlns:p14="http://schemas.microsoft.com/office/powerpoint/2010/main" val="2721256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fi - di &lt;= max {0, fi - di} = li</a:t>
            </a:r>
          </a:p>
        </p:txBody>
      </p:sp>
    </p:spTree>
    <p:extLst>
      <p:ext uri="{BB962C8B-B14F-4D97-AF65-F5344CB8AC3E}">
        <p14:creationId xmlns:p14="http://schemas.microsoft.com/office/powerpoint/2010/main" val="2496585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Hard, if not impossible, to precisely define "greedy algorithm." Though there are some formalizations, e.g., matroids.</a:t>
            </a:r>
          </a:p>
          <a:p>
            <a:r>
              <a:rPr lang="en-US"/>
              <a:t>myopic</a:t>
            </a:r>
          </a:p>
          <a:p>
            <a:r>
              <a:rPr lang="en-US"/>
              <a:t>greed: "at every iteration, the algorithm chooses the best morsel it can swallow, without worrying about the future"</a:t>
            </a:r>
          </a:p>
          <a:p>
            <a:r>
              <a:rPr lang="en-US"/>
              <a:t>Objective function.  Does not explicitly appear in greedy algorithm!</a:t>
            </a:r>
          </a:p>
        </p:txBody>
      </p:sp>
    </p:spTree>
    <p:extLst>
      <p:ext uri="{BB962C8B-B14F-4D97-AF65-F5344CB8AC3E}">
        <p14:creationId xmlns:p14="http://schemas.microsoft.com/office/powerpoint/2010/main" val="1229157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9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2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5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can't assume a priori that events in unreduced schedule occur solely at request times</a:t>
            </a:r>
          </a:p>
        </p:txBody>
      </p:sp>
    </p:spTree>
    <p:extLst>
      <p:ext uri="{BB962C8B-B14F-4D97-AF65-F5344CB8AC3E}">
        <p14:creationId xmlns:p14="http://schemas.microsoft.com/office/powerpoint/2010/main" val="232582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Activity selection = interval scheduling</a:t>
            </a:r>
          </a:p>
          <a:p>
            <a:r>
              <a:rPr lang="en-US"/>
              <a:t>OPT = B, E, H</a:t>
            </a:r>
          </a:p>
          <a:p>
            <a:r>
              <a:rPr lang="en-US"/>
              <a:t>Note: smallest job (C) is not in any optimal solution, job that starts first (A) is not in any optimal solution.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7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56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8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1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2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r>
              <a:rPr lang="en-US"/>
              <a:t>map from Microsoft Streets and Trips</a:t>
            </a:r>
          </a:p>
        </p:txBody>
      </p:sp>
    </p:spTree>
    <p:extLst>
      <p:ext uri="{BB962C8B-B14F-4D97-AF65-F5344CB8AC3E}">
        <p14:creationId xmlns:p14="http://schemas.microsoft.com/office/powerpoint/2010/main" val="2911743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1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9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r>
              <a:rPr lang="en-US"/>
              <a:t>S is only needed for the proof of correctness, not the algorithm itself</a:t>
            </a:r>
          </a:p>
        </p:txBody>
      </p:sp>
    </p:spTree>
    <p:extLst>
      <p:ext uri="{BB962C8B-B14F-4D97-AF65-F5344CB8AC3E}">
        <p14:creationId xmlns:p14="http://schemas.microsoft.com/office/powerpoint/2010/main" val="3722395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Consider any path P from s to v. It is already at least as long as </a:t>
            </a:r>
            <a:r>
              <a:rPr lang="en-US">
                <a:sym typeface="Symbol" pitchFamily="18" charset="2"/>
              </a:rPr>
              <a:t>(v) </a:t>
            </a:r>
            <a:r>
              <a:rPr lang="en-US"/>
              <a:t>by the time it leaves S.</a:t>
            </a:r>
          </a:p>
        </p:txBody>
      </p:sp>
    </p:spTree>
    <p:extLst>
      <p:ext uri="{BB962C8B-B14F-4D97-AF65-F5344CB8AC3E}">
        <p14:creationId xmlns:p14="http://schemas.microsoft.com/office/powerpoint/2010/main" val="411072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75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4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"michael douglas played gordon gecko in iconic movie of the 1980's that embodied Reagan era"</a:t>
            </a:r>
          </a:p>
          <a:p>
            <a:r>
              <a:rPr lang="en-US"/>
              <a:t>also starring charlie and martin sheen, directed by Oliver Stone</a:t>
            </a:r>
          </a:p>
        </p:txBody>
      </p:sp>
    </p:spTree>
    <p:extLst>
      <p:ext uri="{BB962C8B-B14F-4D97-AF65-F5344CB8AC3E}">
        <p14:creationId xmlns:p14="http://schemas.microsoft.com/office/powerpoint/2010/main" val="987714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most of us solve this kind of problem every day without thinking twice, unconsciously using an obvious greedy algorithm</a:t>
            </a:r>
          </a:p>
          <a:p>
            <a:r>
              <a:rPr lang="en-US"/>
              <a:t>http://www.frbatlanta.org/publica/brochure/fundfac/html/coinfaces.html</a:t>
            </a:r>
          </a:p>
        </p:txBody>
      </p:sp>
    </p:spTree>
    <p:extLst>
      <p:ext uri="{BB962C8B-B14F-4D97-AF65-F5344CB8AC3E}">
        <p14:creationId xmlns:p14="http://schemas.microsoft.com/office/powerpoint/2010/main" val="1571144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takes O(n log n) + |S| where S is the number of coins taken by greedy</a:t>
            </a:r>
          </a:p>
          <a:p>
            <a:r>
              <a:rPr lang="en-US"/>
              <a:t>Note: can be sped up somewhat by using integer division</a:t>
            </a:r>
          </a:p>
        </p:txBody>
      </p:sp>
    </p:spTree>
    <p:extLst>
      <p:ext uri="{BB962C8B-B14F-4D97-AF65-F5344CB8AC3E}">
        <p14:creationId xmlns:p14="http://schemas.microsoft.com/office/powerpoint/2010/main" val="3714649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 = pennies, N = nickels, D = dimes, Q = quarters</a:t>
            </a:r>
          </a:p>
        </p:txBody>
      </p:sp>
    </p:spTree>
    <p:extLst>
      <p:ext uri="{BB962C8B-B14F-4D97-AF65-F5344CB8AC3E}">
        <p14:creationId xmlns:p14="http://schemas.microsoft.com/office/powerpoint/2010/main" val="1394000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note: may not even lead to *feasible* solution if c_1 &gt; 1!</a:t>
            </a:r>
          </a:p>
          <a:p>
            <a:r>
              <a:rPr lang="en-US"/>
              <a:t>Ex. C = {7, 8, 9}, x = 15</a:t>
            </a:r>
          </a:p>
        </p:txBody>
      </p:sp>
    </p:spTree>
    <p:extLst>
      <p:ext uri="{BB962C8B-B14F-4D97-AF65-F5344CB8AC3E}">
        <p14:creationId xmlns:p14="http://schemas.microsoft.com/office/powerpoint/2010/main" val="32024025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38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applications: communication server sending information in chunks of size at most C</a:t>
            </a:r>
          </a:p>
        </p:txBody>
      </p:sp>
    </p:spTree>
    <p:extLst>
      <p:ext uri="{BB962C8B-B14F-4D97-AF65-F5344CB8AC3E}">
        <p14:creationId xmlns:p14="http://schemas.microsoft.com/office/powerpoint/2010/main" val="21713897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7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500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80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43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Cayley (1821-1895) was one of great mathematicians of 19</a:t>
            </a:r>
            <a:r>
              <a:rPr lang="en-US" baseline="30000"/>
              <a:t>th</a:t>
            </a:r>
            <a:r>
              <a:rPr lang="en-US"/>
              <a:t> century, but his 1889 paper did not contain a rigorous proof of Cayley's Theorem.</a:t>
            </a:r>
          </a:p>
        </p:txBody>
      </p:sp>
    </p:spTree>
    <p:extLst>
      <p:ext uri="{BB962C8B-B14F-4D97-AF65-F5344CB8AC3E}">
        <p14:creationId xmlns:p14="http://schemas.microsoft.com/office/powerpoint/2010/main" val="41340587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Applications: http://www1.ics.uci.edu/~eppstein/gina/mst.html, Ahuja, Magnanti, Orlin Section 13.2</a:t>
            </a:r>
          </a:p>
        </p:txBody>
      </p:sp>
    </p:spTree>
    <p:extLst>
      <p:ext uri="{BB962C8B-B14F-4D97-AF65-F5344CB8AC3E}">
        <p14:creationId xmlns:p14="http://schemas.microsoft.com/office/powerpoint/2010/main" val="35693621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simplifying assumption guarantees that MST in unique so it make sense to refer to "the MST"</a:t>
            </a:r>
          </a:p>
        </p:txBody>
      </p:sp>
    </p:spTree>
    <p:extLst>
      <p:ext uri="{BB962C8B-B14F-4D97-AF65-F5344CB8AC3E}">
        <p14:creationId xmlns:p14="http://schemas.microsoft.com/office/powerpoint/2010/main" val="899623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923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7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6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2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History: London physicist John Snow plotted outbreak of cholera deaths on map in 1850s</a:t>
            </a:r>
          </a:p>
          <a:p>
            <a:r>
              <a:rPr lang="en-US"/>
              <a:t>location indicated that clusters were around certain intersections with polluted wells; this exposed the problem and solution!</a:t>
            </a:r>
          </a:p>
        </p:txBody>
      </p:sp>
    </p:spTree>
    <p:extLst>
      <p:ext uri="{BB962C8B-B14F-4D97-AF65-F5344CB8AC3E}">
        <p14:creationId xmlns:p14="http://schemas.microsoft.com/office/powerpoint/2010/main" val="21597841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skycat: 7 dimensional vectors, each coordinate represents radiation in some band of the spectrum</a:t>
            </a:r>
          </a:p>
          <a:p>
            <a:r>
              <a:rPr lang="en-US"/>
              <a:t>Sloan Sky Survey: cluster entire visible universe</a:t>
            </a:r>
          </a:p>
        </p:txBody>
      </p:sp>
    </p:spTree>
    <p:extLst>
      <p:ext uri="{BB962C8B-B14F-4D97-AF65-F5344CB8AC3E}">
        <p14:creationId xmlns:p14="http://schemas.microsoft.com/office/powerpoint/2010/main" val="12859605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semimetric:  not necessarily a metric space (no triangle inequality)</a:t>
            </a:r>
          </a:p>
          <a:p>
            <a:r>
              <a:rPr lang="en-US"/>
              <a:t>Ex: assumes Euclidean distance function</a:t>
            </a:r>
          </a:p>
        </p:txBody>
      </p:sp>
    </p:spTree>
    <p:extLst>
      <p:ext uri="{BB962C8B-B14F-4D97-AF65-F5344CB8AC3E}">
        <p14:creationId xmlns:p14="http://schemas.microsoft.com/office/powerpoint/2010/main" val="37490331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Agglomerative clustering.  Build tree bottom up.</a:t>
            </a:r>
          </a:p>
          <a:p>
            <a:r>
              <a:rPr lang="en-US"/>
              <a:t>Divisive clustering.  Build tree top down.</a:t>
            </a:r>
          </a:p>
        </p:txBody>
      </p:sp>
    </p:spTree>
    <p:extLst>
      <p:ext uri="{BB962C8B-B14F-4D97-AF65-F5344CB8AC3E}">
        <p14:creationId xmlns:p14="http://schemas.microsoft.com/office/powerpoint/2010/main" val="8102081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3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Idea for O(m log </a:t>
            </a:r>
            <a:r>
              <a:rPr lang="en-US" dirty="0" err="1"/>
              <a:t>log</a:t>
            </a:r>
            <a:r>
              <a:rPr lang="en-US" dirty="0"/>
              <a:t> n): combine </a:t>
            </a:r>
            <a:r>
              <a:rPr lang="en-US" dirty="0" err="1"/>
              <a:t>Boruvka</a:t>
            </a:r>
            <a:r>
              <a:rPr lang="en-US" dirty="0"/>
              <a:t> + Prim.  </a:t>
            </a:r>
            <a:r>
              <a:rPr lang="en-US" dirty="0">
                <a:solidFill>
                  <a:schemeClr val="hlink"/>
                </a:solidFill>
              </a:rPr>
              <a:t>(see CLR 24-2)</a:t>
            </a:r>
          </a:p>
          <a:p>
            <a:r>
              <a:rPr lang="en-US" dirty="0" err="1"/>
              <a:t>Chazelle</a:t>
            </a:r>
            <a:r>
              <a:rPr lang="en-US" dirty="0"/>
              <a:t>: soft heaps, lower bound tight over arbitrary semi-group</a:t>
            </a:r>
          </a:p>
        </p:txBody>
      </p:sp>
    </p:spTree>
    <p:extLst>
      <p:ext uri="{BB962C8B-B14F-4D97-AF65-F5344CB8AC3E}">
        <p14:creationId xmlns:p14="http://schemas.microsoft.com/office/powerpoint/2010/main" val="39500461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809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6CB1DD-0886-4FA8-9D8B-18F328C7F714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1930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C4D29D-0879-47EE-9BBA-1F86438E0996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605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61A747-7A13-44D8-92D4-152C3DEDF3A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452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52895E-288D-42C8-B728-ABF0DC300563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94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8050B-24EC-4030-B559-1A54CAB5E0F4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279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8AF6D-7082-4ECD-80B3-717A82FBB9A8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6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449EDB-53A0-4795-AB16-45BF6F5C76FB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5898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2CDACA-3202-4C55-82B6-DD21A8A07A1E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3240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D8F294-2C9D-4093-B951-18C979DBF762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39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3D82B7-8578-46AD-82A8-C1D280282C36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647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C07CE102-774F-406A-8F8B-1178823A5F3A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lpysh\OneDrive\work\algorithm%20course\sufe\04demo-dijkstra.ppt#-1,1,Dijkstra's Shortest Path Algorithm" TargetMode="External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audio" Target="Microsoft%20Office%20200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pysh\OneDrive\work\algorithm%20course\sufe\04demo-interval-scheduling.ppt#-1,1,Interval Schedul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C7B11-747F-4421-9AD7-D45EA463558C}" type="slidenum">
              <a:rPr lang="en-US"/>
              <a:pPr/>
              <a:t>1</a:t>
            </a:fld>
            <a:endParaRPr lang="en-US" sz="1400"/>
          </a:p>
        </p:txBody>
      </p:sp>
      <p:pic>
        <p:nvPicPr>
          <p:cNvPr id="669698" name="Picture 2" descr="aw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238750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6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95850" y="1270000"/>
            <a:ext cx="2068513" cy="1920875"/>
          </a:xfrm>
          <a:noFill/>
        </p:spPr>
        <p:txBody>
          <a:bodyPr wrap="none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Chapter 4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rgbClr val="003399"/>
                </a:solidFill>
              </a:rPr>
              <a:t/>
            </a:r>
            <a:br>
              <a:rPr lang="en-US" sz="3200">
                <a:solidFill>
                  <a:srgbClr val="003399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Greedy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Algorithms</a:t>
            </a:r>
            <a:endParaRPr lang="en-US" sz="3200">
              <a:solidFill>
                <a:srgbClr val="003399"/>
              </a:solidFill>
            </a:endParaRP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5854700" y="5187950"/>
            <a:ext cx="25114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chemeClr val="tx2"/>
                </a:solidFill>
              </a:rPr>
              <a:t>Slides by Kevin Wayne.</a:t>
            </a:r>
            <a:br>
              <a:rPr lang="en-US" sz="900">
                <a:solidFill>
                  <a:schemeClr val="tx2"/>
                </a:solidFill>
              </a:rPr>
            </a:br>
            <a:r>
              <a:rPr lang="en-US" sz="900">
                <a:solidFill>
                  <a:schemeClr val="tx2"/>
                </a:solidFill>
              </a:rPr>
              <a:t>Copyright © 2005 Pearson-Addison Wesley.</a:t>
            </a:r>
            <a:br>
              <a:rPr lang="en-US" sz="900">
                <a:solidFill>
                  <a:schemeClr val="tx2"/>
                </a:solidFill>
              </a:rPr>
            </a:br>
            <a:r>
              <a:rPr lang="en-US" sz="900">
                <a:solidFill>
                  <a:schemeClr val="tx2"/>
                </a:solidFill>
              </a:rPr>
              <a:t>All rights reserved.</a:t>
            </a:r>
          </a:p>
        </p:txBody>
      </p:sp>
      <p:pic>
        <p:nvPicPr>
          <p:cNvPr id="669701" name="Picture 5" descr="03212953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41425"/>
            <a:ext cx="391795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C9BC6-2735-408D-A552-28EB52942F76}" type="slidenum">
              <a:rPr lang="en-US"/>
              <a:pPr/>
              <a:t>10</a:t>
            </a:fld>
            <a:endParaRPr lang="en-US" sz="1400"/>
          </a:p>
        </p:txBody>
      </p:sp>
      <p:grpSp>
        <p:nvGrpSpPr>
          <p:cNvPr id="696322" name="Group 2"/>
          <p:cNvGrpSpPr>
            <a:grpSpLocks/>
          </p:cNvGrpSpPr>
          <p:nvPr/>
        </p:nvGrpSpPr>
        <p:grpSpPr bwMode="auto">
          <a:xfrm>
            <a:off x="1292225" y="3875088"/>
            <a:ext cx="4584700" cy="2259012"/>
            <a:chOff x="814" y="1926"/>
            <a:chExt cx="2888" cy="1938"/>
          </a:xfrm>
        </p:grpSpPr>
        <p:sp>
          <p:nvSpPr>
            <p:cNvPr id="696323" name="Line 3"/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24" name="Line 4"/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25" name="Line 5"/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26" name="Line 6"/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27" name="Line 7"/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28" name="Line 8"/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29" name="Line 9"/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30" name="Line 10"/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31" name="Line 11"/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32" name="Line 12"/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33" name="Line 13"/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6334" name="Line 14"/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696335" name="Line 15"/>
          <p:cNvSpPr>
            <a:spLocks noChangeShapeType="1"/>
          </p:cNvSpPr>
          <p:nvPr/>
        </p:nvSpPr>
        <p:spPr bwMode="auto">
          <a:xfrm rot="-5400000">
            <a:off x="5168106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6336" name="Line 16"/>
          <p:cNvSpPr>
            <a:spLocks noChangeShapeType="1"/>
          </p:cNvSpPr>
          <p:nvPr/>
        </p:nvSpPr>
        <p:spPr bwMode="auto">
          <a:xfrm rot="-5400000">
            <a:off x="600313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6337" name="Line 17"/>
          <p:cNvSpPr>
            <a:spLocks noChangeShapeType="1"/>
          </p:cNvSpPr>
          <p:nvPr/>
        </p:nvSpPr>
        <p:spPr bwMode="auto">
          <a:xfrm rot="-5400000">
            <a:off x="5585618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6338" name="Line 18"/>
          <p:cNvSpPr>
            <a:spLocks noChangeShapeType="1"/>
          </p:cNvSpPr>
          <p:nvPr/>
        </p:nvSpPr>
        <p:spPr bwMode="auto">
          <a:xfrm rot="-5400000">
            <a:off x="6419056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633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Partitioning</a:t>
            </a:r>
          </a:p>
        </p:txBody>
      </p:sp>
      <p:sp>
        <p:nvSpPr>
          <p:cNvPr id="69634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kumimoji="0" lang="en-US"/>
              <a:t>Interval partitioning.</a:t>
            </a:r>
          </a:p>
          <a:p>
            <a:pPr lvl="1"/>
            <a:r>
              <a:rPr kumimoji="0" lang="en-US"/>
              <a:t>Lecture j starts at s</a:t>
            </a:r>
            <a:r>
              <a:rPr kumimoji="0" lang="en-US" sz="2000" baseline="-25000"/>
              <a:t>j</a:t>
            </a:r>
            <a:r>
              <a:rPr kumimoji="0" lang="en-US"/>
              <a:t> and finishes at f</a:t>
            </a:r>
            <a:r>
              <a:rPr kumimoji="0" lang="en-US" sz="2000" baseline="-25000"/>
              <a:t>j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Goal:  find minimum number of classrooms to schedule all lectures</a:t>
            </a:r>
            <a:br>
              <a:rPr kumimoji="0" lang="en-US"/>
            </a:br>
            <a:r>
              <a:rPr kumimoji="0" lang="en-US"/>
              <a:t>so that no two occur at the same time in the same room.</a:t>
            </a:r>
          </a:p>
          <a:p>
            <a:pPr lvl="1"/>
            <a:endParaRPr kumimoji="0" lang="en-US"/>
          </a:p>
          <a:p>
            <a:r>
              <a:rPr kumimoji="0" lang="en-US"/>
              <a:t>Ex:  </a:t>
            </a:r>
            <a:r>
              <a:rPr kumimoji="0" lang="en-US">
                <a:solidFill>
                  <a:schemeClr val="tx1"/>
                </a:solidFill>
              </a:rPr>
              <a:t>This schedule uses </a:t>
            </a:r>
            <a:r>
              <a:rPr kumimoji="0" lang="en-US">
                <a:solidFill>
                  <a:schemeClr val="accent1"/>
                </a:solidFill>
              </a:rPr>
              <a:t>4</a:t>
            </a:r>
            <a:r>
              <a:rPr kumimoji="0" lang="en-US">
                <a:solidFill>
                  <a:schemeClr val="tx1"/>
                </a:solidFill>
              </a:rPr>
              <a:t> classrooms to schedule 10 lectures.</a:t>
            </a:r>
          </a:p>
        </p:txBody>
      </p:sp>
      <p:sp>
        <p:nvSpPr>
          <p:cNvPr id="696341" name="Line 21"/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6342" name="Text Box 22"/>
          <p:cNvSpPr txBox="1">
            <a:spLocks noChangeArrowheads="1"/>
          </p:cNvSpPr>
          <p:nvPr/>
        </p:nvSpPr>
        <p:spPr bwMode="auto">
          <a:xfrm>
            <a:off x="3376613" y="6211888"/>
            <a:ext cx="1368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696343" name="Text Box 23"/>
          <p:cNvSpPr txBox="1">
            <a:spLocks noChangeArrowheads="1"/>
          </p:cNvSpPr>
          <p:nvPr/>
        </p:nvSpPr>
        <p:spPr bwMode="auto">
          <a:xfrm>
            <a:off x="7856538" y="6227763"/>
            <a:ext cx="6556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696344" name="Line 24"/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96345" name="Text Box 25"/>
          <p:cNvSpPr txBox="1">
            <a:spLocks noChangeArrowheads="1"/>
          </p:cNvSpPr>
          <p:nvPr/>
        </p:nvSpPr>
        <p:spPr bwMode="auto">
          <a:xfrm>
            <a:off x="1173163" y="6134100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696346" name="Text Box 26"/>
          <p:cNvSpPr txBox="1">
            <a:spLocks noChangeArrowheads="1"/>
          </p:cNvSpPr>
          <p:nvPr/>
        </p:nvSpPr>
        <p:spPr bwMode="auto">
          <a:xfrm>
            <a:off x="1509713" y="6134100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696347" name="Text Box 27"/>
          <p:cNvSpPr txBox="1">
            <a:spLocks noChangeArrowheads="1"/>
          </p:cNvSpPr>
          <p:nvPr/>
        </p:nvSpPr>
        <p:spPr bwMode="auto">
          <a:xfrm>
            <a:off x="1966913" y="6134100"/>
            <a:ext cx="319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696348" name="Text Box 28"/>
          <p:cNvSpPr txBox="1">
            <a:spLocks noChangeArrowheads="1"/>
          </p:cNvSpPr>
          <p:nvPr/>
        </p:nvSpPr>
        <p:spPr bwMode="auto">
          <a:xfrm>
            <a:off x="2341563" y="6134100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696349" name="Text Box 29"/>
          <p:cNvSpPr txBox="1">
            <a:spLocks noChangeArrowheads="1"/>
          </p:cNvSpPr>
          <p:nvPr/>
        </p:nvSpPr>
        <p:spPr bwMode="auto">
          <a:xfrm>
            <a:off x="2841625" y="6134100"/>
            <a:ext cx="29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696350" name="Text Box 30"/>
          <p:cNvSpPr txBox="1">
            <a:spLocks noChangeArrowheads="1"/>
          </p:cNvSpPr>
          <p:nvPr/>
        </p:nvSpPr>
        <p:spPr bwMode="auto">
          <a:xfrm>
            <a:off x="3170238" y="6134100"/>
            <a:ext cx="492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696351" name="Text Box 31"/>
          <p:cNvSpPr txBox="1">
            <a:spLocks noChangeArrowheads="1"/>
          </p:cNvSpPr>
          <p:nvPr/>
        </p:nvSpPr>
        <p:spPr bwMode="auto">
          <a:xfrm>
            <a:off x="3673475" y="6134100"/>
            <a:ext cx="319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696352" name="Text Box 32"/>
          <p:cNvSpPr txBox="1">
            <a:spLocks noChangeArrowheads="1"/>
          </p:cNvSpPr>
          <p:nvPr/>
        </p:nvSpPr>
        <p:spPr bwMode="auto">
          <a:xfrm>
            <a:off x="3987800" y="6134100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696353" name="Text Box 33"/>
          <p:cNvSpPr txBox="1">
            <a:spLocks noChangeArrowheads="1"/>
          </p:cNvSpPr>
          <p:nvPr/>
        </p:nvSpPr>
        <p:spPr bwMode="auto">
          <a:xfrm>
            <a:off x="4506913" y="6134100"/>
            <a:ext cx="241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696354" name="Text Box 34"/>
          <p:cNvSpPr txBox="1">
            <a:spLocks noChangeArrowheads="1"/>
          </p:cNvSpPr>
          <p:nvPr/>
        </p:nvSpPr>
        <p:spPr bwMode="auto">
          <a:xfrm>
            <a:off x="4851400" y="61341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696355" name="Text Box 35"/>
          <p:cNvSpPr txBox="1">
            <a:spLocks noChangeArrowheads="1"/>
          </p:cNvSpPr>
          <p:nvPr/>
        </p:nvSpPr>
        <p:spPr bwMode="auto">
          <a:xfrm>
            <a:off x="5329238" y="6134100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696356" name="Text Box 36"/>
          <p:cNvSpPr txBox="1">
            <a:spLocks noChangeArrowheads="1"/>
          </p:cNvSpPr>
          <p:nvPr/>
        </p:nvSpPr>
        <p:spPr bwMode="auto">
          <a:xfrm>
            <a:off x="5703888" y="6134100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696357" name="Rectangle 37"/>
          <p:cNvSpPr>
            <a:spLocks noChangeArrowheads="1"/>
          </p:cNvSpPr>
          <p:nvPr/>
        </p:nvSpPr>
        <p:spPr bwMode="auto">
          <a:xfrm>
            <a:off x="5464175" y="5156200"/>
            <a:ext cx="2085975" cy="2682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696358" name="Rectangle 38"/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696359" name="Rectangle 39"/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696360" name="Rectangle 40"/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696361" name="Rectangle 41"/>
          <p:cNvSpPr>
            <a:spLocks noChangeArrowheads="1"/>
          </p:cNvSpPr>
          <p:nvPr/>
        </p:nvSpPr>
        <p:spPr bwMode="auto">
          <a:xfrm>
            <a:off x="2959100" y="4244975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96362" name="Rectangle 42"/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96363" name="Rectangle 43"/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696364" name="Rectangle 44"/>
          <p:cNvSpPr>
            <a:spLocks noChangeArrowheads="1"/>
          </p:cNvSpPr>
          <p:nvPr/>
        </p:nvSpPr>
        <p:spPr bwMode="auto">
          <a:xfrm>
            <a:off x="4629150" y="5567363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696365" name="Line 45"/>
          <p:cNvSpPr>
            <a:spLocks noChangeShapeType="1"/>
          </p:cNvSpPr>
          <p:nvPr/>
        </p:nvSpPr>
        <p:spPr bwMode="auto">
          <a:xfrm rot="-5400000">
            <a:off x="6836568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6366" name="Rectangle 46"/>
          <p:cNvSpPr>
            <a:spLocks noChangeArrowheads="1"/>
          </p:cNvSpPr>
          <p:nvPr/>
        </p:nvSpPr>
        <p:spPr bwMode="auto">
          <a:xfrm>
            <a:off x="6294438" y="5572125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696367" name="Rectangle 47"/>
          <p:cNvSpPr>
            <a:spLocks noChangeArrowheads="1"/>
          </p:cNvSpPr>
          <p:nvPr/>
        </p:nvSpPr>
        <p:spPr bwMode="auto">
          <a:xfrm>
            <a:off x="6299200" y="42529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696368" name="Line 48"/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96369" name="Text Box 49"/>
          <p:cNvSpPr txBox="1">
            <a:spLocks noChangeArrowheads="1"/>
          </p:cNvSpPr>
          <p:nvPr/>
        </p:nvSpPr>
        <p:spPr bwMode="auto">
          <a:xfrm>
            <a:off x="6173788" y="6129338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696370" name="Text Box 50"/>
          <p:cNvSpPr txBox="1">
            <a:spLocks noChangeArrowheads="1"/>
          </p:cNvSpPr>
          <p:nvPr/>
        </p:nvSpPr>
        <p:spPr bwMode="auto">
          <a:xfrm>
            <a:off x="6518275" y="6129338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696371" name="Text Box 51"/>
          <p:cNvSpPr txBox="1">
            <a:spLocks noChangeArrowheads="1"/>
          </p:cNvSpPr>
          <p:nvPr/>
        </p:nvSpPr>
        <p:spPr bwMode="auto">
          <a:xfrm>
            <a:off x="6996113" y="6129338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696372" name="Text Box 52"/>
          <p:cNvSpPr txBox="1">
            <a:spLocks noChangeArrowheads="1"/>
          </p:cNvSpPr>
          <p:nvPr/>
        </p:nvSpPr>
        <p:spPr bwMode="auto">
          <a:xfrm>
            <a:off x="7370763" y="6129338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696373" name="Rectangle 53"/>
          <p:cNvSpPr>
            <a:spLocks noChangeArrowheads="1"/>
          </p:cNvSpPr>
          <p:nvPr/>
        </p:nvSpPr>
        <p:spPr bwMode="auto">
          <a:xfrm>
            <a:off x="914400" y="5599113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96374" name="Rectangle 54"/>
          <p:cNvSpPr>
            <a:spLocks noChangeArrowheads="1"/>
          </p:cNvSpPr>
          <p:nvPr/>
        </p:nvSpPr>
        <p:spPr bwMode="auto">
          <a:xfrm>
            <a:off x="914400" y="517842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96375" name="Rectangle 55"/>
          <p:cNvSpPr>
            <a:spLocks noChangeArrowheads="1"/>
          </p:cNvSpPr>
          <p:nvPr/>
        </p:nvSpPr>
        <p:spPr bwMode="auto">
          <a:xfrm>
            <a:off x="914400" y="478472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96376" name="Rectangle 56"/>
          <p:cNvSpPr>
            <a:spLocks noChangeArrowheads="1"/>
          </p:cNvSpPr>
          <p:nvPr/>
        </p:nvSpPr>
        <p:spPr bwMode="auto">
          <a:xfrm>
            <a:off x="914400" y="4287838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043E-21D2-4353-BDBF-4968849FE5FE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Partitioning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kumimoji="0" lang="en-US"/>
              <a:t>Interval partitioning.</a:t>
            </a:r>
          </a:p>
          <a:p>
            <a:pPr lvl="1"/>
            <a:r>
              <a:rPr kumimoji="0" lang="en-US"/>
              <a:t>Lecture j starts at s</a:t>
            </a:r>
            <a:r>
              <a:rPr kumimoji="0" lang="en-US" sz="2000" baseline="-25000"/>
              <a:t>j</a:t>
            </a:r>
            <a:r>
              <a:rPr kumimoji="0" lang="en-US"/>
              <a:t> and finishes at f</a:t>
            </a:r>
            <a:r>
              <a:rPr kumimoji="0" lang="en-US" sz="2000" baseline="-25000"/>
              <a:t>j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Goal:  find minimum number of classrooms to schedule all lectures</a:t>
            </a:r>
            <a:br>
              <a:rPr kumimoji="0" lang="en-US"/>
            </a:br>
            <a:r>
              <a:rPr kumimoji="0" lang="en-US"/>
              <a:t>so that no two occur at the same time in the same room.</a:t>
            </a:r>
          </a:p>
          <a:p>
            <a:pPr lvl="1"/>
            <a:endParaRPr kumimoji="0" lang="en-US"/>
          </a:p>
          <a:p>
            <a:r>
              <a:rPr kumimoji="0" lang="en-US"/>
              <a:t>Ex:  </a:t>
            </a:r>
            <a:r>
              <a:rPr kumimoji="0" lang="en-US">
                <a:solidFill>
                  <a:schemeClr val="tx1"/>
                </a:solidFill>
              </a:rPr>
              <a:t>This schedule uses only </a:t>
            </a:r>
            <a:r>
              <a:rPr kumimoji="0" lang="en-US">
                <a:solidFill>
                  <a:schemeClr val="accent1"/>
                </a:solidFill>
              </a:rPr>
              <a:t>3</a:t>
            </a:r>
            <a:r>
              <a:rPr kumimoji="0" lang="en-US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98372" name="Group 4"/>
          <p:cNvGrpSpPr>
            <a:grpSpLocks/>
          </p:cNvGrpSpPr>
          <p:nvPr/>
        </p:nvGrpSpPr>
        <p:grpSpPr bwMode="auto">
          <a:xfrm>
            <a:off x="1292225" y="4448175"/>
            <a:ext cx="6673850" cy="1685925"/>
            <a:chOff x="814" y="2434"/>
            <a:chExt cx="4204" cy="1430"/>
          </a:xfrm>
        </p:grpSpPr>
        <p:sp>
          <p:nvSpPr>
            <p:cNvPr id="698373" name="Line 5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74" name="Line 6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75" name="Line 7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76" name="Line 8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77" name="Line 9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78" name="Line 10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79" name="Line 11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0" name="Line 12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1" name="Line 13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2" name="Line 14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3" name="Line 15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4" name="Line 16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5" name="Line 17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6" name="Line 18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7" name="Line 19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8" name="Line 20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98389" name="Line 21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698390" name="Line 22"/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8391" name="Text Box 23"/>
          <p:cNvSpPr txBox="1">
            <a:spLocks noChangeArrowheads="1"/>
          </p:cNvSpPr>
          <p:nvPr/>
        </p:nvSpPr>
        <p:spPr bwMode="auto">
          <a:xfrm>
            <a:off x="3376613" y="6211888"/>
            <a:ext cx="1368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698392" name="Text Box 24"/>
          <p:cNvSpPr txBox="1">
            <a:spLocks noChangeArrowheads="1"/>
          </p:cNvSpPr>
          <p:nvPr/>
        </p:nvSpPr>
        <p:spPr bwMode="auto">
          <a:xfrm>
            <a:off x="7856538" y="6227763"/>
            <a:ext cx="6556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698393" name="Line 25"/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98394" name="Text Box 26"/>
          <p:cNvSpPr txBox="1">
            <a:spLocks noChangeArrowheads="1"/>
          </p:cNvSpPr>
          <p:nvPr/>
        </p:nvSpPr>
        <p:spPr bwMode="auto">
          <a:xfrm>
            <a:off x="1173163" y="6134100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698395" name="Text Box 27"/>
          <p:cNvSpPr txBox="1">
            <a:spLocks noChangeArrowheads="1"/>
          </p:cNvSpPr>
          <p:nvPr/>
        </p:nvSpPr>
        <p:spPr bwMode="auto">
          <a:xfrm>
            <a:off x="1509713" y="6134100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698396" name="Text Box 28"/>
          <p:cNvSpPr txBox="1">
            <a:spLocks noChangeArrowheads="1"/>
          </p:cNvSpPr>
          <p:nvPr/>
        </p:nvSpPr>
        <p:spPr bwMode="auto">
          <a:xfrm>
            <a:off x="1966913" y="6134100"/>
            <a:ext cx="319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698397" name="Text Box 29"/>
          <p:cNvSpPr txBox="1">
            <a:spLocks noChangeArrowheads="1"/>
          </p:cNvSpPr>
          <p:nvPr/>
        </p:nvSpPr>
        <p:spPr bwMode="auto">
          <a:xfrm>
            <a:off x="2341563" y="6134100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698398" name="Text Box 30"/>
          <p:cNvSpPr txBox="1">
            <a:spLocks noChangeArrowheads="1"/>
          </p:cNvSpPr>
          <p:nvPr/>
        </p:nvSpPr>
        <p:spPr bwMode="auto">
          <a:xfrm>
            <a:off x="2841625" y="6134100"/>
            <a:ext cx="29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698399" name="Text Box 31"/>
          <p:cNvSpPr txBox="1">
            <a:spLocks noChangeArrowheads="1"/>
          </p:cNvSpPr>
          <p:nvPr/>
        </p:nvSpPr>
        <p:spPr bwMode="auto">
          <a:xfrm>
            <a:off x="3170238" y="6134100"/>
            <a:ext cx="492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698400" name="Text Box 32"/>
          <p:cNvSpPr txBox="1">
            <a:spLocks noChangeArrowheads="1"/>
          </p:cNvSpPr>
          <p:nvPr/>
        </p:nvSpPr>
        <p:spPr bwMode="auto">
          <a:xfrm>
            <a:off x="3673475" y="6134100"/>
            <a:ext cx="319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698401" name="Text Box 33"/>
          <p:cNvSpPr txBox="1">
            <a:spLocks noChangeArrowheads="1"/>
          </p:cNvSpPr>
          <p:nvPr/>
        </p:nvSpPr>
        <p:spPr bwMode="auto">
          <a:xfrm>
            <a:off x="3987800" y="6134100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698402" name="Text Box 34"/>
          <p:cNvSpPr txBox="1">
            <a:spLocks noChangeArrowheads="1"/>
          </p:cNvSpPr>
          <p:nvPr/>
        </p:nvSpPr>
        <p:spPr bwMode="auto">
          <a:xfrm>
            <a:off x="4506913" y="6134100"/>
            <a:ext cx="241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698403" name="Text Box 35"/>
          <p:cNvSpPr txBox="1">
            <a:spLocks noChangeArrowheads="1"/>
          </p:cNvSpPr>
          <p:nvPr/>
        </p:nvSpPr>
        <p:spPr bwMode="auto">
          <a:xfrm>
            <a:off x="4851400" y="61341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698404" name="Text Box 36"/>
          <p:cNvSpPr txBox="1">
            <a:spLocks noChangeArrowheads="1"/>
          </p:cNvSpPr>
          <p:nvPr/>
        </p:nvSpPr>
        <p:spPr bwMode="auto">
          <a:xfrm>
            <a:off x="5329238" y="6134100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698405" name="Text Box 37"/>
          <p:cNvSpPr txBox="1">
            <a:spLocks noChangeArrowheads="1"/>
          </p:cNvSpPr>
          <p:nvPr/>
        </p:nvSpPr>
        <p:spPr bwMode="auto">
          <a:xfrm>
            <a:off x="5703888" y="6134100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698406" name="Rectangle 38"/>
          <p:cNvSpPr>
            <a:spLocks noChangeArrowheads="1"/>
          </p:cNvSpPr>
          <p:nvPr/>
        </p:nvSpPr>
        <p:spPr bwMode="auto">
          <a:xfrm>
            <a:off x="5464175" y="556577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698407" name="Rectangle 39"/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698408" name="Rectangle 40"/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698409" name="Rectangle 41"/>
          <p:cNvSpPr>
            <a:spLocks noChangeArrowheads="1"/>
          </p:cNvSpPr>
          <p:nvPr/>
        </p:nvSpPr>
        <p:spPr bwMode="auto">
          <a:xfrm>
            <a:off x="2959100" y="556736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98410" name="Rectangle 42"/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698411" name="Rectangle 43"/>
          <p:cNvSpPr>
            <a:spLocks noChangeArrowheads="1"/>
          </p:cNvSpPr>
          <p:nvPr/>
        </p:nvSpPr>
        <p:spPr bwMode="auto">
          <a:xfrm>
            <a:off x="4629150" y="51577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698412" name="Rectangle 44"/>
          <p:cNvSpPr>
            <a:spLocks noChangeArrowheads="1"/>
          </p:cNvSpPr>
          <p:nvPr/>
        </p:nvSpPr>
        <p:spPr bwMode="auto">
          <a:xfrm>
            <a:off x="6299200" y="514350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698413" name="Rectangle 45"/>
          <p:cNvSpPr>
            <a:spLocks noChangeArrowheads="1"/>
          </p:cNvSpPr>
          <p:nvPr/>
        </p:nvSpPr>
        <p:spPr bwMode="auto">
          <a:xfrm>
            <a:off x="6307138" y="475456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698414" name="Line 46"/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98415" name="Text Box 47"/>
          <p:cNvSpPr txBox="1">
            <a:spLocks noChangeArrowheads="1"/>
          </p:cNvSpPr>
          <p:nvPr/>
        </p:nvSpPr>
        <p:spPr bwMode="auto">
          <a:xfrm>
            <a:off x="6173788" y="6129338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698416" name="Text Box 48"/>
          <p:cNvSpPr txBox="1">
            <a:spLocks noChangeArrowheads="1"/>
          </p:cNvSpPr>
          <p:nvPr/>
        </p:nvSpPr>
        <p:spPr bwMode="auto">
          <a:xfrm>
            <a:off x="6518275" y="6129338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698417" name="Text Box 49"/>
          <p:cNvSpPr txBox="1">
            <a:spLocks noChangeArrowheads="1"/>
          </p:cNvSpPr>
          <p:nvPr/>
        </p:nvSpPr>
        <p:spPr bwMode="auto">
          <a:xfrm>
            <a:off x="6996113" y="6129338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698418" name="Text Box 50"/>
          <p:cNvSpPr txBox="1">
            <a:spLocks noChangeArrowheads="1"/>
          </p:cNvSpPr>
          <p:nvPr/>
        </p:nvSpPr>
        <p:spPr bwMode="auto">
          <a:xfrm>
            <a:off x="7370763" y="6129338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698419" name="Rectangle 51"/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98420" name="Rectangle 52"/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698421" name="Rectangle 53"/>
          <p:cNvSpPr>
            <a:spLocks noChangeArrowheads="1"/>
          </p:cNvSpPr>
          <p:nvPr/>
        </p:nvSpPr>
        <p:spPr bwMode="auto">
          <a:xfrm>
            <a:off x="914400" y="5599113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98422" name="Rectangle 54"/>
          <p:cNvSpPr>
            <a:spLocks noChangeArrowheads="1"/>
          </p:cNvSpPr>
          <p:nvPr/>
        </p:nvSpPr>
        <p:spPr bwMode="auto">
          <a:xfrm>
            <a:off x="914400" y="517842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98423" name="Rectangle 55"/>
          <p:cNvSpPr>
            <a:spLocks noChangeArrowheads="1"/>
          </p:cNvSpPr>
          <p:nvPr/>
        </p:nvSpPr>
        <p:spPr bwMode="auto">
          <a:xfrm>
            <a:off x="914400" y="478472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1DD1D-B6C9-48E9-86DE-083288418A0C}" type="slidenum">
              <a:rPr lang="en-US"/>
              <a:pPr/>
              <a:t>12</a:t>
            </a:fld>
            <a:endParaRPr lang="en-US" sz="1400"/>
          </a:p>
        </p:txBody>
      </p:sp>
      <p:grpSp>
        <p:nvGrpSpPr>
          <p:cNvPr id="700418" name="Group 2"/>
          <p:cNvGrpSpPr>
            <a:grpSpLocks/>
          </p:cNvGrpSpPr>
          <p:nvPr/>
        </p:nvGrpSpPr>
        <p:grpSpPr bwMode="auto">
          <a:xfrm>
            <a:off x="1292225" y="4448175"/>
            <a:ext cx="6673850" cy="1685925"/>
            <a:chOff x="814" y="2434"/>
            <a:chExt cx="4204" cy="1430"/>
          </a:xfrm>
        </p:grpSpPr>
        <p:sp>
          <p:nvSpPr>
            <p:cNvPr id="700419" name="Line 3"/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0" name="Line 4"/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1" name="Line 5"/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2" name="Line 6"/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3" name="Line 7"/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4" name="Line 8"/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5" name="Line 9"/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6" name="Line 10"/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7" name="Line 11"/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8" name="Line 12"/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29" name="Line 13"/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30" name="Line 14"/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31" name="Line 15"/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32" name="Line 16"/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33" name="Line 17"/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34" name="Line 18"/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0435" name="Line 19"/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70043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Partitioning:  Lower Bound on Optimal Solution</a:t>
            </a:r>
          </a:p>
        </p:txBody>
      </p:sp>
      <p:sp>
        <p:nvSpPr>
          <p:cNvPr id="70043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kumimoji="0" lang="en-US"/>
              <a:t>Def.  </a:t>
            </a:r>
            <a:r>
              <a:rPr kumimoji="0" lang="en-US">
                <a:solidFill>
                  <a:schemeClr val="tx1"/>
                </a:solidFill>
              </a:rPr>
              <a:t>The </a:t>
            </a:r>
            <a:r>
              <a:rPr kumimoji="0" lang="en-US">
                <a:solidFill>
                  <a:schemeClr val="accent1"/>
                </a:solidFill>
              </a:rPr>
              <a:t>depth</a:t>
            </a:r>
            <a:r>
              <a:rPr kumimoji="0" lang="en-US">
                <a:solidFill>
                  <a:schemeClr val="tx1"/>
                </a:solidFill>
              </a:rPr>
              <a:t> of a set of open intervals is the maximum number that contain any given time.</a:t>
            </a:r>
          </a:p>
          <a:p>
            <a:endParaRPr kumimoji="0" lang="en-US"/>
          </a:p>
          <a:p>
            <a:r>
              <a:rPr kumimoji="0" lang="en-US"/>
              <a:t>Key observation.  </a:t>
            </a:r>
            <a:r>
              <a:rPr kumimoji="0" lang="en-US">
                <a:solidFill>
                  <a:schemeClr val="tx1"/>
                </a:solidFill>
              </a:rPr>
              <a:t>Number of classrooms needed 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  depth.</a:t>
            </a:r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r>
              <a:rPr kumimoji="0" lang="en-US"/>
              <a:t>Ex:  </a:t>
            </a:r>
            <a:r>
              <a:rPr kumimoji="0" lang="en-US">
                <a:solidFill>
                  <a:schemeClr val="tx1"/>
                </a:solidFill>
              </a:rPr>
              <a:t>Depth of schedule below = 3 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  schedule below is optimal</a:t>
            </a:r>
            <a:r>
              <a:rPr kumimoji="0" lang="en-US">
                <a:solidFill>
                  <a:schemeClr val="tx1"/>
                </a:solidFill>
              </a:rPr>
              <a:t>.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r>
              <a:rPr kumimoji="0" lang="en-US"/>
              <a:t>Q.  </a:t>
            </a:r>
            <a:r>
              <a:rPr kumimoji="0" lang="en-US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00438" name="Line 22"/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0439" name="Text Box 23"/>
          <p:cNvSpPr txBox="1">
            <a:spLocks noChangeArrowheads="1"/>
          </p:cNvSpPr>
          <p:nvPr/>
        </p:nvSpPr>
        <p:spPr bwMode="auto">
          <a:xfrm>
            <a:off x="3376613" y="6211888"/>
            <a:ext cx="1368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700440" name="Text Box 24"/>
          <p:cNvSpPr txBox="1">
            <a:spLocks noChangeArrowheads="1"/>
          </p:cNvSpPr>
          <p:nvPr/>
        </p:nvSpPr>
        <p:spPr bwMode="auto">
          <a:xfrm>
            <a:off x="7856538" y="6227763"/>
            <a:ext cx="6556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Time</a:t>
            </a:r>
          </a:p>
        </p:txBody>
      </p:sp>
      <p:sp>
        <p:nvSpPr>
          <p:cNvPr id="700441" name="Line 25"/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700442" name="Text Box 26"/>
          <p:cNvSpPr txBox="1">
            <a:spLocks noChangeArrowheads="1"/>
          </p:cNvSpPr>
          <p:nvPr/>
        </p:nvSpPr>
        <p:spPr bwMode="auto">
          <a:xfrm>
            <a:off x="1173163" y="6134100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</a:t>
            </a:r>
          </a:p>
        </p:txBody>
      </p:sp>
      <p:sp>
        <p:nvSpPr>
          <p:cNvPr id="700443" name="Text Box 27"/>
          <p:cNvSpPr txBox="1">
            <a:spLocks noChangeArrowheads="1"/>
          </p:cNvSpPr>
          <p:nvPr/>
        </p:nvSpPr>
        <p:spPr bwMode="auto">
          <a:xfrm>
            <a:off x="1509713" y="6134100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9:30</a:t>
            </a:r>
          </a:p>
        </p:txBody>
      </p:sp>
      <p:sp>
        <p:nvSpPr>
          <p:cNvPr id="700444" name="Text Box 28"/>
          <p:cNvSpPr txBox="1">
            <a:spLocks noChangeArrowheads="1"/>
          </p:cNvSpPr>
          <p:nvPr/>
        </p:nvSpPr>
        <p:spPr bwMode="auto">
          <a:xfrm>
            <a:off x="1966913" y="6134100"/>
            <a:ext cx="319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</a:t>
            </a:r>
          </a:p>
        </p:txBody>
      </p:sp>
      <p:sp>
        <p:nvSpPr>
          <p:cNvPr id="700445" name="Text Box 29"/>
          <p:cNvSpPr txBox="1">
            <a:spLocks noChangeArrowheads="1"/>
          </p:cNvSpPr>
          <p:nvPr/>
        </p:nvSpPr>
        <p:spPr bwMode="auto">
          <a:xfrm>
            <a:off x="2341563" y="6134100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10:30</a:t>
            </a:r>
          </a:p>
        </p:txBody>
      </p:sp>
      <p:sp>
        <p:nvSpPr>
          <p:cNvPr id="700446" name="Text Box 30"/>
          <p:cNvSpPr txBox="1">
            <a:spLocks noChangeArrowheads="1"/>
          </p:cNvSpPr>
          <p:nvPr/>
        </p:nvSpPr>
        <p:spPr bwMode="auto">
          <a:xfrm>
            <a:off x="2841625" y="6134100"/>
            <a:ext cx="29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</a:t>
            </a:r>
          </a:p>
        </p:txBody>
      </p:sp>
      <p:sp>
        <p:nvSpPr>
          <p:cNvPr id="700447" name="Text Box 31"/>
          <p:cNvSpPr txBox="1">
            <a:spLocks noChangeArrowheads="1"/>
          </p:cNvSpPr>
          <p:nvPr/>
        </p:nvSpPr>
        <p:spPr bwMode="auto">
          <a:xfrm>
            <a:off x="3170238" y="6134100"/>
            <a:ext cx="492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11:30</a:t>
            </a:r>
          </a:p>
        </p:txBody>
      </p:sp>
      <p:sp>
        <p:nvSpPr>
          <p:cNvPr id="700448" name="Text Box 32"/>
          <p:cNvSpPr txBox="1">
            <a:spLocks noChangeArrowheads="1"/>
          </p:cNvSpPr>
          <p:nvPr/>
        </p:nvSpPr>
        <p:spPr bwMode="auto">
          <a:xfrm>
            <a:off x="3673475" y="6134100"/>
            <a:ext cx="319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</a:t>
            </a:r>
          </a:p>
        </p:txBody>
      </p:sp>
      <p:sp>
        <p:nvSpPr>
          <p:cNvPr id="700449" name="Text Box 33"/>
          <p:cNvSpPr txBox="1">
            <a:spLocks noChangeArrowheads="1"/>
          </p:cNvSpPr>
          <p:nvPr/>
        </p:nvSpPr>
        <p:spPr bwMode="auto">
          <a:xfrm>
            <a:off x="3987800" y="6134100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12:30</a:t>
            </a:r>
          </a:p>
        </p:txBody>
      </p:sp>
      <p:sp>
        <p:nvSpPr>
          <p:cNvPr id="700450" name="Text Box 34"/>
          <p:cNvSpPr txBox="1">
            <a:spLocks noChangeArrowheads="1"/>
          </p:cNvSpPr>
          <p:nvPr/>
        </p:nvSpPr>
        <p:spPr bwMode="auto">
          <a:xfrm>
            <a:off x="4506913" y="6134100"/>
            <a:ext cx="241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</a:t>
            </a:r>
          </a:p>
        </p:txBody>
      </p:sp>
      <p:sp>
        <p:nvSpPr>
          <p:cNvPr id="700451" name="Text Box 35"/>
          <p:cNvSpPr txBox="1">
            <a:spLocks noChangeArrowheads="1"/>
          </p:cNvSpPr>
          <p:nvPr/>
        </p:nvSpPr>
        <p:spPr bwMode="auto">
          <a:xfrm>
            <a:off x="4851400" y="61341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1:30</a:t>
            </a:r>
          </a:p>
        </p:txBody>
      </p:sp>
      <p:sp>
        <p:nvSpPr>
          <p:cNvPr id="700452" name="Text Box 36"/>
          <p:cNvSpPr txBox="1">
            <a:spLocks noChangeArrowheads="1"/>
          </p:cNvSpPr>
          <p:nvPr/>
        </p:nvSpPr>
        <p:spPr bwMode="auto">
          <a:xfrm>
            <a:off x="5329238" y="6134100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</a:t>
            </a:r>
          </a:p>
        </p:txBody>
      </p:sp>
      <p:sp>
        <p:nvSpPr>
          <p:cNvPr id="700453" name="Text Box 37"/>
          <p:cNvSpPr txBox="1">
            <a:spLocks noChangeArrowheads="1"/>
          </p:cNvSpPr>
          <p:nvPr/>
        </p:nvSpPr>
        <p:spPr bwMode="auto">
          <a:xfrm>
            <a:off x="5703888" y="6134100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2:30</a:t>
            </a:r>
          </a:p>
        </p:txBody>
      </p:sp>
      <p:sp>
        <p:nvSpPr>
          <p:cNvPr id="700454" name="Rectangle 38"/>
          <p:cNvSpPr>
            <a:spLocks noChangeArrowheads="1"/>
          </p:cNvSpPr>
          <p:nvPr/>
        </p:nvSpPr>
        <p:spPr bwMode="auto">
          <a:xfrm>
            <a:off x="5464175" y="556577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h</a:t>
            </a:r>
          </a:p>
        </p:txBody>
      </p:sp>
      <p:sp>
        <p:nvSpPr>
          <p:cNvPr id="700455" name="Rectangle 39"/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</a:p>
        </p:txBody>
      </p:sp>
      <p:sp>
        <p:nvSpPr>
          <p:cNvPr id="700456" name="Rectangle 40"/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a</a:t>
            </a:r>
          </a:p>
        </p:txBody>
      </p:sp>
      <p:sp>
        <p:nvSpPr>
          <p:cNvPr id="700457" name="Rectangle 41"/>
          <p:cNvSpPr>
            <a:spLocks noChangeArrowheads="1"/>
          </p:cNvSpPr>
          <p:nvPr/>
        </p:nvSpPr>
        <p:spPr bwMode="auto">
          <a:xfrm>
            <a:off x="2959100" y="556736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0458" name="Rectangle 42"/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f</a:t>
            </a:r>
          </a:p>
        </p:txBody>
      </p:sp>
      <p:sp>
        <p:nvSpPr>
          <p:cNvPr id="700459" name="Rectangle 43"/>
          <p:cNvSpPr>
            <a:spLocks noChangeArrowheads="1"/>
          </p:cNvSpPr>
          <p:nvPr/>
        </p:nvSpPr>
        <p:spPr bwMode="auto">
          <a:xfrm>
            <a:off x="4629150" y="51577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g</a:t>
            </a:r>
          </a:p>
        </p:txBody>
      </p:sp>
      <p:sp>
        <p:nvSpPr>
          <p:cNvPr id="700460" name="Rectangle 44"/>
          <p:cNvSpPr>
            <a:spLocks noChangeArrowheads="1"/>
          </p:cNvSpPr>
          <p:nvPr/>
        </p:nvSpPr>
        <p:spPr bwMode="auto">
          <a:xfrm>
            <a:off x="6299200" y="514350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700461" name="Rectangle 45"/>
          <p:cNvSpPr>
            <a:spLocks noChangeArrowheads="1"/>
          </p:cNvSpPr>
          <p:nvPr/>
        </p:nvSpPr>
        <p:spPr bwMode="auto">
          <a:xfrm>
            <a:off x="6307138" y="475456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</a:p>
        </p:txBody>
      </p:sp>
      <p:sp>
        <p:nvSpPr>
          <p:cNvPr id="700462" name="Line 46"/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700463" name="Text Box 47"/>
          <p:cNvSpPr txBox="1">
            <a:spLocks noChangeArrowheads="1"/>
          </p:cNvSpPr>
          <p:nvPr/>
        </p:nvSpPr>
        <p:spPr bwMode="auto">
          <a:xfrm>
            <a:off x="6173788" y="6129338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</a:t>
            </a:r>
          </a:p>
        </p:txBody>
      </p:sp>
      <p:sp>
        <p:nvSpPr>
          <p:cNvPr id="700464" name="Text Box 48"/>
          <p:cNvSpPr txBox="1">
            <a:spLocks noChangeArrowheads="1"/>
          </p:cNvSpPr>
          <p:nvPr/>
        </p:nvSpPr>
        <p:spPr bwMode="auto">
          <a:xfrm>
            <a:off x="6518275" y="6129338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3:30</a:t>
            </a:r>
          </a:p>
        </p:txBody>
      </p:sp>
      <p:sp>
        <p:nvSpPr>
          <p:cNvPr id="700465" name="Text Box 49"/>
          <p:cNvSpPr txBox="1">
            <a:spLocks noChangeArrowheads="1"/>
          </p:cNvSpPr>
          <p:nvPr/>
        </p:nvSpPr>
        <p:spPr bwMode="auto">
          <a:xfrm>
            <a:off x="6996113" y="6129338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</a:t>
            </a:r>
          </a:p>
        </p:txBody>
      </p:sp>
      <p:sp>
        <p:nvSpPr>
          <p:cNvPr id="700466" name="Text Box 50"/>
          <p:cNvSpPr txBox="1">
            <a:spLocks noChangeArrowheads="1"/>
          </p:cNvSpPr>
          <p:nvPr/>
        </p:nvSpPr>
        <p:spPr bwMode="auto">
          <a:xfrm>
            <a:off x="7370763" y="6129338"/>
            <a:ext cx="454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4:30</a:t>
            </a:r>
          </a:p>
        </p:txBody>
      </p:sp>
      <p:sp>
        <p:nvSpPr>
          <p:cNvPr id="700467" name="Rectangle 51"/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700468" name="Rectangle 52"/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700469" name="Text Box 53"/>
          <p:cNvSpPr txBox="1">
            <a:spLocks noChangeArrowheads="1"/>
          </p:cNvSpPr>
          <p:nvPr/>
        </p:nvSpPr>
        <p:spPr bwMode="auto">
          <a:xfrm>
            <a:off x="3416300" y="3175000"/>
            <a:ext cx="18081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</a:rPr>
              <a:t>a, b, c all contain 9:30</a:t>
            </a:r>
            <a:endParaRPr lang="en-US" sz="12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700470" name="Line 54"/>
          <p:cNvSpPr>
            <a:spLocks noChangeShapeType="1"/>
          </p:cNvSpPr>
          <p:nvPr/>
        </p:nvSpPr>
        <p:spPr bwMode="auto">
          <a:xfrm flipH="1" flipV="1">
            <a:off x="4156075" y="2952750"/>
            <a:ext cx="95250" cy="2000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0471" name="Rectangle 55"/>
          <p:cNvSpPr>
            <a:spLocks noChangeArrowheads="1"/>
          </p:cNvSpPr>
          <p:nvPr/>
        </p:nvSpPr>
        <p:spPr bwMode="auto">
          <a:xfrm>
            <a:off x="1654175" y="4441825"/>
            <a:ext cx="104775" cy="16859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0472" name="Rectangle 56"/>
          <p:cNvSpPr>
            <a:spLocks noChangeArrowheads="1"/>
          </p:cNvSpPr>
          <p:nvPr/>
        </p:nvSpPr>
        <p:spPr bwMode="auto">
          <a:xfrm>
            <a:off x="914400" y="5599113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00473" name="Rectangle 57"/>
          <p:cNvSpPr>
            <a:spLocks noChangeArrowheads="1"/>
          </p:cNvSpPr>
          <p:nvPr/>
        </p:nvSpPr>
        <p:spPr bwMode="auto">
          <a:xfrm>
            <a:off x="914400" y="517842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00474" name="Rectangle 58"/>
          <p:cNvSpPr>
            <a:spLocks noChangeArrowheads="1"/>
          </p:cNvSpPr>
          <p:nvPr/>
        </p:nvSpPr>
        <p:spPr bwMode="auto">
          <a:xfrm>
            <a:off x="914400" y="4784725"/>
            <a:ext cx="260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509D2-B90F-4B5F-9FF9-CE769637C876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Partitioning:  Greedy Algorithm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kumimoji="0" lang="en-US"/>
              <a:t>Greedy algorithm.  </a:t>
            </a:r>
            <a:r>
              <a:rPr kumimoji="0" lang="en-US">
                <a:solidFill>
                  <a:schemeClr val="tx1"/>
                </a:solidFill>
              </a:rPr>
              <a:t>Consider lectures in increasing order of start time:  assign lecture to any compatible classroom.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>
              <a:solidFill>
                <a:schemeClr val="tx1"/>
              </a:solidFill>
            </a:endParaRPr>
          </a:p>
          <a:p>
            <a:r>
              <a:rPr kumimoji="0" lang="en-US"/>
              <a:t>Implementation.  </a:t>
            </a:r>
            <a:r>
              <a:rPr kumimoji="0" lang="en-US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kumimoji="0" lang="en-US"/>
              <a:t>For each classroom k, maintain the finish time of the last job added.</a:t>
            </a:r>
          </a:p>
          <a:p>
            <a:pPr lvl="1"/>
            <a:r>
              <a:rPr kumimoji="0" lang="en-US"/>
              <a:t>Keep the classrooms in a priority queue.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7526338" cy="287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Sort</a:t>
            </a:r>
            <a:r>
              <a:rPr lang="en-US" b="1">
                <a:latin typeface="Courier New" pitchFamily="49" charset="0"/>
              </a:rPr>
              <a:t> intervals by starting time so that s</a:t>
            </a:r>
            <a:r>
              <a:rPr lang="en-US" b="1" baseline="-25000"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s</a:t>
            </a:r>
            <a:r>
              <a:rPr lang="en-US" b="1" baseline="-25000">
                <a:latin typeface="Courier New" pitchFamily="49" charset="0"/>
              </a:rPr>
              <a:t>2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...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s</a:t>
            </a:r>
            <a:r>
              <a:rPr lang="en-US" b="1" baseline="-25000">
                <a:latin typeface="Courier New" pitchFamily="49" charset="0"/>
              </a:rPr>
              <a:t>n</a:t>
            </a:r>
            <a:r>
              <a:rPr lang="en-US" b="1">
                <a:latin typeface="Courier New" pitchFamily="49" charset="0"/>
              </a:rPr>
              <a:t>.</a:t>
            </a:r>
          </a:p>
          <a:p>
            <a:r>
              <a:rPr lang="en-US" b="1">
                <a:latin typeface="Courier New" pitchFamily="49" charset="0"/>
              </a:rPr>
              <a:t>d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0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j = 1 to n {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if</a:t>
            </a:r>
            <a:r>
              <a:rPr lang="en-US" b="1">
                <a:latin typeface="Courier New" pitchFamily="49" charset="0"/>
              </a:rPr>
              <a:t> (lecture j is compatible with some classroom k)</a:t>
            </a:r>
          </a:p>
          <a:p>
            <a:r>
              <a:rPr lang="en-US" b="1">
                <a:latin typeface="Courier New" pitchFamily="49" charset="0"/>
              </a:rPr>
              <a:t>      schedule lecture j in classroom k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else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      allocate a new classroom d + 1</a:t>
            </a:r>
          </a:p>
          <a:p>
            <a:r>
              <a:rPr lang="en-US" b="1">
                <a:latin typeface="Courier New" pitchFamily="49" charset="0"/>
              </a:rPr>
              <a:t>      schedule lecture j in classroom d + 1</a:t>
            </a:r>
          </a:p>
          <a:p>
            <a:r>
              <a:rPr lang="en-US" b="1">
                <a:latin typeface="Courier New" pitchFamily="49" charset="0"/>
              </a:rPr>
              <a:t>      d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d + 1</a:t>
            </a:r>
            <a:r>
              <a:rPr lang="en-US" b="1">
                <a:latin typeface="Courier New" pitchFamily="49" charset="0"/>
              </a:rPr>
              <a:t> </a:t>
            </a:r>
          </a:p>
          <a:p>
            <a:r>
              <a:rPr lang="en-US" b="1">
                <a:latin typeface="Courier New" pitchFamily="49" charset="0"/>
              </a:rPr>
              <a:t>}    </a:t>
            </a: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2392363" y="2466975"/>
            <a:ext cx="24177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hlink"/>
                </a:solidFill>
              </a:rPr>
              <a:t>number of allocated classrooms</a:t>
            </a:r>
          </a:p>
        </p:txBody>
      </p:sp>
      <p:sp>
        <p:nvSpPr>
          <p:cNvPr id="702470" name="Line 6"/>
          <p:cNvSpPr>
            <a:spLocks noChangeShapeType="1"/>
          </p:cNvSpPr>
          <p:nvPr/>
        </p:nvSpPr>
        <p:spPr bwMode="auto">
          <a:xfrm flipH="1" flipV="1">
            <a:off x="2058988" y="2520950"/>
            <a:ext cx="250825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9822-2064-4AEC-BA82-FB62CC88CE6C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Partitioning:  Greedy Analysis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kumimoji="0" lang="en-US"/>
              <a:t>Observation.  </a:t>
            </a:r>
            <a:r>
              <a:rPr kumimoji="0" 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kumimoji="0" lang="en-US"/>
          </a:p>
          <a:p>
            <a:r>
              <a:rPr kumimoji="0" lang="en-US"/>
              <a:t>Theorem.  </a:t>
            </a:r>
            <a:r>
              <a:rPr kumimoji="0" 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kumimoji="0" lang="en-US"/>
              <a:t>Pf.  </a:t>
            </a:r>
          </a:p>
          <a:p>
            <a:pPr lvl="1"/>
            <a:r>
              <a:rPr kumimoji="0" lang="en-US"/>
              <a:t>Let d = number of classrooms that the greedy algorithm allocates.</a:t>
            </a:r>
          </a:p>
          <a:p>
            <a:pPr lvl="1"/>
            <a:r>
              <a:rPr kumimoji="0" lang="en-US"/>
              <a:t>Classroom d is opened because we needed to schedule a job, say j, that is incompatible with all d-1 other classrooms.</a:t>
            </a:r>
          </a:p>
          <a:p>
            <a:pPr lvl="1"/>
            <a:r>
              <a:rPr kumimoji="0" lang="en-US"/>
              <a:t>These d jobs each end after s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Since we sorted by start time, all these incompatibilities are caused by lectures that start no later than s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Thus, we have d lectures overlapping at time s</a:t>
            </a:r>
            <a:r>
              <a:rPr kumimoji="0" lang="en-US" baseline="-25000"/>
              <a:t>j</a:t>
            </a:r>
            <a:r>
              <a:rPr kumimoji="0" lang="en-US"/>
              <a:t> + </a:t>
            </a:r>
            <a:r>
              <a:rPr kumimoji="0" lang="en-US">
                <a:sym typeface="Symbol" pitchFamily="18" charset="2"/>
              </a:rPr>
              <a:t>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Key observation  </a:t>
            </a:r>
            <a:r>
              <a:rPr kumimoji="0" lang="en-US">
                <a:sym typeface="Symbol" pitchFamily="18" charset="2"/>
              </a:rPr>
              <a:t>  </a:t>
            </a:r>
            <a:r>
              <a:rPr kumimoji="0" lang="en-US"/>
              <a:t>all schedules use </a:t>
            </a:r>
            <a:r>
              <a:rPr kumimoji="0" lang="en-US">
                <a:sym typeface="Symbol" pitchFamily="18" charset="2"/>
              </a:rPr>
              <a:t></a:t>
            </a:r>
            <a:r>
              <a:rPr kumimoji="0" lang="en-US"/>
              <a:t> d classrooms.  </a:t>
            </a:r>
            <a:r>
              <a:rPr kumimoji="0" lang="en-US">
                <a:solidFill>
                  <a:schemeClr val="hlink"/>
                </a:solidFill>
                <a:ea typeface="Lucida Grande" pitchFamily="-110" charset="0"/>
                <a:cs typeface="Lucida Grande" pitchFamily="-110" charset="0"/>
              </a:rPr>
              <a:t>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kumimoji="0" lang="en-US"/>
              <a:t>4.2  Scheduling to Minimize Lateness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F90CF-76F2-44C7-BF60-DFC8F93446ED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Scheduling to Minimizing Lateness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Minimizing lateness problem.</a:t>
            </a:r>
          </a:p>
          <a:p>
            <a:pPr lvl="1"/>
            <a:r>
              <a:rPr kumimoji="0" lang="en-US"/>
              <a:t>Single resource processes one job at a time.</a:t>
            </a:r>
          </a:p>
          <a:p>
            <a:pPr lvl="1"/>
            <a:r>
              <a:rPr kumimoji="0" lang="en-US"/>
              <a:t>Job j requires t</a:t>
            </a:r>
            <a:r>
              <a:rPr kumimoji="0" lang="en-US" sz="2000" baseline="-25000"/>
              <a:t>j</a:t>
            </a:r>
            <a:r>
              <a:rPr kumimoji="0" lang="en-US"/>
              <a:t> units of processing time and is due at time d</a:t>
            </a:r>
            <a:r>
              <a:rPr kumimoji="0" lang="en-US" sz="2000" baseline="-25000"/>
              <a:t>j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If j starts at time s</a:t>
            </a:r>
            <a:r>
              <a:rPr kumimoji="0" lang="en-US" sz="2000" baseline="-25000"/>
              <a:t>j</a:t>
            </a:r>
            <a:r>
              <a:rPr kumimoji="0" lang="en-US"/>
              <a:t>, it finishes at time f</a:t>
            </a:r>
            <a:r>
              <a:rPr kumimoji="0" lang="en-US" sz="2000" baseline="-25000"/>
              <a:t>j</a:t>
            </a:r>
            <a:r>
              <a:rPr kumimoji="0" lang="en-US"/>
              <a:t> = s</a:t>
            </a:r>
            <a:r>
              <a:rPr kumimoji="0" lang="en-US" sz="2000" baseline="-25000"/>
              <a:t>j</a:t>
            </a:r>
            <a:r>
              <a:rPr kumimoji="0" lang="en-US"/>
              <a:t> + t</a:t>
            </a:r>
            <a:r>
              <a:rPr kumimoji="0" lang="en-US" sz="2000" baseline="-25000"/>
              <a:t>j</a:t>
            </a:r>
            <a:r>
              <a:rPr kumimoji="0" lang="en-US"/>
              <a:t>. </a:t>
            </a:r>
          </a:p>
          <a:p>
            <a:pPr lvl="1"/>
            <a:r>
              <a:rPr kumimoji="0" lang="en-US"/>
              <a:t>Lateness:  </a:t>
            </a:r>
            <a:r>
              <a:rPr kumimoji="0" lang="en-US">
                <a:sym typeface="MT Extra" pitchFamily="18" charset="2"/>
              </a:rPr>
              <a:t></a:t>
            </a:r>
            <a:r>
              <a:rPr kumimoji="0" lang="en-US" sz="2000" baseline="-25000"/>
              <a:t>j</a:t>
            </a:r>
            <a:r>
              <a:rPr kumimoji="0" lang="en-US"/>
              <a:t> = max { 0,  f</a:t>
            </a:r>
            <a:r>
              <a:rPr kumimoji="0" lang="en-US" sz="2000" baseline="-25000"/>
              <a:t>j</a:t>
            </a:r>
            <a:r>
              <a:rPr kumimoji="0" lang="en-US"/>
              <a:t> - d</a:t>
            </a:r>
            <a:r>
              <a:rPr kumimoji="0" lang="en-US" sz="2000" baseline="-25000"/>
              <a:t>j</a:t>
            </a:r>
            <a:r>
              <a:rPr kumimoji="0" lang="en-US"/>
              <a:t> }.</a:t>
            </a:r>
          </a:p>
          <a:p>
            <a:pPr lvl="1"/>
            <a:r>
              <a:rPr kumimoji="0" lang="en-US"/>
              <a:t>Goal:  schedule all jobs to minimize </a:t>
            </a:r>
            <a:r>
              <a:rPr kumimoji="0" lang="en-US">
                <a:solidFill>
                  <a:schemeClr val="accent1"/>
                </a:solidFill>
              </a:rPr>
              <a:t>maximum</a:t>
            </a:r>
            <a:r>
              <a:rPr kumimoji="0" lang="en-US">
                <a:solidFill>
                  <a:srgbClr val="006600"/>
                </a:solidFill>
              </a:rPr>
              <a:t> </a:t>
            </a:r>
            <a:r>
              <a:rPr kumimoji="0" lang="en-US"/>
              <a:t>lateness L = max </a:t>
            </a:r>
            <a:r>
              <a:rPr kumimoji="0" lang="en-US">
                <a:sym typeface="MT Extra" pitchFamily="18" charset="2"/>
              </a:rPr>
              <a:t></a:t>
            </a:r>
            <a:r>
              <a:rPr kumimoji="0" lang="en-US" sz="2000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r>
              <a:rPr kumimoji="0" lang="en-US"/>
              <a:t>Ex:</a:t>
            </a:r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6096000" y="5943600"/>
            <a:ext cx="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3810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rot="-5400000">
            <a:off x="838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 rot="-5400000">
            <a:off x="304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 rot="-5400000">
            <a:off x="1905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17" name="Line 9"/>
          <p:cNvSpPr>
            <a:spLocks noChangeShapeType="1"/>
          </p:cNvSpPr>
          <p:nvPr/>
        </p:nvSpPr>
        <p:spPr bwMode="auto">
          <a:xfrm rot="-5400000">
            <a:off x="1371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18" name="Line 10"/>
          <p:cNvSpPr>
            <a:spLocks noChangeShapeType="1"/>
          </p:cNvSpPr>
          <p:nvPr/>
        </p:nvSpPr>
        <p:spPr bwMode="auto">
          <a:xfrm rot="-5400000">
            <a:off x="2971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19" name="Line 11"/>
          <p:cNvSpPr>
            <a:spLocks noChangeShapeType="1"/>
          </p:cNvSpPr>
          <p:nvPr/>
        </p:nvSpPr>
        <p:spPr bwMode="auto">
          <a:xfrm rot="-5400000">
            <a:off x="2438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20" name="Line 12"/>
          <p:cNvSpPr>
            <a:spLocks noChangeShapeType="1"/>
          </p:cNvSpPr>
          <p:nvPr/>
        </p:nvSpPr>
        <p:spPr bwMode="auto">
          <a:xfrm rot="-5400000">
            <a:off x="4038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 rot="-5400000">
            <a:off x="3505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rot="-5400000">
            <a:off x="5105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23" name="Line 15"/>
          <p:cNvSpPr>
            <a:spLocks noChangeShapeType="1"/>
          </p:cNvSpPr>
          <p:nvPr/>
        </p:nvSpPr>
        <p:spPr bwMode="auto">
          <a:xfrm rot="-5400000">
            <a:off x="4572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24" name="Line 16"/>
          <p:cNvSpPr>
            <a:spLocks noChangeShapeType="1"/>
          </p:cNvSpPr>
          <p:nvPr/>
        </p:nvSpPr>
        <p:spPr bwMode="auto">
          <a:xfrm rot="-5400000">
            <a:off x="6172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25" name="Line 17"/>
          <p:cNvSpPr>
            <a:spLocks noChangeShapeType="1"/>
          </p:cNvSpPr>
          <p:nvPr/>
        </p:nvSpPr>
        <p:spPr bwMode="auto">
          <a:xfrm rot="-5400000">
            <a:off x="5638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8382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13716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19050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24384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708630" name="Text Box 22"/>
          <p:cNvSpPr txBox="1">
            <a:spLocks noChangeArrowheads="1"/>
          </p:cNvSpPr>
          <p:nvPr/>
        </p:nvSpPr>
        <p:spPr bwMode="auto">
          <a:xfrm>
            <a:off x="29718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708631" name="Text Box 23"/>
          <p:cNvSpPr txBox="1">
            <a:spLocks noChangeArrowheads="1"/>
          </p:cNvSpPr>
          <p:nvPr/>
        </p:nvSpPr>
        <p:spPr bwMode="auto">
          <a:xfrm>
            <a:off x="35052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708632" name="Text Box 24"/>
          <p:cNvSpPr txBox="1">
            <a:spLocks noChangeArrowheads="1"/>
          </p:cNvSpPr>
          <p:nvPr/>
        </p:nvSpPr>
        <p:spPr bwMode="auto">
          <a:xfrm>
            <a:off x="40386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708633" name="Text Box 25"/>
          <p:cNvSpPr txBox="1">
            <a:spLocks noChangeArrowheads="1"/>
          </p:cNvSpPr>
          <p:nvPr/>
        </p:nvSpPr>
        <p:spPr bwMode="auto">
          <a:xfrm>
            <a:off x="45720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708634" name="Text Box 26"/>
          <p:cNvSpPr txBox="1">
            <a:spLocks noChangeArrowheads="1"/>
          </p:cNvSpPr>
          <p:nvPr/>
        </p:nvSpPr>
        <p:spPr bwMode="auto">
          <a:xfrm>
            <a:off x="51054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708635" name="Text Box 27"/>
          <p:cNvSpPr txBox="1">
            <a:spLocks noChangeArrowheads="1"/>
          </p:cNvSpPr>
          <p:nvPr/>
        </p:nvSpPr>
        <p:spPr bwMode="auto">
          <a:xfrm>
            <a:off x="55626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708636" name="Text Box 28"/>
          <p:cNvSpPr txBox="1">
            <a:spLocks noChangeArrowheads="1"/>
          </p:cNvSpPr>
          <p:nvPr/>
        </p:nvSpPr>
        <p:spPr bwMode="auto">
          <a:xfrm>
            <a:off x="61722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708637" name="Line 29"/>
          <p:cNvSpPr>
            <a:spLocks noChangeShapeType="1"/>
          </p:cNvSpPr>
          <p:nvPr/>
        </p:nvSpPr>
        <p:spPr bwMode="auto">
          <a:xfrm>
            <a:off x="457200" y="5592763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38" name="Line 30"/>
          <p:cNvSpPr>
            <a:spLocks noChangeShapeType="1"/>
          </p:cNvSpPr>
          <p:nvPr/>
        </p:nvSpPr>
        <p:spPr bwMode="auto">
          <a:xfrm rot="-5400000">
            <a:off x="72390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39" name="Line 31"/>
          <p:cNvSpPr>
            <a:spLocks noChangeShapeType="1"/>
          </p:cNvSpPr>
          <p:nvPr/>
        </p:nvSpPr>
        <p:spPr bwMode="auto">
          <a:xfrm rot="-5400000">
            <a:off x="67056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40" name="Line 32"/>
          <p:cNvSpPr>
            <a:spLocks noChangeShapeType="1"/>
          </p:cNvSpPr>
          <p:nvPr/>
        </p:nvSpPr>
        <p:spPr bwMode="auto">
          <a:xfrm rot="-5400000">
            <a:off x="83058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41" name="Line 33"/>
          <p:cNvSpPr>
            <a:spLocks noChangeShapeType="1"/>
          </p:cNvSpPr>
          <p:nvPr/>
        </p:nvSpPr>
        <p:spPr bwMode="auto">
          <a:xfrm rot="-5400000">
            <a:off x="77724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42" name="Text Box 34"/>
          <p:cNvSpPr txBox="1">
            <a:spLocks noChangeArrowheads="1"/>
          </p:cNvSpPr>
          <p:nvPr/>
        </p:nvSpPr>
        <p:spPr bwMode="auto">
          <a:xfrm>
            <a:off x="67056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708643" name="Text Box 35"/>
          <p:cNvSpPr txBox="1">
            <a:spLocks noChangeArrowheads="1"/>
          </p:cNvSpPr>
          <p:nvPr/>
        </p:nvSpPr>
        <p:spPr bwMode="auto">
          <a:xfrm>
            <a:off x="71628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708644" name="Text Box 36"/>
          <p:cNvSpPr txBox="1">
            <a:spLocks noChangeArrowheads="1"/>
          </p:cNvSpPr>
          <p:nvPr/>
        </p:nvSpPr>
        <p:spPr bwMode="auto">
          <a:xfrm>
            <a:off x="76962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708645" name="Text Box 37"/>
          <p:cNvSpPr txBox="1">
            <a:spLocks noChangeArrowheads="1"/>
          </p:cNvSpPr>
          <p:nvPr/>
        </p:nvSpPr>
        <p:spPr bwMode="auto">
          <a:xfrm>
            <a:off x="82296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</a:rPr>
              <a:t>15</a:t>
            </a:r>
          </a:p>
        </p:txBody>
      </p:sp>
      <p:sp>
        <p:nvSpPr>
          <p:cNvPr id="708646" name="Line 38"/>
          <p:cNvSpPr>
            <a:spLocks noChangeShapeType="1"/>
          </p:cNvSpPr>
          <p:nvPr/>
        </p:nvSpPr>
        <p:spPr bwMode="auto">
          <a:xfrm>
            <a:off x="457200" y="5943600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47" name="Rectangle 39"/>
          <p:cNvSpPr>
            <a:spLocks noChangeArrowheads="1"/>
          </p:cNvSpPr>
          <p:nvPr/>
        </p:nvSpPr>
        <p:spPr bwMode="auto">
          <a:xfrm>
            <a:off x="47244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  <a:r>
              <a:rPr lang="en-US" sz="1400" baseline="-25000"/>
              <a:t>5</a:t>
            </a:r>
            <a:r>
              <a:rPr lang="en-US" sz="1400"/>
              <a:t> = 14</a:t>
            </a:r>
          </a:p>
        </p:txBody>
      </p:sp>
      <p:sp>
        <p:nvSpPr>
          <p:cNvPr id="708648" name="Rectangle 40"/>
          <p:cNvSpPr>
            <a:spLocks noChangeArrowheads="1"/>
          </p:cNvSpPr>
          <p:nvPr/>
        </p:nvSpPr>
        <p:spPr bwMode="auto">
          <a:xfrm>
            <a:off x="9906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  <a:r>
              <a:rPr lang="en-US" sz="1400" baseline="-25000"/>
              <a:t>2</a:t>
            </a:r>
            <a:r>
              <a:rPr lang="en-US" sz="1400"/>
              <a:t> = 8</a:t>
            </a:r>
          </a:p>
        </p:txBody>
      </p:sp>
      <p:sp>
        <p:nvSpPr>
          <p:cNvPr id="708649" name="Rectangle 41"/>
          <p:cNvSpPr>
            <a:spLocks noChangeArrowheads="1"/>
          </p:cNvSpPr>
          <p:nvPr/>
        </p:nvSpPr>
        <p:spPr bwMode="auto">
          <a:xfrm>
            <a:off x="20574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  <a:r>
              <a:rPr lang="en-US" sz="1400" baseline="-25000"/>
              <a:t>6</a:t>
            </a:r>
            <a:r>
              <a:rPr lang="en-US" sz="1400"/>
              <a:t> = 15</a:t>
            </a:r>
          </a:p>
        </p:txBody>
      </p:sp>
      <p:sp>
        <p:nvSpPr>
          <p:cNvPr id="708650" name="Rectangle 42"/>
          <p:cNvSpPr>
            <a:spLocks noChangeArrowheads="1"/>
          </p:cNvSpPr>
          <p:nvPr/>
        </p:nvSpPr>
        <p:spPr bwMode="auto">
          <a:xfrm>
            <a:off x="31242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  <a:r>
              <a:rPr lang="en-US" sz="1400" baseline="-25000"/>
              <a:t>1</a:t>
            </a:r>
            <a:r>
              <a:rPr lang="en-US" sz="1400"/>
              <a:t> = 6</a:t>
            </a:r>
          </a:p>
        </p:txBody>
      </p:sp>
      <p:sp>
        <p:nvSpPr>
          <p:cNvPr id="708651" name="Rectangle 43"/>
          <p:cNvSpPr>
            <a:spLocks noChangeArrowheads="1"/>
          </p:cNvSpPr>
          <p:nvPr/>
        </p:nvSpPr>
        <p:spPr bwMode="auto">
          <a:xfrm>
            <a:off x="6324600" y="5562600"/>
            <a:ext cx="21336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  <a:r>
              <a:rPr lang="en-US" sz="1400" baseline="-25000"/>
              <a:t>4</a:t>
            </a:r>
            <a:r>
              <a:rPr lang="en-US" sz="1400"/>
              <a:t> = 9</a:t>
            </a:r>
          </a:p>
        </p:txBody>
      </p:sp>
      <p:sp>
        <p:nvSpPr>
          <p:cNvPr id="708652" name="Rectangle 44"/>
          <p:cNvSpPr>
            <a:spLocks noChangeArrowheads="1"/>
          </p:cNvSpPr>
          <p:nvPr/>
        </p:nvSpPr>
        <p:spPr bwMode="auto">
          <a:xfrm>
            <a:off x="457200" y="5562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  <a:r>
              <a:rPr lang="en-US" sz="1400" baseline="-25000"/>
              <a:t>3</a:t>
            </a:r>
            <a:r>
              <a:rPr lang="en-US" sz="1400"/>
              <a:t> = 9</a:t>
            </a:r>
          </a:p>
        </p:txBody>
      </p:sp>
      <p:sp>
        <p:nvSpPr>
          <p:cNvPr id="708653" name="Text Box 45"/>
          <p:cNvSpPr txBox="1">
            <a:spLocks noChangeArrowheads="1"/>
          </p:cNvSpPr>
          <p:nvPr/>
        </p:nvSpPr>
        <p:spPr bwMode="auto">
          <a:xfrm>
            <a:off x="5978525" y="5067300"/>
            <a:ext cx="8493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</a:rPr>
              <a:t>lateness = 0</a:t>
            </a:r>
            <a:endParaRPr lang="en-US" sz="12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708654" name="Line 46"/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55" name="Text Box 47"/>
          <p:cNvSpPr txBox="1">
            <a:spLocks noChangeArrowheads="1"/>
          </p:cNvSpPr>
          <p:nvPr/>
        </p:nvSpPr>
        <p:spPr bwMode="auto">
          <a:xfrm>
            <a:off x="4473575" y="5057775"/>
            <a:ext cx="8493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</a:rPr>
              <a:t>lateness = 2</a:t>
            </a:r>
            <a:endParaRPr lang="en-US" sz="12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708656" name="Line 48"/>
          <p:cNvSpPr>
            <a:spLocks noChangeShapeType="1"/>
          </p:cNvSpPr>
          <p:nvPr/>
        </p:nvSpPr>
        <p:spPr bwMode="auto">
          <a:xfrm flipH="1">
            <a:off x="6324600" y="5291138"/>
            <a:ext cx="90488" cy="2254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pSp>
        <p:nvGrpSpPr>
          <p:cNvPr id="708657" name="Group 49"/>
          <p:cNvGrpSpPr>
            <a:grpSpLocks/>
          </p:cNvGrpSpPr>
          <p:nvPr/>
        </p:nvGrpSpPr>
        <p:grpSpPr bwMode="auto">
          <a:xfrm>
            <a:off x="2743200" y="3505200"/>
            <a:ext cx="3048000" cy="1066800"/>
            <a:chOff x="1728" y="2304"/>
            <a:chExt cx="1824" cy="576"/>
          </a:xfrm>
        </p:grpSpPr>
        <p:sp>
          <p:nvSpPr>
            <p:cNvPr id="708658" name="Rectangle 5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708659" name="Rectangle 51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6</a:t>
              </a:r>
              <a:endParaRPr kumimoji="0" lang="en-US" sz="1400" baseline="30000"/>
            </a:p>
          </p:txBody>
        </p:sp>
        <p:sp>
          <p:nvSpPr>
            <p:cNvPr id="708660" name="Rectangle 52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t</a:t>
              </a:r>
              <a:r>
                <a:rPr kumimoji="0" lang="en-US" sz="1400" baseline="-2500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708661" name="Rectangle 53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3</a:t>
              </a:r>
              <a:endParaRPr kumimoji="0" lang="en-US" sz="1400" baseline="30000"/>
            </a:p>
          </p:txBody>
        </p:sp>
        <p:sp>
          <p:nvSpPr>
            <p:cNvPr id="708662" name="Rectangle 54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1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708663" name="Rectangle 55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8</a:t>
              </a:r>
              <a:endParaRPr kumimoji="0" lang="en-US" sz="1400" baseline="30000"/>
            </a:p>
          </p:txBody>
        </p:sp>
        <p:sp>
          <p:nvSpPr>
            <p:cNvPr id="708664" name="Rectangle 56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2</a:t>
              </a:r>
              <a:endParaRPr kumimoji="0" lang="en-US" sz="1400" baseline="30000"/>
            </a:p>
          </p:txBody>
        </p:sp>
        <p:sp>
          <p:nvSpPr>
            <p:cNvPr id="708665" name="Rectangle 57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2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708666" name="Rectangle 58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9</a:t>
              </a:r>
              <a:endParaRPr kumimoji="0" lang="en-US" sz="1400" baseline="30000"/>
            </a:p>
          </p:txBody>
        </p:sp>
        <p:sp>
          <p:nvSpPr>
            <p:cNvPr id="708667" name="Rectangle 59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</a:t>
              </a:r>
              <a:endParaRPr kumimoji="0" lang="en-US" sz="1400" baseline="30000"/>
            </a:p>
          </p:txBody>
        </p:sp>
        <p:sp>
          <p:nvSpPr>
            <p:cNvPr id="708668" name="Rectangle 60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3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708669" name="Rectangle 61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9</a:t>
              </a:r>
              <a:endParaRPr kumimoji="0" lang="en-US" sz="1400" baseline="30000"/>
            </a:p>
          </p:txBody>
        </p:sp>
        <p:sp>
          <p:nvSpPr>
            <p:cNvPr id="708670" name="Rectangle 62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4</a:t>
              </a:r>
              <a:endParaRPr kumimoji="0" lang="en-US" sz="1400" baseline="30000"/>
            </a:p>
          </p:txBody>
        </p:sp>
        <p:sp>
          <p:nvSpPr>
            <p:cNvPr id="708671" name="Rectangle 63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4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708672" name="Rectangle 64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14</a:t>
              </a:r>
              <a:endParaRPr kumimoji="0" lang="en-US" sz="1400" baseline="30000"/>
            </a:p>
          </p:txBody>
        </p:sp>
        <p:sp>
          <p:nvSpPr>
            <p:cNvPr id="708673" name="Rectangle 65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3</a:t>
              </a:r>
              <a:endParaRPr kumimoji="0" lang="en-US" sz="1400" baseline="30000"/>
            </a:p>
          </p:txBody>
        </p:sp>
        <p:sp>
          <p:nvSpPr>
            <p:cNvPr id="708674" name="Rectangle 66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5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708675" name="Rectangle 67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15</a:t>
              </a:r>
              <a:endParaRPr kumimoji="0" lang="en-US" sz="1400" baseline="30000"/>
            </a:p>
          </p:txBody>
        </p:sp>
        <p:sp>
          <p:nvSpPr>
            <p:cNvPr id="708676" name="Rectangle 68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2</a:t>
              </a:r>
              <a:endParaRPr kumimoji="0" lang="en-US" sz="1400" baseline="30000"/>
            </a:p>
          </p:txBody>
        </p:sp>
        <p:sp>
          <p:nvSpPr>
            <p:cNvPr id="708677" name="Rectangle 69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6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708678" name="Text Box 70"/>
          <p:cNvSpPr txBox="1">
            <a:spLocks noChangeArrowheads="1"/>
          </p:cNvSpPr>
          <p:nvPr/>
        </p:nvSpPr>
        <p:spPr bwMode="auto">
          <a:xfrm>
            <a:off x="7724775" y="5048250"/>
            <a:ext cx="11811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</a:rPr>
              <a:t>max lateness = 6</a:t>
            </a:r>
            <a:endParaRPr lang="en-US" sz="12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708679" name="Line 71"/>
          <p:cNvSpPr>
            <a:spLocks noChangeShapeType="1"/>
          </p:cNvSpPr>
          <p:nvPr/>
        </p:nvSpPr>
        <p:spPr bwMode="auto">
          <a:xfrm flipH="1">
            <a:off x="4718050" y="5297488"/>
            <a:ext cx="90488" cy="2254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08680" name="Line 72"/>
          <p:cNvSpPr>
            <a:spLocks noChangeShapeType="1"/>
          </p:cNvSpPr>
          <p:nvPr/>
        </p:nvSpPr>
        <p:spPr bwMode="auto">
          <a:xfrm flipH="1">
            <a:off x="8437563" y="5278438"/>
            <a:ext cx="90487" cy="2254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2931B-967E-4431-B75D-F4C9A4CACE54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Minimizing Lateness:  Greedy Algorithms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Greedy template.  </a:t>
            </a:r>
            <a:r>
              <a:rPr kumimoji="0" lang="en-US">
                <a:solidFill>
                  <a:schemeClr val="tx1"/>
                </a:solidFill>
              </a:rPr>
              <a:t>Consider jobs in some order. 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pPr lvl="1"/>
            <a:r>
              <a:rPr kumimoji="0" lang="en-US">
                <a:solidFill>
                  <a:schemeClr val="hlink"/>
                </a:solidFill>
              </a:rPr>
              <a:t>[Shortest processing time first]</a:t>
            </a:r>
            <a:r>
              <a:rPr kumimoji="0" lang="en-US"/>
              <a:t>  Consider jobs in ascending order of processing time t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endParaRPr kumimoji="0" lang="en-US">
              <a:solidFill>
                <a:schemeClr val="hlink"/>
              </a:solidFill>
            </a:endParaRPr>
          </a:p>
          <a:p>
            <a:pPr lvl="1"/>
            <a:r>
              <a:rPr kumimoji="0" lang="en-US">
                <a:solidFill>
                  <a:schemeClr val="hlink"/>
                </a:solidFill>
              </a:rPr>
              <a:t>[Earliest deadline first]</a:t>
            </a:r>
            <a:r>
              <a:rPr kumimoji="0" lang="en-US"/>
              <a:t>  Consider jobs in ascending order of deadline d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r>
              <a:rPr kumimoji="0" lang="en-US">
                <a:solidFill>
                  <a:schemeClr val="hlink"/>
                </a:solidFill>
              </a:rPr>
              <a:t>[Smallest slack]</a:t>
            </a:r>
            <a:r>
              <a:rPr kumimoji="0" lang="en-US"/>
              <a:t>  Consider jobs in ascending order of slack d</a:t>
            </a:r>
            <a:r>
              <a:rPr kumimoji="0" lang="en-US" baseline="-25000"/>
              <a:t>j</a:t>
            </a:r>
            <a:r>
              <a:rPr kumimoji="0" lang="en-US"/>
              <a:t> - t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FF4B9-9947-434C-8427-2CE8D5CCACC1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Greedy template.  </a:t>
            </a:r>
            <a:r>
              <a:rPr kumimoji="0" lang="en-US">
                <a:solidFill>
                  <a:schemeClr val="tx1"/>
                </a:solidFill>
              </a:rPr>
              <a:t>Consider jobs in some order. 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pPr lvl="1"/>
            <a:r>
              <a:rPr kumimoji="0" lang="en-US">
                <a:solidFill>
                  <a:schemeClr val="hlink"/>
                </a:solidFill>
              </a:rPr>
              <a:t>[Shortest processing time first]</a:t>
            </a:r>
            <a:r>
              <a:rPr kumimoji="0" lang="en-US"/>
              <a:t>  Consider jobs in ascending order of processing time t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endParaRPr kumimoji="0" lang="en-US"/>
          </a:p>
          <a:p>
            <a:pPr lvl="1"/>
            <a:r>
              <a:rPr kumimoji="0" lang="en-US">
                <a:solidFill>
                  <a:schemeClr val="hlink"/>
                </a:solidFill>
              </a:rPr>
              <a:t>[Smallest slack]</a:t>
            </a:r>
            <a:r>
              <a:rPr kumimoji="0" lang="en-US"/>
              <a:t>  Consider jobs in ascending order of slack d</a:t>
            </a:r>
            <a:r>
              <a:rPr kumimoji="0" lang="en-US" baseline="-25000"/>
              <a:t>j</a:t>
            </a:r>
            <a:r>
              <a:rPr kumimoji="0" lang="en-US"/>
              <a:t> - t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5334000" y="2771775"/>
            <a:ext cx="1493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counterexample</a:t>
            </a:r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5360988" y="5451475"/>
            <a:ext cx="1493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chemeClr val="accent1"/>
                </a:solidFill>
              </a:rPr>
              <a:t>counterexample</a:t>
            </a:r>
          </a:p>
        </p:txBody>
      </p:sp>
      <p:sp>
        <p:nvSpPr>
          <p:cNvPr id="712709" name="Rectangle 5"/>
          <p:cNvSpPr>
            <a:spLocks noChangeArrowheads="1"/>
          </p:cNvSpPr>
          <p:nvPr/>
        </p:nvSpPr>
        <p:spPr bwMode="auto">
          <a:xfrm>
            <a:off x="3360738" y="30734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d</a:t>
            </a:r>
            <a:r>
              <a:rPr kumimoji="0" lang="en-US" sz="1400" baseline="-250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3360738" y="27178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t</a:t>
            </a:r>
            <a:r>
              <a:rPr kumimoji="0" lang="en-US" sz="1400" baseline="-2500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712711" name="Group 7"/>
          <p:cNvGrpSpPr>
            <a:grpSpLocks/>
          </p:cNvGrpSpPr>
          <p:nvPr/>
        </p:nvGrpSpPr>
        <p:grpSpPr bwMode="auto">
          <a:xfrm>
            <a:off x="4002088" y="2362200"/>
            <a:ext cx="958850" cy="1066800"/>
            <a:chOff x="1988" y="1344"/>
            <a:chExt cx="505" cy="672"/>
          </a:xfrm>
        </p:grpSpPr>
        <p:sp>
          <p:nvSpPr>
            <p:cNvPr id="712712" name="Rectangle 8"/>
            <p:cNvSpPr>
              <a:spLocks noChangeArrowheads="1"/>
            </p:cNvSpPr>
            <p:nvPr/>
          </p:nvSpPr>
          <p:spPr bwMode="auto"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100</a:t>
              </a:r>
              <a:endParaRPr kumimoji="0" lang="en-US" sz="1400" baseline="30000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</a:t>
              </a:r>
              <a:endParaRPr kumimoji="0" lang="en-US" sz="1400" baseline="30000"/>
            </a:p>
          </p:txBody>
        </p:sp>
        <p:sp>
          <p:nvSpPr>
            <p:cNvPr id="712714" name="Rectangle 10"/>
            <p:cNvSpPr>
              <a:spLocks noChangeArrowheads="1"/>
            </p:cNvSpPr>
            <p:nvPr/>
          </p:nvSpPr>
          <p:spPr bwMode="auto"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1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712715" name="Rectangle 11"/>
            <p:cNvSpPr>
              <a:spLocks noChangeArrowheads="1"/>
            </p:cNvSpPr>
            <p:nvPr/>
          </p:nvSpPr>
          <p:spPr bwMode="auto"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10</a:t>
              </a:r>
              <a:endParaRPr kumimoji="0" lang="en-US" sz="1400" baseline="30000"/>
            </a:p>
          </p:txBody>
        </p:sp>
        <p:sp>
          <p:nvSpPr>
            <p:cNvPr id="712716" name="Rectangle 12"/>
            <p:cNvSpPr>
              <a:spLocks noChangeArrowheads="1"/>
            </p:cNvSpPr>
            <p:nvPr/>
          </p:nvSpPr>
          <p:spPr bwMode="auto"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10</a:t>
              </a:r>
              <a:endParaRPr kumimoji="0" lang="en-US" sz="1400" baseline="30000"/>
            </a:p>
          </p:txBody>
        </p:sp>
        <p:sp>
          <p:nvSpPr>
            <p:cNvPr id="712717" name="Rectangle 13"/>
            <p:cNvSpPr>
              <a:spLocks noChangeArrowheads="1"/>
            </p:cNvSpPr>
            <p:nvPr/>
          </p:nvSpPr>
          <p:spPr bwMode="auto"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2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712718" name="Rectangle 14"/>
          <p:cNvSpPr>
            <a:spLocks noChangeArrowheads="1"/>
          </p:cNvSpPr>
          <p:nvPr/>
        </p:nvSpPr>
        <p:spPr bwMode="auto">
          <a:xfrm>
            <a:off x="3387725" y="56642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d</a:t>
            </a:r>
            <a:r>
              <a:rPr kumimoji="0" lang="en-US" sz="1400" baseline="-250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12719" name="Rectangle 15"/>
          <p:cNvSpPr>
            <a:spLocks noChangeArrowheads="1"/>
          </p:cNvSpPr>
          <p:nvPr/>
        </p:nvSpPr>
        <p:spPr bwMode="auto">
          <a:xfrm>
            <a:off x="3387725" y="53086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t</a:t>
            </a:r>
            <a:r>
              <a:rPr kumimoji="0" lang="en-US" sz="1400" baseline="-2500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712720" name="Group 16"/>
          <p:cNvGrpSpPr>
            <a:grpSpLocks/>
          </p:cNvGrpSpPr>
          <p:nvPr/>
        </p:nvGrpSpPr>
        <p:grpSpPr bwMode="auto">
          <a:xfrm>
            <a:off x="4029075" y="4953000"/>
            <a:ext cx="958850" cy="1066800"/>
            <a:chOff x="1988" y="1344"/>
            <a:chExt cx="505" cy="672"/>
          </a:xfrm>
        </p:grpSpPr>
        <p:sp>
          <p:nvSpPr>
            <p:cNvPr id="712721" name="Rectangle 17"/>
            <p:cNvSpPr>
              <a:spLocks noChangeArrowheads="1"/>
            </p:cNvSpPr>
            <p:nvPr/>
          </p:nvSpPr>
          <p:spPr bwMode="auto"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2</a:t>
              </a:r>
              <a:endParaRPr kumimoji="0" lang="en-US" sz="1400" baseline="30000"/>
            </a:p>
          </p:txBody>
        </p:sp>
        <p:sp>
          <p:nvSpPr>
            <p:cNvPr id="712722" name="Rectangle 18"/>
            <p:cNvSpPr>
              <a:spLocks noChangeArrowheads="1"/>
            </p:cNvSpPr>
            <p:nvPr/>
          </p:nvSpPr>
          <p:spPr bwMode="auto"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</a:t>
              </a:r>
              <a:endParaRPr kumimoji="0" lang="en-US" sz="1400" baseline="30000"/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1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712724" name="Rectangle 20"/>
            <p:cNvSpPr>
              <a:spLocks noChangeArrowheads="1"/>
            </p:cNvSpPr>
            <p:nvPr/>
          </p:nvSpPr>
          <p:spPr bwMode="auto"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10</a:t>
              </a:r>
              <a:endParaRPr kumimoji="0" lang="en-US" sz="1400" baseline="30000"/>
            </a:p>
          </p:txBody>
        </p:sp>
        <p:sp>
          <p:nvSpPr>
            <p:cNvPr id="712725" name="Rectangle 21"/>
            <p:cNvSpPr>
              <a:spLocks noChangeArrowheads="1"/>
            </p:cNvSpPr>
            <p:nvPr/>
          </p:nvSpPr>
          <p:spPr bwMode="auto"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/>
                <a:t>10</a:t>
              </a:r>
              <a:endParaRPr kumimoji="0" lang="en-US" sz="1400" baseline="30000"/>
            </a:p>
          </p:txBody>
        </p:sp>
        <p:sp>
          <p:nvSpPr>
            <p:cNvPr id="712726" name="Rectangle 22"/>
            <p:cNvSpPr>
              <a:spLocks noChangeArrowheads="1"/>
            </p:cNvSpPr>
            <p:nvPr/>
          </p:nvSpPr>
          <p:spPr bwMode="auto"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</a:rPr>
                <a:t>2</a:t>
              </a:r>
              <a:endParaRPr kumimoji="0" 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7127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Minimizing Lateness:  Greedy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AF28A-454B-4B38-87D3-7F2D41660B3D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3124200" y="5743575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400"/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3810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8382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14757" name="Text Box 5"/>
          <p:cNvSpPr txBox="1">
            <a:spLocks noChangeArrowheads="1"/>
          </p:cNvSpPr>
          <p:nvPr/>
        </p:nvSpPr>
        <p:spPr bwMode="auto">
          <a:xfrm>
            <a:off x="13716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19050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24384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14760" name="Text Box 8"/>
          <p:cNvSpPr txBox="1">
            <a:spLocks noChangeArrowheads="1"/>
          </p:cNvSpPr>
          <p:nvPr/>
        </p:nvSpPr>
        <p:spPr bwMode="auto">
          <a:xfrm>
            <a:off x="29718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14761" name="Text Box 9"/>
          <p:cNvSpPr txBox="1">
            <a:spLocks noChangeArrowheads="1"/>
          </p:cNvSpPr>
          <p:nvPr/>
        </p:nvSpPr>
        <p:spPr bwMode="auto">
          <a:xfrm>
            <a:off x="35052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14762" name="Text Box 10"/>
          <p:cNvSpPr txBox="1">
            <a:spLocks noChangeArrowheads="1"/>
          </p:cNvSpPr>
          <p:nvPr/>
        </p:nvSpPr>
        <p:spPr bwMode="auto">
          <a:xfrm>
            <a:off x="40386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714763" name="Text Box 11"/>
          <p:cNvSpPr txBox="1">
            <a:spLocks noChangeArrowheads="1"/>
          </p:cNvSpPr>
          <p:nvPr/>
        </p:nvSpPr>
        <p:spPr bwMode="auto">
          <a:xfrm>
            <a:off x="45720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714764" name="Text Box 12"/>
          <p:cNvSpPr txBox="1">
            <a:spLocks noChangeArrowheads="1"/>
          </p:cNvSpPr>
          <p:nvPr/>
        </p:nvSpPr>
        <p:spPr bwMode="auto">
          <a:xfrm>
            <a:off x="51054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714765" name="Text Box 13"/>
          <p:cNvSpPr txBox="1">
            <a:spLocks noChangeArrowheads="1"/>
          </p:cNvSpPr>
          <p:nvPr/>
        </p:nvSpPr>
        <p:spPr bwMode="auto">
          <a:xfrm>
            <a:off x="55626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6172200" y="5957888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714767" name="Text Box 15"/>
          <p:cNvSpPr txBox="1">
            <a:spLocks noChangeArrowheads="1"/>
          </p:cNvSpPr>
          <p:nvPr/>
        </p:nvSpPr>
        <p:spPr bwMode="auto">
          <a:xfrm>
            <a:off x="67056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714768" name="Text Box 16"/>
          <p:cNvSpPr txBox="1">
            <a:spLocks noChangeArrowheads="1"/>
          </p:cNvSpPr>
          <p:nvPr/>
        </p:nvSpPr>
        <p:spPr bwMode="auto">
          <a:xfrm>
            <a:off x="71628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714769" name="Text Box 17"/>
          <p:cNvSpPr txBox="1">
            <a:spLocks noChangeArrowheads="1"/>
          </p:cNvSpPr>
          <p:nvPr/>
        </p:nvSpPr>
        <p:spPr bwMode="auto">
          <a:xfrm>
            <a:off x="76962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714770" name="Text Box 18"/>
          <p:cNvSpPr txBox="1">
            <a:spLocks noChangeArrowheads="1"/>
          </p:cNvSpPr>
          <p:nvPr/>
        </p:nvSpPr>
        <p:spPr bwMode="auto">
          <a:xfrm>
            <a:off x="8229600" y="59436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15</a:t>
            </a:r>
          </a:p>
        </p:txBody>
      </p:sp>
      <p:grpSp>
        <p:nvGrpSpPr>
          <p:cNvPr id="714771" name="Group 19"/>
          <p:cNvGrpSpPr>
            <a:grpSpLocks/>
          </p:cNvGrpSpPr>
          <p:nvPr/>
        </p:nvGrpSpPr>
        <p:grpSpPr bwMode="auto">
          <a:xfrm>
            <a:off x="457200" y="5562600"/>
            <a:ext cx="8001000" cy="381000"/>
            <a:chOff x="288" y="3408"/>
            <a:chExt cx="5040" cy="192"/>
          </a:xfrm>
        </p:grpSpPr>
        <p:sp>
          <p:nvSpPr>
            <p:cNvPr id="714772" name="Rectangle 20"/>
            <p:cNvSpPr>
              <a:spLocks noChangeArrowheads="1"/>
            </p:cNvSpPr>
            <p:nvPr/>
          </p:nvSpPr>
          <p:spPr bwMode="auto">
            <a:xfrm>
              <a:off x="364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r>
                <a:rPr lang="en-US" sz="1400" baseline="-25000"/>
                <a:t>5</a:t>
              </a:r>
              <a:r>
                <a:rPr lang="en-US" sz="1400"/>
                <a:t> = 14</a:t>
              </a:r>
            </a:p>
          </p:txBody>
        </p:sp>
        <p:sp>
          <p:nvSpPr>
            <p:cNvPr id="714773" name="Rectangle 21"/>
            <p:cNvSpPr>
              <a:spLocks noChangeArrowheads="1"/>
            </p:cNvSpPr>
            <p:nvPr/>
          </p:nvSpPr>
          <p:spPr bwMode="auto">
            <a:xfrm>
              <a:off x="129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r>
                <a:rPr lang="en-US" sz="1400" baseline="-25000"/>
                <a:t>2</a:t>
              </a:r>
              <a:r>
                <a:rPr lang="en-US" sz="1400"/>
                <a:t> = 8</a:t>
              </a:r>
            </a:p>
          </p:txBody>
        </p:sp>
        <p:sp>
          <p:nvSpPr>
            <p:cNvPr id="714774" name="Rectangle 22"/>
            <p:cNvSpPr>
              <a:spLocks noChangeArrowheads="1"/>
            </p:cNvSpPr>
            <p:nvPr/>
          </p:nvSpPr>
          <p:spPr bwMode="auto">
            <a:xfrm>
              <a:off x="465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r>
                <a:rPr lang="en-US" sz="1400" baseline="-25000"/>
                <a:t>6</a:t>
              </a:r>
              <a:r>
                <a:rPr lang="en-US" sz="1400"/>
                <a:t> = 15</a:t>
              </a:r>
            </a:p>
          </p:txBody>
        </p:sp>
        <p:sp>
          <p:nvSpPr>
            <p:cNvPr id="714775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r>
                <a:rPr lang="en-US" sz="1400" baseline="-25000"/>
                <a:t>1</a:t>
              </a:r>
              <a:r>
                <a:rPr lang="en-US" sz="1400"/>
                <a:t> = 6</a:t>
              </a:r>
            </a:p>
          </p:txBody>
        </p:sp>
        <p:sp>
          <p:nvSpPr>
            <p:cNvPr id="714776" name="Rectangle 24"/>
            <p:cNvSpPr>
              <a:spLocks noChangeArrowheads="1"/>
            </p:cNvSpPr>
            <p:nvPr/>
          </p:nvSpPr>
          <p:spPr bwMode="auto">
            <a:xfrm>
              <a:off x="2304" y="3408"/>
              <a:ext cx="1344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r>
                <a:rPr lang="en-US" sz="1400" baseline="-25000"/>
                <a:t>4</a:t>
              </a:r>
              <a:r>
                <a:rPr lang="en-US" sz="1400"/>
                <a:t> = 9</a:t>
              </a:r>
            </a:p>
          </p:txBody>
        </p:sp>
        <p:sp>
          <p:nvSpPr>
            <p:cNvPr id="714777" name="Rectangle 25"/>
            <p:cNvSpPr>
              <a:spLocks noChangeArrowheads="1"/>
            </p:cNvSpPr>
            <p:nvPr/>
          </p:nvSpPr>
          <p:spPr bwMode="auto">
            <a:xfrm>
              <a:off x="1968" y="3408"/>
              <a:ext cx="336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  <a:r>
                <a:rPr lang="en-US" sz="1400" baseline="-25000"/>
                <a:t>3</a:t>
              </a:r>
              <a:r>
                <a:rPr lang="en-US" sz="1400"/>
                <a:t> = 9</a:t>
              </a:r>
            </a:p>
          </p:txBody>
        </p:sp>
      </p:grpSp>
      <p:sp>
        <p:nvSpPr>
          <p:cNvPr id="714778" name="Line 26"/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4779" name="Text Box 27"/>
          <p:cNvSpPr txBox="1">
            <a:spLocks noChangeArrowheads="1"/>
          </p:cNvSpPr>
          <p:nvPr/>
        </p:nvSpPr>
        <p:spPr bwMode="auto">
          <a:xfrm>
            <a:off x="5241925" y="5016500"/>
            <a:ext cx="11557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</a:rPr>
              <a:t>max lateness = 1</a:t>
            </a:r>
            <a:endParaRPr lang="en-US" sz="12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714780" name="Line 28"/>
          <p:cNvSpPr>
            <a:spLocks noChangeShapeType="1"/>
          </p:cNvSpPr>
          <p:nvPr/>
        </p:nvSpPr>
        <p:spPr bwMode="auto">
          <a:xfrm flipH="1">
            <a:off x="5803900" y="5253038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4781" name="Text Box 29"/>
          <p:cNvSpPr txBox="1">
            <a:spLocks noChangeArrowheads="1"/>
          </p:cNvSpPr>
          <p:nvPr/>
        </p:nvSpPr>
        <p:spPr bwMode="auto">
          <a:xfrm>
            <a:off x="1447800" y="1981200"/>
            <a:ext cx="6324600" cy="21399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Sort</a:t>
            </a:r>
            <a:r>
              <a:rPr lang="en-US" b="1">
                <a:latin typeface="Courier New" pitchFamily="49" charset="0"/>
              </a:rPr>
              <a:t> n jobs by deadline so that d</a:t>
            </a:r>
            <a:r>
              <a:rPr lang="en-US" b="1" baseline="-25000"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d</a:t>
            </a:r>
            <a:r>
              <a:rPr lang="en-US" b="1" baseline="-25000">
                <a:latin typeface="Courier New" pitchFamily="49" charset="0"/>
              </a:rPr>
              <a:t>2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…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d</a:t>
            </a:r>
            <a:r>
              <a:rPr lang="en-US" b="1" baseline="-25000">
                <a:latin typeface="Courier New" pitchFamily="49" charset="0"/>
              </a:rPr>
              <a:t>n</a:t>
            </a:r>
            <a:endParaRPr lang="en-US" b="1">
              <a:latin typeface="Courier New" pitchFamily="49" charset="0"/>
            </a:endParaRP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t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0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j = 1 to n</a:t>
            </a:r>
          </a:p>
          <a:p>
            <a:r>
              <a:rPr lang="en-US" b="1">
                <a:latin typeface="Courier New" pitchFamily="49" charset="0"/>
              </a:rPr>
              <a:t>   Assign job j to interval [t, t + t</a:t>
            </a:r>
            <a:r>
              <a:rPr lang="en-US" b="1" baseline="-25000">
                <a:latin typeface="Courier New" pitchFamily="49" charset="0"/>
              </a:rPr>
              <a:t>j</a:t>
            </a:r>
            <a:r>
              <a:rPr lang="en-US" b="1">
                <a:latin typeface="Courier New" pitchFamily="49" charset="0"/>
              </a:rPr>
              <a:t>]</a:t>
            </a:r>
          </a:p>
          <a:p>
            <a:r>
              <a:rPr lang="en-US" b="1">
                <a:latin typeface="Courier New" pitchFamily="49" charset="0"/>
              </a:rPr>
              <a:t>   s</a:t>
            </a:r>
            <a:r>
              <a:rPr lang="en-US" b="1" baseline="-25000">
                <a:latin typeface="Courier New" pitchFamily="49" charset="0"/>
              </a:rPr>
              <a:t>j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t, f</a:t>
            </a:r>
            <a:r>
              <a:rPr lang="en-US" b="1" baseline="-25000">
                <a:latin typeface="Courier New" pitchFamily="49" charset="0"/>
              </a:rPr>
              <a:t>j</a:t>
            </a:r>
            <a:r>
              <a:rPr lang="en-US" b="1">
                <a:latin typeface="Courier New" pitchFamily="49" charset="0"/>
                <a:sym typeface="Symbol" pitchFamily="18" charset="2"/>
              </a:rPr>
              <a:t>  t + t</a:t>
            </a:r>
            <a:r>
              <a:rPr lang="en-US" b="1" baseline="-25000">
                <a:latin typeface="Courier New" pitchFamily="49" charset="0"/>
              </a:rPr>
              <a:t>j</a:t>
            </a:r>
          </a:p>
          <a:p>
            <a:r>
              <a:rPr lang="en-US" b="1">
                <a:latin typeface="Courier New" pitchFamily="49" charset="0"/>
              </a:rPr>
              <a:t>   t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t + t</a:t>
            </a:r>
            <a:r>
              <a:rPr lang="en-US" b="1" baseline="-25000">
                <a:latin typeface="Courier New" pitchFamily="49" charset="0"/>
              </a:rPr>
              <a:t>j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output</a:t>
            </a:r>
            <a:r>
              <a:rPr lang="en-US" b="1">
                <a:latin typeface="Courier New" pitchFamily="49" charset="0"/>
              </a:rPr>
              <a:t> intervals [s</a:t>
            </a:r>
            <a:r>
              <a:rPr lang="en-US" b="1" baseline="-25000">
                <a:latin typeface="Courier New" pitchFamily="49" charset="0"/>
              </a:rPr>
              <a:t>j</a:t>
            </a:r>
            <a:r>
              <a:rPr lang="en-US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  <a:sym typeface="Symbol" pitchFamily="18" charset="2"/>
              </a:rPr>
              <a:t>f</a:t>
            </a:r>
            <a:r>
              <a:rPr lang="en-US" b="1" baseline="-25000">
                <a:latin typeface="Courier New" pitchFamily="49" charset="0"/>
              </a:rPr>
              <a:t>j</a:t>
            </a:r>
            <a:r>
              <a:rPr lang="en-US" b="1">
                <a:latin typeface="Courier New" pitchFamily="49" charset="0"/>
              </a:rPr>
              <a:t>]</a:t>
            </a:r>
          </a:p>
        </p:txBody>
      </p:sp>
      <p:sp>
        <p:nvSpPr>
          <p:cNvPr id="71478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Minimizing Lateness:  Greedy Algorithm</a:t>
            </a:r>
          </a:p>
        </p:txBody>
      </p:sp>
      <p:sp>
        <p:nvSpPr>
          <p:cNvPr id="714783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Greedy algorithm.  </a:t>
            </a:r>
            <a:r>
              <a:rPr kumimoji="0" lang="en-US">
                <a:solidFill>
                  <a:schemeClr val="tx1"/>
                </a:solidFill>
              </a:rPr>
              <a:t>Earliest deadline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4.1  Interval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B992B-F7B4-4EA1-A542-FAF09E26BC76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Minimizing Lateness: No Idle Time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Observation.  </a:t>
            </a:r>
            <a:r>
              <a:rPr kumimoji="0" lang="en-US">
                <a:solidFill>
                  <a:schemeClr val="tx1"/>
                </a:solidFill>
              </a:rPr>
              <a:t>There exists an optimal schedule with no</a:t>
            </a:r>
            <a:r>
              <a:rPr kumimoji="0" lang="en-US"/>
              <a:t> </a:t>
            </a:r>
            <a:r>
              <a:rPr kumimoji="0" lang="en-US">
                <a:solidFill>
                  <a:schemeClr val="accent1"/>
                </a:solidFill>
              </a:rPr>
              <a:t>idle time.</a:t>
            </a:r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r>
              <a:rPr kumimoji="0" lang="en-US"/>
              <a:t>Observation. </a:t>
            </a:r>
            <a:r>
              <a:rPr kumimoji="0" lang="en-US">
                <a:solidFill>
                  <a:schemeClr val="tx1"/>
                </a:solidFill>
              </a:rPr>
              <a:t>The greedy schedule has no idle time.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endParaRPr kumimoji="0" lang="en-US"/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14478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16805" name="Line 5"/>
          <p:cNvSpPr>
            <a:spLocks noChangeShapeType="1"/>
          </p:cNvSpPr>
          <p:nvPr/>
        </p:nvSpPr>
        <p:spPr bwMode="auto">
          <a:xfrm rot="-5400000">
            <a:off x="19050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06" name="Line 6"/>
          <p:cNvSpPr>
            <a:spLocks noChangeShapeType="1"/>
          </p:cNvSpPr>
          <p:nvPr/>
        </p:nvSpPr>
        <p:spPr bwMode="auto">
          <a:xfrm rot="-5400000">
            <a:off x="4038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07" name="Line 7"/>
          <p:cNvSpPr>
            <a:spLocks noChangeShapeType="1"/>
          </p:cNvSpPr>
          <p:nvPr/>
        </p:nvSpPr>
        <p:spPr bwMode="auto">
          <a:xfrm rot="-5400000">
            <a:off x="3505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08" name="Line 8"/>
          <p:cNvSpPr>
            <a:spLocks noChangeShapeType="1"/>
          </p:cNvSpPr>
          <p:nvPr/>
        </p:nvSpPr>
        <p:spPr bwMode="auto">
          <a:xfrm rot="-5400000">
            <a:off x="35814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19050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24384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16811" name="Text Box 11"/>
          <p:cNvSpPr txBox="1">
            <a:spLocks noChangeArrowheads="1"/>
          </p:cNvSpPr>
          <p:nvPr/>
        </p:nvSpPr>
        <p:spPr bwMode="auto">
          <a:xfrm>
            <a:off x="29718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35052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40386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45720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16815" name="Rectangle 15"/>
          <p:cNvSpPr>
            <a:spLocks noChangeArrowheads="1"/>
          </p:cNvSpPr>
          <p:nvPr/>
        </p:nvSpPr>
        <p:spPr bwMode="auto">
          <a:xfrm>
            <a:off x="1524000" y="16922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 = 4</a:t>
            </a:r>
          </a:p>
        </p:txBody>
      </p:sp>
      <p:sp>
        <p:nvSpPr>
          <p:cNvPr id="716816" name="Rectangle 16"/>
          <p:cNvSpPr>
            <a:spLocks noChangeArrowheads="1"/>
          </p:cNvSpPr>
          <p:nvPr/>
        </p:nvSpPr>
        <p:spPr bwMode="auto">
          <a:xfrm>
            <a:off x="3124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 = 6</a:t>
            </a:r>
          </a:p>
        </p:txBody>
      </p:sp>
      <p:sp>
        <p:nvSpPr>
          <p:cNvPr id="716817" name="Line 17"/>
          <p:cNvSpPr>
            <a:spLocks noChangeShapeType="1"/>
          </p:cNvSpPr>
          <p:nvPr/>
        </p:nvSpPr>
        <p:spPr bwMode="auto">
          <a:xfrm rot="-5400000">
            <a:off x="6705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18" name="Line 18"/>
          <p:cNvSpPr>
            <a:spLocks noChangeShapeType="1"/>
          </p:cNvSpPr>
          <p:nvPr/>
        </p:nvSpPr>
        <p:spPr bwMode="auto">
          <a:xfrm rot="-5400000">
            <a:off x="6172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51054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716820" name="Text Box 20"/>
          <p:cNvSpPr txBox="1">
            <a:spLocks noChangeArrowheads="1"/>
          </p:cNvSpPr>
          <p:nvPr/>
        </p:nvSpPr>
        <p:spPr bwMode="auto">
          <a:xfrm>
            <a:off x="56388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716821" name="Text Box 21"/>
          <p:cNvSpPr txBox="1">
            <a:spLocks noChangeArrowheads="1"/>
          </p:cNvSpPr>
          <p:nvPr/>
        </p:nvSpPr>
        <p:spPr bwMode="auto">
          <a:xfrm>
            <a:off x="61722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716822" name="Text Box 22"/>
          <p:cNvSpPr txBox="1">
            <a:spLocks noChangeArrowheads="1"/>
          </p:cNvSpPr>
          <p:nvPr/>
        </p:nvSpPr>
        <p:spPr bwMode="auto">
          <a:xfrm>
            <a:off x="67056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716823" name="Text Box 23"/>
          <p:cNvSpPr txBox="1">
            <a:spLocks noChangeArrowheads="1"/>
          </p:cNvSpPr>
          <p:nvPr/>
        </p:nvSpPr>
        <p:spPr bwMode="auto">
          <a:xfrm>
            <a:off x="7239000" y="20113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716824" name="Rectangle 24"/>
          <p:cNvSpPr>
            <a:spLocks noChangeArrowheads="1"/>
          </p:cNvSpPr>
          <p:nvPr/>
        </p:nvSpPr>
        <p:spPr bwMode="auto">
          <a:xfrm>
            <a:off x="5791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 = 12</a:t>
            </a:r>
          </a:p>
        </p:txBody>
      </p:sp>
      <p:sp>
        <p:nvSpPr>
          <p:cNvPr id="716825" name="Text Box 25"/>
          <p:cNvSpPr txBox="1">
            <a:spLocks noChangeArrowheads="1"/>
          </p:cNvSpPr>
          <p:nvPr/>
        </p:nvSpPr>
        <p:spPr bwMode="auto">
          <a:xfrm>
            <a:off x="14478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16826" name="Line 26"/>
          <p:cNvSpPr>
            <a:spLocks noChangeShapeType="1"/>
          </p:cNvSpPr>
          <p:nvPr/>
        </p:nvSpPr>
        <p:spPr bwMode="auto">
          <a:xfrm rot="-5400000">
            <a:off x="19050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27" name="Line 27"/>
          <p:cNvSpPr>
            <a:spLocks noChangeShapeType="1"/>
          </p:cNvSpPr>
          <p:nvPr/>
        </p:nvSpPr>
        <p:spPr bwMode="auto">
          <a:xfrm rot="-5400000">
            <a:off x="29718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28" name="Line 28"/>
          <p:cNvSpPr>
            <a:spLocks noChangeShapeType="1"/>
          </p:cNvSpPr>
          <p:nvPr/>
        </p:nvSpPr>
        <p:spPr bwMode="auto">
          <a:xfrm rot="-5400000">
            <a:off x="2438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29" name="Line 29"/>
          <p:cNvSpPr>
            <a:spLocks noChangeShapeType="1"/>
          </p:cNvSpPr>
          <p:nvPr/>
        </p:nvSpPr>
        <p:spPr bwMode="auto">
          <a:xfrm rot="-5400000">
            <a:off x="40386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30" name="Line 30"/>
          <p:cNvSpPr>
            <a:spLocks noChangeShapeType="1"/>
          </p:cNvSpPr>
          <p:nvPr/>
        </p:nvSpPr>
        <p:spPr bwMode="auto">
          <a:xfrm rot="-5400000">
            <a:off x="35052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31" name="Line 31"/>
          <p:cNvSpPr>
            <a:spLocks noChangeShapeType="1"/>
          </p:cNvSpPr>
          <p:nvPr/>
        </p:nvSpPr>
        <p:spPr bwMode="auto">
          <a:xfrm rot="-5400000">
            <a:off x="3581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32" name="Text Box 32"/>
          <p:cNvSpPr txBox="1">
            <a:spLocks noChangeArrowheads="1"/>
          </p:cNvSpPr>
          <p:nvPr/>
        </p:nvSpPr>
        <p:spPr bwMode="auto">
          <a:xfrm>
            <a:off x="19050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716833" name="Text Box 33"/>
          <p:cNvSpPr txBox="1">
            <a:spLocks noChangeArrowheads="1"/>
          </p:cNvSpPr>
          <p:nvPr/>
        </p:nvSpPr>
        <p:spPr bwMode="auto">
          <a:xfrm>
            <a:off x="24384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16834" name="Text Box 34"/>
          <p:cNvSpPr txBox="1">
            <a:spLocks noChangeArrowheads="1"/>
          </p:cNvSpPr>
          <p:nvPr/>
        </p:nvSpPr>
        <p:spPr bwMode="auto">
          <a:xfrm>
            <a:off x="29718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716835" name="Text Box 35"/>
          <p:cNvSpPr txBox="1">
            <a:spLocks noChangeArrowheads="1"/>
          </p:cNvSpPr>
          <p:nvPr/>
        </p:nvSpPr>
        <p:spPr bwMode="auto">
          <a:xfrm>
            <a:off x="35052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16836" name="Text Box 36"/>
          <p:cNvSpPr txBox="1">
            <a:spLocks noChangeArrowheads="1"/>
          </p:cNvSpPr>
          <p:nvPr/>
        </p:nvSpPr>
        <p:spPr bwMode="auto">
          <a:xfrm>
            <a:off x="40386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16837" name="Text Box 37"/>
          <p:cNvSpPr txBox="1">
            <a:spLocks noChangeArrowheads="1"/>
          </p:cNvSpPr>
          <p:nvPr/>
        </p:nvSpPr>
        <p:spPr bwMode="auto">
          <a:xfrm>
            <a:off x="45720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716838" name="Rectangle 38"/>
          <p:cNvSpPr>
            <a:spLocks noChangeArrowheads="1"/>
          </p:cNvSpPr>
          <p:nvPr/>
        </p:nvSpPr>
        <p:spPr bwMode="auto">
          <a:xfrm>
            <a:off x="1524000" y="26828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 = 4</a:t>
            </a:r>
          </a:p>
        </p:txBody>
      </p:sp>
      <p:sp>
        <p:nvSpPr>
          <p:cNvPr id="716839" name="Rectangle 39"/>
          <p:cNvSpPr>
            <a:spLocks noChangeArrowheads="1"/>
          </p:cNvSpPr>
          <p:nvPr/>
        </p:nvSpPr>
        <p:spPr bwMode="auto">
          <a:xfrm>
            <a:off x="25908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 = 6</a:t>
            </a:r>
          </a:p>
        </p:txBody>
      </p:sp>
      <p:sp>
        <p:nvSpPr>
          <p:cNvPr id="716840" name="Line 40"/>
          <p:cNvSpPr>
            <a:spLocks noChangeShapeType="1"/>
          </p:cNvSpPr>
          <p:nvPr/>
        </p:nvSpPr>
        <p:spPr bwMode="auto">
          <a:xfrm rot="-5400000">
            <a:off x="67056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41" name="Line 41"/>
          <p:cNvSpPr>
            <a:spLocks noChangeShapeType="1"/>
          </p:cNvSpPr>
          <p:nvPr/>
        </p:nvSpPr>
        <p:spPr bwMode="auto">
          <a:xfrm rot="-5400000">
            <a:off x="61722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42" name="Line 42"/>
          <p:cNvSpPr>
            <a:spLocks noChangeShapeType="1"/>
          </p:cNvSpPr>
          <p:nvPr/>
        </p:nvSpPr>
        <p:spPr bwMode="auto">
          <a:xfrm rot="-5400000">
            <a:off x="72390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43" name="Text Box 43"/>
          <p:cNvSpPr txBox="1">
            <a:spLocks noChangeArrowheads="1"/>
          </p:cNvSpPr>
          <p:nvPr/>
        </p:nvSpPr>
        <p:spPr bwMode="auto">
          <a:xfrm>
            <a:off x="51054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716844" name="Text Box 44"/>
          <p:cNvSpPr txBox="1">
            <a:spLocks noChangeArrowheads="1"/>
          </p:cNvSpPr>
          <p:nvPr/>
        </p:nvSpPr>
        <p:spPr bwMode="auto">
          <a:xfrm>
            <a:off x="56388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716845" name="Text Box 45"/>
          <p:cNvSpPr txBox="1">
            <a:spLocks noChangeArrowheads="1"/>
          </p:cNvSpPr>
          <p:nvPr/>
        </p:nvSpPr>
        <p:spPr bwMode="auto">
          <a:xfrm>
            <a:off x="61722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716846" name="Text Box 46"/>
          <p:cNvSpPr txBox="1">
            <a:spLocks noChangeArrowheads="1"/>
          </p:cNvSpPr>
          <p:nvPr/>
        </p:nvSpPr>
        <p:spPr bwMode="auto">
          <a:xfrm>
            <a:off x="67056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716847" name="Text Box 47"/>
          <p:cNvSpPr txBox="1">
            <a:spLocks noChangeArrowheads="1"/>
          </p:cNvSpPr>
          <p:nvPr/>
        </p:nvSpPr>
        <p:spPr bwMode="auto">
          <a:xfrm>
            <a:off x="7239000" y="3001963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716848" name="Rectangle 48"/>
          <p:cNvSpPr>
            <a:spLocks noChangeArrowheads="1"/>
          </p:cNvSpPr>
          <p:nvPr/>
        </p:nvSpPr>
        <p:spPr bwMode="auto">
          <a:xfrm>
            <a:off x="41910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 = 12</a:t>
            </a:r>
          </a:p>
        </p:txBody>
      </p:sp>
      <p:sp>
        <p:nvSpPr>
          <p:cNvPr id="716849" name="Line 49"/>
          <p:cNvSpPr>
            <a:spLocks noChangeShapeType="1"/>
          </p:cNvSpPr>
          <p:nvPr/>
        </p:nvSpPr>
        <p:spPr bwMode="auto">
          <a:xfrm rot="-5400000">
            <a:off x="5105400" y="18446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5936-CFFC-4BEE-87A7-D4B06D5DE6EB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Minimizing Lateness: Inversions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Def.  </a:t>
            </a:r>
            <a:r>
              <a:rPr kumimoji="0" lang="en-US">
                <a:solidFill>
                  <a:schemeClr val="tx1"/>
                </a:solidFill>
              </a:rPr>
              <a:t>Given a schedule S, an </a:t>
            </a:r>
            <a:r>
              <a:rPr kumimoji="0" lang="en-US">
                <a:solidFill>
                  <a:srgbClr val="CC0000"/>
                </a:solidFill>
              </a:rPr>
              <a:t>inversion</a:t>
            </a:r>
            <a:r>
              <a:rPr kumimoji="0" lang="en-US">
                <a:solidFill>
                  <a:schemeClr val="tx1"/>
                </a:solidFill>
              </a:rPr>
              <a:t> is a pair of jobs i and j such that: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r>
              <a:rPr kumimoji="0" lang="en-US"/>
              <a:t>Observation.  </a:t>
            </a:r>
            <a:r>
              <a:rPr kumimoji="0" lang="en-US">
                <a:solidFill>
                  <a:schemeClr val="tx1"/>
                </a:solidFill>
              </a:rPr>
              <a:t>Greedy schedule has no inversions.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r>
              <a:rPr kumimoji="0" lang="en-US"/>
              <a:t>Observation.  </a:t>
            </a:r>
            <a:r>
              <a:rPr kumimoji="0" lang="en-US">
                <a:solidFill>
                  <a:schemeClr val="tx1"/>
                </a:solidFill>
              </a:rPr>
              <a:t>If a schedule (with no idle time) has an inversion, it has one with a pair of inverted jobs scheduled consecutively.</a:t>
            </a:r>
          </a:p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6858000" y="2105025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8853" name="Rectangle 5"/>
          <p:cNvSpPr>
            <a:spLocks noChangeArrowheads="1"/>
          </p:cNvSpPr>
          <p:nvPr/>
        </p:nvSpPr>
        <p:spPr bwMode="auto">
          <a:xfrm>
            <a:off x="7620000" y="2105025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2895600" y="210502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8855" name="Rectangle 7"/>
          <p:cNvSpPr>
            <a:spLocks noChangeArrowheads="1"/>
          </p:cNvSpPr>
          <p:nvPr/>
        </p:nvSpPr>
        <p:spPr bwMode="auto">
          <a:xfrm>
            <a:off x="8001000" y="2105025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8856" name="Rectangle 8"/>
          <p:cNvSpPr>
            <a:spLocks noChangeArrowheads="1"/>
          </p:cNvSpPr>
          <p:nvPr/>
        </p:nvSpPr>
        <p:spPr bwMode="auto">
          <a:xfrm>
            <a:off x="2362200" y="2105025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8857" name="Rectangle 9"/>
          <p:cNvSpPr>
            <a:spLocks noChangeArrowheads="1"/>
          </p:cNvSpPr>
          <p:nvPr/>
        </p:nvSpPr>
        <p:spPr bwMode="auto">
          <a:xfrm>
            <a:off x="5257800" y="2105025"/>
            <a:ext cx="1600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18858" name="Rectangle 10"/>
          <p:cNvSpPr>
            <a:spLocks noChangeArrowheads="1"/>
          </p:cNvSpPr>
          <p:nvPr/>
        </p:nvSpPr>
        <p:spPr bwMode="auto">
          <a:xfrm>
            <a:off x="3886200" y="2105025"/>
            <a:ext cx="1371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1371600" y="2105025"/>
            <a:ext cx="1055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hlink"/>
                </a:solidFill>
              </a:rPr>
              <a:t>before swap</a:t>
            </a:r>
          </a:p>
        </p:txBody>
      </p:sp>
      <p:sp>
        <p:nvSpPr>
          <p:cNvPr id="718860" name="Rectangle 12"/>
          <p:cNvSpPr>
            <a:spLocks noChangeArrowheads="1"/>
          </p:cNvSpPr>
          <p:nvPr/>
        </p:nvSpPr>
        <p:spPr bwMode="auto">
          <a:xfrm>
            <a:off x="6697663" y="1720850"/>
            <a:ext cx="306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ym typeface="MT Extra" pitchFamily="18" charset="2"/>
              </a:rPr>
              <a:t>f</a:t>
            </a:r>
            <a:r>
              <a:rPr lang="en-US" sz="1400" baseline="-25000">
                <a:sym typeface="MT Extra" pitchFamily="18" charset="2"/>
              </a:rPr>
              <a:t>i</a:t>
            </a:r>
            <a:endParaRPr lang="en-US" sz="1400">
              <a:sym typeface="MT Extra" pitchFamily="18" charset="2"/>
            </a:endParaRPr>
          </a:p>
        </p:txBody>
      </p:sp>
      <p:sp>
        <p:nvSpPr>
          <p:cNvPr id="718861" name="Text Box 13"/>
          <p:cNvSpPr txBox="1">
            <a:spLocks noChangeArrowheads="1"/>
          </p:cNvSpPr>
          <p:nvPr/>
        </p:nvSpPr>
        <p:spPr bwMode="auto">
          <a:xfrm>
            <a:off x="4495800" y="1527175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accent1"/>
                </a:solidFill>
              </a:rPr>
              <a:t>inversion</a:t>
            </a:r>
            <a:endParaRPr lang="en-US" sz="1400"/>
          </a:p>
        </p:txBody>
      </p:sp>
      <p:cxnSp>
        <p:nvCxnSpPr>
          <p:cNvPr id="718862" name="AutoShape 14"/>
          <p:cNvCxnSpPr>
            <a:cxnSpLocks noChangeShapeType="1"/>
          </p:cNvCxnSpPr>
          <p:nvPr/>
        </p:nvCxnSpPr>
        <p:spPr bwMode="auto">
          <a:xfrm rot="5400000" flipV="1">
            <a:off x="5314156" y="1362869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accent1"/>
            </a:solidFill>
            <a:miter lim="800000"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8863" name="Rectangle 15"/>
          <p:cNvSpPr>
            <a:spLocks noChangeArrowheads="1"/>
          </p:cNvSpPr>
          <p:nvPr/>
        </p:nvSpPr>
        <p:spPr bwMode="auto">
          <a:xfrm>
            <a:off x="2416175" y="2717800"/>
            <a:ext cx="52435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hlink"/>
                </a:solidFill>
              </a:rPr>
              <a:t>[ as before, we assume jobs are numbered so that 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d</a:t>
            </a:r>
            <a:r>
              <a:rPr lang="en-US" sz="1200" b="1" baseline="-25000">
                <a:solidFill>
                  <a:schemeClr val="hlink"/>
                </a:solidFill>
                <a:latin typeface="Courier New" pitchFamily="49" charset="0"/>
              </a:rPr>
              <a:t>1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 d</a:t>
            </a:r>
            <a:r>
              <a:rPr lang="en-US" sz="1200" b="1" baseline="-25000">
                <a:solidFill>
                  <a:schemeClr val="hlink"/>
                </a:solidFill>
                <a:latin typeface="Courier New" pitchFamily="49" charset="0"/>
              </a:rPr>
              <a:t>2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 … 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 d</a:t>
            </a:r>
            <a:r>
              <a:rPr lang="en-US" sz="1200" b="1" baseline="-25000">
                <a:solidFill>
                  <a:schemeClr val="hlink"/>
                </a:solidFill>
                <a:latin typeface="Courier New" pitchFamily="49" charset="0"/>
              </a:rPr>
              <a:t>n </a:t>
            </a:r>
            <a:r>
              <a:rPr lang="en-US" sz="1200">
                <a:solidFill>
                  <a:schemeClr val="hlink"/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561AA-5DF3-49DB-9731-07D68642E70F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Minimizing Lateness: Inversions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Def.  </a:t>
            </a:r>
            <a:r>
              <a:rPr kumimoji="0" lang="en-US">
                <a:solidFill>
                  <a:schemeClr val="tx1"/>
                </a:solidFill>
              </a:rPr>
              <a:t>Given a schedule S, an </a:t>
            </a:r>
            <a:r>
              <a:rPr kumimoji="0" lang="en-US">
                <a:solidFill>
                  <a:srgbClr val="CC0000"/>
                </a:solidFill>
              </a:rPr>
              <a:t>inversion</a:t>
            </a:r>
            <a:r>
              <a:rPr kumimoji="0" lang="en-US">
                <a:solidFill>
                  <a:schemeClr val="tx1"/>
                </a:solidFill>
              </a:rPr>
              <a:t> is a pair of jobs i and j such that: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i &lt; j but j scheduled before i.</a:t>
            </a:r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endParaRPr kumimoji="0" lang="en-US"/>
          </a:p>
          <a:p>
            <a:r>
              <a:rPr kumimoji="0" lang="en-US"/>
              <a:t>Claim.  </a:t>
            </a:r>
            <a:r>
              <a:rPr kumimoji="0" lang="en-US">
                <a:solidFill>
                  <a:schemeClr val="tx1"/>
                </a:solidFill>
              </a:rPr>
              <a:t>Swapping two consecutive, inverted jobs reduces the number of inversions by one and does not increase the max lateness.</a:t>
            </a:r>
          </a:p>
          <a:p>
            <a:pPr lvl="1"/>
            <a:endParaRPr kumimoji="0" lang="en-US"/>
          </a:p>
          <a:p>
            <a:r>
              <a:rPr kumimoji="0" lang="en-US"/>
              <a:t>Pf.  </a:t>
            </a:r>
            <a:r>
              <a:rPr kumimoji="0" lang="en-US">
                <a:solidFill>
                  <a:schemeClr val="tx1"/>
                </a:solidFill>
              </a:rPr>
              <a:t>Let </a:t>
            </a:r>
            <a:r>
              <a:rPr kumimoji="0" lang="en-US">
                <a:solidFill>
                  <a:schemeClr val="tx1"/>
                </a:solidFill>
                <a:sym typeface="MT Extra" pitchFamily="18" charset="2"/>
              </a:rPr>
              <a:t></a:t>
            </a:r>
            <a:r>
              <a:rPr kumimoji="0" lang="en-US">
                <a:solidFill>
                  <a:schemeClr val="tx1"/>
                </a:solidFill>
              </a:rPr>
              <a:t>  be the lateness before the swap, and let </a:t>
            </a:r>
            <a:r>
              <a:rPr kumimoji="0" lang="en-US">
                <a:solidFill>
                  <a:schemeClr val="tx1"/>
                </a:solidFill>
                <a:sym typeface="MT Extra" pitchFamily="18" charset="2"/>
              </a:rPr>
              <a:t> '</a:t>
            </a:r>
            <a:r>
              <a:rPr kumimoji="0" lang="en-US">
                <a:solidFill>
                  <a:schemeClr val="tx1"/>
                </a:solidFill>
              </a:rPr>
              <a:t> be it afterwards.</a:t>
            </a:r>
          </a:p>
          <a:p>
            <a:pPr lvl="1"/>
            <a:r>
              <a:rPr kumimoji="0" lang="en-US">
                <a:sym typeface="MT Extra" pitchFamily="18" charset="2"/>
              </a:rPr>
              <a:t> </a:t>
            </a:r>
            <a:r>
              <a:rPr kumimoji="0" lang="en-US"/>
              <a:t>'</a:t>
            </a:r>
            <a:r>
              <a:rPr kumimoji="0" lang="en-US" sz="2000" baseline="-25000"/>
              <a:t>k</a:t>
            </a:r>
            <a:r>
              <a:rPr kumimoji="0" lang="en-US"/>
              <a:t> = </a:t>
            </a:r>
            <a:r>
              <a:rPr kumimoji="0" lang="en-US">
                <a:sym typeface="MT Extra" pitchFamily="18" charset="2"/>
              </a:rPr>
              <a:t></a:t>
            </a:r>
            <a:r>
              <a:rPr kumimoji="0" lang="en-US" sz="2000" baseline="-25000"/>
              <a:t>k</a:t>
            </a:r>
            <a:r>
              <a:rPr kumimoji="0" lang="en-US"/>
              <a:t> for all k </a:t>
            </a:r>
            <a:r>
              <a:rPr kumimoji="0" lang="en-US">
                <a:sym typeface="Symbol" pitchFamily="18" charset="2"/>
              </a:rPr>
              <a:t></a:t>
            </a:r>
            <a:r>
              <a:rPr kumimoji="0" lang="en-US"/>
              <a:t> i, j</a:t>
            </a:r>
          </a:p>
          <a:p>
            <a:pPr lvl="1"/>
            <a:r>
              <a:rPr kumimoji="0" lang="en-US">
                <a:sym typeface="MT Extra" pitchFamily="18" charset="2"/>
              </a:rPr>
              <a:t> </a:t>
            </a:r>
            <a:r>
              <a:rPr kumimoji="0" lang="en-US"/>
              <a:t>'</a:t>
            </a:r>
            <a:r>
              <a:rPr kumimoji="0" lang="en-US" sz="2000" baseline="-25000"/>
              <a:t>i</a:t>
            </a:r>
            <a:r>
              <a:rPr kumimoji="0" lang="en-US"/>
              <a:t> </a:t>
            </a:r>
            <a:r>
              <a:rPr kumimoji="0" lang="en-US">
                <a:sym typeface="Symbol" pitchFamily="18" charset="2"/>
              </a:rPr>
              <a:t></a:t>
            </a:r>
            <a:r>
              <a:rPr kumimoji="0" lang="en-US"/>
              <a:t> </a:t>
            </a:r>
            <a:r>
              <a:rPr kumimoji="0" lang="en-US">
                <a:sym typeface="MT Extra" pitchFamily="18" charset="2"/>
              </a:rPr>
              <a:t></a:t>
            </a:r>
            <a:r>
              <a:rPr kumimoji="0" lang="en-US" sz="2000" baseline="-25000"/>
              <a:t>i</a:t>
            </a:r>
            <a:r>
              <a:rPr kumimoji="0" lang="en-US"/>
              <a:t> </a:t>
            </a:r>
          </a:p>
          <a:p>
            <a:pPr lvl="1"/>
            <a:r>
              <a:rPr kumimoji="0" lang="en-US"/>
              <a:t>If job j is late:</a:t>
            </a:r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6858000" y="2105025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>
            <a:off x="7620000" y="2105025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2895600" y="210502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8001000" y="2105025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2362200" y="2105025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5257800" y="2105025"/>
            <a:ext cx="1600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3886200" y="2105025"/>
            <a:ext cx="1371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3886200" y="2638425"/>
            <a:ext cx="1600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720908" name="Rectangle 12"/>
          <p:cNvSpPr>
            <a:spLocks noChangeArrowheads="1"/>
          </p:cNvSpPr>
          <p:nvPr/>
        </p:nvSpPr>
        <p:spPr bwMode="auto">
          <a:xfrm>
            <a:off x="5486400" y="2638425"/>
            <a:ext cx="1371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20909" name="Rectangle 13"/>
          <p:cNvSpPr>
            <a:spLocks noChangeArrowheads="1"/>
          </p:cNvSpPr>
          <p:nvPr/>
        </p:nvSpPr>
        <p:spPr bwMode="auto">
          <a:xfrm>
            <a:off x="6858000" y="2638425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10" name="Rectangle 14"/>
          <p:cNvSpPr>
            <a:spLocks noChangeArrowheads="1"/>
          </p:cNvSpPr>
          <p:nvPr/>
        </p:nvSpPr>
        <p:spPr bwMode="auto">
          <a:xfrm>
            <a:off x="7620000" y="2638425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11" name="Rectangle 15"/>
          <p:cNvSpPr>
            <a:spLocks noChangeArrowheads="1"/>
          </p:cNvSpPr>
          <p:nvPr/>
        </p:nvSpPr>
        <p:spPr bwMode="auto">
          <a:xfrm>
            <a:off x="2895600" y="263842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12" name="Rectangle 16"/>
          <p:cNvSpPr>
            <a:spLocks noChangeArrowheads="1"/>
          </p:cNvSpPr>
          <p:nvPr/>
        </p:nvSpPr>
        <p:spPr bwMode="auto">
          <a:xfrm>
            <a:off x="8001000" y="2638425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13" name="Rectangle 17"/>
          <p:cNvSpPr>
            <a:spLocks noChangeArrowheads="1"/>
          </p:cNvSpPr>
          <p:nvPr/>
        </p:nvSpPr>
        <p:spPr bwMode="auto">
          <a:xfrm>
            <a:off x="2362200" y="2638425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0914" name="Rectangle 18"/>
          <p:cNvSpPr>
            <a:spLocks noChangeArrowheads="1"/>
          </p:cNvSpPr>
          <p:nvPr/>
        </p:nvSpPr>
        <p:spPr bwMode="auto">
          <a:xfrm>
            <a:off x="1371600" y="2105025"/>
            <a:ext cx="1055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hlink"/>
                </a:solidFill>
              </a:rPr>
              <a:t>before swap</a:t>
            </a:r>
          </a:p>
        </p:txBody>
      </p:sp>
      <p:sp>
        <p:nvSpPr>
          <p:cNvPr id="720915" name="Rectangle 19"/>
          <p:cNvSpPr>
            <a:spLocks noChangeArrowheads="1"/>
          </p:cNvSpPr>
          <p:nvPr/>
        </p:nvSpPr>
        <p:spPr bwMode="auto">
          <a:xfrm>
            <a:off x="1416050" y="2638425"/>
            <a:ext cx="950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hlink"/>
                </a:solidFill>
              </a:rPr>
              <a:t>after swap</a:t>
            </a:r>
          </a:p>
        </p:txBody>
      </p:sp>
      <p:graphicFrame>
        <p:nvGraphicFramePr>
          <p:cNvPr id="720916" name="Object 20"/>
          <p:cNvGraphicFramePr>
            <a:graphicFrameLocks noChangeAspect="1"/>
          </p:cNvGraphicFramePr>
          <p:nvPr/>
        </p:nvGraphicFramePr>
        <p:xfrm>
          <a:off x="3749675" y="5162550"/>
          <a:ext cx="37846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3429000" imgH="1155700" progId="Equation.3">
                  <p:embed/>
                </p:oleObj>
              </mc:Choice>
              <mc:Fallback>
                <p:oleObj name="Equation" r:id="rId4" imgW="3429000" imgH="1155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333" t="-7912" r="-5333" b="-7912"/>
                      <a:stretch>
                        <a:fillRect/>
                      </a:stretch>
                    </p:blipFill>
                    <p:spPr bwMode="auto">
                      <a:xfrm>
                        <a:off x="3749675" y="5162550"/>
                        <a:ext cx="3784600" cy="13303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17" name="Rectangle 21"/>
          <p:cNvSpPr>
            <a:spLocks noChangeArrowheads="1"/>
          </p:cNvSpPr>
          <p:nvPr/>
        </p:nvSpPr>
        <p:spPr bwMode="auto">
          <a:xfrm>
            <a:off x="6692900" y="2935288"/>
            <a:ext cx="388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ym typeface="MT Extra" pitchFamily="18" charset="2"/>
              </a:rPr>
              <a:t>f'</a:t>
            </a:r>
            <a:r>
              <a:rPr lang="en-US" sz="1400" baseline="-25000">
                <a:sym typeface="MT Extra" pitchFamily="18" charset="2"/>
              </a:rPr>
              <a:t>j</a:t>
            </a:r>
            <a:endParaRPr lang="en-US" sz="1400">
              <a:sym typeface="MT Extra" pitchFamily="18" charset="2"/>
            </a:endParaRPr>
          </a:p>
        </p:txBody>
      </p:sp>
      <p:sp>
        <p:nvSpPr>
          <p:cNvPr id="720918" name="Rectangle 22"/>
          <p:cNvSpPr>
            <a:spLocks noChangeArrowheads="1"/>
          </p:cNvSpPr>
          <p:nvPr/>
        </p:nvSpPr>
        <p:spPr bwMode="auto">
          <a:xfrm>
            <a:off x="6697663" y="1720850"/>
            <a:ext cx="306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ym typeface="MT Extra" pitchFamily="18" charset="2"/>
              </a:rPr>
              <a:t>f</a:t>
            </a:r>
            <a:r>
              <a:rPr lang="en-US" sz="1400" baseline="-25000">
                <a:sym typeface="MT Extra" pitchFamily="18" charset="2"/>
              </a:rPr>
              <a:t>i</a:t>
            </a:r>
            <a:endParaRPr lang="en-US" sz="1400">
              <a:sym typeface="MT Extra" pitchFamily="18" charset="2"/>
            </a:endParaRPr>
          </a:p>
        </p:txBody>
      </p:sp>
      <p:sp>
        <p:nvSpPr>
          <p:cNvPr id="720919" name="Text Box 23"/>
          <p:cNvSpPr txBox="1">
            <a:spLocks noChangeArrowheads="1"/>
          </p:cNvSpPr>
          <p:nvPr/>
        </p:nvSpPr>
        <p:spPr bwMode="auto">
          <a:xfrm>
            <a:off x="4495800" y="1527175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accent1"/>
                </a:solidFill>
              </a:rPr>
              <a:t>inversion</a:t>
            </a:r>
            <a:endParaRPr lang="en-US" sz="1400"/>
          </a:p>
        </p:txBody>
      </p:sp>
      <p:cxnSp>
        <p:nvCxnSpPr>
          <p:cNvPr id="720920" name="AutoShape 24"/>
          <p:cNvCxnSpPr>
            <a:cxnSpLocks noChangeShapeType="1"/>
          </p:cNvCxnSpPr>
          <p:nvPr/>
        </p:nvCxnSpPr>
        <p:spPr bwMode="auto">
          <a:xfrm rot="5400000" flipV="1">
            <a:off x="5314156" y="1362869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accent1"/>
            </a:solidFill>
            <a:miter lim="800000"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846E-CDF9-403E-B587-0003881E3402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Minimizing Lateness: Analysis of Greedy Algorithm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Theorem.  </a:t>
            </a:r>
            <a:r>
              <a:rPr kumimoji="0" lang="en-US">
                <a:solidFill>
                  <a:schemeClr val="tx1"/>
                </a:solidFill>
              </a:rPr>
              <a:t>Greedy schedule S is optimal.</a:t>
            </a:r>
            <a:endParaRPr kumimoji="0" lang="en-US"/>
          </a:p>
          <a:p>
            <a:r>
              <a:rPr kumimoji="0" lang="en-US"/>
              <a:t>Pf.  </a:t>
            </a:r>
            <a:r>
              <a:rPr kumimoji="0" lang="en-US">
                <a:solidFill>
                  <a:schemeClr val="tx1"/>
                </a:solidFill>
              </a:rPr>
              <a:t>Define S* to be an optimal schedule that has the fewest number of inversions, and let's see what happens.</a:t>
            </a:r>
          </a:p>
          <a:p>
            <a:pPr lvl="1"/>
            <a:r>
              <a:rPr kumimoji="0" lang="en-US"/>
              <a:t>Can assume S* has no idle time.</a:t>
            </a:r>
          </a:p>
          <a:p>
            <a:pPr lvl="1"/>
            <a:r>
              <a:rPr kumimoji="0" lang="en-US"/>
              <a:t>If S* has no inversions, then S = S*.</a:t>
            </a:r>
          </a:p>
          <a:p>
            <a:pPr lvl="1"/>
            <a:r>
              <a:rPr kumimoji="0" lang="en-US"/>
              <a:t>If S* has an inversion, let i-j be an adjacent inversion.</a:t>
            </a:r>
          </a:p>
          <a:p>
            <a:pPr lvl="2"/>
            <a:r>
              <a:rPr kumimoji="0" lang="en-US"/>
              <a:t>swapping i and j does not increase the maximum lateness and strictly decreases the number of inversions</a:t>
            </a:r>
          </a:p>
          <a:p>
            <a:pPr lvl="2"/>
            <a:r>
              <a:rPr kumimoji="0" lang="en-US"/>
              <a:t>this contradicts definition of S*  </a:t>
            </a:r>
            <a:r>
              <a:rPr kumimoji="0" lang="en-US">
                <a:ea typeface="Lucida Grande" pitchFamily="-110" charset="0"/>
                <a:cs typeface="Lucida Grande" pitchFamily="-110" charset="0"/>
              </a:rPr>
              <a:t>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A996-F71E-4178-877B-DE4BF9E4E70D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Greedy Analysis Strategies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62900" cy="5410200"/>
          </a:xfrm>
        </p:spPr>
        <p:txBody>
          <a:bodyPr/>
          <a:lstStyle/>
          <a:p>
            <a:r>
              <a:rPr kumimoji="0" lang="en-US"/>
              <a:t>Greedy algorithm stays ahead.  </a:t>
            </a:r>
            <a:r>
              <a:rPr kumimoji="0" lang="en-US">
                <a:solidFill>
                  <a:schemeClr val="tx1"/>
                </a:solidFill>
              </a:rPr>
              <a:t>Show that after each step of the greedy algorithm, its solution is at least as good as any other algorithm's. 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r>
              <a:rPr kumimoji="0" lang="en-US"/>
              <a:t>Structural.  </a:t>
            </a:r>
            <a:r>
              <a:rPr kumimoji="0" lang="en-US">
                <a:solidFill>
                  <a:schemeClr val="tx1"/>
                </a:solidFill>
              </a:rPr>
              <a:t>Discover a simple "structural" bound asserting that every possible solution must have a certain value. Then show that your algorithm always achieves this bound.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r>
              <a:rPr kumimoji="0" lang="en-US"/>
              <a:t>Exchange argument.  </a:t>
            </a:r>
            <a:r>
              <a:rPr kumimoji="0" lang="en-US">
                <a:solidFill>
                  <a:schemeClr val="tx1"/>
                </a:solidFill>
              </a:rPr>
              <a:t>Gradually transform any solution to the one found by the greedy algorithm without hurting its quality.</a:t>
            </a:r>
          </a:p>
          <a:p>
            <a:endParaRPr kumimoji="0" lang="en-US"/>
          </a:p>
          <a:p>
            <a:endParaRPr kumimoji="0" lang="en-US"/>
          </a:p>
          <a:p>
            <a:r>
              <a:rPr kumimoji="0" lang="en-US"/>
              <a:t>Other greedy algorithms.  </a:t>
            </a:r>
            <a:r>
              <a:rPr kumimoji="0" lang="en-US">
                <a:solidFill>
                  <a:schemeClr val="tx1"/>
                </a:solidFill>
              </a:rPr>
              <a:t>Kruskal, Prim, Dijkstra, Huffman, …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4.3 Optimal Caching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BF5F4-11E5-44C9-9679-53F66AF8BE9B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Offline Caching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Caching.</a:t>
            </a:r>
          </a:p>
          <a:p>
            <a:pPr lvl="1"/>
            <a:r>
              <a:rPr lang="en-US"/>
              <a:t>Cache with capacity to store k items.</a:t>
            </a:r>
          </a:p>
          <a:p>
            <a:pPr lvl="1"/>
            <a:r>
              <a:rPr lang="en-US"/>
              <a:t>Sequence of m item requests d</a:t>
            </a:r>
            <a:r>
              <a:rPr lang="en-US" baseline="-25000"/>
              <a:t>1</a:t>
            </a:r>
            <a:r>
              <a:rPr lang="en-US"/>
              <a:t>, d</a:t>
            </a:r>
            <a:r>
              <a:rPr lang="en-US" baseline="-25000"/>
              <a:t>2</a:t>
            </a:r>
            <a:r>
              <a:rPr lang="en-US"/>
              <a:t>, …, d</a:t>
            </a:r>
            <a:r>
              <a:rPr lang="en-US" baseline="-25000"/>
              <a:t>m</a:t>
            </a:r>
            <a:r>
              <a:rPr lang="en-US"/>
              <a:t>.</a:t>
            </a:r>
          </a:p>
          <a:p>
            <a:pPr lvl="1"/>
            <a:r>
              <a:rPr lang="en-US"/>
              <a:t>Cache hit:  item already in cache when requested.</a:t>
            </a:r>
          </a:p>
          <a:p>
            <a:pPr lvl="1"/>
            <a:r>
              <a:rPr lang="en-US"/>
              <a:t>Cache miss:  item not already in cache when requested:  must bring requested item into cache, and evict some existing item, if full.</a:t>
            </a:r>
          </a:p>
          <a:p>
            <a:pPr lvl="1"/>
            <a:endParaRPr lang="en-US"/>
          </a:p>
          <a:p>
            <a:r>
              <a:rPr lang="en-US"/>
              <a:t>Goal.  </a:t>
            </a:r>
            <a:r>
              <a:rPr lang="en-US">
                <a:solidFill>
                  <a:schemeClr val="tx1"/>
                </a:solidFill>
              </a:rPr>
              <a:t>Eviction schedule that minimizes number of cache misses.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k = 2, initial cache = ab,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requests:  a, b, c, b, c, a, a, b.</a:t>
            </a:r>
          </a:p>
          <a:p>
            <a:r>
              <a:rPr lang="en-US"/>
              <a:t>Optimal eviction schedule:  </a:t>
            </a:r>
            <a:r>
              <a:rPr lang="en-US">
                <a:solidFill>
                  <a:schemeClr val="tx1"/>
                </a:solidFill>
              </a:rPr>
              <a:t>2 cache misses.</a:t>
            </a:r>
          </a:p>
        </p:txBody>
      </p:sp>
      <p:sp>
        <p:nvSpPr>
          <p:cNvPr id="476244" name="Rectangle 84"/>
          <p:cNvSpPr>
            <a:spLocks noChangeArrowheads="1"/>
          </p:cNvSpPr>
          <p:nvPr/>
        </p:nvSpPr>
        <p:spPr bwMode="auto">
          <a:xfrm>
            <a:off x="72390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476246" name="Rectangle 86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47" name="Rectangle 87"/>
          <p:cNvSpPr>
            <a:spLocks noChangeArrowheads="1"/>
          </p:cNvSpPr>
          <p:nvPr/>
        </p:nvSpPr>
        <p:spPr bwMode="auto">
          <a:xfrm>
            <a:off x="7239000" y="4191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476248" name="Rectangle 88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50" name="Rectangle 90"/>
          <p:cNvSpPr>
            <a:spLocks noChangeArrowheads="1"/>
          </p:cNvSpPr>
          <p:nvPr/>
        </p:nvSpPr>
        <p:spPr bwMode="auto">
          <a:xfrm>
            <a:off x="72390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6251" name="Rectangle 91"/>
          <p:cNvSpPr>
            <a:spLocks noChangeArrowheads="1"/>
          </p:cNvSpPr>
          <p:nvPr/>
        </p:nvSpPr>
        <p:spPr bwMode="auto">
          <a:xfrm>
            <a:off x="7543800" y="4495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52" name="Rectangle 92"/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476253" name="Rectangle 93"/>
          <p:cNvSpPr>
            <a:spLocks noChangeArrowheads="1"/>
          </p:cNvSpPr>
          <p:nvPr/>
        </p:nvSpPr>
        <p:spPr bwMode="auto">
          <a:xfrm>
            <a:off x="7543800" y="4800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54" name="Rectangle 94"/>
          <p:cNvSpPr>
            <a:spLocks noChangeArrowheads="1"/>
          </p:cNvSpPr>
          <p:nvPr/>
        </p:nvSpPr>
        <p:spPr bwMode="auto">
          <a:xfrm>
            <a:off x="7239000" y="5105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476255" name="Rectangle 95"/>
          <p:cNvSpPr>
            <a:spLocks noChangeArrowheads="1"/>
          </p:cNvSpPr>
          <p:nvPr/>
        </p:nvSpPr>
        <p:spPr bwMode="auto">
          <a:xfrm>
            <a:off x="7543800" y="5105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56" name="Rectangle 96"/>
          <p:cNvSpPr>
            <a:spLocks noChangeArrowheads="1"/>
          </p:cNvSpPr>
          <p:nvPr/>
        </p:nvSpPr>
        <p:spPr bwMode="auto">
          <a:xfrm>
            <a:off x="72390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6257" name="Rectangle 97"/>
          <p:cNvSpPr>
            <a:spLocks noChangeArrowheads="1"/>
          </p:cNvSpPr>
          <p:nvPr/>
        </p:nvSpPr>
        <p:spPr bwMode="auto">
          <a:xfrm>
            <a:off x="7543800" y="5410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62" name="Rectangle 102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476263" name="Rectangle 103"/>
          <p:cNvSpPr>
            <a:spLocks noChangeArrowheads="1"/>
          </p:cNvSpPr>
          <p:nvPr/>
        </p:nvSpPr>
        <p:spPr bwMode="auto">
          <a:xfrm>
            <a:off x="6781800" y="41910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64" name="Rectangle 104"/>
          <p:cNvSpPr>
            <a:spLocks noChangeArrowheads="1"/>
          </p:cNvSpPr>
          <p:nvPr/>
        </p:nvSpPr>
        <p:spPr bwMode="auto">
          <a:xfrm>
            <a:off x="6781800" y="44958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476265" name="Rectangle 105"/>
          <p:cNvSpPr>
            <a:spLocks noChangeArrowheads="1"/>
          </p:cNvSpPr>
          <p:nvPr/>
        </p:nvSpPr>
        <p:spPr bwMode="auto">
          <a:xfrm>
            <a:off x="6781800" y="48006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66" name="Rectangle 106"/>
          <p:cNvSpPr>
            <a:spLocks noChangeArrowheads="1"/>
          </p:cNvSpPr>
          <p:nvPr/>
        </p:nvSpPr>
        <p:spPr bwMode="auto">
          <a:xfrm>
            <a:off x="6781800" y="51054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476267" name="Rectangle 107"/>
          <p:cNvSpPr>
            <a:spLocks noChangeArrowheads="1"/>
          </p:cNvSpPr>
          <p:nvPr/>
        </p:nvSpPr>
        <p:spPr bwMode="auto">
          <a:xfrm>
            <a:off x="6781800" y="54102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476268" name="Rectangle 108"/>
          <p:cNvSpPr>
            <a:spLocks noChangeArrowheads="1"/>
          </p:cNvSpPr>
          <p:nvPr/>
        </p:nvSpPr>
        <p:spPr bwMode="auto">
          <a:xfrm>
            <a:off x="7239000" y="5715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476269" name="Rectangle 109"/>
          <p:cNvSpPr>
            <a:spLocks noChangeArrowheads="1"/>
          </p:cNvSpPr>
          <p:nvPr/>
        </p:nvSpPr>
        <p:spPr bwMode="auto">
          <a:xfrm>
            <a:off x="7543800" y="5715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70" name="Rectangle 110"/>
          <p:cNvSpPr>
            <a:spLocks noChangeArrowheads="1"/>
          </p:cNvSpPr>
          <p:nvPr/>
        </p:nvSpPr>
        <p:spPr bwMode="auto">
          <a:xfrm>
            <a:off x="6781800" y="57150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476271" name="Rectangle 111"/>
          <p:cNvSpPr>
            <a:spLocks noChangeArrowheads="1"/>
          </p:cNvSpPr>
          <p:nvPr/>
        </p:nvSpPr>
        <p:spPr bwMode="auto">
          <a:xfrm>
            <a:off x="7239000" y="6019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476272" name="Rectangle 112"/>
          <p:cNvSpPr>
            <a:spLocks noChangeArrowheads="1"/>
          </p:cNvSpPr>
          <p:nvPr/>
        </p:nvSpPr>
        <p:spPr bwMode="auto">
          <a:xfrm>
            <a:off x="7543800" y="6019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73" name="Rectangle 113"/>
          <p:cNvSpPr>
            <a:spLocks noChangeArrowheads="1"/>
          </p:cNvSpPr>
          <p:nvPr/>
        </p:nvSpPr>
        <p:spPr bwMode="auto">
          <a:xfrm>
            <a:off x="6781800" y="60198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476274" name="Text Box 114"/>
          <p:cNvSpPr txBox="1">
            <a:spLocks noChangeArrowheads="1"/>
          </p:cNvSpPr>
          <p:nvPr/>
        </p:nvSpPr>
        <p:spPr bwMode="auto">
          <a:xfrm>
            <a:off x="7223125" y="6338888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cache</a:t>
            </a:r>
          </a:p>
        </p:txBody>
      </p:sp>
      <p:sp>
        <p:nvSpPr>
          <p:cNvPr id="476275" name="Text Box 115"/>
          <p:cNvSpPr txBox="1">
            <a:spLocks noChangeArrowheads="1"/>
          </p:cNvSpPr>
          <p:nvPr/>
        </p:nvSpPr>
        <p:spPr bwMode="auto">
          <a:xfrm>
            <a:off x="6172200" y="6343650"/>
            <a:ext cx="906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requests</a:t>
            </a:r>
          </a:p>
        </p:txBody>
      </p:sp>
      <p:sp>
        <p:nvSpPr>
          <p:cNvPr id="476277" name="Rectangle 117"/>
          <p:cNvSpPr>
            <a:spLocks noChangeArrowheads="1"/>
          </p:cNvSpPr>
          <p:nvPr/>
        </p:nvSpPr>
        <p:spPr bwMode="auto">
          <a:xfrm>
            <a:off x="5273675" y="4019550"/>
            <a:ext cx="1360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red = cache miss</a:t>
            </a:r>
          </a:p>
        </p:txBody>
      </p:sp>
      <p:sp>
        <p:nvSpPr>
          <p:cNvPr id="476278" name="Line 118"/>
          <p:cNvSpPr>
            <a:spLocks noChangeShapeType="1"/>
          </p:cNvSpPr>
          <p:nvPr/>
        </p:nvSpPr>
        <p:spPr bwMode="auto">
          <a:xfrm>
            <a:off x="6454775" y="4335463"/>
            <a:ext cx="773113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6279" name="Line 119"/>
          <p:cNvSpPr>
            <a:spLocks noChangeShapeType="1"/>
          </p:cNvSpPr>
          <p:nvPr/>
        </p:nvSpPr>
        <p:spPr bwMode="auto">
          <a:xfrm>
            <a:off x="6445250" y="4344988"/>
            <a:ext cx="782638" cy="12509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61BA-69C4-42C2-8C20-FCDB27E748AC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Offline Caching:  Farthest-In-Future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Farthest-in-future.  </a:t>
            </a:r>
            <a:r>
              <a:rPr lang="en-US">
                <a:solidFill>
                  <a:schemeClr val="tx1"/>
                </a:solidFill>
              </a:rPr>
              <a:t>Evict item in the cache that is not requested until farthest in the future.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Theorem.  </a:t>
            </a:r>
            <a:r>
              <a:rPr lang="en-US">
                <a:solidFill>
                  <a:schemeClr val="hlink"/>
                </a:solidFill>
              </a:rPr>
              <a:t>[Bellady, 1960s]</a:t>
            </a:r>
            <a:r>
              <a:rPr lang="en-US"/>
              <a:t>  </a:t>
            </a:r>
            <a:r>
              <a:rPr lang="en-US">
                <a:solidFill>
                  <a:schemeClr val="tx1"/>
                </a:solidFill>
              </a:rPr>
              <a:t>FF is optimal eviction schedule.</a:t>
            </a:r>
          </a:p>
          <a:p>
            <a:r>
              <a:rPr lang="en-US"/>
              <a:t>Pf.  </a:t>
            </a:r>
            <a:r>
              <a:rPr lang="en-US">
                <a:solidFill>
                  <a:schemeClr val="tx1"/>
                </a:solidFill>
              </a:rPr>
              <a:t>Algorithm and theorem are intuitive; proof is subtle.</a:t>
            </a:r>
          </a:p>
          <a:p>
            <a:endParaRPr lang="en-US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2667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29718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7136" name="Rectangle 16"/>
          <p:cNvSpPr>
            <a:spLocks noChangeArrowheads="1"/>
          </p:cNvSpPr>
          <p:nvPr/>
        </p:nvSpPr>
        <p:spPr bwMode="auto">
          <a:xfrm>
            <a:off x="2667000" y="2701925"/>
            <a:ext cx="601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b="1">
                <a:latin typeface="Courier New" pitchFamily="49" charset="0"/>
              </a:rPr>
              <a:t>g a b c e d a b b a c d e a </a:t>
            </a:r>
            <a:r>
              <a:rPr lang="en-US" b="1">
                <a:solidFill>
                  <a:schemeClr val="accent1"/>
                </a:solidFill>
                <a:latin typeface="Courier New" pitchFamily="49" charset="0"/>
              </a:rPr>
              <a:t>f</a:t>
            </a:r>
            <a:r>
              <a:rPr lang="en-US" b="1">
                <a:latin typeface="Courier New" pitchFamily="49" charset="0"/>
              </a:rPr>
              <a:t> a d e f g h ... 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1143000" y="20923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current cache: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32766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7150" name="Rectangle 30"/>
          <p:cNvSpPr>
            <a:spLocks noChangeArrowheads="1"/>
          </p:cNvSpPr>
          <p:nvPr/>
        </p:nvSpPr>
        <p:spPr bwMode="auto">
          <a:xfrm>
            <a:off x="35814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d</a:t>
            </a:r>
          </a:p>
        </p:txBody>
      </p:sp>
      <p:sp>
        <p:nvSpPr>
          <p:cNvPr id="517151" name="Rectangle 31"/>
          <p:cNvSpPr>
            <a:spLocks noChangeArrowheads="1"/>
          </p:cNvSpPr>
          <p:nvPr/>
        </p:nvSpPr>
        <p:spPr bwMode="auto">
          <a:xfrm>
            <a:off x="38862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e</a:t>
            </a:r>
          </a:p>
        </p:txBody>
      </p:sp>
      <p:sp>
        <p:nvSpPr>
          <p:cNvPr id="517152" name="Rectangle 32"/>
          <p:cNvSpPr>
            <a:spLocks noChangeArrowheads="1"/>
          </p:cNvSpPr>
          <p:nvPr/>
        </p:nvSpPr>
        <p:spPr bwMode="auto">
          <a:xfrm>
            <a:off x="4191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f</a:t>
            </a:r>
          </a:p>
        </p:txBody>
      </p:sp>
      <p:sp>
        <p:nvSpPr>
          <p:cNvPr id="517155" name="Rectangle 35"/>
          <p:cNvSpPr>
            <a:spLocks noChangeArrowheads="1"/>
          </p:cNvSpPr>
          <p:nvPr/>
        </p:nvSpPr>
        <p:spPr bwMode="auto">
          <a:xfrm>
            <a:off x="1143000" y="27019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future queries:</a:t>
            </a:r>
          </a:p>
        </p:txBody>
      </p:sp>
      <p:sp>
        <p:nvSpPr>
          <p:cNvPr id="517156" name="Text Box 36"/>
          <p:cNvSpPr txBox="1">
            <a:spLocks noChangeArrowheads="1"/>
          </p:cNvSpPr>
          <p:nvPr/>
        </p:nvSpPr>
        <p:spPr bwMode="auto">
          <a:xfrm>
            <a:off x="2532063" y="3214688"/>
            <a:ext cx="76041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cache miss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517157" name="Line 37"/>
          <p:cNvSpPr>
            <a:spLocks noChangeShapeType="1"/>
          </p:cNvSpPr>
          <p:nvPr/>
        </p:nvSpPr>
        <p:spPr bwMode="auto">
          <a:xfrm rot="10800000" flipH="1">
            <a:off x="2816225" y="3030538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7158" name="Text Box 38"/>
          <p:cNvSpPr txBox="1">
            <a:spLocks noChangeArrowheads="1"/>
          </p:cNvSpPr>
          <p:nvPr/>
        </p:nvSpPr>
        <p:spPr bwMode="auto">
          <a:xfrm>
            <a:off x="5948363" y="3190875"/>
            <a:ext cx="9890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eject this one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517159" name="Line 39"/>
          <p:cNvSpPr>
            <a:spLocks noChangeShapeType="1"/>
          </p:cNvSpPr>
          <p:nvPr/>
        </p:nvSpPr>
        <p:spPr bwMode="auto">
          <a:xfrm rot="10800000" flipH="1">
            <a:off x="6232525" y="300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7AB63-90EE-479A-89BA-8C8079153C9B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Reduced Eviction Schedules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accent1"/>
                </a:solidFill>
              </a:rPr>
              <a:t>reduced</a:t>
            </a:r>
            <a:r>
              <a:rPr lang="en-US">
                <a:solidFill>
                  <a:schemeClr val="tx1"/>
                </a:solidFill>
              </a:rPr>
              <a:t> schedule is a schedule that only inserts an item into the cache in a step in which that item is requested.</a:t>
            </a:r>
          </a:p>
          <a:p>
            <a:endParaRPr lang="en-US"/>
          </a:p>
          <a:p>
            <a:r>
              <a:rPr lang="en-US"/>
              <a:t>Intuition.</a:t>
            </a:r>
            <a:r>
              <a:rPr lang="en-US">
                <a:solidFill>
                  <a:schemeClr val="tx1"/>
                </a:solidFill>
              </a:rPr>
              <a:t>  Can transform an unreduced schedule into a reduced one with no more cache misses.</a:t>
            </a:r>
          </a:p>
        </p:txBody>
      </p:sp>
      <p:sp>
        <p:nvSpPr>
          <p:cNvPr id="519185" name="Rectangle 17"/>
          <p:cNvSpPr>
            <a:spLocks noChangeArrowheads="1"/>
          </p:cNvSpPr>
          <p:nvPr/>
        </p:nvSpPr>
        <p:spPr bwMode="auto">
          <a:xfrm>
            <a:off x="22860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186" name="Rectangle 18"/>
          <p:cNvSpPr>
            <a:spLocks noChangeArrowheads="1"/>
          </p:cNvSpPr>
          <p:nvPr/>
        </p:nvSpPr>
        <p:spPr bwMode="auto">
          <a:xfrm>
            <a:off x="2590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19187" name="Rectangle 19"/>
          <p:cNvSpPr>
            <a:spLocks noChangeArrowheads="1"/>
          </p:cNvSpPr>
          <p:nvPr/>
        </p:nvSpPr>
        <p:spPr bwMode="auto">
          <a:xfrm>
            <a:off x="1762125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an unreduced schedule</a:t>
            </a:r>
          </a:p>
        </p:txBody>
      </p:sp>
      <p:sp>
        <p:nvSpPr>
          <p:cNvPr id="519188" name="Rectangle 20"/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192" name="Rectangle 24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193" name="Rectangle 25"/>
          <p:cNvSpPr>
            <a:spLocks noChangeArrowheads="1"/>
          </p:cNvSpPr>
          <p:nvPr/>
        </p:nvSpPr>
        <p:spPr bwMode="auto">
          <a:xfrm>
            <a:off x="25908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19194" name="Rectangle 26"/>
          <p:cNvSpPr>
            <a:spLocks noChangeArrowheads="1"/>
          </p:cNvSpPr>
          <p:nvPr/>
        </p:nvSpPr>
        <p:spPr bwMode="auto">
          <a:xfrm>
            <a:off x="28956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196" name="Rectangle 28"/>
          <p:cNvSpPr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197" name="Rectangle 29"/>
          <p:cNvSpPr>
            <a:spLocks noChangeArrowheads="1"/>
          </p:cNvSpPr>
          <p:nvPr/>
        </p:nvSpPr>
        <p:spPr bwMode="auto">
          <a:xfrm>
            <a:off x="2590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d</a:t>
            </a:r>
          </a:p>
        </p:txBody>
      </p:sp>
      <p:sp>
        <p:nvSpPr>
          <p:cNvPr id="519198" name="Rectangle 30"/>
          <p:cNvSpPr>
            <a:spLocks noChangeArrowheads="1"/>
          </p:cNvSpPr>
          <p:nvPr/>
        </p:nvSpPr>
        <p:spPr bwMode="auto">
          <a:xfrm>
            <a:off x="2895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9200" name="Rectangle 32"/>
          <p:cNvSpPr>
            <a:spLocks noChangeArrowheads="1"/>
          </p:cNvSpPr>
          <p:nvPr/>
        </p:nvSpPr>
        <p:spPr bwMode="auto">
          <a:xfrm>
            <a:off x="22860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01" name="Rectangle 33"/>
          <p:cNvSpPr>
            <a:spLocks noChangeArrowheads="1"/>
          </p:cNvSpPr>
          <p:nvPr/>
        </p:nvSpPr>
        <p:spPr bwMode="auto">
          <a:xfrm>
            <a:off x="2590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9202" name="Rectangle 34"/>
          <p:cNvSpPr>
            <a:spLocks noChangeArrowheads="1"/>
          </p:cNvSpPr>
          <p:nvPr/>
        </p:nvSpPr>
        <p:spPr bwMode="auto">
          <a:xfrm>
            <a:off x="28956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04" name="Rectangle 36"/>
          <p:cNvSpPr>
            <a:spLocks noChangeArrowheads="1"/>
          </p:cNvSpPr>
          <p:nvPr/>
        </p:nvSpPr>
        <p:spPr bwMode="auto">
          <a:xfrm>
            <a:off x="22860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05" name="Rectangle 37"/>
          <p:cNvSpPr>
            <a:spLocks noChangeArrowheads="1"/>
          </p:cNvSpPr>
          <p:nvPr/>
        </p:nvSpPr>
        <p:spPr bwMode="auto">
          <a:xfrm>
            <a:off x="2590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19206" name="Rectangle 38"/>
          <p:cNvSpPr>
            <a:spLocks noChangeArrowheads="1"/>
          </p:cNvSpPr>
          <p:nvPr/>
        </p:nvSpPr>
        <p:spPr bwMode="auto">
          <a:xfrm>
            <a:off x="28956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08" name="Rectangle 40"/>
          <p:cNvSpPr>
            <a:spLocks noChangeArrowheads="1"/>
          </p:cNvSpPr>
          <p:nvPr/>
        </p:nvSpPr>
        <p:spPr bwMode="auto">
          <a:xfrm>
            <a:off x="22860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09" name="Rectangle 41"/>
          <p:cNvSpPr>
            <a:spLocks noChangeArrowheads="1"/>
          </p:cNvSpPr>
          <p:nvPr/>
        </p:nvSpPr>
        <p:spPr bwMode="auto">
          <a:xfrm>
            <a:off x="25908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9210" name="Rectangle 42"/>
          <p:cNvSpPr>
            <a:spLocks noChangeArrowheads="1"/>
          </p:cNvSpPr>
          <p:nvPr/>
        </p:nvSpPr>
        <p:spPr bwMode="auto">
          <a:xfrm>
            <a:off x="28956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12" name="Rectangle 44"/>
          <p:cNvSpPr>
            <a:spLocks noChangeArrowheads="1"/>
          </p:cNvSpPr>
          <p:nvPr/>
        </p:nvSpPr>
        <p:spPr bwMode="auto">
          <a:xfrm>
            <a:off x="22860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13" name="Rectangle 45"/>
          <p:cNvSpPr>
            <a:spLocks noChangeArrowheads="1"/>
          </p:cNvSpPr>
          <p:nvPr/>
        </p:nvSpPr>
        <p:spPr bwMode="auto">
          <a:xfrm>
            <a:off x="2590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14" name="Rectangle 46"/>
          <p:cNvSpPr>
            <a:spLocks noChangeArrowheads="1"/>
          </p:cNvSpPr>
          <p:nvPr/>
        </p:nvSpPr>
        <p:spPr bwMode="auto">
          <a:xfrm>
            <a:off x="2895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16" name="Rectangle 48"/>
          <p:cNvSpPr>
            <a:spLocks noChangeArrowheads="1"/>
          </p:cNvSpPr>
          <p:nvPr/>
        </p:nvSpPr>
        <p:spPr bwMode="auto">
          <a:xfrm>
            <a:off x="22860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17" name="Rectangle 49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18" name="Rectangle 50"/>
          <p:cNvSpPr>
            <a:spLocks noChangeArrowheads="1"/>
          </p:cNvSpPr>
          <p:nvPr/>
        </p:nvSpPr>
        <p:spPr bwMode="auto">
          <a:xfrm>
            <a:off x="2895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21" name="Rectangle 53"/>
          <p:cNvSpPr>
            <a:spLocks noChangeArrowheads="1"/>
          </p:cNvSpPr>
          <p:nvPr/>
        </p:nvSpPr>
        <p:spPr bwMode="auto">
          <a:xfrm>
            <a:off x="19812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22" name="Rectangle 54"/>
          <p:cNvSpPr>
            <a:spLocks noChangeArrowheads="1"/>
          </p:cNvSpPr>
          <p:nvPr/>
        </p:nvSpPr>
        <p:spPr bwMode="auto">
          <a:xfrm>
            <a:off x="19812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23" name="Rectangle 55"/>
          <p:cNvSpPr>
            <a:spLocks noChangeArrowheads="1"/>
          </p:cNvSpPr>
          <p:nvPr/>
        </p:nvSpPr>
        <p:spPr bwMode="auto">
          <a:xfrm>
            <a:off x="19812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d</a:t>
            </a:r>
          </a:p>
        </p:txBody>
      </p:sp>
      <p:sp>
        <p:nvSpPr>
          <p:cNvPr id="519224" name="Rectangle 56"/>
          <p:cNvSpPr>
            <a:spLocks noChangeArrowheads="1"/>
          </p:cNvSpPr>
          <p:nvPr/>
        </p:nvSpPr>
        <p:spPr bwMode="auto">
          <a:xfrm>
            <a:off x="1981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26" name="Rectangle 58"/>
          <p:cNvSpPr>
            <a:spLocks noChangeArrowheads="1"/>
          </p:cNvSpPr>
          <p:nvPr/>
        </p:nvSpPr>
        <p:spPr bwMode="auto">
          <a:xfrm>
            <a:off x="1981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27" name="Rectangle 59"/>
          <p:cNvSpPr>
            <a:spLocks noChangeArrowheads="1"/>
          </p:cNvSpPr>
          <p:nvPr/>
        </p:nvSpPr>
        <p:spPr bwMode="auto">
          <a:xfrm>
            <a:off x="19812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28" name="Rectangle 60"/>
          <p:cNvSpPr>
            <a:spLocks noChangeArrowheads="1"/>
          </p:cNvSpPr>
          <p:nvPr/>
        </p:nvSpPr>
        <p:spPr bwMode="auto">
          <a:xfrm>
            <a:off x="19812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29" name="Rectangle 61"/>
          <p:cNvSpPr>
            <a:spLocks noChangeArrowheads="1"/>
          </p:cNvSpPr>
          <p:nvPr/>
        </p:nvSpPr>
        <p:spPr bwMode="auto">
          <a:xfrm>
            <a:off x="56388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30" name="Rectangle 62"/>
          <p:cNvSpPr>
            <a:spLocks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31" name="Rectangle 63"/>
          <p:cNvSpPr>
            <a:spLocks noChangeArrowheads="1"/>
          </p:cNvSpPr>
          <p:nvPr/>
        </p:nvSpPr>
        <p:spPr bwMode="auto">
          <a:xfrm>
            <a:off x="5181600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 reduced schedule</a:t>
            </a:r>
          </a:p>
        </p:txBody>
      </p:sp>
      <p:sp>
        <p:nvSpPr>
          <p:cNvPr id="519232" name="Rectangle 64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33" name="Rectangle 65"/>
          <p:cNvSpPr>
            <a:spLocks noChangeArrowheads="1"/>
          </p:cNvSpPr>
          <p:nvPr/>
        </p:nvSpPr>
        <p:spPr bwMode="auto">
          <a:xfrm>
            <a:off x="56388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34" name="Rectangle 66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35" name="Rectangle 67"/>
          <p:cNvSpPr>
            <a:spLocks noChangeArrowheads="1"/>
          </p:cNvSpPr>
          <p:nvPr/>
        </p:nvSpPr>
        <p:spPr bwMode="auto">
          <a:xfrm>
            <a:off x="62484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36" name="Rectangle 68"/>
          <p:cNvSpPr>
            <a:spLocks noChangeArrowheads="1"/>
          </p:cNvSpPr>
          <p:nvPr/>
        </p:nvSpPr>
        <p:spPr bwMode="auto">
          <a:xfrm>
            <a:off x="5638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37" name="Rectangle 69"/>
          <p:cNvSpPr>
            <a:spLocks noChangeArrowheads="1"/>
          </p:cNvSpPr>
          <p:nvPr/>
        </p:nvSpPr>
        <p:spPr bwMode="auto">
          <a:xfrm>
            <a:off x="5943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19238" name="Rectangle 70"/>
          <p:cNvSpPr>
            <a:spLocks noChangeArrowheads="1"/>
          </p:cNvSpPr>
          <p:nvPr/>
        </p:nvSpPr>
        <p:spPr bwMode="auto">
          <a:xfrm>
            <a:off x="6248400" y="40386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39" name="Rectangle 71"/>
          <p:cNvSpPr>
            <a:spLocks noChangeArrowheads="1"/>
          </p:cNvSpPr>
          <p:nvPr/>
        </p:nvSpPr>
        <p:spPr bwMode="auto">
          <a:xfrm>
            <a:off x="56388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40" name="Rectangle 72"/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d</a:t>
            </a:r>
          </a:p>
        </p:txBody>
      </p:sp>
      <p:sp>
        <p:nvSpPr>
          <p:cNvPr id="519241" name="Rectangle 73"/>
          <p:cNvSpPr>
            <a:spLocks noChangeArrowheads="1"/>
          </p:cNvSpPr>
          <p:nvPr/>
        </p:nvSpPr>
        <p:spPr bwMode="auto">
          <a:xfrm>
            <a:off x="62484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42" name="Rectangle 74"/>
          <p:cNvSpPr>
            <a:spLocks noChangeArrowheads="1"/>
          </p:cNvSpPr>
          <p:nvPr/>
        </p:nvSpPr>
        <p:spPr bwMode="auto">
          <a:xfrm>
            <a:off x="56388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43" name="Rectangle 75"/>
          <p:cNvSpPr>
            <a:spLocks noChangeArrowheads="1"/>
          </p:cNvSpPr>
          <p:nvPr/>
        </p:nvSpPr>
        <p:spPr bwMode="auto">
          <a:xfrm>
            <a:off x="5943600" y="46482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d</a:t>
            </a:r>
          </a:p>
        </p:txBody>
      </p:sp>
      <p:sp>
        <p:nvSpPr>
          <p:cNvPr id="519244" name="Rectangle 76"/>
          <p:cNvSpPr>
            <a:spLocks noChangeArrowheads="1"/>
          </p:cNvSpPr>
          <p:nvPr/>
        </p:nvSpPr>
        <p:spPr bwMode="auto">
          <a:xfrm>
            <a:off x="6248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9245" name="Rectangle 77"/>
          <p:cNvSpPr>
            <a:spLocks noChangeArrowheads="1"/>
          </p:cNvSpPr>
          <p:nvPr/>
        </p:nvSpPr>
        <p:spPr bwMode="auto">
          <a:xfrm>
            <a:off x="56388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46" name="Rectangle 78"/>
          <p:cNvSpPr>
            <a:spLocks noChangeArrowheads="1"/>
          </p:cNvSpPr>
          <p:nvPr/>
        </p:nvSpPr>
        <p:spPr bwMode="auto">
          <a:xfrm>
            <a:off x="59436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9247" name="Rectangle 79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48" name="Rectangle 80"/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49" name="Rectangle 81"/>
          <p:cNvSpPr>
            <a:spLocks noChangeArrowheads="1"/>
          </p:cNvSpPr>
          <p:nvPr/>
        </p:nvSpPr>
        <p:spPr bwMode="auto">
          <a:xfrm>
            <a:off x="5943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50" name="Rectangle 82"/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51" name="Rectangle 83"/>
          <p:cNvSpPr>
            <a:spLocks noChangeArrowheads="1"/>
          </p:cNvSpPr>
          <p:nvPr/>
        </p:nvSpPr>
        <p:spPr bwMode="auto">
          <a:xfrm>
            <a:off x="5638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52" name="Rectangle 84"/>
          <p:cNvSpPr>
            <a:spLocks noChangeArrowheads="1"/>
          </p:cNvSpPr>
          <p:nvPr/>
        </p:nvSpPr>
        <p:spPr bwMode="auto">
          <a:xfrm>
            <a:off x="5943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53" name="Rectangle 85"/>
          <p:cNvSpPr>
            <a:spLocks noChangeArrowheads="1"/>
          </p:cNvSpPr>
          <p:nvPr/>
        </p:nvSpPr>
        <p:spPr bwMode="auto">
          <a:xfrm>
            <a:off x="62484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54" name="Rectangle 86"/>
          <p:cNvSpPr>
            <a:spLocks noChangeArrowheads="1"/>
          </p:cNvSpPr>
          <p:nvPr/>
        </p:nvSpPr>
        <p:spPr bwMode="auto">
          <a:xfrm>
            <a:off x="53340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55" name="Rectangle 87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56" name="Rectangle 88"/>
          <p:cNvSpPr>
            <a:spLocks noChangeArrowheads="1"/>
          </p:cNvSpPr>
          <p:nvPr/>
        </p:nvSpPr>
        <p:spPr bwMode="auto">
          <a:xfrm>
            <a:off x="5334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d</a:t>
            </a:r>
          </a:p>
        </p:txBody>
      </p:sp>
      <p:sp>
        <p:nvSpPr>
          <p:cNvPr id="519257" name="Rectangle 89"/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58" name="Rectangle 90"/>
          <p:cNvSpPr>
            <a:spLocks noChangeArrowheads="1"/>
          </p:cNvSpPr>
          <p:nvPr/>
        </p:nvSpPr>
        <p:spPr bwMode="auto">
          <a:xfrm>
            <a:off x="53340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59" name="Rectangle 91"/>
          <p:cNvSpPr>
            <a:spLocks noChangeArrowheads="1"/>
          </p:cNvSpPr>
          <p:nvPr/>
        </p:nvSpPr>
        <p:spPr bwMode="auto">
          <a:xfrm>
            <a:off x="5334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60" name="Rectangle 92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61" name="Rectangle 93"/>
          <p:cNvSpPr>
            <a:spLocks noChangeArrowheads="1"/>
          </p:cNvSpPr>
          <p:nvPr/>
        </p:nvSpPr>
        <p:spPr bwMode="auto">
          <a:xfrm>
            <a:off x="53340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62" name="Rectangle 94"/>
          <p:cNvSpPr>
            <a:spLocks noChangeArrowheads="1"/>
          </p:cNvSpPr>
          <p:nvPr/>
        </p:nvSpPr>
        <p:spPr bwMode="auto">
          <a:xfrm>
            <a:off x="22860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63" name="Rectangle 95"/>
          <p:cNvSpPr>
            <a:spLocks noChangeArrowheads="1"/>
          </p:cNvSpPr>
          <p:nvPr/>
        </p:nvSpPr>
        <p:spPr bwMode="auto">
          <a:xfrm>
            <a:off x="2590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64" name="Rectangle 96"/>
          <p:cNvSpPr>
            <a:spLocks noChangeArrowheads="1"/>
          </p:cNvSpPr>
          <p:nvPr/>
        </p:nvSpPr>
        <p:spPr bwMode="auto">
          <a:xfrm>
            <a:off x="2895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65" name="Rectangle 97"/>
          <p:cNvSpPr>
            <a:spLocks noChangeArrowheads="1"/>
          </p:cNvSpPr>
          <p:nvPr/>
        </p:nvSpPr>
        <p:spPr bwMode="auto">
          <a:xfrm>
            <a:off x="1981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66" name="Rectangle 98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  <p:sp>
        <p:nvSpPr>
          <p:cNvPr id="519267" name="Rectangle 99"/>
          <p:cNvSpPr>
            <a:spLocks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b</a:t>
            </a:r>
          </a:p>
        </p:txBody>
      </p:sp>
      <p:sp>
        <p:nvSpPr>
          <p:cNvPr id="519268" name="Rectangle 100"/>
          <p:cNvSpPr>
            <a:spLocks noChangeArrowheads="1"/>
          </p:cNvSpPr>
          <p:nvPr/>
        </p:nvSpPr>
        <p:spPr bwMode="auto">
          <a:xfrm>
            <a:off x="62484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c</a:t>
            </a:r>
          </a:p>
        </p:txBody>
      </p:sp>
      <p:sp>
        <p:nvSpPr>
          <p:cNvPr id="519269" name="Rectangle 101"/>
          <p:cNvSpPr>
            <a:spLocks noChangeArrowheads="1"/>
          </p:cNvSpPr>
          <p:nvPr/>
        </p:nvSpPr>
        <p:spPr bwMode="auto">
          <a:xfrm>
            <a:off x="53340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F789F-4487-4F8C-AFBC-948DC04EE3BC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525361" name="Rectangle 49"/>
          <p:cNvSpPr>
            <a:spLocks noChangeArrowheads="1"/>
          </p:cNvSpPr>
          <p:nvPr/>
        </p:nvSpPr>
        <p:spPr bwMode="auto">
          <a:xfrm>
            <a:off x="5029200" y="3505200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Reduced Eviction Schedules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Claim.  </a:t>
            </a:r>
            <a:r>
              <a:rPr lang="en-US">
                <a:solidFill>
                  <a:schemeClr val="tx1"/>
                </a:solidFill>
              </a:rPr>
              <a:t>Given any unreduced schedule S, can transform it into a reduced schedule S' with no more cache misses.</a:t>
            </a: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induction on number of unreduced items)</a:t>
            </a:r>
          </a:p>
          <a:p>
            <a:pPr lvl="1"/>
            <a:r>
              <a:rPr lang="en-US"/>
              <a:t>Suppose S brings d into the cache at time t, without a request.</a:t>
            </a:r>
          </a:p>
          <a:p>
            <a:pPr lvl="1"/>
            <a:r>
              <a:rPr lang="en-US"/>
              <a:t>Let c be the item S evicts when it brings d into the cache.</a:t>
            </a:r>
          </a:p>
          <a:p>
            <a:pPr lvl="1"/>
            <a:r>
              <a:rPr lang="en-US"/>
              <a:t>Case 1:  d evicted at time t', before next request for d.</a:t>
            </a:r>
          </a:p>
          <a:p>
            <a:pPr lvl="1"/>
            <a:r>
              <a:rPr lang="en-US"/>
              <a:t>Case 2:  d requested at time t' before d is evicted.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5943600" y="4495800"/>
            <a:ext cx="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38" name="Rectangle 26"/>
          <p:cNvSpPr>
            <a:spLocks noChangeArrowheads="1"/>
          </p:cNvSpPr>
          <p:nvPr/>
        </p:nvSpPr>
        <p:spPr bwMode="auto">
          <a:xfrm>
            <a:off x="5076825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</a:t>
            </a:r>
          </a:p>
        </p:txBody>
      </p:sp>
      <p:sp>
        <p:nvSpPr>
          <p:cNvPr id="525339" name="Line 27"/>
          <p:cNvSpPr>
            <a:spLocks noChangeShapeType="1"/>
          </p:cNvSpPr>
          <p:nvPr/>
        </p:nvSpPr>
        <p:spPr bwMode="auto">
          <a:xfrm>
            <a:off x="5334000" y="4495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0" name="Rectangle 28"/>
          <p:cNvSpPr>
            <a:spLocks noChangeArrowheads="1"/>
          </p:cNvSpPr>
          <p:nvPr/>
        </p:nvSpPr>
        <p:spPr bwMode="auto">
          <a:xfrm>
            <a:off x="5029200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t'</a:t>
            </a:r>
          </a:p>
        </p:txBody>
      </p:sp>
      <p:sp>
        <p:nvSpPr>
          <p:cNvPr id="525341" name="Line 29"/>
          <p:cNvSpPr>
            <a:spLocks noChangeShapeType="1"/>
          </p:cNvSpPr>
          <p:nvPr/>
        </p:nvSpPr>
        <p:spPr bwMode="auto">
          <a:xfrm>
            <a:off x="5362575" y="5257800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2" name="Rectangle 30"/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d</a:t>
            </a:r>
          </a:p>
        </p:txBody>
      </p:sp>
      <p:sp>
        <p:nvSpPr>
          <p:cNvPr id="525343" name="Line 31"/>
          <p:cNvSpPr>
            <a:spLocks noChangeShapeType="1"/>
          </p:cNvSpPr>
          <p:nvPr/>
        </p:nvSpPr>
        <p:spPr bwMode="auto">
          <a:xfrm>
            <a:off x="5943600" y="3657600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4" name="Rectangle 32"/>
          <p:cNvSpPr>
            <a:spLocks noChangeArrowheads="1"/>
          </p:cNvSpPr>
          <p:nvPr/>
        </p:nvSpPr>
        <p:spPr bwMode="auto">
          <a:xfrm>
            <a:off x="5810250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c</a:t>
            </a:r>
          </a:p>
        </p:txBody>
      </p:sp>
      <p:sp>
        <p:nvSpPr>
          <p:cNvPr id="525347" name="Line 35"/>
          <p:cNvSpPr>
            <a:spLocks noChangeShapeType="1"/>
          </p:cNvSpPr>
          <p:nvPr/>
        </p:nvSpPr>
        <p:spPr bwMode="auto">
          <a:xfrm>
            <a:off x="8048625" y="5257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8" name="Rectangle 36"/>
          <p:cNvSpPr>
            <a:spLocks noChangeArrowheads="1"/>
          </p:cNvSpPr>
          <p:nvPr/>
        </p:nvSpPr>
        <p:spPr bwMode="auto">
          <a:xfrm>
            <a:off x="718185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</a:t>
            </a:r>
          </a:p>
        </p:txBody>
      </p:sp>
      <p:sp>
        <p:nvSpPr>
          <p:cNvPr id="525349" name="Line 37"/>
          <p:cNvSpPr>
            <a:spLocks noChangeShapeType="1"/>
          </p:cNvSpPr>
          <p:nvPr/>
        </p:nvSpPr>
        <p:spPr bwMode="auto">
          <a:xfrm>
            <a:off x="7415213" y="4495800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50" name="Rectangle 38"/>
          <p:cNvSpPr>
            <a:spLocks noChangeArrowheads="1"/>
          </p:cNvSpPr>
          <p:nvPr/>
        </p:nvSpPr>
        <p:spPr bwMode="auto">
          <a:xfrm>
            <a:off x="7134225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t'</a:t>
            </a:r>
          </a:p>
        </p:txBody>
      </p:sp>
      <p:sp>
        <p:nvSpPr>
          <p:cNvPr id="525351" name="Line 39"/>
          <p:cNvSpPr>
            <a:spLocks noChangeShapeType="1"/>
          </p:cNvSpPr>
          <p:nvPr/>
        </p:nvSpPr>
        <p:spPr bwMode="auto">
          <a:xfrm>
            <a:off x="7443788" y="5257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53" name="Line 41"/>
          <p:cNvSpPr>
            <a:spLocks noChangeShapeType="1"/>
          </p:cNvSpPr>
          <p:nvPr/>
        </p:nvSpPr>
        <p:spPr bwMode="auto">
          <a:xfrm>
            <a:off x="8048625" y="3657600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54" name="Rectangle 42"/>
          <p:cNvSpPr>
            <a:spLocks noChangeArrowheads="1"/>
          </p:cNvSpPr>
          <p:nvPr/>
        </p:nvSpPr>
        <p:spPr bwMode="auto">
          <a:xfrm>
            <a:off x="7915275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c</a:t>
            </a:r>
          </a:p>
        </p:txBody>
      </p:sp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7315200" y="3657600"/>
            <a:ext cx="40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S'</a:t>
            </a:r>
          </a:p>
        </p:txBody>
      </p:sp>
      <p:sp>
        <p:nvSpPr>
          <p:cNvPr id="525356" name="Rectangle 44"/>
          <p:cNvSpPr>
            <a:spLocks noChangeArrowheads="1"/>
          </p:cNvSpPr>
          <p:nvPr/>
        </p:nvSpPr>
        <p:spPr bwMode="auto">
          <a:xfrm>
            <a:off x="7905750" y="5457825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d</a:t>
            </a:r>
          </a:p>
        </p:txBody>
      </p:sp>
      <p:sp>
        <p:nvSpPr>
          <p:cNvPr id="525357" name="Text Box 45"/>
          <p:cNvSpPr txBox="1">
            <a:spLocks noChangeArrowheads="1"/>
          </p:cNvSpPr>
          <p:nvPr/>
        </p:nvSpPr>
        <p:spPr bwMode="auto">
          <a:xfrm>
            <a:off x="5210175" y="36576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25360" name="Text Box 48"/>
          <p:cNvSpPr txBox="1">
            <a:spLocks noChangeArrowheads="1"/>
          </p:cNvSpPr>
          <p:nvPr/>
        </p:nvSpPr>
        <p:spPr bwMode="auto">
          <a:xfrm>
            <a:off x="6096000" y="5586413"/>
            <a:ext cx="15065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/>
              <a:t>d requested at time t'</a:t>
            </a:r>
          </a:p>
        </p:txBody>
      </p:sp>
      <p:sp>
        <p:nvSpPr>
          <p:cNvPr id="525362" name="Rectangle 50"/>
          <p:cNvSpPr>
            <a:spLocks noChangeArrowheads="1"/>
          </p:cNvSpPr>
          <p:nvPr/>
        </p:nvSpPr>
        <p:spPr bwMode="auto">
          <a:xfrm>
            <a:off x="762000" y="3505200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5363" name="Line 51"/>
          <p:cNvSpPr>
            <a:spLocks noChangeShapeType="1"/>
          </p:cNvSpPr>
          <p:nvPr/>
        </p:nvSpPr>
        <p:spPr bwMode="auto">
          <a:xfrm>
            <a:off x="1676400" y="4495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64" name="Rectangle 52"/>
          <p:cNvSpPr>
            <a:spLocks noChangeArrowheads="1"/>
          </p:cNvSpPr>
          <p:nvPr/>
        </p:nvSpPr>
        <p:spPr bwMode="auto">
          <a:xfrm>
            <a:off x="809625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</a:t>
            </a:r>
          </a:p>
        </p:txBody>
      </p:sp>
      <p:sp>
        <p:nvSpPr>
          <p:cNvPr id="525365" name="Line 53"/>
          <p:cNvSpPr>
            <a:spLocks noChangeShapeType="1"/>
          </p:cNvSpPr>
          <p:nvPr/>
        </p:nvSpPr>
        <p:spPr bwMode="auto">
          <a:xfrm>
            <a:off x="1066800" y="4495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66" name="Rectangle 54"/>
          <p:cNvSpPr>
            <a:spLocks noChangeArrowheads="1"/>
          </p:cNvSpPr>
          <p:nvPr/>
        </p:nvSpPr>
        <p:spPr bwMode="auto">
          <a:xfrm>
            <a:off x="762000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t'</a:t>
            </a:r>
          </a:p>
        </p:txBody>
      </p:sp>
      <p:sp>
        <p:nvSpPr>
          <p:cNvPr id="525367" name="Line 55"/>
          <p:cNvSpPr>
            <a:spLocks noChangeShapeType="1"/>
          </p:cNvSpPr>
          <p:nvPr/>
        </p:nvSpPr>
        <p:spPr bwMode="auto">
          <a:xfrm>
            <a:off x="1095375" y="5257800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68" name="Rectangle 56"/>
          <p:cNvSpPr>
            <a:spLocks noChangeArrowheads="1"/>
          </p:cNvSpPr>
          <p:nvPr/>
        </p:nvSpPr>
        <p:spPr bwMode="auto">
          <a:xfrm>
            <a:off x="1524000" y="47244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d</a:t>
            </a:r>
          </a:p>
        </p:txBody>
      </p:sp>
      <p:sp>
        <p:nvSpPr>
          <p:cNvPr id="525369" name="Line 57"/>
          <p:cNvSpPr>
            <a:spLocks noChangeShapeType="1"/>
          </p:cNvSpPr>
          <p:nvPr/>
        </p:nvSpPr>
        <p:spPr bwMode="auto">
          <a:xfrm>
            <a:off x="1676400" y="3657600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0" name="Rectangle 58"/>
          <p:cNvSpPr>
            <a:spLocks noChangeArrowheads="1"/>
          </p:cNvSpPr>
          <p:nvPr/>
        </p:nvSpPr>
        <p:spPr bwMode="auto">
          <a:xfrm>
            <a:off x="1543050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c</a:t>
            </a:r>
          </a:p>
        </p:txBody>
      </p:sp>
      <p:sp>
        <p:nvSpPr>
          <p:cNvPr id="525371" name="Line 59"/>
          <p:cNvSpPr>
            <a:spLocks noChangeShapeType="1"/>
          </p:cNvSpPr>
          <p:nvPr/>
        </p:nvSpPr>
        <p:spPr bwMode="auto">
          <a:xfrm>
            <a:off x="3781425" y="5257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2" name="Rectangle 60"/>
          <p:cNvSpPr>
            <a:spLocks noChangeArrowheads="1"/>
          </p:cNvSpPr>
          <p:nvPr/>
        </p:nvSpPr>
        <p:spPr bwMode="auto">
          <a:xfrm>
            <a:off x="291465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</a:t>
            </a:r>
          </a:p>
        </p:txBody>
      </p:sp>
      <p:sp>
        <p:nvSpPr>
          <p:cNvPr id="525373" name="Line 61"/>
          <p:cNvSpPr>
            <a:spLocks noChangeShapeType="1"/>
          </p:cNvSpPr>
          <p:nvPr/>
        </p:nvSpPr>
        <p:spPr bwMode="auto">
          <a:xfrm>
            <a:off x="3155950" y="4495800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4" name="Rectangle 62"/>
          <p:cNvSpPr>
            <a:spLocks noChangeArrowheads="1"/>
          </p:cNvSpPr>
          <p:nvPr/>
        </p:nvSpPr>
        <p:spPr bwMode="auto">
          <a:xfrm>
            <a:off x="2867025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sz="1400"/>
              <a:t>t'</a:t>
            </a:r>
          </a:p>
        </p:txBody>
      </p:sp>
      <p:sp>
        <p:nvSpPr>
          <p:cNvPr id="525375" name="Line 63"/>
          <p:cNvSpPr>
            <a:spLocks noChangeShapeType="1"/>
          </p:cNvSpPr>
          <p:nvPr/>
        </p:nvSpPr>
        <p:spPr bwMode="auto">
          <a:xfrm>
            <a:off x="3184525" y="5257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6" name="Line 64"/>
          <p:cNvSpPr>
            <a:spLocks noChangeShapeType="1"/>
          </p:cNvSpPr>
          <p:nvPr/>
        </p:nvSpPr>
        <p:spPr bwMode="auto">
          <a:xfrm>
            <a:off x="3781425" y="3657600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7" name="Rectangle 65"/>
          <p:cNvSpPr>
            <a:spLocks noChangeArrowheads="1"/>
          </p:cNvSpPr>
          <p:nvPr/>
        </p:nvSpPr>
        <p:spPr bwMode="auto">
          <a:xfrm>
            <a:off x="3648075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c</a:t>
            </a:r>
          </a:p>
        </p:txBody>
      </p:sp>
      <p:sp>
        <p:nvSpPr>
          <p:cNvPr id="525378" name="Text Box 66"/>
          <p:cNvSpPr txBox="1">
            <a:spLocks noChangeArrowheads="1"/>
          </p:cNvSpPr>
          <p:nvPr/>
        </p:nvSpPr>
        <p:spPr bwMode="auto">
          <a:xfrm>
            <a:off x="3048000" y="3657600"/>
            <a:ext cx="40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S'</a:t>
            </a:r>
          </a:p>
        </p:txBody>
      </p:sp>
      <p:sp>
        <p:nvSpPr>
          <p:cNvPr id="525379" name="Rectangle 67"/>
          <p:cNvSpPr>
            <a:spLocks noChangeArrowheads="1"/>
          </p:cNvSpPr>
          <p:nvPr/>
        </p:nvSpPr>
        <p:spPr bwMode="auto">
          <a:xfrm>
            <a:off x="3638550" y="5457825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e</a:t>
            </a:r>
          </a:p>
        </p:txBody>
      </p:sp>
      <p:sp>
        <p:nvSpPr>
          <p:cNvPr id="525380" name="Text Box 68"/>
          <p:cNvSpPr txBox="1">
            <a:spLocks noChangeArrowheads="1"/>
          </p:cNvSpPr>
          <p:nvPr/>
        </p:nvSpPr>
        <p:spPr bwMode="auto">
          <a:xfrm>
            <a:off x="914400" y="36576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25381" name="Text Box 69"/>
          <p:cNvSpPr txBox="1">
            <a:spLocks noChangeArrowheads="1"/>
          </p:cNvSpPr>
          <p:nvPr/>
        </p:nvSpPr>
        <p:spPr bwMode="auto">
          <a:xfrm>
            <a:off x="1828800" y="5586413"/>
            <a:ext cx="1417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/>
              <a:t>d  evicted at time t',</a:t>
            </a:r>
            <a:br>
              <a:rPr lang="en-US" sz="1000"/>
            </a:br>
            <a:r>
              <a:rPr lang="en-US" sz="1000"/>
              <a:t>before next request</a:t>
            </a:r>
          </a:p>
        </p:txBody>
      </p:sp>
      <p:sp>
        <p:nvSpPr>
          <p:cNvPr id="525382" name="Line 70"/>
          <p:cNvSpPr>
            <a:spLocks noChangeShapeType="1"/>
          </p:cNvSpPr>
          <p:nvPr/>
        </p:nvSpPr>
        <p:spPr bwMode="auto">
          <a:xfrm>
            <a:off x="1676400" y="5257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83" name="Rectangle 71"/>
          <p:cNvSpPr>
            <a:spLocks noChangeArrowheads="1"/>
          </p:cNvSpPr>
          <p:nvPr/>
        </p:nvSpPr>
        <p:spPr bwMode="auto">
          <a:xfrm>
            <a:off x="1533525" y="5457825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sz="1400"/>
              <a:t>e</a:t>
            </a:r>
          </a:p>
        </p:txBody>
      </p:sp>
      <p:sp>
        <p:nvSpPr>
          <p:cNvPr id="525384" name="Rectangle 72"/>
          <p:cNvSpPr>
            <a:spLocks noChangeArrowheads="1"/>
          </p:cNvSpPr>
          <p:nvPr/>
        </p:nvSpPr>
        <p:spPr bwMode="auto">
          <a:xfrm>
            <a:off x="5951538" y="14287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doesn't enter cache at requested time</a:t>
            </a:r>
          </a:p>
        </p:txBody>
      </p:sp>
      <p:sp>
        <p:nvSpPr>
          <p:cNvPr id="525385" name="Line 73"/>
          <p:cNvSpPr>
            <a:spLocks noChangeShapeType="1"/>
          </p:cNvSpPr>
          <p:nvPr/>
        </p:nvSpPr>
        <p:spPr bwMode="auto">
          <a:xfrm flipH="1">
            <a:off x="5715000" y="1600200"/>
            <a:ext cx="22860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5386" name="Rectangle 74"/>
          <p:cNvSpPr>
            <a:spLocks noChangeArrowheads="1"/>
          </p:cNvSpPr>
          <p:nvPr/>
        </p:nvSpPr>
        <p:spPr bwMode="auto">
          <a:xfrm>
            <a:off x="2133600" y="6248400"/>
            <a:ext cx="700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Case 1</a:t>
            </a:r>
          </a:p>
        </p:txBody>
      </p:sp>
      <p:sp>
        <p:nvSpPr>
          <p:cNvPr id="525387" name="Rectangle 75"/>
          <p:cNvSpPr>
            <a:spLocks noChangeArrowheads="1"/>
          </p:cNvSpPr>
          <p:nvPr/>
        </p:nvSpPr>
        <p:spPr bwMode="auto">
          <a:xfrm>
            <a:off x="6553200" y="6248400"/>
            <a:ext cx="728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Case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F1F3-23C9-486B-BAC4-DED08D6CDFFD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Scheduling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Interval scheduling.</a:t>
            </a:r>
          </a:p>
          <a:p>
            <a:pPr lvl="1"/>
            <a:r>
              <a:rPr kumimoji="0" lang="en-US"/>
              <a:t>Job j starts at s</a:t>
            </a:r>
            <a:r>
              <a:rPr kumimoji="0" lang="en-US" sz="2000" baseline="-25000"/>
              <a:t>j</a:t>
            </a:r>
            <a:r>
              <a:rPr kumimoji="0" lang="en-US"/>
              <a:t> and finishes at f</a:t>
            </a:r>
            <a:r>
              <a:rPr kumimoji="0" lang="en-US" sz="2000" baseline="-25000"/>
              <a:t>j</a:t>
            </a:r>
            <a:r>
              <a:rPr kumimoji="0" lang="en-US"/>
              <a:t>.</a:t>
            </a:r>
          </a:p>
          <a:p>
            <a:pPr lvl="1"/>
            <a:r>
              <a:rPr kumimoji="0" lang="en-US"/>
              <a:t>Two jobs </a:t>
            </a:r>
            <a:r>
              <a:rPr kumimoji="0" lang="en-US">
                <a:solidFill>
                  <a:schemeClr val="accent1"/>
                </a:solidFill>
              </a:rPr>
              <a:t>compatible </a:t>
            </a:r>
            <a:r>
              <a:rPr kumimoji="0" lang="en-US"/>
              <a:t>if they don't overlap.</a:t>
            </a:r>
          </a:p>
          <a:p>
            <a:pPr lvl="1"/>
            <a:r>
              <a:rPr kumimoji="0" lang="en-US"/>
              <a:t>Goal: find maximum subset of mutually compatible jobs.</a:t>
            </a:r>
          </a:p>
        </p:txBody>
      </p:sp>
      <p:sp>
        <p:nvSpPr>
          <p:cNvPr id="686084" name="Line 4"/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200" b="1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686086" name="Text Box 6"/>
          <p:cNvSpPr txBox="1">
            <a:spLocks noChangeArrowheads="1"/>
          </p:cNvSpPr>
          <p:nvPr/>
        </p:nvSpPr>
        <p:spPr bwMode="auto">
          <a:xfrm>
            <a:off x="7315200" y="602456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686087" name="Line 7"/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88" name="Text Box 8"/>
          <p:cNvSpPr txBox="1">
            <a:spLocks noChangeArrowheads="1"/>
          </p:cNvSpPr>
          <p:nvPr/>
        </p:nvSpPr>
        <p:spPr bwMode="auto">
          <a:xfrm>
            <a:off x="1295400" y="6232525"/>
            <a:ext cx="415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686089" name="Line 9"/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0" name="Line 10"/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1" name="Line 11"/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2" name="Line 12"/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3" name="Line 13"/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4" name="Line 14"/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5" name="Line 15"/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6" name="Line 16"/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7" name="Line 17"/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8" name="Line 18"/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099" name="Line 19"/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100" name="Text Box 20"/>
          <p:cNvSpPr txBox="1">
            <a:spLocks noChangeArrowheads="1"/>
          </p:cNvSpPr>
          <p:nvPr/>
        </p:nvSpPr>
        <p:spPr bwMode="auto">
          <a:xfrm>
            <a:off x="1779588" y="6232525"/>
            <a:ext cx="415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86101" name="Text Box 21"/>
          <p:cNvSpPr txBox="1">
            <a:spLocks noChangeArrowheads="1"/>
          </p:cNvSpPr>
          <p:nvPr/>
        </p:nvSpPr>
        <p:spPr bwMode="auto">
          <a:xfrm>
            <a:off x="2263775" y="6232525"/>
            <a:ext cx="415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2747963" y="6232525"/>
            <a:ext cx="415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3233738" y="6232525"/>
            <a:ext cx="414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686104" name="Text Box 24"/>
          <p:cNvSpPr txBox="1">
            <a:spLocks noChangeArrowheads="1"/>
          </p:cNvSpPr>
          <p:nvPr/>
        </p:nvSpPr>
        <p:spPr bwMode="auto">
          <a:xfrm>
            <a:off x="3717925" y="6232525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86105" name="Text Box 25"/>
          <p:cNvSpPr txBox="1">
            <a:spLocks noChangeArrowheads="1"/>
          </p:cNvSpPr>
          <p:nvPr/>
        </p:nvSpPr>
        <p:spPr bwMode="auto">
          <a:xfrm>
            <a:off x="4202113" y="6232525"/>
            <a:ext cx="414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686106" name="Text Box 26"/>
          <p:cNvSpPr txBox="1">
            <a:spLocks noChangeArrowheads="1"/>
          </p:cNvSpPr>
          <p:nvPr/>
        </p:nvSpPr>
        <p:spPr bwMode="auto">
          <a:xfrm>
            <a:off x="4686300" y="6232525"/>
            <a:ext cx="415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686107" name="Text Box 27"/>
          <p:cNvSpPr txBox="1">
            <a:spLocks noChangeArrowheads="1"/>
          </p:cNvSpPr>
          <p:nvPr/>
        </p:nvSpPr>
        <p:spPr bwMode="auto">
          <a:xfrm>
            <a:off x="5170488" y="6232525"/>
            <a:ext cx="415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86108" name="Text Box 28"/>
          <p:cNvSpPr txBox="1">
            <a:spLocks noChangeArrowheads="1"/>
          </p:cNvSpPr>
          <p:nvPr/>
        </p:nvSpPr>
        <p:spPr bwMode="auto">
          <a:xfrm>
            <a:off x="5654675" y="6232525"/>
            <a:ext cx="415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86109" name="Text Box 29"/>
          <p:cNvSpPr txBox="1">
            <a:spLocks noChangeArrowheads="1"/>
          </p:cNvSpPr>
          <p:nvPr/>
        </p:nvSpPr>
        <p:spPr bwMode="auto">
          <a:xfrm>
            <a:off x="6070600" y="6232525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686110" name="Text Box 30"/>
          <p:cNvSpPr txBox="1">
            <a:spLocks noChangeArrowheads="1"/>
          </p:cNvSpPr>
          <p:nvPr/>
        </p:nvSpPr>
        <p:spPr bwMode="auto">
          <a:xfrm>
            <a:off x="6624638" y="6232525"/>
            <a:ext cx="414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686111" name="Rectangle 31"/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f</a:t>
            </a:r>
          </a:p>
        </p:txBody>
      </p:sp>
      <p:sp>
        <p:nvSpPr>
          <p:cNvPr id="686112" name="Rectangle 32"/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g</a:t>
            </a:r>
          </a:p>
        </p:txBody>
      </p:sp>
      <p:sp>
        <p:nvSpPr>
          <p:cNvPr id="686113" name="Line 33"/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114" name="Rectangle 34"/>
          <p:cNvSpPr>
            <a:spLocks noChangeArrowheads="1"/>
          </p:cNvSpPr>
          <p:nvPr/>
        </p:nvSpPr>
        <p:spPr bwMode="auto">
          <a:xfrm>
            <a:off x="5308600" y="5943600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h</a:t>
            </a:r>
          </a:p>
        </p:txBody>
      </p:sp>
      <p:sp>
        <p:nvSpPr>
          <p:cNvPr id="686115" name="Rectangle 35"/>
          <p:cNvSpPr>
            <a:spLocks noChangeArrowheads="1"/>
          </p:cNvSpPr>
          <p:nvPr/>
        </p:nvSpPr>
        <p:spPr bwMode="auto">
          <a:xfrm>
            <a:off x="3371850" y="47085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e</a:t>
            </a:r>
          </a:p>
        </p:txBody>
      </p:sp>
      <p:sp>
        <p:nvSpPr>
          <p:cNvPr id="686116" name="Rectangle 36"/>
          <p:cNvSpPr>
            <a:spLocks noChangeArrowheads="1"/>
          </p:cNvSpPr>
          <p:nvPr/>
        </p:nvSpPr>
        <p:spPr bwMode="auto">
          <a:xfrm>
            <a:off x="1433513" y="30480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a</a:t>
            </a:r>
          </a:p>
        </p:txBody>
      </p:sp>
      <p:sp>
        <p:nvSpPr>
          <p:cNvPr id="686117" name="Rectangle 37"/>
          <p:cNvSpPr>
            <a:spLocks noChangeArrowheads="1"/>
          </p:cNvSpPr>
          <p:nvPr/>
        </p:nvSpPr>
        <p:spPr bwMode="auto">
          <a:xfrm>
            <a:off x="1917700" y="34639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b</a:t>
            </a:r>
          </a:p>
        </p:txBody>
      </p:sp>
      <p:sp>
        <p:nvSpPr>
          <p:cNvPr id="686118" name="Rectangle 38"/>
          <p:cNvSpPr>
            <a:spLocks noChangeArrowheads="1"/>
          </p:cNvSpPr>
          <p:nvPr/>
        </p:nvSpPr>
        <p:spPr bwMode="auto">
          <a:xfrm>
            <a:off x="2887663" y="38782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c</a:t>
            </a:r>
          </a:p>
        </p:txBody>
      </p:sp>
      <p:sp>
        <p:nvSpPr>
          <p:cNvPr id="686119" name="Rectangle 39"/>
          <p:cNvSpPr>
            <a:spLocks noChangeArrowheads="1"/>
          </p:cNvSpPr>
          <p:nvPr/>
        </p:nvSpPr>
        <p:spPr bwMode="auto">
          <a:xfrm>
            <a:off x="2887663" y="42941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latin typeface="Courier New" pitchFamily="49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EAAD6-5D03-4346-A7C4-13BFEC9D945B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Farthest-In-Future:  Analysis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FF is optimal eviction algorithm.</a:t>
            </a: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induction on number or requests j)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tx1"/>
                </a:solidFill>
              </a:rPr>
              <a:t>Let S be reduced schedule that satisfies invariant through j requests. We produce S' that satisfies invariant after j+1 requests.</a:t>
            </a:r>
          </a:p>
          <a:p>
            <a:pPr lvl="1"/>
            <a:r>
              <a:rPr lang="en-US"/>
              <a:t>Consider (j+1)</a:t>
            </a:r>
            <a:r>
              <a:rPr lang="en-US" baseline="30000"/>
              <a:t>st</a:t>
            </a:r>
            <a:r>
              <a:rPr lang="en-US"/>
              <a:t> request d = d</a:t>
            </a:r>
            <a:r>
              <a:rPr lang="en-US" baseline="-25000"/>
              <a:t>j+1</a:t>
            </a:r>
            <a:r>
              <a:rPr lang="en-US"/>
              <a:t>.</a:t>
            </a:r>
          </a:p>
          <a:p>
            <a:pPr lvl="1"/>
            <a:r>
              <a:rPr lang="en-US"/>
              <a:t>Since S and S</a:t>
            </a:r>
            <a:r>
              <a:rPr lang="en-US" baseline="-25000"/>
              <a:t>FF</a:t>
            </a:r>
            <a:r>
              <a:rPr lang="en-US"/>
              <a:t> have agreed up until now, they have the same cache contents before request j+1.</a:t>
            </a:r>
            <a:endParaRPr lang="en-US">
              <a:sym typeface="Symbol" pitchFamily="18" charset="2"/>
            </a:endParaRPr>
          </a:p>
          <a:p>
            <a:pPr lvl="1"/>
            <a:r>
              <a:rPr lang="en-US"/>
              <a:t>Case 1:  (d is already in the cache).  S' = S satisfies invariant.</a:t>
            </a:r>
          </a:p>
          <a:p>
            <a:pPr lvl="1"/>
            <a:r>
              <a:rPr lang="en-US"/>
              <a:t>Case 2: (d is not in the cache and S and S</a:t>
            </a:r>
            <a:r>
              <a:rPr lang="en-US" baseline="-25000"/>
              <a:t>FF</a:t>
            </a:r>
            <a:r>
              <a:rPr lang="en-US"/>
              <a:t> evict the same element).</a:t>
            </a:r>
            <a:br>
              <a:rPr lang="en-US"/>
            </a:br>
            <a:r>
              <a:rPr lang="en-US"/>
              <a:t>S' = S satisfies invariant.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1143000" y="1946275"/>
            <a:ext cx="6629400" cy="720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91440" bIns="91440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/>
              <a:t>Invariant:  There exists an optimal reduced schedule S that makes the same eviction schedule as S</a:t>
            </a:r>
            <a:r>
              <a:rPr lang="en-US" baseline="-25000"/>
              <a:t>FF</a:t>
            </a:r>
            <a:r>
              <a:rPr lang="en-US"/>
              <a:t> through the first j+1 requests.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4457-3266-432E-81C1-CF6F12D953B9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1320800" y="2374900"/>
            <a:ext cx="387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j </a:t>
            </a:r>
            <a:endParaRPr lang="en-US" baseline="-2500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Farthest-In-Future:  Analysis</a:t>
            </a:r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(continued)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/>
              <a:t>Case 3:  (d is not in the cache; S</a:t>
            </a:r>
            <a:r>
              <a:rPr lang="en-US" baseline="-25000"/>
              <a:t>FF</a:t>
            </a:r>
            <a:r>
              <a:rPr lang="en-US"/>
              <a:t> evicts e; S evicts f </a:t>
            </a:r>
            <a:r>
              <a:rPr lang="en-US">
                <a:sym typeface="Symbol" pitchFamily="18" charset="2"/>
              </a:rPr>
              <a:t> </a:t>
            </a:r>
            <a:r>
              <a:rPr lang="en-US"/>
              <a:t>e).</a:t>
            </a:r>
          </a:p>
          <a:p>
            <a:pPr lvl="2"/>
            <a:r>
              <a:rPr lang="en-US"/>
              <a:t>begin construction of S' from S by evicting e instead of f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now S' agrees with S</a:t>
            </a:r>
            <a:r>
              <a:rPr lang="en-US" baseline="-25000"/>
              <a:t>FF</a:t>
            </a:r>
            <a:r>
              <a:rPr lang="en-US"/>
              <a:t> on first j+1 requests; we show that having element f in cache is no worse than having element e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2860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same</a:t>
            </a: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41910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  <a:endParaRPr lang="en-US" baseline="-25000"/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51816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same</a:t>
            </a: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70866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  <a:endParaRPr lang="en-US" baseline="-25000"/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66294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  <a:endParaRPr lang="en-US" baseline="-25000"/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37338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  <a:endParaRPr lang="en-US" baseline="-25000"/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560763" y="2711450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  <a:endParaRPr lang="en-US" baseline="-25000"/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6532563" y="2711450"/>
            <a:ext cx="40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S'</a:t>
            </a: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1320800" y="3327400"/>
            <a:ext cx="387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j </a:t>
            </a:r>
            <a:endParaRPr lang="en-US" baseline="-25000"/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22860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same</a:t>
            </a:r>
          </a:p>
        </p:txBody>
      </p:sp>
      <p:sp>
        <p:nvSpPr>
          <p:cNvPr id="528399" name="Rectangle 15"/>
          <p:cNvSpPr>
            <a:spLocks noChangeArrowheads="1"/>
          </p:cNvSpPr>
          <p:nvPr/>
        </p:nvSpPr>
        <p:spPr bwMode="auto">
          <a:xfrm>
            <a:off x="41910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528400" name="Rectangle 16"/>
          <p:cNvSpPr>
            <a:spLocks noChangeArrowheads="1"/>
          </p:cNvSpPr>
          <p:nvPr/>
        </p:nvSpPr>
        <p:spPr bwMode="auto">
          <a:xfrm>
            <a:off x="51816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same</a:t>
            </a:r>
          </a:p>
        </p:txBody>
      </p:sp>
      <p:sp>
        <p:nvSpPr>
          <p:cNvPr id="528401" name="Rectangle 17"/>
          <p:cNvSpPr>
            <a:spLocks noChangeArrowheads="1"/>
          </p:cNvSpPr>
          <p:nvPr/>
        </p:nvSpPr>
        <p:spPr bwMode="auto">
          <a:xfrm>
            <a:off x="70866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  <a:endParaRPr lang="en-US" baseline="-25000"/>
          </a:p>
        </p:txBody>
      </p:sp>
      <p:sp>
        <p:nvSpPr>
          <p:cNvPr id="528402" name="Rectangle 18"/>
          <p:cNvSpPr>
            <a:spLocks noChangeArrowheads="1"/>
          </p:cNvSpPr>
          <p:nvPr/>
        </p:nvSpPr>
        <p:spPr bwMode="auto">
          <a:xfrm>
            <a:off x="66294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528403" name="Rectangle 19"/>
          <p:cNvSpPr>
            <a:spLocks noChangeArrowheads="1"/>
          </p:cNvSpPr>
          <p:nvPr/>
        </p:nvSpPr>
        <p:spPr bwMode="auto">
          <a:xfrm>
            <a:off x="37338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  <a:endParaRPr lang="en-US" baseline="-25000"/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3560763" y="3663950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  <a:endParaRPr lang="en-US" baseline="-25000"/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6532563" y="3663950"/>
            <a:ext cx="40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S'</a:t>
            </a: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1314450" y="3321050"/>
            <a:ext cx="4556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j+1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C7983-BD35-4F26-B2EC-B06EB55396C0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Farthest-In-Future:  Analysis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Let j' be the </a:t>
            </a:r>
            <a:r>
              <a:rPr lang="en-US">
                <a:solidFill>
                  <a:schemeClr val="accent1"/>
                </a:solidFill>
              </a:rPr>
              <a:t>first</a:t>
            </a:r>
            <a:r>
              <a:rPr 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/>
            <a:r>
              <a:rPr lang="en-US"/>
              <a:t>Case 3a:  g = e.  Can't happen with Farthest-In-Future since there must be a request for f before e.</a:t>
            </a:r>
          </a:p>
          <a:p>
            <a:pPr lvl="1"/>
            <a:endParaRPr lang="en-US"/>
          </a:p>
          <a:p>
            <a:pPr lvl="1"/>
            <a:r>
              <a:rPr lang="en-US"/>
              <a:t>Case 3b:  g = f.  Element f can't be in cache of S, so let e' be the element that S evicts.</a:t>
            </a:r>
          </a:p>
          <a:p>
            <a:pPr lvl="2"/>
            <a:r>
              <a:rPr lang="en-US"/>
              <a:t>if e' = e, S' accesses f from cache; now S and S' have same cache</a:t>
            </a:r>
          </a:p>
          <a:p>
            <a:pPr lvl="2"/>
            <a:r>
              <a:rPr lang="en-US"/>
              <a:t>if e' </a:t>
            </a:r>
            <a:r>
              <a:rPr lang="en-US">
                <a:sym typeface="Symbol" pitchFamily="18" charset="2"/>
              </a:rPr>
              <a:t></a:t>
            </a:r>
            <a:r>
              <a:rPr lang="en-US"/>
              <a:t> e, S' evicts e' and brings e into the cache; now S and S' have the same cache</a:t>
            </a:r>
          </a:p>
          <a:p>
            <a:pPr lvl="1"/>
            <a:endParaRPr lang="en-US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same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  <a:endParaRPr lang="en-US" baseline="-25000"/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same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  <a:endParaRPr lang="en-US" baseline="-25000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3408363" y="2482850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  <a:endParaRPr lang="en-US" baseline="-25000"/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6227763" y="2482850"/>
            <a:ext cx="40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S'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600200" y="2054225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j'</a:t>
            </a:r>
            <a:endParaRPr lang="en-US" baseline="-25000"/>
          </a:p>
        </p:txBody>
      </p:sp>
      <p:sp>
        <p:nvSpPr>
          <p:cNvPr id="529419" name="Line 11"/>
          <p:cNvSpPr>
            <a:spLocks noChangeShapeType="1"/>
          </p:cNvSpPr>
          <p:nvPr/>
        </p:nvSpPr>
        <p:spPr bwMode="auto">
          <a:xfrm flipV="1">
            <a:off x="1409700" y="5595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27138" y="5867400"/>
            <a:ext cx="441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Note:  S' is no longer reduced, but can be transformed into</a:t>
            </a:r>
            <a:br>
              <a:rPr lang="en-US" sz="1200"/>
            </a:br>
            <a:r>
              <a:rPr lang="en-US" sz="1200"/>
              <a:t>a reduced schedule that agrees with S</a:t>
            </a:r>
            <a:r>
              <a:rPr lang="en-US" sz="1200" baseline="-25000"/>
              <a:t>FF</a:t>
            </a:r>
            <a:r>
              <a:rPr lang="en-US" sz="1200"/>
              <a:t> through step j+1</a:t>
            </a:r>
          </a:p>
        </p:txBody>
      </p:sp>
      <p:sp>
        <p:nvSpPr>
          <p:cNvPr id="529421" name="Line 13"/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42025" y="1477963"/>
            <a:ext cx="2187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must involve e or f (or both)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E3816-5A47-4B33-92D1-0A236F7E9788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Farthest-In-Future:  Analysis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Let j' be the </a:t>
            </a:r>
            <a:r>
              <a:rPr lang="en-US">
                <a:solidFill>
                  <a:schemeClr val="accent1"/>
                </a:solidFill>
              </a:rPr>
              <a:t>first</a:t>
            </a:r>
            <a:r>
              <a:rPr 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>
              <a:buFont typeface="Monotype Sorts" pitchFamily="92" charset="2"/>
              <a:buNone/>
            </a:pPr>
            <a:endParaRPr lang="en-US"/>
          </a:p>
          <a:p>
            <a:pPr lvl="1"/>
            <a:r>
              <a:rPr lang="en-US"/>
              <a:t>Case 3c:  g </a:t>
            </a:r>
            <a:r>
              <a:rPr lang="en-US">
                <a:sym typeface="Symbol" pitchFamily="18" charset="2"/>
              </a:rPr>
              <a:t> e, </a:t>
            </a:r>
            <a:r>
              <a:rPr lang="en-US"/>
              <a:t>f.  S must evict e.</a:t>
            </a:r>
            <a:br>
              <a:rPr lang="en-US"/>
            </a:br>
            <a:r>
              <a:rPr lang="en-US"/>
              <a:t>Make S' evict f; now S and S' have the same cache.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  <a:p>
            <a:pPr lvl="1"/>
            <a:endParaRPr lang="en-US"/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2590800" y="472122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same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4191000" y="4721225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  <a:endParaRPr lang="en-US" baseline="-25000"/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5334000" y="472122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same</a:t>
            </a:r>
          </a:p>
        </p:txBody>
      </p:sp>
      <p:sp>
        <p:nvSpPr>
          <p:cNvPr id="530439" name="Rectangle 7"/>
          <p:cNvSpPr>
            <a:spLocks noChangeArrowheads="1"/>
          </p:cNvSpPr>
          <p:nvPr/>
        </p:nvSpPr>
        <p:spPr bwMode="auto">
          <a:xfrm>
            <a:off x="6934200" y="4721225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  <a:endParaRPr lang="en-US" baseline="-25000"/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560763" y="5102225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  <a:endParaRPr lang="en-US" baseline="-25000"/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6380163" y="5102225"/>
            <a:ext cx="40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S'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1752600" y="4673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j'</a:t>
            </a:r>
            <a:endParaRPr lang="en-US" baseline="-25000"/>
          </a:p>
        </p:txBody>
      </p:sp>
      <p:sp>
        <p:nvSpPr>
          <p:cNvPr id="530450" name="Line 18"/>
          <p:cNvSpPr>
            <a:spLocks noChangeShapeType="1"/>
          </p:cNvSpPr>
          <p:nvPr/>
        </p:nvSpPr>
        <p:spPr bwMode="auto">
          <a:xfrm flipH="1">
            <a:off x="3505200" y="3409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0451" name="Text Box 19"/>
          <p:cNvSpPr txBox="1">
            <a:spLocks noChangeArrowheads="1"/>
          </p:cNvSpPr>
          <p:nvPr/>
        </p:nvSpPr>
        <p:spPr bwMode="auto">
          <a:xfrm>
            <a:off x="2590800" y="3105150"/>
            <a:ext cx="306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otherwise S' would take the same action</a:t>
            </a:r>
          </a:p>
        </p:txBody>
      </p:sp>
      <p:sp>
        <p:nvSpPr>
          <p:cNvPr id="530452" name="Rectangle 20"/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same</a:t>
            </a:r>
          </a:p>
        </p:txBody>
      </p:sp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  <a:endParaRPr lang="en-US" baseline="-25000"/>
          </a:p>
        </p:txBody>
      </p:sp>
      <p:sp>
        <p:nvSpPr>
          <p:cNvPr id="530454" name="Rectangle 22"/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same</a:t>
            </a:r>
          </a:p>
        </p:txBody>
      </p:sp>
      <p:sp>
        <p:nvSpPr>
          <p:cNvPr id="530455" name="Rectangle 23"/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  <a:endParaRPr lang="en-US" baseline="-25000"/>
          </a:p>
        </p:txBody>
      </p:sp>
      <p:sp>
        <p:nvSpPr>
          <p:cNvPr id="530456" name="Text Box 24"/>
          <p:cNvSpPr txBox="1">
            <a:spLocks noChangeArrowheads="1"/>
          </p:cNvSpPr>
          <p:nvPr/>
        </p:nvSpPr>
        <p:spPr bwMode="auto">
          <a:xfrm>
            <a:off x="3408363" y="2482850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  <a:endParaRPr lang="en-US" baseline="-25000"/>
          </a:p>
        </p:txBody>
      </p:sp>
      <p:sp>
        <p:nvSpPr>
          <p:cNvPr id="530457" name="Text Box 25"/>
          <p:cNvSpPr txBox="1">
            <a:spLocks noChangeArrowheads="1"/>
          </p:cNvSpPr>
          <p:nvPr/>
        </p:nvSpPr>
        <p:spPr bwMode="auto">
          <a:xfrm>
            <a:off x="6227763" y="2482850"/>
            <a:ext cx="403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S'</a:t>
            </a:r>
          </a:p>
        </p:txBody>
      </p:sp>
      <p:sp>
        <p:nvSpPr>
          <p:cNvPr id="530458" name="Text Box 26"/>
          <p:cNvSpPr txBox="1">
            <a:spLocks noChangeArrowheads="1"/>
          </p:cNvSpPr>
          <p:nvPr/>
        </p:nvSpPr>
        <p:spPr bwMode="auto">
          <a:xfrm>
            <a:off x="1600200" y="2054225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j'</a:t>
            </a:r>
            <a:endParaRPr lang="en-US" baseline="-25000"/>
          </a:p>
        </p:txBody>
      </p:sp>
      <p:sp>
        <p:nvSpPr>
          <p:cNvPr id="530459" name="Line 27"/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6042025" y="1477963"/>
            <a:ext cx="2187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must involve e or f (or both)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EF26A-F411-4ADB-9B14-6D142F3287C6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Perspective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Online vs. offline algorithms.</a:t>
            </a:r>
          </a:p>
          <a:p>
            <a:pPr lvl="1"/>
            <a:r>
              <a:rPr lang="en-US"/>
              <a:t>Offline:  full sequence of requests is known a priori.</a:t>
            </a:r>
          </a:p>
          <a:p>
            <a:pPr lvl="1"/>
            <a:r>
              <a:rPr lang="en-US"/>
              <a:t>Online (reality):  requests are not known in advance.</a:t>
            </a:r>
          </a:p>
          <a:p>
            <a:pPr lvl="1"/>
            <a:r>
              <a:rPr lang="en-US"/>
              <a:t>Caching is among most fundamental online problems in CS.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LIFO.  </a:t>
            </a:r>
            <a:r>
              <a:rPr lang="en-US">
                <a:solidFill>
                  <a:schemeClr val="tx1"/>
                </a:solidFill>
              </a:rPr>
              <a:t>Evict page brought in most recently.</a:t>
            </a:r>
          </a:p>
          <a:p>
            <a:r>
              <a:rPr lang="en-US"/>
              <a:t>LRU.  </a:t>
            </a:r>
            <a:r>
              <a:rPr lang="en-US">
                <a:solidFill>
                  <a:schemeClr val="tx1"/>
                </a:solidFill>
              </a:rPr>
              <a:t>Evict page whose most recent access was earliest.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FF is optimal offline eviction algorithm.</a:t>
            </a:r>
          </a:p>
          <a:p>
            <a:pPr lvl="1"/>
            <a:r>
              <a:rPr lang="en-US"/>
              <a:t>Provides basis for understanding and analyzing online algorithms.</a:t>
            </a:r>
          </a:p>
          <a:p>
            <a:pPr lvl="1"/>
            <a:r>
              <a:rPr lang="en-US"/>
              <a:t>LRU is k-competitive.  </a:t>
            </a:r>
            <a:r>
              <a:rPr lang="en-US">
                <a:solidFill>
                  <a:schemeClr val="hlink"/>
                </a:solidFill>
              </a:rPr>
              <a:t>[Section 13.8]</a:t>
            </a:r>
          </a:p>
          <a:p>
            <a:pPr lvl="1"/>
            <a:r>
              <a:rPr lang="en-US"/>
              <a:t>LIFO is arbitrarily bad.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616470" name="Line 22"/>
          <p:cNvSpPr>
            <a:spLocks noChangeShapeType="1"/>
          </p:cNvSpPr>
          <p:nvPr/>
        </p:nvSpPr>
        <p:spPr bwMode="auto">
          <a:xfrm flipV="1">
            <a:off x="5508625" y="3627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16471" name="Text Box 23"/>
          <p:cNvSpPr txBox="1">
            <a:spLocks noChangeArrowheads="1"/>
          </p:cNvSpPr>
          <p:nvPr/>
        </p:nvSpPr>
        <p:spPr bwMode="auto">
          <a:xfrm>
            <a:off x="4616450" y="3810000"/>
            <a:ext cx="2690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FF with direction of time reversed!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4.4  Shortest Paths in a Graph</a:t>
            </a:r>
          </a:p>
        </p:txBody>
      </p:sp>
      <p:graphicFrame>
        <p:nvGraphicFramePr>
          <p:cNvPr id="593923" name="Object 3"/>
          <p:cNvGraphicFramePr>
            <a:graphicFrameLocks noChangeAspect="1"/>
          </p:cNvGraphicFramePr>
          <p:nvPr/>
        </p:nvGraphicFramePr>
        <p:xfrm>
          <a:off x="2057400" y="2036763"/>
          <a:ext cx="5229225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hoto Editor Photo" r:id="rId4" imgW="8352381" imgH="6144483" progId="MSPhotoEd.3">
                  <p:embed/>
                </p:oleObj>
              </mc:Choice>
              <mc:Fallback>
                <p:oleObj name="Photo Editor Photo" r:id="rId4" imgW="8352381" imgH="6144483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36763"/>
                        <a:ext cx="5229225" cy="384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2279650" y="5918200"/>
            <a:ext cx="4791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shortest path from Princeton CS department to Einstein's 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5811-3A0D-4449-AE4B-59D703CD4C2E}" type="slidenum">
              <a:rPr lang="en-US"/>
              <a:pPr/>
              <a:t>36</a:t>
            </a:fld>
            <a:endParaRPr lang="en-US" sz="140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Problem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Shortest path network.</a:t>
            </a:r>
          </a:p>
          <a:p>
            <a:pPr lvl="1"/>
            <a:r>
              <a:rPr lang="en-US"/>
              <a:t>Directed graph G = (V, E).</a:t>
            </a:r>
          </a:p>
          <a:p>
            <a:pPr lvl="1"/>
            <a:r>
              <a:rPr lang="en-US"/>
              <a:t>Source s, destination t.</a:t>
            </a:r>
          </a:p>
          <a:p>
            <a:pPr lvl="1"/>
            <a:r>
              <a:rPr lang="en-US"/>
              <a:t>Length </a:t>
            </a:r>
            <a:r>
              <a:rPr lang="en-US">
                <a:sym typeface="MT Extra" pitchFamily="18" charset="2"/>
              </a:rPr>
              <a:t></a:t>
            </a:r>
            <a:r>
              <a:rPr lang="en-US" sz="2000" baseline="-25000">
                <a:sym typeface="MT Extra" pitchFamily="18" charset="2"/>
              </a:rPr>
              <a:t>e</a:t>
            </a:r>
            <a:r>
              <a:rPr lang="en-US"/>
              <a:t> = length of edge e.</a:t>
            </a:r>
          </a:p>
          <a:p>
            <a:endParaRPr lang="en-US"/>
          </a:p>
          <a:p>
            <a:r>
              <a:rPr lang="en-US"/>
              <a:t>Shortest path problem:  </a:t>
            </a:r>
            <a:r>
              <a:rPr lang="en-US">
                <a:solidFill>
                  <a:schemeClr val="tx1"/>
                </a:solidFill>
              </a:rPr>
              <a:t>find shortest directed path from s to t.</a:t>
            </a:r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6324600" y="4572000"/>
            <a:ext cx="2498725" cy="931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/>
              <a:t>Cost of path s-2-3-5-t</a:t>
            </a:r>
            <a:br>
              <a:rPr kumimoji="0" lang="en-US"/>
            </a:br>
            <a:r>
              <a:rPr kumimoji="0" lang="en-US"/>
              <a:t>     =  9 + 23 + 2 + 16</a:t>
            </a:r>
            <a:br>
              <a:rPr kumimoji="0" lang="en-US"/>
            </a:br>
            <a:r>
              <a:rPr kumimoji="0" lang="en-US"/>
              <a:t>     = 50.</a:t>
            </a:r>
          </a:p>
        </p:txBody>
      </p:sp>
      <p:sp>
        <p:nvSpPr>
          <p:cNvPr id="596011" name="Line 43"/>
          <p:cNvSpPr>
            <a:spLocks noChangeShapeType="1"/>
          </p:cNvSpPr>
          <p:nvPr/>
        </p:nvSpPr>
        <p:spPr bwMode="auto">
          <a:xfrm flipH="1" flipV="1">
            <a:off x="4343400" y="2941638"/>
            <a:ext cx="7620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6012" name="Text Box 44"/>
          <p:cNvSpPr txBox="1">
            <a:spLocks noChangeArrowheads="1"/>
          </p:cNvSpPr>
          <p:nvPr/>
        </p:nvSpPr>
        <p:spPr bwMode="auto">
          <a:xfrm>
            <a:off x="3276600" y="3200400"/>
            <a:ext cx="30400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hlink"/>
                </a:solidFill>
              </a:rPr>
              <a:t>cost of path = sum of edge costs in path</a:t>
            </a:r>
          </a:p>
        </p:txBody>
      </p:sp>
      <p:sp>
        <p:nvSpPr>
          <p:cNvPr id="596097" name="Oval 129"/>
          <p:cNvSpPr>
            <a:spLocks noChangeAspect="1" noChangeArrowheads="1"/>
          </p:cNvSpPr>
          <p:nvPr/>
        </p:nvSpPr>
        <p:spPr bwMode="auto">
          <a:xfrm>
            <a:off x="300038" y="45275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s</a:t>
            </a:r>
          </a:p>
        </p:txBody>
      </p:sp>
      <p:sp>
        <p:nvSpPr>
          <p:cNvPr id="596098" name="Oval 130"/>
          <p:cNvSpPr>
            <a:spLocks noChangeAspect="1" noChangeArrowheads="1"/>
          </p:cNvSpPr>
          <p:nvPr/>
        </p:nvSpPr>
        <p:spPr bwMode="auto">
          <a:xfrm>
            <a:off x="5426075" y="41973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3</a:t>
            </a:r>
          </a:p>
        </p:txBody>
      </p:sp>
      <p:sp>
        <p:nvSpPr>
          <p:cNvPr id="596099" name="Oval 131"/>
          <p:cNvSpPr>
            <a:spLocks noChangeAspect="1" noChangeArrowheads="1"/>
          </p:cNvSpPr>
          <p:nvPr/>
        </p:nvSpPr>
        <p:spPr bwMode="auto">
          <a:xfrm>
            <a:off x="5634038" y="62039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t</a:t>
            </a:r>
          </a:p>
        </p:txBody>
      </p:sp>
      <p:sp>
        <p:nvSpPr>
          <p:cNvPr id="596100" name="Oval 132"/>
          <p:cNvSpPr>
            <a:spLocks noChangeAspect="1" noChangeArrowheads="1"/>
          </p:cNvSpPr>
          <p:nvPr/>
        </p:nvSpPr>
        <p:spPr bwMode="auto">
          <a:xfrm>
            <a:off x="1487488" y="41973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2</a:t>
            </a:r>
          </a:p>
        </p:txBody>
      </p:sp>
      <p:sp>
        <p:nvSpPr>
          <p:cNvPr id="596101" name="Oval 133"/>
          <p:cNvSpPr>
            <a:spLocks noChangeAspect="1" noChangeArrowheads="1"/>
          </p:cNvSpPr>
          <p:nvPr/>
        </p:nvSpPr>
        <p:spPr bwMode="auto">
          <a:xfrm>
            <a:off x="2027238" y="4979988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6</a:t>
            </a:r>
          </a:p>
        </p:txBody>
      </p:sp>
      <p:sp>
        <p:nvSpPr>
          <p:cNvPr id="596102" name="Oval 134"/>
          <p:cNvSpPr>
            <a:spLocks noChangeAspect="1" noChangeArrowheads="1"/>
          </p:cNvSpPr>
          <p:nvPr/>
        </p:nvSpPr>
        <p:spPr bwMode="auto">
          <a:xfrm>
            <a:off x="1528763" y="6278563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7</a:t>
            </a:r>
          </a:p>
        </p:txBody>
      </p:sp>
      <p:sp>
        <p:nvSpPr>
          <p:cNvPr id="596103" name="Oval 135"/>
          <p:cNvSpPr>
            <a:spLocks noChangeAspect="1" noChangeArrowheads="1"/>
          </p:cNvSpPr>
          <p:nvPr/>
        </p:nvSpPr>
        <p:spPr bwMode="auto">
          <a:xfrm>
            <a:off x="4795838" y="5213350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4</a:t>
            </a:r>
          </a:p>
        </p:txBody>
      </p:sp>
      <p:sp>
        <p:nvSpPr>
          <p:cNvPr id="596104" name="Oval 136"/>
          <p:cNvSpPr>
            <a:spLocks noChangeAspect="1" noChangeArrowheads="1"/>
          </p:cNvSpPr>
          <p:nvPr/>
        </p:nvSpPr>
        <p:spPr bwMode="auto">
          <a:xfrm>
            <a:off x="2967038" y="54419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200" b="1">
                <a:latin typeface="Courier New" pitchFamily="49" charset="0"/>
              </a:rPr>
              <a:t>5</a:t>
            </a:r>
          </a:p>
        </p:txBody>
      </p:sp>
      <p:cxnSp>
        <p:nvCxnSpPr>
          <p:cNvPr id="596105" name="AutoShape 137"/>
          <p:cNvCxnSpPr>
            <a:cxnSpLocks noChangeShapeType="1"/>
            <a:stCxn id="596097" idx="7"/>
            <a:endCxn id="596100" idx="2"/>
          </p:cNvCxnSpPr>
          <p:nvPr/>
        </p:nvCxnSpPr>
        <p:spPr bwMode="auto">
          <a:xfrm flipV="1">
            <a:off x="530225" y="4332288"/>
            <a:ext cx="9572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6" name="AutoShape 138"/>
          <p:cNvCxnSpPr>
            <a:cxnSpLocks noChangeShapeType="1"/>
            <a:stCxn id="596097" idx="6"/>
            <a:endCxn id="596101" idx="1"/>
          </p:cNvCxnSpPr>
          <p:nvPr/>
        </p:nvCxnSpPr>
        <p:spPr bwMode="auto">
          <a:xfrm>
            <a:off x="569913" y="4662488"/>
            <a:ext cx="1497012" cy="357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7" name="AutoShape 139"/>
          <p:cNvCxnSpPr>
            <a:cxnSpLocks noChangeShapeType="1"/>
            <a:stCxn id="596097" idx="4"/>
            <a:endCxn id="596102" idx="0"/>
          </p:cNvCxnSpPr>
          <p:nvPr/>
        </p:nvCxnSpPr>
        <p:spPr bwMode="auto">
          <a:xfrm>
            <a:off x="434975" y="4797425"/>
            <a:ext cx="1228725" cy="148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8" name="AutoShape 140"/>
          <p:cNvCxnSpPr>
            <a:cxnSpLocks noChangeShapeType="1"/>
            <a:stCxn id="596101" idx="7"/>
            <a:endCxn id="596098" idx="2"/>
          </p:cNvCxnSpPr>
          <p:nvPr/>
        </p:nvCxnSpPr>
        <p:spPr bwMode="auto">
          <a:xfrm flipV="1">
            <a:off x="2257425" y="4332288"/>
            <a:ext cx="316865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09" name="AutoShape 141"/>
          <p:cNvCxnSpPr>
            <a:cxnSpLocks noChangeShapeType="1"/>
            <a:stCxn id="596103" idx="7"/>
            <a:endCxn id="596098" idx="4"/>
          </p:cNvCxnSpPr>
          <p:nvPr/>
        </p:nvCxnSpPr>
        <p:spPr bwMode="auto">
          <a:xfrm flipV="1">
            <a:off x="5026025" y="4467225"/>
            <a:ext cx="534988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0" name="AutoShape 142"/>
          <p:cNvCxnSpPr>
            <a:cxnSpLocks noChangeShapeType="1"/>
            <a:stCxn id="596101" idx="5"/>
            <a:endCxn id="596104" idx="1"/>
          </p:cNvCxnSpPr>
          <p:nvPr/>
        </p:nvCxnSpPr>
        <p:spPr bwMode="auto">
          <a:xfrm>
            <a:off x="2257425" y="5210175"/>
            <a:ext cx="749300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1" name="AutoShape 143"/>
          <p:cNvCxnSpPr>
            <a:cxnSpLocks noChangeShapeType="1"/>
            <a:stCxn id="596104" idx="5"/>
            <a:endCxn id="596099" idx="2"/>
          </p:cNvCxnSpPr>
          <p:nvPr/>
        </p:nvCxnSpPr>
        <p:spPr bwMode="auto">
          <a:xfrm>
            <a:off x="3197225" y="5672138"/>
            <a:ext cx="2436813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2" name="AutoShape 144"/>
          <p:cNvCxnSpPr>
            <a:cxnSpLocks noChangeShapeType="1"/>
            <a:stCxn id="596104" idx="6"/>
            <a:endCxn id="596103" idx="2"/>
          </p:cNvCxnSpPr>
          <p:nvPr/>
        </p:nvCxnSpPr>
        <p:spPr bwMode="auto">
          <a:xfrm flipV="1">
            <a:off x="3236913" y="5349875"/>
            <a:ext cx="1558925" cy="227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3" name="AutoShape 145"/>
          <p:cNvCxnSpPr>
            <a:cxnSpLocks noChangeShapeType="1"/>
            <a:stCxn id="596103" idx="4"/>
            <a:endCxn id="596099" idx="1"/>
          </p:cNvCxnSpPr>
          <p:nvPr/>
        </p:nvCxnSpPr>
        <p:spPr bwMode="auto">
          <a:xfrm>
            <a:off x="4930775" y="5486400"/>
            <a:ext cx="742950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4" name="AutoShape 146"/>
          <p:cNvCxnSpPr>
            <a:cxnSpLocks noChangeShapeType="1"/>
            <a:stCxn id="596098" idx="3"/>
            <a:endCxn id="596104" idx="7"/>
          </p:cNvCxnSpPr>
          <p:nvPr/>
        </p:nvCxnSpPr>
        <p:spPr bwMode="auto">
          <a:xfrm flipH="1">
            <a:off x="3197225" y="4427538"/>
            <a:ext cx="2268538" cy="105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5" name="AutoShape 147"/>
          <p:cNvCxnSpPr>
            <a:cxnSpLocks noChangeShapeType="1"/>
            <a:stCxn id="596101" idx="4"/>
            <a:endCxn id="596102" idx="7"/>
          </p:cNvCxnSpPr>
          <p:nvPr/>
        </p:nvCxnSpPr>
        <p:spPr bwMode="auto">
          <a:xfrm flipH="1">
            <a:off x="1758950" y="5249863"/>
            <a:ext cx="403225" cy="1068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6" name="AutoShape 148"/>
          <p:cNvCxnSpPr>
            <a:cxnSpLocks noChangeShapeType="1"/>
            <a:stCxn id="596102" idx="6"/>
            <a:endCxn id="596104" idx="2"/>
          </p:cNvCxnSpPr>
          <p:nvPr/>
        </p:nvCxnSpPr>
        <p:spPr bwMode="auto">
          <a:xfrm flipV="1">
            <a:off x="1798638" y="5576888"/>
            <a:ext cx="1168400" cy="836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7" name="AutoShape 149"/>
          <p:cNvCxnSpPr>
            <a:cxnSpLocks noChangeShapeType="1"/>
            <a:stCxn id="596100" idx="6"/>
            <a:endCxn id="596098" idx="1"/>
          </p:cNvCxnSpPr>
          <p:nvPr/>
        </p:nvCxnSpPr>
        <p:spPr bwMode="auto">
          <a:xfrm flipV="1">
            <a:off x="1757363" y="4237038"/>
            <a:ext cx="3708400" cy="95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8" name="AutoShape 150"/>
          <p:cNvCxnSpPr>
            <a:cxnSpLocks noChangeShapeType="1"/>
            <a:stCxn id="596102" idx="6"/>
            <a:endCxn id="596099" idx="3"/>
          </p:cNvCxnSpPr>
          <p:nvPr/>
        </p:nvCxnSpPr>
        <p:spPr bwMode="auto">
          <a:xfrm>
            <a:off x="1798638" y="6413500"/>
            <a:ext cx="3875087" cy="2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19" name="AutoShape 151"/>
          <p:cNvCxnSpPr>
            <a:cxnSpLocks noChangeShapeType="1"/>
            <a:stCxn id="596098" idx="5"/>
            <a:endCxn id="596099" idx="0"/>
          </p:cNvCxnSpPr>
          <p:nvPr/>
        </p:nvCxnSpPr>
        <p:spPr bwMode="auto">
          <a:xfrm>
            <a:off x="5656263" y="4427538"/>
            <a:ext cx="112712" cy="177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6120" name="Text Box 152"/>
          <p:cNvSpPr txBox="1">
            <a:spLocks noChangeArrowheads="1"/>
          </p:cNvSpPr>
          <p:nvPr/>
        </p:nvSpPr>
        <p:spPr bwMode="auto">
          <a:xfrm>
            <a:off x="3362325" y="4181475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23</a:t>
            </a:r>
          </a:p>
        </p:txBody>
      </p:sp>
      <p:sp>
        <p:nvSpPr>
          <p:cNvPr id="596121" name="Text Box 153"/>
          <p:cNvSpPr txBox="1">
            <a:spLocks noChangeArrowheads="1"/>
          </p:cNvSpPr>
          <p:nvPr/>
        </p:nvSpPr>
        <p:spPr bwMode="auto">
          <a:xfrm>
            <a:off x="3294063" y="4648200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18</a:t>
            </a:r>
          </a:p>
        </p:txBody>
      </p:sp>
      <p:sp>
        <p:nvSpPr>
          <p:cNvPr id="596122" name="Text Box 154"/>
          <p:cNvSpPr txBox="1">
            <a:spLocks noChangeArrowheads="1"/>
          </p:cNvSpPr>
          <p:nvPr/>
        </p:nvSpPr>
        <p:spPr bwMode="auto">
          <a:xfrm>
            <a:off x="4167188" y="4881563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96123" name="Text Box 155"/>
          <p:cNvSpPr txBox="1">
            <a:spLocks noChangeArrowheads="1"/>
          </p:cNvSpPr>
          <p:nvPr/>
        </p:nvSpPr>
        <p:spPr bwMode="auto">
          <a:xfrm>
            <a:off x="914400" y="4351338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596124" name="Text Box 156"/>
          <p:cNvSpPr txBox="1">
            <a:spLocks noChangeArrowheads="1"/>
          </p:cNvSpPr>
          <p:nvPr/>
        </p:nvSpPr>
        <p:spPr bwMode="auto">
          <a:xfrm>
            <a:off x="1284288" y="4767263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596125" name="Text Box 157"/>
          <p:cNvSpPr txBox="1">
            <a:spLocks noChangeArrowheads="1"/>
          </p:cNvSpPr>
          <p:nvPr/>
        </p:nvSpPr>
        <p:spPr bwMode="auto">
          <a:xfrm>
            <a:off x="993775" y="5510213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15</a:t>
            </a:r>
          </a:p>
        </p:txBody>
      </p:sp>
      <p:sp>
        <p:nvSpPr>
          <p:cNvPr id="596126" name="Text Box 158"/>
          <p:cNvSpPr txBox="1">
            <a:spLocks noChangeArrowheads="1"/>
          </p:cNvSpPr>
          <p:nvPr/>
        </p:nvSpPr>
        <p:spPr bwMode="auto">
          <a:xfrm>
            <a:off x="1917700" y="5594350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596127" name="Text Box 159"/>
          <p:cNvSpPr txBox="1">
            <a:spLocks noChangeArrowheads="1"/>
          </p:cNvSpPr>
          <p:nvPr/>
        </p:nvSpPr>
        <p:spPr bwMode="auto">
          <a:xfrm>
            <a:off x="2497138" y="5249863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30</a:t>
            </a:r>
          </a:p>
        </p:txBody>
      </p:sp>
      <p:sp>
        <p:nvSpPr>
          <p:cNvPr id="596128" name="Text Box 160"/>
          <p:cNvSpPr txBox="1">
            <a:spLocks noChangeArrowheads="1"/>
          </p:cNvSpPr>
          <p:nvPr/>
        </p:nvSpPr>
        <p:spPr bwMode="auto">
          <a:xfrm>
            <a:off x="2312988" y="5862638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20</a:t>
            </a:r>
          </a:p>
        </p:txBody>
      </p:sp>
      <p:sp>
        <p:nvSpPr>
          <p:cNvPr id="596129" name="Text Box 161"/>
          <p:cNvSpPr txBox="1">
            <a:spLocks noChangeArrowheads="1"/>
          </p:cNvSpPr>
          <p:nvPr/>
        </p:nvSpPr>
        <p:spPr bwMode="auto">
          <a:xfrm>
            <a:off x="3198813" y="6302375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44</a:t>
            </a:r>
          </a:p>
        </p:txBody>
      </p:sp>
      <p:sp>
        <p:nvSpPr>
          <p:cNvPr id="596130" name="Text Box 162"/>
          <p:cNvSpPr txBox="1">
            <a:spLocks noChangeArrowheads="1"/>
          </p:cNvSpPr>
          <p:nvPr/>
        </p:nvSpPr>
        <p:spPr bwMode="auto">
          <a:xfrm>
            <a:off x="4125913" y="5861050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16</a:t>
            </a:r>
          </a:p>
        </p:txBody>
      </p:sp>
      <p:sp>
        <p:nvSpPr>
          <p:cNvPr id="596131" name="Text Box 163"/>
          <p:cNvSpPr txBox="1">
            <a:spLocks noChangeArrowheads="1"/>
          </p:cNvSpPr>
          <p:nvPr/>
        </p:nvSpPr>
        <p:spPr bwMode="auto">
          <a:xfrm>
            <a:off x="4062413" y="5334000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596132" name="Text Box 164"/>
          <p:cNvSpPr txBox="1">
            <a:spLocks noChangeArrowheads="1"/>
          </p:cNvSpPr>
          <p:nvPr/>
        </p:nvSpPr>
        <p:spPr bwMode="auto">
          <a:xfrm>
            <a:off x="5138738" y="4843463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596133" name="Text Box 165"/>
          <p:cNvSpPr txBox="1">
            <a:spLocks noChangeArrowheads="1"/>
          </p:cNvSpPr>
          <p:nvPr/>
        </p:nvSpPr>
        <p:spPr bwMode="auto">
          <a:xfrm>
            <a:off x="5605463" y="5248275"/>
            <a:ext cx="244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596134" name="Text Box 166"/>
          <p:cNvSpPr txBox="1">
            <a:spLocks noChangeArrowheads="1"/>
          </p:cNvSpPr>
          <p:nvPr/>
        </p:nvSpPr>
        <p:spPr bwMode="auto">
          <a:xfrm>
            <a:off x="5208588" y="5735638"/>
            <a:ext cx="168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itchFamily="49" charset="0"/>
              </a:rPr>
              <a:t>6</a:t>
            </a:r>
          </a:p>
        </p:txBody>
      </p:sp>
      <p:cxnSp>
        <p:nvCxnSpPr>
          <p:cNvPr id="596135" name="AutoShape 167"/>
          <p:cNvCxnSpPr>
            <a:cxnSpLocks noChangeShapeType="1"/>
            <a:stCxn id="596097" idx="7"/>
            <a:endCxn id="596100" idx="2"/>
          </p:cNvCxnSpPr>
          <p:nvPr/>
        </p:nvCxnSpPr>
        <p:spPr bwMode="auto">
          <a:xfrm flipV="1">
            <a:off x="530225" y="4332288"/>
            <a:ext cx="957263" cy="23495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36" name="AutoShape 168"/>
          <p:cNvCxnSpPr>
            <a:cxnSpLocks noChangeShapeType="1"/>
            <a:stCxn id="596104" idx="5"/>
            <a:endCxn id="596099" idx="2"/>
          </p:cNvCxnSpPr>
          <p:nvPr/>
        </p:nvCxnSpPr>
        <p:spPr bwMode="auto">
          <a:xfrm>
            <a:off x="3197225" y="5672138"/>
            <a:ext cx="2436813" cy="66675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37" name="AutoShape 169"/>
          <p:cNvCxnSpPr>
            <a:cxnSpLocks noChangeShapeType="1"/>
            <a:stCxn id="596098" idx="3"/>
            <a:endCxn id="596104" idx="7"/>
          </p:cNvCxnSpPr>
          <p:nvPr/>
        </p:nvCxnSpPr>
        <p:spPr bwMode="auto">
          <a:xfrm flipH="1">
            <a:off x="3197225" y="4427538"/>
            <a:ext cx="2268538" cy="105410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6138" name="AutoShape 170"/>
          <p:cNvCxnSpPr>
            <a:cxnSpLocks noChangeShapeType="1"/>
            <a:stCxn id="596100" idx="6"/>
            <a:endCxn id="596098" idx="1"/>
          </p:cNvCxnSpPr>
          <p:nvPr/>
        </p:nvCxnSpPr>
        <p:spPr bwMode="auto">
          <a:xfrm flipV="1">
            <a:off x="1757363" y="4237038"/>
            <a:ext cx="3708400" cy="95250"/>
          </a:xfrm>
          <a:prstGeom prst="straightConnector1">
            <a:avLst/>
          </a:prstGeom>
          <a:noFill/>
          <a:ln w="88900">
            <a:solidFill>
              <a:srgbClr val="003399">
                <a:alpha val="25000"/>
              </a:srgb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AEC1-19B0-4B83-AE01-9C5FCE0119E3}" type="slidenum">
              <a:rPr lang="en-US"/>
              <a:pPr/>
              <a:t>37</a:t>
            </a:fld>
            <a:endParaRPr lang="en-US" sz="140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Algorithm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Dijkstra's algorithm.</a:t>
            </a:r>
          </a:p>
          <a:p>
            <a:pPr lvl="1"/>
            <a:r>
              <a:rPr lang="en-US">
                <a:sym typeface="Symbol" pitchFamily="18" charset="2"/>
              </a:rPr>
              <a:t>Maintain a set of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explored nodes</a:t>
            </a:r>
            <a:r>
              <a:rPr lang="en-US">
                <a:sym typeface="Symbol" pitchFamily="18" charset="2"/>
              </a:rPr>
              <a:t> S for which we have determined the shortest path distance d(u) from s to u.</a:t>
            </a:r>
          </a:p>
          <a:p>
            <a:pPr lvl="1"/>
            <a:r>
              <a:rPr lang="en-US">
                <a:sym typeface="Symbol" pitchFamily="18" charset="2"/>
              </a:rPr>
              <a:t>Initialize S = {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}, d(s) = 0.</a:t>
            </a:r>
          </a:p>
          <a:p>
            <a:pPr lvl="1"/>
            <a:r>
              <a:rPr lang="en-US">
                <a:sym typeface="Symbol" pitchFamily="18" charset="2"/>
              </a:rPr>
              <a:t>Repeatedly choose unexplored node v which minimizes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add v to S, and set d(v) = (v).</a:t>
            </a:r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752725" y="2752725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2705040" imgH="419040" progId="Equation.3">
                  <p:embed/>
                </p:oleObj>
              </mc:Choice>
              <mc:Fallback>
                <p:oleObj name="Equation" r:id="rId4" imgW="2705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752725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7" name="Freeform 5"/>
          <p:cNvSpPr>
            <a:spLocks/>
          </p:cNvSpPr>
          <p:nvPr/>
        </p:nvSpPr>
        <p:spPr bwMode="auto">
          <a:xfrm>
            <a:off x="990600" y="4495800"/>
            <a:ext cx="3429000" cy="2057400"/>
          </a:xfrm>
          <a:custGeom>
            <a:avLst/>
            <a:gdLst>
              <a:gd name="T0" fmla="*/ 225 w 1702"/>
              <a:gd name="T1" fmla="*/ 271 h 994"/>
              <a:gd name="T2" fmla="*/ 299 w 1702"/>
              <a:gd name="T3" fmla="*/ 222 h 994"/>
              <a:gd name="T4" fmla="*/ 348 w 1702"/>
              <a:gd name="T5" fmla="*/ 181 h 994"/>
              <a:gd name="T6" fmla="*/ 447 w 1702"/>
              <a:gd name="T7" fmla="*/ 140 h 994"/>
              <a:gd name="T8" fmla="*/ 471 w 1702"/>
              <a:gd name="T9" fmla="*/ 131 h 994"/>
              <a:gd name="T10" fmla="*/ 521 w 1702"/>
              <a:gd name="T11" fmla="*/ 115 h 994"/>
              <a:gd name="T12" fmla="*/ 570 w 1702"/>
              <a:gd name="T13" fmla="*/ 99 h 994"/>
              <a:gd name="T14" fmla="*/ 850 w 1702"/>
              <a:gd name="T15" fmla="*/ 25 h 994"/>
              <a:gd name="T16" fmla="*/ 1072 w 1702"/>
              <a:gd name="T17" fmla="*/ 0 h 994"/>
              <a:gd name="T18" fmla="*/ 1294 w 1702"/>
              <a:gd name="T19" fmla="*/ 8 h 994"/>
              <a:gd name="T20" fmla="*/ 1360 w 1702"/>
              <a:gd name="T21" fmla="*/ 25 h 994"/>
              <a:gd name="T22" fmla="*/ 1410 w 1702"/>
              <a:gd name="T23" fmla="*/ 41 h 994"/>
              <a:gd name="T24" fmla="*/ 1516 w 1702"/>
              <a:gd name="T25" fmla="*/ 90 h 994"/>
              <a:gd name="T26" fmla="*/ 1558 w 1702"/>
              <a:gd name="T27" fmla="*/ 123 h 994"/>
              <a:gd name="T28" fmla="*/ 1574 w 1702"/>
              <a:gd name="T29" fmla="*/ 148 h 994"/>
              <a:gd name="T30" fmla="*/ 1591 w 1702"/>
              <a:gd name="T31" fmla="*/ 164 h 994"/>
              <a:gd name="T32" fmla="*/ 1640 w 1702"/>
              <a:gd name="T33" fmla="*/ 255 h 994"/>
              <a:gd name="T34" fmla="*/ 1681 w 1702"/>
              <a:gd name="T35" fmla="*/ 354 h 994"/>
              <a:gd name="T36" fmla="*/ 1656 w 1702"/>
              <a:gd name="T37" fmla="*/ 584 h 994"/>
              <a:gd name="T38" fmla="*/ 1591 w 1702"/>
              <a:gd name="T39" fmla="*/ 675 h 994"/>
              <a:gd name="T40" fmla="*/ 1541 w 1702"/>
              <a:gd name="T41" fmla="*/ 765 h 994"/>
              <a:gd name="T42" fmla="*/ 1508 w 1702"/>
              <a:gd name="T43" fmla="*/ 831 h 994"/>
              <a:gd name="T44" fmla="*/ 1401 w 1702"/>
              <a:gd name="T45" fmla="*/ 938 h 994"/>
              <a:gd name="T46" fmla="*/ 1056 w 1702"/>
              <a:gd name="T47" fmla="*/ 979 h 994"/>
              <a:gd name="T48" fmla="*/ 636 w 1702"/>
              <a:gd name="T49" fmla="*/ 946 h 994"/>
              <a:gd name="T50" fmla="*/ 364 w 1702"/>
              <a:gd name="T51" fmla="*/ 856 h 994"/>
              <a:gd name="T52" fmla="*/ 307 w 1702"/>
              <a:gd name="T53" fmla="*/ 839 h 994"/>
              <a:gd name="T54" fmla="*/ 290 w 1702"/>
              <a:gd name="T55" fmla="*/ 823 h 994"/>
              <a:gd name="T56" fmla="*/ 233 w 1702"/>
              <a:gd name="T57" fmla="*/ 798 h 994"/>
              <a:gd name="T58" fmla="*/ 76 w 1702"/>
              <a:gd name="T59" fmla="*/ 683 h 994"/>
              <a:gd name="T60" fmla="*/ 85 w 1702"/>
              <a:gd name="T61" fmla="*/ 345 h 994"/>
              <a:gd name="T62" fmla="*/ 225 w 1702"/>
              <a:gd name="T63" fmla="*/ 271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1878" name="Line 6"/>
          <p:cNvSpPr>
            <a:spLocks noChangeShapeType="1"/>
          </p:cNvSpPr>
          <p:nvPr/>
        </p:nvSpPr>
        <p:spPr bwMode="auto">
          <a:xfrm flipH="1" flipV="1">
            <a:off x="5410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1880" name="Oval 8"/>
          <p:cNvSpPr>
            <a:spLocks noChangeAspect="1" noChangeArrowheads="1"/>
          </p:cNvSpPr>
          <p:nvPr/>
        </p:nvSpPr>
        <p:spPr bwMode="auto">
          <a:xfrm>
            <a:off x="1524000" y="5562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91881" name="Oval 9"/>
          <p:cNvSpPr>
            <a:spLocks noChangeAspect="1" noChangeArrowheads="1"/>
          </p:cNvSpPr>
          <p:nvPr/>
        </p:nvSpPr>
        <p:spPr bwMode="auto">
          <a:xfrm>
            <a:off x="2362200" y="56388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91882" name="Oval 10"/>
          <p:cNvSpPr>
            <a:spLocks noChangeAspect="1" noChangeArrowheads="1"/>
          </p:cNvSpPr>
          <p:nvPr/>
        </p:nvSpPr>
        <p:spPr bwMode="auto">
          <a:xfrm>
            <a:off x="2590800" y="51054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91883" name="Oval 11"/>
          <p:cNvSpPr>
            <a:spLocks noChangeAspect="1" noChangeArrowheads="1"/>
          </p:cNvSpPr>
          <p:nvPr/>
        </p:nvSpPr>
        <p:spPr bwMode="auto">
          <a:xfrm>
            <a:off x="33575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91884" name="Oval 12"/>
          <p:cNvSpPr>
            <a:spLocks noChangeAspect="1" noChangeArrowheads="1"/>
          </p:cNvSpPr>
          <p:nvPr/>
        </p:nvSpPr>
        <p:spPr bwMode="auto">
          <a:xfrm>
            <a:off x="2971800" y="59436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91885" name="Oval 13"/>
          <p:cNvSpPr>
            <a:spLocks noChangeAspect="1" noChangeArrowheads="1"/>
          </p:cNvSpPr>
          <p:nvPr/>
        </p:nvSpPr>
        <p:spPr bwMode="auto">
          <a:xfrm>
            <a:off x="61007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91886" name="Oval 14"/>
          <p:cNvSpPr>
            <a:spLocks noChangeAspect="1" noChangeArrowheads="1"/>
          </p:cNvSpPr>
          <p:nvPr/>
        </p:nvSpPr>
        <p:spPr bwMode="auto">
          <a:xfrm>
            <a:off x="4953000" y="5943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91887" name="Oval 15"/>
          <p:cNvSpPr>
            <a:spLocks noChangeAspect="1" noChangeArrowheads="1"/>
          </p:cNvSpPr>
          <p:nvPr/>
        </p:nvSpPr>
        <p:spPr bwMode="auto">
          <a:xfrm>
            <a:off x="5262563" y="45720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v</a:t>
            </a:r>
          </a:p>
        </p:txBody>
      </p:sp>
      <p:sp>
        <p:nvSpPr>
          <p:cNvPr id="591888" name="Oval 16"/>
          <p:cNvSpPr>
            <a:spLocks noChangeAspect="1" noChangeArrowheads="1"/>
          </p:cNvSpPr>
          <p:nvPr/>
        </p:nvSpPr>
        <p:spPr bwMode="auto">
          <a:xfrm>
            <a:off x="3352800" y="49530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u</a:t>
            </a:r>
          </a:p>
        </p:txBody>
      </p:sp>
      <p:cxnSp>
        <p:nvCxnSpPr>
          <p:cNvPr id="591889" name="AutoShape 17"/>
          <p:cNvCxnSpPr>
            <a:cxnSpLocks noChangeShapeType="1"/>
            <a:stCxn id="591888" idx="6"/>
            <a:endCxn id="591887" idx="2"/>
          </p:cNvCxnSpPr>
          <p:nvPr/>
        </p:nvCxnSpPr>
        <p:spPr bwMode="auto">
          <a:xfrm flipV="1">
            <a:off x="3576638" y="4686300"/>
            <a:ext cx="1685925" cy="381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890" name="Text Box 18"/>
          <p:cNvSpPr txBox="1">
            <a:spLocks noChangeArrowheads="1"/>
          </p:cNvSpPr>
          <p:nvPr/>
        </p:nvSpPr>
        <p:spPr bwMode="auto">
          <a:xfrm>
            <a:off x="3222625" y="4638675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d(u)</a:t>
            </a:r>
          </a:p>
        </p:txBody>
      </p:sp>
      <p:cxnSp>
        <p:nvCxnSpPr>
          <p:cNvPr id="591891" name="AutoShape 19"/>
          <p:cNvCxnSpPr>
            <a:cxnSpLocks noChangeShapeType="1"/>
            <a:stCxn id="591883" idx="7"/>
            <a:endCxn id="591887" idx="3"/>
          </p:cNvCxnSpPr>
          <p:nvPr/>
        </p:nvCxnSpPr>
        <p:spPr bwMode="auto">
          <a:xfrm flipV="1">
            <a:off x="3548063" y="4767263"/>
            <a:ext cx="17478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2" name="AutoShape 20"/>
          <p:cNvCxnSpPr>
            <a:cxnSpLocks noChangeShapeType="1"/>
            <a:stCxn id="591883" idx="6"/>
            <a:endCxn id="591885" idx="2"/>
          </p:cNvCxnSpPr>
          <p:nvPr/>
        </p:nvCxnSpPr>
        <p:spPr bwMode="auto">
          <a:xfrm>
            <a:off x="3581400" y="5600700"/>
            <a:ext cx="2519363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3" name="AutoShape 21"/>
          <p:cNvCxnSpPr>
            <a:cxnSpLocks noChangeShapeType="1"/>
            <a:stCxn id="591884" idx="6"/>
            <a:endCxn id="591886" idx="2"/>
          </p:cNvCxnSpPr>
          <p:nvPr/>
        </p:nvCxnSpPr>
        <p:spPr bwMode="auto">
          <a:xfrm>
            <a:off x="3195638" y="6057900"/>
            <a:ext cx="1757362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4" name="AutoShape 22"/>
          <p:cNvCxnSpPr>
            <a:cxnSpLocks noChangeShapeType="1"/>
            <a:stCxn id="591887" idx="5"/>
            <a:endCxn id="591885" idx="1"/>
          </p:cNvCxnSpPr>
          <p:nvPr/>
        </p:nvCxnSpPr>
        <p:spPr bwMode="auto">
          <a:xfrm>
            <a:off x="5453063" y="4767263"/>
            <a:ext cx="6810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5" name="AutoShape 23"/>
          <p:cNvCxnSpPr>
            <a:cxnSpLocks noChangeShapeType="1"/>
            <a:stCxn id="591886" idx="6"/>
            <a:endCxn id="591885" idx="3"/>
          </p:cNvCxnSpPr>
          <p:nvPr/>
        </p:nvCxnSpPr>
        <p:spPr bwMode="auto">
          <a:xfrm flipV="1">
            <a:off x="5176838" y="5681663"/>
            <a:ext cx="957262" cy="376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6" name="AutoShape 24"/>
          <p:cNvCxnSpPr>
            <a:cxnSpLocks noChangeShapeType="1"/>
            <a:stCxn id="591880" idx="7"/>
            <a:endCxn id="591882" idx="3"/>
          </p:cNvCxnSpPr>
          <p:nvPr/>
        </p:nvCxnSpPr>
        <p:spPr bwMode="auto">
          <a:xfrm flipV="1">
            <a:off x="1714500" y="5300663"/>
            <a:ext cx="909638" cy="2952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7" name="AutoShape 25"/>
          <p:cNvCxnSpPr>
            <a:cxnSpLocks noChangeShapeType="1"/>
            <a:stCxn id="591880" idx="6"/>
            <a:endCxn id="591881" idx="2"/>
          </p:cNvCxnSpPr>
          <p:nvPr/>
        </p:nvCxnSpPr>
        <p:spPr bwMode="auto">
          <a:xfrm>
            <a:off x="1747838" y="5676900"/>
            <a:ext cx="614362" cy="762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8" name="AutoShape 26"/>
          <p:cNvCxnSpPr>
            <a:cxnSpLocks noChangeShapeType="1"/>
            <a:stCxn id="591881" idx="5"/>
            <a:endCxn id="591884" idx="2"/>
          </p:cNvCxnSpPr>
          <p:nvPr/>
        </p:nvCxnSpPr>
        <p:spPr bwMode="auto">
          <a:xfrm>
            <a:off x="2552700" y="5832475"/>
            <a:ext cx="419100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9" name="AutoShape 27"/>
          <p:cNvCxnSpPr>
            <a:cxnSpLocks noChangeShapeType="1"/>
            <a:stCxn id="591881" idx="6"/>
            <a:endCxn id="591883" idx="2"/>
          </p:cNvCxnSpPr>
          <p:nvPr/>
        </p:nvCxnSpPr>
        <p:spPr bwMode="auto">
          <a:xfrm flipV="1">
            <a:off x="2586038" y="5600700"/>
            <a:ext cx="771525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900" name="AutoShape 28"/>
          <p:cNvCxnSpPr>
            <a:cxnSpLocks noChangeShapeType="1"/>
            <a:stCxn id="591888" idx="4"/>
            <a:endCxn id="591883" idx="0"/>
          </p:cNvCxnSpPr>
          <p:nvPr/>
        </p:nvCxnSpPr>
        <p:spPr bwMode="auto">
          <a:xfrm>
            <a:off x="3465513" y="5181600"/>
            <a:ext cx="4762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901" name="AutoShape 29"/>
          <p:cNvCxnSpPr>
            <a:cxnSpLocks noChangeShapeType="1"/>
            <a:stCxn id="591882" idx="6"/>
            <a:endCxn id="591888" idx="2"/>
          </p:cNvCxnSpPr>
          <p:nvPr/>
        </p:nvCxnSpPr>
        <p:spPr bwMode="auto">
          <a:xfrm flipV="1">
            <a:off x="2814638" y="5067300"/>
            <a:ext cx="538162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902" name="Text Box 30"/>
          <p:cNvSpPr txBox="1">
            <a:spLocks noChangeArrowheads="1"/>
          </p:cNvSpPr>
          <p:nvPr/>
        </p:nvSpPr>
        <p:spPr bwMode="auto">
          <a:xfrm>
            <a:off x="1219200" y="51816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</a:t>
            </a:r>
          </a:p>
        </p:txBody>
      </p:sp>
      <p:sp>
        <p:nvSpPr>
          <p:cNvPr id="591903" name="Text Box 31"/>
          <p:cNvSpPr txBox="1">
            <a:spLocks noChangeArrowheads="1"/>
          </p:cNvSpPr>
          <p:nvPr/>
        </p:nvSpPr>
        <p:spPr bwMode="auto">
          <a:xfrm>
            <a:off x="4371975" y="4451350"/>
            <a:ext cx="315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ym typeface="MT Extra" pitchFamily="18" charset="2"/>
              </a:rPr>
              <a:t></a:t>
            </a:r>
            <a:r>
              <a:rPr lang="en-US" baseline="-25000">
                <a:sym typeface="MT Extra" pitchFamily="18" charset="2"/>
              </a:rPr>
              <a:t>e</a:t>
            </a:r>
          </a:p>
        </p:txBody>
      </p:sp>
      <p:sp>
        <p:nvSpPr>
          <p:cNvPr id="591905" name="Text Box 33"/>
          <p:cNvSpPr txBox="1">
            <a:spLocks noChangeArrowheads="1"/>
          </p:cNvSpPr>
          <p:nvPr/>
        </p:nvSpPr>
        <p:spPr bwMode="auto">
          <a:xfrm>
            <a:off x="5715000" y="3276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shortest path to some u in explored part, followed by a single edge (u,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E248B-AA79-41D4-A09E-CDBF38D8BF41}" type="slidenum">
              <a:rPr lang="en-US"/>
              <a:pPr/>
              <a:t>38</a:t>
            </a:fld>
            <a:endParaRPr lang="en-US" sz="1400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Algorithm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Dijkstra's algorithm.</a:t>
            </a:r>
          </a:p>
          <a:p>
            <a:pPr lvl="1"/>
            <a:r>
              <a:rPr lang="en-US">
                <a:sym typeface="Symbol" pitchFamily="18" charset="2"/>
              </a:rPr>
              <a:t>Maintain a set of </a:t>
            </a:r>
            <a:r>
              <a:rPr lang="en-US">
                <a:solidFill>
                  <a:schemeClr val="accent1"/>
                </a:solidFill>
                <a:sym typeface="Symbol" pitchFamily="18" charset="2"/>
              </a:rPr>
              <a:t>explored nodes</a:t>
            </a:r>
            <a:r>
              <a:rPr lang="en-US">
                <a:sym typeface="Symbol" pitchFamily="18" charset="2"/>
              </a:rPr>
              <a:t> S for which we have determined the shortest path distance d(u) from s to u.</a:t>
            </a:r>
          </a:p>
          <a:p>
            <a:pPr lvl="1"/>
            <a:r>
              <a:rPr lang="en-US">
                <a:sym typeface="Symbol" pitchFamily="18" charset="2"/>
              </a:rPr>
              <a:t>Initialize S = {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s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}, d(s) = 0.</a:t>
            </a:r>
          </a:p>
          <a:p>
            <a:pPr lvl="1"/>
            <a:r>
              <a:rPr lang="en-US">
                <a:sym typeface="Symbol" pitchFamily="18" charset="2"/>
              </a:rPr>
              <a:t>Repeatedly choose unexplored node v which minimizes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add v to S, and set d(v) = (v).</a:t>
            </a:r>
          </a:p>
        </p:txBody>
      </p:sp>
      <p:graphicFrame>
        <p:nvGraphicFramePr>
          <p:cNvPr id="589828" name="Object 4"/>
          <p:cNvGraphicFramePr>
            <a:graphicFrameLocks noChangeAspect="1"/>
          </p:cNvGraphicFramePr>
          <p:nvPr/>
        </p:nvGraphicFramePr>
        <p:xfrm>
          <a:off x="2752725" y="2752725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2705040" imgH="419040" progId="Equation.3">
                  <p:embed/>
                </p:oleObj>
              </mc:Choice>
              <mc:Fallback>
                <p:oleObj name="Equation" r:id="rId4" imgW="2705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752725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9" name="Freeform 5"/>
          <p:cNvSpPr>
            <a:spLocks/>
          </p:cNvSpPr>
          <p:nvPr/>
        </p:nvSpPr>
        <p:spPr bwMode="auto">
          <a:xfrm>
            <a:off x="990600" y="4286250"/>
            <a:ext cx="4878388" cy="2266950"/>
          </a:xfrm>
          <a:custGeom>
            <a:avLst/>
            <a:gdLst>
              <a:gd name="T0" fmla="*/ 286 w 3073"/>
              <a:gd name="T1" fmla="*/ 485 h 1428"/>
              <a:gd name="T2" fmla="*/ 379 w 3073"/>
              <a:gd name="T3" fmla="*/ 421 h 1428"/>
              <a:gd name="T4" fmla="*/ 442 w 3073"/>
              <a:gd name="T5" fmla="*/ 368 h 1428"/>
              <a:gd name="T6" fmla="*/ 567 w 3073"/>
              <a:gd name="T7" fmla="*/ 315 h 1428"/>
              <a:gd name="T8" fmla="*/ 598 w 3073"/>
              <a:gd name="T9" fmla="*/ 303 h 1428"/>
              <a:gd name="T10" fmla="*/ 661 w 3073"/>
              <a:gd name="T11" fmla="*/ 282 h 1428"/>
              <a:gd name="T12" fmla="*/ 723 w 3073"/>
              <a:gd name="T13" fmla="*/ 261 h 1428"/>
              <a:gd name="T14" fmla="*/ 1079 w 3073"/>
              <a:gd name="T15" fmla="*/ 165 h 1428"/>
              <a:gd name="T16" fmla="*/ 1360 w 3073"/>
              <a:gd name="T17" fmla="*/ 132 h 1428"/>
              <a:gd name="T18" fmla="*/ 1642 w 3073"/>
              <a:gd name="T19" fmla="*/ 142 h 1428"/>
              <a:gd name="T20" fmla="*/ 1930 w 3073"/>
              <a:gd name="T21" fmla="*/ 105 h 1428"/>
              <a:gd name="T22" fmla="*/ 2106 w 3073"/>
              <a:gd name="T23" fmla="*/ 74 h 1428"/>
              <a:gd name="T24" fmla="*/ 2356 w 3073"/>
              <a:gd name="T25" fmla="*/ 36 h 1428"/>
              <a:gd name="T26" fmla="*/ 2607 w 3073"/>
              <a:gd name="T27" fmla="*/ 17 h 1428"/>
              <a:gd name="T28" fmla="*/ 2920 w 3073"/>
              <a:gd name="T29" fmla="*/ 61 h 1428"/>
              <a:gd name="T30" fmla="*/ 2995 w 3073"/>
              <a:gd name="T31" fmla="*/ 149 h 1428"/>
              <a:gd name="T32" fmla="*/ 3051 w 3073"/>
              <a:gd name="T33" fmla="*/ 330 h 1428"/>
              <a:gd name="T34" fmla="*/ 2863 w 3073"/>
              <a:gd name="T35" fmla="*/ 537 h 1428"/>
              <a:gd name="T36" fmla="*/ 2481 w 3073"/>
              <a:gd name="T37" fmla="*/ 700 h 1428"/>
              <a:gd name="T38" fmla="*/ 2102 w 3073"/>
              <a:gd name="T39" fmla="*/ 893 h 1428"/>
              <a:gd name="T40" fmla="*/ 2019 w 3073"/>
              <a:gd name="T41" fmla="*/ 1012 h 1428"/>
              <a:gd name="T42" fmla="*/ 1956 w 3073"/>
              <a:gd name="T43" fmla="*/ 1129 h 1428"/>
              <a:gd name="T44" fmla="*/ 1914 w 3073"/>
              <a:gd name="T45" fmla="*/ 1215 h 1428"/>
              <a:gd name="T46" fmla="*/ 1778 w 3073"/>
              <a:gd name="T47" fmla="*/ 1355 h 1428"/>
              <a:gd name="T48" fmla="*/ 1340 w 3073"/>
              <a:gd name="T49" fmla="*/ 1408 h 1428"/>
              <a:gd name="T50" fmla="*/ 807 w 3073"/>
              <a:gd name="T51" fmla="*/ 1365 h 1428"/>
              <a:gd name="T52" fmla="*/ 462 w 3073"/>
              <a:gd name="T53" fmla="*/ 1248 h 1428"/>
              <a:gd name="T54" fmla="*/ 390 w 3073"/>
              <a:gd name="T55" fmla="*/ 1226 h 1428"/>
              <a:gd name="T56" fmla="*/ 368 w 3073"/>
              <a:gd name="T57" fmla="*/ 1205 h 1428"/>
              <a:gd name="T58" fmla="*/ 296 w 3073"/>
              <a:gd name="T59" fmla="*/ 1172 h 1428"/>
              <a:gd name="T60" fmla="*/ 96 w 3073"/>
              <a:gd name="T61" fmla="*/ 1023 h 1428"/>
              <a:gd name="T62" fmla="*/ 108 w 3073"/>
              <a:gd name="T63" fmla="*/ 582 h 1428"/>
              <a:gd name="T64" fmla="*/ 286 w 3073"/>
              <a:gd name="T65" fmla="*/ 485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73" h="1428">
                <a:moveTo>
                  <a:pt x="286" y="485"/>
                </a:moveTo>
                <a:cubicBezTo>
                  <a:pt x="317" y="463"/>
                  <a:pt x="354" y="449"/>
                  <a:pt x="379" y="421"/>
                </a:cubicBezTo>
                <a:cubicBezTo>
                  <a:pt x="404" y="395"/>
                  <a:pt x="410" y="384"/>
                  <a:pt x="442" y="368"/>
                </a:cubicBezTo>
                <a:cubicBezTo>
                  <a:pt x="481" y="348"/>
                  <a:pt x="527" y="329"/>
                  <a:pt x="567" y="315"/>
                </a:cubicBezTo>
                <a:cubicBezTo>
                  <a:pt x="577" y="311"/>
                  <a:pt x="588" y="307"/>
                  <a:pt x="598" y="303"/>
                </a:cubicBezTo>
                <a:cubicBezTo>
                  <a:pt x="619" y="295"/>
                  <a:pt x="640" y="288"/>
                  <a:pt x="661" y="282"/>
                </a:cubicBezTo>
                <a:cubicBezTo>
                  <a:pt x="682" y="275"/>
                  <a:pt x="723" y="261"/>
                  <a:pt x="723" y="261"/>
                </a:cubicBezTo>
                <a:cubicBezTo>
                  <a:pt x="822" y="192"/>
                  <a:pt x="963" y="178"/>
                  <a:pt x="1079" y="165"/>
                </a:cubicBezTo>
                <a:cubicBezTo>
                  <a:pt x="1171" y="144"/>
                  <a:pt x="1360" y="132"/>
                  <a:pt x="1360" y="132"/>
                </a:cubicBezTo>
                <a:cubicBezTo>
                  <a:pt x="1454" y="136"/>
                  <a:pt x="1548" y="136"/>
                  <a:pt x="1642" y="142"/>
                </a:cubicBezTo>
                <a:cubicBezTo>
                  <a:pt x="1650" y="142"/>
                  <a:pt x="1924" y="102"/>
                  <a:pt x="1930" y="105"/>
                </a:cubicBezTo>
                <a:cubicBezTo>
                  <a:pt x="1952" y="111"/>
                  <a:pt x="2106" y="74"/>
                  <a:pt x="2106" y="74"/>
                </a:cubicBezTo>
                <a:cubicBezTo>
                  <a:pt x="2143" y="101"/>
                  <a:pt x="2313" y="22"/>
                  <a:pt x="2356" y="36"/>
                </a:cubicBezTo>
                <a:cubicBezTo>
                  <a:pt x="2372" y="53"/>
                  <a:pt x="2591" y="0"/>
                  <a:pt x="2607" y="17"/>
                </a:cubicBezTo>
                <a:cubicBezTo>
                  <a:pt x="2616" y="26"/>
                  <a:pt x="2912" y="51"/>
                  <a:pt x="2920" y="61"/>
                </a:cubicBezTo>
                <a:cubicBezTo>
                  <a:pt x="2972" y="86"/>
                  <a:pt x="2981" y="107"/>
                  <a:pt x="2995" y="149"/>
                </a:cubicBezTo>
                <a:cubicBezTo>
                  <a:pt x="3017" y="194"/>
                  <a:pt x="3073" y="265"/>
                  <a:pt x="3051" y="330"/>
                </a:cubicBezTo>
                <a:cubicBezTo>
                  <a:pt x="3064" y="372"/>
                  <a:pt x="2963" y="524"/>
                  <a:pt x="2863" y="537"/>
                </a:cubicBezTo>
                <a:cubicBezTo>
                  <a:pt x="2879" y="587"/>
                  <a:pt x="2455" y="657"/>
                  <a:pt x="2481" y="700"/>
                </a:cubicBezTo>
                <a:cubicBezTo>
                  <a:pt x="2350" y="757"/>
                  <a:pt x="2160" y="805"/>
                  <a:pt x="2102" y="893"/>
                </a:cubicBezTo>
                <a:cubicBezTo>
                  <a:pt x="2088" y="938"/>
                  <a:pt x="2051" y="978"/>
                  <a:pt x="2019" y="1012"/>
                </a:cubicBezTo>
                <a:cubicBezTo>
                  <a:pt x="2003" y="1059"/>
                  <a:pt x="1991" y="1094"/>
                  <a:pt x="1956" y="1129"/>
                </a:cubicBezTo>
                <a:cubicBezTo>
                  <a:pt x="1933" y="1204"/>
                  <a:pt x="1951" y="1178"/>
                  <a:pt x="1914" y="1215"/>
                </a:cubicBezTo>
                <a:cubicBezTo>
                  <a:pt x="1897" y="1270"/>
                  <a:pt x="1831" y="1338"/>
                  <a:pt x="1778" y="1355"/>
                </a:cubicBezTo>
                <a:cubicBezTo>
                  <a:pt x="1671" y="1428"/>
                  <a:pt x="1463" y="1402"/>
                  <a:pt x="1340" y="1408"/>
                </a:cubicBezTo>
                <a:cubicBezTo>
                  <a:pt x="1033" y="1401"/>
                  <a:pt x="1009" y="1416"/>
                  <a:pt x="807" y="1365"/>
                </a:cubicBezTo>
                <a:cubicBezTo>
                  <a:pt x="703" y="1296"/>
                  <a:pt x="584" y="1265"/>
                  <a:pt x="462" y="1248"/>
                </a:cubicBezTo>
                <a:cubicBezTo>
                  <a:pt x="438" y="1239"/>
                  <a:pt x="412" y="1238"/>
                  <a:pt x="390" y="1226"/>
                </a:cubicBezTo>
                <a:cubicBezTo>
                  <a:pt x="381" y="1222"/>
                  <a:pt x="376" y="1210"/>
                  <a:pt x="368" y="1205"/>
                </a:cubicBezTo>
                <a:cubicBezTo>
                  <a:pt x="338" y="1184"/>
                  <a:pt x="327" y="1183"/>
                  <a:pt x="296" y="1172"/>
                </a:cubicBezTo>
                <a:cubicBezTo>
                  <a:pt x="235" y="1112"/>
                  <a:pt x="157" y="1082"/>
                  <a:pt x="96" y="1023"/>
                </a:cubicBezTo>
                <a:cubicBezTo>
                  <a:pt x="53" y="886"/>
                  <a:pt x="0" y="693"/>
                  <a:pt x="108" y="582"/>
                </a:cubicBezTo>
                <a:cubicBezTo>
                  <a:pt x="131" y="510"/>
                  <a:pt x="218" y="485"/>
                  <a:pt x="286" y="4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9830" name="Oval 6"/>
          <p:cNvSpPr>
            <a:spLocks noChangeAspect="1" noChangeArrowheads="1"/>
          </p:cNvSpPr>
          <p:nvPr/>
        </p:nvSpPr>
        <p:spPr bwMode="auto">
          <a:xfrm>
            <a:off x="1524000" y="5562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89831" name="Oval 7"/>
          <p:cNvSpPr>
            <a:spLocks noChangeAspect="1" noChangeArrowheads="1"/>
          </p:cNvSpPr>
          <p:nvPr/>
        </p:nvSpPr>
        <p:spPr bwMode="auto">
          <a:xfrm>
            <a:off x="2362200" y="56388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9832" name="Oval 8"/>
          <p:cNvSpPr>
            <a:spLocks noChangeAspect="1" noChangeArrowheads="1"/>
          </p:cNvSpPr>
          <p:nvPr/>
        </p:nvSpPr>
        <p:spPr bwMode="auto">
          <a:xfrm>
            <a:off x="2590800" y="51054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9833" name="Oval 9"/>
          <p:cNvSpPr>
            <a:spLocks noChangeAspect="1" noChangeArrowheads="1"/>
          </p:cNvSpPr>
          <p:nvPr/>
        </p:nvSpPr>
        <p:spPr bwMode="auto">
          <a:xfrm>
            <a:off x="33575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9834" name="Oval 10"/>
          <p:cNvSpPr>
            <a:spLocks noChangeAspect="1" noChangeArrowheads="1"/>
          </p:cNvSpPr>
          <p:nvPr/>
        </p:nvSpPr>
        <p:spPr bwMode="auto">
          <a:xfrm>
            <a:off x="2971800" y="59436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9835" name="Oval 11"/>
          <p:cNvSpPr>
            <a:spLocks noChangeAspect="1" noChangeArrowheads="1"/>
          </p:cNvSpPr>
          <p:nvPr/>
        </p:nvSpPr>
        <p:spPr bwMode="auto">
          <a:xfrm>
            <a:off x="61007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9836" name="Oval 12"/>
          <p:cNvSpPr>
            <a:spLocks noChangeAspect="1" noChangeArrowheads="1"/>
          </p:cNvSpPr>
          <p:nvPr/>
        </p:nvSpPr>
        <p:spPr bwMode="auto">
          <a:xfrm>
            <a:off x="4953000" y="5943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9837" name="Oval 13"/>
          <p:cNvSpPr>
            <a:spLocks noChangeAspect="1" noChangeArrowheads="1"/>
          </p:cNvSpPr>
          <p:nvPr/>
        </p:nvSpPr>
        <p:spPr bwMode="auto">
          <a:xfrm>
            <a:off x="5262563" y="45720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v</a:t>
            </a:r>
          </a:p>
        </p:txBody>
      </p:sp>
      <p:sp>
        <p:nvSpPr>
          <p:cNvPr id="589838" name="Oval 14"/>
          <p:cNvSpPr>
            <a:spLocks noChangeAspect="1" noChangeArrowheads="1"/>
          </p:cNvSpPr>
          <p:nvPr/>
        </p:nvSpPr>
        <p:spPr bwMode="auto">
          <a:xfrm>
            <a:off x="3352800" y="49530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u</a:t>
            </a:r>
          </a:p>
        </p:txBody>
      </p:sp>
      <p:cxnSp>
        <p:nvCxnSpPr>
          <p:cNvPr id="589839" name="AutoShape 15"/>
          <p:cNvCxnSpPr>
            <a:cxnSpLocks noChangeShapeType="1"/>
            <a:stCxn id="589838" idx="6"/>
            <a:endCxn id="589837" idx="2"/>
          </p:cNvCxnSpPr>
          <p:nvPr/>
        </p:nvCxnSpPr>
        <p:spPr bwMode="auto">
          <a:xfrm flipV="1">
            <a:off x="3576638" y="4686300"/>
            <a:ext cx="1685925" cy="381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40" name="Text Box 16"/>
          <p:cNvSpPr txBox="1">
            <a:spLocks noChangeArrowheads="1"/>
          </p:cNvSpPr>
          <p:nvPr/>
        </p:nvSpPr>
        <p:spPr bwMode="auto">
          <a:xfrm>
            <a:off x="3222625" y="4638675"/>
            <a:ext cx="51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d(u)</a:t>
            </a:r>
          </a:p>
        </p:txBody>
      </p:sp>
      <p:cxnSp>
        <p:nvCxnSpPr>
          <p:cNvPr id="589841" name="AutoShape 17"/>
          <p:cNvCxnSpPr>
            <a:cxnSpLocks noChangeShapeType="1"/>
            <a:stCxn id="589833" idx="7"/>
            <a:endCxn id="589837" idx="3"/>
          </p:cNvCxnSpPr>
          <p:nvPr/>
        </p:nvCxnSpPr>
        <p:spPr bwMode="auto">
          <a:xfrm flipV="1">
            <a:off x="3548063" y="4767263"/>
            <a:ext cx="17478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2" name="AutoShape 18"/>
          <p:cNvCxnSpPr>
            <a:cxnSpLocks noChangeShapeType="1"/>
            <a:stCxn id="589833" idx="6"/>
            <a:endCxn id="589835" idx="2"/>
          </p:cNvCxnSpPr>
          <p:nvPr/>
        </p:nvCxnSpPr>
        <p:spPr bwMode="auto">
          <a:xfrm>
            <a:off x="3581400" y="5600700"/>
            <a:ext cx="2519363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3" name="AutoShape 19"/>
          <p:cNvCxnSpPr>
            <a:cxnSpLocks noChangeShapeType="1"/>
            <a:stCxn id="589834" idx="6"/>
            <a:endCxn id="589836" idx="2"/>
          </p:cNvCxnSpPr>
          <p:nvPr/>
        </p:nvCxnSpPr>
        <p:spPr bwMode="auto">
          <a:xfrm>
            <a:off x="3195638" y="6057900"/>
            <a:ext cx="1757362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4" name="AutoShape 20"/>
          <p:cNvCxnSpPr>
            <a:cxnSpLocks noChangeShapeType="1"/>
            <a:stCxn id="589837" idx="5"/>
            <a:endCxn id="589835" idx="1"/>
          </p:cNvCxnSpPr>
          <p:nvPr/>
        </p:nvCxnSpPr>
        <p:spPr bwMode="auto">
          <a:xfrm>
            <a:off x="5453063" y="4767263"/>
            <a:ext cx="6810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5" name="AutoShape 21"/>
          <p:cNvCxnSpPr>
            <a:cxnSpLocks noChangeShapeType="1"/>
            <a:stCxn id="589836" idx="6"/>
            <a:endCxn id="589835" idx="3"/>
          </p:cNvCxnSpPr>
          <p:nvPr/>
        </p:nvCxnSpPr>
        <p:spPr bwMode="auto">
          <a:xfrm flipV="1">
            <a:off x="5176838" y="5681663"/>
            <a:ext cx="957262" cy="376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6" name="AutoShape 22"/>
          <p:cNvCxnSpPr>
            <a:cxnSpLocks noChangeShapeType="1"/>
            <a:stCxn id="589830" idx="7"/>
            <a:endCxn id="589832" idx="3"/>
          </p:cNvCxnSpPr>
          <p:nvPr/>
        </p:nvCxnSpPr>
        <p:spPr bwMode="auto">
          <a:xfrm flipV="1">
            <a:off x="1714500" y="5300663"/>
            <a:ext cx="909638" cy="2952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7" name="AutoShape 23"/>
          <p:cNvCxnSpPr>
            <a:cxnSpLocks noChangeShapeType="1"/>
            <a:stCxn id="589830" idx="6"/>
            <a:endCxn id="589831" idx="2"/>
          </p:cNvCxnSpPr>
          <p:nvPr/>
        </p:nvCxnSpPr>
        <p:spPr bwMode="auto">
          <a:xfrm>
            <a:off x="1747838" y="5676900"/>
            <a:ext cx="614362" cy="762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8" name="AutoShape 24"/>
          <p:cNvCxnSpPr>
            <a:cxnSpLocks noChangeShapeType="1"/>
            <a:stCxn id="589831" idx="5"/>
            <a:endCxn id="589834" idx="2"/>
          </p:cNvCxnSpPr>
          <p:nvPr/>
        </p:nvCxnSpPr>
        <p:spPr bwMode="auto">
          <a:xfrm>
            <a:off x="2552700" y="5832475"/>
            <a:ext cx="419100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9" name="AutoShape 25"/>
          <p:cNvCxnSpPr>
            <a:cxnSpLocks noChangeShapeType="1"/>
            <a:stCxn id="589831" idx="6"/>
            <a:endCxn id="589833" idx="2"/>
          </p:cNvCxnSpPr>
          <p:nvPr/>
        </p:nvCxnSpPr>
        <p:spPr bwMode="auto">
          <a:xfrm flipV="1">
            <a:off x="2586038" y="5600700"/>
            <a:ext cx="771525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0" name="AutoShape 26"/>
          <p:cNvCxnSpPr>
            <a:cxnSpLocks noChangeShapeType="1"/>
            <a:stCxn id="589838" idx="4"/>
            <a:endCxn id="589833" idx="0"/>
          </p:cNvCxnSpPr>
          <p:nvPr/>
        </p:nvCxnSpPr>
        <p:spPr bwMode="auto">
          <a:xfrm>
            <a:off x="3465513" y="5181600"/>
            <a:ext cx="4762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1" name="AutoShape 27"/>
          <p:cNvCxnSpPr>
            <a:cxnSpLocks noChangeShapeType="1"/>
            <a:stCxn id="589832" idx="6"/>
            <a:endCxn id="589838" idx="2"/>
          </p:cNvCxnSpPr>
          <p:nvPr/>
        </p:nvCxnSpPr>
        <p:spPr bwMode="auto">
          <a:xfrm flipV="1">
            <a:off x="2814638" y="5067300"/>
            <a:ext cx="538162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52" name="Line 28"/>
          <p:cNvSpPr>
            <a:spLocks noChangeShapeType="1"/>
          </p:cNvSpPr>
          <p:nvPr/>
        </p:nvSpPr>
        <p:spPr bwMode="auto">
          <a:xfrm flipH="1" flipV="1">
            <a:off x="5410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9853" name="Text Box 29"/>
          <p:cNvSpPr txBox="1">
            <a:spLocks noChangeArrowheads="1"/>
          </p:cNvSpPr>
          <p:nvPr/>
        </p:nvSpPr>
        <p:spPr bwMode="auto">
          <a:xfrm>
            <a:off x="5715000" y="3276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shortest path to some u in explored part, followed by a single edge (u, v)</a:t>
            </a:r>
          </a:p>
        </p:txBody>
      </p:sp>
      <p:sp>
        <p:nvSpPr>
          <p:cNvPr id="589854" name="Text Box 30"/>
          <p:cNvSpPr txBox="1">
            <a:spLocks noChangeArrowheads="1"/>
          </p:cNvSpPr>
          <p:nvPr/>
        </p:nvSpPr>
        <p:spPr bwMode="auto">
          <a:xfrm>
            <a:off x="1219200" y="5181600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</a:t>
            </a:r>
          </a:p>
        </p:txBody>
      </p:sp>
      <p:sp>
        <p:nvSpPr>
          <p:cNvPr id="589855" name="Text Box 31"/>
          <p:cNvSpPr txBox="1">
            <a:spLocks noChangeArrowheads="1"/>
          </p:cNvSpPr>
          <p:nvPr/>
        </p:nvSpPr>
        <p:spPr bwMode="auto">
          <a:xfrm>
            <a:off x="4371975" y="4451350"/>
            <a:ext cx="315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ym typeface="MT Extra" pitchFamily="18" charset="2"/>
              </a:rPr>
              <a:t></a:t>
            </a:r>
            <a:r>
              <a:rPr lang="en-US" baseline="-25000">
                <a:sym typeface="MT Extra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988A1-BC07-4E1A-8BDF-2B7E51F6B0B7}" type="slidenum">
              <a:rPr lang="en-US"/>
              <a:pPr/>
              <a:t>39</a:t>
            </a:fld>
            <a:endParaRPr lang="en-US" sz="140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Algorithm:  Proof of Correctness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45475" cy="5410200"/>
          </a:xfrm>
        </p:spPr>
        <p:txBody>
          <a:bodyPr/>
          <a:lstStyle/>
          <a:p>
            <a:pPr defTabSz="488950">
              <a:tabLst>
                <a:tab pos="1778000" algn="l"/>
              </a:tabLst>
            </a:pPr>
            <a:r>
              <a:rPr lang="en-US"/>
              <a:t>Invariant.  </a:t>
            </a:r>
            <a:r>
              <a:rPr lang="en-US">
                <a:solidFill>
                  <a:schemeClr val="tx1"/>
                </a:solidFill>
              </a:rPr>
              <a:t>For each node u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 S</a:t>
            </a:r>
            <a:r>
              <a:rPr lang="en-US">
                <a:solidFill>
                  <a:schemeClr val="tx1"/>
                </a:solidFill>
              </a:rPr>
              <a:t>, d(u) is the length of the shortest s-u path.</a:t>
            </a:r>
          </a:p>
          <a:p>
            <a:pPr defTabSz="488950">
              <a:tabLst>
                <a:tab pos="1778000" algn="l"/>
              </a:tabLst>
            </a:pPr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induction on |S|)</a:t>
            </a:r>
          </a:p>
          <a:p>
            <a:pPr defTabSz="488950">
              <a:tabLst>
                <a:tab pos="1778000" algn="l"/>
              </a:tabLst>
            </a:pPr>
            <a:r>
              <a:rPr lang="en-US"/>
              <a:t>Base case:</a:t>
            </a:r>
            <a:r>
              <a:rPr lang="en-US">
                <a:solidFill>
                  <a:schemeClr val="tx1"/>
                </a:solidFill>
              </a:rPr>
              <a:t>  |S| = 1 is trivial.</a:t>
            </a:r>
          </a:p>
          <a:p>
            <a:pPr defTabSz="488950">
              <a:tabLst>
                <a:tab pos="1778000" algn="l"/>
              </a:tabLst>
            </a:pPr>
            <a:r>
              <a:rPr lang="en-US"/>
              <a:t>Inductive hypothesis:</a:t>
            </a:r>
            <a:r>
              <a:rPr lang="en-US">
                <a:solidFill>
                  <a:schemeClr val="tx1"/>
                </a:solidFill>
              </a:rPr>
              <a:t>  Assume true for |S| = k 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  1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1" defTabSz="488950">
              <a:tabLst>
                <a:tab pos="1778000" algn="l"/>
              </a:tabLst>
            </a:pPr>
            <a:r>
              <a:rPr lang="en-US"/>
              <a:t>Let v be next node added to S, and let u-v be the chosen edge.</a:t>
            </a:r>
          </a:p>
          <a:p>
            <a:pPr lvl="1" defTabSz="488950">
              <a:tabLst>
                <a:tab pos="1778000" algn="l"/>
              </a:tabLst>
            </a:pPr>
            <a:r>
              <a:rPr lang="en-US"/>
              <a:t>The shortest s-u path plus (u, v) is an s-v path of length </a:t>
            </a:r>
            <a:r>
              <a:rPr lang="en-US">
                <a:sym typeface="Symbol" pitchFamily="18" charset="2"/>
              </a:rPr>
              <a:t>(v).</a:t>
            </a:r>
            <a:endParaRPr lang="en-US"/>
          </a:p>
          <a:p>
            <a:pPr lvl="1" defTabSz="488950">
              <a:tabLst>
                <a:tab pos="1778000" algn="l"/>
              </a:tabLst>
            </a:pPr>
            <a:r>
              <a:rPr lang="en-US"/>
              <a:t>Consider any s-v path P. We'll see that it's no shorter than </a:t>
            </a:r>
            <a:r>
              <a:rPr lang="en-US">
                <a:sym typeface="Symbol" pitchFamily="18" charset="2"/>
              </a:rPr>
              <a:t>(v)</a:t>
            </a:r>
            <a:r>
              <a:rPr lang="en-US"/>
              <a:t>.</a:t>
            </a:r>
          </a:p>
          <a:p>
            <a:pPr lvl="1" defTabSz="488950">
              <a:tabLst>
                <a:tab pos="1778000" algn="l"/>
              </a:tabLst>
            </a:pPr>
            <a:r>
              <a:rPr lang="en-US"/>
              <a:t>Let x-y be the first edge in P that leaves S,</a:t>
            </a:r>
            <a:br>
              <a:rPr lang="en-US"/>
            </a:br>
            <a:r>
              <a:rPr lang="en-US"/>
              <a:t>and let P' be the subpath to x.</a:t>
            </a:r>
          </a:p>
          <a:p>
            <a:pPr lvl="1" defTabSz="488950">
              <a:tabLst>
                <a:tab pos="1778000" algn="l"/>
              </a:tabLst>
            </a:pPr>
            <a:r>
              <a:rPr lang="en-US"/>
              <a:t>P is already too long as soon as it leaves S.</a:t>
            </a:r>
          </a:p>
          <a:p>
            <a:pPr lvl="1" defTabSz="488950">
              <a:tabLst>
                <a:tab pos="1778000" algn="l"/>
              </a:tabLst>
            </a:pPr>
            <a:endParaRPr lang="en-US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14400" y="5238750"/>
            <a:ext cx="52720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64117" tIns="91440" rIns="164117" bIns="91440">
            <a:spAutoFit/>
          </a:bodyPr>
          <a:lstStyle/>
          <a:p>
            <a:pPr defTabSz="820738"/>
            <a:r>
              <a:rPr lang="en-US"/>
              <a:t> </a:t>
            </a:r>
            <a:r>
              <a:rPr lang="en-US">
                <a:sym typeface="MT Extra" pitchFamily="18" charset="2"/>
              </a:rPr>
              <a:t> (P)</a:t>
            </a:r>
            <a:r>
              <a:rPr lang="en-US"/>
              <a:t>  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 </a:t>
            </a:r>
            <a:r>
              <a:rPr lang="en-US">
                <a:sym typeface="MT Extra" pitchFamily="18" charset="2"/>
              </a:rPr>
              <a:t> (P')</a:t>
            </a:r>
            <a:r>
              <a:rPr lang="en-US"/>
              <a:t> + </a:t>
            </a:r>
            <a:r>
              <a:rPr lang="en-US">
                <a:sym typeface="MT Extra" pitchFamily="18" charset="2"/>
              </a:rPr>
              <a:t> (x,y)</a:t>
            </a:r>
            <a:r>
              <a:rPr lang="en-US"/>
              <a:t>  </a:t>
            </a:r>
            <a:r>
              <a:rPr lang="en-US">
                <a:sym typeface="Symbol" pitchFamily="18" charset="2"/>
              </a:rPr>
              <a:t>  d(x) + </a:t>
            </a:r>
            <a:r>
              <a:rPr lang="en-US">
                <a:sym typeface="MT Extra" pitchFamily="18" charset="2"/>
              </a:rPr>
              <a:t> (x, y) 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 (y)    (v)</a:t>
            </a: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1370013" y="5834063"/>
            <a:ext cx="101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nonnegative</a:t>
            </a:r>
            <a:br>
              <a:rPr lang="en-US" sz="1200"/>
            </a:br>
            <a:r>
              <a:rPr lang="en-US" sz="1200"/>
              <a:t>weights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2817813" y="5838825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inductive</a:t>
            </a:r>
            <a:br>
              <a:rPr lang="en-US" sz="1200"/>
            </a:br>
            <a:r>
              <a:rPr lang="en-US" sz="1200"/>
              <a:t>hypothesis</a:t>
            </a:r>
          </a:p>
        </p:txBody>
      </p:sp>
      <p:sp>
        <p:nvSpPr>
          <p:cNvPr id="598023" name="Text Box 7"/>
          <p:cNvSpPr txBox="1">
            <a:spLocks noChangeArrowheads="1"/>
          </p:cNvSpPr>
          <p:nvPr/>
        </p:nvSpPr>
        <p:spPr bwMode="auto">
          <a:xfrm>
            <a:off x="4292600" y="5857875"/>
            <a:ext cx="1038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defn of </a:t>
            </a:r>
            <a:r>
              <a:rPr lang="en-US" sz="1200">
                <a:sym typeface="Symbol" pitchFamily="18" charset="2"/>
              </a:rPr>
              <a:t>(y)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5454650" y="5867400"/>
            <a:ext cx="134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Dijkstra chose v</a:t>
            </a:r>
            <a:br>
              <a:rPr lang="en-US" sz="1200"/>
            </a:br>
            <a:r>
              <a:rPr lang="en-US" sz="1200"/>
              <a:t>instead of y</a:t>
            </a:r>
          </a:p>
        </p:txBody>
      </p:sp>
      <p:sp>
        <p:nvSpPr>
          <p:cNvPr id="598025" name="Line 9"/>
          <p:cNvSpPr>
            <a:spLocks noChangeShapeType="1"/>
          </p:cNvSpPr>
          <p:nvPr/>
        </p:nvSpPr>
        <p:spPr bwMode="auto">
          <a:xfrm flipV="1">
            <a:off x="5597525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26" name="Line 10"/>
          <p:cNvSpPr>
            <a:spLocks noChangeShapeType="1"/>
          </p:cNvSpPr>
          <p:nvPr/>
        </p:nvSpPr>
        <p:spPr bwMode="auto">
          <a:xfrm flipV="1">
            <a:off x="4787900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27" name="Line 11"/>
          <p:cNvSpPr>
            <a:spLocks noChangeShapeType="1"/>
          </p:cNvSpPr>
          <p:nvPr/>
        </p:nvSpPr>
        <p:spPr bwMode="auto">
          <a:xfrm flipV="1">
            <a:off x="3244850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28" name="Line 12"/>
          <p:cNvSpPr>
            <a:spLocks noChangeShapeType="1"/>
          </p:cNvSpPr>
          <p:nvPr/>
        </p:nvSpPr>
        <p:spPr bwMode="auto">
          <a:xfrm flipV="1">
            <a:off x="1670050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30" name="Freeform 14"/>
          <p:cNvSpPr>
            <a:spLocks/>
          </p:cNvSpPr>
          <p:nvPr/>
        </p:nvSpPr>
        <p:spPr bwMode="auto">
          <a:xfrm>
            <a:off x="5662613" y="3697288"/>
            <a:ext cx="2541587" cy="1484312"/>
          </a:xfrm>
          <a:custGeom>
            <a:avLst/>
            <a:gdLst>
              <a:gd name="T0" fmla="*/ 225 w 1702"/>
              <a:gd name="T1" fmla="*/ 271 h 994"/>
              <a:gd name="T2" fmla="*/ 299 w 1702"/>
              <a:gd name="T3" fmla="*/ 222 h 994"/>
              <a:gd name="T4" fmla="*/ 348 w 1702"/>
              <a:gd name="T5" fmla="*/ 181 h 994"/>
              <a:gd name="T6" fmla="*/ 447 w 1702"/>
              <a:gd name="T7" fmla="*/ 140 h 994"/>
              <a:gd name="T8" fmla="*/ 471 w 1702"/>
              <a:gd name="T9" fmla="*/ 131 h 994"/>
              <a:gd name="T10" fmla="*/ 521 w 1702"/>
              <a:gd name="T11" fmla="*/ 115 h 994"/>
              <a:gd name="T12" fmla="*/ 570 w 1702"/>
              <a:gd name="T13" fmla="*/ 99 h 994"/>
              <a:gd name="T14" fmla="*/ 850 w 1702"/>
              <a:gd name="T15" fmla="*/ 25 h 994"/>
              <a:gd name="T16" fmla="*/ 1072 w 1702"/>
              <a:gd name="T17" fmla="*/ 0 h 994"/>
              <a:gd name="T18" fmla="*/ 1294 w 1702"/>
              <a:gd name="T19" fmla="*/ 8 h 994"/>
              <a:gd name="T20" fmla="*/ 1360 w 1702"/>
              <a:gd name="T21" fmla="*/ 25 h 994"/>
              <a:gd name="T22" fmla="*/ 1410 w 1702"/>
              <a:gd name="T23" fmla="*/ 41 h 994"/>
              <a:gd name="T24" fmla="*/ 1516 w 1702"/>
              <a:gd name="T25" fmla="*/ 90 h 994"/>
              <a:gd name="T26" fmla="*/ 1558 w 1702"/>
              <a:gd name="T27" fmla="*/ 123 h 994"/>
              <a:gd name="T28" fmla="*/ 1574 w 1702"/>
              <a:gd name="T29" fmla="*/ 148 h 994"/>
              <a:gd name="T30" fmla="*/ 1591 w 1702"/>
              <a:gd name="T31" fmla="*/ 164 h 994"/>
              <a:gd name="T32" fmla="*/ 1640 w 1702"/>
              <a:gd name="T33" fmla="*/ 255 h 994"/>
              <a:gd name="T34" fmla="*/ 1681 w 1702"/>
              <a:gd name="T35" fmla="*/ 354 h 994"/>
              <a:gd name="T36" fmla="*/ 1656 w 1702"/>
              <a:gd name="T37" fmla="*/ 584 h 994"/>
              <a:gd name="T38" fmla="*/ 1591 w 1702"/>
              <a:gd name="T39" fmla="*/ 675 h 994"/>
              <a:gd name="T40" fmla="*/ 1541 w 1702"/>
              <a:gd name="T41" fmla="*/ 765 h 994"/>
              <a:gd name="T42" fmla="*/ 1508 w 1702"/>
              <a:gd name="T43" fmla="*/ 831 h 994"/>
              <a:gd name="T44" fmla="*/ 1401 w 1702"/>
              <a:gd name="T45" fmla="*/ 938 h 994"/>
              <a:gd name="T46" fmla="*/ 1056 w 1702"/>
              <a:gd name="T47" fmla="*/ 979 h 994"/>
              <a:gd name="T48" fmla="*/ 636 w 1702"/>
              <a:gd name="T49" fmla="*/ 946 h 994"/>
              <a:gd name="T50" fmla="*/ 364 w 1702"/>
              <a:gd name="T51" fmla="*/ 856 h 994"/>
              <a:gd name="T52" fmla="*/ 307 w 1702"/>
              <a:gd name="T53" fmla="*/ 839 h 994"/>
              <a:gd name="T54" fmla="*/ 290 w 1702"/>
              <a:gd name="T55" fmla="*/ 823 h 994"/>
              <a:gd name="T56" fmla="*/ 233 w 1702"/>
              <a:gd name="T57" fmla="*/ 798 h 994"/>
              <a:gd name="T58" fmla="*/ 76 w 1702"/>
              <a:gd name="T59" fmla="*/ 683 h 994"/>
              <a:gd name="T60" fmla="*/ 85 w 1702"/>
              <a:gd name="T61" fmla="*/ 345 h 994"/>
              <a:gd name="T62" fmla="*/ 225 w 1702"/>
              <a:gd name="T63" fmla="*/ 271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31" name="Text Box 15"/>
          <p:cNvSpPr txBox="1">
            <a:spLocks noChangeArrowheads="1"/>
          </p:cNvSpPr>
          <p:nvPr/>
        </p:nvSpPr>
        <p:spPr bwMode="auto">
          <a:xfrm>
            <a:off x="6688138" y="47815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598032" name="Oval 16"/>
          <p:cNvSpPr>
            <a:spLocks noChangeAspect="1" noChangeArrowheads="1"/>
          </p:cNvSpPr>
          <p:nvPr/>
        </p:nvSpPr>
        <p:spPr bwMode="auto">
          <a:xfrm>
            <a:off x="5967413" y="44196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98033" name="Oval 17"/>
          <p:cNvSpPr>
            <a:spLocks noChangeAspect="1" noChangeArrowheads="1"/>
          </p:cNvSpPr>
          <p:nvPr/>
        </p:nvSpPr>
        <p:spPr bwMode="auto">
          <a:xfrm>
            <a:off x="8521700" y="39370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y</a:t>
            </a:r>
          </a:p>
        </p:txBody>
      </p:sp>
      <p:sp>
        <p:nvSpPr>
          <p:cNvPr id="598034" name="Oval 18"/>
          <p:cNvSpPr>
            <a:spLocks noChangeAspect="1" noChangeArrowheads="1"/>
          </p:cNvSpPr>
          <p:nvPr/>
        </p:nvSpPr>
        <p:spPr bwMode="auto">
          <a:xfrm>
            <a:off x="8177213" y="5105400"/>
            <a:ext cx="225425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v</a:t>
            </a:r>
          </a:p>
        </p:txBody>
      </p:sp>
      <p:sp>
        <p:nvSpPr>
          <p:cNvPr id="598035" name="Freeform 19"/>
          <p:cNvSpPr>
            <a:spLocks/>
          </p:cNvSpPr>
          <p:nvPr/>
        </p:nvSpPr>
        <p:spPr bwMode="auto">
          <a:xfrm>
            <a:off x="6172200" y="4578350"/>
            <a:ext cx="1401763" cy="368300"/>
          </a:xfrm>
          <a:custGeom>
            <a:avLst/>
            <a:gdLst>
              <a:gd name="T0" fmla="*/ 0 w 883"/>
              <a:gd name="T1" fmla="*/ 0 h 232"/>
              <a:gd name="T2" fmla="*/ 251 w 883"/>
              <a:gd name="T3" fmla="*/ 63 h 232"/>
              <a:gd name="T4" fmla="*/ 494 w 883"/>
              <a:gd name="T5" fmla="*/ 51 h 232"/>
              <a:gd name="T6" fmla="*/ 733 w 883"/>
              <a:gd name="T7" fmla="*/ 69 h 232"/>
              <a:gd name="T8" fmla="*/ 883 w 883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232">
                <a:moveTo>
                  <a:pt x="0" y="0"/>
                </a:moveTo>
                <a:cubicBezTo>
                  <a:pt x="42" y="10"/>
                  <a:pt x="169" y="54"/>
                  <a:pt x="251" y="63"/>
                </a:cubicBezTo>
                <a:cubicBezTo>
                  <a:pt x="333" y="72"/>
                  <a:pt x="414" y="50"/>
                  <a:pt x="494" y="51"/>
                </a:cubicBezTo>
                <a:cubicBezTo>
                  <a:pt x="574" y="52"/>
                  <a:pt x="668" y="39"/>
                  <a:pt x="733" y="69"/>
                </a:cubicBezTo>
                <a:cubicBezTo>
                  <a:pt x="798" y="99"/>
                  <a:pt x="852" y="198"/>
                  <a:pt x="883" y="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8036" name="Freeform 20"/>
          <p:cNvSpPr>
            <a:spLocks/>
          </p:cNvSpPr>
          <p:nvPr/>
        </p:nvSpPr>
        <p:spPr bwMode="auto">
          <a:xfrm>
            <a:off x="7753350" y="4187825"/>
            <a:ext cx="1238250" cy="966788"/>
          </a:xfrm>
          <a:custGeom>
            <a:avLst/>
            <a:gdLst>
              <a:gd name="T0" fmla="*/ 550 w 780"/>
              <a:gd name="T1" fmla="*/ 0 h 609"/>
              <a:gd name="T2" fmla="*/ 502 w 780"/>
              <a:gd name="T3" fmla="*/ 108 h 609"/>
              <a:gd name="T4" fmla="*/ 100 w 780"/>
              <a:gd name="T5" fmla="*/ 140 h 609"/>
              <a:gd name="T6" fmla="*/ 0 w 780"/>
              <a:gd name="T7" fmla="*/ 215 h 609"/>
              <a:gd name="T8" fmla="*/ 100 w 780"/>
              <a:gd name="T9" fmla="*/ 265 h 609"/>
              <a:gd name="T10" fmla="*/ 394 w 780"/>
              <a:gd name="T11" fmla="*/ 296 h 609"/>
              <a:gd name="T12" fmla="*/ 595 w 780"/>
              <a:gd name="T13" fmla="*/ 284 h 609"/>
              <a:gd name="T14" fmla="*/ 751 w 780"/>
              <a:gd name="T15" fmla="*/ 440 h 609"/>
              <a:gd name="T16" fmla="*/ 419 w 780"/>
              <a:gd name="T17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0" h="609">
                <a:moveTo>
                  <a:pt x="550" y="0"/>
                </a:moveTo>
                <a:cubicBezTo>
                  <a:pt x="542" y="18"/>
                  <a:pt x="577" y="85"/>
                  <a:pt x="502" y="108"/>
                </a:cubicBezTo>
                <a:cubicBezTo>
                  <a:pt x="427" y="131"/>
                  <a:pt x="184" y="122"/>
                  <a:pt x="100" y="140"/>
                </a:cubicBezTo>
                <a:cubicBezTo>
                  <a:pt x="16" y="158"/>
                  <a:pt x="0" y="194"/>
                  <a:pt x="0" y="215"/>
                </a:cubicBezTo>
                <a:cubicBezTo>
                  <a:pt x="0" y="236"/>
                  <a:pt x="34" y="252"/>
                  <a:pt x="100" y="265"/>
                </a:cubicBezTo>
                <a:cubicBezTo>
                  <a:pt x="166" y="278"/>
                  <a:pt x="312" y="293"/>
                  <a:pt x="394" y="296"/>
                </a:cubicBezTo>
                <a:cubicBezTo>
                  <a:pt x="476" y="299"/>
                  <a:pt x="536" y="260"/>
                  <a:pt x="595" y="284"/>
                </a:cubicBezTo>
                <a:cubicBezTo>
                  <a:pt x="654" y="308"/>
                  <a:pt x="780" y="386"/>
                  <a:pt x="751" y="440"/>
                </a:cubicBezTo>
                <a:cubicBezTo>
                  <a:pt x="722" y="494"/>
                  <a:pt x="488" y="574"/>
                  <a:pt x="419" y="609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8037" name="Freeform 21"/>
          <p:cNvSpPr>
            <a:spLocks/>
          </p:cNvSpPr>
          <p:nvPr/>
        </p:nvSpPr>
        <p:spPr bwMode="auto">
          <a:xfrm>
            <a:off x="6143625" y="4038600"/>
            <a:ext cx="2386013" cy="411163"/>
          </a:xfrm>
          <a:custGeom>
            <a:avLst/>
            <a:gdLst>
              <a:gd name="T0" fmla="*/ 0 w 1503"/>
              <a:gd name="T1" fmla="*/ 259 h 259"/>
              <a:gd name="T2" fmla="*/ 144 w 1503"/>
              <a:gd name="T3" fmla="*/ 90 h 259"/>
              <a:gd name="T4" fmla="*/ 347 w 1503"/>
              <a:gd name="T5" fmla="*/ 32 h 259"/>
              <a:gd name="T6" fmla="*/ 438 w 1503"/>
              <a:gd name="T7" fmla="*/ 146 h 259"/>
              <a:gd name="T8" fmla="*/ 649 w 1503"/>
              <a:gd name="T9" fmla="*/ 169 h 259"/>
              <a:gd name="T10" fmla="*/ 814 w 1503"/>
              <a:gd name="T11" fmla="*/ 58 h 259"/>
              <a:gd name="T12" fmla="*/ 1039 w 1503"/>
              <a:gd name="T13" fmla="*/ 8 h 259"/>
              <a:gd name="T14" fmla="*/ 1503 w 1503"/>
              <a:gd name="T15" fmla="*/ 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3" h="259">
                <a:moveTo>
                  <a:pt x="0" y="259"/>
                </a:moveTo>
                <a:cubicBezTo>
                  <a:pt x="24" y="231"/>
                  <a:pt x="86" y="128"/>
                  <a:pt x="144" y="90"/>
                </a:cubicBezTo>
                <a:cubicBezTo>
                  <a:pt x="202" y="52"/>
                  <a:pt x="298" y="23"/>
                  <a:pt x="347" y="32"/>
                </a:cubicBezTo>
                <a:cubicBezTo>
                  <a:pt x="396" y="41"/>
                  <a:pt x="388" y="123"/>
                  <a:pt x="438" y="146"/>
                </a:cubicBezTo>
                <a:cubicBezTo>
                  <a:pt x="488" y="169"/>
                  <a:pt x="586" y="184"/>
                  <a:pt x="649" y="169"/>
                </a:cubicBezTo>
                <a:cubicBezTo>
                  <a:pt x="712" y="154"/>
                  <a:pt x="749" y="85"/>
                  <a:pt x="814" y="58"/>
                </a:cubicBezTo>
                <a:cubicBezTo>
                  <a:pt x="879" y="31"/>
                  <a:pt x="924" y="16"/>
                  <a:pt x="1039" y="8"/>
                </a:cubicBezTo>
                <a:cubicBezTo>
                  <a:pt x="1154" y="0"/>
                  <a:pt x="1406" y="9"/>
                  <a:pt x="1503" y="9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8038" name="Oval 22"/>
          <p:cNvSpPr>
            <a:spLocks noChangeAspect="1" noChangeArrowheads="1"/>
          </p:cNvSpPr>
          <p:nvPr/>
        </p:nvSpPr>
        <p:spPr bwMode="auto">
          <a:xfrm>
            <a:off x="7491413" y="3962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x</a:t>
            </a:r>
          </a:p>
        </p:txBody>
      </p:sp>
      <p:sp>
        <p:nvSpPr>
          <p:cNvPr id="598039" name="Text Box 23"/>
          <p:cNvSpPr txBox="1">
            <a:spLocks noChangeArrowheads="1"/>
          </p:cNvSpPr>
          <p:nvPr/>
        </p:nvSpPr>
        <p:spPr bwMode="auto">
          <a:xfrm>
            <a:off x="8101013" y="3435350"/>
            <a:ext cx="49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3399"/>
                </a:solidFill>
              </a:rPr>
              <a:t>P</a:t>
            </a:r>
          </a:p>
        </p:txBody>
      </p:sp>
      <p:sp>
        <p:nvSpPr>
          <p:cNvPr id="598040" name="Oval 24"/>
          <p:cNvSpPr>
            <a:spLocks noChangeAspect="1" noChangeArrowheads="1"/>
          </p:cNvSpPr>
          <p:nvPr/>
        </p:nvSpPr>
        <p:spPr bwMode="auto">
          <a:xfrm>
            <a:off x="7415213" y="48006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u</a:t>
            </a:r>
          </a:p>
        </p:txBody>
      </p:sp>
      <p:cxnSp>
        <p:nvCxnSpPr>
          <p:cNvPr id="598041" name="AutoShape 25"/>
          <p:cNvCxnSpPr>
            <a:cxnSpLocks noChangeShapeType="1"/>
            <a:stCxn id="598040" idx="5"/>
            <a:endCxn id="598034" idx="2"/>
          </p:cNvCxnSpPr>
          <p:nvPr/>
        </p:nvCxnSpPr>
        <p:spPr bwMode="auto">
          <a:xfrm>
            <a:off x="7605713" y="4995863"/>
            <a:ext cx="57150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815138" y="3981450"/>
            <a:ext cx="498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3399"/>
                </a:solidFill>
              </a:rPr>
              <a:t>P'</a:t>
            </a:r>
            <a:endParaRPr lang="en-US" sz="1400" baseline="-2500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11BF-1EB8-486E-8DFA-9515F43FC297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Scheduling:  Greedy Algorithms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Greedy template.  </a:t>
            </a:r>
            <a:r>
              <a:rPr kumimoji="0" lang="en-US">
                <a:solidFill>
                  <a:schemeClr val="tx1"/>
                </a:solidFill>
              </a:rPr>
              <a:t>Consider jobs in some natural order.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Take each job provided it's compatible with the ones already taken.</a:t>
            </a:r>
          </a:p>
          <a:p>
            <a:endParaRPr kumimoji="0" lang="en-US">
              <a:solidFill>
                <a:schemeClr val="tx1"/>
              </a:solidFill>
            </a:endParaRPr>
          </a:p>
          <a:p>
            <a:pPr lvl="1"/>
            <a:r>
              <a:rPr kumimoji="0" lang="en-US">
                <a:solidFill>
                  <a:schemeClr val="hlink"/>
                </a:solidFill>
              </a:rPr>
              <a:t>[Earliest start time]</a:t>
            </a:r>
            <a:r>
              <a:rPr kumimoji="0" lang="en-US"/>
              <a:t>  Consider jobs in ascending order of s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r>
              <a:rPr kumimoji="0" lang="en-US">
                <a:solidFill>
                  <a:schemeClr val="hlink"/>
                </a:solidFill>
              </a:rPr>
              <a:t>[Earliest finish time]</a:t>
            </a:r>
            <a:r>
              <a:rPr kumimoji="0" lang="en-US"/>
              <a:t>  Consider jobs in ascending order of f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r>
              <a:rPr kumimoji="0" lang="en-US">
                <a:solidFill>
                  <a:schemeClr val="hlink"/>
                </a:solidFill>
              </a:rPr>
              <a:t>[Shortest interval]</a:t>
            </a:r>
            <a:r>
              <a:rPr kumimoji="0" lang="en-US"/>
              <a:t>  Consider jobs in ascending order of f</a:t>
            </a:r>
            <a:r>
              <a:rPr kumimoji="0" lang="en-US" baseline="-25000"/>
              <a:t>j</a:t>
            </a:r>
            <a:r>
              <a:rPr kumimoji="0" lang="en-US"/>
              <a:t> - s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pPr lvl="1"/>
            <a:endParaRPr kumimoji="0" lang="en-US"/>
          </a:p>
          <a:p>
            <a:pPr lvl="1"/>
            <a:r>
              <a:rPr kumimoji="0" lang="en-US">
                <a:solidFill>
                  <a:schemeClr val="hlink"/>
                </a:solidFill>
              </a:rPr>
              <a:t>[Fewest conflicts]</a:t>
            </a:r>
            <a:r>
              <a:rPr kumimoji="0" lang="en-US"/>
              <a:t>  For each job j, count the number of</a:t>
            </a:r>
            <a:br>
              <a:rPr kumimoji="0" lang="en-US"/>
            </a:br>
            <a:r>
              <a:rPr kumimoji="0" lang="en-US"/>
              <a:t>conflicting jobs c</a:t>
            </a:r>
            <a:r>
              <a:rPr kumimoji="0" lang="en-US" baseline="-25000"/>
              <a:t>j</a:t>
            </a:r>
            <a:r>
              <a:rPr kumimoji="0" lang="en-US"/>
              <a:t>. Schedule in ascending order of c</a:t>
            </a:r>
            <a:r>
              <a:rPr kumimoji="0" lang="en-US" baseline="-25000"/>
              <a:t>j</a:t>
            </a:r>
            <a:r>
              <a:rPr kumimoji="0" lang="en-US"/>
              <a:t>.</a:t>
            </a:r>
          </a:p>
          <a:p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B4A07-E2D4-485F-87E4-BB1E7F3DC5A0}" type="slidenum">
              <a:rPr lang="en-US"/>
              <a:pPr/>
              <a:t>40</a:t>
            </a:fld>
            <a:endParaRPr lang="en-US" sz="1400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Algorithm:  Implementation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sym typeface="Symbol" pitchFamily="18" charset="2"/>
              </a:rPr>
              <a:t>For each unexplored node, explicitly maintain </a:t>
            </a:r>
          </a:p>
          <a:p>
            <a:pPr lvl="1">
              <a:buFont typeface="Monotype Sorts" pitchFamily="92" charset="2"/>
              <a:buNone/>
            </a:pPr>
            <a:endParaRPr lang="en-US"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Next node to explore = node with minimum (v).</a:t>
            </a:r>
          </a:p>
          <a:p>
            <a:pPr lvl="1"/>
            <a:r>
              <a:rPr lang="en-US">
                <a:sym typeface="Symbol" pitchFamily="18" charset="2"/>
              </a:rPr>
              <a:t>When exploring v, for each incident edge e = (v, w), update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Efficient implementation. 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Maintain a priority queue of unexplored nodes, prioritized by (v).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4286250" y="6248400"/>
            <a:ext cx="363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†  Individual ops are amortized bounds</a:t>
            </a:r>
          </a:p>
        </p:txBody>
      </p:sp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1143000" y="4222750"/>
            <a:ext cx="1560513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PQ Operation</a:t>
            </a:r>
          </a:p>
        </p:txBody>
      </p:sp>
      <p:sp>
        <p:nvSpPr>
          <p:cNvPr id="600071" name="Rectangle 7"/>
          <p:cNvSpPr>
            <a:spLocks noChangeArrowheads="1"/>
          </p:cNvSpPr>
          <p:nvPr/>
        </p:nvSpPr>
        <p:spPr bwMode="auto">
          <a:xfrm>
            <a:off x="1143000" y="4583113"/>
            <a:ext cx="1560513" cy="300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Insert</a:t>
            </a:r>
            <a:endParaRPr kumimoji="0" lang="en-US" sz="1400" baseline="30000"/>
          </a:p>
        </p:txBody>
      </p:sp>
      <p:sp>
        <p:nvSpPr>
          <p:cNvPr id="600072" name="Rectangle 8"/>
          <p:cNvSpPr>
            <a:spLocks noChangeArrowheads="1"/>
          </p:cNvSpPr>
          <p:nvPr/>
        </p:nvSpPr>
        <p:spPr bwMode="auto">
          <a:xfrm>
            <a:off x="1143000" y="4883150"/>
            <a:ext cx="1560513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ExtractMin</a:t>
            </a:r>
            <a:endParaRPr kumimoji="0" lang="en-US" sz="1400" baseline="30000"/>
          </a:p>
        </p:txBody>
      </p:sp>
      <p:sp>
        <p:nvSpPr>
          <p:cNvPr id="600073" name="Rectangle 9"/>
          <p:cNvSpPr>
            <a:spLocks noChangeArrowheads="1"/>
          </p:cNvSpPr>
          <p:nvPr/>
        </p:nvSpPr>
        <p:spPr bwMode="auto">
          <a:xfrm>
            <a:off x="1143000" y="5181600"/>
            <a:ext cx="1560513" cy="3016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ChangeKey</a:t>
            </a:r>
            <a:endParaRPr kumimoji="0" lang="en-US" sz="1400" baseline="30000"/>
          </a:p>
        </p:txBody>
      </p:sp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4452938" y="4222750"/>
            <a:ext cx="119856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Binary heap</a:t>
            </a:r>
          </a:p>
        </p:txBody>
      </p:sp>
      <p:sp>
        <p:nvSpPr>
          <p:cNvPr id="600075" name="Rectangle 11"/>
          <p:cNvSpPr>
            <a:spLocks noChangeArrowheads="1"/>
          </p:cNvSpPr>
          <p:nvPr/>
        </p:nvSpPr>
        <p:spPr bwMode="auto">
          <a:xfrm>
            <a:off x="4452938" y="4583113"/>
            <a:ext cx="1198562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log n</a:t>
            </a:r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4452938" y="4883150"/>
            <a:ext cx="119856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log n</a:t>
            </a:r>
          </a:p>
        </p:txBody>
      </p:sp>
      <p:sp>
        <p:nvSpPr>
          <p:cNvPr id="600077" name="Rectangle 13"/>
          <p:cNvSpPr>
            <a:spLocks noChangeArrowheads="1"/>
          </p:cNvSpPr>
          <p:nvPr/>
        </p:nvSpPr>
        <p:spPr bwMode="auto">
          <a:xfrm>
            <a:off x="4452938" y="5181600"/>
            <a:ext cx="1198562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log n</a:t>
            </a:r>
          </a:p>
        </p:txBody>
      </p:sp>
      <p:sp>
        <p:nvSpPr>
          <p:cNvPr id="600078" name="Rectangle 14"/>
          <p:cNvSpPr>
            <a:spLocks noChangeArrowheads="1"/>
          </p:cNvSpPr>
          <p:nvPr/>
        </p:nvSpPr>
        <p:spPr bwMode="auto">
          <a:xfrm>
            <a:off x="6853238" y="4222750"/>
            <a:ext cx="121761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Fib heap </a:t>
            </a:r>
            <a:r>
              <a:rPr kumimoji="0" lang="en-US" sz="1400" baseline="30000">
                <a:solidFill>
                  <a:schemeClr val="bg1"/>
                </a:solidFill>
              </a:rPr>
              <a:t>†</a:t>
            </a:r>
          </a:p>
        </p:txBody>
      </p:sp>
      <p:sp>
        <p:nvSpPr>
          <p:cNvPr id="600079" name="Rectangle 15"/>
          <p:cNvSpPr>
            <a:spLocks noChangeArrowheads="1"/>
          </p:cNvSpPr>
          <p:nvPr/>
        </p:nvSpPr>
        <p:spPr bwMode="auto">
          <a:xfrm>
            <a:off x="6853238" y="4583113"/>
            <a:ext cx="1217612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00080" name="Rectangle 16"/>
          <p:cNvSpPr>
            <a:spLocks noChangeArrowheads="1"/>
          </p:cNvSpPr>
          <p:nvPr/>
        </p:nvSpPr>
        <p:spPr bwMode="auto">
          <a:xfrm>
            <a:off x="6853238" y="4883150"/>
            <a:ext cx="121761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log n</a:t>
            </a:r>
          </a:p>
        </p:txBody>
      </p:sp>
      <p:sp>
        <p:nvSpPr>
          <p:cNvPr id="600081" name="Rectangle 17"/>
          <p:cNvSpPr>
            <a:spLocks noChangeArrowheads="1"/>
          </p:cNvSpPr>
          <p:nvPr/>
        </p:nvSpPr>
        <p:spPr bwMode="auto">
          <a:xfrm>
            <a:off x="6853238" y="5181600"/>
            <a:ext cx="1217612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00082" name="Rectangle 18"/>
          <p:cNvSpPr>
            <a:spLocks noChangeArrowheads="1"/>
          </p:cNvSpPr>
          <p:nvPr/>
        </p:nvSpPr>
        <p:spPr bwMode="auto">
          <a:xfrm>
            <a:off x="3613150" y="4222750"/>
            <a:ext cx="839788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600083" name="Rectangle 19"/>
          <p:cNvSpPr>
            <a:spLocks noChangeArrowheads="1"/>
          </p:cNvSpPr>
          <p:nvPr/>
        </p:nvSpPr>
        <p:spPr bwMode="auto">
          <a:xfrm>
            <a:off x="3613150" y="4583113"/>
            <a:ext cx="83978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n</a:t>
            </a:r>
          </a:p>
        </p:txBody>
      </p:sp>
      <p:sp>
        <p:nvSpPr>
          <p:cNvPr id="600084" name="Rectangle 20"/>
          <p:cNvSpPr>
            <a:spLocks noChangeArrowheads="1"/>
          </p:cNvSpPr>
          <p:nvPr/>
        </p:nvSpPr>
        <p:spPr bwMode="auto">
          <a:xfrm>
            <a:off x="3613150" y="4883150"/>
            <a:ext cx="83978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n</a:t>
            </a:r>
          </a:p>
        </p:txBody>
      </p:sp>
      <p:sp>
        <p:nvSpPr>
          <p:cNvPr id="600085" name="Rectangle 21"/>
          <p:cNvSpPr>
            <a:spLocks noChangeArrowheads="1"/>
          </p:cNvSpPr>
          <p:nvPr/>
        </p:nvSpPr>
        <p:spPr bwMode="auto">
          <a:xfrm>
            <a:off x="3613150" y="5181600"/>
            <a:ext cx="839788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00086" name="Rectangle 22"/>
          <p:cNvSpPr>
            <a:spLocks noChangeArrowheads="1"/>
          </p:cNvSpPr>
          <p:nvPr/>
        </p:nvSpPr>
        <p:spPr bwMode="auto">
          <a:xfrm>
            <a:off x="1143000" y="5483225"/>
            <a:ext cx="1560513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IsEmpty</a:t>
            </a:r>
            <a:endParaRPr kumimoji="0" lang="en-US" sz="1400" baseline="30000"/>
          </a:p>
        </p:txBody>
      </p:sp>
      <p:sp>
        <p:nvSpPr>
          <p:cNvPr id="600087" name="Rectangle 23"/>
          <p:cNvSpPr>
            <a:spLocks noChangeArrowheads="1"/>
          </p:cNvSpPr>
          <p:nvPr/>
        </p:nvSpPr>
        <p:spPr bwMode="auto">
          <a:xfrm>
            <a:off x="4452938" y="5483225"/>
            <a:ext cx="119856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00088" name="Rectangle 24"/>
          <p:cNvSpPr>
            <a:spLocks noChangeArrowheads="1"/>
          </p:cNvSpPr>
          <p:nvPr/>
        </p:nvSpPr>
        <p:spPr bwMode="auto">
          <a:xfrm>
            <a:off x="6853238" y="5483225"/>
            <a:ext cx="121761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00089" name="Rectangle 25"/>
          <p:cNvSpPr>
            <a:spLocks noChangeArrowheads="1"/>
          </p:cNvSpPr>
          <p:nvPr/>
        </p:nvSpPr>
        <p:spPr bwMode="auto">
          <a:xfrm>
            <a:off x="3613150" y="5483225"/>
            <a:ext cx="83978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00090" name="Rectangle 26"/>
          <p:cNvSpPr>
            <a:spLocks noChangeArrowheads="1"/>
          </p:cNvSpPr>
          <p:nvPr/>
        </p:nvSpPr>
        <p:spPr bwMode="auto">
          <a:xfrm>
            <a:off x="3613150" y="3922713"/>
            <a:ext cx="4464050" cy="3000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Priority Queue</a:t>
            </a:r>
          </a:p>
        </p:txBody>
      </p:sp>
      <p:sp>
        <p:nvSpPr>
          <p:cNvPr id="600091" name="Rectangle 27"/>
          <p:cNvSpPr>
            <a:spLocks noChangeArrowheads="1"/>
          </p:cNvSpPr>
          <p:nvPr/>
        </p:nvSpPr>
        <p:spPr bwMode="auto">
          <a:xfrm>
            <a:off x="1143000" y="5781675"/>
            <a:ext cx="1560513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Total</a:t>
            </a:r>
            <a:endParaRPr kumimoji="0" lang="en-US" sz="1400" baseline="30000"/>
          </a:p>
        </p:txBody>
      </p:sp>
      <p:sp>
        <p:nvSpPr>
          <p:cNvPr id="600092" name="Rectangle 28"/>
          <p:cNvSpPr>
            <a:spLocks noChangeArrowheads="1"/>
          </p:cNvSpPr>
          <p:nvPr/>
        </p:nvSpPr>
        <p:spPr bwMode="auto">
          <a:xfrm>
            <a:off x="4452938" y="5781675"/>
            <a:ext cx="1198562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m log n</a:t>
            </a:r>
          </a:p>
        </p:txBody>
      </p:sp>
      <p:sp>
        <p:nvSpPr>
          <p:cNvPr id="600093" name="Rectangle 29"/>
          <p:cNvSpPr>
            <a:spLocks noChangeArrowheads="1"/>
          </p:cNvSpPr>
          <p:nvPr/>
        </p:nvSpPr>
        <p:spPr bwMode="auto">
          <a:xfrm>
            <a:off x="6853238" y="5781675"/>
            <a:ext cx="1217612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m + n log n</a:t>
            </a:r>
            <a:endParaRPr kumimoji="0" lang="en-US" sz="1400"/>
          </a:p>
        </p:txBody>
      </p:sp>
      <p:sp>
        <p:nvSpPr>
          <p:cNvPr id="600094" name="Rectangle 30"/>
          <p:cNvSpPr>
            <a:spLocks noChangeArrowheads="1"/>
          </p:cNvSpPr>
          <p:nvPr/>
        </p:nvSpPr>
        <p:spPr bwMode="auto">
          <a:xfrm>
            <a:off x="3613150" y="5781675"/>
            <a:ext cx="839788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n</a:t>
            </a:r>
            <a:r>
              <a:rPr lang="en-US" sz="1400" baseline="30000"/>
              <a:t>2</a:t>
            </a:r>
          </a:p>
        </p:txBody>
      </p:sp>
      <p:sp>
        <p:nvSpPr>
          <p:cNvPr id="600095" name="Rectangle 31"/>
          <p:cNvSpPr>
            <a:spLocks noChangeArrowheads="1"/>
          </p:cNvSpPr>
          <p:nvPr/>
        </p:nvSpPr>
        <p:spPr bwMode="auto">
          <a:xfrm>
            <a:off x="2703513" y="4222750"/>
            <a:ext cx="909637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Dijkstra</a:t>
            </a:r>
          </a:p>
        </p:txBody>
      </p:sp>
      <p:sp>
        <p:nvSpPr>
          <p:cNvPr id="600096" name="Rectangle 32"/>
          <p:cNvSpPr>
            <a:spLocks noChangeArrowheads="1"/>
          </p:cNvSpPr>
          <p:nvPr/>
        </p:nvSpPr>
        <p:spPr bwMode="auto">
          <a:xfrm>
            <a:off x="2703513" y="4583113"/>
            <a:ext cx="909637" cy="300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n</a:t>
            </a:r>
          </a:p>
        </p:txBody>
      </p:sp>
      <p:sp>
        <p:nvSpPr>
          <p:cNvPr id="600097" name="Rectangle 33"/>
          <p:cNvSpPr>
            <a:spLocks noChangeArrowheads="1"/>
          </p:cNvSpPr>
          <p:nvPr/>
        </p:nvSpPr>
        <p:spPr bwMode="auto">
          <a:xfrm>
            <a:off x="2703513" y="4883150"/>
            <a:ext cx="909637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n</a:t>
            </a:r>
          </a:p>
        </p:txBody>
      </p:sp>
      <p:sp>
        <p:nvSpPr>
          <p:cNvPr id="600098" name="Rectangle 34"/>
          <p:cNvSpPr>
            <a:spLocks noChangeArrowheads="1"/>
          </p:cNvSpPr>
          <p:nvPr/>
        </p:nvSpPr>
        <p:spPr bwMode="auto">
          <a:xfrm>
            <a:off x="2703513" y="5181600"/>
            <a:ext cx="909637" cy="3016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m</a:t>
            </a:r>
          </a:p>
        </p:txBody>
      </p:sp>
      <p:sp>
        <p:nvSpPr>
          <p:cNvPr id="600099" name="Rectangle 35"/>
          <p:cNvSpPr>
            <a:spLocks noChangeArrowheads="1"/>
          </p:cNvSpPr>
          <p:nvPr/>
        </p:nvSpPr>
        <p:spPr bwMode="auto">
          <a:xfrm>
            <a:off x="2703513" y="5483225"/>
            <a:ext cx="909637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n</a:t>
            </a:r>
          </a:p>
        </p:txBody>
      </p:sp>
      <p:sp>
        <p:nvSpPr>
          <p:cNvPr id="600100" name="Rectangle 36"/>
          <p:cNvSpPr>
            <a:spLocks noChangeArrowheads="1"/>
          </p:cNvSpPr>
          <p:nvPr/>
        </p:nvSpPr>
        <p:spPr bwMode="auto">
          <a:xfrm>
            <a:off x="2703513" y="5781675"/>
            <a:ext cx="909637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aseline="30000"/>
          </a:p>
        </p:txBody>
      </p:sp>
      <p:sp>
        <p:nvSpPr>
          <p:cNvPr id="600101" name="Rectangle 37"/>
          <p:cNvSpPr>
            <a:spLocks noChangeArrowheads="1"/>
          </p:cNvSpPr>
          <p:nvPr/>
        </p:nvSpPr>
        <p:spPr bwMode="auto">
          <a:xfrm>
            <a:off x="5651500" y="4222750"/>
            <a:ext cx="1201738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d-way Heap</a:t>
            </a:r>
          </a:p>
        </p:txBody>
      </p:sp>
      <p:sp>
        <p:nvSpPr>
          <p:cNvPr id="600102" name="Rectangle 38"/>
          <p:cNvSpPr>
            <a:spLocks noChangeArrowheads="1"/>
          </p:cNvSpPr>
          <p:nvPr/>
        </p:nvSpPr>
        <p:spPr bwMode="auto">
          <a:xfrm>
            <a:off x="5651500" y="4583113"/>
            <a:ext cx="120173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d log</a:t>
            </a:r>
            <a:r>
              <a:rPr kumimoji="0" lang="en-US" sz="1400" baseline="-25000"/>
              <a:t> d</a:t>
            </a:r>
            <a:r>
              <a:rPr kumimoji="0" lang="en-US" sz="1400"/>
              <a:t> n</a:t>
            </a:r>
          </a:p>
        </p:txBody>
      </p:sp>
      <p:sp>
        <p:nvSpPr>
          <p:cNvPr id="600103" name="Rectangle 39"/>
          <p:cNvSpPr>
            <a:spLocks noChangeArrowheads="1"/>
          </p:cNvSpPr>
          <p:nvPr/>
        </p:nvSpPr>
        <p:spPr bwMode="auto">
          <a:xfrm>
            <a:off x="5651500" y="4883150"/>
            <a:ext cx="120173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d log</a:t>
            </a:r>
            <a:r>
              <a:rPr kumimoji="0" lang="en-US" sz="1400" baseline="-25000"/>
              <a:t> d</a:t>
            </a:r>
            <a:r>
              <a:rPr kumimoji="0" lang="en-US" sz="1400"/>
              <a:t> n</a:t>
            </a:r>
          </a:p>
        </p:txBody>
      </p:sp>
      <p:sp>
        <p:nvSpPr>
          <p:cNvPr id="600104" name="Rectangle 40"/>
          <p:cNvSpPr>
            <a:spLocks noChangeArrowheads="1"/>
          </p:cNvSpPr>
          <p:nvPr/>
        </p:nvSpPr>
        <p:spPr bwMode="auto">
          <a:xfrm>
            <a:off x="5651500" y="5181600"/>
            <a:ext cx="1201738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log</a:t>
            </a:r>
            <a:r>
              <a:rPr kumimoji="0" lang="en-US" sz="1400" baseline="-25000"/>
              <a:t> d</a:t>
            </a:r>
            <a:r>
              <a:rPr kumimoji="0" lang="en-US" sz="1400"/>
              <a:t> n</a:t>
            </a:r>
          </a:p>
        </p:txBody>
      </p:sp>
      <p:sp>
        <p:nvSpPr>
          <p:cNvPr id="600105" name="Rectangle 41"/>
          <p:cNvSpPr>
            <a:spLocks noChangeArrowheads="1"/>
          </p:cNvSpPr>
          <p:nvPr/>
        </p:nvSpPr>
        <p:spPr bwMode="auto">
          <a:xfrm>
            <a:off x="5651500" y="5483225"/>
            <a:ext cx="120173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00106" name="Rectangle 42"/>
          <p:cNvSpPr>
            <a:spLocks noChangeArrowheads="1"/>
          </p:cNvSpPr>
          <p:nvPr/>
        </p:nvSpPr>
        <p:spPr bwMode="auto">
          <a:xfrm>
            <a:off x="5651500" y="5781675"/>
            <a:ext cx="1201738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m log </a:t>
            </a:r>
            <a:r>
              <a:rPr kumimoji="0" lang="en-US" sz="1400" baseline="-25000"/>
              <a:t>m/n </a:t>
            </a:r>
            <a:r>
              <a:rPr lang="en-US" sz="1400"/>
              <a:t>n</a:t>
            </a:r>
          </a:p>
        </p:txBody>
      </p:sp>
      <p:graphicFrame>
        <p:nvGraphicFramePr>
          <p:cNvPr id="600107" name="Object 43"/>
          <p:cNvGraphicFramePr>
            <a:graphicFrameLocks noChangeAspect="1"/>
          </p:cNvGraphicFramePr>
          <p:nvPr/>
        </p:nvGraphicFramePr>
        <p:xfrm>
          <a:off x="5600700" y="102235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32" name="Equation" r:id="rId4" imgW="2705100" imgH="393700" progId="Equation.3">
                  <p:embed/>
                </p:oleObj>
              </mc:Choice>
              <mc:Fallback>
                <p:oleObj name="Equation" r:id="rId4" imgW="2705100" imgH="3937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022350"/>
                        <a:ext cx="270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108" name="Object 44"/>
          <p:cNvGraphicFramePr>
            <a:graphicFrameLocks noChangeAspect="1"/>
          </p:cNvGraphicFramePr>
          <p:nvPr/>
        </p:nvGraphicFramePr>
        <p:xfrm>
          <a:off x="1195388" y="2441575"/>
          <a:ext cx="266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33" name="Equation" r:id="rId6" imgW="2667000" imgH="279400" progId="Equation.3">
                  <p:embed/>
                </p:oleObj>
              </mc:Choice>
              <mc:Fallback>
                <p:oleObj name="Equation" r:id="rId6" imgW="2667000" imgH="279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441575"/>
                        <a:ext cx="2667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09" name="AutoShape 45">
            <a:hlinkClick r:id="rId8" action="ppaction://hlinkpres?slideindex=1&amp;slidetitle=Dijkstra's Shortest Path Algorithm" highlightClick="1"/>
          </p:cNvPr>
          <p:cNvSpPr>
            <a:spLocks noChangeArrowheads="1"/>
          </p:cNvSpPr>
          <p:nvPr/>
        </p:nvSpPr>
        <p:spPr bwMode="auto">
          <a:xfrm>
            <a:off x="4114800" y="3368566"/>
            <a:ext cx="487363" cy="354013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Coin Changing</a:t>
            </a:r>
          </a:p>
        </p:txBody>
      </p:sp>
      <p:pic>
        <p:nvPicPr>
          <p:cNvPr id="661507" name="Picture 3" descr="wallstr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16954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371600" y="3048000"/>
            <a:ext cx="4800600" cy="13001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 anchor="ctr">
            <a:spAutoFit/>
          </a:bodyPr>
          <a:lstStyle/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/>
              <a:t>Greed is good. Greed is right. Greed works. Greed clarifies, cuts through, and captures the essence of the evolutionary spirit.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/>
              <a:t>        - </a:t>
            </a:r>
            <a:r>
              <a:rPr lang="en-US" i="1"/>
              <a:t>Gordon Gecko (Michael Douglas)</a:t>
            </a:r>
          </a:p>
        </p:txBody>
      </p:sp>
      <p:pic>
        <p:nvPicPr>
          <p:cNvPr id="661509" name="Microsoft Office 2004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49" fill="hold"/>
                                        <p:tgtEl>
                                          <p:spTgt spid="66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150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1509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4AE1-C881-47E8-860C-5986AB0FF60E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 Changing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Goal.  </a:t>
            </a:r>
            <a:r>
              <a:rPr lang="en-US">
                <a:solidFill>
                  <a:schemeClr val="tx1"/>
                </a:solidFill>
              </a:rPr>
              <a:t>Given currency denominations: 1, 5, 10, 25, 100, devise a method to pay amount to customer using fewest number of coins.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34¢.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Cashier's algorithm.  </a:t>
            </a:r>
            <a:r>
              <a:rPr lang="en-US">
                <a:solidFill>
                  <a:schemeClr val="tx1"/>
                </a:solidFill>
              </a:rPr>
              <a:t>At each iteration, add coin of the largest value that does not take us past the amount to be paid.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$2.89.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41028" name="Group 4"/>
          <p:cNvGrpSpPr>
            <a:grpSpLocks/>
          </p:cNvGrpSpPr>
          <p:nvPr/>
        </p:nvGrpSpPr>
        <p:grpSpPr bwMode="auto">
          <a:xfrm>
            <a:off x="2590800" y="1981200"/>
            <a:ext cx="3962400" cy="709613"/>
            <a:chOff x="1584" y="1200"/>
            <a:chExt cx="3456" cy="619"/>
          </a:xfrm>
        </p:grpSpPr>
        <p:pic>
          <p:nvPicPr>
            <p:cNvPr id="641029" name="Picture 5" descr="nifro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248"/>
              <a:ext cx="518" cy="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0" name="Picture 6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1" name="Picture 7" descr="pennyfro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48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2" name="Picture 8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3" name="Picture 9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4" name="Picture 10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1035" name="Group 11"/>
          <p:cNvGrpSpPr>
            <a:grpSpLocks/>
          </p:cNvGrpSpPr>
          <p:nvPr/>
        </p:nvGrpSpPr>
        <p:grpSpPr bwMode="auto">
          <a:xfrm>
            <a:off x="2411413" y="4738688"/>
            <a:ext cx="5741987" cy="1357312"/>
            <a:chOff x="144" y="3024"/>
            <a:chExt cx="5057" cy="1195"/>
          </a:xfrm>
        </p:grpSpPr>
        <p:pic>
          <p:nvPicPr>
            <p:cNvPr id="641036" name="Picture 12" descr="$1fron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7" name="Picture 13" descr="dimefron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360"/>
              <a:ext cx="468" cy="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8" name="Picture 14" descr="pennyfro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120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9" name="Picture 15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0" name="Picture 16" descr="$1bac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1" name="Picture 17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2" name="Picture 18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120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3" name="Picture 19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4" name="Picture 20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5" name="Picture 21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93468-C031-48F4-8F9D-22686806AB00}" type="slidenum">
              <a:rPr lang="en-US"/>
              <a:pPr/>
              <a:t>43</a:t>
            </a:fld>
            <a:endParaRPr lang="en-US" sz="1400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Coin-Changing:  Greedy Algorithm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Cashier's algorithm.  </a:t>
            </a:r>
            <a:r>
              <a:rPr lang="en-US">
                <a:solidFill>
                  <a:schemeClr val="tx1"/>
                </a:solidFill>
              </a:rPr>
              <a:t>At each iteration, add coin of the largest value that does not take us past the amount to be paid.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Q.  </a:t>
            </a:r>
            <a:r>
              <a:rPr lang="en-US">
                <a:solidFill>
                  <a:schemeClr val="tx1"/>
                </a:solidFill>
              </a:rPr>
              <a:t>Is cashier's algorithm optimal?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1143000" y="2133600"/>
            <a:ext cx="6705600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Sort</a:t>
            </a:r>
            <a:r>
              <a:rPr lang="en-US" b="1">
                <a:latin typeface="Courier New" pitchFamily="49" charset="0"/>
              </a:rPr>
              <a:t> coins denominations by value: c</a:t>
            </a:r>
            <a:r>
              <a:rPr lang="en-US" b="1" baseline="-25000"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 &lt; c</a:t>
            </a:r>
            <a:r>
              <a:rPr lang="en-US" b="1" baseline="-25000">
                <a:latin typeface="Courier New" pitchFamily="49" charset="0"/>
              </a:rPr>
              <a:t>2</a:t>
            </a:r>
            <a:r>
              <a:rPr lang="en-US" b="1">
                <a:latin typeface="Courier New" pitchFamily="49" charset="0"/>
              </a:rPr>
              <a:t> &lt; … &lt; c</a:t>
            </a:r>
            <a:r>
              <a:rPr lang="en-US" b="1" baseline="-25000">
                <a:latin typeface="Courier New" pitchFamily="49" charset="0"/>
              </a:rPr>
              <a:t>n</a:t>
            </a:r>
            <a:r>
              <a:rPr lang="en-US" b="1">
                <a:latin typeface="Courier New" pitchFamily="49" charset="0"/>
              </a:rPr>
              <a:t>.</a:t>
            </a:r>
          </a:p>
          <a:p>
            <a:endParaRPr lang="en-US" b="1">
              <a:latin typeface="Courier New" pitchFamily="49" charset="0"/>
            </a:endParaRP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S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</a:t>
            </a:r>
            <a:r>
              <a:rPr lang="en-US" b="1">
                <a:latin typeface="Courier New" pitchFamily="49" charset="0"/>
              </a:rPr>
              <a:t> 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while</a:t>
            </a:r>
            <a:r>
              <a:rPr lang="en-US" b="1">
                <a:latin typeface="Courier New" pitchFamily="49" charset="0"/>
              </a:rPr>
              <a:t> (x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</a:t>
            </a:r>
            <a:r>
              <a:rPr lang="en-US" b="1">
                <a:latin typeface="Courier New" pitchFamily="49" charset="0"/>
              </a:rPr>
              <a:t> 0) {</a:t>
            </a:r>
          </a:p>
          <a:p>
            <a:r>
              <a:rPr lang="en-US" b="1">
                <a:latin typeface="Courier New" pitchFamily="49" charset="0"/>
              </a:rPr>
              <a:t>   let k be largest integer such that c</a:t>
            </a:r>
            <a:r>
              <a:rPr lang="en-US" b="1" baseline="-25000">
                <a:latin typeface="Courier New" pitchFamily="49" charset="0"/>
              </a:rPr>
              <a:t>k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x</a:t>
            </a:r>
          </a:p>
          <a:p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if</a:t>
            </a:r>
            <a:r>
              <a:rPr lang="en-US" b="1">
                <a:latin typeface="Courier New" pitchFamily="49" charset="0"/>
              </a:rPr>
              <a:t> (k = 0)</a:t>
            </a:r>
          </a:p>
          <a:p>
            <a:r>
              <a:rPr lang="en-US" b="1">
                <a:latin typeface="Courier New" pitchFamily="49" charset="0"/>
              </a:rPr>
              <a:t>   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"no solution found"</a:t>
            </a:r>
          </a:p>
          <a:p>
            <a:r>
              <a:rPr lang="en-US" b="1">
                <a:latin typeface="Courier New" pitchFamily="49" charset="0"/>
              </a:rPr>
              <a:t>   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x - c</a:t>
            </a:r>
            <a:r>
              <a:rPr lang="en-US" b="1" baseline="-25000">
                <a:latin typeface="Courier New" pitchFamily="49" charset="0"/>
              </a:rPr>
              <a:t>k</a:t>
            </a:r>
          </a:p>
          <a:p>
            <a:r>
              <a:rPr lang="en-US" b="1">
                <a:latin typeface="Courier New" pitchFamily="49" charset="0"/>
              </a:rPr>
              <a:t>   S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S  {k}</a:t>
            </a:r>
          </a:p>
          <a:p>
            <a:r>
              <a:rPr lang="en-US" b="1">
                <a:latin typeface="Courier New" pitchFamily="49" charset="0"/>
                <a:sym typeface="Symbol" pitchFamily="18" charset="2"/>
              </a:rPr>
              <a:t>}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  <a:sym typeface="Symbol" pitchFamily="18" charset="2"/>
              </a:rPr>
              <a:t>return</a:t>
            </a:r>
            <a:r>
              <a:rPr lang="en-US" b="1">
                <a:latin typeface="Courier New" pitchFamily="49" charset="0"/>
                <a:sym typeface="Symbol" pitchFamily="18" charset="2"/>
              </a:rPr>
              <a:t> S</a:t>
            </a:r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1614488" y="2667000"/>
            <a:ext cx="10525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coins selected 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643078" name="Line 6"/>
          <p:cNvSpPr>
            <a:spLocks noChangeShapeType="1"/>
          </p:cNvSpPr>
          <p:nvPr/>
        </p:nvSpPr>
        <p:spPr bwMode="auto">
          <a:xfrm flipH="1">
            <a:off x="1438275" y="2819400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41816-1A2D-40CA-96D1-C2FBEF1E60F0}" type="slidenum">
              <a:rPr lang="en-US"/>
              <a:pPr/>
              <a:t>44</a:t>
            </a:fld>
            <a:endParaRPr lang="en-US" sz="140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Coin-Changing:  Analysis of Greedy Algorithm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 is optimal for U.S. coinage:  1, 5, 10, 25, 100.</a:t>
            </a:r>
          </a:p>
          <a:p>
            <a:r>
              <a:rPr lang="en-US"/>
              <a:t>Pf. </a:t>
            </a:r>
            <a:r>
              <a:rPr lang="en-US">
                <a:solidFill>
                  <a:schemeClr val="hlink"/>
                </a:solidFill>
              </a:rPr>
              <a:t>(by induction on x)</a:t>
            </a:r>
          </a:p>
          <a:p>
            <a:pPr lvl="1"/>
            <a:r>
              <a:rPr lang="en-US"/>
              <a:t>Consider optimal way to change c</a:t>
            </a:r>
            <a:r>
              <a:rPr lang="en-US" baseline="-25000"/>
              <a:t>k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x &lt; c</a:t>
            </a:r>
            <a:r>
              <a:rPr lang="en-US" baseline="-25000"/>
              <a:t>k+1</a:t>
            </a:r>
            <a:r>
              <a:rPr lang="en-US"/>
              <a:t> :  greedy takes coin k.</a:t>
            </a:r>
          </a:p>
          <a:p>
            <a:pPr lvl="1"/>
            <a:r>
              <a:rPr lang="en-US"/>
              <a:t>We claim that any optimal solution must also take coin k.</a:t>
            </a:r>
          </a:p>
          <a:p>
            <a:pPr lvl="2"/>
            <a:r>
              <a:rPr lang="en-US"/>
              <a:t>if not, it needs enough coins of type c</a:t>
            </a:r>
            <a:r>
              <a:rPr lang="en-US" baseline="-25000"/>
              <a:t>1</a:t>
            </a:r>
            <a:r>
              <a:rPr lang="en-US"/>
              <a:t>, …, c</a:t>
            </a:r>
            <a:r>
              <a:rPr lang="en-US" baseline="-25000"/>
              <a:t>k-1</a:t>
            </a:r>
            <a:r>
              <a:rPr lang="en-US" sz="2000" baseline="-25000"/>
              <a:t>  </a:t>
            </a:r>
            <a:r>
              <a:rPr lang="en-US"/>
              <a:t>to add up to x</a:t>
            </a:r>
          </a:p>
          <a:p>
            <a:pPr lvl="2"/>
            <a:r>
              <a:rPr lang="en-US"/>
              <a:t>table below indicates no optimal solution can do this</a:t>
            </a:r>
          </a:p>
          <a:p>
            <a:pPr lvl="1"/>
            <a:r>
              <a:rPr lang="en-US"/>
              <a:t>Problem reduces to coin-changing x - c</a:t>
            </a:r>
            <a:r>
              <a:rPr lang="en-US" baseline="-25000"/>
              <a:t>k</a:t>
            </a:r>
            <a:r>
              <a:rPr lang="en-US"/>
              <a:t> cents, which, by induction, is optimally solved by greedy algorithm.  </a:t>
            </a:r>
            <a:r>
              <a:rPr lang="en-US">
                <a:solidFill>
                  <a:schemeClr val="hlink"/>
                </a:solidFill>
                <a:ea typeface="Lucida Grande" pitchFamily="-110" charset="0"/>
                <a:cs typeface="Lucida Grande" pitchFamily="-110" charset="0"/>
              </a:rPr>
              <a:t>▪</a:t>
            </a:r>
            <a:endParaRPr lang="en-US">
              <a:solidFill>
                <a:schemeClr val="hlink"/>
              </a:solidFill>
            </a:endParaRPr>
          </a:p>
          <a:p>
            <a:pPr lvl="1">
              <a:buFont typeface="Monotype Sorts" pitchFamily="92" charset="2"/>
              <a:buNone/>
            </a:pPr>
            <a:endParaRPr lang="en-US" sz="2000" baseline="-25000"/>
          </a:p>
        </p:txBody>
      </p:sp>
      <p:sp>
        <p:nvSpPr>
          <p:cNvPr id="645124" name="Rectangle 4"/>
          <p:cNvSpPr>
            <a:spLocks noChangeArrowheads="1"/>
          </p:cNvSpPr>
          <p:nvPr/>
        </p:nvSpPr>
        <p:spPr bwMode="auto">
          <a:xfrm>
            <a:off x="2286000" y="4572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  <a:endParaRPr kumimoji="0" lang="en-US" baseline="30000"/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2286000" y="3962400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  <a:r>
              <a:rPr lang="en-US" baseline="-250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2286000" y="5334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</a:t>
            </a:r>
            <a:endParaRPr kumimoji="0" lang="en-US" baseline="30000"/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2286000" y="5715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25</a:t>
            </a:r>
            <a:endParaRPr kumimoji="0" lang="en-US" baseline="30000"/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2286000" y="6096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100</a:t>
            </a:r>
            <a:endParaRPr kumimoji="0" lang="en-US" baseline="30000"/>
          </a:p>
        </p:txBody>
      </p:sp>
      <p:sp>
        <p:nvSpPr>
          <p:cNvPr id="645129" name="Rectangle 9"/>
          <p:cNvSpPr>
            <a:spLocks noChangeArrowheads="1"/>
          </p:cNvSpPr>
          <p:nvPr/>
        </p:nvSpPr>
        <p:spPr bwMode="auto">
          <a:xfrm>
            <a:off x="3048000" y="4572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P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</a:t>
            </a:r>
            <a:r>
              <a:rPr kumimoji="0" lang="en-US"/>
              <a:t>4</a:t>
            </a:r>
          </a:p>
        </p:txBody>
      </p:sp>
      <p:sp>
        <p:nvSpPr>
          <p:cNvPr id="645130" name="Rectangle 10"/>
          <p:cNvSpPr>
            <a:spLocks noChangeArrowheads="1"/>
          </p:cNvSpPr>
          <p:nvPr/>
        </p:nvSpPr>
        <p:spPr bwMode="auto">
          <a:xfrm>
            <a:off x="3048000" y="3962400"/>
            <a:ext cx="2057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All optimal solutions</a:t>
            </a:r>
            <a:br>
              <a:rPr kumimoji="0" lang="en-US">
                <a:solidFill>
                  <a:schemeClr val="bg1"/>
                </a:solidFill>
              </a:rPr>
            </a:br>
            <a:r>
              <a:rPr kumimoji="0" lang="en-US">
                <a:solidFill>
                  <a:schemeClr val="bg1"/>
                </a:solidFill>
              </a:rPr>
              <a:t>must satisfy</a:t>
            </a:r>
          </a:p>
        </p:txBody>
      </p:sp>
      <p:sp>
        <p:nvSpPr>
          <p:cNvPr id="645131" name="Rectangle 11"/>
          <p:cNvSpPr>
            <a:spLocks noChangeArrowheads="1"/>
          </p:cNvSpPr>
          <p:nvPr/>
        </p:nvSpPr>
        <p:spPr bwMode="auto">
          <a:xfrm>
            <a:off x="3048000" y="5334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N + 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</a:t>
            </a:r>
            <a:r>
              <a:rPr kumimoji="0" lang="en-US"/>
              <a:t>2</a:t>
            </a:r>
            <a:endParaRPr kumimoji="0" lang="en-US" baseline="30000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3048000" y="5715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Q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</a:t>
            </a:r>
            <a:r>
              <a:rPr kumimoji="0" lang="en-US"/>
              <a:t>3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2286000" y="4953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  <a:endParaRPr kumimoji="0" lang="en-US" baseline="30000"/>
          </a:p>
        </p:txBody>
      </p:sp>
      <p:sp>
        <p:nvSpPr>
          <p:cNvPr id="645134" name="Rectangle 14"/>
          <p:cNvSpPr>
            <a:spLocks noChangeArrowheads="1"/>
          </p:cNvSpPr>
          <p:nvPr/>
        </p:nvSpPr>
        <p:spPr bwMode="auto">
          <a:xfrm>
            <a:off x="3048000" y="4953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1</a:t>
            </a:r>
            <a:endParaRPr kumimoji="0" lang="en-US" baseline="30000"/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3048000" y="6096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no limit</a:t>
            </a:r>
            <a:endParaRPr kumimoji="0" lang="en-US" baseline="30000"/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1600200" y="3962400"/>
            <a:ext cx="685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1600200" y="4572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1</a:t>
            </a:r>
            <a:endParaRPr kumimoji="0" lang="en-US" baseline="30000"/>
          </a:p>
        </p:txBody>
      </p:sp>
      <p:sp>
        <p:nvSpPr>
          <p:cNvPr id="645138" name="Rectangle 18"/>
          <p:cNvSpPr>
            <a:spLocks noChangeArrowheads="1"/>
          </p:cNvSpPr>
          <p:nvPr/>
        </p:nvSpPr>
        <p:spPr bwMode="auto">
          <a:xfrm>
            <a:off x="1600200" y="5334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3</a:t>
            </a:r>
            <a:endParaRPr kumimoji="0" lang="en-US" baseline="30000"/>
          </a:p>
        </p:txBody>
      </p: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1600200" y="5715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  <a:endParaRPr kumimoji="0" lang="en-US" baseline="30000"/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1600200" y="6096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5</a:t>
            </a:r>
            <a:endParaRPr kumimoji="0" lang="en-US" baseline="30000"/>
          </a:p>
        </p:txBody>
      </p:sp>
      <p:sp>
        <p:nvSpPr>
          <p:cNvPr id="645141" name="Rectangle 21"/>
          <p:cNvSpPr>
            <a:spLocks noChangeArrowheads="1"/>
          </p:cNvSpPr>
          <p:nvPr/>
        </p:nvSpPr>
        <p:spPr bwMode="auto">
          <a:xfrm>
            <a:off x="1600200" y="4953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</a:t>
            </a:r>
            <a:endParaRPr kumimoji="0" lang="en-US" baseline="30000"/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5105400" y="4572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-</a:t>
            </a:r>
            <a:endParaRPr kumimoji="0" lang="en-US" baseline="30000"/>
          </a:p>
        </p:txBody>
      </p:sp>
      <p:sp>
        <p:nvSpPr>
          <p:cNvPr id="645143" name="Rectangle 23"/>
          <p:cNvSpPr>
            <a:spLocks noChangeArrowheads="1"/>
          </p:cNvSpPr>
          <p:nvPr/>
        </p:nvSpPr>
        <p:spPr bwMode="auto">
          <a:xfrm>
            <a:off x="5105400" y="3962400"/>
            <a:ext cx="2438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>
                <a:solidFill>
                  <a:schemeClr val="bg1"/>
                </a:solidFill>
              </a:rPr>
              <a:t>Max value of coins</a:t>
            </a:r>
            <a:br>
              <a:rPr kumimoji="0" lang="en-US">
                <a:solidFill>
                  <a:schemeClr val="bg1"/>
                </a:solidFill>
              </a:rPr>
            </a:br>
            <a:r>
              <a:rPr kumimoji="0" lang="en-US">
                <a:solidFill>
                  <a:schemeClr val="bg1"/>
                </a:solidFill>
              </a:rPr>
              <a:t>1, 2, …, k-1 in any OPT</a:t>
            </a:r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5105400" y="5334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 + 5 = 9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5105400" y="5715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20 + 4 = 24</a:t>
            </a:r>
            <a:endParaRPr kumimoji="0" lang="en-US" baseline="30000"/>
          </a:p>
        </p:txBody>
      </p:sp>
      <p:sp>
        <p:nvSpPr>
          <p:cNvPr id="645146" name="Rectangle 26"/>
          <p:cNvSpPr>
            <a:spLocks noChangeArrowheads="1"/>
          </p:cNvSpPr>
          <p:nvPr/>
        </p:nvSpPr>
        <p:spPr bwMode="auto">
          <a:xfrm>
            <a:off x="5105400" y="4953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4</a:t>
            </a:r>
            <a:endParaRPr kumimoji="0" lang="en-US" baseline="30000"/>
          </a:p>
        </p:txBody>
      </p:sp>
      <p:sp>
        <p:nvSpPr>
          <p:cNvPr id="645147" name="Rectangle 27"/>
          <p:cNvSpPr>
            <a:spLocks noChangeArrowheads="1"/>
          </p:cNvSpPr>
          <p:nvPr/>
        </p:nvSpPr>
        <p:spPr bwMode="auto">
          <a:xfrm>
            <a:off x="5105400" y="6096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/>
              <a:t>75 + 24 = 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D592-8D01-45A5-87B1-5CED51009453}" type="slidenum">
              <a:rPr lang="en-US"/>
              <a:pPr/>
              <a:t>45</a:t>
            </a:fld>
            <a:endParaRPr lang="en-US" sz="140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Coin-Changing:  Analysis of Greedy Algorithm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Observation.  </a:t>
            </a:r>
            <a:r>
              <a:rPr lang="en-US">
                <a:solidFill>
                  <a:schemeClr val="tx1"/>
                </a:solidFill>
              </a:rPr>
              <a:t>Greedy algorithm is sub-optimal for US postal denominations: </a:t>
            </a:r>
            <a:r>
              <a:rPr lang="en-US" sz="1600">
                <a:solidFill>
                  <a:schemeClr val="tx1"/>
                </a:solidFill>
              </a:rPr>
              <a:t>1, 10, 21, 34, 70, 100, 350, 1225, 1500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1"/>
            <a:endParaRPr lang="en-US"/>
          </a:p>
          <a:p>
            <a:r>
              <a:rPr lang="en-US"/>
              <a:t>Counterexample.  </a:t>
            </a:r>
            <a:r>
              <a:rPr lang="en-US">
                <a:solidFill>
                  <a:schemeClr val="tx1"/>
                </a:solidFill>
              </a:rPr>
              <a:t>140¢.</a:t>
            </a:r>
          </a:p>
          <a:p>
            <a:pPr lvl="1"/>
            <a:r>
              <a:rPr lang="en-US"/>
              <a:t>Greedy:  100, 34, 1, 1, 1, 1, 1, 1.</a:t>
            </a:r>
          </a:p>
          <a:p>
            <a:pPr lvl="1"/>
            <a:r>
              <a:rPr lang="en-US"/>
              <a:t>Optimal:  70, 70.</a:t>
            </a:r>
          </a:p>
        </p:txBody>
      </p:sp>
      <p:grpSp>
        <p:nvGrpSpPr>
          <p:cNvPr id="647172" name="Group 4"/>
          <p:cNvGrpSpPr>
            <a:grpSpLocks/>
          </p:cNvGrpSpPr>
          <p:nvPr/>
        </p:nvGrpSpPr>
        <p:grpSpPr bwMode="auto">
          <a:xfrm>
            <a:off x="1752600" y="3594100"/>
            <a:ext cx="5724525" cy="2479675"/>
            <a:chOff x="144" y="1776"/>
            <a:chExt cx="5430" cy="2352"/>
          </a:xfrm>
        </p:grpSpPr>
        <p:pic>
          <p:nvPicPr>
            <p:cNvPr id="64717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516"/>
            <a:stretch>
              <a:fillRect/>
            </a:stretch>
          </p:blipFill>
          <p:spPr bwMode="auto">
            <a:xfrm>
              <a:off x="2256" y="1776"/>
              <a:ext cx="844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2886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2892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776"/>
              <a:ext cx="780" cy="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" y="2892"/>
              <a:ext cx="1110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880"/>
              <a:ext cx="875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824"/>
              <a:ext cx="819" cy="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0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4" t="18127" r="22195" b="30876"/>
            <a:stretch>
              <a:fillRect/>
            </a:stretch>
          </p:blipFill>
          <p:spPr bwMode="auto">
            <a:xfrm>
              <a:off x="144" y="1824"/>
              <a:ext cx="79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468"/>
            <a:stretch>
              <a:fillRect/>
            </a:stretch>
          </p:blipFill>
          <p:spPr bwMode="auto">
            <a:xfrm>
              <a:off x="4224" y="1776"/>
              <a:ext cx="1350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Selecting Breakpoints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177E-3180-46F5-862C-9D9CC8B489BD}" type="slidenum">
              <a:rPr lang="en-US"/>
              <a:pPr/>
              <a:t>47</a:t>
            </a:fld>
            <a:endParaRPr lang="en-US" sz="140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Breakpoints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Selecting breakpoints.</a:t>
            </a:r>
          </a:p>
          <a:p>
            <a:pPr lvl="1"/>
            <a:r>
              <a:rPr lang="en-US"/>
              <a:t>Road trip from Princeton to Palo Alto along fixed route.</a:t>
            </a:r>
          </a:p>
          <a:p>
            <a:pPr lvl="1"/>
            <a:r>
              <a:rPr lang="en-US"/>
              <a:t>Refueling stations at certain points along the way.</a:t>
            </a:r>
          </a:p>
          <a:p>
            <a:pPr lvl="1"/>
            <a:r>
              <a:rPr lang="en-US"/>
              <a:t>Fuel capacity = C.</a:t>
            </a:r>
          </a:p>
          <a:p>
            <a:pPr lvl="1"/>
            <a:r>
              <a:rPr lang="en-US"/>
              <a:t>Goal:  makes as few refueling stops as possible.</a:t>
            </a:r>
          </a:p>
          <a:p>
            <a:pPr lvl="1"/>
            <a:endParaRPr lang="en-US"/>
          </a:p>
          <a:p>
            <a:r>
              <a:rPr lang="en-US"/>
              <a:t>Greedy algorithm.  </a:t>
            </a:r>
            <a:r>
              <a:rPr lang="en-US">
                <a:solidFill>
                  <a:schemeClr val="tx1"/>
                </a:solidFill>
              </a:rPr>
              <a:t>Go as far as you can before refueling.</a:t>
            </a:r>
          </a:p>
        </p:txBody>
      </p:sp>
      <p:sp>
        <p:nvSpPr>
          <p:cNvPr id="653316" name="Line 4"/>
          <p:cNvSpPr>
            <a:spLocks noChangeShapeType="1"/>
          </p:cNvSpPr>
          <p:nvPr/>
        </p:nvSpPr>
        <p:spPr bwMode="auto">
          <a:xfrm>
            <a:off x="914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92113" y="4800600"/>
            <a:ext cx="963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Princeton</a:t>
            </a:r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7715250" y="4814888"/>
            <a:ext cx="919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Palo Alto</a:t>
            </a:r>
          </a:p>
        </p:txBody>
      </p:sp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9144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grpSp>
        <p:nvGrpSpPr>
          <p:cNvPr id="653320" name="Group 8"/>
          <p:cNvGrpSpPr>
            <a:grpSpLocks/>
          </p:cNvGrpSpPr>
          <p:nvPr/>
        </p:nvGrpSpPr>
        <p:grpSpPr bwMode="auto">
          <a:xfrm>
            <a:off x="914400" y="4191000"/>
            <a:ext cx="1346200" cy="304800"/>
            <a:chOff x="1680" y="3355"/>
            <a:chExt cx="848" cy="192"/>
          </a:xfrm>
        </p:grpSpPr>
        <p:sp>
          <p:nvSpPr>
            <p:cNvPr id="653321" name="Line 9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2" name="Line 10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3" name="Text Box 11"/>
            <p:cNvSpPr txBox="1">
              <a:spLocks noChangeArrowheads="1"/>
            </p:cNvSpPr>
            <p:nvPr/>
          </p:nvSpPr>
          <p:spPr bwMode="auto">
            <a:xfrm>
              <a:off x="2014" y="335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grpSp>
        <p:nvGrpSpPr>
          <p:cNvPr id="653324" name="Group 12"/>
          <p:cNvGrpSpPr>
            <a:grpSpLocks/>
          </p:cNvGrpSpPr>
          <p:nvPr/>
        </p:nvGrpSpPr>
        <p:grpSpPr bwMode="auto">
          <a:xfrm>
            <a:off x="1892300" y="4800600"/>
            <a:ext cx="1346200" cy="304800"/>
            <a:chOff x="1680" y="3355"/>
            <a:chExt cx="848" cy="192"/>
          </a:xfrm>
        </p:grpSpPr>
        <p:sp>
          <p:nvSpPr>
            <p:cNvPr id="653325" name="Line 1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6" name="Line 1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7" name="Text Box 15"/>
            <p:cNvSpPr txBox="1">
              <a:spLocks noChangeArrowheads="1"/>
            </p:cNvSpPr>
            <p:nvPr/>
          </p:nvSpPr>
          <p:spPr bwMode="auto">
            <a:xfrm>
              <a:off x="2014" y="335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28" name="Rectangle 16"/>
          <p:cNvSpPr>
            <a:spLocks noChangeArrowheads="1"/>
          </p:cNvSpPr>
          <p:nvPr/>
        </p:nvSpPr>
        <p:spPr bwMode="auto">
          <a:xfrm>
            <a:off x="1905000" y="5486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grpSp>
        <p:nvGrpSpPr>
          <p:cNvPr id="653329" name="Group 17"/>
          <p:cNvGrpSpPr>
            <a:grpSpLocks/>
          </p:cNvGrpSpPr>
          <p:nvPr/>
        </p:nvGrpSpPr>
        <p:grpSpPr bwMode="auto">
          <a:xfrm>
            <a:off x="3200400" y="4191000"/>
            <a:ext cx="1346200" cy="304800"/>
            <a:chOff x="1680" y="3355"/>
            <a:chExt cx="848" cy="192"/>
          </a:xfrm>
        </p:grpSpPr>
        <p:sp>
          <p:nvSpPr>
            <p:cNvPr id="653330" name="Line 1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1" name="Line 1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2" name="Text Box 20"/>
            <p:cNvSpPr txBox="1">
              <a:spLocks noChangeArrowheads="1"/>
            </p:cNvSpPr>
            <p:nvPr/>
          </p:nvSpPr>
          <p:spPr bwMode="auto">
            <a:xfrm>
              <a:off x="2014" y="335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33" name="Rectangle 21"/>
          <p:cNvSpPr>
            <a:spLocks noChangeArrowheads="1"/>
          </p:cNvSpPr>
          <p:nvPr/>
        </p:nvSpPr>
        <p:spPr bwMode="auto">
          <a:xfrm>
            <a:off x="3200400" y="5486400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grpSp>
        <p:nvGrpSpPr>
          <p:cNvPr id="653334" name="Group 22"/>
          <p:cNvGrpSpPr>
            <a:grpSpLocks/>
          </p:cNvGrpSpPr>
          <p:nvPr/>
        </p:nvGrpSpPr>
        <p:grpSpPr bwMode="auto">
          <a:xfrm>
            <a:off x="4064000" y="4786313"/>
            <a:ext cx="1346200" cy="304800"/>
            <a:chOff x="1680" y="3355"/>
            <a:chExt cx="848" cy="192"/>
          </a:xfrm>
        </p:grpSpPr>
        <p:sp>
          <p:nvSpPr>
            <p:cNvPr id="653335" name="Line 2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6" name="Line 2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2014" y="335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38" name="Rectangle 26"/>
          <p:cNvSpPr>
            <a:spLocks noChangeArrowheads="1"/>
          </p:cNvSpPr>
          <p:nvPr/>
        </p:nvSpPr>
        <p:spPr bwMode="auto">
          <a:xfrm>
            <a:off x="4114800" y="5486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grpSp>
        <p:nvGrpSpPr>
          <p:cNvPr id="653339" name="Group 27"/>
          <p:cNvGrpSpPr>
            <a:grpSpLocks/>
          </p:cNvGrpSpPr>
          <p:nvPr/>
        </p:nvGrpSpPr>
        <p:grpSpPr bwMode="auto">
          <a:xfrm>
            <a:off x="4953000" y="4205288"/>
            <a:ext cx="1346200" cy="304800"/>
            <a:chOff x="1680" y="3355"/>
            <a:chExt cx="848" cy="192"/>
          </a:xfrm>
        </p:grpSpPr>
        <p:sp>
          <p:nvSpPr>
            <p:cNvPr id="653340" name="Line 2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1" name="Line 2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2014" y="335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43" name="Rectangle 31"/>
          <p:cNvSpPr>
            <a:spLocks noChangeArrowheads="1"/>
          </p:cNvSpPr>
          <p:nvPr/>
        </p:nvSpPr>
        <p:spPr bwMode="auto">
          <a:xfrm>
            <a:off x="4953000" y="5486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grpSp>
        <p:nvGrpSpPr>
          <p:cNvPr id="653344" name="Group 32"/>
          <p:cNvGrpSpPr>
            <a:grpSpLocks/>
          </p:cNvGrpSpPr>
          <p:nvPr/>
        </p:nvGrpSpPr>
        <p:grpSpPr bwMode="auto">
          <a:xfrm>
            <a:off x="5969000" y="4786313"/>
            <a:ext cx="1346200" cy="304800"/>
            <a:chOff x="1680" y="3355"/>
            <a:chExt cx="848" cy="192"/>
          </a:xfrm>
        </p:grpSpPr>
        <p:sp>
          <p:nvSpPr>
            <p:cNvPr id="653345" name="Line 3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6" name="Line 3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7" name="Text Box 35"/>
            <p:cNvSpPr txBox="1">
              <a:spLocks noChangeArrowheads="1"/>
            </p:cNvSpPr>
            <p:nvPr/>
          </p:nvSpPr>
          <p:spPr bwMode="auto">
            <a:xfrm>
              <a:off x="2014" y="335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48" name="Rectangle 36"/>
          <p:cNvSpPr>
            <a:spLocks noChangeArrowheads="1"/>
          </p:cNvSpPr>
          <p:nvPr/>
        </p:nvSpPr>
        <p:spPr bwMode="auto">
          <a:xfrm>
            <a:off x="6019800" y="5486400"/>
            <a:ext cx="1143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6</a:t>
            </a:r>
          </a:p>
        </p:txBody>
      </p:sp>
      <p:grpSp>
        <p:nvGrpSpPr>
          <p:cNvPr id="653349" name="Group 37"/>
          <p:cNvGrpSpPr>
            <a:grpSpLocks/>
          </p:cNvGrpSpPr>
          <p:nvPr/>
        </p:nvGrpSpPr>
        <p:grpSpPr bwMode="auto">
          <a:xfrm>
            <a:off x="7162800" y="4205288"/>
            <a:ext cx="1346200" cy="304800"/>
            <a:chOff x="1680" y="3355"/>
            <a:chExt cx="848" cy="192"/>
          </a:xfrm>
        </p:grpSpPr>
        <p:sp>
          <p:nvSpPr>
            <p:cNvPr id="653350" name="Line 3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1" name="Line 3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2" name="Text Box 40"/>
            <p:cNvSpPr txBox="1">
              <a:spLocks noChangeArrowheads="1"/>
            </p:cNvSpPr>
            <p:nvPr/>
          </p:nvSpPr>
          <p:spPr bwMode="auto">
            <a:xfrm>
              <a:off x="2014" y="3355"/>
              <a:ext cx="1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53" name="Rectangle 41"/>
          <p:cNvSpPr>
            <a:spLocks noChangeArrowheads="1"/>
          </p:cNvSpPr>
          <p:nvPr/>
        </p:nvSpPr>
        <p:spPr bwMode="auto">
          <a:xfrm>
            <a:off x="71628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653354" name="Line 42"/>
          <p:cNvSpPr>
            <a:spLocks noChangeShapeType="1"/>
          </p:cNvSpPr>
          <p:nvPr/>
        </p:nvSpPr>
        <p:spPr bwMode="auto">
          <a:xfrm>
            <a:off x="914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5" name="Line 43"/>
          <p:cNvSpPr>
            <a:spLocks noChangeShapeType="1"/>
          </p:cNvSpPr>
          <p:nvPr/>
        </p:nvSpPr>
        <p:spPr bwMode="auto">
          <a:xfrm>
            <a:off x="1066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6" name="Line 44"/>
          <p:cNvSpPr>
            <a:spLocks noChangeShapeType="1"/>
          </p:cNvSpPr>
          <p:nvPr/>
        </p:nvSpPr>
        <p:spPr bwMode="auto">
          <a:xfrm>
            <a:off x="1219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7" name="Line 45"/>
          <p:cNvSpPr>
            <a:spLocks noChangeShapeType="1"/>
          </p:cNvSpPr>
          <p:nvPr/>
        </p:nvSpPr>
        <p:spPr bwMode="auto">
          <a:xfrm>
            <a:off x="1371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8" name="Line 46"/>
          <p:cNvSpPr>
            <a:spLocks noChangeShapeType="1"/>
          </p:cNvSpPr>
          <p:nvPr/>
        </p:nvSpPr>
        <p:spPr bwMode="auto">
          <a:xfrm>
            <a:off x="1524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9" name="Line 47"/>
          <p:cNvSpPr>
            <a:spLocks noChangeShapeType="1"/>
          </p:cNvSpPr>
          <p:nvPr/>
        </p:nvSpPr>
        <p:spPr bwMode="auto">
          <a:xfrm>
            <a:off x="1676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0" name="Line 48"/>
          <p:cNvSpPr>
            <a:spLocks noChangeShapeType="1"/>
          </p:cNvSpPr>
          <p:nvPr/>
        </p:nvSpPr>
        <p:spPr bwMode="auto">
          <a:xfrm>
            <a:off x="182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1" name="Line 49"/>
          <p:cNvSpPr>
            <a:spLocks noChangeShapeType="1"/>
          </p:cNvSpPr>
          <p:nvPr/>
        </p:nvSpPr>
        <p:spPr bwMode="auto">
          <a:xfrm>
            <a:off x="1905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2" name="Line 50"/>
          <p:cNvSpPr>
            <a:spLocks noChangeShapeType="1"/>
          </p:cNvSpPr>
          <p:nvPr/>
        </p:nvSpPr>
        <p:spPr bwMode="auto">
          <a:xfrm>
            <a:off x="1447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3" name="Line 51"/>
          <p:cNvSpPr>
            <a:spLocks noChangeShapeType="1"/>
          </p:cNvSpPr>
          <p:nvPr/>
        </p:nvSpPr>
        <p:spPr bwMode="auto">
          <a:xfrm>
            <a:off x="2438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4" name="Line 52"/>
          <p:cNvSpPr>
            <a:spLocks noChangeShapeType="1"/>
          </p:cNvSpPr>
          <p:nvPr/>
        </p:nvSpPr>
        <p:spPr bwMode="auto">
          <a:xfrm>
            <a:off x="2514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5" name="Line 53"/>
          <p:cNvSpPr>
            <a:spLocks noChangeShapeType="1"/>
          </p:cNvSpPr>
          <p:nvPr/>
        </p:nvSpPr>
        <p:spPr bwMode="auto">
          <a:xfrm>
            <a:off x="266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2819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3200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3352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3429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0" name="Line 58"/>
          <p:cNvSpPr>
            <a:spLocks noChangeShapeType="1"/>
          </p:cNvSpPr>
          <p:nvPr/>
        </p:nvSpPr>
        <p:spPr bwMode="auto">
          <a:xfrm>
            <a:off x="3581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3810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2" name="Line 60"/>
          <p:cNvSpPr>
            <a:spLocks noChangeShapeType="1"/>
          </p:cNvSpPr>
          <p:nvPr/>
        </p:nvSpPr>
        <p:spPr bwMode="auto">
          <a:xfrm>
            <a:off x="4114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3" name="Line 61"/>
          <p:cNvSpPr>
            <a:spLocks noChangeShapeType="1"/>
          </p:cNvSpPr>
          <p:nvPr/>
        </p:nvSpPr>
        <p:spPr bwMode="auto">
          <a:xfrm>
            <a:off x="4724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4" name="Line 62"/>
          <p:cNvSpPr>
            <a:spLocks noChangeShapeType="1"/>
          </p:cNvSpPr>
          <p:nvPr/>
        </p:nvSpPr>
        <p:spPr bwMode="auto">
          <a:xfrm>
            <a:off x="4800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5" name="Line 63"/>
          <p:cNvSpPr>
            <a:spLocks noChangeShapeType="1"/>
          </p:cNvSpPr>
          <p:nvPr/>
        </p:nvSpPr>
        <p:spPr bwMode="auto">
          <a:xfrm>
            <a:off x="4953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6" name="Line 64"/>
          <p:cNvSpPr>
            <a:spLocks noChangeShapeType="1"/>
          </p:cNvSpPr>
          <p:nvPr/>
        </p:nvSpPr>
        <p:spPr bwMode="auto">
          <a:xfrm>
            <a:off x="5562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7" name="Line 65"/>
          <p:cNvSpPr>
            <a:spLocks noChangeShapeType="1"/>
          </p:cNvSpPr>
          <p:nvPr/>
        </p:nvSpPr>
        <p:spPr bwMode="auto">
          <a:xfrm>
            <a:off x="563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8" name="Line 66"/>
          <p:cNvSpPr>
            <a:spLocks noChangeShapeType="1"/>
          </p:cNvSpPr>
          <p:nvPr/>
        </p:nvSpPr>
        <p:spPr bwMode="auto">
          <a:xfrm>
            <a:off x="5715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9" name="Line 67"/>
          <p:cNvSpPr>
            <a:spLocks noChangeShapeType="1"/>
          </p:cNvSpPr>
          <p:nvPr/>
        </p:nvSpPr>
        <p:spPr bwMode="auto">
          <a:xfrm>
            <a:off x="6019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0" name="Line 68"/>
          <p:cNvSpPr>
            <a:spLocks noChangeShapeType="1"/>
          </p:cNvSpPr>
          <p:nvPr/>
        </p:nvSpPr>
        <p:spPr bwMode="auto">
          <a:xfrm>
            <a:off x="6400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1" name="Line 69"/>
          <p:cNvSpPr>
            <a:spLocks noChangeShapeType="1"/>
          </p:cNvSpPr>
          <p:nvPr/>
        </p:nvSpPr>
        <p:spPr bwMode="auto">
          <a:xfrm>
            <a:off x="647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2" name="Line 70"/>
          <p:cNvSpPr>
            <a:spLocks noChangeShapeType="1"/>
          </p:cNvSpPr>
          <p:nvPr/>
        </p:nvSpPr>
        <p:spPr bwMode="auto">
          <a:xfrm>
            <a:off x="6705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3" name="Line 71"/>
          <p:cNvSpPr>
            <a:spLocks noChangeShapeType="1"/>
          </p:cNvSpPr>
          <p:nvPr/>
        </p:nvSpPr>
        <p:spPr bwMode="auto">
          <a:xfrm>
            <a:off x="6781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4" name="Line 72"/>
          <p:cNvSpPr>
            <a:spLocks noChangeShapeType="1"/>
          </p:cNvSpPr>
          <p:nvPr/>
        </p:nvSpPr>
        <p:spPr bwMode="auto">
          <a:xfrm>
            <a:off x="6934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5" name="Line 73"/>
          <p:cNvSpPr>
            <a:spLocks noChangeShapeType="1"/>
          </p:cNvSpPr>
          <p:nvPr/>
        </p:nvSpPr>
        <p:spPr bwMode="auto">
          <a:xfrm>
            <a:off x="7162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6" name="Line 74"/>
          <p:cNvSpPr>
            <a:spLocks noChangeShapeType="1"/>
          </p:cNvSpPr>
          <p:nvPr/>
        </p:nvSpPr>
        <p:spPr bwMode="auto">
          <a:xfrm>
            <a:off x="7467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7" name="Line 75"/>
          <p:cNvSpPr>
            <a:spLocks noChangeShapeType="1"/>
          </p:cNvSpPr>
          <p:nvPr/>
        </p:nvSpPr>
        <p:spPr bwMode="auto">
          <a:xfrm>
            <a:off x="7696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8" name="Line 76"/>
          <p:cNvSpPr>
            <a:spLocks noChangeShapeType="1"/>
          </p:cNvSpPr>
          <p:nvPr/>
        </p:nvSpPr>
        <p:spPr bwMode="auto">
          <a:xfrm>
            <a:off x="7772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9" name="Line 77"/>
          <p:cNvSpPr>
            <a:spLocks noChangeShapeType="1"/>
          </p:cNvSpPr>
          <p:nvPr/>
        </p:nvSpPr>
        <p:spPr bwMode="auto">
          <a:xfrm>
            <a:off x="8001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90" name="Line 78"/>
          <p:cNvSpPr>
            <a:spLocks noChangeShapeType="1"/>
          </p:cNvSpPr>
          <p:nvPr/>
        </p:nvSpPr>
        <p:spPr bwMode="auto">
          <a:xfrm>
            <a:off x="8153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 autoUpdateAnimBg="0"/>
      <p:bldP spid="653328" grpId="0" animBg="1" autoUpdateAnimBg="0"/>
      <p:bldP spid="653333" grpId="0" animBg="1" autoUpdateAnimBg="0"/>
      <p:bldP spid="653338" grpId="0" animBg="1" autoUpdateAnimBg="0"/>
      <p:bldP spid="653343" grpId="0" animBg="1" autoUpdateAnimBg="0"/>
      <p:bldP spid="653348" grpId="0" animBg="1" autoUpdateAnimBg="0"/>
      <p:bldP spid="65335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68590-AD39-4361-A9B7-2851685D33DE}" type="slidenum">
              <a:rPr lang="en-US"/>
              <a:pPr/>
              <a:t>48</a:t>
            </a:fld>
            <a:endParaRPr lang="en-US" sz="140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Truck driver's algorithm.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Implementation.  </a:t>
            </a:r>
            <a:r>
              <a:rPr lang="en-US">
                <a:solidFill>
                  <a:schemeClr val="tx1"/>
                </a:solidFill>
              </a:rPr>
              <a:t>O(n log n)</a:t>
            </a:r>
          </a:p>
          <a:p>
            <a:pPr lvl="1"/>
            <a:r>
              <a:rPr lang="en-US"/>
              <a:t>Use binary search to select each breakpoint p. 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Breakpoints:  Greedy Algorithm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443788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b="1">
                <a:latin typeface="Courier New" pitchFamily="49" charset="0"/>
              </a:rPr>
              <a:t>Sort breakpoints so that: 0 = b</a:t>
            </a:r>
            <a:r>
              <a:rPr lang="en-US" b="1" baseline="-25000">
                <a:latin typeface="Courier New" pitchFamily="49" charset="0"/>
              </a:rPr>
              <a:t>0</a:t>
            </a:r>
            <a:r>
              <a:rPr lang="en-US" b="1">
                <a:latin typeface="Courier New" pitchFamily="49" charset="0"/>
              </a:rPr>
              <a:t> &lt; b</a:t>
            </a:r>
            <a:r>
              <a:rPr lang="en-US" b="1" baseline="-25000"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 &lt; b</a:t>
            </a:r>
            <a:r>
              <a:rPr lang="en-US" b="1" baseline="-25000">
                <a:latin typeface="Courier New" pitchFamily="49" charset="0"/>
              </a:rPr>
              <a:t>2</a:t>
            </a:r>
            <a:r>
              <a:rPr lang="en-US" b="1">
                <a:latin typeface="Courier New" pitchFamily="49" charset="0"/>
              </a:rPr>
              <a:t> &lt; ... &lt; b</a:t>
            </a:r>
            <a:r>
              <a:rPr lang="en-US" b="1" baseline="-25000">
                <a:latin typeface="Courier New" pitchFamily="49" charset="0"/>
              </a:rPr>
              <a:t>n </a:t>
            </a:r>
            <a:r>
              <a:rPr lang="en-US" b="1">
                <a:latin typeface="Courier New" pitchFamily="49" charset="0"/>
              </a:rPr>
              <a:t>= L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S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{0}</a:t>
            </a:r>
            <a:r>
              <a:rPr lang="en-US" b="1">
                <a:latin typeface="Courier New" pitchFamily="49" charset="0"/>
              </a:rPr>
              <a:t> </a:t>
            </a:r>
          </a:p>
          <a:p>
            <a:r>
              <a:rPr lang="en-US" b="1">
                <a:latin typeface="Courier New" pitchFamily="49" charset="0"/>
              </a:rPr>
              <a:t>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0</a:t>
            </a:r>
          </a:p>
          <a:p>
            <a:endParaRPr lang="en-US" b="1">
              <a:solidFill>
                <a:srgbClr val="003399"/>
              </a:solidFill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while</a:t>
            </a:r>
            <a:r>
              <a:rPr lang="en-US" b="1">
                <a:latin typeface="Courier New" pitchFamily="49" charset="0"/>
              </a:rPr>
              <a:t> (x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</a:t>
            </a:r>
            <a:r>
              <a:rPr lang="en-US" b="1">
                <a:latin typeface="Courier New" pitchFamily="49" charset="0"/>
              </a:rPr>
              <a:t> b</a:t>
            </a:r>
            <a:r>
              <a:rPr lang="en-US" b="1" baseline="-25000">
                <a:latin typeface="Courier New" pitchFamily="49" charset="0"/>
              </a:rPr>
              <a:t>n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r>
              <a:rPr lang="en-US" b="1">
                <a:latin typeface="Courier New" pitchFamily="49" charset="0"/>
              </a:rPr>
              <a:t>   let p be largest integer such that b</a:t>
            </a:r>
            <a:r>
              <a:rPr lang="en-US" b="1" baseline="-25000">
                <a:latin typeface="Courier New" pitchFamily="49" charset="0"/>
              </a:rPr>
              <a:t>p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x + C</a:t>
            </a:r>
          </a:p>
          <a:p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if</a:t>
            </a:r>
            <a:r>
              <a:rPr lang="en-US" b="1">
                <a:latin typeface="Courier New" pitchFamily="49" charset="0"/>
              </a:rPr>
              <a:t> (b</a:t>
            </a:r>
            <a:r>
              <a:rPr lang="en-US" b="1" baseline="-25000">
                <a:latin typeface="Courier New" pitchFamily="49" charset="0"/>
              </a:rPr>
              <a:t>p</a:t>
            </a:r>
            <a:r>
              <a:rPr lang="en-US" b="1">
                <a:latin typeface="Courier New" pitchFamily="49" charset="0"/>
              </a:rPr>
              <a:t> = x)</a:t>
            </a:r>
          </a:p>
          <a:p>
            <a:r>
              <a:rPr lang="en-US" b="1">
                <a:latin typeface="Courier New" pitchFamily="49" charset="0"/>
              </a:rPr>
              <a:t>      return "no solution"</a:t>
            </a:r>
          </a:p>
          <a:p>
            <a:r>
              <a:rPr lang="en-US" b="1">
                <a:latin typeface="Courier New" pitchFamily="49" charset="0"/>
              </a:rPr>
              <a:t>   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b</a:t>
            </a:r>
            <a:r>
              <a:rPr lang="en-US" b="1" baseline="-25000">
                <a:latin typeface="Courier New" pitchFamily="49" charset="0"/>
              </a:rPr>
              <a:t>p</a:t>
            </a:r>
          </a:p>
          <a:p>
            <a:r>
              <a:rPr lang="en-US" b="1">
                <a:latin typeface="Courier New" pitchFamily="49" charset="0"/>
              </a:rPr>
              <a:t>   S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S  {p}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  <a:sym typeface="Symbol" pitchFamily="18" charset="2"/>
              </a:rPr>
              <a:t>return</a:t>
            </a:r>
            <a:r>
              <a:rPr lang="en-US" b="1">
                <a:latin typeface="Courier New" pitchFamily="49" charset="0"/>
                <a:sym typeface="Symbol" pitchFamily="18" charset="2"/>
              </a:rPr>
              <a:t> S</a:t>
            </a:r>
          </a:p>
        </p:txBody>
      </p:sp>
      <p:sp>
        <p:nvSpPr>
          <p:cNvPr id="655365" name="Line 5"/>
          <p:cNvSpPr>
            <a:spLocks noChangeShapeType="1"/>
          </p:cNvSpPr>
          <p:nvPr/>
        </p:nvSpPr>
        <p:spPr bwMode="auto">
          <a:xfrm flipH="1" flipV="1">
            <a:off x="2306638" y="2382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2686050" y="2232025"/>
            <a:ext cx="1673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breakpoints selected</a:t>
            </a:r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 flipH="1" flipV="1">
            <a:off x="2305050" y="2601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2684463" y="2451100"/>
            <a:ext cx="1320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current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9E6B-23CA-42E6-ADE5-14790B35B87F}" type="slidenum">
              <a:rPr lang="en-US"/>
              <a:pPr/>
              <a:t>49</a:t>
            </a:fld>
            <a:endParaRPr lang="en-US" sz="1400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Breakpoints:  Correctness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  <a:endParaRPr lang="en-US"/>
          </a:p>
          <a:p>
            <a:pPr lvl="1"/>
            <a:r>
              <a:rPr lang="en-US"/>
              <a:t>Assume greedy is not optimal, and let's see what happens.</a:t>
            </a:r>
          </a:p>
          <a:p>
            <a:pPr lvl="1"/>
            <a:r>
              <a:rPr lang="en-US"/>
              <a:t>Let </a:t>
            </a:r>
            <a:r>
              <a:rPr lang="en-US" sz="1600"/>
              <a:t>0 = g</a:t>
            </a:r>
            <a:r>
              <a:rPr lang="en-US" sz="1600" baseline="-25000"/>
              <a:t>0 </a:t>
            </a:r>
            <a:r>
              <a:rPr lang="en-US" sz="1600"/>
              <a:t> &lt; g</a:t>
            </a:r>
            <a:r>
              <a:rPr lang="en-US" sz="1600" baseline="-25000"/>
              <a:t>1 </a:t>
            </a:r>
            <a:r>
              <a:rPr lang="en-US" sz="1600"/>
              <a:t>&lt;  . . . &lt; g</a:t>
            </a:r>
            <a:r>
              <a:rPr lang="en-US" sz="1600" baseline="-25000"/>
              <a:t>p </a:t>
            </a:r>
            <a:r>
              <a:rPr lang="en-US" sz="1600"/>
              <a:t> = L</a:t>
            </a:r>
            <a:r>
              <a:rPr lang="en-US"/>
              <a:t> denote set of breakpoints chosen by greedy.</a:t>
            </a:r>
          </a:p>
          <a:p>
            <a:pPr lvl="1"/>
            <a:r>
              <a:rPr lang="en-US"/>
              <a:t>Let </a:t>
            </a:r>
            <a:r>
              <a:rPr lang="en-US" sz="1600"/>
              <a:t>0 = f</a:t>
            </a:r>
            <a:r>
              <a:rPr lang="en-US" sz="1600" baseline="-25000"/>
              <a:t>0 </a:t>
            </a:r>
            <a:r>
              <a:rPr lang="en-US" sz="1600"/>
              <a:t>&lt; f</a:t>
            </a:r>
            <a:r>
              <a:rPr lang="en-US" sz="1600" baseline="-25000"/>
              <a:t>1 </a:t>
            </a:r>
            <a:r>
              <a:rPr lang="en-US" sz="1600"/>
              <a:t>&lt;  . . . &lt; f</a:t>
            </a:r>
            <a:r>
              <a:rPr lang="en-US" sz="1600" baseline="-25000"/>
              <a:t>q </a:t>
            </a:r>
            <a:r>
              <a:rPr lang="en-US" sz="1600"/>
              <a:t>= L</a:t>
            </a:r>
            <a:r>
              <a:rPr lang="en-US"/>
              <a:t> denote set of breakpoints in an optimal solution with </a:t>
            </a:r>
            <a:r>
              <a:rPr lang="en-US" sz="1600"/>
              <a:t>f</a:t>
            </a:r>
            <a:r>
              <a:rPr lang="en-US" sz="1600" baseline="-25000"/>
              <a:t>0</a:t>
            </a:r>
            <a:r>
              <a:rPr lang="en-US" sz="1600"/>
              <a:t> = g</a:t>
            </a:r>
            <a:r>
              <a:rPr lang="en-US" sz="1600" baseline="-25000"/>
              <a:t>0</a:t>
            </a:r>
            <a:r>
              <a:rPr lang="en-US" sz="1600"/>
              <a:t>, f</a:t>
            </a:r>
            <a:r>
              <a:rPr lang="en-US" sz="1600" baseline="-25000"/>
              <a:t>1</a:t>
            </a:r>
            <a:r>
              <a:rPr lang="en-US" sz="1600"/>
              <a:t>= g</a:t>
            </a:r>
            <a:r>
              <a:rPr lang="en-US" sz="1600" baseline="-25000"/>
              <a:t>1 </a:t>
            </a:r>
            <a:r>
              <a:rPr lang="en-US" sz="1600"/>
              <a:t>, . . . , f</a:t>
            </a:r>
            <a:r>
              <a:rPr lang="en-US" sz="1600" baseline="-25000"/>
              <a:t>r</a:t>
            </a:r>
            <a:r>
              <a:rPr lang="en-US" sz="1600"/>
              <a:t> = g</a:t>
            </a:r>
            <a:r>
              <a:rPr lang="en-US" sz="1600" baseline="-25000"/>
              <a:t>r</a:t>
            </a:r>
            <a:r>
              <a:rPr lang="en-US" sz="2000" baseline="-25000"/>
              <a:t> </a:t>
            </a:r>
            <a:r>
              <a:rPr lang="en-US"/>
              <a:t>for largest possible value of </a:t>
            </a:r>
            <a:r>
              <a:rPr lang="en-US" sz="1600"/>
              <a:t>r</a:t>
            </a:r>
            <a:r>
              <a:rPr lang="en-US"/>
              <a:t>.</a:t>
            </a:r>
          </a:p>
          <a:p>
            <a:pPr lvl="1"/>
            <a:r>
              <a:rPr lang="en-US"/>
              <a:t>Note: </a:t>
            </a:r>
            <a:r>
              <a:rPr lang="en-US" sz="1600"/>
              <a:t>g</a:t>
            </a:r>
            <a:r>
              <a:rPr lang="en-US" sz="1600" baseline="-25000"/>
              <a:t>r+1 </a:t>
            </a:r>
            <a:r>
              <a:rPr lang="en-US" sz="1600"/>
              <a:t>&gt; f</a:t>
            </a:r>
            <a:r>
              <a:rPr lang="en-US" sz="1600" baseline="-25000"/>
              <a:t>r+1 </a:t>
            </a:r>
            <a:r>
              <a:rPr lang="en-US" sz="1600"/>
              <a:t> </a:t>
            </a:r>
            <a:r>
              <a:rPr lang="en-US"/>
              <a:t>by greedy choice of algorithm. </a:t>
            </a: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5334000" y="5210175"/>
            <a:ext cx="762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19" name="Rectangle 11"/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20" name="Rectangle 12"/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21" name="Rectangle 13"/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22" name="Rectangle 14"/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219075" y="4416425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Greedy:</a:t>
            </a:r>
          </a:p>
        </p:txBody>
      </p:sp>
      <p:sp>
        <p:nvSpPr>
          <p:cNvPr id="657424" name="Text Box 16"/>
          <p:cNvSpPr txBox="1">
            <a:spLocks noChangeArrowheads="1"/>
          </p:cNvSpPr>
          <p:nvPr/>
        </p:nvSpPr>
        <p:spPr bwMode="auto">
          <a:xfrm>
            <a:off x="339725" y="5240338"/>
            <a:ext cx="592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OPT:</a:t>
            </a:r>
          </a:p>
        </p:txBody>
      </p:sp>
      <p:sp>
        <p:nvSpPr>
          <p:cNvPr id="657425" name="Text Box 17"/>
          <p:cNvSpPr txBox="1">
            <a:spLocks noChangeArrowheads="1"/>
          </p:cNvSpPr>
          <p:nvPr/>
        </p:nvSpPr>
        <p:spPr bwMode="auto">
          <a:xfrm>
            <a:off x="1173163" y="4097338"/>
            <a:ext cx="347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0</a:t>
            </a:r>
          </a:p>
        </p:txBody>
      </p:sp>
      <p:sp>
        <p:nvSpPr>
          <p:cNvPr id="657426" name="Text Box 18"/>
          <p:cNvSpPr txBox="1">
            <a:spLocks noChangeArrowheads="1"/>
          </p:cNvSpPr>
          <p:nvPr/>
        </p:nvSpPr>
        <p:spPr bwMode="auto">
          <a:xfrm>
            <a:off x="2146300" y="4097338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1</a:t>
            </a:r>
          </a:p>
        </p:txBody>
      </p:sp>
      <p:sp>
        <p:nvSpPr>
          <p:cNvPr id="657427" name="Text Box 19"/>
          <p:cNvSpPr txBox="1">
            <a:spLocks noChangeArrowheads="1"/>
          </p:cNvSpPr>
          <p:nvPr/>
        </p:nvSpPr>
        <p:spPr bwMode="auto">
          <a:xfrm>
            <a:off x="3459163" y="4097338"/>
            <a:ext cx="347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2</a:t>
            </a:r>
          </a:p>
        </p:txBody>
      </p:sp>
      <p:sp>
        <p:nvSpPr>
          <p:cNvPr id="657428" name="Text Box 20"/>
          <p:cNvSpPr txBox="1">
            <a:spLocks noChangeArrowheads="1"/>
          </p:cNvSpPr>
          <p:nvPr/>
        </p:nvSpPr>
        <p:spPr bwMode="auto">
          <a:xfrm>
            <a:off x="1174750" y="5559425"/>
            <a:ext cx="344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0</a:t>
            </a:r>
          </a:p>
        </p:txBody>
      </p:sp>
      <p:sp>
        <p:nvSpPr>
          <p:cNvPr id="657429" name="Text Box 21"/>
          <p:cNvSpPr txBox="1">
            <a:spLocks noChangeArrowheads="1"/>
          </p:cNvSpPr>
          <p:nvPr/>
        </p:nvSpPr>
        <p:spPr bwMode="auto">
          <a:xfrm>
            <a:off x="2147888" y="5559425"/>
            <a:ext cx="325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1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3460750" y="5559425"/>
            <a:ext cx="344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2</a:t>
            </a:r>
          </a:p>
        </p:txBody>
      </p:sp>
      <p:sp>
        <p:nvSpPr>
          <p:cNvPr id="657431" name="Text Box 23"/>
          <p:cNvSpPr txBox="1">
            <a:spLocks noChangeArrowheads="1"/>
          </p:cNvSpPr>
          <p:nvPr/>
        </p:nvSpPr>
        <p:spPr bwMode="auto">
          <a:xfrm>
            <a:off x="8315325" y="55594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q</a:t>
            </a:r>
          </a:p>
        </p:txBody>
      </p: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5186363" y="4097338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r</a:t>
            </a:r>
          </a:p>
        </p:txBody>
      </p:sp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5187950" y="555942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r</a:t>
            </a:r>
          </a:p>
        </p:txBody>
      </p:sp>
      <p:sp>
        <p:nvSpPr>
          <p:cNvPr id="657434" name="Text Box 26"/>
          <p:cNvSpPr txBox="1">
            <a:spLocks noChangeArrowheads="1"/>
          </p:cNvSpPr>
          <p:nvPr/>
        </p:nvSpPr>
        <p:spPr bwMode="auto">
          <a:xfrm>
            <a:off x="6238875" y="5819775"/>
            <a:ext cx="2143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why doesn't optimal solution drive a little further?</a:t>
            </a:r>
            <a:endParaRPr lang="en-US" sz="1200">
              <a:sym typeface="Symbol" pitchFamily="18" charset="2"/>
            </a:endParaRPr>
          </a:p>
        </p:txBody>
      </p:sp>
      <p:sp>
        <p:nvSpPr>
          <p:cNvPr id="657435" name="Line 27"/>
          <p:cNvSpPr>
            <a:spLocks noChangeShapeType="1"/>
          </p:cNvSpPr>
          <p:nvPr/>
        </p:nvSpPr>
        <p:spPr bwMode="auto">
          <a:xfrm flipH="1" flipV="1">
            <a:off x="6172200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7436" name="Line 28"/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7" name="Text Box 29"/>
          <p:cNvSpPr txBox="1">
            <a:spLocks noChangeArrowheads="1"/>
          </p:cNvSpPr>
          <p:nvPr/>
        </p:nvSpPr>
        <p:spPr bwMode="auto">
          <a:xfrm>
            <a:off x="6396038" y="4087813"/>
            <a:ext cx="439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r+1</a:t>
            </a:r>
          </a:p>
        </p:txBody>
      </p:sp>
      <p:sp>
        <p:nvSpPr>
          <p:cNvPr id="657438" name="Text Box 30"/>
          <p:cNvSpPr txBox="1">
            <a:spLocks noChangeArrowheads="1"/>
          </p:cNvSpPr>
          <p:nvPr/>
        </p:nvSpPr>
        <p:spPr bwMode="auto">
          <a:xfrm>
            <a:off x="5799138" y="5559425"/>
            <a:ext cx="43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r+1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A6B38-8475-40AA-83B7-06E4199AF257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Scheduling:  Greedy Algorithms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Greedy template.  </a:t>
            </a:r>
            <a:r>
              <a:rPr kumimoji="0" lang="en-US">
                <a:solidFill>
                  <a:schemeClr val="tx1"/>
                </a:solidFill>
              </a:rPr>
              <a:t>Consider jobs in some natural order.</a:t>
            </a:r>
            <a:br>
              <a:rPr kumimoji="0" lang="en-US">
                <a:solidFill>
                  <a:schemeClr val="tx1"/>
                </a:solidFill>
              </a:rPr>
            </a:br>
            <a:r>
              <a:rPr kumimoji="0" lang="en-US">
                <a:solidFill>
                  <a:schemeClr val="tx1"/>
                </a:solidFill>
              </a:rPr>
              <a:t>Take each job provided it's compatible with the ones already taken.</a:t>
            </a:r>
          </a:p>
          <a:p>
            <a:endParaRPr kumimoji="0" lang="en-US">
              <a:solidFill>
                <a:schemeClr val="tx1"/>
              </a:solidFill>
            </a:endParaRPr>
          </a:p>
        </p:txBody>
      </p:sp>
      <p:grpSp>
        <p:nvGrpSpPr>
          <p:cNvPr id="690180" name="Group 4"/>
          <p:cNvGrpSpPr>
            <a:grpSpLocks/>
          </p:cNvGrpSpPr>
          <p:nvPr/>
        </p:nvGrpSpPr>
        <p:grpSpPr bwMode="auto">
          <a:xfrm>
            <a:off x="830263" y="2514600"/>
            <a:ext cx="7602537" cy="381000"/>
            <a:chOff x="768" y="1584"/>
            <a:chExt cx="4789" cy="240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2016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82" name="Rectangle 6"/>
            <p:cNvSpPr>
              <a:spLocks noChangeArrowheads="1"/>
            </p:cNvSpPr>
            <p:nvPr/>
          </p:nvSpPr>
          <p:spPr bwMode="auto">
            <a:xfrm>
              <a:off x="1488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83" name="Rectangle 7"/>
            <p:cNvSpPr>
              <a:spLocks noChangeArrowheads="1"/>
            </p:cNvSpPr>
            <p:nvPr/>
          </p:nvSpPr>
          <p:spPr bwMode="auto">
            <a:xfrm>
              <a:off x="960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84" name="Rectangle 8"/>
            <p:cNvSpPr>
              <a:spLocks noChangeArrowheads="1"/>
            </p:cNvSpPr>
            <p:nvPr/>
          </p:nvSpPr>
          <p:spPr bwMode="auto">
            <a:xfrm>
              <a:off x="2583" y="158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85" name="Rectangle 9"/>
            <p:cNvSpPr>
              <a:spLocks noChangeArrowheads="1"/>
            </p:cNvSpPr>
            <p:nvPr/>
          </p:nvSpPr>
          <p:spPr bwMode="auto">
            <a:xfrm>
              <a:off x="768" y="1728"/>
              <a:ext cx="2352" cy="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86" name="Rectangle 10"/>
            <p:cNvSpPr>
              <a:spLocks noChangeArrowheads="1"/>
            </p:cNvSpPr>
            <p:nvPr/>
          </p:nvSpPr>
          <p:spPr bwMode="auto">
            <a:xfrm>
              <a:off x="3696" y="1617"/>
              <a:ext cx="186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</a:rPr>
                <a:t>counterexample for earliest start time</a:t>
              </a:r>
            </a:p>
          </p:txBody>
        </p:sp>
      </p:grpSp>
      <p:grpSp>
        <p:nvGrpSpPr>
          <p:cNvPr id="690187" name="Group 11"/>
          <p:cNvGrpSpPr>
            <a:grpSpLocks/>
          </p:cNvGrpSpPr>
          <p:nvPr/>
        </p:nvGrpSpPr>
        <p:grpSpPr bwMode="auto">
          <a:xfrm>
            <a:off x="1135063" y="3494088"/>
            <a:ext cx="7178675" cy="392112"/>
            <a:chOff x="960" y="2201"/>
            <a:chExt cx="4522" cy="247"/>
          </a:xfrm>
        </p:grpSpPr>
        <p:sp>
          <p:nvSpPr>
            <p:cNvPr id="690188" name="Rectangle 12"/>
            <p:cNvSpPr>
              <a:spLocks noChangeArrowheads="1"/>
            </p:cNvSpPr>
            <p:nvPr/>
          </p:nvSpPr>
          <p:spPr bwMode="auto">
            <a:xfrm>
              <a:off x="960" y="2208"/>
              <a:ext cx="912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89" name="Rectangle 13"/>
            <p:cNvSpPr>
              <a:spLocks noChangeArrowheads="1"/>
            </p:cNvSpPr>
            <p:nvPr/>
          </p:nvSpPr>
          <p:spPr bwMode="auto">
            <a:xfrm>
              <a:off x="2064" y="2208"/>
              <a:ext cx="912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0" name="Rectangle 14"/>
            <p:cNvSpPr>
              <a:spLocks noChangeArrowheads="1"/>
            </p:cNvSpPr>
            <p:nvPr/>
          </p:nvSpPr>
          <p:spPr bwMode="auto">
            <a:xfrm>
              <a:off x="1680" y="2352"/>
              <a:ext cx="528" cy="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1" name="Rectangle 15"/>
            <p:cNvSpPr>
              <a:spLocks noChangeArrowheads="1"/>
            </p:cNvSpPr>
            <p:nvPr/>
          </p:nvSpPr>
          <p:spPr bwMode="auto">
            <a:xfrm>
              <a:off x="3696" y="2201"/>
              <a:ext cx="17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</a:rPr>
                <a:t>counterexample for shortest interval</a:t>
              </a:r>
            </a:p>
          </p:txBody>
        </p:sp>
      </p:grpSp>
      <p:grpSp>
        <p:nvGrpSpPr>
          <p:cNvPr id="690192" name="Group 16"/>
          <p:cNvGrpSpPr>
            <a:grpSpLocks/>
          </p:cNvGrpSpPr>
          <p:nvPr/>
        </p:nvGrpSpPr>
        <p:grpSpPr bwMode="auto">
          <a:xfrm>
            <a:off x="1135063" y="4519613"/>
            <a:ext cx="7137400" cy="925512"/>
            <a:chOff x="960" y="2847"/>
            <a:chExt cx="4496" cy="583"/>
          </a:xfrm>
        </p:grpSpPr>
        <p:sp>
          <p:nvSpPr>
            <p:cNvPr id="690193" name="Rectangle 17"/>
            <p:cNvSpPr>
              <a:spLocks noChangeArrowheads="1"/>
            </p:cNvSpPr>
            <p:nvPr/>
          </p:nvSpPr>
          <p:spPr bwMode="auto">
            <a:xfrm>
              <a:off x="2016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4" name="Rectangle 18"/>
            <p:cNvSpPr>
              <a:spLocks noChangeArrowheads="1"/>
            </p:cNvSpPr>
            <p:nvPr/>
          </p:nvSpPr>
          <p:spPr bwMode="auto">
            <a:xfrm>
              <a:off x="1488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5" name="Rectangle 19"/>
            <p:cNvSpPr>
              <a:spLocks noChangeArrowheads="1"/>
            </p:cNvSpPr>
            <p:nvPr/>
          </p:nvSpPr>
          <p:spPr bwMode="auto">
            <a:xfrm>
              <a:off x="960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6" name="Rectangle 20"/>
            <p:cNvSpPr>
              <a:spLocks noChangeArrowheads="1"/>
            </p:cNvSpPr>
            <p:nvPr/>
          </p:nvSpPr>
          <p:spPr bwMode="auto">
            <a:xfrm>
              <a:off x="2583" y="2902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7" name="Rectangle 21"/>
            <p:cNvSpPr>
              <a:spLocks noChangeArrowheads="1"/>
            </p:cNvSpPr>
            <p:nvPr/>
          </p:nvSpPr>
          <p:spPr bwMode="auto">
            <a:xfrm>
              <a:off x="1239" y="3046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8" name="Rectangle 22"/>
            <p:cNvSpPr>
              <a:spLocks noChangeArrowheads="1"/>
            </p:cNvSpPr>
            <p:nvPr/>
          </p:nvSpPr>
          <p:spPr bwMode="auto">
            <a:xfrm>
              <a:off x="1248" y="3190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199" name="Rectangle 23"/>
            <p:cNvSpPr>
              <a:spLocks noChangeArrowheads="1"/>
            </p:cNvSpPr>
            <p:nvPr/>
          </p:nvSpPr>
          <p:spPr bwMode="auto">
            <a:xfrm>
              <a:off x="1248" y="333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200" name="Rectangle 24"/>
            <p:cNvSpPr>
              <a:spLocks noChangeArrowheads="1"/>
            </p:cNvSpPr>
            <p:nvPr/>
          </p:nvSpPr>
          <p:spPr bwMode="auto">
            <a:xfrm>
              <a:off x="2343" y="3046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201" name="Rectangle 25"/>
            <p:cNvSpPr>
              <a:spLocks noChangeArrowheads="1"/>
            </p:cNvSpPr>
            <p:nvPr/>
          </p:nvSpPr>
          <p:spPr bwMode="auto">
            <a:xfrm>
              <a:off x="2343" y="3190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202" name="Rectangle 26"/>
            <p:cNvSpPr>
              <a:spLocks noChangeArrowheads="1"/>
            </p:cNvSpPr>
            <p:nvPr/>
          </p:nvSpPr>
          <p:spPr bwMode="auto">
            <a:xfrm>
              <a:off x="2343" y="3334"/>
              <a:ext cx="393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203" name="Rectangle 27"/>
            <p:cNvSpPr>
              <a:spLocks noChangeArrowheads="1"/>
            </p:cNvSpPr>
            <p:nvPr/>
          </p:nvSpPr>
          <p:spPr bwMode="auto">
            <a:xfrm>
              <a:off x="1758" y="3046"/>
              <a:ext cx="393" cy="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/>
            </a:p>
          </p:txBody>
        </p:sp>
        <p:sp>
          <p:nvSpPr>
            <p:cNvPr id="690204" name="Rectangle 28"/>
            <p:cNvSpPr>
              <a:spLocks noChangeArrowheads="1"/>
            </p:cNvSpPr>
            <p:nvPr/>
          </p:nvSpPr>
          <p:spPr bwMode="auto">
            <a:xfrm>
              <a:off x="3696" y="2847"/>
              <a:ext cx="17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</a:rPr>
                <a:t>counterexample for fewest conflicts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18748-02BE-47C6-A8AF-BE9D9AB8FBA9}" type="slidenum">
              <a:rPr lang="en-US"/>
              <a:pPr/>
              <a:t>50</a:t>
            </a:fld>
            <a:endParaRPr lang="en-US" sz="1400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Breakpoints:  Correctness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42275" cy="5410200"/>
          </a:xfrm>
        </p:spPr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  <a:endParaRPr lang="en-US"/>
          </a:p>
          <a:p>
            <a:pPr lvl="1"/>
            <a:r>
              <a:rPr lang="en-US"/>
              <a:t>Assume greedy is not optimal, and let's see what happens.</a:t>
            </a:r>
          </a:p>
          <a:p>
            <a:pPr lvl="1"/>
            <a:r>
              <a:rPr lang="en-US"/>
              <a:t>Let </a:t>
            </a:r>
            <a:r>
              <a:rPr lang="en-US" sz="1600"/>
              <a:t>0 = g</a:t>
            </a:r>
            <a:r>
              <a:rPr lang="en-US" sz="1600" baseline="-25000"/>
              <a:t>0 </a:t>
            </a:r>
            <a:r>
              <a:rPr lang="en-US" sz="1600"/>
              <a:t> &lt; g</a:t>
            </a:r>
            <a:r>
              <a:rPr lang="en-US" sz="1600" baseline="-25000"/>
              <a:t>1 </a:t>
            </a:r>
            <a:r>
              <a:rPr lang="en-US" sz="1600"/>
              <a:t>&lt;  . . . &lt; g</a:t>
            </a:r>
            <a:r>
              <a:rPr lang="en-US" sz="1600" baseline="-25000"/>
              <a:t>p </a:t>
            </a:r>
            <a:r>
              <a:rPr lang="en-US" sz="1600"/>
              <a:t> = L</a:t>
            </a:r>
            <a:r>
              <a:rPr lang="en-US"/>
              <a:t> denote set of breakpoints chosen by greedy.</a:t>
            </a:r>
          </a:p>
          <a:p>
            <a:pPr lvl="1"/>
            <a:r>
              <a:rPr lang="en-US"/>
              <a:t>Let </a:t>
            </a:r>
            <a:r>
              <a:rPr lang="en-US" sz="1600"/>
              <a:t>0 = f</a:t>
            </a:r>
            <a:r>
              <a:rPr lang="en-US" sz="1600" baseline="-25000"/>
              <a:t>0 </a:t>
            </a:r>
            <a:r>
              <a:rPr lang="en-US" sz="1600"/>
              <a:t>&lt; f</a:t>
            </a:r>
            <a:r>
              <a:rPr lang="en-US" sz="1600" baseline="-25000"/>
              <a:t>1 </a:t>
            </a:r>
            <a:r>
              <a:rPr lang="en-US" sz="1600"/>
              <a:t>&lt;  . . . &lt; f</a:t>
            </a:r>
            <a:r>
              <a:rPr lang="en-US" sz="1600" baseline="-25000"/>
              <a:t>q </a:t>
            </a:r>
            <a:r>
              <a:rPr lang="en-US" sz="1600"/>
              <a:t>= L</a:t>
            </a:r>
            <a:r>
              <a:rPr lang="en-US"/>
              <a:t> denote set of breakpoints in an optimal solution with </a:t>
            </a:r>
            <a:r>
              <a:rPr lang="en-US" sz="1600"/>
              <a:t>f</a:t>
            </a:r>
            <a:r>
              <a:rPr lang="en-US" sz="1600" baseline="-25000"/>
              <a:t>0</a:t>
            </a:r>
            <a:r>
              <a:rPr lang="en-US" sz="1600"/>
              <a:t> = g</a:t>
            </a:r>
            <a:r>
              <a:rPr lang="en-US" sz="1600" baseline="-25000"/>
              <a:t>0</a:t>
            </a:r>
            <a:r>
              <a:rPr lang="en-US" sz="1600"/>
              <a:t>, f</a:t>
            </a:r>
            <a:r>
              <a:rPr lang="en-US" sz="1600" baseline="-25000"/>
              <a:t>1</a:t>
            </a:r>
            <a:r>
              <a:rPr lang="en-US" sz="1600"/>
              <a:t>= g</a:t>
            </a:r>
            <a:r>
              <a:rPr lang="en-US" sz="1600" baseline="-25000"/>
              <a:t>1 </a:t>
            </a:r>
            <a:r>
              <a:rPr lang="en-US" sz="1600"/>
              <a:t>, . . . , f</a:t>
            </a:r>
            <a:r>
              <a:rPr lang="en-US" sz="1600" baseline="-25000"/>
              <a:t>r</a:t>
            </a:r>
            <a:r>
              <a:rPr lang="en-US" sz="1600"/>
              <a:t> = g</a:t>
            </a:r>
            <a:r>
              <a:rPr lang="en-US" sz="1600" baseline="-25000"/>
              <a:t>r</a:t>
            </a:r>
            <a:r>
              <a:rPr lang="en-US" sz="2000" baseline="-25000"/>
              <a:t> </a:t>
            </a:r>
            <a:r>
              <a:rPr lang="en-US"/>
              <a:t>for largest possible value of </a:t>
            </a:r>
            <a:r>
              <a:rPr lang="en-US" sz="1600"/>
              <a:t>r</a:t>
            </a:r>
            <a:r>
              <a:rPr lang="en-US"/>
              <a:t>.</a:t>
            </a:r>
          </a:p>
          <a:p>
            <a:pPr lvl="1"/>
            <a:r>
              <a:rPr lang="en-US"/>
              <a:t>Note: </a:t>
            </a:r>
            <a:r>
              <a:rPr lang="en-US" sz="1600"/>
              <a:t>g</a:t>
            </a:r>
            <a:r>
              <a:rPr lang="en-US" sz="1600" baseline="-25000"/>
              <a:t>r+1 </a:t>
            </a:r>
            <a:r>
              <a:rPr lang="en-US" sz="1600"/>
              <a:t>&gt; f</a:t>
            </a:r>
            <a:r>
              <a:rPr lang="en-US" sz="1600" baseline="-25000"/>
              <a:t>r+1 </a:t>
            </a:r>
            <a:r>
              <a:rPr lang="en-US" sz="1600"/>
              <a:t> </a:t>
            </a:r>
            <a:r>
              <a:rPr lang="en-US"/>
              <a:t>by greedy choice of algorithm. </a:t>
            </a:r>
          </a:p>
          <a:p>
            <a:pPr lvl="1"/>
            <a:endParaRPr lang="en-US"/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6238875" y="5834063"/>
            <a:ext cx="222250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another optimal solution has</a:t>
            </a:r>
            <a:br>
              <a:rPr lang="en-US" sz="1200"/>
            </a:br>
            <a:r>
              <a:rPr lang="en-US" sz="1200"/>
              <a:t>one more breakpoint in common</a:t>
            </a:r>
            <a:br>
              <a:rPr lang="en-US" sz="1200"/>
            </a:br>
            <a:r>
              <a:rPr lang="en-US" sz="1200">
                <a:sym typeface="Symbol" pitchFamily="18" charset="2"/>
              </a:rPr>
              <a:t> contradiction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219075" y="4416425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Greedy:</a:t>
            </a:r>
          </a:p>
        </p:txBody>
      </p:sp>
      <p:sp>
        <p:nvSpPr>
          <p:cNvPr id="659472" name="Text Box 16"/>
          <p:cNvSpPr txBox="1">
            <a:spLocks noChangeArrowheads="1"/>
          </p:cNvSpPr>
          <p:nvPr/>
        </p:nvSpPr>
        <p:spPr bwMode="auto">
          <a:xfrm>
            <a:off x="339725" y="5240338"/>
            <a:ext cx="592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OPT:</a:t>
            </a:r>
          </a:p>
        </p:txBody>
      </p:sp>
      <p:sp>
        <p:nvSpPr>
          <p:cNvPr id="659473" name="Text Box 17"/>
          <p:cNvSpPr txBox="1">
            <a:spLocks noChangeArrowheads="1"/>
          </p:cNvSpPr>
          <p:nvPr/>
        </p:nvSpPr>
        <p:spPr bwMode="auto">
          <a:xfrm>
            <a:off x="1173163" y="4097338"/>
            <a:ext cx="347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0</a:t>
            </a:r>
          </a:p>
        </p:txBody>
      </p:sp>
      <p:sp>
        <p:nvSpPr>
          <p:cNvPr id="659474" name="Text Box 18"/>
          <p:cNvSpPr txBox="1">
            <a:spLocks noChangeArrowheads="1"/>
          </p:cNvSpPr>
          <p:nvPr/>
        </p:nvSpPr>
        <p:spPr bwMode="auto">
          <a:xfrm>
            <a:off x="2146300" y="4097338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1</a:t>
            </a:r>
          </a:p>
        </p:txBody>
      </p:sp>
      <p:sp>
        <p:nvSpPr>
          <p:cNvPr id="659475" name="Text Box 19"/>
          <p:cNvSpPr txBox="1">
            <a:spLocks noChangeArrowheads="1"/>
          </p:cNvSpPr>
          <p:nvPr/>
        </p:nvSpPr>
        <p:spPr bwMode="auto">
          <a:xfrm>
            <a:off x="3459163" y="4097338"/>
            <a:ext cx="347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2</a:t>
            </a:r>
          </a:p>
        </p:txBody>
      </p:sp>
      <p:sp>
        <p:nvSpPr>
          <p:cNvPr id="659476" name="Text Box 20"/>
          <p:cNvSpPr txBox="1">
            <a:spLocks noChangeArrowheads="1"/>
          </p:cNvSpPr>
          <p:nvPr/>
        </p:nvSpPr>
        <p:spPr bwMode="auto">
          <a:xfrm>
            <a:off x="1174750" y="5559425"/>
            <a:ext cx="344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0</a:t>
            </a:r>
          </a:p>
        </p:txBody>
      </p:sp>
      <p:sp>
        <p:nvSpPr>
          <p:cNvPr id="659477" name="Text Box 21"/>
          <p:cNvSpPr txBox="1">
            <a:spLocks noChangeArrowheads="1"/>
          </p:cNvSpPr>
          <p:nvPr/>
        </p:nvSpPr>
        <p:spPr bwMode="auto">
          <a:xfrm>
            <a:off x="2147888" y="5559425"/>
            <a:ext cx="325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1</a:t>
            </a:r>
          </a:p>
        </p:txBody>
      </p:sp>
      <p:sp>
        <p:nvSpPr>
          <p:cNvPr id="659478" name="Text Box 22"/>
          <p:cNvSpPr txBox="1">
            <a:spLocks noChangeArrowheads="1"/>
          </p:cNvSpPr>
          <p:nvPr/>
        </p:nvSpPr>
        <p:spPr bwMode="auto">
          <a:xfrm>
            <a:off x="3460750" y="5559425"/>
            <a:ext cx="344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2</a:t>
            </a:r>
          </a:p>
        </p:txBody>
      </p:sp>
      <p:sp>
        <p:nvSpPr>
          <p:cNvPr id="659479" name="Text Box 23"/>
          <p:cNvSpPr txBox="1">
            <a:spLocks noChangeArrowheads="1"/>
          </p:cNvSpPr>
          <p:nvPr/>
        </p:nvSpPr>
        <p:spPr bwMode="auto">
          <a:xfrm>
            <a:off x="8315325" y="5559425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q</a:t>
            </a:r>
          </a:p>
        </p:txBody>
      </p:sp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5186363" y="4097338"/>
            <a:ext cx="333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r</a:t>
            </a:r>
          </a:p>
        </p:txBody>
      </p:sp>
      <p:sp>
        <p:nvSpPr>
          <p:cNvPr id="659481" name="Text Box 25"/>
          <p:cNvSpPr txBox="1">
            <a:spLocks noChangeArrowheads="1"/>
          </p:cNvSpPr>
          <p:nvPr/>
        </p:nvSpPr>
        <p:spPr bwMode="auto">
          <a:xfrm>
            <a:off x="5187950" y="555942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</a:t>
            </a:r>
            <a:r>
              <a:rPr lang="en-US" sz="1400" baseline="-25000"/>
              <a:t>r</a:t>
            </a:r>
          </a:p>
        </p:txBody>
      </p:sp>
      <p:sp>
        <p:nvSpPr>
          <p:cNvPr id="659482" name="Line 26"/>
          <p:cNvSpPr>
            <a:spLocks noChangeShapeType="1"/>
          </p:cNvSpPr>
          <p:nvPr/>
        </p:nvSpPr>
        <p:spPr bwMode="auto">
          <a:xfrm flipH="1" flipV="1">
            <a:off x="6391275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9483" name="Rectangle 27"/>
          <p:cNvSpPr>
            <a:spLocks noChangeArrowheads="1"/>
          </p:cNvSpPr>
          <p:nvPr/>
        </p:nvSpPr>
        <p:spPr bwMode="auto">
          <a:xfrm>
            <a:off x="5334000" y="5210175"/>
            <a:ext cx="1066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9485" name="Text Box 29"/>
          <p:cNvSpPr txBox="1">
            <a:spLocks noChangeArrowheads="1"/>
          </p:cNvSpPr>
          <p:nvPr/>
        </p:nvSpPr>
        <p:spPr bwMode="auto">
          <a:xfrm>
            <a:off x="6396038" y="4087813"/>
            <a:ext cx="439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</a:t>
            </a:r>
            <a:r>
              <a:rPr lang="en-US" sz="1400" baseline="-25000"/>
              <a:t>r+1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4.5 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0276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7B603-FEB3-428D-9258-A5C0B7708D87}" type="slidenum">
              <a:rPr lang="en-US"/>
              <a:pPr/>
              <a:t>52</a:t>
            </a:fld>
            <a:endParaRPr lang="en-US" sz="1400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Minimum spanning tree.  </a:t>
            </a:r>
            <a:r>
              <a:rPr lang="en-US">
                <a:solidFill>
                  <a:schemeClr val="tx1"/>
                </a:solidFill>
              </a:rPr>
              <a:t>Given a connected graph G = (V, E) with real-valued edge weights c</a:t>
            </a:r>
            <a:r>
              <a:rPr lang="en-US" baseline="-25000">
                <a:solidFill>
                  <a:schemeClr val="tx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, an MST is a subset of the edges T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 E </a:t>
            </a:r>
            <a:r>
              <a:rPr lang="en-US">
                <a:solidFill>
                  <a:schemeClr val="tx1"/>
                </a:solidFill>
              </a:rPr>
              <a:t>such that T is a spanning tree whose sum of edge weights is minimized.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457200" lvl="1" indent="-342900"/>
            <a:endParaRPr lang="en-US">
              <a:solidFill>
                <a:srgbClr val="003399"/>
              </a:solidFill>
            </a:endParaRPr>
          </a:p>
          <a:p>
            <a:pPr marL="457200" lvl="1" indent="-342900"/>
            <a:endParaRPr lang="en-US">
              <a:solidFill>
                <a:srgbClr val="003399"/>
              </a:solidFill>
            </a:endParaRPr>
          </a:p>
          <a:p>
            <a:r>
              <a:rPr lang="en-US"/>
              <a:t>Cayley's Theorem.  </a:t>
            </a:r>
            <a:r>
              <a:rPr lang="en-US">
                <a:solidFill>
                  <a:schemeClr val="tx1"/>
                </a:solidFill>
              </a:rPr>
              <a:t>There are n</a:t>
            </a:r>
            <a:r>
              <a:rPr lang="en-US" baseline="30000">
                <a:solidFill>
                  <a:schemeClr val="tx1"/>
                </a:solidFill>
              </a:rPr>
              <a:t>n-2</a:t>
            </a:r>
            <a:r>
              <a:rPr lang="en-US">
                <a:solidFill>
                  <a:schemeClr val="tx1"/>
                </a:solidFill>
              </a:rPr>
              <a:t> spanning trees of K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457200" lvl="1" indent="-342900"/>
            <a:endParaRPr lang="en-US"/>
          </a:p>
        </p:txBody>
      </p:sp>
      <p:sp>
        <p:nvSpPr>
          <p:cNvPr id="581636" name="Oval 4"/>
          <p:cNvSpPr>
            <a:spLocks noChangeAspect="1" noChangeArrowheads="1"/>
          </p:cNvSpPr>
          <p:nvPr/>
        </p:nvSpPr>
        <p:spPr bwMode="auto">
          <a:xfrm>
            <a:off x="609600" y="2789238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37" name="Oval 5"/>
          <p:cNvSpPr>
            <a:spLocks noChangeAspect="1" noChangeArrowheads="1"/>
          </p:cNvSpPr>
          <p:nvPr/>
        </p:nvSpPr>
        <p:spPr bwMode="auto">
          <a:xfrm>
            <a:off x="4211638" y="25447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38" name="Oval 6"/>
          <p:cNvSpPr>
            <a:spLocks noChangeAspect="1" noChangeArrowheads="1"/>
          </p:cNvSpPr>
          <p:nvPr/>
        </p:nvSpPr>
        <p:spPr bwMode="auto">
          <a:xfrm>
            <a:off x="3956050" y="418147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39" name="Oval 7"/>
          <p:cNvSpPr>
            <a:spLocks noChangeAspect="1" noChangeArrowheads="1"/>
          </p:cNvSpPr>
          <p:nvPr/>
        </p:nvSpPr>
        <p:spPr bwMode="auto">
          <a:xfrm>
            <a:off x="1403350" y="2544763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40" name="Oval 8"/>
          <p:cNvSpPr>
            <a:spLocks noChangeAspect="1" noChangeArrowheads="1"/>
          </p:cNvSpPr>
          <p:nvPr/>
        </p:nvSpPr>
        <p:spPr bwMode="auto">
          <a:xfrm>
            <a:off x="1509713" y="324485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41" name="Oval 9"/>
          <p:cNvSpPr>
            <a:spLocks noChangeAspect="1" noChangeArrowheads="1"/>
          </p:cNvSpPr>
          <p:nvPr/>
        </p:nvSpPr>
        <p:spPr bwMode="auto">
          <a:xfrm>
            <a:off x="1293813" y="415766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42" name="Oval 10"/>
          <p:cNvSpPr>
            <a:spLocks noChangeAspect="1" noChangeArrowheads="1"/>
          </p:cNvSpPr>
          <p:nvPr/>
        </p:nvSpPr>
        <p:spPr bwMode="auto">
          <a:xfrm>
            <a:off x="3587750" y="3419475"/>
            <a:ext cx="182563" cy="1841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43" name="Oval 11"/>
          <p:cNvSpPr>
            <a:spLocks noChangeAspect="1" noChangeArrowheads="1"/>
          </p:cNvSpPr>
          <p:nvPr/>
        </p:nvSpPr>
        <p:spPr bwMode="auto">
          <a:xfrm>
            <a:off x="2357438" y="3625850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cxnSp>
        <p:nvCxnSpPr>
          <p:cNvPr id="581644" name="AutoShape 12"/>
          <p:cNvCxnSpPr>
            <a:cxnSpLocks noChangeShapeType="1"/>
            <a:stCxn id="581636" idx="7"/>
            <a:endCxn id="581639" idx="2"/>
          </p:cNvCxnSpPr>
          <p:nvPr/>
        </p:nvCxnSpPr>
        <p:spPr bwMode="auto">
          <a:xfrm flipV="1">
            <a:off x="765175" y="2636838"/>
            <a:ext cx="638175" cy="1793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5" name="AutoShape 13"/>
          <p:cNvCxnSpPr>
            <a:cxnSpLocks noChangeShapeType="1"/>
            <a:stCxn id="581636" idx="5"/>
            <a:endCxn id="581640" idx="2"/>
          </p:cNvCxnSpPr>
          <p:nvPr/>
        </p:nvCxnSpPr>
        <p:spPr bwMode="auto">
          <a:xfrm>
            <a:off x="765175" y="2944813"/>
            <a:ext cx="744538" cy="3921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6" name="AutoShape 14"/>
          <p:cNvCxnSpPr>
            <a:cxnSpLocks noChangeShapeType="1"/>
            <a:stCxn id="581636" idx="4"/>
            <a:endCxn id="581641" idx="0"/>
          </p:cNvCxnSpPr>
          <p:nvPr/>
        </p:nvCxnSpPr>
        <p:spPr bwMode="auto">
          <a:xfrm>
            <a:off x="701675" y="2971800"/>
            <a:ext cx="684213" cy="118586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7" name="AutoShape 15"/>
          <p:cNvCxnSpPr>
            <a:cxnSpLocks noChangeShapeType="1"/>
            <a:stCxn id="581640" idx="6"/>
            <a:endCxn id="581637" idx="2"/>
          </p:cNvCxnSpPr>
          <p:nvPr/>
        </p:nvCxnSpPr>
        <p:spPr bwMode="auto">
          <a:xfrm flipV="1">
            <a:off x="1692275" y="2636838"/>
            <a:ext cx="2519363" cy="7000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8" name="AutoShape 16"/>
          <p:cNvCxnSpPr>
            <a:cxnSpLocks noChangeShapeType="1"/>
            <a:stCxn id="581642" idx="7"/>
            <a:endCxn id="581637" idx="4"/>
          </p:cNvCxnSpPr>
          <p:nvPr/>
        </p:nvCxnSpPr>
        <p:spPr bwMode="auto">
          <a:xfrm flipV="1">
            <a:off x="3743325" y="2727325"/>
            <a:ext cx="560388" cy="7191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49" name="AutoShape 17"/>
          <p:cNvCxnSpPr>
            <a:cxnSpLocks noChangeShapeType="1"/>
            <a:stCxn id="581640" idx="5"/>
            <a:endCxn id="581643" idx="1"/>
          </p:cNvCxnSpPr>
          <p:nvPr/>
        </p:nvCxnSpPr>
        <p:spPr bwMode="auto">
          <a:xfrm>
            <a:off x="1665288" y="3400425"/>
            <a:ext cx="719137" cy="2524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0" name="AutoShape 18"/>
          <p:cNvCxnSpPr>
            <a:cxnSpLocks noChangeShapeType="1"/>
            <a:stCxn id="581643" idx="5"/>
            <a:endCxn id="581638" idx="2"/>
          </p:cNvCxnSpPr>
          <p:nvPr/>
        </p:nvCxnSpPr>
        <p:spPr bwMode="auto">
          <a:xfrm>
            <a:off x="2513013" y="3781425"/>
            <a:ext cx="1443037" cy="4921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1" name="AutoShape 19"/>
          <p:cNvCxnSpPr>
            <a:cxnSpLocks noChangeShapeType="1"/>
            <a:stCxn id="581643" idx="6"/>
            <a:endCxn id="581642" idx="2"/>
          </p:cNvCxnSpPr>
          <p:nvPr/>
        </p:nvCxnSpPr>
        <p:spPr bwMode="auto">
          <a:xfrm flipV="1">
            <a:off x="2540000" y="3511550"/>
            <a:ext cx="1047750" cy="2063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2" name="AutoShape 20"/>
          <p:cNvCxnSpPr>
            <a:cxnSpLocks noChangeShapeType="1"/>
            <a:stCxn id="581642" idx="5"/>
            <a:endCxn id="581638" idx="0"/>
          </p:cNvCxnSpPr>
          <p:nvPr/>
        </p:nvCxnSpPr>
        <p:spPr bwMode="auto">
          <a:xfrm>
            <a:off x="3743325" y="3576638"/>
            <a:ext cx="304800" cy="6048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3" name="AutoShape 21"/>
          <p:cNvCxnSpPr>
            <a:cxnSpLocks noChangeShapeType="1"/>
            <a:stCxn id="581637" idx="3"/>
            <a:endCxn id="581643" idx="7"/>
          </p:cNvCxnSpPr>
          <p:nvPr/>
        </p:nvCxnSpPr>
        <p:spPr bwMode="auto">
          <a:xfrm flipH="1">
            <a:off x="2513013" y="2700338"/>
            <a:ext cx="1725612" cy="9525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4" name="AutoShape 22"/>
          <p:cNvCxnSpPr>
            <a:cxnSpLocks noChangeShapeType="1"/>
            <a:stCxn id="581640" idx="4"/>
            <a:endCxn id="581641" idx="7"/>
          </p:cNvCxnSpPr>
          <p:nvPr/>
        </p:nvCxnSpPr>
        <p:spPr bwMode="auto">
          <a:xfrm flipH="1">
            <a:off x="1449388" y="3427413"/>
            <a:ext cx="152400" cy="757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5" name="AutoShape 23"/>
          <p:cNvCxnSpPr>
            <a:cxnSpLocks noChangeShapeType="1"/>
            <a:stCxn id="581641" idx="6"/>
            <a:endCxn id="581643" idx="3"/>
          </p:cNvCxnSpPr>
          <p:nvPr/>
        </p:nvCxnSpPr>
        <p:spPr bwMode="auto">
          <a:xfrm flipV="1">
            <a:off x="1476375" y="3781425"/>
            <a:ext cx="908050" cy="4683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6" name="AutoShape 24"/>
          <p:cNvCxnSpPr>
            <a:cxnSpLocks noChangeShapeType="1"/>
            <a:stCxn id="581639" idx="6"/>
            <a:endCxn id="581637" idx="1"/>
          </p:cNvCxnSpPr>
          <p:nvPr/>
        </p:nvCxnSpPr>
        <p:spPr bwMode="auto">
          <a:xfrm flipV="1">
            <a:off x="1585913" y="2571750"/>
            <a:ext cx="2652712" cy="650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57" name="AutoShape 25"/>
          <p:cNvCxnSpPr>
            <a:cxnSpLocks noChangeShapeType="1"/>
            <a:stCxn id="581641" idx="6"/>
            <a:endCxn id="581638" idx="3"/>
          </p:cNvCxnSpPr>
          <p:nvPr/>
        </p:nvCxnSpPr>
        <p:spPr bwMode="auto">
          <a:xfrm>
            <a:off x="1476375" y="4249738"/>
            <a:ext cx="2506663" cy="873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1914525" y="3440113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5</a:t>
            </a:r>
          </a:p>
        </p:txBody>
      </p: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2416175" y="2978150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23</a:t>
            </a:r>
          </a:p>
        </p:txBody>
      </p:sp>
      <p:sp>
        <p:nvSpPr>
          <p:cNvPr id="581660" name="Text Box 28"/>
          <p:cNvSpPr txBox="1">
            <a:spLocks noChangeArrowheads="1"/>
          </p:cNvSpPr>
          <p:nvPr/>
        </p:nvSpPr>
        <p:spPr bwMode="auto">
          <a:xfrm>
            <a:off x="1828800" y="3968750"/>
            <a:ext cx="2540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10 </a:t>
            </a:r>
          </a:p>
        </p:txBody>
      </p:sp>
      <p:sp>
        <p:nvSpPr>
          <p:cNvPr id="581661" name="Text Box 29"/>
          <p:cNvSpPr txBox="1">
            <a:spLocks noChangeArrowheads="1"/>
          </p:cNvSpPr>
          <p:nvPr/>
        </p:nvSpPr>
        <p:spPr bwMode="auto">
          <a:xfrm>
            <a:off x="2417763" y="4219575"/>
            <a:ext cx="2667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21</a:t>
            </a:r>
          </a:p>
        </p:txBody>
      </p:sp>
      <p:sp>
        <p:nvSpPr>
          <p:cNvPr id="581662" name="Text Box 30"/>
          <p:cNvSpPr txBox="1">
            <a:spLocks noChangeArrowheads="1"/>
          </p:cNvSpPr>
          <p:nvPr/>
        </p:nvSpPr>
        <p:spPr bwMode="auto">
          <a:xfrm>
            <a:off x="2946400" y="392112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14</a:t>
            </a:r>
          </a:p>
        </p:txBody>
      </p:sp>
      <p:sp>
        <p:nvSpPr>
          <p:cNvPr id="581663" name="Text Box 31"/>
          <p:cNvSpPr txBox="1">
            <a:spLocks noChangeArrowheads="1"/>
          </p:cNvSpPr>
          <p:nvPr/>
        </p:nvSpPr>
        <p:spPr bwMode="auto">
          <a:xfrm>
            <a:off x="2506663" y="2552700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24</a:t>
            </a:r>
          </a:p>
        </p:txBody>
      </p:sp>
      <p:sp>
        <p:nvSpPr>
          <p:cNvPr id="581664" name="Text Box 32"/>
          <p:cNvSpPr txBox="1">
            <a:spLocks noChangeArrowheads="1"/>
          </p:cNvSpPr>
          <p:nvPr/>
        </p:nvSpPr>
        <p:spPr bwMode="auto">
          <a:xfrm>
            <a:off x="990600" y="3581400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16</a:t>
            </a:r>
          </a:p>
        </p:txBody>
      </p:sp>
      <p:sp>
        <p:nvSpPr>
          <p:cNvPr id="581665" name="Text Box 33"/>
          <p:cNvSpPr txBox="1">
            <a:spLocks noChangeArrowheads="1"/>
          </p:cNvSpPr>
          <p:nvPr/>
        </p:nvSpPr>
        <p:spPr bwMode="auto">
          <a:xfrm>
            <a:off x="1117600" y="3111500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6</a:t>
            </a:r>
          </a:p>
        </p:txBody>
      </p:sp>
      <p:sp>
        <p:nvSpPr>
          <p:cNvPr id="581666" name="Text Box 34"/>
          <p:cNvSpPr txBox="1">
            <a:spLocks noChangeArrowheads="1"/>
          </p:cNvSpPr>
          <p:nvPr/>
        </p:nvSpPr>
        <p:spPr bwMode="auto">
          <a:xfrm>
            <a:off x="981075" y="262572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4</a:t>
            </a:r>
          </a:p>
        </p:txBody>
      </p:sp>
      <p:sp>
        <p:nvSpPr>
          <p:cNvPr id="581667" name="Text Box 35"/>
          <p:cNvSpPr txBox="1">
            <a:spLocks noChangeArrowheads="1"/>
          </p:cNvSpPr>
          <p:nvPr/>
        </p:nvSpPr>
        <p:spPr bwMode="auto">
          <a:xfrm>
            <a:off x="3095625" y="3194050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18</a:t>
            </a:r>
          </a:p>
        </p:txBody>
      </p:sp>
      <p:sp>
        <p:nvSpPr>
          <p:cNvPr id="581668" name="Text Box 36"/>
          <p:cNvSpPr txBox="1">
            <a:spLocks noChangeArrowheads="1"/>
          </p:cNvSpPr>
          <p:nvPr/>
        </p:nvSpPr>
        <p:spPr bwMode="auto">
          <a:xfrm>
            <a:off x="3886200" y="3054350"/>
            <a:ext cx="277813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9</a:t>
            </a:r>
          </a:p>
        </p:txBody>
      </p:sp>
      <p:sp>
        <p:nvSpPr>
          <p:cNvPr id="581669" name="Text Box 37"/>
          <p:cNvSpPr txBox="1">
            <a:spLocks noChangeArrowheads="1"/>
          </p:cNvSpPr>
          <p:nvPr/>
        </p:nvSpPr>
        <p:spPr bwMode="auto">
          <a:xfrm>
            <a:off x="3827463" y="3825875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7</a:t>
            </a:r>
          </a:p>
        </p:txBody>
      </p:sp>
      <p:sp>
        <p:nvSpPr>
          <p:cNvPr id="581670" name="Text Box 38"/>
          <p:cNvSpPr txBox="1">
            <a:spLocks noChangeArrowheads="1"/>
          </p:cNvSpPr>
          <p:nvPr/>
        </p:nvSpPr>
        <p:spPr bwMode="auto">
          <a:xfrm>
            <a:off x="3049588" y="3521075"/>
            <a:ext cx="27781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11</a:t>
            </a:r>
          </a:p>
        </p:txBody>
      </p:sp>
      <p:sp>
        <p:nvSpPr>
          <p:cNvPr id="581671" name="Text Box 39"/>
          <p:cNvSpPr txBox="1">
            <a:spLocks noChangeArrowheads="1"/>
          </p:cNvSpPr>
          <p:nvPr/>
        </p:nvSpPr>
        <p:spPr bwMode="auto">
          <a:xfrm>
            <a:off x="1411288" y="371316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 8</a:t>
            </a:r>
          </a:p>
        </p:txBody>
      </p:sp>
      <p:sp>
        <p:nvSpPr>
          <p:cNvPr id="581672" name="Oval 40"/>
          <p:cNvSpPr>
            <a:spLocks noChangeAspect="1" noChangeArrowheads="1"/>
          </p:cNvSpPr>
          <p:nvPr/>
        </p:nvSpPr>
        <p:spPr bwMode="auto">
          <a:xfrm>
            <a:off x="4749800" y="2794000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73" name="Oval 41"/>
          <p:cNvSpPr>
            <a:spLocks noChangeAspect="1" noChangeArrowheads="1"/>
          </p:cNvSpPr>
          <p:nvPr/>
        </p:nvSpPr>
        <p:spPr bwMode="auto">
          <a:xfrm>
            <a:off x="8351838" y="24733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74" name="Oval 42"/>
          <p:cNvSpPr>
            <a:spLocks noChangeAspect="1" noChangeArrowheads="1"/>
          </p:cNvSpPr>
          <p:nvPr/>
        </p:nvSpPr>
        <p:spPr bwMode="auto">
          <a:xfrm>
            <a:off x="8096250" y="4186238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75" name="Oval 43"/>
          <p:cNvSpPr>
            <a:spLocks noChangeAspect="1" noChangeArrowheads="1"/>
          </p:cNvSpPr>
          <p:nvPr/>
        </p:nvSpPr>
        <p:spPr bwMode="auto">
          <a:xfrm>
            <a:off x="5543550" y="254952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76" name="Oval 44"/>
          <p:cNvSpPr>
            <a:spLocks noChangeAspect="1" noChangeArrowheads="1"/>
          </p:cNvSpPr>
          <p:nvPr/>
        </p:nvSpPr>
        <p:spPr bwMode="auto">
          <a:xfrm>
            <a:off x="5649913" y="324961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77" name="Oval 45"/>
          <p:cNvSpPr>
            <a:spLocks noChangeAspect="1" noChangeArrowheads="1"/>
          </p:cNvSpPr>
          <p:nvPr/>
        </p:nvSpPr>
        <p:spPr bwMode="auto">
          <a:xfrm>
            <a:off x="5434013" y="4162425"/>
            <a:ext cx="182562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78" name="Oval 46"/>
          <p:cNvSpPr>
            <a:spLocks noChangeAspect="1" noChangeArrowheads="1"/>
          </p:cNvSpPr>
          <p:nvPr/>
        </p:nvSpPr>
        <p:spPr bwMode="auto">
          <a:xfrm>
            <a:off x="7727950" y="3424238"/>
            <a:ext cx="182563" cy="1841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581679" name="Oval 47"/>
          <p:cNvSpPr>
            <a:spLocks noChangeAspect="1" noChangeArrowheads="1"/>
          </p:cNvSpPr>
          <p:nvPr/>
        </p:nvSpPr>
        <p:spPr bwMode="auto">
          <a:xfrm>
            <a:off x="6497638" y="3630613"/>
            <a:ext cx="182562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cxnSp>
        <p:nvCxnSpPr>
          <p:cNvPr id="581680" name="AutoShape 48"/>
          <p:cNvCxnSpPr>
            <a:cxnSpLocks noChangeShapeType="1"/>
            <a:stCxn id="581672" idx="7"/>
            <a:endCxn id="581675" idx="2"/>
          </p:cNvCxnSpPr>
          <p:nvPr/>
        </p:nvCxnSpPr>
        <p:spPr bwMode="auto">
          <a:xfrm flipV="1">
            <a:off x="4905375" y="2641600"/>
            <a:ext cx="638175" cy="17938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1" name="AutoShape 49"/>
          <p:cNvCxnSpPr>
            <a:cxnSpLocks noChangeShapeType="1"/>
            <a:stCxn id="581672" idx="5"/>
            <a:endCxn id="581676" idx="2"/>
          </p:cNvCxnSpPr>
          <p:nvPr/>
        </p:nvCxnSpPr>
        <p:spPr bwMode="auto">
          <a:xfrm>
            <a:off x="4905375" y="2949575"/>
            <a:ext cx="744538" cy="392113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2" name="AutoShape 50"/>
          <p:cNvCxnSpPr>
            <a:cxnSpLocks noChangeShapeType="1"/>
            <a:stCxn id="581672" idx="4"/>
            <a:endCxn id="581677" idx="0"/>
          </p:cNvCxnSpPr>
          <p:nvPr/>
        </p:nvCxnSpPr>
        <p:spPr bwMode="auto">
          <a:xfrm>
            <a:off x="4841875" y="2976563"/>
            <a:ext cx="684213" cy="118586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3" name="AutoShape 51"/>
          <p:cNvCxnSpPr>
            <a:cxnSpLocks noChangeShapeType="1"/>
            <a:stCxn id="581676" idx="6"/>
            <a:endCxn id="581673" idx="2"/>
          </p:cNvCxnSpPr>
          <p:nvPr/>
        </p:nvCxnSpPr>
        <p:spPr bwMode="auto">
          <a:xfrm flipV="1">
            <a:off x="5832475" y="2565400"/>
            <a:ext cx="2519363" cy="776288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4" name="AutoShape 52"/>
          <p:cNvCxnSpPr>
            <a:cxnSpLocks noChangeShapeType="1"/>
            <a:stCxn id="581678" idx="7"/>
            <a:endCxn id="581673" idx="4"/>
          </p:cNvCxnSpPr>
          <p:nvPr/>
        </p:nvCxnSpPr>
        <p:spPr bwMode="auto">
          <a:xfrm flipV="1">
            <a:off x="7883525" y="2655888"/>
            <a:ext cx="560388" cy="7953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5" name="AutoShape 53"/>
          <p:cNvCxnSpPr>
            <a:cxnSpLocks noChangeShapeType="1"/>
            <a:stCxn id="581676" idx="5"/>
            <a:endCxn id="581679" idx="1"/>
          </p:cNvCxnSpPr>
          <p:nvPr/>
        </p:nvCxnSpPr>
        <p:spPr bwMode="auto">
          <a:xfrm>
            <a:off x="5805488" y="3405188"/>
            <a:ext cx="719137" cy="2524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6" name="AutoShape 54"/>
          <p:cNvCxnSpPr>
            <a:cxnSpLocks noChangeShapeType="1"/>
            <a:stCxn id="581679" idx="5"/>
            <a:endCxn id="581674" idx="2"/>
          </p:cNvCxnSpPr>
          <p:nvPr/>
        </p:nvCxnSpPr>
        <p:spPr bwMode="auto">
          <a:xfrm>
            <a:off x="6653213" y="3786188"/>
            <a:ext cx="1443037" cy="49212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7" name="AutoShape 55"/>
          <p:cNvCxnSpPr>
            <a:cxnSpLocks noChangeShapeType="1"/>
            <a:stCxn id="581679" idx="6"/>
            <a:endCxn id="581678" idx="2"/>
          </p:cNvCxnSpPr>
          <p:nvPr/>
        </p:nvCxnSpPr>
        <p:spPr bwMode="auto">
          <a:xfrm flipV="1">
            <a:off x="6680200" y="3516313"/>
            <a:ext cx="1047750" cy="20637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8" name="AutoShape 56"/>
          <p:cNvCxnSpPr>
            <a:cxnSpLocks noChangeShapeType="1"/>
            <a:stCxn id="581678" idx="5"/>
            <a:endCxn id="581674" idx="0"/>
          </p:cNvCxnSpPr>
          <p:nvPr/>
        </p:nvCxnSpPr>
        <p:spPr bwMode="auto">
          <a:xfrm>
            <a:off x="7883525" y="3581400"/>
            <a:ext cx="304800" cy="6048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89" name="AutoShape 57"/>
          <p:cNvCxnSpPr>
            <a:cxnSpLocks noChangeShapeType="1"/>
            <a:stCxn id="581673" idx="3"/>
            <a:endCxn id="581679" idx="7"/>
          </p:cNvCxnSpPr>
          <p:nvPr/>
        </p:nvCxnSpPr>
        <p:spPr bwMode="auto">
          <a:xfrm flipH="1">
            <a:off x="6653213" y="2628900"/>
            <a:ext cx="1725612" cy="102870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90" name="AutoShape 58"/>
          <p:cNvCxnSpPr>
            <a:cxnSpLocks noChangeShapeType="1"/>
            <a:stCxn id="581676" idx="4"/>
            <a:endCxn id="581677" idx="7"/>
          </p:cNvCxnSpPr>
          <p:nvPr/>
        </p:nvCxnSpPr>
        <p:spPr bwMode="auto">
          <a:xfrm flipH="1">
            <a:off x="5589588" y="3432175"/>
            <a:ext cx="152400" cy="7572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91" name="AutoShape 59"/>
          <p:cNvCxnSpPr>
            <a:cxnSpLocks noChangeShapeType="1"/>
            <a:stCxn id="581677" idx="6"/>
            <a:endCxn id="581679" idx="3"/>
          </p:cNvCxnSpPr>
          <p:nvPr/>
        </p:nvCxnSpPr>
        <p:spPr bwMode="auto">
          <a:xfrm flipV="1">
            <a:off x="5616575" y="3786188"/>
            <a:ext cx="908050" cy="46831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92" name="AutoShape 60"/>
          <p:cNvCxnSpPr>
            <a:cxnSpLocks noChangeShapeType="1"/>
            <a:stCxn id="581675" idx="6"/>
            <a:endCxn id="581673" idx="1"/>
          </p:cNvCxnSpPr>
          <p:nvPr/>
        </p:nvCxnSpPr>
        <p:spPr bwMode="auto">
          <a:xfrm flipV="1">
            <a:off x="5726113" y="2500313"/>
            <a:ext cx="2652712" cy="141287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1693" name="AutoShape 61"/>
          <p:cNvCxnSpPr>
            <a:cxnSpLocks noChangeShapeType="1"/>
            <a:stCxn id="581677" idx="6"/>
            <a:endCxn id="581674" idx="3"/>
          </p:cNvCxnSpPr>
          <p:nvPr/>
        </p:nvCxnSpPr>
        <p:spPr bwMode="auto">
          <a:xfrm>
            <a:off x="5616575" y="4254500"/>
            <a:ext cx="2506663" cy="8731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1694" name="Text Box 62"/>
          <p:cNvSpPr txBox="1">
            <a:spLocks noChangeArrowheads="1"/>
          </p:cNvSpPr>
          <p:nvPr/>
        </p:nvSpPr>
        <p:spPr bwMode="auto">
          <a:xfrm>
            <a:off x="6054725" y="344487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 5</a:t>
            </a:r>
          </a:p>
        </p:txBody>
      </p:sp>
      <p:sp>
        <p:nvSpPr>
          <p:cNvPr id="581695" name="Text Box 63"/>
          <p:cNvSpPr txBox="1">
            <a:spLocks noChangeArrowheads="1"/>
          </p:cNvSpPr>
          <p:nvPr/>
        </p:nvSpPr>
        <p:spPr bwMode="auto">
          <a:xfrm>
            <a:off x="5257800" y="3116263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 6</a:t>
            </a:r>
          </a:p>
        </p:txBody>
      </p:sp>
      <p:sp>
        <p:nvSpPr>
          <p:cNvPr id="581696" name="Text Box 64"/>
          <p:cNvSpPr txBox="1">
            <a:spLocks noChangeArrowheads="1"/>
          </p:cNvSpPr>
          <p:nvPr/>
        </p:nvSpPr>
        <p:spPr bwMode="auto">
          <a:xfrm>
            <a:off x="5121275" y="2630488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 4</a:t>
            </a:r>
          </a:p>
        </p:txBody>
      </p:sp>
      <p:sp>
        <p:nvSpPr>
          <p:cNvPr id="581697" name="Text Box 65"/>
          <p:cNvSpPr txBox="1">
            <a:spLocks noChangeArrowheads="1"/>
          </p:cNvSpPr>
          <p:nvPr/>
        </p:nvSpPr>
        <p:spPr bwMode="auto">
          <a:xfrm>
            <a:off x="8026400" y="3059113"/>
            <a:ext cx="2778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581698" name="Text Box 66"/>
          <p:cNvSpPr txBox="1">
            <a:spLocks noChangeArrowheads="1"/>
          </p:cNvSpPr>
          <p:nvPr/>
        </p:nvSpPr>
        <p:spPr bwMode="auto">
          <a:xfrm>
            <a:off x="7967663" y="3830638"/>
            <a:ext cx="277812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7</a:t>
            </a:r>
          </a:p>
        </p:txBody>
      </p:sp>
      <p:sp>
        <p:nvSpPr>
          <p:cNvPr id="581699" name="Text Box 67"/>
          <p:cNvSpPr txBox="1">
            <a:spLocks noChangeArrowheads="1"/>
          </p:cNvSpPr>
          <p:nvPr/>
        </p:nvSpPr>
        <p:spPr bwMode="auto">
          <a:xfrm>
            <a:off x="7189788" y="3525838"/>
            <a:ext cx="277812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11</a:t>
            </a:r>
          </a:p>
        </p:txBody>
      </p:sp>
      <p:sp>
        <p:nvSpPr>
          <p:cNvPr id="581700" name="Text Box 68"/>
          <p:cNvSpPr txBox="1">
            <a:spLocks noChangeArrowheads="1"/>
          </p:cNvSpPr>
          <p:nvPr/>
        </p:nvSpPr>
        <p:spPr bwMode="auto">
          <a:xfrm>
            <a:off x="5549900" y="371792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 8</a:t>
            </a:r>
          </a:p>
        </p:txBody>
      </p:sp>
      <p:sp>
        <p:nvSpPr>
          <p:cNvPr id="581701" name="Text Box 69"/>
          <p:cNvSpPr txBox="1">
            <a:spLocks noChangeArrowheads="1"/>
          </p:cNvSpPr>
          <p:nvPr/>
        </p:nvSpPr>
        <p:spPr bwMode="auto">
          <a:xfrm>
            <a:off x="1905000" y="4551363"/>
            <a:ext cx="1295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 = (V, E)</a:t>
            </a:r>
          </a:p>
        </p:txBody>
      </p:sp>
      <p:sp>
        <p:nvSpPr>
          <p:cNvPr id="581702" name="Text Box 70"/>
          <p:cNvSpPr txBox="1">
            <a:spLocks noChangeArrowheads="1"/>
          </p:cNvSpPr>
          <p:nvPr/>
        </p:nvSpPr>
        <p:spPr bwMode="auto">
          <a:xfrm>
            <a:off x="6083300" y="4551363"/>
            <a:ext cx="167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3399"/>
                </a:solidFill>
              </a:rPr>
              <a:t>T</a:t>
            </a:r>
            <a:r>
              <a:rPr lang="en-US"/>
              <a:t>,  </a:t>
            </a:r>
            <a:r>
              <a:rPr lang="en-US" sz="1800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eT</a:t>
            </a:r>
            <a:r>
              <a:rPr lang="en-US"/>
              <a:t> c</a:t>
            </a:r>
            <a:r>
              <a:rPr lang="en-US" baseline="-25000">
                <a:sym typeface="Symbol" pitchFamily="18" charset="2"/>
              </a:rPr>
              <a:t>e </a:t>
            </a:r>
            <a:r>
              <a:rPr lang="en-US"/>
              <a:t>= 50</a:t>
            </a:r>
          </a:p>
        </p:txBody>
      </p:sp>
      <p:sp>
        <p:nvSpPr>
          <p:cNvPr id="581704" name="Line 72"/>
          <p:cNvSpPr>
            <a:spLocks noChangeShapeType="1"/>
          </p:cNvSpPr>
          <p:nvPr/>
        </p:nvSpPr>
        <p:spPr bwMode="auto">
          <a:xfrm flipV="1">
            <a:off x="40640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1705" name="Text Box 73"/>
          <p:cNvSpPr txBox="1">
            <a:spLocks noChangeArrowheads="1"/>
          </p:cNvSpPr>
          <p:nvPr/>
        </p:nvSpPr>
        <p:spPr bwMode="auto">
          <a:xfrm>
            <a:off x="3565525" y="6210300"/>
            <a:ext cx="2025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can't solve by brute force</a:t>
            </a:r>
          </a:p>
        </p:txBody>
      </p:sp>
    </p:spTree>
    <p:extLst>
      <p:ext uri="{BB962C8B-B14F-4D97-AF65-F5344CB8AC3E}">
        <p14:creationId xmlns:p14="http://schemas.microsoft.com/office/powerpoint/2010/main" val="7992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43E25-563D-44A4-95D6-8B771C79FA3E}" type="slidenum">
              <a:rPr lang="en-US"/>
              <a:pPr/>
              <a:t>53</a:t>
            </a:fld>
            <a:endParaRPr lang="en-US" sz="1400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66113" cy="5410200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en-US" sz="1600"/>
              <a:t>MST is fundamental problem with diverse applications.</a:t>
            </a:r>
          </a:p>
          <a:p>
            <a:pPr lvl="1">
              <a:lnSpc>
                <a:spcPts val="2200"/>
              </a:lnSpc>
            </a:pPr>
            <a:endParaRPr lang="en-US" sz="1600"/>
          </a:p>
          <a:p>
            <a:pPr lvl="1">
              <a:lnSpc>
                <a:spcPts val="2200"/>
              </a:lnSpc>
            </a:pPr>
            <a:r>
              <a:rPr lang="en-US" sz="1600"/>
              <a:t>Network design.</a:t>
            </a:r>
          </a:p>
          <a:p>
            <a:pPr lvl="2">
              <a:lnSpc>
                <a:spcPts val="2200"/>
              </a:lnSpc>
            </a:pPr>
            <a:r>
              <a:rPr lang="en-US" sz="1600"/>
              <a:t>telephone, electrical, hydraulic, TV cable, computer, road</a:t>
            </a:r>
          </a:p>
          <a:p>
            <a:pPr lvl="1">
              <a:lnSpc>
                <a:spcPts val="2200"/>
              </a:lnSpc>
            </a:pPr>
            <a:endParaRPr lang="en-US" sz="1600"/>
          </a:p>
          <a:p>
            <a:pPr lvl="1">
              <a:lnSpc>
                <a:spcPts val="2200"/>
              </a:lnSpc>
            </a:pPr>
            <a:r>
              <a:rPr lang="en-US" sz="1600"/>
              <a:t>Approximation algorithms for NP-hard problems.</a:t>
            </a:r>
          </a:p>
          <a:p>
            <a:pPr lvl="2">
              <a:lnSpc>
                <a:spcPts val="2200"/>
              </a:lnSpc>
            </a:pPr>
            <a:r>
              <a:rPr lang="en-US" sz="1600"/>
              <a:t>traveling salesperson problem, Steiner tree</a:t>
            </a:r>
          </a:p>
          <a:p>
            <a:pPr lvl="1">
              <a:lnSpc>
                <a:spcPts val="2200"/>
              </a:lnSpc>
            </a:pPr>
            <a:endParaRPr lang="en-US" sz="1600"/>
          </a:p>
          <a:p>
            <a:pPr lvl="1">
              <a:lnSpc>
                <a:spcPts val="2200"/>
              </a:lnSpc>
            </a:pPr>
            <a:r>
              <a:rPr lang="en-US" sz="1600"/>
              <a:t>Indirect applications.</a:t>
            </a:r>
          </a:p>
          <a:p>
            <a:pPr lvl="2">
              <a:lnSpc>
                <a:spcPts val="2200"/>
              </a:lnSpc>
            </a:pPr>
            <a:r>
              <a:rPr lang="en-US" sz="1600"/>
              <a:t>max bottleneck paths</a:t>
            </a:r>
          </a:p>
          <a:p>
            <a:pPr lvl="2">
              <a:lnSpc>
                <a:spcPts val="2200"/>
              </a:lnSpc>
            </a:pPr>
            <a:r>
              <a:rPr lang="en-US" sz="1600"/>
              <a:t>LDPC codes for error correction</a:t>
            </a:r>
          </a:p>
          <a:p>
            <a:pPr lvl="2">
              <a:lnSpc>
                <a:spcPts val="2200"/>
              </a:lnSpc>
            </a:pPr>
            <a:r>
              <a:rPr lang="en-US" sz="1600"/>
              <a:t>image registration with Renyi entropy</a:t>
            </a:r>
          </a:p>
          <a:p>
            <a:pPr lvl="2">
              <a:lnSpc>
                <a:spcPts val="2200"/>
              </a:lnSpc>
            </a:pPr>
            <a:r>
              <a:rPr lang="en-US" sz="1600"/>
              <a:t>learning salient features for real-time face verification</a:t>
            </a:r>
          </a:p>
          <a:p>
            <a:pPr lvl="2">
              <a:lnSpc>
                <a:spcPts val="2200"/>
              </a:lnSpc>
            </a:pPr>
            <a:r>
              <a:rPr lang="en-US" sz="1600"/>
              <a:t>reducing data storage in sequencing amino acids in a protein</a:t>
            </a:r>
          </a:p>
          <a:p>
            <a:pPr lvl="2">
              <a:lnSpc>
                <a:spcPts val="2200"/>
              </a:lnSpc>
            </a:pPr>
            <a:r>
              <a:rPr lang="en-US" sz="1600"/>
              <a:t>model locality of particle interactions in turbulent fluid flows</a:t>
            </a:r>
          </a:p>
          <a:p>
            <a:pPr lvl="2">
              <a:lnSpc>
                <a:spcPts val="2200"/>
              </a:lnSpc>
            </a:pPr>
            <a:r>
              <a:rPr lang="en-US" sz="1600"/>
              <a:t>autoconfig protocol for Ethernet bridging to avoid cycles in a network</a:t>
            </a:r>
          </a:p>
          <a:p>
            <a:pPr lvl="2">
              <a:lnSpc>
                <a:spcPts val="2200"/>
              </a:lnSpc>
            </a:pPr>
            <a:endParaRPr lang="en-US" sz="1600"/>
          </a:p>
          <a:p>
            <a:pPr lvl="1">
              <a:lnSpc>
                <a:spcPts val="2200"/>
              </a:lnSpc>
            </a:pPr>
            <a:r>
              <a:rPr lang="en-US" sz="1600">
                <a:solidFill>
                  <a:schemeClr val="accent1"/>
                </a:solidFill>
              </a:rPr>
              <a:t>Cluster analysis.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326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ECE25-5619-457F-AE43-91C1E95CD16F}" type="slidenum">
              <a:rPr lang="en-US"/>
              <a:pPr/>
              <a:t>54</a:t>
            </a:fld>
            <a:endParaRPr lang="en-US" sz="140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Kruskal's algorithm.  </a:t>
            </a:r>
            <a:r>
              <a:rPr lang="en-US">
                <a:solidFill>
                  <a:schemeClr val="tx1"/>
                </a:solidFill>
              </a:rPr>
              <a:t>Start with T =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</a:t>
            </a:r>
            <a:r>
              <a:rPr lang="en-US">
                <a:solidFill>
                  <a:schemeClr val="tx1"/>
                </a:solidFill>
              </a:rPr>
              <a:t>. Consider edges in ascending order of cost. Insert edge e in T unless doing so would create a cycle.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Reverse-Delete algorithm.  </a:t>
            </a:r>
            <a:r>
              <a:rPr lang="en-US">
                <a:solidFill>
                  <a:schemeClr val="tx1"/>
                </a:solidFill>
              </a:rPr>
              <a:t>Start with T = E.  Consider edges in descending order of cost. Delete edge e from T unless doing so would disconnect T.</a:t>
            </a:r>
          </a:p>
          <a:p>
            <a:endParaRPr lang="en-US"/>
          </a:p>
          <a:p>
            <a:r>
              <a:rPr lang="en-US"/>
              <a:t>Prim's algorithm.  </a:t>
            </a:r>
            <a:r>
              <a:rPr lang="en-US">
                <a:solidFill>
                  <a:schemeClr val="tx1"/>
                </a:solidFill>
              </a:rPr>
              <a:t>Start with some root node s and greedily grow a tree T from s outward.  At each step, add the cheapest edge e to T that has exactly one endpoint in T.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Remark. </a:t>
            </a:r>
            <a:r>
              <a:rPr lang="en-US">
                <a:solidFill>
                  <a:schemeClr val="tx1"/>
                </a:solidFill>
              </a:rPr>
              <a:t> All three algorithms produce an MST.</a:t>
            </a:r>
          </a:p>
        </p:txBody>
      </p:sp>
    </p:spTree>
    <p:extLst>
      <p:ext uri="{BB962C8B-B14F-4D97-AF65-F5344CB8AC3E}">
        <p14:creationId xmlns:p14="http://schemas.microsoft.com/office/powerpoint/2010/main" val="2265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97996-57B4-424E-8494-E78F41E60661}" type="slidenum">
              <a:rPr lang="en-US"/>
              <a:pPr/>
              <a:t>55</a:t>
            </a:fld>
            <a:endParaRPr lang="en-US" sz="1400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Simplifying assumption.  </a:t>
            </a:r>
            <a:r>
              <a:rPr lang="en-US">
                <a:solidFill>
                  <a:schemeClr val="tx1"/>
                </a:solidFill>
              </a:rPr>
              <a:t>All edge costs c</a:t>
            </a:r>
            <a:r>
              <a:rPr lang="en-US" baseline="-25000">
                <a:solidFill>
                  <a:schemeClr val="tx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are distinct.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Cut property.  </a:t>
            </a:r>
            <a:r>
              <a:rPr lang="en-US">
                <a:solidFill>
                  <a:schemeClr val="tx1"/>
                </a:solidFill>
              </a:rPr>
              <a:t>Let S be any subset of nodes, and let e be the min cost edge with exactly one endpoint in S.  T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hen the MST contains e.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Cycle property.  </a:t>
            </a:r>
            <a:r>
              <a:rPr lang="en-US">
                <a:solidFill>
                  <a:schemeClr val="tx1"/>
                </a:solidFill>
              </a:rPr>
              <a:t>Let C be any cycle, and let f be the max cost edge belonging to C.  Then the MST does not contain f.</a:t>
            </a:r>
            <a:endParaRPr lang="en-US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683014" name="Oval 6"/>
          <p:cNvSpPr>
            <a:spLocks noChangeAspect="1" noChangeArrowheads="1"/>
          </p:cNvSpPr>
          <p:nvPr/>
        </p:nvSpPr>
        <p:spPr bwMode="auto">
          <a:xfrm>
            <a:off x="5522913" y="4502150"/>
            <a:ext cx="1793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15" name="Oval 7"/>
          <p:cNvSpPr>
            <a:spLocks noChangeAspect="1" noChangeArrowheads="1"/>
          </p:cNvSpPr>
          <p:nvPr/>
        </p:nvSpPr>
        <p:spPr bwMode="auto">
          <a:xfrm>
            <a:off x="8286750" y="4333875"/>
            <a:ext cx="180975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16" name="Oval 8"/>
          <p:cNvSpPr>
            <a:spLocks noChangeAspect="1" noChangeArrowheads="1"/>
          </p:cNvSpPr>
          <p:nvPr/>
        </p:nvSpPr>
        <p:spPr bwMode="auto">
          <a:xfrm>
            <a:off x="7926388" y="5378450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17" name="Oval 9"/>
          <p:cNvSpPr>
            <a:spLocks noChangeAspect="1" noChangeArrowheads="1"/>
          </p:cNvSpPr>
          <p:nvPr/>
        </p:nvSpPr>
        <p:spPr bwMode="auto">
          <a:xfrm>
            <a:off x="6102350" y="4310063"/>
            <a:ext cx="1793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18" name="Oval 10"/>
          <p:cNvSpPr>
            <a:spLocks noChangeAspect="1" noChangeArrowheads="1"/>
          </p:cNvSpPr>
          <p:nvPr/>
        </p:nvSpPr>
        <p:spPr bwMode="auto">
          <a:xfrm>
            <a:off x="6324600" y="4737100"/>
            <a:ext cx="179388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19" name="Oval 11"/>
          <p:cNvSpPr>
            <a:spLocks noChangeAspect="1" noChangeArrowheads="1"/>
          </p:cNvSpPr>
          <p:nvPr/>
        </p:nvSpPr>
        <p:spPr bwMode="auto">
          <a:xfrm>
            <a:off x="6465888" y="5378450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20" name="Oval 12"/>
          <p:cNvSpPr>
            <a:spLocks noChangeAspect="1" noChangeArrowheads="1"/>
          </p:cNvSpPr>
          <p:nvPr/>
        </p:nvSpPr>
        <p:spPr bwMode="auto">
          <a:xfrm>
            <a:off x="7710488" y="4695825"/>
            <a:ext cx="179387" cy="171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21" name="Oval 13"/>
          <p:cNvSpPr>
            <a:spLocks noChangeAspect="1" noChangeArrowheads="1"/>
          </p:cNvSpPr>
          <p:nvPr/>
        </p:nvSpPr>
        <p:spPr bwMode="auto">
          <a:xfrm>
            <a:off x="6935788" y="5006975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cxnSp>
        <p:nvCxnSpPr>
          <p:cNvPr id="683022" name="AutoShape 14"/>
          <p:cNvCxnSpPr>
            <a:cxnSpLocks noChangeShapeType="1"/>
            <a:stCxn id="683014" idx="6"/>
            <a:endCxn id="683017" idx="3"/>
          </p:cNvCxnSpPr>
          <p:nvPr/>
        </p:nvCxnSpPr>
        <p:spPr bwMode="auto">
          <a:xfrm flipV="1">
            <a:off x="5702300" y="4452938"/>
            <a:ext cx="427038" cy="13335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24" name="AutoShape 16"/>
          <p:cNvCxnSpPr>
            <a:cxnSpLocks noChangeShapeType="1"/>
            <a:stCxn id="683019" idx="1"/>
            <a:endCxn id="683014" idx="4"/>
          </p:cNvCxnSpPr>
          <p:nvPr/>
        </p:nvCxnSpPr>
        <p:spPr bwMode="auto">
          <a:xfrm flipH="1" flipV="1">
            <a:off x="5613400" y="4670425"/>
            <a:ext cx="879475" cy="733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27" name="AutoShape 19"/>
          <p:cNvCxnSpPr>
            <a:cxnSpLocks noChangeShapeType="1"/>
            <a:stCxn id="683015" idx="4"/>
            <a:endCxn id="683016" idx="0"/>
          </p:cNvCxnSpPr>
          <p:nvPr/>
        </p:nvCxnSpPr>
        <p:spPr bwMode="auto">
          <a:xfrm flipH="1">
            <a:off x="8016875" y="4502150"/>
            <a:ext cx="360363" cy="8763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28" name="AutoShape 20"/>
          <p:cNvCxnSpPr>
            <a:cxnSpLocks noChangeShapeType="1"/>
            <a:stCxn id="683016" idx="2"/>
            <a:endCxn id="683019" idx="6"/>
          </p:cNvCxnSpPr>
          <p:nvPr/>
        </p:nvCxnSpPr>
        <p:spPr bwMode="auto">
          <a:xfrm flipH="1">
            <a:off x="6645275" y="5464175"/>
            <a:ext cx="1281113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29" name="AutoShape 21"/>
          <p:cNvCxnSpPr>
            <a:cxnSpLocks noChangeShapeType="1"/>
            <a:stCxn id="683017" idx="6"/>
            <a:endCxn id="683015" idx="1"/>
          </p:cNvCxnSpPr>
          <p:nvPr/>
        </p:nvCxnSpPr>
        <p:spPr bwMode="auto">
          <a:xfrm flipV="1">
            <a:off x="6281738" y="4359275"/>
            <a:ext cx="2032000" cy="349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3030" name="Text Box 22"/>
          <p:cNvSpPr txBox="1">
            <a:spLocks noChangeArrowheads="1"/>
          </p:cNvSpPr>
          <p:nvPr/>
        </p:nvSpPr>
        <p:spPr bwMode="auto">
          <a:xfrm>
            <a:off x="7096125" y="4257675"/>
            <a:ext cx="23495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 </a:t>
            </a:r>
          </a:p>
        </p:txBody>
      </p:sp>
      <p:sp>
        <p:nvSpPr>
          <p:cNvPr id="683033" name="Rectangle 25"/>
          <p:cNvSpPr>
            <a:spLocks noChangeArrowheads="1"/>
          </p:cNvSpPr>
          <p:nvPr/>
        </p:nvSpPr>
        <p:spPr bwMode="auto">
          <a:xfrm>
            <a:off x="7796213" y="3949700"/>
            <a:ext cx="3063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83034" name="Freeform 26"/>
          <p:cNvSpPr>
            <a:spLocks/>
          </p:cNvSpPr>
          <p:nvPr/>
        </p:nvSpPr>
        <p:spPr bwMode="auto">
          <a:xfrm>
            <a:off x="2557463" y="4113213"/>
            <a:ext cx="1897062" cy="1620837"/>
          </a:xfrm>
          <a:custGeom>
            <a:avLst/>
            <a:gdLst>
              <a:gd name="T0" fmla="*/ 970 w 1195"/>
              <a:gd name="T1" fmla="*/ 0 h 1021"/>
              <a:gd name="T2" fmla="*/ 1083 w 1195"/>
              <a:gd name="T3" fmla="*/ 57 h 1021"/>
              <a:gd name="T4" fmla="*/ 1121 w 1195"/>
              <a:gd name="T5" fmla="*/ 82 h 1021"/>
              <a:gd name="T6" fmla="*/ 1089 w 1195"/>
              <a:gd name="T7" fmla="*/ 676 h 1021"/>
              <a:gd name="T8" fmla="*/ 1064 w 1195"/>
              <a:gd name="T9" fmla="*/ 795 h 1021"/>
              <a:gd name="T10" fmla="*/ 970 w 1195"/>
              <a:gd name="T11" fmla="*/ 983 h 1021"/>
              <a:gd name="T12" fmla="*/ 920 w 1195"/>
              <a:gd name="T13" fmla="*/ 1021 h 1021"/>
              <a:gd name="T14" fmla="*/ 745 w 1195"/>
              <a:gd name="T15" fmla="*/ 1014 h 1021"/>
              <a:gd name="T16" fmla="*/ 708 w 1195"/>
              <a:gd name="T17" fmla="*/ 1002 h 1021"/>
              <a:gd name="T18" fmla="*/ 670 w 1195"/>
              <a:gd name="T19" fmla="*/ 977 h 1021"/>
              <a:gd name="T20" fmla="*/ 657 w 1195"/>
              <a:gd name="T21" fmla="*/ 958 h 1021"/>
              <a:gd name="T22" fmla="*/ 582 w 1195"/>
              <a:gd name="T23" fmla="*/ 902 h 1021"/>
              <a:gd name="T24" fmla="*/ 545 w 1195"/>
              <a:gd name="T25" fmla="*/ 870 h 1021"/>
              <a:gd name="T26" fmla="*/ 150 w 1195"/>
              <a:gd name="T27" fmla="*/ 789 h 1021"/>
              <a:gd name="T28" fmla="*/ 113 w 1195"/>
              <a:gd name="T29" fmla="*/ 777 h 1021"/>
              <a:gd name="T30" fmla="*/ 94 w 1195"/>
              <a:gd name="T31" fmla="*/ 770 h 1021"/>
              <a:gd name="T32" fmla="*/ 56 w 1195"/>
              <a:gd name="T33" fmla="*/ 758 h 1021"/>
              <a:gd name="T34" fmla="*/ 38 w 1195"/>
              <a:gd name="T35" fmla="*/ 752 h 1021"/>
              <a:gd name="T36" fmla="*/ 0 w 1195"/>
              <a:gd name="T37" fmla="*/ 695 h 1021"/>
              <a:gd name="T38" fmla="*/ 38 w 1195"/>
              <a:gd name="T39" fmla="*/ 564 h 1021"/>
              <a:gd name="T40" fmla="*/ 81 w 1195"/>
              <a:gd name="T41" fmla="*/ 520 h 1021"/>
              <a:gd name="T42" fmla="*/ 219 w 1195"/>
              <a:gd name="T43" fmla="*/ 495 h 1021"/>
              <a:gd name="T44" fmla="*/ 357 w 1195"/>
              <a:gd name="T45" fmla="*/ 476 h 1021"/>
              <a:gd name="T46" fmla="*/ 513 w 1195"/>
              <a:gd name="T47" fmla="*/ 432 h 1021"/>
              <a:gd name="T48" fmla="*/ 589 w 1195"/>
              <a:gd name="T49" fmla="*/ 351 h 1021"/>
              <a:gd name="T50" fmla="*/ 645 w 1195"/>
              <a:gd name="T51" fmla="*/ 276 h 1021"/>
              <a:gd name="T52" fmla="*/ 726 w 1195"/>
              <a:gd name="T53" fmla="*/ 169 h 1021"/>
              <a:gd name="T54" fmla="*/ 814 w 1195"/>
              <a:gd name="T55" fmla="*/ 94 h 1021"/>
              <a:gd name="T56" fmla="*/ 833 w 1195"/>
              <a:gd name="T57" fmla="*/ 75 h 1021"/>
              <a:gd name="T58" fmla="*/ 852 w 1195"/>
              <a:gd name="T59" fmla="*/ 63 h 1021"/>
              <a:gd name="T60" fmla="*/ 970 w 1195"/>
              <a:gd name="T61" fmla="*/ 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95" h="1021">
                <a:moveTo>
                  <a:pt x="970" y="0"/>
                </a:moveTo>
                <a:cubicBezTo>
                  <a:pt x="1048" y="11"/>
                  <a:pt x="1021" y="16"/>
                  <a:pt x="1083" y="57"/>
                </a:cubicBezTo>
                <a:cubicBezTo>
                  <a:pt x="1096" y="65"/>
                  <a:pt x="1121" y="82"/>
                  <a:pt x="1121" y="82"/>
                </a:cubicBezTo>
                <a:cubicBezTo>
                  <a:pt x="1195" y="303"/>
                  <a:pt x="1143" y="481"/>
                  <a:pt x="1089" y="676"/>
                </a:cubicBezTo>
                <a:cubicBezTo>
                  <a:pt x="1084" y="718"/>
                  <a:pt x="1074" y="754"/>
                  <a:pt x="1064" y="795"/>
                </a:cubicBezTo>
                <a:cubicBezTo>
                  <a:pt x="1046" y="867"/>
                  <a:pt x="1038" y="940"/>
                  <a:pt x="970" y="983"/>
                </a:cubicBezTo>
                <a:cubicBezTo>
                  <a:pt x="956" y="1006"/>
                  <a:pt x="945" y="1012"/>
                  <a:pt x="920" y="1021"/>
                </a:cubicBezTo>
                <a:cubicBezTo>
                  <a:pt x="862" y="1019"/>
                  <a:pt x="803" y="1019"/>
                  <a:pt x="745" y="1014"/>
                </a:cubicBezTo>
                <a:cubicBezTo>
                  <a:pt x="732" y="1013"/>
                  <a:pt x="708" y="1002"/>
                  <a:pt x="708" y="1002"/>
                </a:cubicBezTo>
                <a:cubicBezTo>
                  <a:pt x="695" y="994"/>
                  <a:pt x="683" y="985"/>
                  <a:pt x="670" y="977"/>
                </a:cubicBezTo>
                <a:cubicBezTo>
                  <a:pt x="664" y="973"/>
                  <a:pt x="662" y="964"/>
                  <a:pt x="657" y="958"/>
                </a:cubicBezTo>
                <a:cubicBezTo>
                  <a:pt x="639" y="936"/>
                  <a:pt x="609" y="910"/>
                  <a:pt x="582" y="902"/>
                </a:cubicBezTo>
                <a:cubicBezTo>
                  <a:pt x="560" y="867"/>
                  <a:pt x="583" y="897"/>
                  <a:pt x="545" y="870"/>
                </a:cubicBezTo>
                <a:cubicBezTo>
                  <a:pt x="390" y="761"/>
                  <a:pt x="409" y="795"/>
                  <a:pt x="150" y="789"/>
                </a:cubicBezTo>
                <a:cubicBezTo>
                  <a:pt x="138" y="785"/>
                  <a:pt x="125" y="781"/>
                  <a:pt x="113" y="777"/>
                </a:cubicBezTo>
                <a:cubicBezTo>
                  <a:pt x="107" y="775"/>
                  <a:pt x="100" y="772"/>
                  <a:pt x="94" y="770"/>
                </a:cubicBezTo>
                <a:cubicBezTo>
                  <a:pt x="81" y="766"/>
                  <a:pt x="69" y="762"/>
                  <a:pt x="56" y="758"/>
                </a:cubicBezTo>
                <a:cubicBezTo>
                  <a:pt x="50" y="756"/>
                  <a:pt x="38" y="752"/>
                  <a:pt x="38" y="752"/>
                </a:cubicBezTo>
                <a:cubicBezTo>
                  <a:pt x="24" y="731"/>
                  <a:pt x="8" y="719"/>
                  <a:pt x="0" y="695"/>
                </a:cubicBezTo>
                <a:cubicBezTo>
                  <a:pt x="5" y="626"/>
                  <a:pt x="4" y="614"/>
                  <a:pt x="38" y="564"/>
                </a:cubicBezTo>
                <a:cubicBezTo>
                  <a:pt x="68" y="520"/>
                  <a:pt x="48" y="531"/>
                  <a:pt x="81" y="520"/>
                </a:cubicBezTo>
                <a:cubicBezTo>
                  <a:pt x="127" y="489"/>
                  <a:pt x="152" y="499"/>
                  <a:pt x="219" y="495"/>
                </a:cubicBezTo>
                <a:cubicBezTo>
                  <a:pt x="269" y="479"/>
                  <a:pt x="296" y="480"/>
                  <a:pt x="357" y="476"/>
                </a:cubicBezTo>
                <a:cubicBezTo>
                  <a:pt x="409" y="459"/>
                  <a:pt x="460" y="445"/>
                  <a:pt x="513" y="432"/>
                </a:cubicBezTo>
                <a:cubicBezTo>
                  <a:pt x="545" y="412"/>
                  <a:pt x="548" y="377"/>
                  <a:pt x="589" y="351"/>
                </a:cubicBezTo>
                <a:cubicBezTo>
                  <a:pt x="607" y="323"/>
                  <a:pt x="626" y="302"/>
                  <a:pt x="645" y="276"/>
                </a:cubicBezTo>
                <a:cubicBezTo>
                  <a:pt x="660" y="230"/>
                  <a:pt x="686" y="198"/>
                  <a:pt x="726" y="169"/>
                </a:cubicBezTo>
                <a:cubicBezTo>
                  <a:pt x="751" y="133"/>
                  <a:pt x="784" y="124"/>
                  <a:pt x="814" y="94"/>
                </a:cubicBezTo>
                <a:cubicBezTo>
                  <a:pt x="820" y="88"/>
                  <a:pt x="826" y="81"/>
                  <a:pt x="833" y="75"/>
                </a:cubicBezTo>
                <a:cubicBezTo>
                  <a:pt x="839" y="70"/>
                  <a:pt x="846" y="68"/>
                  <a:pt x="852" y="63"/>
                </a:cubicBezTo>
                <a:cubicBezTo>
                  <a:pt x="902" y="18"/>
                  <a:pt x="899" y="0"/>
                  <a:pt x="9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3035" name="Freeform 27"/>
          <p:cNvSpPr>
            <a:spLocks/>
          </p:cNvSpPr>
          <p:nvPr/>
        </p:nvSpPr>
        <p:spPr bwMode="auto">
          <a:xfrm>
            <a:off x="825500" y="4216400"/>
            <a:ext cx="1387475" cy="1487488"/>
          </a:xfrm>
          <a:custGeom>
            <a:avLst/>
            <a:gdLst>
              <a:gd name="T0" fmla="*/ 122 w 874"/>
              <a:gd name="T1" fmla="*/ 141 h 937"/>
              <a:gd name="T2" fmla="*/ 236 w 874"/>
              <a:gd name="T3" fmla="*/ 111 h 937"/>
              <a:gd name="T4" fmla="*/ 349 w 874"/>
              <a:gd name="T5" fmla="*/ 48 h 937"/>
              <a:gd name="T6" fmla="*/ 518 w 874"/>
              <a:gd name="T7" fmla="*/ 10 h 937"/>
              <a:gd name="T8" fmla="*/ 793 w 874"/>
              <a:gd name="T9" fmla="*/ 29 h 937"/>
              <a:gd name="T10" fmla="*/ 825 w 874"/>
              <a:gd name="T11" fmla="*/ 111 h 937"/>
              <a:gd name="T12" fmla="*/ 850 w 874"/>
              <a:gd name="T13" fmla="*/ 186 h 937"/>
              <a:gd name="T14" fmla="*/ 837 w 874"/>
              <a:gd name="T15" fmla="*/ 555 h 937"/>
              <a:gd name="T16" fmla="*/ 843 w 874"/>
              <a:gd name="T17" fmla="*/ 611 h 937"/>
              <a:gd name="T18" fmla="*/ 743 w 874"/>
              <a:gd name="T19" fmla="*/ 843 h 937"/>
              <a:gd name="T20" fmla="*/ 662 w 874"/>
              <a:gd name="T21" fmla="*/ 937 h 937"/>
              <a:gd name="T22" fmla="*/ 518 w 874"/>
              <a:gd name="T23" fmla="*/ 912 h 937"/>
              <a:gd name="T24" fmla="*/ 480 w 874"/>
              <a:gd name="T25" fmla="*/ 887 h 937"/>
              <a:gd name="T26" fmla="*/ 468 w 874"/>
              <a:gd name="T27" fmla="*/ 868 h 937"/>
              <a:gd name="T28" fmla="*/ 449 w 874"/>
              <a:gd name="T29" fmla="*/ 856 h 937"/>
              <a:gd name="T30" fmla="*/ 386 w 874"/>
              <a:gd name="T31" fmla="*/ 793 h 937"/>
              <a:gd name="T32" fmla="*/ 374 w 874"/>
              <a:gd name="T33" fmla="*/ 774 h 937"/>
              <a:gd name="T34" fmla="*/ 355 w 874"/>
              <a:gd name="T35" fmla="*/ 762 h 937"/>
              <a:gd name="T36" fmla="*/ 330 w 874"/>
              <a:gd name="T37" fmla="*/ 724 h 937"/>
              <a:gd name="T38" fmla="*/ 311 w 874"/>
              <a:gd name="T39" fmla="*/ 705 h 937"/>
              <a:gd name="T40" fmla="*/ 248 w 874"/>
              <a:gd name="T41" fmla="*/ 665 h 937"/>
              <a:gd name="T42" fmla="*/ 204 w 874"/>
              <a:gd name="T43" fmla="*/ 602 h 937"/>
              <a:gd name="T44" fmla="*/ 151 w 874"/>
              <a:gd name="T45" fmla="*/ 573 h 937"/>
              <a:gd name="T46" fmla="*/ 132 w 874"/>
              <a:gd name="T47" fmla="*/ 539 h 937"/>
              <a:gd name="T48" fmla="*/ 69 w 874"/>
              <a:gd name="T49" fmla="*/ 480 h 937"/>
              <a:gd name="T50" fmla="*/ 6 w 874"/>
              <a:gd name="T51" fmla="*/ 335 h 937"/>
              <a:gd name="T52" fmla="*/ 30 w 874"/>
              <a:gd name="T53" fmla="*/ 219 h 937"/>
              <a:gd name="T54" fmla="*/ 122 w 874"/>
              <a:gd name="T55" fmla="*/ 141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4" h="937">
                <a:moveTo>
                  <a:pt x="122" y="141"/>
                </a:moveTo>
                <a:cubicBezTo>
                  <a:pt x="146" y="129"/>
                  <a:pt x="210" y="117"/>
                  <a:pt x="236" y="111"/>
                </a:cubicBezTo>
                <a:cubicBezTo>
                  <a:pt x="270" y="87"/>
                  <a:pt x="311" y="66"/>
                  <a:pt x="349" y="48"/>
                </a:cubicBezTo>
                <a:cubicBezTo>
                  <a:pt x="398" y="25"/>
                  <a:pt x="465" y="22"/>
                  <a:pt x="518" y="10"/>
                </a:cubicBezTo>
                <a:cubicBezTo>
                  <a:pt x="603" y="13"/>
                  <a:pt x="706" y="0"/>
                  <a:pt x="793" y="29"/>
                </a:cubicBezTo>
                <a:cubicBezTo>
                  <a:pt x="804" y="58"/>
                  <a:pt x="807" y="85"/>
                  <a:pt x="825" y="111"/>
                </a:cubicBezTo>
                <a:cubicBezTo>
                  <a:pt x="833" y="136"/>
                  <a:pt x="841" y="161"/>
                  <a:pt x="850" y="186"/>
                </a:cubicBezTo>
                <a:cubicBezTo>
                  <a:pt x="863" y="308"/>
                  <a:pt x="874" y="437"/>
                  <a:pt x="837" y="555"/>
                </a:cubicBezTo>
                <a:cubicBezTo>
                  <a:pt x="839" y="574"/>
                  <a:pt x="843" y="592"/>
                  <a:pt x="843" y="611"/>
                </a:cubicBezTo>
                <a:cubicBezTo>
                  <a:pt x="843" y="715"/>
                  <a:pt x="797" y="764"/>
                  <a:pt x="743" y="843"/>
                </a:cubicBezTo>
                <a:cubicBezTo>
                  <a:pt x="729" y="886"/>
                  <a:pt x="708" y="922"/>
                  <a:pt x="662" y="937"/>
                </a:cubicBezTo>
                <a:cubicBezTo>
                  <a:pt x="610" y="933"/>
                  <a:pt x="567" y="927"/>
                  <a:pt x="518" y="912"/>
                </a:cubicBezTo>
                <a:cubicBezTo>
                  <a:pt x="505" y="904"/>
                  <a:pt x="493" y="895"/>
                  <a:pt x="480" y="887"/>
                </a:cubicBezTo>
                <a:cubicBezTo>
                  <a:pt x="474" y="883"/>
                  <a:pt x="473" y="873"/>
                  <a:pt x="468" y="868"/>
                </a:cubicBezTo>
                <a:cubicBezTo>
                  <a:pt x="463" y="863"/>
                  <a:pt x="455" y="860"/>
                  <a:pt x="449" y="856"/>
                </a:cubicBezTo>
                <a:cubicBezTo>
                  <a:pt x="433" y="832"/>
                  <a:pt x="410" y="808"/>
                  <a:pt x="386" y="793"/>
                </a:cubicBezTo>
                <a:cubicBezTo>
                  <a:pt x="382" y="787"/>
                  <a:pt x="379" y="779"/>
                  <a:pt x="374" y="774"/>
                </a:cubicBezTo>
                <a:cubicBezTo>
                  <a:pt x="369" y="769"/>
                  <a:pt x="360" y="768"/>
                  <a:pt x="355" y="762"/>
                </a:cubicBezTo>
                <a:cubicBezTo>
                  <a:pt x="345" y="751"/>
                  <a:pt x="341" y="735"/>
                  <a:pt x="330" y="724"/>
                </a:cubicBezTo>
                <a:cubicBezTo>
                  <a:pt x="324" y="718"/>
                  <a:pt x="317" y="711"/>
                  <a:pt x="311" y="705"/>
                </a:cubicBezTo>
                <a:cubicBezTo>
                  <a:pt x="294" y="654"/>
                  <a:pt x="280" y="714"/>
                  <a:pt x="248" y="665"/>
                </a:cubicBezTo>
                <a:cubicBezTo>
                  <a:pt x="229" y="637"/>
                  <a:pt x="224" y="631"/>
                  <a:pt x="204" y="602"/>
                </a:cubicBezTo>
                <a:cubicBezTo>
                  <a:pt x="198" y="583"/>
                  <a:pt x="160" y="590"/>
                  <a:pt x="151" y="573"/>
                </a:cubicBezTo>
                <a:cubicBezTo>
                  <a:pt x="142" y="563"/>
                  <a:pt x="146" y="555"/>
                  <a:pt x="132" y="539"/>
                </a:cubicBezTo>
                <a:cubicBezTo>
                  <a:pt x="118" y="523"/>
                  <a:pt x="90" y="514"/>
                  <a:pt x="69" y="480"/>
                </a:cubicBezTo>
                <a:cubicBezTo>
                  <a:pt x="64" y="446"/>
                  <a:pt x="5" y="372"/>
                  <a:pt x="6" y="335"/>
                </a:cubicBezTo>
                <a:cubicBezTo>
                  <a:pt x="0" y="292"/>
                  <a:pt x="11" y="251"/>
                  <a:pt x="30" y="219"/>
                </a:cubicBezTo>
                <a:cubicBezTo>
                  <a:pt x="39" y="172"/>
                  <a:pt x="132" y="184"/>
                  <a:pt x="122" y="1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3036" name="Oval 28"/>
          <p:cNvSpPr>
            <a:spLocks noChangeAspect="1" noChangeArrowheads="1"/>
          </p:cNvSpPr>
          <p:nvPr/>
        </p:nvSpPr>
        <p:spPr bwMode="auto">
          <a:xfrm>
            <a:off x="1223963" y="4532313"/>
            <a:ext cx="1793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37" name="Oval 29"/>
          <p:cNvSpPr>
            <a:spLocks noChangeAspect="1" noChangeArrowheads="1"/>
          </p:cNvSpPr>
          <p:nvPr/>
        </p:nvSpPr>
        <p:spPr bwMode="auto">
          <a:xfrm>
            <a:off x="3987800" y="4364038"/>
            <a:ext cx="180975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38" name="Oval 30"/>
          <p:cNvSpPr>
            <a:spLocks noChangeAspect="1" noChangeArrowheads="1"/>
          </p:cNvSpPr>
          <p:nvPr/>
        </p:nvSpPr>
        <p:spPr bwMode="auto">
          <a:xfrm>
            <a:off x="3802063" y="5408613"/>
            <a:ext cx="179387" cy="169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39" name="Oval 31"/>
          <p:cNvSpPr>
            <a:spLocks noChangeAspect="1" noChangeArrowheads="1"/>
          </p:cNvSpPr>
          <p:nvPr/>
        </p:nvSpPr>
        <p:spPr bwMode="auto">
          <a:xfrm>
            <a:off x="1803400" y="4364038"/>
            <a:ext cx="1793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40" name="Oval 32"/>
          <p:cNvSpPr>
            <a:spLocks noChangeAspect="1" noChangeArrowheads="1"/>
          </p:cNvSpPr>
          <p:nvPr/>
        </p:nvSpPr>
        <p:spPr bwMode="auto">
          <a:xfrm>
            <a:off x="1879600" y="4775200"/>
            <a:ext cx="179388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41" name="Oval 33"/>
          <p:cNvSpPr>
            <a:spLocks noChangeAspect="1" noChangeArrowheads="1"/>
          </p:cNvSpPr>
          <p:nvPr/>
        </p:nvSpPr>
        <p:spPr bwMode="auto">
          <a:xfrm>
            <a:off x="1722438" y="5408613"/>
            <a:ext cx="179387" cy="169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42" name="Oval 34"/>
          <p:cNvSpPr>
            <a:spLocks noChangeAspect="1" noChangeArrowheads="1"/>
          </p:cNvSpPr>
          <p:nvPr/>
        </p:nvSpPr>
        <p:spPr bwMode="auto">
          <a:xfrm>
            <a:off x="3533775" y="4895850"/>
            <a:ext cx="179388" cy="171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3043" name="Oval 35"/>
          <p:cNvSpPr>
            <a:spLocks noChangeAspect="1" noChangeArrowheads="1"/>
          </p:cNvSpPr>
          <p:nvPr/>
        </p:nvSpPr>
        <p:spPr bwMode="auto">
          <a:xfrm>
            <a:off x="2874963" y="5013325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cxnSp>
        <p:nvCxnSpPr>
          <p:cNvPr id="683050" name="AutoShape 42"/>
          <p:cNvCxnSpPr>
            <a:cxnSpLocks noChangeShapeType="1"/>
            <a:stCxn id="683038" idx="2"/>
            <a:endCxn id="683041" idx="6"/>
          </p:cNvCxnSpPr>
          <p:nvPr/>
        </p:nvCxnSpPr>
        <p:spPr bwMode="auto">
          <a:xfrm flipH="1">
            <a:off x="1901825" y="5494338"/>
            <a:ext cx="1900238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51" name="AutoShape 43"/>
          <p:cNvCxnSpPr>
            <a:cxnSpLocks noChangeShapeType="1"/>
            <a:stCxn id="683039" idx="6"/>
            <a:endCxn id="683037" idx="1"/>
          </p:cNvCxnSpPr>
          <p:nvPr/>
        </p:nvCxnSpPr>
        <p:spPr bwMode="auto">
          <a:xfrm flipV="1">
            <a:off x="1982788" y="4389438"/>
            <a:ext cx="2032000" cy="5873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3055" name="Rectangle 47"/>
          <p:cNvSpPr>
            <a:spLocks noChangeArrowheads="1"/>
          </p:cNvSpPr>
          <p:nvPr/>
        </p:nvSpPr>
        <p:spPr bwMode="auto">
          <a:xfrm>
            <a:off x="933450" y="4595813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</a:p>
        </p:txBody>
      </p:sp>
      <p:cxnSp>
        <p:nvCxnSpPr>
          <p:cNvPr id="683056" name="AutoShape 48"/>
          <p:cNvCxnSpPr>
            <a:cxnSpLocks noChangeShapeType="1"/>
            <a:stCxn id="683040" idx="6"/>
            <a:endCxn id="683043" idx="2"/>
          </p:cNvCxnSpPr>
          <p:nvPr/>
        </p:nvCxnSpPr>
        <p:spPr bwMode="auto">
          <a:xfrm>
            <a:off x="2058988" y="4860925"/>
            <a:ext cx="815975" cy="23812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3057" name="Rectangle 49"/>
          <p:cNvSpPr>
            <a:spLocks noChangeArrowheads="1"/>
          </p:cNvSpPr>
          <p:nvPr/>
        </p:nvSpPr>
        <p:spPr bwMode="auto">
          <a:xfrm>
            <a:off x="1973263" y="5897563"/>
            <a:ext cx="16398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 is in the MST</a:t>
            </a:r>
          </a:p>
        </p:txBody>
      </p:sp>
      <p:sp>
        <p:nvSpPr>
          <p:cNvPr id="683054" name="Text Box 46"/>
          <p:cNvSpPr txBox="1">
            <a:spLocks noChangeArrowheads="1"/>
          </p:cNvSpPr>
          <p:nvPr/>
        </p:nvSpPr>
        <p:spPr bwMode="auto">
          <a:xfrm>
            <a:off x="2355850" y="4819650"/>
            <a:ext cx="15875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e</a:t>
            </a:r>
          </a:p>
        </p:txBody>
      </p:sp>
      <p:sp>
        <p:nvSpPr>
          <p:cNvPr id="683058" name="Rectangle 50"/>
          <p:cNvSpPr>
            <a:spLocks noChangeArrowheads="1"/>
          </p:cNvSpPr>
          <p:nvPr/>
        </p:nvSpPr>
        <p:spPr bwMode="auto">
          <a:xfrm>
            <a:off x="6081713" y="5915025"/>
            <a:ext cx="20018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f is not in the MST</a:t>
            </a:r>
          </a:p>
        </p:txBody>
      </p:sp>
      <p:cxnSp>
        <p:nvCxnSpPr>
          <p:cNvPr id="683059" name="AutoShape 51"/>
          <p:cNvCxnSpPr>
            <a:cxnSpLocks noChangeShapeType="1"/>
            <a:stCxn id="683036" idx="6"/>
            <a:endCxn id="683040" idx="1"/>
          </p:cNvCxnSpPr>
          <p:nvPr/>
        </p:nvCxnSpPr>
        <p:spPr bwMode="auto">
          <a:xfrm>
            <a:off x="1403350" y="4616450"/>
            <a:ext cx="503238" cy="1841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0" name="AutoShape 52"/>
          <p:cNvCxnSpPr>
            <a:cxnSpLocks noChangeShapeType="1"/>
            <a:stCxn id="683036" idx="5"/>
            <a:endCxn id="683041" idx="1"/>
          </p:cNvCxnSpPr>
          <p:nvPr/>
        </p:nvCxnSpPr>
        <p:spPr bwMode="auto">
          <a:xfrm>
            <a:off x="1376363" y="4675188"/>
            <a:ext cx="373062" cy="758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1" name="AutoShape 53"/>
          <p:cNvCxnSpPr>
            <a:cxnSpLocks noChangeShapeType="1"/>
            <a:stCxn id="683039" idx="4"/>
            <a:endCxn id="683040" idx="0"/>
          </p:cNvCxnSpPr>
          <p:nvPr/>
        </p:nvCxnSpPr>
        <p:spPr bwMode="auto">
          <a:xfrm>
            <a:off x="1893888" y="4532313"/>
            <a:ext cx="76200" cy="2428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2" name="AutoShape 54"/>
          <p:cNvCxnSpPr>
            <a:cxnSpLocks noChangeShapeType="1"/>
            <a:stCxn id="683040" idx="4"/>
            <a:endCxn id="683041" idx="0"/>
          </p:cNvCxnSpPr>
          <p:nvPr/>
        </p:nvCxnSpPr>
        <p:spPr bwMode="auto">
          <a:xfrm flipH="1">
            <a:off x="1812925" y="4945063"/>
            <a:ext cx="157163" cy="4635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3" name="AutoShape 55"/>
          <p:cNvCxnSpPr>
            <a:cxnSpLocks noChangeShapeType="1"/>
            <a:stCxn id="683037" idx="4"/>
            <a:endCxn id="683038" idx="0"/>
          </p:cNvCxnSpPr>
          <p:nvPr/>
        </p:nvCxnSpPr>
        <p:spPr bwMode="auto">
          <a:xfrm flipH="1">
            <a:off x="3892550" y="4532313"/>
            <a:ext cx="185738" cy="8763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4" name="AutoShape 56"/>
          <p:cNvCxnSpPr>
            <a:cxnSpLocks noChangeShapeType="1"/>
            <a:stCxn id="683042" idx="2"/>
            <a:endCxn id="683043" idx="6"/>
          </p:cNvCxnSpPr>
          <p:nvPr/>
        </p:nvCxnSpPr>
        <p:spPr bwMode="auto">
          <a:xfrm flipH="1">
            <a:off x="3054350" y="4981575"/>
            <a:ext cx="479425" cy="117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5" name="AutoShape 57"/>
          <p:cNvCxnSpPr>
            <a:cxnSpLocks noChangeShapeType="1"/>
            <a:stCxn id="683017" idx="5"/>
            <a:endCxn id="683018" idx="1"/>
          </p:cNvCxnSpPr>
          <p:nvPr/>
        </p:nvCxnSpPr>
        <p:spPr bwMode="auto">
          <a:xfrm>
            <a:off x="6254750" y="4452938"/>
            <a:ext cx="96838" cy="3095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6" name="AutoShape 58"/>
          <p:cNvCxnSpPr>
            <a:cxnSpLocks noChangeShapeType="1"/>
            <a:stCxn id="683015" idx="2"/>
            <a:endCxn id="683018" idx="6"/>
          </p:cNvCxnSpPr>
          <p:nvPr/>
        </p:nvCxnSpPr>
        <p:spPr bwMode="auto">
          <a:xfrm flipH="1">
            <a:off x="6503988" y="4418013"/>
            <a:ext cx="1782762" cy="4048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7" name="AutoShape 59"/>
          <p:cNvCxnSpPr>
            <a:cxnSpLocks noChangeShapeType="1"/>
            <a:stCxn id="683021" idx="2"/>
            <a:endCxn id="683018" idx="5"/>
          </p:cNvCxnSpPr>
          <p:nvPr/>
        </p:nvCxnSpPr>
        <p:spPr bwMode="auto">
          <a:xfrm flipH="1" flipV="1">
            <a:off x="6477000" y="4881563"/>
            <a:ext cx="458788" cy="2111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8" name="AutoShape 60"/>
          <p:cNvCxnSpPr>
            <a:cxnSpLocks noChangeShapeType="1"/>
            <a:stCxn id="683021" idx="3"/>
            <a:endCxn id="683019" idx="7"/>
          </p:cNvCxnSpPr>
          <p:nvPr/>
        </p:nvCxnSpPr>
        <p:spPr bwMode="auto">
          <a:xfrm flipH="1">
            <a:off x="6618288" y="5151438"/>
            <a:ext cx="344487" cy="2524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69" name="AutoShape 61"/>
          <p:cNvCxnSpPr>
            <a:cxnSpLocks noChangeShapeType="1"/>
            <a:stCxn id="683016" idx="1"/>
            <a:endCxn id="683021" idx="5"/>
          </p:cNvCxnSpPr>
          <p:nvPr/>
        </p:nvCxnSpPr>
        <p:spPr bwMode="auto">
          <a:xfrm flipH="1" flipV="1">
            <a:off x="7088188" y="5151438"/>
            <a:ext cx="865187" cy="2524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70" name="AutoShape 62"/>
          <p:cNvCxnSpPr>
            <a:cxnSpLocks noChangeShapeType="1"/>
            <a:stCxn id="683020" idx="3"/>
            <a:endCxn id="683021" idx="6"/>
          </p:cNvCxnSpPr>
          <p:nvPr/>
        </p:nvCxnSpPr>
        <p:spPr bwMode="auto">
          <a:xfrm flipH="1">
            <a:off x="7115175" y="4841875"/>
            <a:ext cx="622300" cy="250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3071" name="AutoShape 63"/>
          <p:cNvCxnSpPr>
            <a:cxnSpLocks noChangeShapeType="1"/>
            <a:stCxn id="683018" idx="2"/>
            <a:endCxn id="683014" idx="5"/>
          </p:cNvCxnSpPr>
          <p:nvPr/>
        </p:nvCxnSpPr>
        <p:spPr bwMode="auto">
          <a:xfrm flipH="1" flipV="1">
            <a:off x="5675313" y="4645025"/>
            <a:ext cx="649287" cy="177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90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57EAD-E380-44DD-8D3D-F4689092C118}" type="slidenum">
              <a:rPr lang="en-US"/>
              <a:pPr/>
              <a:t>56</a:t>
            </a:fld>
            <a:endParaRPr lang="en-US" sz="1400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Cycles and Cuts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Cycle.  </a:t>
            </a:r>
            <a:r>
              <a:rPr lang="en-US">
                <a:solidFill>
                  <a:schemeClr val="tx1"/>
                </a:solidFill>
              </a:rPr>
              <a:t>Set of edges the form a-b, b-c, c-d, …, y-z, z-a. 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Cutset.  </a:t>
            </a:r>
            <a:r>
              <a:rPr lang="en-US">
                <a:solidFill>
                  <a:schemeClr val="tx1"/>
                </a:solidFill>
              </a:rPr>
              <a:t>A cut is a subset of nodes S.  The corresponding cutset D is the subset of edges with exactly one endpoint in S.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5448300" y="2460625"/>
            <a:ext cx="3429000" cy="520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 anchor="ctr">
            <a:spAutoFit/>
          </a:bodyPr>
          <a:lstStyle/>
          <a:p>
            <a:r>
              <a:rPr lang="en-US" sz="1400"/>
              <a:t>Cycle C  =  1-2, 2-3, 3-4, 4-5, 5-6, 6-1</a:t>
            </a:r>
          </a:p>
        </p:txBody>
      </p:sp>
      <p:sp>
        <p:nvSpPr>
          <p:cNvPr id="685061" name="Oval 5"/>
          <p:cNvSpPr>
            <a:spLocks noChangeAspect="1" noChangeArrowheads="1"/>
          </p:cNvSpPr>
          <p:nvPr/>
        </p:nvSpPr>
        <p:spPr bwMode="auto">
          <a:xfrm>
            <a:off x="1390650" y="4979988"/>
            <a:ext cx="246063" cy="246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85062" name="Oval 6"/>
          <p:cNvSpPr>
            <a:spLocks noChangeAspect="1" noChangeArrowheads="1"/>
          </p:cNvSpPr>
          <p:nvPr/>
        </p:nvSpPr>
        <p:spPr bwMode="auto">
          <a:xfrm>
            <a:off x="4741863" y="4822825"/>
            <a:ext cx="246062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685063" name="Oval 7"/>
          <p:cNvSpPr>
            <a:spLocks noChangeAspect="1" noChangeArrowheads="1"/>
          </p:cNvSpPr>
          <p:nvPr/>
        </p:nvSpPr>
        <p:spPr bwMode="auto">
          <a:xfrm>
            <a:off x="4549775" y="6196013"/>
            <a:ext cx="246063" cy="246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5064" name="Oval 8"/>
          <p:cNvSpPr>
            <a:spLocks noChangeAspect="1" noChangeArrowheads="1"/>
          </p:cNvSpPr>
          <p:nvPr/>
        </p:nvSpPr>
        <p:spPr bwMode="auto">
          <a:xfrm>
            <a:off x="2046288" y="4822825"/>
            <a:ext cx="246062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685065" name="Oval 9"/>
          <p:cNvSpPr>
            <a:spLocks noChangeAspect="1" noChangeArrowheads="1"/>
          </p:cNvSpPr>
          <p:nvPr/>
        </p:nvSpPr>
        <p:spPr bwMode="auto">
          <a:xfrm>
            <a:off x="2416175" y="5357813"/>
            <a:ext cx="246063" cy="246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685066" name="Oval 10"/>
          <p:cNvSpPr>
            <a:spLocks noChangeAspect="1" noChangeArrowheads="1"/>
          </p:cNvSpPr>
          <p:nvPr/>
        </p:nvSpPr>
        <p:spPr bwMode="auto">
          <a:xfrm>
            <a:off x="2074863" y="6246813"/>
            <a:ext cx="246062" cy="246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sp>
        <p:nvSpPr>
          <p:cNvPr id="685067" name="Oval 11"/>
          <p:cNvSpPr>
            <a:spLocks noChangeAspect="1" noChangeArrowheads="1"/>
          </p:cNvSpPr>
          <p:nvPr/>
        </p:nvSpPr>
        <p:spPr bwMode="auto">
          <a:xfrm>
            <a:off x="4344988" y="5357813"/>
            <a:ext cx="246062" cy="2492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85068" name="Oval 12"/>
          <p:cNvSpPr>
            <a:spLocks noChangeAspect="1" noChangeArrowheads="1"/>
          </p:cNvSpPr>
          <p:nvPr/>
        </p:nvSpPr>
        <p:spPr bwMode="auto">
          <a:xfrm>
            <a:off x="2914650" y="5738813"/>
            <a:ext cx="246063" cy="246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85069" name="AutoShape 13"/>
          <p:cNvCxnSpPr>
            <a:cxnSpLocks noChangeShapeType="1"/>
            <a:stCxn id="685061" idx="6"/>
            <a:endCxn id="685064" idx="3"/>
          </p:cNvCxnSpPr>
          <p:nvPr/>
        </p:nvCxnSpPr>
        <p:spPr bwMode="auto">
          <a:xfrm flipV="1">
            <a:off x="1636713" y="5032375"/>
            <a:ext cx="446087" cy="714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0" name="AutoShape 14"/>
          <p:cNvCxnSpPr>
            <a:cxnSpLocks noChangeShapeType="1"/>
            <a:stCxn id="685061" idx="5"/>
            <a:endCxn id="685065" idx="1"/>
          </p:cNvCxnSpPr>
          <p:nvPr/>
        </p:nvCxnSpPr>
        <p:spPr bwMode="auto">
          <a:xfrm>
            <a:off x="1600200" y="5189538"/>
            <a:ext cx="852488" cy="2047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1" name="AutoShape 15"/>
          <p:cNvCxnSpPr>
            <a:cxnSpLocks noChangeShapeType="1"/>
            <a:stCxn id="685061" idx="4"/>
            <a:endCxn id="685066" idx="0"/>
          </p:cNvCxnSpPr>
          <p:nvPr/>
        </p:nvCxnSpPr>
        <p:spPr bwMode="auto">
          <a:xfrm>
            <a:off x="1514475" y="5226050"/>
            <a:ext cx="684213" cy="102076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2" name="AutoShape 16"/>
          <p:cNvCxnSpPr>
            <a:cxnSpLocks noChangeShapeType="1"/>
            <a:stCxn id="685065" idx="7"/>
            <a:endCxn id="685062" idx="2"/>
          </p:cNvCxnSpPr>
          <p:nvPr/>
        </p:nvCxnSpPr>
        <p:spPr bwMode="auto">
          <a:xfrm flipV="1">
            <a:off x="2625725" y="4946650"/>
            <a:ext cx="2116138" cy="4476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3" name="AutoShape 17"/>
          <p:cNvCxnSpPr>
            <a:cxnSpLocks noChangeShapeType="1"/>
            <a:stCxn id="685067" idx="7"/>
            <a:endCxn id="685062" idx="4"/>
          </p:cNvCxnSpPr>
          <p:nvPr/>
        </p:nvCxnSpPr>
        <p:spPr bwMode="auto">
          <a:xfrm flipV="1">
            <a:off x="4554538" y="5068888"/>
            <a:ext cx="311150" cy="325437"/>
          </a:xfrm>
          <a:prstGeom prst="straightConnector1">
            <a:avLst/>
          </a:prstGeom>
          <a:noFill/>
          <a:ln w="3175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4" name="AutoShape 18"/>
          <p:cNvCxnSpPr>
            <a:cxnSpLocks noChangeShapeType="1"/>
            <a:stCxn id="685065" idx="5"/>
            <a:endCxn id="685068" idx="1"/>
          </p:cNvCxnSpPr>
          <p:nvPr/>
        </p:nvCxnSpPr>
        <p:spPr bwMode="auto">
          <a:xfrm>
            <a:off x="2625725" y="5567363"/>
            <a:ext cx="325438" cy="207962"/>
          </a:xfrm>
          <a:prstGeom prst="straightConnector1">
            <a:avLst/>
          </a:prstGeom>
          <a:noFill/>
          <a:ln w="3175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5" name="AutoShape 19"/>
          <p:cNvCxnSpPr>
            <a:cxnSpLocks noChangeShapeType="1"/>
            <a:stCxn id="685068" idx="5"/>
            <a:endCxn id="685063" idx="2"/>
          </p:cNvCxnSpPr>
          <p:nvPr/>
        </p:nvCxnSpPr>
        <p:spPr bwMode="auto">
          <a:xfrm>
            <a:off x="3124200" y="5948363"/>
            <a:ext cx="1425575" cy="371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6" name="AutoShape 20"/>
          <p:cNvCxnSpPr>
            <a:cxnSpLocks noChangeShapeType="1"/>
            <a:stCxn id="685068" idx="6"/>
            <a:endCxn id="685067" idx="2"/>
          </p:cNvCxnSpPr>
          <p:nvPr/>
        </p:nvCxnSpPr>
        <p:spPr bwMode="auto">
          <a:xfrm flipV="1">
            <a:off x="3160713" y="5483225"/>
            <a:ext cx="1184275" cy="3794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7" name="AutoShape 21"/>
          <p:cNvCxnSpPr>
            <a:cxnSpLocks noChangeShapeType="1"/>
            <a:stCxn id="685067" idx="4"/>
            <a:endCxn id="685063" idx="0"/>
          </p:cNvCxnSpPr>
          <p:nvPr/>
        </p:nvCxnSpPr>
        <p:spPr bwMode="auto">
          <a:xfrm>
            <a:off x="4468813" y="5607050"/>
            <a:ext cx="204787" cy="58896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8" name="AutoShape 22"/>
          <p:cNvCxnSpPr>
            <a:cxnSpLocks noChangeAspect="1" noChangeShapeType="1"/>
            <a:stCxn id="685062" idx="3"/>
            <a:endCxn id="685068" idx="7"/>
          </p:cNvCxnSpPr>
          <p:nvPr/>
        </p:nvCxnSpPr>
        <p:spPr bwMode="auto">
          <a:xfrm flipH="1">
            <a:off x="3124200" y="5032375"/>
            <a:ext cx="1654175" cy="742950"/>
          </a:xfrm>
          <a:prstGeom prst="straightConnector1">
            <a:avLst/>
          </a:prstGeom>
          <a:noFill/>
          <a:ln w="3175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79" name="AutoShape 23"/>
          <p:cNvCxnSpPr>
            <a:cxnSpLocks noChangeShapeType="1"/>
            <a:stCxn id="685065" idx="4"/>
            <a:endCxn id="685066" idx="7"/>
          </p:cNvCxnSpPr>
          <p:nvPr/>
        </p:nvCxnSpPr>
        <p:spPr bwMode="auto">
          <a:xfrm flipH="1">
            <a:off x="2284413" y="5603875"/>
            <a:ext cx="255587" cy="679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80" name="AutoShape 24"/>
          <p:cNvCxnSpPr>
            <a:cxnSpLocks noChangeShapeType="1"/>
            <a:stCxn id="685066" idx="6"/>
            <a:endCxn id="685068" idx="3"/>
          </p:cNvCxnSpPr>
          <p:nvPr/>
        </p:nvCxnSpPr>
        <p:spPr bwMode="auto">
          <a:xfrm flipV="1">
            <a:off x="2320925" y="5948363"/>
            <a:ext cx="630238" cy="422275"/>
          </a:xfrm>
          <a:prstGeom prst="straightConnector1">
            <a:avLst/>
          </a:prstGeom>
          <a:noFill/>
          <a:ln w="3175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81" name="AutoShape 25"/>
          <p:cNvCxnSpPr>
            <a:cxnSpLocks noChangeShapeType="1"/>
            <a:stCxn id="685064" idx="6"/>
            <a:endCxn id="685062" idx="1"/>
          </p:cNvCxnSpPr>
          <p:nvPr/>
        </p:nvCxnSpPr>
        <p:spPr bwMode="auto">
          <a:xfrm flipV="1">
            <a:off x="2292350" y="4859338"/>
            <a:ext cx="2486025" cy="873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82" name="AutoShape 26"/>
          <p:cNvCxnSpPr>
            <a:cxnSpLocks noChangeShapeType="1"/>
            <a:stCxn id="685066" idx="6"/>
            <a:endCxn id="685063" idx="3"/>
          </p:cNvCxnSpPr>
          <p:nvPr/>
        </p:nvCxnSpPr>
        <p:spPr bwMode="auto">
          <a:xfrm>
            <a:off x="2320925" y="6370638"/>
            <a:ext cx="2265363" cy="34925"/>
          </a:xfrm>
          <a:prstGeom prst="straightConnector1">
            <a:avLst/>
          </a:prstGeom>
          <a:noFill/>
          <a:ln w="3175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5083" name="Rectangle 27"/>
          <p:cNvSpPr>
            <a:spLocks noChangeArrowheads="1"/>
          </p:cNvSpPr>
          <p:nvPr/>
        </p:nvSpPr>
        <p:spPr bwMode="auto">
          <a:xfrm>
            <a:off x="5562600" y="5078413"/>
            <a:ext cx="3213100" cy="641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73152" rIns="92075" bIns="73152" anchor="ctr">
            <a:spAutoFit/>
          </a:bodyPr>
          <a:lstStyle/>
          <a:p>
            <a:r>
              <a:rPr lang="en-US" sz="1400"/>
              <a:t>Cut S       =  { 4, 5, 8 }</a:t>
            </a:r>
          </a:p>
          <a:p>
            <a:r>
              <a:rPr lang="en-US" sz="1400"/>
              <a:t>Cutset  D =  5-6, 5-7, 3-4, 3-5, 7-8</a:t>
            </a:r>
          </a:p>
        </p:txBody>
      </p:sp>
      <p:sp>
        <p:nvSpPr>
          <p:cNvPr id="685084" name="Oval 28"/>
          <p:cNvSpPr>
            <a:spLocks noChangeAspect="1" noChangeArrowheads="1"/>
          </p:cNvSpPr>
          <p:nvPr/>
        </p:nvSpPr>
        <p:spPr bwMode="auto">
          <a:xfrm>
            <a:off x="1393825" y="1943100"/>
            <a:ext cx="246063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85085" name="Oval 29"/>
          <p:cNvSpPr>
            <a:spLocks noChangeAspect="1" noChangeArrowheads="1"/>
          </p:cNvSpPr>
          <p:nvPr/>
        </p:nvSpPr>
        <p:spPr bwMode="auto">
          <a:xfrm>
            <a:off x="4745038" y="1785938"/>
            <a:ext cx="246062" cy="246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685086" name="Oval 30"/>
          <p:cNvSpPr>
            <a:spLocks noChangeAspect="1" noChangeArrowheads="1"/>
          </p:cNvSpPr>
          <p:nvPr/>
        </p:nvSpPr>
        <p:spPr bwMode="auto">
          <a:xfrm>
            <a:off x="4552950" y="3159125"/>
            <a:ext cx="246063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8</a:t>
            </a:r>
          </a:p>
        </p:txBody>
      </p:sp>
      <p:sp>
        <p:nvSpPr>
          <p:cNvPr id="685087" name="Oval 31"/>
          <p:cNvSpPr>
            <a:spLocks noChangeAspect="1" noChangeArrowheads="1"/>
          </p:cNvSpPr>
          <p:nvPr/>
        </p:nvSpPr>
        <p:spPr bwMode="auto">
          <a:xfrm>
            <a:off x="2049463" y="1785938"/>
            <a:ext cx="246062" cy="246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685088" name="Oval 32"/>
          <p:cNvSpPr>
            <a:spLocks noChangeAspect="1" noChangeArrowheads="1"/>
          </p:cNvSpPr>
          <p:nvPr/>
        </p:nvSpPr>
        <p:spPr bwMode="auto">
          <a:xfrm>
            <a:off x="2419350" y="2320925"/>
            <a:ext cx="246063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685089" name="Oval 33"/>
          <p:cNvSpPr>
            <a:spLocks noChangeAspect="1" noChangeArrowheads="1"/>
          </p:cNvSpPr>
          <p:nvPr/>
        </p:nvSpPr>
        <p:spPr bwMode="auto">
          <a:xfrm>
            <a:off x="2078038" y="3209925"/>
            <a:ext cx="246062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sp>
        <p:nvSpPr>
          <p:cNvPr id="685090" name="Oval 34"/>
          <p:cNvSpPr>
            <a:spLocks noChangeAspect="1" noChangeArrowheads="1"/>
          </p:cNvSpPr>
          <p:nvPr/>
        </p:nvSpPr>
        <p:spPr bwMode="auto">
          <a:xfrm>
            <a:off x="4348163" y="2320925"/>
            <a:ext cx="246062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sp>
        <p:nvSpPr>
          <p:cNvPr id="685091" name="Oval 35"/>
          <p:cNvSpPr>
            <a:spLocks noChangeAspect="1" noChangeArrowheads="1"/>
          </p:cNvSpPr>
          <p:nvPr/>
        </p:nvSpPr>
        <p:spPr bwMode="auto">
          <a:xfrm>
            <a:off x="2917825" y="2701925"/>
            <a:ext cx="246063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cxnSp>
        <p:nvCxnSpPr>
          <p:cNvPr id="685092" name="AutoShape 36"/>
          <p:cNvCxnSpPr>
            <a:cxnSpLocks noChangeShapeType="1"/>
            <a:stCxn id="685084" idx="6"/>
            <a:endCxn id="685087" idx="3"/>
          </p:cNvCxnSpPr>
          <p:nvPr/>
        </p:nvCxnSpPr>
        <p:spPr bwMode="auto">
          <a:xfrm flipV="1">
            <a:off x="1639888" y="1995488"/>
            <a:ext cx="446087" cy="7143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93" name="AutoShape 37"/>
          <p:cNvCxnSpPr>
            <a:cxnSpLocks noChangeShapeType="1"/>
            <a:stCxn id="685084" idx="5"/>
            <a:endCxn id="685088" idx="1"/>
          </p:cNvCxnSpPr>
          <p:nvPr/>
        </p:nvCxnSpPr>
        <p:spPr bwMode="auto">
          <a:xfrm>
            <a:off x="1603375" y="2152650"/>
            <a:ext cx="852488" cy="2047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94" name="AutoShape 38"/>
          <p:cNvCxnSpPr>
            <a:cxnSpLocks noChangeShapeType="1"/>
            <a:stCxn id="685084" idx="4"/>
            <a:endCxn id="685089" idx="0"/>
          </p:cNvCxnSpPr>
          <p:nvPr/>
        </p:nvCxnSpPr>
        <p:spPr bwMode="auto">
          <a:xfrm>
            <a:off x="1517650" y="2189163"/>
            <a:ext cx="684213" cy="1020762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95" name="AutoShape 39"/>
          <p:cNvCxnSpPr>
            <a:cxnSpLocks noChangeShapeType="1"/>
            <a:stCxn id="685088" idx="7"/>
            <a:endCxn id="685085" idx="2"/>
          </p:cNvCxnSpPr>
          <p:nvPr/>
        </p:nvCxnSpPr>
        <p:spPr bwMode="auto">
          <a:xfrm flipV="1">
            <a:off x="2628900" y="1909763"/>
            <a:ext cx="2116138" cy="447675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96" name="AutoShape 40"/>
          <p:cNvCxnSpPr>
            <a:cxnSpLocks noChangeShapeType="1"/>
            <a:stCxn id="685090" idx="7"/>
            <a:endCxn id="685085" idx="4"/>
          </p:cNvCxnSpPr>
          <p:nvPr/>
        </p:nvCxnSpPr>
        <p:spPr bwMode="auto">
          <a:xfrm flipV="1">
            <a:off x="4557713" y="2032000"/>
            <a:ext cx="311150" cy="32543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97" name="AutoShape 41"/>
          <p:cNvCxnSpPr>
            <a:cxnSpLocks noChangeShapeType="1"/>
            <a:stCxn id="685088" idx="5"/>
            <a:endCxn id="685091" idx="1"/>
          </p:cNvCxnSpPr>
          <p:nvPr/>
        </p:nvCxnSpPr>
        <p:spPr bwMode="auto">
          <a:xfrm>
            <a:off x="2628900" y="2530475"/>
            <a:ext cx="325438" cy="20796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98" name="AutoShape 42"/>
          <p:cNvCxnSpPr>
            <a:cxnSpLocks noChangeShapeType="1"/>
            <a:stCxn id="685091" idx="5"/>
            <a:endCxn id="685086" idx="2"/>
          </p:cNvCxnSpPr>
          <p:nvPr/>
        </p:nvCxnSpPr>
        <p:spPr bwMode="auto">
          <a:xfrm>
            <a:off x="3127375" y="2911475"/>
            <a:ext cx="1425575" cy="371475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099" name="AutoShape 43"/>
          <p:cNvCxnSpPr>
            <a:cxnSpLocks noChangeShapeType="1"/>
            <a:stCxn id="685091" idx="6"/>
            <a:endCxn id="685090" idx="2"/>
          </p:cNvCxnSpPr>
          <p:nvPr/>
        </p:nvCxnSpPr>
        <p:spPr bwMode="auto">
          <a:xfrm flipV="1">
            <a:off x="3163888" y="2446338"/>
            <a:ext cx="1184275" cy="3794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100" name="AutoShape 44"/>
          <p:cNvCxnSpPr>
            <a:cxnSpLocks noChangeShapeType="1"/>
            <a:stCxn id="685090" idx="4"/>
            <a:endCxn id="685086" idx="0"/>
          </p:cNvCxnSpPr>
          <p:nvPr/>
        </p:nvCxnSpPr>
        <p:spPr bwMode="auto">
          <a:xfrm>
            <a:off x="4471988" y="2570163"/>
            <a:ext cx="204787" cy="588962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101" name="AutoShape 45"/>
          <p:cNvCxnSpPr>
            <a:cxnSpLocks noChangeAspect="1" noChangeShapeType="1"/>
            <a:endCxn id="685091" idx="7"/>
          </p:cNvCxnSpPr>
          <p:nvPr/>
        </p:nvCxnSpPr>
        <p:spPr bwMode="auto">
          <a:xfrm flipH="1">
            <a:off x="3127375" y="2000250"/>
            <a:ext cx="1682750" cy="738188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102" name="AutoShape 46"/>
          <p:cNvCxnSpPr>
            <a:cxnSpLocks noChangeShapeType="1"/>
            <a:stCxn id="685088" idx="4"/>
            <a:endCxn id="685089" idx="7"/>
          </p:cNvCxnSpPr>
          <p:nvPr/>
        </p:nvCxnSpPr>
        <p:spPr bwMode="auto">
          <a:xfrm flipH="1">
            <a:off x="2287588" y="2566988"/>
            <a:ext cx="255587" cy="679450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103" name="AutoShape 47"/>
          <p:cNvCxnSpPr>
            <a:cxnSpLocks noChangeShapeType="1"/>
            <a:stCxn id="685089" idx="6"/>
            <a:endCxn id="685091" idx="2"/>
          </p:cNvCxnSpPr>
          <p:nvPr/>
        </p:nvCxnSpPr>
        <p:spPr bwMode="auto">
          <a:xfrm flipV="1">
            <a:off x="2324100" y="2825750"/>
            <a:ext cx="593725" cy="508000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104" name="AutoShape 48"/>
          <p:cNvCxnSpPr>
            <a:cxnSpLocks noChangeShapeType="1"/>
            <a:stCxn id="685087" idx="6"/>
            <a:endCxn id="685085" idx="1"/>
          </p:cNvCxnSpPr>
          <p:nvPr/>
        </p:nvCxnSpPr>
        <p:spPr bwMode="auto">
          <a:xfrm flipV="1">
            <a:off x="2295525" y="1822450"/>
            <a:ext cx="2486025" cy="8731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5105" name="AutoShape 49"/>
          <p:cNvCxnSpPr>
            <a:cxnSpLocks noChangeShapeType="1"/>
            <a:stCxn id="685089" idx="6"/>
            <a:endCxn id="685086" idx="3"/>
          </p:cNvCxnSpPr>
          <p:nvPr/>
        </p:nvCxnSpPr>
        <p:spPr bwMode="auto">
          <a:xfrm>
            <a:off x="2324100" y="3333750"/>
            <a:ext cx="2265363" cy="34925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6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2AF5-19F0-466B-8940-F442CE85F7C6}" type="slidenum">
              <a:rPr lang="en-US"/>
              <a:pPr/>
              <a:t>57</a:t>
            </a:fld>
            <a:endParaRPr lang="en-US" sz="1400"/>
          </a:p>
        </p:txBody>
      </p:sp>
      <p:sp>
        <p:nvSpPr>
          <p:cNvPr id="687106" name="Freeform 2"/>
          <p:cNvSpPr>
            <a:spLocks/>
          </p:cNvSpPr>
          <p:nvPr/>
        </p:nvSpPr>
        <p:spPr bwMode="auto">
          <a:xfrm>
            <a:off x="4819650" y="4471988"/>
            <a:ext cx="2654300" cy="2163762"/>
          </a:xfrm>
          <a:custGeom>
            <a:avLst/>
            <a:gdLst>
              <a:gd name="T0" fmla="*/ 537 w 1672"/>
              <a:gd name="T1" fmla="*/ 0 h 1363"/>
              <a:gd name="T2" fmla="*/ 756 w 1672"/>
              <a:gd name="T3" fmla="*/ 29 h 1363"/>
              <a:gd name="T4" fmla="*/ 852 w 1672"/>
              <a:gd name="T5" fmla="*/ 68 h 1363"/>
              <a:gd name="T6" fmla="*/ 1056 w 1672"/>
              <a:gd name="T7" fmla="*/ 126 h 1363"/>
              <a:gd name="T8" fmla="*/ 1260 w 1672"/>
              <a:gd name="T9" fmla="*/ 184 h 1363"/>
              <a:gd name="T10" fmla="*/ 1410 w 1672"/>
              <a:gd name="T11" fmla="*/ 291 h 1363"/>
              <a:gd name="T12" fmla="*/ 1560 w 1672"/>
              <a:gd name="T13" fmla="*/ 412 h 1363"/>
              <a:gd name="T14" fmla="*/ 1580 w 1672"/>
              <a:gd name="T15" fmla="*/ 441 h 1363"/>
              <a:gd name="T16" fmla="*/ 1594 w 1672"/>
              <a:gd name="T17" fmla="*/ 461 h 1363"/>
              <a:gd name="T18" fmla="*/ 1657 w 1672"/>
              <a:gd name="T19" fmla="*/ 630 h 1363"/>
              <a:gd name="T20" fmla="*/ 1662 w 1672"/>
              <a:gd name="T21" fmla="*/ 655 h 1363"/>
              <a:gd name="T22" fmla="*/ 1672 w 1672"/>
              <a:gd name="T23" fmla="*/ 669 h 1363"/>
              <a:gd name="T24" fmla="*/ 1546 w 1672"/>
              <a:gd name="T25" fmla="*/ 960 h 1363"/>
              <a:gd name="T26" fmla="*/ 1468 w 1672"/>
              <a:gd name="T27" fmla="*/ 1057 h 1363"/>
              <a:gd name="T28" fmla="*/ 1429 w 1672"/>
              <a:gd name="T29" fmla="*/ 1086 h 1363"/>
              <a:gd name="T30" fmla="*/ 1391 w 1672"/>
              <a:gd name="T31" fmla="*/ 1120 h 1363"/>
              <a:gd name="T32" fmla="*/ 1381 w 1672"/>
              <a:gd name="T33" fmla="*/ 1135 h 1363"/>
              <a:gd name="T34" fmla="*/ 1362 w 1672"/>
              <a:gd name="T35" fmla="*/ 1154 h 1363"/>
              <a:gd name="T36" fmla="*/ 1197 w 1672"/>
              <a:gd name="T37" fmla="*/ 1265 h 1363"/>
              <a:gd name="T38" fmla="*/ 1100 w 1672"/>
              <a:gd name="T39" fmla="*/ 1299 h 1363"/>
              <a:gd name="T40" fmla="*/ 974 w 1672"/>
              <a:gd name="T41" fmla="*/ 1348 h 1363"/>
              <a:gd name="T42" fmla="*/ 479 w 1672"/>
              <a:gd name="T43" fmla="*/ 1333 h 1363"/>
              <a:gd name="T44" fmla="*/ 339 w 1672"/>
              <a:gd name="T45" fmla="*/ 1256 h 1363"/>
              <a:gd name="T46" fmla="*/ 290 w 1672"/>
              <a:gd name="T47" fmla="*/ 1236 h 1363"/>
              <a:gd name="T48" fmla="*/ 237 w 1672"/>
              <a:gd name="T49" fmla="*/ 1202 h 1363"/>
              <a:gd name="T50" fmla="*/ 145 w 1672"/>
              <a:gd name="T51" fmla="*/ 1101 h 1363"/>
              <a:gd name="T52" fmla="*/ 52 w 1672"/>
              <a:gd name="T53" fmla="*/ 989 h 1363"/>
              <a:gd name="T54" fmla="*/ 19 w 1672"/>
              <a:gd name="T55" fmla="*/ 897 h 1363"/>
              <a:gd name="T56" fmla="*/ 62 w 1672"/>
              <a:gd name="T57" fmla="*/ 611 h 1363"/>
              <a:gd name="T58" fmla="*/ 159 w 1672"/>
              <a:gd name="T59" fmla="*/ 475 h 1363"/>
              <a:gd name="T60" fmla="*/ 222 w 1672"/>
              <a:gd name="T61" fmla="*/ 378 h 1363"/>
              <a:gd name="T62" fmla="*/ 285 w 1672"/>
              <a:gd name="T63" fmla="*/ 291 h 1363"/>
              <a:gd name="T64" fmla="*/ 358 w 1672"/>
              <a:gd name="T65" fmla="*/ 213 h 1363"/>
              <a:gd name="T66" fmla="*/ 445 w 1672"/>
              <a:gd name="T67" fmla="*/ 97 h 1363"/>
              <a:gd name="T68" fmla="*/ 494 w 1672"/>
              <a:gd name="T69" fmla="*/ 48 h 1363"/>
              <a:gd name="T70" fmla="*/ 537 w 1672"/>
              <a:gd name="T71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72" h="1363">
                <a:moveTo>
                  <a:pt x="537" y="0"/>
                </a:moveTo>
                <a:cubicBezTo>
                  <a:pt x="626" y="9"/>
                  <a:pt x="683" y="4"/>
                  <a:pt x="756" y="29"/>
                </a:cubicBezTo>
                <a:cubicBezTo>
                  <a:pt x="788" y="55"/>
                  <a:pt x="811" y="61"/>
                  <a:pt x="852" y="68"/>
                </a:cubicBezTo>
                <a:cubicBezTo>
                  <a:pt x="918" y="96"/>
                  <a:pt x="986" y="107"/>
                  <a:pt x="1056" y="126"/>
                </a:cubicBezTo>
                <a:cubicBezTo>
                  <a:pt x="1116" y="163"/>
                  <a:pt x="1198" y="140"/>
                  <a:pt x="1260" y="184"/>
                </a:cubicBezTo>
                <a:cubicBezTo>
                  <a:pt x="1284" y="201"/>
                  <a:pt x="1398" y="280"/>
                  <a:pt x="1410" y="291"/>
                </a:cubicBezTo>
                <a:cubicBezTo>
                  <a:pt x="1456" y="334"/>
                  <a:pt x="1507" y="374"/>
                  <a:pt x="1560" y="412"/>
                </a:cubicBezTo>
                <a:cubicBezTo>
                  <a:pt x="1566" y="421"/>
                  <a:pt x="1573" y="431"/>
                  <a:pt x="1580" y="441"/>
                </a:cubicBezTo>
                <a:cubicBezTo>
                  <a:pt x="1584" y="447"/>
                  <a:pt x="1594" y="461"/>
                  <a:pt x="1594" y="461"/>
                </a:cubicBezTo>
                <a:cubicBezTo>
                  <a:pt x="1603" y="522"/>
                  <a:pt x="1625" y="576"/>
                  <a:pt x="1657" y="630"/>
                </a:cubicBezTo>
                <a:cubicBezTo>
                  <a:pt x="1658" y="638"/>
                  <a:pt x="1658" y="647"/>
                  <a:pt x="1662" y="655"/>
                </a:cubicBezTo>
                <a:cubicBezTo>
                  <a:pt x="1664" y="660"/>
                  <a:pt x="1672" y="663"/>
                  <a:pt x="1672" y="669"/>
                </a:cubicBezTo>
                <a:cubicBezTo>
                  <a:pt x="1672" y="794"/>
                  <a:pt x="1612" y="865"/>
                  <a:pt x="1546" y="960"/>
                </a:cubicBezTo>
                <a:cubicBezTo>
                  <a:pt x="1522" y="993"/>
                  <a:pt x="1498" y="1029"/>
                  <a:pt x="1468" y="1057"/>
                </a:cubicBezTo>
                <a:cubicBezTo>
                  <a:pt x="1455" y="1067"/>
                  <a:pt x="1429" y="1086"/>
                  <a:pt x="1429" y="1086"/>
                </a:cubicBezTo>
                <a:cubicBezTo>
                  <a:pt x="1409" y="1118"/>
                  <a:pt x="1434" y="1082"/>
                  <a:pt x="1391" y="1120"/>
                </a:cubicBezTo>
                <a:cubicBezTo>
                  <a:pt x="1386" y="1123"/>
                  <a:pt x="1384" y="1130"/>
                  <a:pt x="1381" y="1135"/>
                </a:cubicBezTo>
                <a:cubicBezTo>
                  <a:pt x="1375" y="1141"/>
                  <a:pt x="1369" y="1148"/>
                  <a:pt x="1362" y="1154"/>
                </a:cubicBezTo>
                <a:cubicBezTo>
                  <a:pt x="1320" y="1185"/>
                  <a:pt x="1243" y="1251"/>
                  <a:pt x="1197" y="1265"/>
                </a:cubicBezTo>
                <a:cubicBezTo>
                  <a:pt x="1167" y="1284"/>
                  <a:pt x="1134" y="1291"/>
                  <a:pt x="1100" y="1299"/>
                </a:cubicBezTo>
                <a:cubicBezTo>
                  <a:pt x="1066" y="1321"/>
                  <a:pt x="1013" y="1337"/>
                  <a:pt x="974" y="1348"/>
                </a:cubicBezTo>
                <a:cubicBezTo>
                  <a:pt x="815" y="1346"/>
                  <a:pt x="640" y="1363"/>
                  <a:pt x="479" y="1333"/>
                </a:cubicBezTo>
                <a:cubicBezTo>
                  <a:pt x="421" y="1322"/>
                  <a:pt x="389" y="1281"/>
                  <a:pt x="339" y="1256"/>
                </a:cubicBezTo>
                <a:cubicBezTo>
                  <a:pt x="323" y="1248"/>
                  <a:pt x="290" y="1236"/>
                  <a:pt x="290" y="1236"/>
                </a:cubicBezTo>
                <a:cubicBezTo>
                  <a:pt x="250" y="1207"/>
                  <a:pt x="268" y="1218"/>
                  <a:pt x="237" y="1202"/>
                </a:cubicBezTo>
                <a:cubicBezTo>
                  <a:pt x="210" y="1165"/>
                  <a:pt x="172" y="1137"/>
                  <a:pt x="145" y="1101"/>
                </a:cubicBezTo>
                <a:cubicBezTo>
                  <a:pt x="125" y="1074"/>
                  <a:pt x="80" y="1007"/>
                  <a:pt x="52" y="989"/>
                </a:cubicBezTo>
                <a:cubicBezTo>
                  <a:pt x="41" y="956"/>
                  <a:pt x="31" y="928"/>
                  <a:pt x="19" y="897"/>
                </a:cubicBezTo>
                <a:cubicBezTo>
                  <a:pt x="7" y="804"/>
                  <a:pt x="0" y="688"/>
                  <a:pt x="62" y="611"/>
                </a:cubicBezTo>
                <a:cubicBezTo>
                  <a:pt x="79" y="558"/>
                  <a:pt x="124" y="516"/>
                  <a:pt x="159" y="475"/>
                </a:cubicBezTo>
                <a:cubicBezTo>
                  <a:pt x="183" y="445"/>
                  <a:pt x="199" y="408"/>
                  <a:pt x="222" y="378"/>
                </a:cubicBezTo>
                <a:cubicBezTo>
                  <a:pt x="243" y="349"/>
                  <a:pt x="264" y="321"/>
                  <a:pt x="285" y="291"/>
                </a:cubicBezTo>
                <a:cubicBezTo>
                  <a:pt x="301" y="266"/>
                  <a:pt x="330" y="222"/>
                  <a:pt x="358" y="213"/>
                </a:cubicBezTo>
                <a:cubicBezTo>
                  <a:pt x="386" y="177"/>
                  <a:pt x="412" y="129"/>
                  <a:pt x="445" y="97"/>
                </a:cubicBezTo>
                <a:cubicBezTo>
                  <a:pt x="462" y="79"/>
                  <a:pt x="478" y="66"/>
                  <a:pt x="494" y="48"/>
                </a:cubicBezTo>
                <a:cubicBezTo>
                  <a:pt x="501" y="38"/>
                  <a:pt x="537" y="4"/>
                  <a:pt x="5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07" name="Freeform 3"/>
          <p:cNvSpPr>
            <a:spLocks/>
          </p:cNvSpPr>
          <p:nvPr/>
        </p:nvSpPr>
        <p:spPr bwMode="auto">
          <a:xfrm>
            <a:off x="1268413" y="4610100"/>
            <a:ext cx="2919412" cy="1865313"/>
          </a:xfrm>
          <a:custGeom>
            <a:avLst/>
            <a:gdLst>
              <a:gd name="T0" fmla="*/ 161 w 1839"/>
              <a:gd name="T1" fmla="*/ 194 h 1175"/>
              <a:gd name="T2" fmla="*/ 263 w 1839"/>
              <a:gd name="T3" fmla="*/ 151 h 1175"/>
              <a:gd name="T4" fmla="*/ 408 w 1839"/>
              <a:gd name="T5" fmla="*/ 131 h 1175"/>
              <a:gd name="T6" fmla="*/ 525 w 1839"/>
              <a:gd name="T7" fmla="*/ 97 h 1175"/>
              <a:gd name="T8" fmla="*/ 583 w 1839"/>
              <a:gd name="T9" fmla="*/ 63 h 1175"/>
              <a:gd name="T10" fmla="*/ 767 w 1839"/>
              <a:gd name="T11" fmla="*/ 0 h 1175"/>
              <a:gd name="T12" fmla="*/ 1121 w 1839"/>
              <a:gd name="T13" fmla="*/ 29 h 1175"/>
              <a:gd name="T14" fmla="*/ 1329 w 1839"/>
              <a:gd name="T15" fmla="*/ 15 h 1175"/>
              <a:gd name="T16" fmla="*/ 1606 w 1839"/>
              <a:gd name="T17" fmla="*/ 44 h 1175"/>
              <a:gd name="T18" fmla="*/ 1737 w 1839"/>
              <a:gd name="T19" fmla="*/ 194 h 1175"/>
              <a:gd name="T20" fmla="*/ 1780 w 1839"/>
              <a:gd name="T21" fmla="*/ 267 h 1175"/>
              <a:gd name="T22" fmla="*/ 1790 w 1839"/>
              <a:gd name="T23" fmla="*/ 281 h 1175"/>
              <a:gd name="T24" fmla="*/ 1824 w 1839"/>
              <a:gd name="T25" fmla="*/ 383 h 1175"/>
              <a:gd name="T26" fmla="*/ 1795 w 1839"/>
              <a:gd name="T27" fmla="*/ 606 h 1175"/>
              <a:gd name="T28" fmla="*/ 1771 w 1839"/>
              <a:gd name="T29" fmla="*/ 664 h 1175"/>
              <a:gd name="T30" fmla="*/ 1746 w 1839"/>
              <a:gd name="T31" fmla="*/ 752 h 1175"/>
              <a:gd name="T32" fmla="*/ 1737 w 1839"/>
              <a:gd name="T33" fmla="*/ 800 h 1175"/>
              <a:gd name="T34" fmla="*/ 1688 w 1839"/>
              <a:gd name="T35" fmla="*/ 854 h 1175"/>
              <a:gd name="T36" fmla="*/ 1586 w 1839"/>
              <a:gd name="T37" fmla="*/ 970 h 1175"/>
              <a:gd name="T38" fmla="*/ 1519 w 1839"/>
              <a:gd name="T39" fmla="*/ 1038 h 1175"/>
              <a:gd name="T40" fmla="*/ 1383 w 1839"/>
              <a:gd name="T41" fmla="*/ 1130 h 1175"/>
              <a:gd name="T42" fmla="*/ 1140 w 1839"/>
              <a:gd name="T43" fmla="*/ 1174 h 1175"/>
              <a:gd name="T44" fmla="*/ 714 w 1839"/>
              <a:gd name="T45" fmla="*/ 1169 h 1175"/>
              <a:gd name="T46" fmla="*/ 660 w 1839"/>
              <a:gd name="T47" fmla="*/ 1144 h 1175"/>
              <a:gd name="T48" fmla="*/ 515 w 1839"/>
              <a:gd name="T49" fmla="*/ 1106 h 1175"/>
              <a:gd name="T50" fmla="*/ 462 w 1839"/>
              <a:gd name="T51" fmla="*/ 1081 h 1175"/>
              <a:gd name="T52" fmla="*/ 355 w 1839"/>
              <a:gd name="T53" fmla="*/ 1033 h 1175"/>
              <a:gd name="T54" fmla="*/ 292 w 1839"/>
              <a:gd name="T55" fmla="*/ 1004 h 1175"/>
              <a:gd name="T56" fmla="*/ 161 w 1839"/>
              <a:gd name="T57" fmla="*/ 936 h 1175"/>
              <a:gd name="T58" fmla="*/ 127 w 1839"/>
              <a:gd name="T59" fmla="*/ 921 h 1175"/>
              <a:gd name="T60" fmla="*/ 93 w 1839"/>
              <a:gd name="T61" fmla="*/ 892 h 1175"/>
              <a:gd name="T62" fmla="*/ 69 w 1839"/>
              <a:gd name="T63" fmla="*/ 854 h 1175"/>
              <a:gd name="T64" fmla="*/ 49 w 1839"/>
              <a:gd name="T65" fmla="*/ 824 h 1175"/>
              <a:gd name="T66" fmla="*/ 16 w 1839"/>
              <a:gd name="T67" fmla="*/ 747 h 1175"/>
              <a:gd name="T68" fmla="*/ 54 w 1839"/>
              <a:gd name="T69" fmla="*/ 349 h 1175"/>
              <a:gd name="T70" fmla="*/ 113 w 1839"/>
              <a:gd name="T71" fmla="*/ 228 h 1175"/>
              <a:gd name="T72" fmla="*/ 161 w 1839"/>
              <a:gd name="T73" fmla="*/ 194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39" h="1175">
                <a:moveTo>
                  <a:pt x="161" y="194"/>
                </a:moveTo>
                <a:cubicBezTo>
                  <a:pt x="196" y="182"/>
                  <a:pt x="227" y="161"/>
                  <a:pt x="263" y="151"/>
                </a:cubicBezTo>
                <a:cubicBezTo>
                  <a:pt x="313" y="135"/>
                  <a:pt x="351" y="136"/>
                  <a:pt x="408" y="131"/>
                </a:cubicBezTo>
                <a:cubicBezTo>
                  <a:pt x="476" y="115"/>
                  <a:pt x="462" y="121"/>
                  <a:pt x="525" y="97"/>
                </a:cubicBezTo>
                <a:cubicBezTo>
                  <a:pt x="546" y="88"/>
                  <a:pt x="560" y="70"/>
                  <a:pt x="583" y="63"/>
                </a:cubicBezTo>
                <a:cubicBezTo>
                  <a:pt x="645" y="42"/>
                  <a:pt x="706" y="25"/>
                  <a:pt x="767" y="0"/>
                </a:cubicBezTo>
                <a:cubicBezTo>
                  <a:pt x="907" y="5"/>
                  <a:pt x="995" y="20"/>
                  <a:pt x="1121" y="29"/>
                </a:cubicBezTo>
                <a:cubicBezTo>
                  <a:pt x="1190" y="21"/>
                  <a:pt x="1261" y="32"/>
                  <a:pt x="1329" y="15"/>
                </a:cubicBezTo>
                <a:cubicBezTo>
                  <a:pt x="1420" y="24"/>
                  <a:pt x="1519" y="14"/>
                  <a:pt x="1606" y="44"/>
                </a:cubicBezTo>
                <a:cubicBezTo>
                  <a:pt x="1659" y="83"/>
                  <a:pt x="1701" y="136"/>
                  <a:pt x="1737" y="194"/>
                </a:cubicBezTo>
                <a:cubicBezTo>
                  <a:pt x="1752" y="219"/>
                  <a:pt x="1762" y="242"/>
                  <a:pt x="1780" y="267"/>
                </a:cubicBezTo>
                <a:cubicBezTo>
                  <a:pt x="1783" y="271"/>
                  <a:pt x="1790" y="281"/>
                  <a:pt x="1790" y="281"/>
                </a:cubicBezTo>
                <a:cubicBezTo>
                  <a:pt x="1801" y="316"/>
                  <a:pt x="1814" y="346"/>
                  <a:pt x="1824" y="383"/>
                </a:cubicBezTo>
                <a:cubicBezTo>
                  <a:pt x="1821" y="453"/>
                  <a:pt x="1839" y="543"/>
                  <a:pt x="1795" y="606"/>
                </a:cubicBezTo>
                <a:cubicBezTo>
                  <a:pt x="1778" y="655"/>
                  <a:pt x="1788" y="636"/>
                  <a:pt x="1771" y="664"/>
                </a:cubicBezTo>
                <a:cubicBezTo>
                  <a:pt x="1762" y="693"/>
                  <a:pt x="1762" y="726"/>
                  <a:pt x="1746" y="752"/>
                </a:cubicBezTo>
                <a:cubicBezTo>
                  <a:pt x="1745" y="755"/>
                  <a:pt x="1738" y="796"/>
                  <a:pt x="1737" y="800"/>
                </a:cubicBezTo>
                <a:cubicBezTo>
                  <a:pt x="1724" y="820"/>
                  <a:pt x="1701" y="833"/>
                  <a:pt x="1688" y="854"/>
                </a:cubicBezTo>
                <a:cubicBezTo>
                  <a:pt x="1659" y="895"/>
                  <a:pt x="1628" y="941"/>
                  <a:pt x="1586" y="970"/>
                </a:cubicBezTo>
                <a:cubicBezTo>
                  <a:pt x="1568" y="996"/>
                  <a:pt x="1541" y="1015"/>
                  <a:pt x="1519" y="1038"/>
                </a:cubicBezTo>
                <a:cubicBezTo>
                  <a:pt x="1482" y="1074"/>
                  <a:pt x="1434" y="1116"/>
                  <a:pt x="1383" y="1130"/>
                </a:cubicBezTo>
                <a:cubicBezTo>
                  <a:pt x="1318" y="1175"/>
                  <a:pt x="1208" y="1169"/>
                  <a:pt x="1140" y="1174"/>
                </a:cubicBezTo>
                <a:cubicBezTo>
                  <a:pt x="998" y="1172"/>
                  <a:pt x="855" y="1172"/>
                  <a:pt x="714" y="1169"/>
                </a:cubicBezTo>
                <a:cubicBezTo>
                  <a:pt x="694" y="1168"/>
                  <a:pt x="678" y="1150"/>
                  <a:pt x="660" y="1144"/>
                </a:cubicBezTo>
                <a:cubicBezTo>
                  <a:pt x="609" y="1125"/>
                  <a:pt x="565" y="1119"/>
                  <a:pt x="515" y="1106"/>
                </a:cubicBezTo>
                <a:cubicBezTo>
                  <a:pt x="497" y="1094"/>
                  <a:pt x="479" y="1091"/>
                  <a:pt x="462" y="1081"/>
                </a:cubicBezTo>
                <a:cubicBezTo>
                  <a:pt x="423" y="1057"/>
                  <a:pt x="400" y="1046"/>
                  <a:pt x="355" y="1033"/>
                </a:cubicBezTo>
                <a:cubicBezTo>
                  <a:pt x="276" y="981"/>
                  <a:pt x="377" y="1044"/>
                  <a:pt x="292" y="1004"/>
                </a:cubicBezTo>
                <a:cubicBezTo>
                  <a:pt x="247" y="983"/>
                  <a:pt x="206" y="955"/>
                  <a:pt x="161" y="936"/>
                </a:cubicBezTo>
                <a:cubicBezTo>
                  <a:pt x="144" y="928"/>
                  <a:pt x="143" y="933"/>
                  <a:pt x="127" y="921"/>
                </a:cubicBezTo>
                <a:cubicBezTo>
                  <a:pt x="46" y="859"/>
                  <a:pt x="153" y="932"/>
                  <a:pt x="93" y="892"/>
                </a:cubicBezTo>
                <a:cubicBezTo>
                  <a:pt x="83" y="865"/>
                  <a:pt x="92" y="887"/>
                  <a:pt x="69" y="854"/>
                </a:cubicBezTo>
                <a:cubicBezTo>
                  <a:pt x="61" y="844"/>
                  <a:pt x="49" y="824"/>
                  <a:pt x="49" y="824"/>
                </a:cubicBezTo>
                <a:cubicBezTo>
                  <a:pt x="42" y="793"/>
                  <a:pt x="35" y="772"/>
                  <a:pt x="16" y="747"/>
                </a:cubicBezTo>
                <a:cubicBezTo>
                  <a:pt x="16" y="737"/>
                  <a:pt x="0" y="458"/>
                  <a:pt x="54" y="349"/>
                </a:cubicBezTo>
                <a:cubicBezTo>
                  <a:pt x="73" y="308"/>
                  <a:pt x="89" y="266"/>
                  <a:pt x="113" y="228"/>
                </a:cubicBezTo>
                <a:cubicBezTo>
                  <a:pt x="124" y="209"/>
                  <a:pt x="134" y="180"/>
                  <a:pt x="161" y="1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Cycle-Cut Intersection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/>
              <a:t>Claim.  </a:t>
            </a:r>
            <a:r>
              <a:rPr lang="en-US">
                <a:solidFill>
                  <a:schemeClr val="tx1"/>
                </a:solidFill>
              </a:rPr>
              <a:t>A cycle and a cutset intersect in an even number of edges.</a:t>
            </a:r>
          </a:p>
          <a:p>
            <a:pPr marL="342900" indent="-342900"/>
            <a:endParaRPr lang="en-US">
              <a:solidFill>
                <a:schemeClr val="tx1"/>
              </a:solidFill>
            </a:endParaRPr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picture)</a:t>
            </a:r>
            <a:endParaRPr lang="en-US"/>
          </a:p>
        </p:txBody>
      </p:sp>
      <p:sp>
        <p:nvSpPr>
          <p:cNvPr id="687110" name="Oval 6"/>
          <p:cNvSpPr>
            <a:spLocks noChangeArrowheads="1"/>
          </p:cNvSpPr>
          <p:nvPr/>
        </p:nvSpPr>
        <p:spPr bwMode="auto">
          <a:xfrm>
            <a:off x="5994400" y="4813300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11" name="Oval 7"/>
          <p:cNvSpPr>
            <a:spLocks noChangeArrowheads="1"/>
          </p:cNvSpPr>
          <p:nvPr/>
        </p:nvSpPr>
        <p:spPr bwMode="auto">
          <a:xfrm>
            <a:off x="3505200" y="4953000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12" name="Oval 8"/>
          <p:cNvSpPr>
            <a:spLocks noChangeArrowheads="1"/>
          </p:cNvSpPr>
          <p:nvPr/>
        </p:nvSpPr>
        <p:spPr bwMode="auto">
          <a:xfrm>
            <a:off x="2622550" y="6172200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13" name="Oval 9"/>
          <p:cNvSpPr>
            <a:spLocks noChangeArrowheads="1"/>
          </p:cNvSpPr>
          <p:nvPr/>
        </p:nvSpPr>
        <p:spPr bwMode="auto">
          <a:xfrm>
            <a:off x="5422900" y="6121400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14" name="Oval 10"/>
          <p:cNvSpPr>
            <a:spLocks noChangeArrowheads="1"/>
          </p:cNvSpPr>
          <p:nvPr/>
        </p:nvSpPr>
        <p:spPr bwMode="auto">
          <a:xfrm>
            <a:off x="3657600" y="5486400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15" name="Oval 11"/>
          <p:cNvSpPr>
            <a:spLocks noChangeArrowheads="1"/>
          </p:cNvSpPr>
          <p:nvPr/>
        </p:nvSpPr>
        <p:spPr bwMode="auto">
          <a:xfrm>
            <a:off x="5816600" y="5383213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87116" name="AutoShape 12"/>
          <p:cNvCxnSpPr>
            <a:cxnSpLocks noChangeShapeType="1"/>
            <a:stCxn id="687111" idx="6"/>
            <a:endCxn id="687110" idx="2"/>
          </p:cNvCxnSpPr>
          <p:nvPr/>
        </p:nvCxnSpPr>
        <p:spPr bwMode="auto">
          <a:xfrm flipV="1">
            <a:off x="3594100" y="4851400"/>
            <a:ext cx="2387600" cy="13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17" name="AutoShape 13"/>
          <p:cNvCxnSpPr>
            <a:cxnSpLocks noChangeShapeType="1"/>
            <a:stCxn id="687114" idx="6"/>
            <a:endCxn id="687115" idx="3"/>
          </p:cNvCxnSpPr>
          <p:nvPr/>
        </p:nvCxnSpPr>
        <p:spPr bwMode="auto">
          <a:xfrm flipV="1">
            <a:off x="3746500" y="5461000"/>
            <a:ext cx="2081213" cy="63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18" name="AutoShape 14"/>
          <p:cNvCxnSpPr>
            <a:cxnSpLocks noChangeShapeType="1"/>
            <a:stCxn id="687113" idx="2"/>
            <a:endCxn id="687112" idx="6"/>
          </p:cNvCxnSpPr>
          <p:nvPr/>
        </p:nvCxnSpPr>
        <p:spPr bwMode="auto">
          <a:xfrm flipH="1">
            <a:off x="2711450" y="6159500"/>
            <a:ext cx="2698750" cy="50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7119" name="Oval 15"/>
          <p:cNvSpPr>
            <a:spLocks noChangeArrowheads="1"/>
          </p:cNvSpPr>
          <p:nvPr/>
        </p:nvSpPr>
        <p:spPr bwMode="auto">
          <a:xfrm>
            <a:off x="3429000" y="5854700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87120" name="Oval 16"/>
          <p:cNvSpPr>
            <a:spLocks noChangeArrowheads="1"/>
          </p:cNvSpPr>
          <p:nvPr/>
        </p:nvSpPr>
        <p:spPr bwMode="auto">
          <a:xfrm>
            <a:off x="5105400" y="5676900"/>
            <a:ext cx="76200" cy="76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87121" name="AutoShape 17"/>
          <p:cNvCxnSpPr>
            <a:cxnSpLocks noChangeShapeType="1"/>
            <a:stCxn id="687120" idx="2"/>
            <a:endCxn id="687119" idx="6"/>
          </p:cNvCxnSpPr>
          <p:nvPr/>
        </p:nvCxnSpPr>
        <p:spPr bwMode="auto">
          <a:xfrm flipH="1">
            <a:off x="3517900" y="5715000"/>
            <a:ext cx="1574800" cy="177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7122" name="Oval 18"/>
          <p:cNvSpPr>
            <a:spLocks noChangeAspect="1" noChangeArrowheads="1"/>
          </p:cNvSpPr>
          <p:nvPr/>
        </p:nvSpPr>
        <p:spPr bwMode="auto">
          <a:xfrm>
            <a:off x="1393825" y="1943100"/>
            <a:ext cx="246063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1</a:t>
            </a:r>
          </a:p>
        </p:txBody>
      </p:sp>
      <p:sp>
        <p:nvSpPr>
          <p:cNvPr id="687123" name="Oval 19"/>
          <p:cNvSpPr>
            <a:spLocks noChangeAspect="1" noChangeArrowheads="1"/>
          </p:cNvSpPr>
          <p:nvPr/>
        </p:nvSpPr>
        <p:spPr bwMode="auto">
          <a:xfrm>
            <a:off x="4745038" y="1785938"/>
            <a:ext cx="246062" cy="246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687124" name="Oval 20"/>
          <p:cNvSpPr>
            <a:spLocks noChangeAspect="1" noChangeArrowheads="1"/>
          </p:cNvSpPr>
          <p:nvPr/>
        </p:nvSpPr>
        <p:spPr bwMode="auto">
          <a:xfrm>
            <a:off x="4552950" y="3159125"/>
            <a:ext cx="246063" cy="246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7125" name="Oval 21"/>
          <p:cNvSpPr>
            <a:spLocks noChangeAspect="1" noChangeArrowheads="1"/>
          </p:cNvSpPr>
          <p:nvPr/>
        </p:nvSpPr>
        <p:spPr bwMode="auto">
          <a:xfrm>
            <a:off x="2049463" y="1785938"/>
            <a:ext cx="246062" cy="246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687126" name="Oval 22"/>
          <p:cNvSpPr>
            <a:spLocks noChangeAspect="1" noChangeArrowheads="1"/>
          </p:cNvSpPr>
          <p:nvPr/>
        </p:nvSpPr>
        <p:spPr bwMode="auto">
          <a:xfrm>
            <a:off x="2419350" y="2320925"/>
            <a:ext cx="246063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687127" name="Oval 23"/>
          <p:cNvSpPr>
            <a:spLocks noChangeAspect="1" noChangeArrowheads="1"/>
          </p:cNvSpPr>
          <p:nvPr/>
        </p:nvSpPr>
        <p:spPr bwMode="auto">
          <a:xfrm>
            <a:off x="2078038" y="3209925"/>
            <a:ext cx="246062" cy="246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sp>
        <p:nvSpPr>
          <p:cNvPr id="687128" name="Oval 24"/>
          <p:cNvSpPr>
            <a:spLocks noChangeAspect="1" noChangeArrowheads="1"/>
          </p:cNvSpPr>
          <p:nvPr/>
        </p:nvSpPr>
        <p:spPr bwMode="auto">
          <a:xfrm>
            <a:off x="4348163" y="2320925"/>
            <a:ext cx="246062" cy="2492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87129" name="Oval 25"/>
          <p:cNvSpPr>
            <a:spLocks noChangeAspect="1" noChangeArrowheads="1"/>
          </p:cNvSpPr>
          <p:nvPr/>
        </p:nvSpPr>
        <p:spPr bwMode="auto">
          <a:xfrm>
            <a:off x="2917825" y="2701925"/>
            <a:ext cx="246063" cy="246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87130" name="AutoShape 26"/>
          <p:cNvCxnSpPr>
            <a:cxnSpLocks noChangeShapeType="1"/>
            <a:stCxn id="687122" idx="6"/>
            <a:endCxn id="687125" idx="3"/>
          </p:cNvCxnSpPr>
          <p:nvPr/>
        </p:nvCxnSpPr>
        <p:spPr bwMode="auto">
          <a:xfrm flipV="1">
            <a:off x="1639888" y="1995488"/>
            <a:ext cx="446087" cy="7143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1" name="AutoShape 27"/>
          <p:cNvCxnSpPr>
            <a:cxnSpLocks noChangeShapeType="1"/>
            <a:stCxn id="687122" idx="5"/>
            <a:endCxn id="687126" idx="1"/>
          </p:cNvCxnSpPr>
          <p:nvPr/>
        </p:nvCxnSpPr>
        <p:spPr bwMode="auto">
          <a:xfrm>
            <a:off x="1603375" y="2152650"/>
            <a:ext cx="852488" cy="2047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2" name="AutoShape 28"/>
          <p:cNvCxnSpPr>
            <a:cxnSpLocks noChangeShapeType="1"/>
            <a:stCxn id="687122" idx="4"/>
            <a:endCxn id="687127" idx="0"/>
          </p:cNvCxnSpPr>
          <p:nvPr/>
        </p:nvCxnSpPr>
        <p:spPr bwMode="auto">
          <a:xfrm>
            <a:off x="1517650" y="2189163"/>
            <a:ext cx="684213" cy="1020762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3" name="AutoShape 29"/>
          <p:cNvCxnSpPr>
            <a:cxnSpLocks noChangeShapeType="1"/>
            <a:stCxn id="687126" idx="7"/>
            <a:endCxn id="687123" idx="2"/>
          </p:cNvCxnSpPr>
          <p:nvPr/>
        </p:nvCxnSpPr>
        <p:spPr bwMode="auto">
          <a:xfrm flipV="1">
            <a:off x="2628900" y="1909763"/>
            <a:ext cx="2116138" cy="447675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4" name="AutoShape 30"/>
          <p:cNvCxnSpPr>
            <a:cxnSpLocks noChangeShapeType="1"/>
            <a:stCxn id="687128" idx="7"/>
            <a:endCxn id="687123" idx="4"/>
          </p:cNvCxnSpPr>
          <p:nvPr/>
        </p:nvCxnSpPr>
        <p:spPr bwMode="auto">
          <a:xfrm flipV="1">
            <a:off x="4557713" y="2032000"/>
            <a:ext cx="311150" cy="32543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5" name="AutoShape 31"/>
          <p:cNvCxnSpPr>
            <a:cxnSpLocks noChangeShapeType="1"/>
            <a:stCxn id="687126" idx="5"/>
            <a:endCxn id="687129" idx="1"/>
          </p:cNvCxnSpPr>
          <p:nvPr/>
        </p:nvCxnSpPr>
        <p:spPr bwMode="auto">
          <a:xfrm>
            <a:off x="2628900" y="2530475"/>
            <a:ext cx="325438" cy="20796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6" name="AutoShape 32"/>
          <p:cNvCxnSpPr>
            <a:cxnSpLocks noChangeShapeType="1"/>
            <a:stCxn id="687129" idx="5"/>
            <a:endCxn id="687124" idx="2"/>
          </p:cNvCxnSpPr>
          <p:nvPr/>
        </p:nvCxnSpPr>
        <p:spPr bwMode="auto">
          <a:xfrm>
            <a:off x="3127375" y="2911475"/>
            <a:ext cx="1425575" cy="371475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7" name="AutoShape 33"/>
          <p:cNvCxnSpPr>
            <a:cxnSpLocks noChangeShapeType="1"/>
            <a:stCxn id="687129" idx="6"/>
            <a:endCxn id="687128" idx="2"/>
          </p:cNvCxnSpPr>
          <p:nvPr/>
        </p:nvCxnSpPr>
        <p:spPr bwMode="auto">
          <a:xfrm flipV="1">
            <a:off x="3163888" y="2446338"/>
            <a:ext cx="1184275" cy="3794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8" name="AutoShape 34"/>
          <p:cNvCxnSpPr>
            <a:cxnSpLocks noChangeShapeType="1"/>
            <a:stCxn id="687128" idx="4"/>
            <a:endCxn id="687124" idx="0"/>
          </p:cNvCxnSpPr>
          <p:nvPr/>
        </p:nvCxnSpPr>
        <p:spPr bwMode="auto">
          <a:xfrm>
            <a:off x="4471988" y="2570163"/>
            <a:ext cx="204787" cy="588962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39" name="AutoShape 35"/>
          <p:cNvCxnSpPr>
            <a:cxnSpLocks noChangeAspect="1" noChangeShapeType="1"/>
            <a:endCxn id="687129" idx="7"/>
          </p:cNvCxnSpPr>
          <p:nvPr/>
        </p:nvCxnSpPr>
        <p:spPr bwMode="auto">
          <a:xfrm flipH="1">
            <a:off x="3127375" y="2000250"/>
            <a:ext cx="1682750" cy="738188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40" name="AutoShape 36"/>
          <p:cNvCxnSpPr>
            <a:cxnSpLocks noChangeShapeType="1"/>
            <a:stCxn id="687126" idx="4"/>
            <a:endCxn id="687127" idx="7"/>
          </p:cNvCxnSpPr>
          <p:nvPr/>
        </p:nvCxnSpPr>
        <p:spPr bwMode="auto">
          <a:xfrm flipH="1">
            <a:off x="2287588" y="2566988"/>
            <a:ext cx="255587" cy="679450"/>
          </a:xfrm>
          <a:prstGeom prst="straightConnector1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41" name="AutoShape 37"/>
          <p:cNvCxnSpPr>
            <a:cxnSpLocks noChangeShapeType="1"/>
            <a:stCxn id="687127" idx="6"/>
            <a:endCxn id="687129" idx="2"/>
          </p:cNvCxnSpPr>
          <p:nvPr/>
        </p:nvCxnSpPr>
        <p:spPr bwMode="auto">
          <a:xfrm flipV="1">
            <a:off x="2324100" y="2825750"/>
            <a:ext cx="593725" cy="5080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42" name="AutoShape 38"/>
          <p:cNvCxnSpPr>
            <a:cxnSpLocks noChangeShapeType="1"/>
            <a:stCxn id="687125" idx="6"/>
            <a:endCxn id="687123" idx="1"/>
          </p:cNvCxnSpPr>
          <p:nvPr/>
        </p:nvCxnSpPr>
        <p:spPr bwMode="auto">
          <a:xfrm flipV="1">
            <a:off x="2295525" y="1822450"/>
            <a:ext cx="2486025" cy="8731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43" name="AutoShape 39"/>
          <p:cNvCxnSpPr>
            <a:cxnSpLocks noChangeShapeType="1"/>
            <a:stCxn id="687127" idx="6"/>
            <a:endCxn id="687124" idx="3"/>
          </p:cNvCxnSpPr>
          <p:nvPr/>
        </p:nvCxnSpPr>
        <p:spPr bwMode="auto">
          <a:xfrm>
            <a:off x="2324100" y="3333750"/>
            <a:ext cx="2265363" cy="3492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7144" name="Text Box 40"/>
          <p:cNvSpPr txBox="1">
            <a:spLocks noChangeArrowheads="1"/>
          </p:cNvSpPr>
          <p:nvPr/>
        </p:nvSpPr>
        <p:spPr bwMode="auto">
          <a:xfrm>
            <a:off x="1825625" y="5051425"/>
            <a:ext cx="381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687145" name="Text Box 41"/>
          <p:cNvSpPr txBox="1">
            <a:spLocks noChangeArrowheads="1"/>
          </p:cNvSpPr>
          <p:nvPr/>
        </p:nvSpPr>
        <p:spPr bwMode="auto">
          <a:xfrm>
            <a:off x="6221413" y="5797550"/>
            <a:ext cx="8382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 - S</a:t>
            </a:r>
          </a:p>
        </p:txBody>
      </p:sp>
      <p:sp>
        <p:nvSpPr>
          <p:cNvPr id="687146" name="Text Box 42"/>
          <p:cNvSpPr txBox="1">
            <a:spLocks noChangeArrowheads="1"/>
          </p:cNvSpPr>
          <p:nvPr/>
        </p:nvSpPr>
        <p:spPr bwMode="auto">
          <a:xfrm>
            <a:off x="4191000" y="4495800"/>
            <a:ext cx="381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687147" name="Freeform 43"/>
          <p:cNvSpPr>
            <a:spLocks/>
          </p:cNvSpPr>
          <p:nvPr/>
        </p:nvSpPr>
        <p:spPr bwMode="auto">
          <a:xfrm>
            <a:off x="1689100" y="4800600"/>
            <a:ext cx="1816100" cy="1447800"/>
          </a:xfrm>
          <a:custGeom>
            <a:avLst/>
            <a:gdLst>
              <a:gd name="T0" fmla="*/ 616 w 1144"/>
              <a:gd name="T1" fmla="*/ 912 h 912"/>
              <a:gd name="T2" fmla="*/ 568 w 1144"/>
              <a:gd name="T3" fmla="*/ 864 h 912"/>
              <a:gd name="T4" fmla="*/ 280 w 1144"/>
              <a:gd name="T5" fmla="*/ 864 h 912"/>
              <a:gd name="T6" fmla="*/ 40 w 1144"/>
              <a:gd name="T7" fmla="*/ 576 h 912"/>
              <a:gd name="T8" fmla="*/ 520 w 1144"/>
              <a:gd name="T9" fmla="*/ 432 h 912"/>
              <a:gd name="T10" fmla="*/ 472 w 1144"/>
              <a:gd name="T11" fmla="*/ 96 h 912"/>
              <a:gd name="T12" fmla="*/ 904 w 1144"/>
              <a:gd name="T13" fmla="*/ 0 h 912"/>
              <a:gd name="T14" fmla="*/ 1144 w 1144"/>
              <a:gd name="T15" fmla="*/ 96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4" h="912">
                <a:moveTo>
                  <a:pt x="616" y="912"/>
                </a:moveTo>
                <a:cubicBezTo>
                  <a:pt x="620" y="892"/>
                  <a:pt x="624" y="872"/>
                  <a:pt x="568" y="864"/>
                </a:cubicBezTo>
                <a:cubicBezTo>
                  <a:pt x="512" y="856"/>
                  <a:pt x="368" y="912"/>
                  <a:pt x="280" y="864"/>
                </a:cubicBezTo>
                <a:cubicBezTo>
                  <a:pt x="192" y="816"/>
                  <a:pt x="0" y="648"/>
                  <a:pt x="40" y="576"/>
                </a:cubicBezTo>
                <a:cubicBezTo>
                  <a:pt x="80" y="504"/>
                  <a:pt x="448" y="512"/>
                  <a:pt x="520" y="432"/>
                </a:cubicBezTo>
                <a:cubicBezTo>
                  <a:pt x="592" y="352"/>
                  <a:pt x="408" y="168"/>
                  <a:pt x="472" y="96"/>
                </a:cubicBezTo>
                <a:cubicBezTo>
                  <a:pt x="536" y="24"/>
                  <a:pt x="792" y="0"/>
                  <a:pt x="904" y="0"/>
                </a:cubicBezTo>
                <a:cubicBezTo>
                  <a:pt x="1016" y="0"/>
                  <a:pt x="1096" y="80"/>
                  <a:pt x="1144" y="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7148" name="Freeform 44"/>
          <p:cNvSpPr>
            <a:spLocks/>
          </p:cNvSpPr>
          <p:nvPr/>
        </p:nvSpPr>
        <p:spPr bwMode="auto">
          <a:xfrm>
            <a:off x="2628900" y="5321300"/>
            <a:ext cx="1028700" cy="596900"/>
          </a:xfrm>
          <a:custGeom>
            <a:avLst/>
            <a:gdLst>
              <a:gd name="T0" fmla="*/ 552 w 648"/>
              <a:gd name="T1" fmla="*/ 344 h 376"/>
              <a:gd name="T2" fmla="*/ 72 w 648"/>
              <a:gd name="T3" fmla="*/ 344 h 376"/>
              <a:gd name="T4" fmla="*/ 120 w 648"/>
              <a:gd name="T5" fmla="*/ 152 h 376"/>
              <a:gd name="T6" fmla="*/ 360 w 648"/>
              <a:gd name="T7" fmla="*/ 8 h 376"/>
              <a:gd name="T8" fmla="*/ 504 w 648"/>
              <a:gd name="T9" fmla="*/ 200 h 376"/>
              <a:gd name="T10" fmla="*/ 648 w 648"/>
              <a:gd name="T11" fmla="*/ 152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76">
                <a:moveTo>
                  <a:pt x="552" y="344"/>
                </a:moveTo>
                <a:cubicBezTo>
                  <a:pt x="348" y="360"/>
                  <a:pt x="144" y="376"/>
                  <a:pt x="72" y="344"/>
                </a:cubicBezTo>
                <a:cubicBezTo>
                  <a:pt x="0" y="312"/>
                  <a:pt x="72" y="208"/>
                  <a:pt x="120" y="152"/>
                </a:cubicBezTo>
                <a:cubicBezTo>
                  <a:pt x="168" y="96"/>
                  <a:pt x="296" y="0"/>
                  <a:pt x="360" y="8"/>
                </a:cubicBezTo>
                <a:cubicBezTo>
                  <a:pt x="424" y="16"/>
                  <a:pt x="456" y="176"/>
                  <a:pt x="504" y="200"/>
                </a:cubicBezTo>
                <a:cubicBezTo>
                  <a:pt x="552" y="224"/>
                  <a:pt x="600" y="188"/>
                  <a:pt x="648" y="15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7149" name="Freeform 45"/>
          <p:cNvSpPr>
            <a:spLocks/>
          </p:cNvSpPr>
          <p:nvPr/>
        </p:nvSpPr>
        <p:spPr bwMode="auto">
          <a:xfrm>
            <a:off x="5829300" y="4851400"/>
            <a:ext cx="1028700" cy="863600"/>
          </a:xfrm>
          <a:custGeom>
            <a:avLst/>
            <a:gdLst>
              <a:gd name="T0" fmla="*/ 0 w 648"/>
              <a:gd name="T1" fmla="*/ 336 h 544"/>
              <a:gd name="T2" fmla="*/ 48 w 648"/>
              <a:gd name="T3" fmla="*/ 384 h 544"/>
              <a:gd name="T4" fmla="*/ 192 w 648"/>
              <a:gd name="T5" fmla="*/ 432 h 544"/>
              <a:gd name="T6" fmla="*/ 528 w 648"/>
              <a:gd name="T7" fmla="*/ 528 h 544"/>
              <a:gd name="T8" fmla="*/ 624 w 648"/>
              <a:gd name="T9" fmla="*/ 336 h 544"/>
              <a:gd name="T10" fmla="*/ 384 w 648"/>
              <a:gd name="T11" fmla="*/ 240 h 544"/>
              <a:gd name="T12" fmla="*/ 384 w 648"/>
              <a:gd name="T13" fmla="*/ 96 h 544"/>
              <a:gd name="T14" fmla="*/ 144 w 648"/>
              <a:gd name="T15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8" h="544">
                <a:moveTo>
                  <a:pt x="0" y="336"/>
                </a:moveTo>
                <a:cubicBezTo>
                  <a:pt x="8" y="352"/>
                  <a:pt x="16" y="368"/>
                  <a:pt x="48" y="384"/>
                </a:cubicBezTo>
                <a:cubicBezTo>
                  <a:pt x="80" y="400"/>
                  <a:pt x="112" y="408"/>
                  <a:pt x="192" y="432"/>
                </a:cubicBezTo>
                <a:cubicBezTo>
                  <a:pt x="272" y="456"/>
                  <a:pt x="456" y="544"/>
                  <a:pt x="528" y="528"/>
                </a:cubicBezTo>
                <a:cubicBezTo>
                  <a:pt x="600" y="512"/>
                  <a:pt x="648" y="384"/>
                  <a:pt x="624" y="336"/>
                </a:cubicBezTo>
                <a:cubicBezTo>
                  <a:pt x="600" y="288"/>
                  <a:pt x="424" y="280"/>
                  <a:pt x="384" y="240"/>
                </a:cubicBezTo>
                <a:cubicBezTo>
                  <a:pt x="344" y="200"/>
                  <a:pt x="424" y="136"/>
                  <a:pt x="384" y="96"/>
                </a:cubicBezTo>
                <a:cubicBezTo>
                  <a:pt x="344" y="56"/>
                  <a:pt x="244" y="28"/>
                  <a:pt x="144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7150" name="Freeform 46"/>
          <p:cNvSpPr>
            <a:spLocks/>
          </p:cNvSpPr>
          <p:nvPr/>
        </p:nvSpPr>
        <p:spPr bwMode="auto">
          <a:xfrm>
            <a:off x="5105400" y="5626100"/>
            <a:ext cx="1092200" cy="800100"/>
          </a:xfrm>
          <a:custGeom>
            <a:avLst/>
            <a:gdLst>
              <a:gd name="T0" fmla="*/ 0 w 688"/>
              <a:gd name="T1" fmla="*/ 56 h 504"/>
              <a:gd name="T2" fmla="*/ 288 w 688"/>
              <a:gd name="T3" fmla="*/ 8 h 504"/>
              <a:gd name="T4" fmla="*/ 624 w 688"/>
              <a:gd name="T5" fmla="*/ 104 h 504"/>
              <a:gd name="T6" fmla="*/ 576 w 688"/>
              <a:gd name="T7" fmla="*/ 248 h 504"/>
              <a:gd name="T8" fmla="*/ 672 w 688"/>
              <a:gd name="T9" fmla="*/ 344 h 504"/>
              <a:gd name="T10" fmla="*/ 624 w 688"/>
              <a:gd name="T11" fmla="*/ 488 h 504"/>
              <a:gd name="T12" fmla="*/ 288 w 688"/>
              <a:gd name="T13" fmla="*/ 440 h 504"/>
              <a:gd name="T14" fmla="*/ 240 w 688"/>
              <a:gd name="T15" fmla="*/ 34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8" h="504">
                <a:moveTo>
                  <a:pt x="0" y="56"/>
                </a:moveTo>
                <a:cubicBezTo>
                  <a:pt x="92" y="28"/>
                  <a:pt x="184" y="0"/>
                  <a:pt x="288" y="8"/>
                </a:cubicBezTo>
                <a:cubicBezTo>
                  <a:pt x="392" y="16"/>
                  <a:pt x="576" y="64"/>
                  <a:pt x="624" y="104"/>
                </a:cubicBezTo>
                <a:cubicBezTo>
                  <a:pt x="672" y="144"/>
                  <a:pt x="568" y="208"/>
                  <a:pt x="576" y="248"/>
                </a:cubicBezTo>
                <a:cubicBezTo>
                  <a:pt x="584" y="288"/>
                  <a:pt x="664" y="304"/>
                  <a:pt x="672" y="344"/>
                </a:cubicBezTo>
                <a:cubicBezTo>
                  <a:pt x="680" y="384"/>
                  <a:pt x="688" y="472"/>
                  <a:pt x="624" y="488"/>
                </a:cubicBezTo>
                <a:cubicBezTo>
                  <a:pt x="560" y="504"/>
                  <a:pt x="352" y="464"/>
                  <a:pt x="288" y="440"/>
                </a:cubicBezTo>
                <a:cubicBezTo>
                  <a:pt x="224" y="416"/>
                  <a:pt x="232" y="380"/>
                  <a:pt x="240" y="3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cxnSp>
        <p:nvCxnSpPr>
          <p:cNvPr id="687151" name="AutoShape 47"/>
          <p:cNvCxnSpPr>
            <a:cxnSpLocks noChangeShapeType="1"/>
          </p:cNvCxnSpPr>
          <p:nvPr/>
        </p:nvCxnSpPr>
        <p:spPr bwMode="auto">
          <a:xfrm>
            <a:off x="2590800" y="2595563"/>
            <a:ext cx="325438" cy="192087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7152" name="AutoShape 48"/>
          <p:cNvCxnSpPr>
            <a:cxnSpLocks noChangeShapeType="1"/>
          </p:cNvCxnSpPr>
          <p:nvPr/>
        </p:nvCxnSpPr>
        <p:spPr bwMode="auto">
          <a:xfrm flipV="1">
            <a:off x="4608513" y="2065338"/>
            <a:ext cx="311150" cy="309562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7153" name="Rectangle 49"/>
          <p:cNvSpPr>
            <a:spLocks noChangeArrowheads="1"/>
          </p:cNvSpPr>
          <p:nvPr/>
        </p:nvSpPr>
        <p:spPr bwMode="auto">
          <a:xfrm>
            <a:off x="5562600" y="1949450"/>
            <a:ext cx="3332163" cy="889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73152" rIns="92075" bIns="73152" anchor="ctr">
            <a:spAutoFit/>
          </a:bodyPr>
          <a:lstStyle/>
          <a:p>
            <a:r>
              <a:rPr lang="en-US" sz="1400"/>
              <a:t>Cycle  C = 1-2, 2-3, 3-4, 4-5, 5-6, 6-1</a:t>
            </a:r>
            <a:br>
              <a:rPr lang="en-US" sz="1400"/>
            </a:br>
            <a:r>
              <a:rPr lang="en-US" sz="1400"/>
              <a:t>Cutset D = 3-4, 3-5, 5-6, 5-7, 7-8 </a:t>
            </a:r>
            <a:br>
              <a:rPr lang="en-US" sz="1400"/>
            </a:br>
            <a:r>
              <a:rPr lang="en-US" sz="1400"/>
              <a:t>Intersection = 3-4, 5-6</a:t>
            </a:r>
          </a:p>
        </p:txBody>
      </p:sp>
    </p:spTree>
    <p:extLst>
      <p:ext uri="{BB962C8B-B14F-4D97-AF65-F5344CB8AC3E}">
        <p14:creationId xmlns:p14="http://schemas.microsoft.com/office/powerpoint/2010/main" val="26304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8087-9E2F-4CA0-B5AA-163F0220EA7C}" type="slidenum">
              <a:rPr lang="en-US"/>
              <a:pPr/>
              <a:t>58</a:t>
            </a:fld>
            <a:endParaRPr lang="en-US" sz="1400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Simplifying assumption.  </a:t>
            </a:r>
            <a:r>
              <a:rPr lang="en-US">
                <a:solidFill>
                  <a:schemeClr val="tx1"/>
                </a:solidFill>
              </a:rPr>
              <a:t>All edge costs c</a:t>
            </a:r>
            <a:r>
              <a:rPr lang="en-US" baseline="-25000">
                <a:solidFill>
                  <a:schemeClr val="tx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are distinct.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Cut property.  </a:t>
            </a:r>
            <a:r>
              <a:rPr lang="en-US">
                <a:solidFill>
                  <a:schemeClr val="tx1"/>
                </a:solidFill>
              </a:rPr>
              <a:t>Let S be any subset of nodes, and let e be the min cost edge with exactly one endpoint in S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. Then the MST T* contains e.</a:t>
            </a:r>
          </a:p>
          <a:p>
            <a:endParaRPr lang="en-US">
              <a:solidFill>
                <a:schemeClr val="tx1"/>
              </a:solidFill>
              <a:sym typeface="Symbol" pitchFamily="18" charset="2"/>
            </a:endParaRPr>
          </a:p>
          <a:p>
            <a:r>
              <a:rPr lang="en-US">
                <a:solidFill>
                  <a:schemeClr val="tx1"/>
                </a:solidFill>
                <a:sym typeface="Symbol" pitchFamily="18" charset="2"/>
              </a:rPr>
              <a:t>Pf. 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(exchange argument)</a:t>
            </a:r>
          </a:p>
          <a:p>
            <a:pPr lvl="1"/>
            <a:r>
              <a:rPr lang="en-US">
                <a:sym typeface="Symbol" pitchFamily="18" charset="2"/>
              </a:rPr>
              <a:t>Suppose e does not belong to T*, and let's see what happens.</a:t>
            </a:r>
          </a:p>
          <a:p>
            <a:pPr lvl="1"/>
            <a:r>
              <a:rPr lang="en-US">
                <a:sym typeface="Symbol" pitchFamily="18" charset="2"/>
              </a:rPr>
              <a:t>Adding e to T* creates a cycle C in T*.</a:t>
            </a:r>
          </a:p>
          <a:p>
            <a:pPr lvl="1"/>
            <a:r>
              <a:rPr lang="en-US">
                <a:sym typeface="Symbol" pitchFamily="18" charset="2"/>
              </a:rPr>
              <a:t>Edge e is both in the cycle C and in the cutset D corresponding to S    there exists another edge, say f, that is in both C and D.</a:t>
            </a:r>
          </a:p>
          <a:p>
            <a:pPr lvl="1"/>
            <a:r>
              <a:rPr lang="en-US"/>
              <a:t>T' = T*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{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 </a:t>
            </a:r>
            <a:r>
              <a:rPr lang="en-US"/>
              <a:t>} - {</a:t>
            </a:r>
            <a:r>
              <a:rPr lang="en-US" baseline="-25000"/>
              <a:t> </a:t>
            </a:r>
            <a:r>
              <a:rPr lang="en-US"/>
              <a:t>f</a:t>
            </a:r>
            <a:r>
              <a:rPr lang="en-US" baseline="-25000"/>
              <a:t> </a:t>
            </a:r>
            <a:r>
              <a:rPr lang="en-US"/>
              <a:t>} is also a spanning tree.</a:t>
            </a:r>
          </a:p>
          <a:p>
            <a:pPr lvl="1"/>
            <a:r>
              <a:rPr lang="en-US"/>
              <a:t>Since c</a:t>
            </a:r>
            <a:r>
              <a:rPr lang="en-US" baseline="-25000"/>
              <a:t>e</a:t>
            </a:r>
            <a:r>
              <a:rPr lang="en-US"/>
              <a:t> &lt; c</a:t>
            </a:r>
            <a:r>
              <a:rPr lang="en-US" baseline="-25000"/>
              <a:t>f</a:t>
            </a:r>
            <a:r>
              <a:rPr lang="en-US"/>
              <a:t>, cost(T') &lt; cost(T*).</a:t>
            </a:r>
          </a:p>
          <a:p>
            <a:pPr lvl="1"/>
            <a:r>
              <a:rPr lang="en-US"/>
              <a:t>This is a contradiction. 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>
              <a:sym typeface="Symbol" pitchFamily="18" charset="2"/>
            </a:endParaRPr>
          </a:p>
        </p:txBody>
      </p:sp>
      <p:sp>
        <p:nvSpPr>
          <p:cNvPr id="684036" name="Freeform 4"/>
          <p:cNvSpPr>
            <a:spLocks/>
          </p:cNvSpPr>
          <p:nvPr/>
        </p:nvSpPr>
        <p:spPr bwMode="auto">
          <a:xfrm>
            <a:off x="7094538" y="4953000"/>
            <a:ext cx="1897062" cy="1620838"/>
          </a:xfrm>
          <a:custGeom>
            <a:avLst/>
            <a:gdLst>
              <a:gd name="T0" fmla="*/ 970 w 1195"/>
              <a:gd name="T1" fmla="*/ 0 h 1021"/>
              <a:gd name="T2" fmla="*/ 1083 w 1195"/>
              <a:gd name="T3" fmla="*/ 57 h 1021"/>
              <a:gd name="T4" fmla="*/ 1121 w 1195"/>
              <a:gd name="T5" fmla="*/ 82 h 1021"/>
              <a:gd name="T6" fmla="*/ 1089 w 1195"/>
              <a:gd name="T7" fmla="*/ 676 h 1021"/>
              <a:gd name="T8" fmla="*/ 1064 w 1195"/>
              <a:gd name="T9" fmla="*/ 795 h 1021"/>
              <a:gd name="T10" fmla="*/ 970 w 1195"/>
              <a:gd name="T11" fmla="*/ 983 h 1021"/>
              <a:gd name="T12" fmla="*/ 920 w 1195"/>
              <a:gd name="T13" fmla="*/ 1021 h 1021"/>
              <a:gd name="T14" fmla="*/ 745 w 1195"/>
              <a:gd name="T15" fmla="*/ 1014 h 1021"/>
              <a:gd name="T16" fmla="*/ 708 w 1195"/>
              <a:gd name="T17" fmla="*/ 1002 h 1021"/>
              <a:gd name="T18" fmla="*/ 670 w 1195"/>
              <a:gd name="T19" fmla="*/ 977 h 1021"/>
              <a:gd name="T20" fmla="*/ 657 w 1195"/>
              <a:gd name="T21" fmla="*/ 958 h 1021"/>
              <a:gd name="T22" fmla="*/ 582 w 1195"/>
              <a:gd name="T23" fmla="*/ 902 h 1021"/>
              <a:gd name="T24" fmla="*/ 545 w 1195"/>
              <a:gd name="T25" fmla="*/ 870 h 1021"/>
              <a:gd name="T26" fmla="*/ 150 w 1195"/>
              <a:gd name="T27" fmla="*/ 789 h 1021"/>
              <a:gd name="T28" fmla="*/ 113 w 1195"/>
              <a:gd name="T29" fmla="*/ 777 h 1021"/>
              <a:gd name="T30" fmla="*/ 94 w 1195"/>
              <a:gd name="T31" fmla="*/ 770 h 1021"/>
              <a:gd name="T32" fmla="*/ 56 w 1195"/>
              <a:gd name="T33" fmla="*/ 758 h 1021"/>
              <a:gd name="T34" fmla="*/ 38 w 1195"/>
              <a:gd name="T35" fmla="*/ 752 h 1021"/>
              <a:gd name="T36" fmla="*/ 0 w 1195"/>
              <a:gd name="T37" fmla="*/ 695 h 1021"/>
              <a:gd name="T38" fmla="*/ 38 w 1195"/>
              <a:gd name="T39" fmla="*/ 564 h 1021"/>
              <a:gd name="T40" fmla="*/ 81 w 1195"/>
              <a:gd name="T41" fmla="*/ 520 h 1021"/>
              <a:gd name="T42" fmla="*/ 219 w 1195"/>
              <a:gd name="T43" fmla="*/ 495 h 1021"/>
              <a:gd name="T44" fmla="*/ 357 w 1195"/>
              <a:gd name="T45" fmla="*/ 476 h 1021"/>
              <a:gd name="T46" fmla="*/ 513 w 1195"/>
              <a:gd name="T47" fmla="*/ 432 h 1021"/>
              <a:gd name="T48" fmla="*/ 589 w 1195"/>
              <a:gd name="T49" fmla="*/ 351 h 1021"/>
              <a:gd name="T50" fmla="*/ 645 w 1195"/>
              <a:gd name="T51" fmla="*/ 276 h 1021"/>
              <a:gd name="T52" fmla="*/ 726 w 1195"/>
              <a:gd name="T53" fmla="*/ 169 h 1021"/>
              <a:gd name="T54" fmla="*/ 814 w 1195"/>
              <a:gd name="T55" fmla="*/ 94 h 1021"/>
              <a:gd name="T56" fmla="*/ 833 w 1195"/>
              <a:gd name="T57" fmla="*/ 75 h 1021"/>
              <a:gd name="T58" fmla="*/ 852 w 1195"/>
              <a:gd name="T59" fmla="*/ 63 h 1021"/>
              <a:gd name="T60" fmla="*/ 970 w 1195"/>
              <a:gd name="T61" fmla="*/ 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95" h="1021">
                <a:moveTo>
                  <a:pt x="970" y="0"/>
                </a:moveTo>
                <a:cubicBezTo>
                  <a:pt x="1048" y="11"/>
                  <a:pt x="1021" y="16"/>
                  <a:pt x="1083" y="57"/>
                </a:cubicBezTo>
                <a:cubicBezTo>
                  <a:pt x="1096" y="65"/>
                  <a:pt x="1121" y="82"/>
                  <a:pt x="1121" y="82"/>
                </a:cubicBezTo>
                <a:cubicBezTo>
                  <a:pt x="1195" y="303"/>
                  <a:pt x="1143" y="481"/>
                  <a:pt x="1089" y="676"/>
                </a:cubicBezTo>
                <a:cubicBezTo>
                  <a:pt x="1084" y="718"/>
                  <a:pt x="1074" y="754"/>
                  <a:pt x="1064" y="795"/>
                </a:cubicBezTo>
                <a:cubicBezTo>
                  <a:pt x="1046" y="867"/>
                  <a:pt x="1038" y="940"/>
                  <a:pt x="970" y="983"/>
                </a:cubicBezTo>
                <a:cubicBezTo>
                  <a:pt x="956" y="1006"/>
                  <a:pt x="945" y="1012"/>
                  <a:pt x="920" y="1021"/>
                </a:cubicBezTo>
                <a:cubicBezTo>
                  <a:pt x="862" y="1019"/>
                  <a:pt x="803" y="1019"/>
                  <a:pt x="745" y="1014"/>
                </a:cubicBezTo>
                <a:cubicBezTo>
                  <a:pt x="732" y="1013"/>
                  <a:pt x="708" y="1002"/>
                  <a:pt x="708" y="1002"/>
                </a:cubicBezTo>
                <a:cubicBezTo>
                  <a:pt x="695" y="994"/>
                  <a:pt x="683" y="985"/>
                  <a:pt x="670" y="977"/>
                </a:cubicBezTo>
                <a:cubicBezTo>
                  <a:pt x="664" y="973"/>
                  <a:pt x="662" y="964"/>
                  <a:pt x="657" y="958"/>
                </a:cubicBezTo>
                <a:cubicBezTo>
                  <a:pt x="639" y="936"/>
                  <a:pt x="609" y="910"/>
                  <a:pt x="582" y="902"/>
                </a:cubicBezTo>
                <a:cubicBezTo>
                  <a:pt x="560" y="867"/>
                  <a:pt x="583" y="897"/>
                  <a:pt x="545" y="870"/>
                </a:cubicBezTo>
                <a:cubicBezTo>
                  <a:pt x="390" y="761"/>
                  <a:pt x="409" y="795"/>
                  <a:pt x="150" y="789"/>
                </a:cubicBezTo>
                <a:cubicBezTo>
                  <a:pt x="138" y="785"/>
                  <a:pt x="125" y="781"/>
                  <a:pt x="113" y="777"/>
                </a:cubicBezTo>
                <a:cubicBezTo>
                  <a:pt x="107" y="775"/>
                  <a:pt x="100" y="772"/>
                  <a:pt x="94" y="770"/>
                </a:cubicBezTo>
                <a:cubicBezTo>
                  <a:pt x="81" y="766"/>
                  <a:pt x="69" y="762"/>
                  <a:pt x="56" y="758"/>
                </a:cubicBezTo>
                <a:cubicBezTo>
                  <a:pt x="50" y="756"/>
                  <a:pt x="38" y="752"/>
                  <a:pt x="38" y="752"/>
                </a:cubicBezTo>
                <a:cubicBezTo>
                  <a:pt x="24" y="731"/>
                  <a:pt x="8" y="719"/>
                  <a:pt x="0" y="695"/>
                </a:cubicBezTo>
                <a:cubicBezTo>
                  <a:pt x="5" y="626"/>
                  <a:pt x="4" y="614"/>
                  <a:pt x="38" y="564"/>
                </a:cubicBezTo>
                <a:cubicBezTo>
                  <a:pt x="68" y="520"/>
                  <a:pt x="48" y="531"/>
                  <a:pt x="81" y="520"/>
                </a:cubicBezTo>
                <a:cubicBezTo>
                  <a:pt x="127" y="489"/>
                  <a:pt x="152" y="499"/>
                  <a:pt x="219" y="495"/>
                </a:cubicBezTo>
                <a:cubicBezTo>
                  <a:pt x="269" y="479"/>
                  <a:pt x="296" y="480"/>
                  <a:pt x="357" y="476"/>
                </a:cubicBezTo>
                <a:cubicBezTo>
                  <a:pt x="409" y="459"/>
                  <a:pt x="460" y="445"/>
                  <a:pt x="513" y="432"/>
                </a:cubicBezTo>
                <a:cubicBezTo>
                  <a:pt x="545" y="412"/>
                  <a:pt x="548" y="377"/>
                  <a:pt x="589" y="351"/>
                </a:cubicBezTo>
                <a:cubicBezTo>
                  <a:pt x="607" y="323"/>
                  <a:pt x="626" y="302"/>
                  <a:pt x="645" y="276"/>
                </a:cubicBezTo>
                <a:cubicBezTo>
                  <a:pt x="660" y="230"/>
                  <a:pt x="686" y="198"/>
                  <a:pt x="726" y="169"/>
                </a:cubicBezTo>
                <a:cubicBezTo>
                  <a:pt x="751" y="133"/>
                  <a:pt x="784" y="124"/>
                  <a:pt x="814" y="94"/>
                </a:cubicBezTo>
                <a:cubicBezTo>
                  <a:pt x="820" y="88"/>
                  <a:pt x="826" y="81"/>
                  <a:pt x="833" y="75"/>
                </a:cubicBezTo>
                <a:cubicBezTo>
                  <a:pt x="839" y="70"/>
                  <a:pt x="846" y="68"/>
                  <a:pt x="852" y="63"/>
                </a:cubicBezTo>
                <a:cubicBezTo>
                  <a:pt x="902" y="18"/>
                  <a:pt x="899" y="0"/>
                  <a:pt x="9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4037" name="Freeform 5"/>
          <p:cNvSpPr>
            <a:spLocks/>
          </p:cNvSpPr>
          <p:nvPr/>
        </p:nvSpPr>
        <p:spPr bwMode="auto">
          <a:xfrm>
            <a:off x="5394325" y="5056188"/>
            <a:ext cx="1387475" cy="1487487"/>
          </a:xfrm>
          <a:custGeom>
            <a:avLst/>
            <a:gdLst>
              <a:gd name="T0" fmla="*/ 122 w 874"/>
              <a:gd name="T1" fmla="*/ 141 h 937"/>
              <a:gd name="T2" fmla="*/ 236 w 874"/>
              <a:gd name="T3" fmla="*/ 111 h 937"/>
              <a:gd name="T4" fmla="*/ 349 w 874"/>
              <a:gd name="T5" fmla="*/ 48 h 937"/>
              <a:gd name="T6" fmla="*/ 518 w 874"/>
              <a:gd name="T7" fmla="*/ 10 h 937"/>
              <a:gd name="T8" fmla="*/ 793 w 874"/>
              <a:gd name="T9" fmla="*/ 29 h 937"/>
              <a:gd name="T10" fmla="*/ 825 w 874"/>
              <a:gd name="T11" fmla="*/ 111 h 937"/>
              <a:gd name="T12" fmla="*/ 850 w 874"/>
              <a:gd name="T13" fmla="*/ 186 h 937"/>
              <a:gd name="T14" fmla="*/ 837 w 874"/>
              <a:gd name="T15" fmla="*/ 555 h 937"/>
              <a:gd name="T16" fmla="*/ 843 w 874"/>
              <a:gd name="T17" fmla="*/ 611 h 937"/>
              <a:gd name="T18" fmla="*/ 743 w 874"/>
              <a:gd name="T19" fmla="*/ 843 h 937"/>
              <a:gd name="T20" fmla="*/ 662 w 874"/>
              <a:gd name="T21" fmla="*/ 937 h 937"/>
              <a:gd name="T22" fmla="*/ 518 w 874"/>
              <a:gd name="T23" fmla="*/ 912 h 937"/>
              <a:gd name="T24" fmla="*/ 480 w 874"/>
              <a:gd name="T25" fmla="*/ 887 h 937"/>
              <a:gd name="T26" fmla="*/ 468 w 874"/>
              <a:gd name="T27" fmla="*/ 868 h 937"/>
              <a:gd name="T28" fmla="*/ 449 w 874"/>
              <a:gd name="T29" fmla="*/ 856 h 937"/>
              <a:gd name="T30" fmla="*/ 386 w 874"/>
              <a:gd name="T31" fmla="*/ 793 h 937"/>
              <a:gd name="T32" fmla="*/ 374 w 874"/>
              <a:gd name="T33" fmla="*/ 774 h 937"/>
              <a:gd name="T34" fmla="*/ 355 w 874"/>
              <a:gd name="T35" fmla="*/ 762 h 937"/>
              <a:gd name="T36" fmla="*/ 330 w 874"/>
              <a:gd name="T37" fmla="*/ 724 h 937"/>
              <a:gd name="T38" fmla="*/ 311 w 874"/>
              <a:gd name="T39" fmla="*/ 705 h 937"/>
              <a:gd name="T40" fmla="*/ 248 w 874"/>
              <a:gd name="T41" fmla="*/ 665 h 937"/>
              <a:gd name="T42" fmla="*/ 204 w 874"/>
              <a:gd name="T43" fmla="*/ 602 h 937"/>
              <a:gd name="T44" fmla="*/ 151 w 874"/>
              <a:gd name="T45" fmla="*/ 573 h 937"/>
              <a:gd name="T46" fmla="*/ 132 w 874"/>
              <a:gd name="T47" fmla="*/ 539 h 937"/>
              <a:gd name="T48" fmla="*/ 69 w 874"/>
              <a:gd name="T49" fmla="*/ 480 h 937"/>
              <a:gd name="T50" fmla="*/ 6 w 874"/>
              <a:gd name="T51" fmla="*/ 335 h 937"/>
              <a:gd name="T52" fmla="*/ 30 w 874"/>
              <a:gd name="T53" fmla="*/ 219 h 937"/>
              <a:gd name="T54" fmla="*/ 122 w 874"/>
              <a:gd name="T55" fmla="*/ 141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4" h="937">
                <a:moveTo>
                  <a:pt x="122" y="141"/>
                </a:moveTo>
                <a:cubicBezTo>
                  <a:pt x="146" y="129"/>
                  <a:pt x="210" y="117"/>
                  <a:pt x="236" y="111"/>
                </a:cubicBezTo>
                <a:cubicBezTo>
                  <a:pt x="270" y="87"/>
                  <a:pt x="311" y="66"/>
                  <a:pt x="349" y="48"/>
                </a:cubicBezTo>
                <a:cubicBezTo>
                  <a:pt x="398" y="25"/>
                  <a:pt x="465" y="22"/>
                  <a:pt x="518" y="10"/>
                </a:cubicBezTo>
                <a:cubicBezTo>
                  <a:pt x="603" y="13"/>
                  <a:pt x="706" y="0"/>
                  <a:pt x="793" y="29"/>
                </a:cubicBezTo>
                <a:cubicBezTo>
                  <a:pt x="804" y="58"/>
                  <a:pt x="807" y="85"/>
                  <a:pt x="825" y="111"/>
                </a:cubicBezTo>
                <a:cubicBezTo>
                  <a:pt x="833" y="136"/>
                  <a:pt x="841" y="161"/>
                  <a:pt x="850" y="186"/>
                </a:cubicBezTo>
                <a:cubicBezTo>
                  <a:pt x="863" y="308"/>
                  <a:pt x="874" y="437"/>
                  <a:pt x="837" y="555"/>
                </a:cubicBezTo>
                <a:cubicBezTo>
                  <a:pt x="839" y="574"/>
                  <a:pt x="843" y="592"/>
                  <a:pt x="843" y="611"/>
                </a:cubicBezTo>
                <a:cubicBezTo>
                  <a:pt x="843" y="715"/>
                  <a:pt x="797" y="764"/>
                  <a:pt x="743" y="843"/>
                </a:cubicBezTo>
                <a:cubicBezTo>
                  <a:pt x="729" y="886"/>
                  <a:pt x="708" y="922"/>
                  <a:pt x="662" y="937"/>
                </a:cubicBezTo>
                <a:cubicBezTo>
                  <a:pt x="610" y="933"/>
                  <a:pt x="567" y="927"/>
                  <a:pt x="518" y="912"/>
                </a:cubicBezTo>
                <a:cubicBezTo>
                  <a:pt x="505" y="904"/>
                  <a:pt x="493" y="895"/>
                  <a:pt x="480" y="887"/>
                </a:cubicBezTo>
                <a:cubicBezTo>
                  <a:pt x="474" y="883"/>
                  <a:pt x="473" y="873"/>
                  <a:pt x="468" y="868"/>
                </a:cubicBezTo>
                <a:cubicBezTo>
                  <a:pt x="463" y="863"/>
                  <a:pt x="455" y="860"/>
                  <a:pt x="449" y="856"/>
                </a:cubicBezTo>
                <a:cubicBezTo>
                  <a:pt x="433" y="832"/>
                  <a:pt x="410" y="808"/>
                  <a:pt x="386" y="793"/>
                </a:cubicBezTo>
                <a:cubicBezTo>
                  <a:pt x="382" y="787"/>
                  <a:pt x="379" y="779"/>
                  <a:pt x="374" y="774"/>
                </a:cubicBezTo>
                <a:cubicBezTo>
                  <a:pt x="369" y="769"/>
                  <a:pt x="360" y="768"/>
                  <a:pt x="355" y="762"/>
                </a:cubicBezTo>
                <a:cubicBezTo>
                  <a:pt x="345" y="751"/>
                  <a:pt x="341" y="735"/>
                  <a:pt x="330" y="724"/>
                </a:cubicBezTo>
                <a:cubicBezTo>
                  <a:pt x="324" y="718"/>
                  <a:pt x="317" y="711"/>
                  <a:pt x="311" y="705"/>
                </a:cubicBezTo>
                <a:cubicBezTo>
                  <a:pt x="294" y="654"/>
                  <a:pt x="280" y="714"/>
                  <a:pt x="248" y="665"/>
                </a:cubicBezTo>
                <a:cubicBezTo>
                  <a:pt x="229" y="637"/>
                  <a:pt x="224" y="631"/>
                  <a:pt x="204" y="602"/>
                </a:cubicBezTo>
                <a:cubicBezTo>
                  <a:pt x="198" y="583"/>
                  <a:pt x="160" y="590"/>
                  <a:pt x="151" y="573"/>
                </a:cubicBezTo>
                <a:cubicBezTo>
                  <a:pt x="142" y="563"/>
                  <a:pt x="146" y="555"/>
                  <a:pt x="132" y="539"/>
                </a:cubicBezTo>
                <a:cubicBezTo>
                  <a:pt x="118" y="523"/>
                  <a:pt x="90" y="514"/>
                  <a:pt x="69" y="480"/>
                </a:cubicBezTo>
                <a:cubicBezTo>
                  <a:pt x="64" y="446"/>
                  <a:pt x="5" y="372"/>
                  <a:pt x="6" y="335"/>
                </a:cubicBezTo>
                <a:cubicBezTo>
                  <a:pt x="0" y="292"/>
                  <a:pt x="11" y="251"/>
                  <a:pt x="30" y="219"/>
                </a:cubicBezTo>
                <a:cubicBezTo>
                  <a:pt x="39" y="172"/>
                  <a:pt x="132" y="184"/>
                  <a:pt x="122" y="1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4038" name="Oval 6"/>
          <p:cNvSpPr>
            <a:spLocks noChangeAspect="1" noChangeArrowheads="1"/>
          </p:cNvSpPr>
          <p:nvPr/>
        </p:nvSpPr>
        <p:spPr bwMode="auto">
          <a:xfrm>
            <a:off x="5792788" y="5372100"/>
            <a:ext cx="1793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4039" name="Oval 7"/>
          <p:cNvSpPr>
            <a:spLocks noChangeAspect="1" noChangeArrowheads="1"/>
          </p:cNvSpPr>
          <p:nvPr/>
        </p:nvSpPr>
        <p:spPr bwMode="auto">
          <a:xfrm>
            <a:off x="8556625" y="5203825"/>
            <a:ext cx="180975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4040" name="Oval 8"/>
          <p:cNvSpPr>
            <a:spLocks noChangeAspect="1" noChangeArrowheads="1"/>
          </p:cNvSpPr>
          <p:nvPr/>
        </p:nvSpPr>
        <p:spPr bwMode="auto">
          <a:xfrm>
            <a:off x="8370888" y="6248400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4041" name="Oval 9"/>
          <p:cNvSpPr>
            <a:spLocks noChangeAspect="1" noChangeArrowheads="1"/>
          </p:cNvSpPr>
          <p:nvPr/>
        </p:nvSpPr>
        <p:spPr bwMode="auto">
          <a:xfrm>
            <a:off x="6372225" y="5203825"/>
            <a:ext cx="1793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4042" name="Oval 10"/>
          <p:cNvSpPr>
            <a:spLocks noChangeAspect="1" noChangeArrowheads="1"/>
          </p:cNvSpPr>
          <p:nvPr/>
        </p:nvSpPr>
        <p:spPr bwMode="auto">
          <a:xfrm>
            <a:off x="6448425" y="5614988"/>
            <a:ext cx="179388" cy="169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4043" name="Oval 11"/>
          <p:cNvSpPr>
            <a:spLocks noChangeAspect="1" noChangeArrowheads="1"/>
          </p:cNvSpPr>
          <p:nvPr/>
        </p:nvSpPr>
        <p:spPr bwMode="auto">
          <a:xfrm>
            <a:off x="6291263" y="6248400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4044" name="Oval 12"/>
          <p:cNvSpPr>
            <a:spLocks noChangeAspect="1" noChangeArrowheads="1"/>
          </p:cNvSpPr>
          <p:nvPr/>
        </p:nvSpPr>
        <p:spPr bwMode="auto">
          <a:xfrm>
            <a:off x="8102600" y="5735638"/>
            <a:ext cx="179388" cy="171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4045" name="Oval 13"/>
          <p:cNvSpPr>
            <a:spLocks noChangeAspect="1" noChangeArrowheads="1"/>
          </p:cNvSpPr>
          <p:nvPr/>
        </p:nvSpPr>
        <p:spPr bwMode="auto">
          <a:xfrm>
            <a:off x="7205663" y="5876925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cxnSp>
        <p:nvCxnSpPr>
          <p:cNvPr id="684046" name="AutoShape 14"/>
          <p:cNvCxnSpPr>
            <a:cxnSpLocks noChangeShapeType="1"/>
            <a:stCxn id="684038" idx="6"/>
            <a:endCxn id="684041" idx="3"/>
          </p:cNvCxnSpPr>
          <p:nvPr/>
        </p:nvCxnSpPr>
        <p:spPr bwMode="auto">
          <a:xfrm flipV="1">
            <a:off x="5972175" y="5346700"/>
            <a:ext cx="427038" cy="109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4047" name="AutoShape 15"/>
          <p:cNvCxnSpPr>
            <a:cxnSpLocks noChangeShapeType="1"/>
            <a:stCxn id="684038" idx="5"/>
            <a:endCxn id="684042" idx="2"/>
          </p:cNvCxnSpPr>
          <p:nvPr/>
        </p:nvCxnSpPr>
        <p:spPr bwMode="auto">
          <a:xfrm>
            <a:off x="5945188" y="5514975"/>
            <a:ext cx="503237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4048" name="AutoShape 16"/>
          <p:cNvCxnSpPr>
            <a:cxnSpLocks noChangeShapeType="1"/>
            <a:stCxn id="684043" idx="1"/>
            <a:endCxn id="684038" idx="4"/>
          </p:cNvCxnSpPr>
          <p:nvPr/>
        </p:nvCxnSpPr>
        <p:spPr bwMode="auto">
          <a:xfrm flipH="1" flipV="1">
            <a:off x="5883275" y="5540375"/>
            <a:ext cx="4349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4049" name="AutoShape 17"/>
          <p:cNvCxnSpPr>
            <a:cxnSpLocks noChangeShapeType="1"/>
            <a:stCxn id="684039" idx="3"/>
            <a:endCxn id="684044" idx="7"/>
          </p:cNvCxnSpPr>
          <p:nvPr/>
        </p:nvCxnSpPr>
        <p:spPr bwMode="auto">
          <a:xfrm flipH="1">
            <a:off x="8255000" y="5346700"/>
            <a:ext cx="328613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4050" name="AutoShape 18"/>
          <p:cNvCxnSpPr>
            <a:cxnSpLocks noChangeShapeType="1"/>
            <a:stCxn id="684045" idx="6"/>
            <a:endCxn id="684044" idx="2"/>
          </p:cNvCxnSpPr>
          <p:nvPr/>
        </p:nvCxnSpPr>
        <p:spPr bwMode="auto">
          <a:xfrm flipV="1">
            <a:off x="7385050" y="5821363"/>
            <a:ext cx="717550" cy="141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4051" name="AutoShape 19"/>
          <p:cNvCxnSpPr>
            <a:cxnSpLocks noChangeShapeType="1"/>
            <a:stCxn id="684039" idx="4"/>
            <a:endCxn id="684040" idx="0"/>
          </p:cNvCxnSpPr>
          <p:nvPr/>
        </p:nvCxnSpPr>
        <p:spPr bwMode="auto">
          <a:xfrm flipH="1">
            <a:off x="8461375" y="5372100"/>
            <a:ext cx="185738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4052" name="AutoShape 20"/>
          <p:cNvCxnSpPr>
            <a:cxnSpLocks noChangeShapeType="1"/>
            <a:stCxn id="684040" idx="2"/>
            <a:endCxn id="684043" idx="6"/>
          </p:cNvCxnSpPr>
          <p:nvPr/>
        </p:nvCxnSpPr>
        <p:spPr bwMode="auto">
          <a:xfrm flipH="1">
            <a:off x="6470650" y="6334125"/>
            <a:ext cx="1900238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4053" name="AutoShape 21"/>
          <p:cNvCxnSpPr>
            <a:cxnSpLocks noChangeShapeType="1"/>
            <a:stCxn id="684041" idx="6"/>
            <a:endCxn id="684039" idx="1"/>
          </p:cNvCxnSpPr>
          <p:nvPr/>
        </p:nvCxnSpPr>
        <p:spPr bwMode="auto">
          <a:xfrm flipV="1">
            <a:off x="6551613" y="5229225"/>
            <a:ext cx="2032000" cy="58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4054" name="Text Box 22"/>
          <p:cNvSpPr txBox="1">
            <a:spLocks noChangeArrowheads="1"/>
          </p:cNvSpPr>
          <p:nvPr/>
        </p:nvSpPr>
        <p:spPr bwMode="auto">
          <a:xfrm>
            <a:off x="6927850" y="5165725"/>
            <a:ext cx="23495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 </a:t>
            </a:r>
          </a:p>
        </p:txBody>
      </p:sp>
      <p:sp>
        <p:nvSpPr>
          <p:cNvPr id="684055" name="Text Box 23"/>
          <p:cNvSpPr txBox="1">
            <a:spLocks noChangeArrowheads="1"/>
          </p:cNvSpPr>
          <p:nvPr/>
        </p:nvSpPr>
        <p:spPr bwMode="auto">
          <a:xfrm>
            <a:off x="7239000" y="6477000"/>
            <a:ext cx="53340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T*</a:t>
            </a:r>
          </a:p>
        </p:txBody>
      </p:sp>
      <p:sp>
        <p:nvSpPr>
          <p:cNvPr id="684056" name="Text Box 24"/>
          <p:cNvSpPr txBox="1">
            <a:spLocks noChangeArrowheads="1"/>
          </p:cNvSpPr>
          <p:nvPr/>
        </p:nvSpPr>
        <p:spPr bwMode="auto">
          <a:xfrm>
            <a:off x="6934200" y="6199188"/>
            <a:ext cx="15875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e</a:t>
            </a:r>
          </a:p>
        </p:txBody>
      </p:sp>
      <p:sp>
        <p:nvSpPr>
          <p:cNvPr id="684057" name="Rectangle 25"/>
          <p:cNvSpPr>
            <a:spLocks noChangeArrowheads="1"/>
          </p:cNvSpPr>
          <p:nvPr/>
        </p:nvSpPr>
        <p:spPr bwMode="auto">
          <a:xfrm>
            <a:off x="5502275" y="5435600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830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6120-9FC5-4ACE-9F7B-C5F08B657AAD}" type="slidenum">
              <a:rPr lang="en-US"/>
              <a:pPr/>
              <a:t>59</a:t>
            </a:fld>
            <a:endParaRPr lang="en-US" sz="1400"/>
          </a:p>
        </p:txBody>
      </p:sp>
      <p:sp>
        <p:nvSpPr>
          <p:cNvPr id="6891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689179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Simplifying assumption.  </a:t>
            </a:r>
            <a:r>
              <a:rPr lang="en-US">
                <a:solidFill>
                  <a:schemeClr val="tx1"/>
                </a:solidFill>
              </a:rPr>
              <a:t>All edge costs c</a:t>
            </a:r>
            <a:r>
              <a:rPr lang="en-US" baseline="-25000">
                <a:solidFill>
                  <a:schemeClr val="tx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are distinct.</a:t>
            </a:r>
          </a:p>
          <a:p>
            <a:endParaRPr lang="en-US"/>
          </a:p>
          <a:p>
            <a:r>
              <a:rPr lang="en-US"/>
              <a:t>Cycle property.  </a:t>
            </a:r>
            <a:r>
              <a:rPr lang="en-US">
                <a:solidFill>
                  <a:schemeClr val="tx1"/>
                </a:solidFill>
              </a:rPr>
              <a:t>Let C be any cycle in G, and let f be the max cost edge belonging to C. Then the MST T* does not contain f.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Pf. 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(exchange argument)</a:t>
            </a:r>
          </a:p>
          <a:p>
            <a:pPr lvl="1"/>
            <a:r>
              <a:rPr lang="en-US">
                <a:sym typeface="Symbol" pitchFamily="18" charset="2"/>
              </a:rPr>
              <a:t>Suppose f belongs to T*, and let's see what happens.</a:t>
            </a:r>
          </a:p>
          <a:p>
            <a:pPr lvl="1"/>
            <a:r>
              <a:rPr lang="en-US">
                <a:sym typeface="Symbol" pitchFamily="18" charset="2"/>
              </a:rPr>
              <a:t>Deleting f from T* creates a cut S in T*.</a:t>
            </a:r>
          </a:p>
          <a:p>
            <a:pPr lvl="1"/>
            <a:r>
              <a:rPr lang="en-US">
                <a:sym typeface="Symbol" pitchFamily="18" charset="2"/>
              </a:rPr>
              <a:t>Edge f is both in the cycle C and in the cutset D corresponding to S    there exists another edge, say e, that is in both C and D.</a:t>
            </a:r>
          </a:p>
          <a:p>
            <a:pPr lvl="1"/>
            <a:r>
              <a:rPr lang="en-US"/>
              <a:t>T' = T*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{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 </a:t>
            </a:r>
            <a:r>
              <a:rPr lang="en-US"/>
              <a:t>} - {</a:t>
            </a:r>
            <a:r>
              <a:rPr lang="en-US" baseline="-25000"/>
              <a:t> </a:t>
            </a:r>
            <a:r>
              <a:rPr lang="en-US"/>
              <a:t>f</a:t>
            </a:r>
            <a:r>
              <a:rPr lang="en-US" baseline="-25000"/>
              <a:t> </a:t>
            </a:r>
            <a:r>
              <a:rPr lang="en-US"/>
              <a:t>} is also a spanning tree.</a:t>
            </a:r>
          </a:p>
          <a:p>
            <a:pPr lvl="1"/>
            <a:r>
              <a:rPr lang="en-US"/>
              <a:t>Since c</a:t>
            </a:r>
            <a:r>
              <a:rPr lang="en-US" baseline="-25000"/>
              <a:t>e</a:t>
            </a:r>
            <a:r>
              <a:rPr lang="en-US"/>
              <a:t> &lt; c</a:t>
            </a:r>
            <a:r>
              <a:rPr lang="en-US" baseline="-25000"/>
              <a:t>f</a:t>
            </a:r>
            <a:r>
              <a:rPr lang="en-US"/>
              <a:t>, cost(T') &lt; cost(T*).</a:t>
            </a:r>
          </a:p>
          <a:p>
            <a:pPr lvl="1"/>
            <a:r>
              <a:rPr lang="en-US"/>
              <a:t>This is a contradiction. 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</a:p>
        </p:txBody>
      </p:sp>
      <p:sp>
        <p:nvSpPr>
          <p:cNvPr id="689180" name="Freeform 28"/>
          <p:cNvSpPr>
            <a:spLocks/>
          </p:cNvSpPr>
          <p:nvPr/>
        </p:nvSpPr>
        <p:spPr bwMode="auto">
          <a:xfrm>
            <a:off x="7094538" y="4953000"/>
            <a:ext cx="1897062" cy="1620838"/>
          </a:xfrm>
          <a:custGeom>
            <a:avLst/>
            <a:gdLst>
              <a:gd name="T0" fmla="*/ 970 w 1195"/>
              <a:gd name="T1" fmla="*/ 0 h 1021"/>
              <a:gd name="T2" fmla="*/ 1083 w 1195"/>
              <a:gd name="T3" fmla="*/ 57 h 1021"/>
              <a:gd name="T4" fmla="*/ 1121 w 1195"/>
              <a:gd name="T5" fmla="*/ 82 h 1021"/>
              <a:gd name="T6" fmla="*/ 1089 w 1195"/>
              <a:gd name="T7" fmla="*/ 676 h 1021"/>
              <a:gd name="T8" fmla="*/ 1064 w 1195"/>
              <a:gd name="T9" fmla="*/ 795 h 1021"/>
              <a:gd name="T10" fmla="*/ 970 w 1195"/>
              <a:gd name="T11" fmla="*/ 983 h 1021"/>
              <a:gd name="T12" fmla="*/ 920 w 1195"/>
              <a:gd name="T13" fmla="*/ 1021 h 1021"/>
              <a:gd name="T14" fmla="*/ 745 w 1195"/>
              <a:gd name="T15" fmla="*/ 1014 h 1021"/>
              <a:gd name="T16" fmla="*/ 708 w 1195"/>
              <a:gd name="T17" fmla="*/ 1002 h 1021"/>
              <a:gd name="T18" fmla="*/ 670 w 1195"/>
              <a:gd name="T19" fmla="*/ 977 h 1021"/>
              <a:gd name="T20" fmla="*/ 657 w 1195"/>
              <a:gd name="T21" fmla="*/ 958 h 1021"/>
              <a:gd name="T22" fmla="*/ 582 w 1195"/>
              <a:gd name="T23" fmla="*/ 902 h 1021"/>
              <a:gd name="T24" fmla="*/ 545 w 1195"/>
              <a:gd name="T25" fmla="*/ 870 h 1021"/>
              <a:gd name="T26" fmla="*/ 150 w 1195"/>
              <a:gd name="T27" fmla="*/ 789 h 1021"/>
              <a:gd name="T28" fmla="*/ 113 w 1195"/>
              <a:gd name="T29" fmla="*/ 777 h 1021"/>
              <a:gd name="T30" fmla="*/ 94 w 1195"/>
              <a:gd name="T31" fmla="*/ 770 h 1021"/>
              <a:gd name="T32" fmla="*/ 56 w 1195"/>
              <a:gd name="T33" fmla="*/ 758 h 1021"/>
              <a:gd name="T34" fmla="*/ 38 w 1195"/>
              <a:gd name="T35" fmla="*/ 752 h 1021"/>
              <a:gd name="T36" fmla="*/ 0 w 1195"/>
              <a:gd name="T37" fmla="*/ 695 h 1021"/>
              <a:gd name="T38" fmla="*/ 38 w 1195"/>
              <a:gd name="T39" fmla="*/ 564 h 1021"/>
              <a:gd name="T40" fmla="*/ 81 w 1195"/>
              <a:gd name="T41" fmla="*/ 520 h 1021"/>
              <a:gd name="T42" fmla="*/ 219 w 1195"/>
              <a:gd name="T43" fmla="*/ 495 h 1021"/>
              <a:gd name="T44" fmla="*/ 357 w 1195"/>
              <a:gd name="T45" fmla="*/ 476 h 1021"/>
              <a:gd name="T46" fmla="*/ 513 w 1195"/>
              <a:gd name="T47" fmla="*/ 432 h 1021"/>
              <a:gd name="T48" fmla="*/ 589 w 1195"/>
              <a:gd name="T49" fmla="*/ 351 h 1021"/>
              <a:gd name="T50" fmla="*/ 645 w 1195"/>
              <a:gd name="T51" fmla="*/ 276 h 1021"/>
              <a:gd name="T52" fmla="*/ 726 w 1195"/>
              <a:gd name="T53" fmla="*/ 169 h 1021"/>
              <a:gd name="T54" fmla="*/ 814 w 1195"/>
              <a:gd name="T55" fmla="*/ 94 h 1021"/>
              <a:gd name="T56" fmla="*/ 833 w 1195"/>
              <a:gd name="T57" fmla="*/ 75 h 1021"/>
              <a:gd name="T58" fmla="*/ 852 w 1195"/>
              <a:gd name="T59" fmla="*/ 63 h 1021"/>
              <a:gd name="T60" fmla="*/ 970 w 1195"/>
              <a:gd name="T61" fmla="*/ 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95" h="1021">
                <a:moveTo>
                  <a:pt x="970" y="0"/>
                </a:moveTo>
                <a:cubicBezTo>
                  <a:pt x="1048" y="11"/>
                  <a:pt x="1021" y="16"/>
                  <a:pt x="1083" y="57"/>
                </a:cubicBezTo>
                <a:cubicBezTo>
                  <a:pt x="1096" y="65"/>
                  <a:pt x="1121" y="82"/>
                  <a:pt x="1121" y="82"/>
                </a:cubicBezTo>
                <a:cubicBezTo>
                  <a:pt x="1195" y="303"/>
                  <a:pt x="1143" y="481"/>
                  <a:pt x="1089" y="676"/>
                </a:cubicBezTo>
                <a:cubicBezTo>
                  <a:pt x="1084" y="718"/>
                  <a:pt x="1074" y="754"/>
                  <a:pt x="1064" y="795"/>
                </a:cubicBezTo>
                <a:cubicBezTo>
                  <a:pt x="1046" y="867"/>
                  <a:pt x="1038" y="940"/>
                  <a:pt x="970" y="983"/>
                </a:cubicBezTo>
                <a:cubicBezTo>
                  <a:pt x="956" y="1006"/>
                  <a:pt x="945" y="1012"/>
                  <a:pt x="920" y="1021"/>
                </a:cubicBezTo>
                <a:cubicBezTo>
                  <a:pt x="862" y="1019"/>
                  <a:pt x="803" y="1019"/>
                  <a:pt x="745" y="1014"/>
                </a:cubicBezTo>
                <a:cubicBezTo>
                  <a:pt x="732" y="1013"/>
                  <a:pt x="708" y="1002"/>
                  <a:pt x="708" y="1002"/>
                </a:cubicBezTo>
                <a:cubicBezTo>
                  <a:pt x="695" y="994"/>
                  <a:pt x="683" y="985"/>
                  <a:pt x="670" y="977"/>
                </a:cubicBezTo>
                <a:cubicBezTo>
                  <a:pt x="664" y="973"/>
                  <a:pt x="662" y="964"/>
                  <a:pt x="657" y="958"/>
                </a:cubicBezTo>
                <a:cubicBezTo>
                  <a:pt x="639" y="936"/>
                  <a:pt x="609" y="910"/>
                  <a:pt x="582" y="902"/>
                </a:cubicBezTo>
                <a:cubicBezTo>
                  <a:pt x="560" y="867"/>
                  <a:pt x="583" y="897"/>
                  <a:pt x="545" y="870"/>
                </a:cubicBezTo>
                <a:cubicBezTo>
                  <a:pt x="390" y="761"/>
                  <a:pt x="409" y="795"/>
                  <a:pt x="150" y="789"/>
                </a:cubicBezTo>
                <a:cubicBezTo>
                  <a:pt x="138" y="785"/>
                  <a:pt x="125" y="781"/>
                  <a:pt x="113" y="777"/>
                </a:cubicBezTo>
                <a:cubicBezTo>
                  <a:pt x="107" y="775"/>
                  <a:pt x="100" y="772"/>
                  <a:pt x="94" y="770"/>
                </a:cubicBezTo>
                <a:cubicBezTo>
                  <a:pt x="81" y="766"/>
                  <a:pt x="69" y="762"/>
                  <a:pt x="56" y="758"/>
                </a:cubicBezTo>
                <a:cubicBezTo>
                  <a:pt x="50" y="756"/>
                  <a:pt x="38" y="752"/>
                  <a:pt x="38" y="752"/>
                </a:cubicBezTo>
                <a:cubicBezTo>
                  <a:pt x="24" y="731"/>
                  <a:pt x="8" y="719"/>
                  <a:pt x="0" y="695"/>
                </a:cubicBezTo>
                <a:cubicBezTo>
                  <a:pt x="5" y="626"/>
                  <a:pt x="4" y="614"/>
                  <a:pt x="38" y="564"/>
                </a:cubicBezTo>
                <a:cubicBezTo>
                  <a:pt x="68" y="520"/>
                  <a:pt x="48" y="531"/>
                  <a:pt x="81" y="520"/>
                </a:cubicBezTo>
                <a:cubicBezTo>
                  <a:pt x="127" y="489"/>
                  <a:pt x="152" y="499"/>
                  <a:pt x="219" y="495"/>
                </a:cubicBezTo>
                <a:cubicBezTo>
                  <a:pt x="269" y="479"/>
                  <a:pt x="296" y="480"/>
                  <a:pt x="357" y="476"/>
                </a:cubicBezTo>
                <a:cubicBezTo>
                  <a:pt x="409" y="459"/>
                  <a:pt x="460" y="445"/>
                  <a:pt x="513" y="432"/>
                </a:cubicBezTo>
                <a:cubicBezTo>
                  <a:pt x="545" y="412"/>
                  <a:pt x="548" y="377"/>
                  <a:pt x="589" y="351"/>
                </a:cubicBezTo>
                <a:cubicBezTo>
                  <a:pt x="607" y="323"/>
                  <a:pt x="626" y="302"/>
                  <a:pt x="645" y="276"/>
                </a:cubicBezTo>
                <a:cubicBezTo>
                  <a:pt x="660" y="230"/>
                  <a:pt x="686" y="198"/>
                  <a:pt x="726" y="169"/>
                </a:cubicBezTo>
                <a:cubicBezTo>
                  <a:pt x="751" y="133"/>
                  <a:pt x="784" y="124"/>
                  <a:pt x="814" y="94"/>
                </a:cubicBezTo>
                <a:cubicBezTo>
                  <a:pt x="820" y="88"/>
                  <a:pt x="826" y="81"/>
                  <a:pt x="833" y="75"/>
                </a:cubicBezTo>
                <a:cubicBezTo>
                  <a:pt x="839" y="70"/>
                  <a:pt x="846" y="68"/>
                  <a:pt x="852" y="63"/>
                </a:cubicBezTo>
                <a:cubicBezTo>
                  <a:pt x="902" y="18"/>
                  <a:pt x="899" y="0"/>
                  <a:pt x="9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9181" name="Freeform 29"/>
          <p:cNvSpPr>
            <a:spLocks/>
          </p:cNvSpPr>
          <p:nvPr/>
        </p:nvSpPr>
        <p:spPr bwMode="auto">
          <a:xfrm>
            <a:off x="5394325" y="5056188"/>
            <a:ext cx="1387475" cy="1487487"/>
          </a:xfrm>
          <a:custGeom>
            <a:avLst/>
            <a:gdLst>
              <a:gd name="T0" fmla="*/ 122 w 874"/>
              <a:gd name="T1" fmla="*/ 141 h 937"/>
              <a:gd name="T2" fmla="*/ 236 w 874"/>
              <a:gd name="T3" fmla="*/ 111 h 937"/>
              <a:gd name="T4" fmla="*/ 349 w 874"/>
              <a:gd name="T5" fmla="*/ 48 h 937"/>
              <a:gd name="T6" fmla="*/ 518 w 874"/>
              <a:gd name="T7" fmla="*/ 10 h 937"/>
              <a:gd name="T8" fmla="*/ 793 w 874"/>
              <a:gd name="T9" fmla="*/ 29 h 937"/>
              <a:gd name="T10" fmla="*/ 825 w 874"/>
              <a:gd name="T11" fmla="*/ 111 h 937"/>
              <a:gd name="T12" fmla="*/ 850 w 874"/>
              <a:gd name="T13" fmla="*/ 186 h 937"/>
              <a:gd name="T14" fmla="*/ 837 w 874"/>
              <a:gd name="T15" fmla="*/ 555 h 937"/>
              <a:gd name="T16" fmla="*/ 843 w 874"/>
              <a:gd name="T17" fmla="*/ 611 h 937"/>
              <a:gd name="T18" fmla="*/ 743 w 874"/>
              <a:gd name="T19" fmla="*/ 843 h 937"/>
              <a:gd name="T20" fmla="*/ 662 w 874"/>
              <a:gd name="T21" fmla="*/ 937 h 937"/>
              <a:gd name="T22" fmla="*/ 518 w 874"/>
              <a:gd name="T23" fmla="*/ 912 h 937"/>
              <a:gd name="T24" fmla="*/ 480 w 874"/>
              <a:gd name="T25" fmla="*/ 887 h 937"/>
              <a:gd name="T26" fmla="*/ 468 w 874"/>
              <a:gd name="T27" fmla="*/ 868 h 937"/>
              <a:gd name="T28" fmla="*/ 449 w 874"/>
              <a:gd name="T29" fmla="*/ 856 h 937"/>
              <a:gd name="T30" fmla="*/ 386 w 874"/>
              <a:gd name="T31" fmla="*/ 793 h 937"/>
              <a:gd name="T32" fmla="*/ 374 w 874"/>
              <a:gd name="T33" fmla="*/ 774 h 937"/>
              <a:gd name="T34" fmla="*/ 355 w 874"/>
              <a:gd name="T35" fmla="*/ 762 h 937"/>
              <a:gd name="T36" fmla="*/ 330 w 874"/>
              <a:gd name="T37" fmla="*/ 724 h 937"/>
              <a:gd name="T38" fmla="*/ 311 w 874"/>
              <a:gd name="T39" fmla="*/ 705 h 937"/>
              <a:gd name="T40" fmla="*/ 248 w 874"/>
              <a:gd name="T41" fmla="*/ 665 h 937"/>
              <a:gd name="T42" fmla="*/ 204 w 874"/>
              <a:gd name="T43" fmla="*/ 602 h 937"/>
              <a:gd name="T44" fmla="*/ 151 w 874"/>
              <a:gd name="T45" fmla="*/ 573 h 937"/>
              <a:gd name="T46" fmla="*/ 132 w 874"/>
              <a:gd name="T47" fmla="*/ 539 h 937"/>
              <a:gd name="T48" fmla="*/ 69 w 874"/>
              <a:gd name="T49" fmla="*/ 480 h 937"/>
              <a:gd name="T50" fmla="*/ 6 w 874"/>
              <a:gd name="T51" fmla="*/ 335 h 937"/>
              <a:gd name="T52" fmla="*/ 30 w 874"/>
              <a:gd name="T53" fmla="*/ 219 h 937"/>
              <a:gd name="T54" fmla="*/ 122 w 874"/>
              <a:gd name="T55" fmla="*/ 141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4" h="937">
                <a:moveTo>
                  <a:pt x="122" y="141"/>
                </a:moveTo>
                <a:cubicBezTo>
                  <a:pt x="146" y="129"/>
                  <a:pt x="210" y="117"/>
                  <a:pt x="236" y="111"/>
                </a:cubicBezTo>
                <a:cubicBezTo>
                  <a:pt x="270" y="87"/>
                  <a:pt x="311" y="66"/>
                  <a:pt x="349" y="48"/>
                </a:cubicBezTo>
                <a:cubicBezTo>
                  <a:pt x="398" y="25"/>
                  <a:pt x="465" y="22"/>
                  <a:pt x="518" y="10"/>
                </a:cubicBezTo>
                <a:cubicBezTo>
                  <a:pt x="603" y="13"/>
                  <a:pt x="706" y="0"/>
                  <a:pt x="793" y="29"/>
                </a:cubicBezTo>
                <a:cubicBezTo>
                  <a:pt x="804" y="58"/>
                  <a:pt x="807" y="85"/>
                  <a:pt x="825" y="111"/>
                </a:cubicBezTo>
                <a:cubicBezTo>
                  <a:pt x="833" y="136"/>
                  <a:pt x="841" y="161"/>
                  <a:pt x="850" y="186"/>
                </a:cubicBezTo>
                <a:cubicBezTo>
                  <a:pt x="863" y="308"/>
                  <a:pt x="874" y="437"/>
                  <a:pt x="837" y="555"/>
                </a:cubicBezTo>
                <a:cubicBezTo>
                  <a:pt x="839" y="574"/>
                  <a:pt x="843" y="592"/>
                  <a:pt x="843" y="611"/>
                </a:cubicBezTo>
                <a:cubicBezTo>
                  <a:pt x="843" y="715"/>
                  <a:pt x="797" y="764"/>
                  <a:pt x="743" y="843"/>
                </a:cubicBezTo>
                <a:cubicBezTo>
                  <a:pt x="729" y="886"/>
                  <a:pt x="708" y="922"/>
                  <a:pt x="662" y="937"/>
                </a:cubicBezTo>
                <a:cubicBezTo>
                  <a:pt x="610" y="933"/>
                  <a:pt x="567" y="927"/>
                  <a:pt x="518" y="912"/>
                </a:cubicBezTo>
                <a:cubicBezTo>
                  <a:pt x="505" y="904"/>
                  <a:pt x="493" y="895"/>
                  <a:pt x="480" y="887"/>
                </a:cubicBezTo>
                <a:cubicBezTo>
                  <a:pt x="474" y="883"/>
                  <a:pt x="473" y="873"/>
                  <a:pt x="468" y="868"/>
                </a:cubicBezTo>
                <a:cubicBezTo>
                  <a:pt x="463" y="863"/>
                  <a:pt x="455" y="860"/>
                  <a:pt x="449" y="856"/>
                </a:cubicBezTo>
                <a:cubicBezTo>
                  <a:pt x="433" y="832"/>
                  <a:pt x="410" y="808"/>
                  <a:pt x="386" y="793"/>
                </a:cubicBezTo>
                <a:cubicBezTo>
                  <a:pt x="382" y="787"/>
                  <a:pt x="379" y="779"/>
                  <a:pt x="374" y="774"/>
                </a:cubicBezTo>
                <a:cubicBezTo>
                  <a:pt x="369" y="769"/>
                  <a:pt x="360" y="768"/>
                  <a:pt x="355" y="762"/>
                </a:cubicBezTo>
                <a:cubicBezTo>
                  <a:pt x="345" y="751"/>
                  <a:pt x="341" y="735"/>
                  <a:pt x="330" y="724"/>
                </a:cubicBezTo>
                <a:cubicBezTo>
                  <a:pt x="324" y="718"/>
                  <a:pt x="317" y="711"/>
                  <a:pt x="311" y="705"/>
                </a:cubicBezTo>
                <a:cubicBezTo>
                  <a:pt x="294" y="654"/>
                  <a:pt x="280" y="714"/>
                  <a:pt x="248" y="665"/>
                </a:cubicBezTo>
                <a:cubicBezTo>
                  <a:pt x="229" y="637"/>
                  <a:pt x="224" y="631"/>
                  <a:pt x="204" y="602"/>
                </a:cubicBezTo>
                <a:cubicBezTo>
                  <a:pt x="198" y="583"/>
                  <a:pt x="160" y="590"/>
                  <a:pt x="151" y="573"/>
                </a:cubicBezTo>
                <a:cubicBezTo>
                  <a:pt x="142" y="563"/>
                  <a:pt x="146" y="555"/>
                  <a:pt x="132" y="539"/>
                </a:cubicBezTo>
                <a:cubicBezTo>
                  <a:pt x="118" y="523"/>
                  <a:pt x="90" y="514"/>
                  <a:pt x="69" y="480"/>
                </a:cubicBezTo>
                <a:cubicBezTo>
                  <a:pt x="64" y="446"/>
                  <a:pt x="5" y="372"/>
                  <a:pt x="6" y="335"/>
                </a:cubicBezTo>
                <a:cubicBezTo>
                  <a:pt x="0" y="292"/>
                  <a:pt x="11" y="251"/>
                  <a:pt x="30" y="219"/>
                </a:cubicBezTo>
                <a:cubicBezTo>
                  <a:pt x="39" y="172"/>
                  <a:pt x="132" y="184"/>
                  <a:pt x="122" y="1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9182" name="Oval 30"/>
          <p:cNvSpPr>
            <a:spLocks noChangeAspect="1" noChangeArrowheads="1"/>
          </p:cNvSpPr>
          <p:nvPr/>
        </p:nvSpPr>
        <p:spPr bwMode="auto">
          <a:xfrm>
            <a:off x="5792788" y="5372100"/>
            <a:ext cx="179387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9183" name="Oval 31"/>
          <p:cNvSpPr>
            <a:spLocks noChangeAspect="1" noChangeArrowheads="1"/>
          </p:cNvSpPr>
          <p:nvPr/>
        </p:nvSpPr>
        <p:spPr bwMode="auto">
          <a:xfrm>
            <a:off x="8556625" y="5203825"/>
            <a:ext cx="180975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9184" name="Oval 32"/>
          <p:cNvSpPr>
            <a:spLocks noChangeAspect="1" noChangeArrowheads="1"/>
          </p:cNvSpPr>
          <p:nvPr/>
        </p:nvSpPr>
        <p:spPr bwMode="auto">
          <a:xfrm>
            <a:off x="8370888" y="6248400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9185" name="Oval 33"/>
          <p:cNvSpPr>
            <a:spLocks noChangeAspect="1" noChangeArrowheads="1"/>
          </p:cNvSpPr>
          <p:nvPr/>
        </p:nvSpPr>
        <p:spPr bwMode="auto">
          <a:xfrm>
            <a:off x="6372225" y="5203825"/>
            <a:ext cx="179388" cy="1682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9186" name="Oval 34"/>
          <p:cNvSpPr>
            <a:spLocks noChangeAspect="1" noChangeArrowheads="1"/>
          </p:cNvSpPr>
          <p:nvPr/>
        </p:nvSpPr>
        <p:spPr bwMode="auto">
          <a:xfrm>
            <a:off x="6448425" y="5614988"/>
            <a:ext cx="179388" cy="1698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9187" name="Oval 35"/>
          <p:cNvSpPr>
            <a:spLocks noChangeAspect="1" noChangeArrowheads="1"/>
          </p:cNvSpPr>
          <p:nvPr/>
        </p:nvSpPr>
        <p:spPr bwMode="auto">
          <a:xfrm>
            <a:off x="6291263" y="6248400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9188" name="Oval 36"/>
          <p:cNvSpPr>
            <a:spLocks noChangeAspect="1" noChangeArrowheads="1"/>
          </p:cNvSpPr>
          <p:nvPr/>
        </p:nvSpPr>
        <p:spPr bwMode="auto">
          <a:xfrm>
            <a:off x="8102600" y="5735638"/>
            <a:ext cx="179388" cy="171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sp>
        <p:nvSpPr>
          <p:cNvPr id="689189" name="Oval 37"/>
          <p:cNvSpPr>
            <a:spLocks noChangeAspect="1" noChangeArrowheads="1"/>
          </p:cNvSpPr>
          <p:nvPr/>
        </p:nvSpPr>
        <p:spPr bwMode="auto">
          <a:xfrm>
            <a:off x="7205663" y="5876925"/>
            <a:ext cx="179387" cy="1698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400"/>
          </a:p>
        </p:txBody>
      </p:sp>
      <p:cxnSp>
        <p:nvCxnSpPr>
          <p:cNvPr id="689190" name="AutoShape 38"/>
          <p:cNvCxnSpPr>
            <a:cxnSpLocks noChangeShapeType="1"/>
            <a:stCxn id="689182" idx="6"/>
            <a:endCxn id="689185" idx="3"/>
          </p:cNvCxnSpPr>
          <p:nvPr/>
        </p:nvCxnSpPr>
        <p:spPr bwMode="auto">
          <a:xfrm flipV="1">
            <a:off x="5972175" y="5346700"/>
            <a:ext cx="427038" cy="109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9191" name="AutoShape 39"/>
          <p:cNvCxnSpPr>
            <a:cxnSpLocks noChangeShapeType="1"/>
            <a:stCxn id="689182" idx="5"/>
            <a:endCxn id="689186" idx="2"/>
          </p:cNvCxnSpPr>
          <p:nvPr/>
        </p:nvCxnSpPr>
        <p:spPr bwMode="auto">
          <a:xfrm>
            <a:off x="5945188" y="5514975"/>
            <a:ext cx="503237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9192" name="AutoShape 40"/>
          <p:cNvCxnSpPr>
            <a:cxnSpLocks noChangeShapeType="1"/>
            <a:stCxn id="689187" idx="1"/>
            <a:endCxn id="689182" idx="4"/>
          </p:cNvCxnSpPr>
          <p:nvPr/>
        </p:nvCxnSpPr>
        <p:spPr bwMode="auto">
          <a:xfrm flipH="1" flipV="1">
            <a:off x="5883275" y="5540375"/>
            <a:ext cx="4349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9193" name="AutoShape 41"/>
          <p:cNvCxnSpPr>
            <a:cxnSpLocks noChangeShapeType="1"/>
            <a:stCxn id="689183" idx="3"/>
            <a:endCxn id="689188" idx="7"/>
          </p:cNvCxnSpPr>
          <p:nvPr/>
        </p:nvCxnSpPr>
        <p:spPr bwMode="auto">
          <a:xfrm flipH="1">
            <a:off x="8255000" y="5346700"/>
            <a:ext cx="328613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9194" name="AutoShape 42"/>
          <p:cNvCxnSpPr>
            <a:cxnSpLocks noChangeShapeType="1"/>
            <a:stCxn id="689189" idx="6"/>
            <a:endCxn id="689188" idx="2"/>
          </p:cNvCxnSpPr>
          <p:nvPr/>
        </p:nvCxnSpPr>
        <p:spPr bwMode="auto">
          <a:xfrm flipV="1">
            <a:off x="7385050" y="5821363"/>
            <a:ext cx="717550" cy="141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9195" name="AutoShape 43"/>
          <p:cNvCxnSpPr>
            <a:cxnSpLocks noChangeShapeType="1"/>
            <a:stCxn id="689183" idx="4"/>
            <a:endCxn id="689184" idx="0"/>
          </p:cNvCxnSpPr>
          <p:nvPr/>
        </p:nvCxnSpPr>
        <p:spPr bwMode="auto">
          <a:xfrm flipH="1">
            <a:off x="8461375" y="5372100"/>
            <a:ext cx="185738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9196" name="AutoShape 44"/>
          <p:cNvCxnSpPr>
            <a:cxnSpLocks noChangeShapeType="1"/>
            <a:stCxn id="689184" idx="2"/>
            <a:endCxn id="689187" idx="6"/>
          </p:cNvCxnSpPr>
          <p:nvPr/>
        </p:nvCxnSpPr>
        <p:spPr bwMode="auto">
          <a:xfrm flipH="1">
            <a:off x="6470650" y="6334125"/>
            <a:ext cx="1900238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9197" name="AutoShape 45"/>
          <p:cNvCxnSpPr>
            <a:cxnSpLocks noChangeShapeType="1"/>
            <a:stCxn id="689185" idx="6"/>
            <a:endCxn id="689183" idx="1"/>
          </p:cNvCxnSpPr>
          <p:nvPr/>
        </p:nvCxnSpPr>
        <p:spPr bwMode="auto">
          <a:xfrm flipV="1">
            <a:off x="6551613" y="5229225"/>
            <a:ext cx="2032000" cy="58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89198" name="Text Box 46"/>
          <p:cNvSpPr txBox="1">
            <a:spLocks noChangeArrowheads="1"/>
          </p:cNvSpPr>
          <p:nvPr/>
        </p:nvSpPr>
        <p:spPr bwMode="auto">
          <a:xfrm>
            <a:off x="6927850" y="5165725"/>
            <a:ext cx="23495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 </a:t>
            </a:r>
          </a:p>
        </p:txBody>
      </p:sp>
      <p:sp>
        <p:nvSpPr>
          <p:cNvPr id="689199" name="Text Box 47"/>
          <p:cNvSpPr txBox="1">
            <a:spLocks noChangeArrowheads="1"/>
          </p:cNvSpPr>
          <p:nvPr/>
        </p:nvSpPr>
        <p:spPr bwMode="auto">
          <a:xfrm>
            <a:off x="7239000" y="6477000"/>
            <a:ext cx="53340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 T*</a:t>
            </a:r>
          </a:p>
        </p:txBody>
      </p:sp>
      <p:sp>
        <p:nvSpPr>
          <p:cNvPr id="689200" name="Text Box 48"/>
          <p:cNvSpPr txBox="1">
            <a:spLocks noChangeArrowheads="1"/>
          </p:cNvSpPr>
          <p:nvPr/>
        </p:nvSpPr>
        <p:spPr bwMode="auto">
          <a:xfrm>
            <a:off x="6934200" y="6199188"/>
            <a:ext cx="15875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e</a:t>
            </a:r>
          </a:p>
        </p:txBody>
      </p:sp>
      <p:sp>
        <p:nvSpPr>
          <p:cNvPr id="689201" name="Rectangle 49"/>
          <p:cNvSpPr>
            <a:spLocks noChangeArrowheads="1"/>
          </p:cNvSpPr>
          <p:nvPr/>
        </p:nvSpPr>
        <p:spPr bwMode="auto">
          <a:xfrm>
            <a:off x="5502275" y="5435600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263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B7DD9-E1E7-42E9-A86B-7ADB89D08343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Greedy algorithm.  </a:t>
            </a:r>
            <a:r>
              <a:rPr kumimoji="0" lang="en-US" dirty="0">
                <a:solidFill>
                  <a:schemeClr val="tx1"/>
                </a:solidFill>
              </a:rPr>
              <a:t>Consider jobs in increasing order of finish time. Take each job provided it's compatible with the ones already taken.</a:t>
            </a: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endParaRPr kumimoji="0" lang="en-US" dirty="0">
              <a:solidFill>
                <a:schemeClr val="tx1"/>
              </a:solidFill>
            </a:endParaRPr>
          </a:p>
          <a:p>
            <a:r>
              <a:rPr kumimoji="0" lang="en-US" dirty="0"/>
              <a:t>Implementation.  </a:t>
            </a:r>
            <a:r>
              <a:rPr kumimoji="0" lang="en-US" dirty="0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kumimoji="0" lang="en-US" dirty="0"/>
              <a:t>Remember job j* that was added last to A.</a:t>
            </a:r>
          </a:p>
          <a:p>
            <a:pPr lvl="1"/>
            <a:r>
              <a:rPr kumimoji="0" lang="en-US" dirty="0"/>
              <a:t>Job j is compatible with A if </a:t>
            </a:r>
            <a:r>
              <a:rPr kumimoji="0" lang="en-US" dirty="0" err="1"/>
              <a:t>s</a:t>
            </a:r>
            <a:r>
              <a:rPr kumimoji="0" lang="en-US" baseline="-25000" dirty="0" err="1"/>
              <a:t>j</a:t>
            </a:r>
            <a:r>
              <a:rPr kumimoji="0" lang="en-US" dirty="0"/>
              <a:t> </a:t>
            </a:r>
            <a:r>
              <a:rPr kumimoji="0" lang="en-US" dirty="0">
                <a:sym typeface="Symbol" pitchFamily="18" charset="2"/>
              </a:rPr>
              <a:t></a:t>
            </a:r>
            <a:r>
              <a:rPr kumimoji="0" lang="en-US" dirty="0"/>
              <a:t> </a:t>
            </a:r>
            <a:r>
              <a:rPr kumimoji="0" lang="en-US" dirty="0" err="1"/>
              <a:t>f</a:t>
            </a:r>
            <a:r>
              <a:rPr kumimoji="0" lang="en-US" baseline="-25000" dirty="0" err="1"/>
              <a:t>j</a:t>
            </a:r>
            <a:r>
              <a:rPr kumimoji="0" lang="en-US" baseline="-25000" dirty="0"/>
              <a:t>*</a:t>
            </a:r>
            <a:r>
              <a:rPr kumimoji="0" lang="en-US" dirty="0"/>
              <a:t>.</a:t>
            </a:r>
          </a:p>
          <a:p>
            <a:endParaRPr kumimoji="0" lang="en-US" dirty="0"/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143000" y="2286000"/>
            <a:ext cx="7010400" cy="2384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Sort</a:t>
            </a:r>
            <a:r>
              <a:rPr lang="en-US" b="1">
                <a:latin typeface="Courier New" pitchFamily="49" charset="0"/>
              </a:rPr>
              <a:t> jobs by finish times so that f</a:t>
            </a:r>
            <a:r>
              <a:rPr lang="en-US" b="1" baseline="-25000"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f</a:t>
            </a:r>
            <a:r>
              <a:rPr lang="en-US" b="1" baseline="-25000">
                <a:latin typeface="Courier New" pitchFamily="49" charset="0"/>
              </a:rPr>
              <a:t>2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...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f</a:t>
            </a:r>
            <a:r>
              <a:rPr lang="en-US" b="1" baseline="-25000">
                <a:latin typeface="Courier New" pitchFamily="49" charset="0"/>
              </a:rPr>
              <a:t>n</a:t>
            </a:r>
            <a:r>
              <a:rPr lang="en-US" b="1">
                <a:latin typeface="Courier New" pitchFamily="49" charset="0"/>
              </a:rPr>
              <a:t>.</a:t>
            </a:r>
          </a:p>
          <a:p>
            <a:endParaRPr lang="en-US" b="1">
              <a:latin typeface="Courier New" pitchFamily="49" charset="0"/>
            </a:endParaRP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A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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j = 1 to n {</a:t>
            </a:r>
          </a:p>
          <a:p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if</a:t>
            </a:r>
            <a:r>
              <a:rPr lang="en-US" b="1">
                <a:latin typeface="Courier New" pitchFamily="49" charset="0"/>
              </a:rPr>
              <a:t> (job j compatible with A)</a:t>
            </a:r>
          </a:p>
          <a:p>
            <a:r>
              <a:rPr lang="en-US" b="1">
                <a:latin typeface="Courier New" pitchFamily="49" charset="0"/>
              </a:rPr>
              <a:t>      A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A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</a:t>
            </a:r>
            <a:r>
              <a:rPr lang="en-US" b="1">
                <a:latin typeface="Courier New" pitchFamily="49" charset="0"/>
              </a:rPr>
              <a:t> {j}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A  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1714500" y="2784475"/>
            <a:ext cx="1481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hlink"/>
                </a:solidFill>
              </a:rPr>
              <a:t>set of jobs selected </a:t>
            </a:r>
            <a:endParaRPr lang="en-US" sz="1200">
              <a:solidFill>
                <a:schemeClr val="hlink"/>
              </a:solidFill>
              <a:sym typeface="Symbol" pitchFamily="18" charset="2"/>
            </a:endParaRPr>
          </a:p>
        </p:txBody>
      </p:sp>
      <p:sp>
        <p:nvSpPr>
          <p:cNvPr id="692229" name="Line 5"/>
          <p:cNvSpPr>
            <a:spLocks noChangeShapeType="1"/>
          </p:cNvSpPr>
          <p:nvPr/>
        </p:nvSpPr>
        <p:spPr bwMode="auto">
          <a:xfrm flipH="1">
            <a:off x="1419225" y="2921000"/>
            <a:ext cx="195263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Interval Scheduling:  Greedy Algorithm</a:t>
            </a:r>
          </a:p>
        </p:txBody>
      </p:sp>
      <p:sp>
        <p:nvSpPr>
          <p:cNvPr id="692231" name="AutoShape 7">
            <a:hlinkClick r:id="rId3" action="ppaction://hlinkpres?slideindex=1&amp;slidetitle=Interval Scheduling" highlightClick="1"/>
          </p:cNvPr>
          <p:cNvSpPr>
            <a:spLocks noChangeArrowheads="1"/>
          </p:cNvSpPr>
          <p:nvPr/>
        </p:nvSpPr>
        <p:spPr bwMode="auto">
          <a:xfrm>
            <a:off x="7010400" y="3505200"/>
            <a:ext cx="533400" cy="38735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6CF6-50A5-414A-99D0-D08353F648F7}" type="slidenum">
              <a:rPr lang="en-US"/>
              <a:pPr/>
              <a:t>60</a:t>
            </a:fld>
            <a:endParaRPr lang="en-US" sz="1400"/>
          </a:p>
        </p:txBody>
      </p:sp>
      <p:sp>
        <p:nvSpPr>
          <p:cNvPr id="606237" name="Freeform 29"/>
          <p:cNvSpPr>
            <a:spLocks/>
          </p:cNvSpPr>
          <p:nvPr/>
        </p:nvSpPr>
        <p:spPr bwMode="auto">
          <a:xfrm>
            <a:off x="2963863" y="2941638"/>
            <a:ext cx="4037012" cy="2963862"/>
          </a:xfrm>
          <a:custGeom>
            <a:avLst/>
            <a:gdLst>
              <a:gd name="T0" fmla="*/ 138 w 2543"/>
              <a:gd name="T1" fmla="*/ 151 h 1867"/>
              <a:gd name="T2" fmla="*/ 332 w 2543"/>
              <a:gd name="T3" fmla="*/ 120 h 1867"/>
              <a:gd name="T4" fmla="*/ 658 w 2543"/>
              <a:gd name="T5" fmla="*/ 114 h 1867"/>
              <a:gd name="T6" fmla="*/ 1165 w 2543"/>
              <a:gd name="T7" fmla="*/ 189 h 1867"/>
              <a:gd name="T8" fmla="*/ 1203 w 2543"/>
              <a:gd name="T9" fmla="*/ 339 h 1867"/>
              <a:gd name="T10" fmla="*/ 1278 w 2543"/>
              <a:gd name="T11" fmla="*/ 445 h 1867"/>
              <a:gd name="T12" fmla="*/ 1347 w 2543"/>
              <a:gd name="T13" fmla="*/ 552 h 1867"/>
              <a:gd name="T14" fmla="*/ 1403 w 2543"/>
              <a:gd name="T15" fmla="*/ 608 h 1867"/>
              <a:gd name="T16" fmla="*/ 1434 w 2543"/>
              <a:gd name="T17" fmla="*/ 671 h 1867"/>
              <a:gd name="T18" fmla="*/ 1584 w 2543"/>
              <a:gd name="T19" fmla="*/ 777 h 1867"/>
              <a:gd name="T20" fmla="*/ 2198 w 2543"/>
              <a:gd name="T21" fmla="*/ 802 h 1867"/>
              <a:gd name="T22" fmla="*/ 2311 w 2543"/>
              <a:gd name="T23" fmla="*/ 821 h 1867"/>
              <a:gd name="T24" fmla="*/ 2511 w 2543"/>
              <a:gd name="T25" fmla="*/ 871 h 1867"/>
              <a:gd name="T26" fmla="*/ 2542 w 2543"/>
              <a:gd name="T27" fmla="*/ 946 h 1867"/>
              <a:gd name="T28" fmla="*/ 2536 w 2543"/>
              <a:gd name="T29" fmla="*/ 1122 h 1867"/>
              <a:gd name="T30" fmla="*/ 2511 w 2543"/>
              <a:gd name="T31" fmla="*/ 1184 h 1867"/>
              <a:gd name="T32" fmla="*/ 2442 w 2543"/>
              <a:gd name="T33" fmla="*/ 1378 h 1867"/>
              <a:gd name="T34" fmla="*/ 2386 w 2543"/>
              <a:gd name="T35" fmla="*/ 1491 h 1867"/>
              <a:gd name="T36" fmla="*/ 2179 w 2543"/>
              <a:gd name="T37" fmla="*/ 1704 h 1867"/>
              <a:gd name="T38" fmla="*/ 2123 w 2543"/>
              <a:gd name="T39" fmla="*/ 1741 h 1867"/>
              <a:gd name="T40" fmla="*/ 1754 w 2543"/>
              <a:gd name="T41" fmla="*/ 1867 h 1867"/>
              <a:gd name="T42" fmla="*/ 1428 w 2543"/>
              <a:gd name="T43" fmla="*/ 1842 h 1867"/>
              <a:gd name="T44" fmla="*/ 1347 w 2543"/>
              <a:gd name="T45" fmla="*/ 1823 h 1867"/>
              <a:gd name="T46" fmla="*/ 1278 w 2543"/>
              <a:gd name="T47" fmla="*/ 1798 h 1867"/>
              <a:gd name="T48" fmla="*/ 1178 w 2543"/>
              <a:gd name="T49" fmla="*/ 1754 h 1867"/>
              <a:gd name="T50" fmla="*/ 1115 w 2543"/>
              <a:gd name="T51" fmla="*/ 1723 h 1867"/>
              <a:gd name="T52" fmla="*/ 1096 w 2543"/>
              <a:gd name="T53" fmla="*/ 1710 h 1867"/>
              <a:gd name="T54" fmla="*/ 1071 w 2543"/>
              <a:gd name="T55" fmla="*/ 1704 h 1867"/>
              <a:gd name="T56" fmla="*/ 1052 w 2543"/>
              <a:gd name="T57" fmla="*/ 1685 h 1867"/>
              <a:gd name="T58" fmla="*/ 940 w 2543"/>
              <a:gd name="T59" fmla="*/ 1635 h 1867"/>
              <a:gd name="T60" fmla="*/ 858 w 2543"/>
              <a:gd name="T61" fmla="*/ 1579 h 1867"/>
              <a:gd name="T62" fmla="*/ 771 w 2543"/>
              <a:gd name="T63" fmla="*/ 1522 h 1867"/>
              <a:gd name="T64" fmla="*/ 683 w 2543"/>
              <a:gd name="T65" fmla="*/ 1460 h 1867"/>
              <a:gd name="T66" fmla="*/ 539 w 2543"/>
              <a:gd name="T67" fmla="*/ 1366 h 1867"/>
              <a:gd name="T68" fmla="*/ 501 w 2543"/>
              <a:gd name="T69" fmla="*/ 1341 h 1867"/>
              <a:gd name="T70" fmla="*/ 420 w 2543"/>
              <a:gd name="T71" fmla="*/ 1284 h 1867"/>
              <a:gd name="T72" fmla="*/ 263 w 2543"/>
              <a:gd name="T73" fmla="*/ 1134 h 1867"/>
              <a:gd name="T74" fmla="*/ 213 w 2543"/>
              <a:gd name="T75" fmla="*/ 1053 h 1867"/>
              <a:gd name="T76" fmla="*/ 188 w 2543"/>
              <a:gd name="T77" fmla="*/ 1015 h 1867"/>
              <a:gd name="T78" fmla="*/ 119 w 2543"/>
              <a:gd name="T79" fmla="*/ 865 h 1867"/>
              <a:gd name="T80" fmla="*/ 94 w 2543"/>
              <a:gd name="T81" fmla="*/ 821 h 1867"/>
              <a:gd name="T82" fmla="*/ 38 w 2543"/>
              <a:gd name="T83" fmla="*/ 614 h 1867"/>
              <a:gd name="T84" fmla="*/ 19 w 2543"/>
              <a:gd name="T85" fmla="*/ 533 h 1867"/>
              <a:gd name="T86" fmla="*/ 7 w 2543"/>
              <a:gd name="T87" fmla="*/ 470 h 1867"/>
              <a:gd name="T88" fmla="*/ 0 w 2543"/>
              <a:gd name="T89" fmla="*/ 308 h 1867"/>
              <a:gd name="T90" fmla="*/ 138 w 2543"/>
              <a:gd name="T91" fmla="*/ 151 h 1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43" h="1867">
                <a:moveTo>
                  <a:pt x="138" y="151"/>
                </a:moveTo>
                <a:cubicBezTo>
                  <a:pt x="200" y="140"/>
                  <a:pt x="270" y="122"/>
                  <a:pt x="332" y="120"/>
                </a:cubicBezTo>
                <a:cubicBezTo>
                  <a:pt x="441" y="116"/>
                  <a:pt x="549" y="116"/>
                  <a:pt x="658" y="114"/>
                </a:cubicBezTo>
                <a:cubicBezTo>
                  <a:pt x="1020" y="119"/>
                  <a:pt x="1067" y="0"/>
                  <a:pt x="1165" y="189"/>
                </a:cubicBezTo>
                <a:cubicBezTo>
                  <a:pt x="1176" y="236"/>
                  <a:pt x="1182" y="296"/>
                  <a:pt x="1203" y="339"/>
                </a:cubicBezTo>
                <a:cubicBezTo>
                  <a:pt x="1222" y="377"/>
                  <a:pt x="1260" y="407"/>
                  <a:pt x="1278" y="445"/>
                </a:cubicBezTo>
                <a:cubicBezTo>
                  <a:pt x="1297" y="484"/>
                  <a:pt x="1321" y="518"/>
                  <a:pt x="1347" y="552"/>
                </a:cubicBezTo>
                <a:cubicBezTo>
                  <a:pt x="1357" y="565"/>
                  <a:pt x="1400" y="603"/>
                  <a:pt x="1403" y="608"/>
                </a:cubicBezTo>
                <a:cubicBezTo>
                  <a:pt x="1415" y="627"/>
                  <a:pt x="1420" y="654"/>
                  <a:pt x="1434" y="671"/>
                </a:cubicBezTo>
                <a:cubicBezTo>
                  <a:pt x="1470" y="715"/>
                  <a:pt x="1527" y="762"/>
                  <a:pt x="1584" y="777"/>
                </a:cubicBezTo>
                <a:cubicBezTo>
                  <a:pt x="1770" y="827"/>
                  <a:pt x="2070" y="800"/>
                  <a:pt x="2198" y="802"/>
                </a:cubicBezTo>
                <a:cubicBezTo>
                  <a:pt x="2236" y="807"/>
                  <a:pt x="2273" y="816"/>
                  <a:pt x="2311" y="821"/>
                </a:cubicBezTo>
                <a:cubicBezTo>
                  <a:pt x="2380" y="830"/>
                  <a:pt x="2451" y="833"/>
                  <a:pt x="2511" y="871"/>
                </a:cubicBezTo>
                <a:cubicBezTo>
                  <a:pt x="2543" y="919"/>
                  <a:pt x="2534" y="894"/>
                  <a:pt x="2542" y="946"/>
                </a:cubicBezTo>
                <a:cubicBezTo>
                  <a:pt x="2540" y="1005"/>
                  <a:pt x="2540" y="1063"/>
                  <a:pt x="2536" y="1122"/>
                </a:cubicBezTo>
                <a:cubicBezTo>
                  <a:pt x="2535" y="1144"/>
                  <a:pt x="2516" y="1162"/>
                  <a:pt x="2511" y="1184"/>
                </a:cubicBezTo>
                <a:cubicBezTo>
                  <a:pt x="2496" y="1253"/>
                  <a:pt x="2484" y="1320"/>
                  <a:pt x="2442" y="1378"/>
                </a:cubicBezTo>
                <a:cubicBezTo>
                  <a:pt x="2428" y="1422"/>
                  <a:pt x="2420" y="1457"/>
                  <a:pt x="2386" y="1491"/>
                </a:cubicBezTo>
                <a:cubicBezTo>
                  <a:pt x="2364" y="1583"/>
                  <a:pt x="2251" y="1651"/>
                  <a:pt x="2179" y="1704"/>
                </a:cubicBezTo>
                <a:cubicBezTo>
                  <a:pt x="2157" y="1720"/>
                  <a:pt x="2150" y="1733"/>
                  <a:pt x="2123" y="1741"/>
                </a:cubicBezTo>
                <a:cubicBezTo>
                  <a:pt x="2032" y="1832"/>
                  <a:pt x="1872" y="1834"/>
                  <a:pt x="1754" y="1867"/>
                </a:cubicBezTo>
                <a:cubicBezTo>
                  <a:pt x="1644" y="1862"/>
                  <a:pt x="1537" y="1857"/>
                  <a:pt x="1428" y="1842"/>
                </a:cubicBezTo>
                <a:cubicBezTo>
                  <a:pt x="1401" y="1834"/>
                  <a:pt x="1374" y="1830"/>
                  <a:pt x="1347" y="1823"/>
                </a:cubicBezTo>
                <a:cubicBezTo>
                  <a:pt x="1323" y="1816"/>
                  <a:pt x="1303" y="1804"/>
                  <a:pt x="1278" y="1798"/>
                </a:cubicBezTo>
                <a:cubicBezTo>
                  <a:pt x="1249" y="1778"/>
                  <a:pt x="1211" y="1765"/>
                  <a:pt x="1178" y="1754"/>
                </a:cubicBezTo>
                <a:cubicBezTo>
                  <a:pt x="1155" y="1746"/>
                  <a:pt x="1138" y="1730"/>
                  <a:pt x="1115" y="1723"/>
                </a:cubicBezTo>
                <a:cubicBezTo>
                  <a:pt x="1109" y="1719"/>
                  <a:pt x="1103" y="1713"/>
                  <a:pt x="1096" y="1710"/>
                </a:cubicBezTo>
                <a:cubicBezTo>
                  <a:pt x="1088" y="1707"/>
                  <a:pt x="1078" y="1708"/>
                  <a:pt x="1071" y="1704"/>
                </a:cubicBezTo>
                <a:cubicBezTo>
                  <a:pt x="1063" y="1700"/>
                  <a:pt x="1059" y="1690"/>
                  <a:pt x="1052" y="1685"/>
                </a:cubicBezTo>
                <a:cubicBezTo>
                  <a:pt x="1029" y="1669"/>
                  <a:pt x="968" y="1647"/>
                  <a:pt x="940" y="1635"/>
                </a:cubicBezTo>
                <a:cubicBezTo>
                  <a:pt x="915" y="1610"/>
                  <a:pt x="887" y="1597"/>
                  <a:pt x="858" y="1579"/>
                </a:cubicBezTo>
                <a:cubicBezTo>
                  <a:pt x="827" y="1559"/>
                  <a:pt x="803" y="1539"/>
                  <a:pt x="771" y="1522"/>
                </a:cubicBezTo>
                <a:cubicBezTo>
                  <a:pt x="750" y="1493"/>
                  <a:pt x="711" y="1483"/>
                  <a:pt x="683" y="1460"/>
                </a:cubicBezTo>
                <a:cubicBezTo>
                  <a:pt x="639" y="1424"/>
                  <a:pt x="591" y="1391"/>
                  <a:pt x="539" y="1366"/>
                </a:cubicBezTo>
                <a:cubicBezTo>
                  <a:pt x="474" y="1301"/>
                  <a:pt x="559" y="1380"/>
                  <a:pt x="501" y="1341"/>
                </a:cubicBezTo>
                <a:cubicBezTo>
                  <a:pt x="474" y="1322"/>
                  <a:pt x="452" y="1296"/>
                  <a:pt x="420" y="1284"/>
                </a:cubicBezTo>
                <a:cubicBezTo>
                  <a:pt x="377" y="1225"/>
                  <a:pt x="305" y="1194"/>
                  <a:pt x="263" y="1134"/>
                </a:cubicBezTo>
                <a:cubicBezTo>
                  <a:pt x="245" y="1108"/>
                  <a:pt x="230" y="1079"/>
                  <a:pt x="213" y="1053"/>
                </a:cubicBezTo>
                <a:cubicBezTo>
                  <a:pt x="205" y="1040"/>
                  <a:pt x="188" y="1015"/>
                  <a:pt x="188" y="1015"/>
                </a:cubicBezTo>
                <a:cubicBezTo>
                  <a:pt x="172" y="964"/>
                  <a:pt x="149" y="909"/>
                  <a:pt x="119" y="865"/>
                </a:cubicBezTo>
                <a:cubicBezTo>
                  <a:pt x="103" y="797"/>
                  <a:pt x="128" y="882"/>
                  <a:pt x="94" y="821"/>
                </a:cubicBezTo>
                <a:cubicBezTo>
                  <a:pt x="61" y="762"/>
                  <a:pt x="53" y="678"/>
                  <a:pt x="38" y="614"/>
                </a:cubicBezTo>
                <a:cubicBezTo>
                  <a:pt x="32" y="587"/>
                  <a:pt x="24" y="560"/>
                  <a:pt x="19" y="533"/>
                </a:cubicBezTo>
                <a:cubicBezTo>
                  <a:pt x="15" y="512"/>
                  <a:pt x="7" y="470"/>
                  <a:pt x="7" y="470"/>
                </a:cubicBezTo>
                <a:cubicBezTo>
                  <a:pt x="5" y="416"/>
                  <a:pt x="4" y="362"/>
                  <a:pt x="0" y="308"/>
                </a:cubicBezTo>
                <a:cubicBezTo>
                  <a:pt x="22" y="255"/>
                  <a:pt x="83" y="182"/>
                  <a:pt x="138" y="1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Prim's Algorithm:  Proof of Correctness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Prim's algorithm.  </a:t>
            </a:r>
            <a:r>
              <a:rPr lang="en-US">
                <a:solidFill>
                  <a:schemeClr val="hlink"/>
                </a:solidFill>
              </a:rPr>
              <a:t>[Jarník 1930, Dijkstra 1957, Prim 1959]</a:t>
            </a:r>
          </a:p>
          <a:p>
            <a:pPr lvl="1"/>
            <a:r>
              <a:rPr lang="en-US"/>
              <a:t>Initialize S = any node.</a:t>
            </a:r>
          </a:p>
          <a:p>
            <a:pPr lvl="1"/>
            <a:r>
              <a:rPr lang="en-US"/>
              <a:t>Apply cut property to S.</a:t>
            </a:r>
          </a:p>
          <a:p>
            <a:pPr lvl="1"/>
            <a:r>
              <a:rPr lang="en-US"/>
              <a:t>Add min cost edge in cutset corresponding to S to T, and add one new explored node u to S.</a:t>
            </a:r>
          </a:p>
          <a:p>
            <a:pPr lvl="1"/>
            <a:endParaRPr lang="en-US"/>
          </a:p>
        </p:txBody>
      </p:sp>
      <p:sp>
        <p:nvSpPr>
          <p:cNvPr id="606213" name="Oval 5"/>
          <p:cNvSpPr>
            <a:spLocks noChangeArrowheads="1"/>
          </p:cNvSpPr>
          <p:nvPr/>
        </p:nvSpPr>
        <p:spPr bwMode="auto">
          <a:xfrm>
            <a:off x="3224213" y="3592513"/>
            <a:ext cx="201612" cy="2016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7264400" y="3187700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06215" name="Oval 7"/>
          <p:cNvSpPr>
            <a:spLocks noChangeArrowheads="1"/>
          </p:cNvSpPr>
          <p:nvPr/>
        </p:nvSpPr>
        <p:spPr bwMode="auto">
          <a:xfrm>
            <a:off x="7113588" y="5915025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06216" name="Oval 8"/>
          <p:cNvSpPr>
            <a:spLocks noChangeArrowheads="1"/>
          </p:cNvSpPr>
          <p:nvPr/>
        </p:nvSpPr>
        <p:spPr bwMode="auto">
          <a:xfrm>
            <a:off x="4083050" y="3238500"/>
            <a:ext cx="203200" cy="201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06217" name="Oval 9"/>
          <p:cNvSpPr>
            <a:spLocks noChangeArrowheads="1"/>
          </p:cNvSpPr>
          <p:nvPr/>
        </p:nvSpPr>
        <p:spPr bwMode="auto">
          <a:xfrm>
            <a:off x="3779838" y="4400550"/>
            <a:ext cx="203200" cy="201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06218" name="Oval 10"/>
          <p:cNvSpPr>
            <a:spLocks noChangeArrowheads="1"/>
          </p:cNvSpPr>
          <p:nvPr/>
        </p:nvSpPr>
        <p:spPr bwMode="auto">
          <a:xfrm>
            <a:off x="2971800" y="6269038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6559550" y="4552950"/>
            <a:ext cx="200025" cy="200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06220" name="Oval 12"/>
          <p:cNvSpPr>
            <a:spLocks noChangeArrowheads="1"/>
          </p:cNvSpPr>
          <p:nvPr/>
        </p:nvSpPr>
        <p:spPr bwMode="auto">
          <a:xfrm>
            <a:off x="4991100" y="5410200"/>
            <a:ext cx="203200" cy="20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cxnSp>
        <p:nvCxnSpPr>
          <p:cNvPr id="606221" name="AutoShape 13"/>
          <p:cNvCxnSpPr>
            <a:cxnSpLocks noChangeShapeType="1"/>
            <a:stCxn id="606213" idx="6"/>
            <a:endCxn id="606216" idx="3"/>
          </p:cNvCxnSpPr>
          <p:nvPr/>
        </p:nvCxnSpPr>
        <p:spPr bwMode="auto">
          <a:xfrm flipV="1">
            <a:off x="3425825" y="3411538"/>
            <a:ext cx="687388" cy="282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2" name="AutoShape 14"/>
          <p:cNvCxnSpPr>
            <a:cxnSpLocks noChangeShapeType="1"/>
            <a:stCxn id="606213" idx="5"/>
            <a:endCxn id="606217" idx="0"/>
          </p:cNvCxnSpPr>
          <p:nvPr/>
        </p:nvCxnSpPr>
        <p:spPr bwMode="auto">
          <a:xfrm>
            <a:off x="3397250" y="3765550"/>
            <a:ext cx="484188" cy="6350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3" name="AutoShape 15"/>
          <p:cNvCxnSpPr>
            <a:cxnSpLocks noChangeShapeType="1"/>
            <a:stCxn id="606213" idx="4"/>
            <a:endCxn id="606218" idx="0"/>
          </p:cNvCxnSpPr>
          <p:nvPr/>
        </p:nvCxnSpPr>
        <p:spPr bwMode="auto">
          <a:xfrm flipH="1">
            <a:off x="3073400" y="3794125"/>
            <a:ext cx="252413" cy="24749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4" name="AutoShape 16"/>
          <p:cNvCxnSpPr>
            <a:cxnSpLocks noChangeShapeType="1"/>
            <a:stCxn id="606217" idx="7"/>
            <a:endCxn id="606214" idx="2"/>
          </p:cNvCxnSpPr>
          <p:nvPr/>
        </p:nvCxnSpPr>
        <p:spPr bwMode="auto">
          <a:xfrm flipV="1">
            <a:off x="3952875" y="3289300"/>
            <a:ext cx="3311525" cy="1139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5" name="AutoShape 17"/>
          <p:cNvCxnSpPr>
            <a:cxnSpLocks noChangeShapeType="1"/>
            <a:stCxn id="606219" idx="0"/>
            <a:endCxn id="606214" idx="4"/>
          </p:cNvCxnSpPr>
          <p:nvPr/>
        </p:nvCxnSpPr>
        <p:spPr bwMode="auto">
          <a:xfrm flipV="1">
            <a:off x="6659563" y="3390900"/>
            <a:ext cx="708025" cy="11620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6" name="AutoShape 18"/>
          <p:cNvCxnSpPr>
            <a:cxnSpLocks noChangeShapeType="1"/>
            <a:stCxn id="606217" idx="5"/>
            <a:endCxn id="606220" idx="1"/>
          </p:cNvCxnSpPr>
          <p:nvPr/>
        </p:nvCxnSpPr>
        <p:spPr bwMode="auto">
          <a:xfrm>
            <a:off x="3952875" y="4573588"/>
            <a:ext cx="1068388" cy="8667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7" name="AutoShape 19"/>
          <p:cNvCxnSpPr>
            <a:cxnSpLocks noChangeShapeType="1"/>
            <a:stCxn id="606220" idx="5"/>
            <a:endCxn id="606215" idx="2"/>
          </p:cNvCxnSpPr>
          <p:nvPr/>
        </p:nvCxnSpPr>
        <p:spPr bwMode="auto">
          <a:xfrm>
            <a:off x="5165725" y="5584825"/>
            <a:ext cx="1947863" cy="4333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8" name="AutoShape 20"/>
          <p:cNvCxnSpPr>
            <a:cxnSpLocks noChangeShapeType="1"/>
            <a:stCxn id="606220" idx="7"/>
            <a:endCxn id="606219" idx="3"/>
          </p:cNvCxnSpPr>
          <p:nvPr/>
        </p:nvCxnSpPr>
        <p:spPr bwMode="auto">
          <a:xfrm flipV="1">
            <a:off x="5165725" y="4724400"/>
            <a:ext cx="1422400" cy="71596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29" name="AutoShape 21"/>
          <p:cNvCxnSpPr>
            <a:cxnSpLocks noChangeShapeType="1"/>
            <a:stCxn id="606219" idx="4"/>
            <a:endCxn id="606215" idx="0"/>
          </p:cNvCxnSpPr>
          <p:nvPr/>
        </p:nvCxnSpPr>
        <p:spPr bwMode="auto">
          <a:xfrm>
            <a:off x="6659563" y="4752975"/>
            <a:ext cx="555625" cy="11620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0" name="AutoShape 22"/>
          <p:cNvCxnSpPr>
            <a:cxnSpLocks noChangeShapeType="1"/>
            <a:stCxn id="606214" idx="3"/>
            <a:endCxn id="606220" idx="0"/>
          </p:cNvCxnSpPr>
          <p:nvPr/>
        </p:nvCxnSpPr>
        <p:spPr bwMode="auto">
          <a:xfrm flipH="1">
            <a:off x="5094288" y="3360738"/>
            <a:ext cx="2200275" cy="20494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1" name="AutoShape 23"/>
          <p:cNvCxnSpPr>
            <a:cxnSpLocks noChangeShapeType="1"/>
            <a:stCxn id="606217" idx="4"/>
            <a:endCxn id="606218" idx="7"/>
          </p:cNvCxnSpPr>
          <p:nvPr/>
        </p:nvCxnSpPr>
        <p:spPr bwMode="auto">
          <a:xfrm flipH="1">
            <a:off x="3144838" y="4602163"/>
            <a:ext cx="736600" cy="16970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2" name="AutoShape 24"/>
          <p:cNvCxnSpPr>
            <a:cxnSpLocks noChangeShapeType="1"/>
            <a:stCxn id="606218" idx="6"/>
            <a:endCxn id="606220" idx="2"/>
          </p:cNvCxnSpPr>
          <p:nvPr/>
        </p:nvCxnSpPr>
        <p:spPr bwMode="auto">
          <a:xfrm flipV="1">
            <a:off x="3175000" y="5513388"/>
            <a:ext cx="1816100" cy="8588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3" name="AutoShape 25"/>
          <p:cNvCxnSpPr>
            <a:cxnSpLocks noChangeShapeType="1"/>
            <a:stCxn id="606216" idx="6"/>
            <a:endCxn id="606214" idx="1"/>
          </p:cNvCxnSpPr>
          <p:nvPr/>
        </p:nvCxnSpPr>
        <p:spPr bwMode="auto">
          <a:xfrm flipV="1">
            <a:off x="4286250" y="3216275"/>
            <a:ext cx="3008313" cy="1238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6234" name="AutoShape 26"/>
          <p:cNvCxnSpPr>
            <a:cxnSpLocks noChangeShapeType="1"/>
            <a:stCxn id="606218" idx="5"/>
            <a:endCxn id="606215" idx="3"/>
          </p:cNvCxnSpPr>
          <p:nvPr/>
        </p:nvCxnSpPr>
        <p:spPr bwMode="auto">
          <a:xfrm flipV="1">
            <a:off x="3144838" y="6089650"/>
            <a:ext cx="3998912" cy="35401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6235" name="AutoShape 27"/>
          <p:cNvSpPr>
            <a:spLocks noChangeArrowheads="1"/>
          </p:cNvSpPr>
          <p:nvPr/>
        </p:nvSpPr>
        <p:spPr bwMode="auto">
          <a:xfrm rot="-5400000">
            <a:off x="7199313" y="3859213"/>
            <a:ext cx="201612" cy="334962"/>
          </a:xfrm>
          <a:prstGeom prst="upArrow">
            <a:avLst>
              <a:gd name="adj1" fmla="val 50000"/>
              <a:gd name="adj2" fmla="val 41535"/>
            </a:avLst>
          </a:prstGeom>
          <a:solidFill>
            <a:srgbClr val="0033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4114800" y="3733800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258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F9C9E-D64A-4799-9583-41C67DD2D50C}" type="slidenum">
              <a:rPr lang="en-US"/>
              <a:pPr/>
              <a:t>61</a:t>
            </a:fld>
            <a:endParaRPr lang="en-US" sz="1400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  Prim's Algorithm</a:t>
            </a:r>
          </a:p>
        </p:txBody>
      </p:sp>
      <p:sp>
        <p:nvSpPr>
          <p:cNvPr id="608266" name="Text Box 10"/>
          <p:cNvSpPr txBox="1">
            <a:spLocks noChangeArrowheads="1"/>
          </p:cNvSpPr>
          <p:nvPr/>
        </p:nvSpPr>
        <p:spPr bwMode="auto">
          <a:xfrm>
            <a:off x="1600200" y="2971800"/>
            <a:ext cx="6553200" cy="3671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  <a:sym typeface="Symbol" pitchFamily="18" charset="2"/>
              </a:rPr>
              <a:t>Prim(G, c) {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foreach</a:t>
            </a:r>
            <a:r>
              <a:rPr lang="en-US" b="1">
                <a:latin typeface="Courier New" pitchFamily="49" charset="0"/>
              </a:rPr>
              <a:t> (v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 </a:t>
            </a:r>
            <a:r>
              <a:rPr lang="en-US" b="1">
                <a:latin typeface="Courier New" pitchFamily="49" charset="0"/>
              </a:rPr>
              <a:t>V) a[v]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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  <a:sym typeface="Symbol" pitchFamily="18" charset="2"/>
              </a:rPr>
              <a:t>   Initialize an empty priority queue Q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foreach</a:t>
            </a:r>
            <a:r>
              <a:rPr lang="en-US" b="1">
                <a:latin typeface="Courier New" pitchFamily="49" charset="0"/>
              </a:rPr>
              <a:t> (v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 </a:t>
            </a:r>
            <a:r>
              <a:rPr lang="en-US" b="1">
                <a:latin typeface="Courier New" pitchFamily="49" charset="0"/>
              </a:rPr>
              <a:t>V) insert v onto Q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  <a:sym typeface="Symbol" pitchFamily="18" charset="2"/>
              </a:rPr>
              <a:t>   Initialize set of explored nodes S 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</a:t>
            </a:r>
            <a:endParaRPr lang="en-US" b="1">
              <a:solidFill>
                <a:srgbClr val="003399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while</a:t>
            </a:r>
            <a:r>
              <a:rPr lang="en-US" b="1">
                <a:latin typeface="Courier New" pitchFamily="49" charset="0"/>
              </a:rPr>
              <a:t> (Q is not empty) {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      u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delete min element from Q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  <a:sym typeface="Symbol" pitchFamily="18" charset="2"/>
              </a:rPr>
              <a:t>      S </a:t>
            </a:r>
            <a:r>
              <a:rPr lang="en-US" b="1">
                <a:latin typeface="Courier New" pitchFamily="49" charset="0"/>
              </a:rPr>
              <a:t> S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 {</a:t>
            </a:r>
            <a:r>
              <a:rPr lang="en-US" b="1" baseline="-25000">
                <a:latin typeface="Courier New" pitchFamily="49" charset="0"/>
                <a:sym typeface="Symbol" pitchFamily="18" charset="2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u</a:t>
            </a:r>
            <a:r>
              <a:rPr lang="en-US" b="1" baseline="-25000">
                <a:latin typeface="Courier New" pitchFamily="49" charset="0"/>
                <a:sym typeface="Symbol" pitchFamily="18" charset="2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}</a:t>
            </a:r>
            <a:endParaRPr lang="en-US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   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foreach</a:t>
            </a:r>
            <a:r>
              <a:rPr lang="en-US" b="1">
                <a:latin typeface="Courier New" pitchFamily="49" charset="0"/>
              </a:rPr>
              <a:t> (edge e = (u, v) incident to u)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       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if</a:t>
            </a:r>
            <a:r>
              <a:rPr lang="en-US" b="1">
                <a:latin typeface="Courier New" pitchFamily="49" charset="0"/>
              </a:rPr>
              <a:t> ((v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 S)</a:t>
            </a:r>
            <a:r>
              <a:rPr lang="en-US" b="1">
                <a:latin typeface="Courier New" pitchFamily="49" charset="0"/>
              </a:rPr>
              <a:t> and (c</a:t>
            </a:r>
            <a:r>
              <a:rPr lang="en-US" b="1" baseline="-25000">
                <a:latin typeface="Courier New" pitchFamily="49" charset="0"/>
              </a:rPr>
              <a:t>e</a:t>
            </a:r>
            <a:r>
              <a:rPr lang="en-US" b="1">
                <a:latin typeface="Courier New" pitchFamily="49" charset="0"/>
              </a:rPr>
              <a:t> &lt; a[v]))</a:t>
            </a: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             decrease priority a[v] to c</a:t>
            </a:r>
            <a:r>
              <a:rPr lang="en-US" b="1" baseline="-25000">
                <a:latin typeface="Courier New" pitchFamily="49" charset="0"/>
              </a:rPr>
              <a:t>e</a:t>
            </a:r>
            <a:endParaRPr lang="en-US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60826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Implementation.  </a:t>
            </a:r>
            <a:r>
              <a:rPr lang="en-US">
                <a:solidFill>
                  <a:schemeClr val="tx1"/>
                </a:solidFill>
              </a:rPr>
              <a:t>Use a priority queue ala Dijkstra.</a:t>
            </a:r>
          </a:p>
          <a:p>
            <a:pPr lvl="1"/>
            <a:r>
              <a:rPr lang="en-US"/>
              <a:t>Maintain set of explored nodes S.</a:t>
            </a:r>
          </a:p>
          <a:p>
            <a:pPr lvl="1"/>
            <a:r>
              <a:rPr lang="en-US"/>
              <a:t>For each unexplored node v, maintain attachment cost a[v] = cost of cheapest edge v to a node in S.</a:t>
            </a:r>
          </a:p>
          <a:p>
            <a:pPr lvl="1"/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with an array; O(m log n) with a binary heap.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9469-44DF-4A13-8669-B14DCCC0A12D}" type="slidenum">
              <a:rPr lang="en-US"/>
              <a:pPr/>
              <a:t>62</a:t>
            </a:fld>
            <a:endParaRPr lang="en-US" sz="1400"/>
          </a:p>
        </p:txBody>
      </p:sp>
      <p:sp>
        <p:nvSpPr>
          <p:cNvPr id="612411" name="Rectangle 59"/>
          <p:cNvSpPr>
            <a:spLocks noChangeArrowheads="1"/>
          </p:cNvSpPr>
          <p:nvPr/>
        </p:nvSpPr>
        <p:spPr bwMode="auto">
          <a:xfrm>
            <a:off x="4953000" y="3352800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410" name="Rectangle 58"/>
          <p:cNvSpPr>
            <a:spLocks noChangeArrowheads="1"/>
          </p:cNvSpPr>
          <p:nvPr/>
        </p:nvSpPr>
        <p:spPr bwMode="auto">
          <a:xfrm>
            <a:off x="762000" y="3352800"/>
            <a:ext cx="3505200" cy="2819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Kruskal's Algorithm:  Proof of Correctness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Kruskal's algorithm.  </a:t>
            </a:r>
            <a:r>
              <a:rPr lang="en-US">
                <a:solidFill>
                  <a:schemeClr val="hlink"/>
                </a:solidFill>
              </a:rPr>
              <a:t>[Kruskal, 1956]</a:t>
            </a:r>
            <a:endParaRPr lang="en-US"/>
          </a:p>
          <a:p>
            <a:pPr marL="457200" lvl="1" indent="-342900"/>
            <a:r>
              <a:rPr lang="en-US"/>
              <a:t>Consider edges in ascending order of weight.</a:t>
            </a:r>
          </a:p>
          <a:p>
            <a:pPr marL="457200" lvl="1" indent="-342900"/>
            <a:r>
              <a:rPr lang="en-US"/>
              <a:t>Case 1:  If adding e to T creates a cycle, discard e according to cycle property.</a:t>
            </a:r>
          </a:p>
          <a:p>
            <a:pPr marL="457200" lvl="1" indent="-342900"/>
            <a:r>
              <a:rPr lang="en-US"/>
              <a:t>Case 2:  Otherwise, insert e = (u, v) into T according to cut property where S = set of nodes in u's connected component. </a:t>
            </a:r>
          </a:p>
        </p:txBody>
      </p:sp>
      <p:sp>
        <p:nvSpPr>
          <p:cNvPr id="612357" name="Oval 5"/>
          <p:cNvSpPr>
            <a:spLocks noChangeAspect="1" noChangeArrowheads="1"/>
          </p:cNvSpPr>
          <p:nvPr/>
        </p:nvSpPr>
        <p:spPr bwMode="auto">
          <a:xfrm>
            <a:off x="1155700" y="3922713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58" name="Oval 6"/>
          <p:cNvSpPr>
            <a:spLocks noChangeAspect="1" noChangeArrowheads="1"/>
          </p:cNvSpPr>
          <p:nvPr/>
        </p:nvSpPr>
        <p:spPr bwMode="auto">
          <a:xfrm>
            <a:off x="3816350" y="3657600"/>
            <a:ext cx="179388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59" name="Oval 7"/>
          <p:cNvSpPr>
            <a:spLocks noChangeAspect="1" noChangeArrowheads="1"/>
          </p:cNvSpPr>
          <p:nvPr/>
        </p:nvSpPr>
        <p:spPr bwMode="auto">
          <a:xfrm>
            <a:off x="3716338" y="5453063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60" name="Oval 8"/>
          <p:cNvSpPr>
            <a:spLocks noChangeAspect="1" noChangeArrowheads="1"/>
          </p:cNvSpPr>
          <p:nvPr/>
        </p:nvSpPr>
        <p:spPr bwMode="auto">
          <a:xfrm>
            <a:off x="1722438" y="3690938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61" name="Oval 9"/>
          <p:cNvSpPr>
            <a:spLocks noChangeAspect="1" noChangeArrowheads="1"/>
          </p:cNvSpPr>
          <p:nvPr/>
        </p:nvSpPr>
        <p:spPr bwMode="auto">
          <a:xfrm>
            <a:off x="1522413" y="4454525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62" name="Oval 10"/>
          <p:cNvSpPr>
            <a:spLocks noChangeAspect="1" noChangeArrowheads="1"/>
          </p:cNvSpPr>
          <p:nvPr/>
        </p:nvSpPr>
        <p:spPr bwMode="auto">
          <a:xfrm>
            <a:off x="990600" y="5684838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63" name="Oval 11"/>
          <p:cNvSpPr>
            <a:spLocks noChangeAspect="1" noChangeArrowheads="1"/>
          </p:cNvSpPr>
          <p:nvPr/>
        </p:nvSpPr>
        <p:spPr bwMode="auto">
          <a:xfrm>
            <a:off x="3351213" y="4554538"/>
            <a:ext cx="179387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64" name="Oval 12"/>
          <p:cNvSpPr>
            <a:spLocks noChangeAspect="1" noChangeArrowheads="1"/>
          </p:cNvSpPr>
          <p:nvPr/>
        </p:nvSpPr>
        <p:spPr bwMode="auto">
          <a:xfrm>
            <a:off x="2525713" y="5126038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cxnSp>
        <p:nvCxnSpPr>
          <p:cNvPr id="612365" name="AutoShape 13"/>
          <p:cNvCxnSpPr>
            <a:cxnSpLocks noChangeShapeType="1"/>
            <a:stCxn id="612357" idx="6"/>
            <a:endCxn id="612360" idx="3"/>
          </p:cNvCxnSpPr>
          <p:nvPr/>
        </p:nvCxnSpPr>
        <p:spPr bwMode="auto">
          <a:xfrm flipV="1">
            <a:off x="1343025" y="3849688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6" name="AutoShape 14"/>
          <p:cNvCxnSpPr>
            <a:cxnSpLocks noChangeShapeType="1"/>
            <a:stCxn id="612357" idx="5"/>
            <a:endCxn id="612361" idx="0"/>
          </p:cNvCxnSpPr>
          <p:nvPr/>
        </p:nvCxnSpPr>
        <p:spPr bwMode="auto">
          <a:xfrm>
            <a:off x="1309688" y="4083050"/>
            <a:ext cx="303212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7" name="AutoShape 15"/>
          <p:cNvCxnSpPr>
            <a:cxnSpLocks noChangeShapeType="1"/>
            <a:stCxn id="612357" idx="4"/>
            <a:endCxn id="612362" idx="0"/>
          </p:cNvCxnSpPr>
          <p:nvPr/>
        </p:nvCxnSpPr>
        <p:spPr bwMode="auto">
          <a:xfrm flipH="1">
            <a:off x="1081088" y="4110038"/>
            <a:ext cx="165100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68" name="AutoShape 16"/>
          <p:cNvCxnSpPr>
            <a:cxnSpLocks noChangeShapeType="1"/>
            <a:stCxn id="612361" idx="7"/>
            <a:endCxn id="612358" idx="2"/>
          </p:cNvCxnSpPr>
          <p:nvPr/>
        </p:nvCxnSpPr>
        <p:spPr bwMode="auto">
          <a:xfrm flipV="1">
            <a:off x="1674813" y="3748088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14" name="Freeform 62"/>
          <p:cNvSpPr>
            <a:spLocks/>
          </p:cNvSpPr>
          <p:nvPr/>
        </p:nvSpPr>
        <p:spPr bwMode="auto">
          <a:xfrm>
            <a:off x="6319838" y="3508375"/>
            <a:ext cx="2001837" cy="2422525"/>
          </a:xfrm>
          <a:custGeom>
            <a:avLst/>
            <a:gdLst>
              <a:gd name="T0" fmla="*/ 82 w 1261"/>
              <a:gd name="T1" fmla="*/ 830 h 1526"/>
              <a:gd name="T2" fmla="*/ 145 w 1261"/>
              <a:gd name="T3" fmla="*/ 660 h 1526"/>
              <a:gd name="T4" fmla="*/ 257 w 1261"/>
              <a:gd name="T5" fmla="*/ 525 h 1526"/>
              <a:gd name="T6" fmla="*/ 349 w 1261"/>
              <a:gd name="T7" fmla="*/ 413 h 1526"/>
              <a:gd name="T8" fmla="*/ 441 w 1261"/>
              <a:gd name="T9" fmla="*/ 287 h 1526"/>
              <a:gd name="T10" fmla="*/ 509 w 1261"/>
              <a:gd name="T11" fmla="*/ 205 h 1526"/>
              <a:gd name="T12" fmla="*/ 601 w 1261"/>
              <a:gd name="T13" fmla="*/ 127 h 1526"/>
              <a:gd name="T14" fmla="*/ 683 w 1261"/>
              <a:gd name="T15" fmla="*/ 74 h 1526"/>
              <a:gd name="T16" fmla="*/ 746 w 1261"/>
              <a:gd name="T17" fmla="*/ 45 h 1526"/>
              <a:gd name="T18" fmla="*/ 838 w 1261"/>
              <a:gd name="T19" fmla="*/ 20 h 1526"/>
              <a:gd name="T20" fmla="*/ 1120 w 1261"/>
              <a:gd name="T21" fmla="*/ 49 h 1526"/>
              <a:gd name="T22" fmla="*/ 1144 w 1261"/>
              <a:gd name="T23" fmla="*/ 74 h 1526"/>
              <a:gd name="T24" fmla="*/ 1149 w 1261"/>
              <a:gd name="T25" fmla="*/ 88 h 1526"/>
              <a:gd name="T26" fmla="*/ 1207 w 1261"/>
              <a:gd name="T27" fmla="*/ 171 h 1526"/>
              <a:gd name="T28" fmla="*/ 1221 w 1261"/>
              <a:gd name="T29" fmla="*/ 200 h 1526"/>
              <a:gd name="T30" fmla="*/ 1241 w 1261"/>
              <a:gd name="T31" fmla="*/ 238 h 1526"/>
              <a:gd name="T32" fmla="*/ 1212 w 1261"/>
              <a:gd name="T33" fmla="*/ 578 h 1526"/>
              <a:gd name="T34" fmla="*/ 1168 w 1261"/>
              <a:gd name="T35" fmla="*/ 898 h 1526"/>
              <a:gd name="T36" fmla="*/ 1086 w 1261"/>
              <a:gd name="T37" fmla="*/ 1291 h 1526"/>
              <a:gd name="T38" fmla="*/ 1061 w 1261"/>
              <a:gd name="T39" fmla="*/ 1354 h 1526"/>
              <a:gd name="T40" fmla="*/ 1013 w 1261"/>
              <a:gd name="T41" fmla="*/ 1436 h 1526"/>
              <a:gd name="T42" fmla="*/ 586 w 1261"/>
              <a:gd name="T43" fmla="*/ 1499 h 1526"/>
              <a:gd name="T44" fmla="*/ 455 w 1261"/>
              <a:gd name="T45" fmla="*/ 1465 h 1526"/>
              <a:gd name="T46" fmla="*/ 373 w 1261"/>
              <a:gd name="T47" fmla="*/ 1412 h 1526"/>
              <a:gd name="T48" fmla="*/ 140 w 1261"/>
              <a:gd name="T49" fmla="*/ 1257 h 1526"/>
              <a:gd name="T50" fmla="*/ 53 w 1261"/>
              <a:gd name="T51" fmla="*/ 1189 h 1526"/>
              <a:gd name="T52" fmla="*/ 9 w 1261"/>
              <a:gd name="T53" fmla="*/ 1121 h 1526"/>
              <a:gd name="T54" fmla="*/ 0 w 1261"/>
              <a:gd name="T55" fmla="*/ 995 h 1526"/>
              <a:gd name="T56" fmla="*/ 82 w 1261"/>
              <a:gd name="T57" fmla="*/ 83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61" h="1526">
                <a:moveTo>
                  <a:pt x="82" y="830"/>
                </a:moveTo>
                <a:cubicBezTo>
                  <a:pt x="98" y="779"/>
                  <a:pt x="111" y="702"/>
                  <a:pt x="145" y="660"/>
                </a:cubicBezTo>
                <a:cubicBezTo>
                  <a:pt x="181" y="613"/>
                  <a:pt x="219" y="569"/>
                  <a:pt x="257" y="525"/>
                </a:cubicBezTo>
                <a:cubicBezTo>
                  <a:pt x="290" y="485"/>
                  <a:pt x="306" y="444"/>
                  <a:pt x="349" y="413"/>
                </a:cubicBezTo>
                <a:cubicBezTo>
                  <a:pt x="362" y="373"/>
                  <a:pt x="412" y="323"/>
                  <a:pt x="441" y="287"/>
                </a:cubicBezTo>
                <a:cubicBezTo>
                  <a:pt x="450" y="259"/>
                  <a:pt x="484" y="219"/>
                  <a:pt x="509" y="205"/>
                </a:cubicBezTo>
                <a:cubicBezTo>
                  <a:pt x="527" y="174"/>
                  <a:pt x="570" y="147"/>
                  <a:pt x="601" y="127"/>
                </a:cubicBezTo>
                <a:cubicBezTo>
                  <a:pt x="617" y="101"/>
                  <a:pt x="653" y="82"/>
                  <a:pt x="683" y="74"/>
                </a:cubicBezTo>
                <a:cubicBezTo>
                  <a:pt x="705" y="57"/>
                  <a:pt x="718" y="49"/>
                  <a:pt x="746" y="45"/>
                </a:cubicBezTo>
                <a:cubicBezTo>
                  <a:pt x="774" y="25"/>
                  <a:pt x="803" y="23"/>
                  <a:pt x="838" y="20"/>
                </a:cubicBezTo>
                <a:cubicBezTo>
                  <a:pt x="938" y="22"/>
                  <a:pt x="1033" y="0"/>
                  <a:pt x="1120" y="49"/>
                </a:cubicBezTo>
                <a:cubicBezTo>
                  <a:pt x="1154" y="105"/>
                  <a:pt x="1101" y="22"/>
                  <a:pt x="1144" y="74"/>
                </a:cubicBezTo>
                <a:cubicBezTo>
                  <a:pt x="1147" y="77"/>
                  <a:pt x="1146" y="83"/>
                  <a:pt x="1149" y="88"/>
                </a:cubicBezTo>
                <a:cubicBezTo>
                  <a:pt x="1168" y="119"/>
                  <a:pt x="1189" y="136"/>
                  <a:pt x="1207" y="171"/>
                </a:cubicBezTo>
                <a:cubicBezTo>
                  <a:pt x="1211" y="180"/>
                  <a:pt x="1216" y="190"/>
                  <a:pt x="1221" y="200"/>
                </a:cubicBezTo>
                <a:cubicBezTo>
                  <a:pt x="1227" y="212"/>
                  <a:pt x="1241" y="238"/>
                  <a:pt x="1241" y="238"/>
                </a:cubicBezTo>
                <a:cubicBezTo>
                  <a:pt x="1247" y="359"/>
                  <a:pt x="1261" y="468"/>
                  <a:pt x="1212" y="578"/>
                </a:cubicBezTo>
                <a:cubicBezTo>
                  <a:pt x="1192" y="682"/>
                  <a:pt x="1193" y="795"/>
                  <a:pt x="1168" y="898"/>
                </a:cubicBezTo>
                <a:cubicBezTo>
                  <a:pt x="1163" y="1027"/>
                  <a:pt x="1164" y="1180"/>
                  <a:pt x="1086" y="1291"/>
                </a:cubicBezTo>
                <a:cubicBezTo>
                  <a:pt x="1078" y="1313"/>
                  <a:pt x="1074" y="1334"/>
                  <a:pt x="1061" y="1354"/>
                </a:cubicBezTo>
                <a:cubicBezTo>
                  <a:pt x="1055" y="1387"/>
                  <a:pt x="1041" y="1415"/>
                  <a:pt x="1013" y="1436"/>
                </a:cubicBezTo>
                <a:cubicBezTo>
                  <a:pt x="952" y="1526"/>
                  <a:pt x="604" y="1498"/>
                  <a:pt x="586" y="1499"/>
                </a:cubicBezTo>
                <a:cubicBezTo>
                  <a:pt x="538" y="1490"/>
                  <a:pt x="500" y="1480"/>
                  <a:pt x="455" y="1465"/>
                </a:cubicBezTo>
                <a:cubicBezTo>
                  <a:pt x="428" y="1446"/>
                  <a:pt x="398" y="1431"/>
                  <a:pt x="373" y="1412"/>
                </a:cubicBezTo>
                <a:cubicBezTo>
                  <a:pt x="298" y="1353"/>
                  <a:pt x="228" y="1296"/>
                  <a:pt x="140" y="1257"/>
                </a:cubicBezTo>
                <a:cubicBezTo>
                  <a:pt x="117" y="1232"/>
                  <a:pt x="70" y="1215"/>
                  <a:pt x="53" y="1189"/>
                </a:cubicBezTo>
                <a:cubicBezTo>
                  <a:pt x="38" y="1166"/>
                  <a:pt x="25" y="1142"/>
                  <a:pt x="9" y="1121"/>
                </a:cubicBezTo>
                <a:cubicBezTo>
                  <a:pt x="6" y="1079"/>
                  <a:pt x="5" y="1036"/>
                  <a:pt x="0" y="995"/>
                </a:cubicBezTo>
                <a:cubicBezTo>
                  <a:pt x="12" y="947"/>
                  <a:pt x="58" y="886"/>
                  <a:pt x="82" y="8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12369" name="AutoShape 17"/>
          <p:cNvCxnSpPr>
            <a:cxnSpLocks noChangeShapeType="1"/>
            <a:stCxn id="612363" idx="0"/>
            <a:endCxn id="612358" idx="4"/>
          </p:cNvCxnSpPr>
          <p:nvPr/>
        </p:nvCxnSpPr>
        <p:spPr bwMode="auto">
          <a:xfrm flipV="1">
            <a:off x="3440113" y="3843338"/>
            <a:ext cx="465137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0" name="AutoShape 18"/>
          <p:cNvCxnSpPr>
            <a:cxnSpLocks noChangeShapeType="1"/>
            <a:stCxn id="612361" idx="5"/>
            <a:endCxn id="612364" idx="1"/>
          </p:cNvCxnSpPr>
          <p:nvPr/>
        </p:nvCxnSpPr>
        <p:spPr bwMode="auto">
          <a:xfrm>
            <a:off x="1674813" y="4616450"/>
            <a:ext cx="877887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1" name="AutoShape 19"/>
          <p:cNvCxnSpPr>
            <a:cxnSpLocks noChangeShapeType="1"/>
            <a:stCxn id="612364" idx="5"/>
            <a:endCxn id="612359" idx="2"/>
          </p:cNvCxnSpPr>
          <p:nvPr/>
        </p:nvCxnSpPr>
        <p:spPr bwMode="auto">
          <a:xfrm>
            <a:off x="2679700" y="5286375"/>
            <a:ext cx="1030288" cy="2571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2" name="AutoShape 20"/>
          <p:cNvCxnSpPr>
            <a:cxnSpLocks noChangeShapeType="1"/>
            <a:stCxn id="612364" idx="7"/>
            <a:endCxn id="612363" idx="3"/>
          </p:cNvCxnSpPr>
          <p:nvPr/>
        </p:nvCxnSpPr>
        <p:spPr bwMode="auto">
          <a:xfrm flipV="1">
            <a:off x="2679700" y="4716463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3" name="AutoShape 21"/>
          <p:cNvCxnSpPr>
            <a:cxnSpLocks noChangeShapeType="1"/>
            <a:stCxn id="612363" idx="4"/>
            <a:endCxn id="612359" idx="0"/>
          </p:cNvCxnSpPr>
          <p:nvPr/>
        </p:nvCxnSpPr>
        <p:spPr bwMode="auto">
          <a:xfrm>
            <a:off x="3440113" y="4740275"/>
            <a:ext cx="365125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4" name="AutoShape 22"/>
          <p:cNvCxnSpPr>
            <a:cxnSpLocks noChangeShapeType="1"/>
            <a:stCxn id="612358" idx="3"/>
            <a:endCxn id="612364" idx="0"/>
          </p:cNvCxnSpPr>
          <p:nvPr/>
        </p:nvCxnSpPr>
        <p:spPr bwMode="auto">
          <a:xfrm flipH="1">
            <a:off x="2616200" y="3817938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5" name="AutoShape 23"/>
          <p:cNvCxnSpPr>
            <a:cxnSpLocks noChangeShapeType="1"/>
            <a:stCxn id="612361" idx="4"/>
            <a:endCxn id="612362" idx="7"/>
          </p:cNvCxnSpPr>
          <p:nvPr/>
        </p:nvCxnSpPr>
        <p:spPr bwMode="auto">
          <a:xfrm flipH="1">
            <a:off x="1143000" y="4640263"/>
            <a:ext cx="469900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6" name="AutoShape 24"/>
          <p:cNvCxnSpPr>
            <a:cxnSpLocks noChangeShapeType="1"/>
            <a:stCxn id="612362" idx="6"/>
            <a:endCxn id="612364" idx="2"/>
          </p:cNvCxnSpPr>
          <p:nvPr/>
        </p:nvCxnSpPr>
        <p:spPr bwMode="auto">
          <a:xfrm flipV="1">
            <a:off x="1176338" y="5216525"/>
            <a:ext cx="1343025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7" name="AutoShape 25"/>
          <p:cNvCxnSpPr>
            <a:cxnSpLocks noChangeShapeType="1"/>
            <a:stCxn id="612360" idx="6"/>
            <a:endCxn id="612358" idx="1"/>
          </p:cNvCxnSpPr>
          <p:nvPr/>
        </p:nvCxnSpPr>
        <p:spPr bwMode="auto">
          <a:xfrm flipV="1">
            <a:off x="1906588" y="3678238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78" name="AutoShape 26"/>
          <p:cNvCxnSpPr>
            <a:cxnSpLocks noChangeShapeType="1"/>
            <a:stCxn id="612362" idx="5"/>
            <a:endCxn id="612359" idx="3"/>
          </p:cNvCxnSpPr>
          <p:nvPr/>
        </p:nvCxnSpPr>
        <p:spPr bwMode="auto">
          <a:xfrm flipV="1">
            <a:off x="1143000" y="5611813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379" name="AutoShape 27"/>
          <p:cNvSpPr>
            <a:spLocks noChangeArrowheads="1"/>
          </p:cNvSpPr>
          <p:nvPr/>
        </p:nvSpPr>
        <p:spPr bwMode="auto">
          <a:xfrm>
            <a:off x="2994025" y="5459413"/>
            <a:ext cx="200025" cy="334962"/>
          </a:xfrm>
          <a:prstGeom prst="upArrow">
            <a:avLst>
              <a:gd name="adj1" fmla="val 50000"/>
              <a:gd name="adj2" fmla="val 418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0" name="Rectangle 28"/>
          <p:cNvSpPr>
            <a:spLocks noChangeArrowheads="1"/>
          </p:cNvSpPr>
          <p:nvPr/>
        </p:nvSpPr>
        <p:spPr bwMode="auto">
          <a:xfrm>
            <a:off x="1725613" y="6248400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Case 1</a:t>
            </a:r>
          </a:p>
        </p:txBody>
      </p:sp>
      <p:sp>
        <p:nvSpPr>
          <p:cNvPr id="612382" name="AutoShape 30"/>
          <p:cNvSpPr>
            <a:spLocks noChangeArrowheads="1"/>
          </p:cNvSpPr>
          <p:nvPr/>
        </p:nvSpPr>
        <p:spPr bwMode="auto">
          <a:xfrm>
            <a:off x="5972175" y="4926013"/>
            <a:ext cx="200025" cy="333375"/>
          </a:xfrm>
          <a:prstGeom prst="upArrow">
            <a:avLst>
              <a:gd name="adj1" fmla="val 50000"/>
              <a:gd name="adj2" fmla="val 41667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12384" name="Oval 32"/>
          <p:cNvSpPr>
            <a:spLocks noChangeAspect="1" noChangeArrowheads="1"/>
          </p:cNvSpPr>
          <p:nvPr/>
        </p:nvSpPr>
        <p:spPr bwMode="auto">
          <a:xfrm>
            <a:off x="5162550" y="3922713"/>
            <a:ext cx="179388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85" name="Oval 33"/>
          <p:cNvSpPr>
            <a:spLocks noChangeAspect="1" noChangeArrowheads="1"/>
          </p:cNvSpPr>
          <p:nvPr/>
        </p:nvSpPr>
        <p:spPr bwMode="auto">
          <a:xfrm>
            <a:off x="7821613" y="3657600"/>
            <a:ext cx="179387" cy="1793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86" name="Oval 34"/>
          <p:cNvSpPr>
            <a:spLocks noChangeAspect="1" noChangeArrowheads="1"/>
          </p:cNvSpPr>
          <p:nvPr/>
        </p:nvSpPr>
        <p:spPr bwMode="auto">
          <a:xfrm>
            <a:off x="7723188" y="5453063"/>
            <a:ext cx="177800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87" name="Oval 35"/>
          <p:cNvSpPr>
            <a:spLocks noChangeAspect="1" noChangeArrowheads="1"/>
          </p:cNvSpPr>
          <p:nvPr/>
        </p:nvSpPr>
        <p:spPr bwMode="auto">
          <a:xfrm>
            <a:off x="5727700" y="3690938"/>
            <a:ext cx="177800" cy="177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88" name="Oval 36"/>
          <p:cNvSpPr>
            <a:spLocks noChangeAspect="1" noChangeArrowheads="1"/>
          </p:cNvSpPr>
          <p:nvPr/>
        </p:nvSpPr>
        <p:spPr bwMode="auto">
          <a:xfrm>
            <a:off x="5527675" y="4454525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000"/>
              <a:t>v</a:t>
            </a:r>
          </a:p>
        </p:txBody>
      </p:sp>
      <p:sp>
        <p:nvSpPr>
          <p:cNvPr id="612389" name="Oval 37"/>
          <p:cNvSpPr>
            <a:spLocks noChangeAspect="1" noChangeArrowheads="1"/>
          </p:cNvSpPr>
          <p:nvPr/>
        </p:nvSpPr>
        <p:spPr bwMode="auto">
          <a:xfrm>
            <a:off x="4995863" y="5684838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90" name="Oval 38"/>
          <p:cNvSpPr>
            <a:spLocks noChangeAspect="1" noChangeArrowheads="1"/>
          </p:cNvSpPr>
          <p:nvPr/>
        </p:nvSpPr>
        <p:spPr bwMode="auto">
          <a:xfrm>
            <a:off x="7356475" y="4554538"/>
            <a:ext cx="179388" cy="180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12391" name="Oval 39"/>
          <p:cNvSpPr>
            <a:spLocks noChangeAspect="1" noChangeArrowheads="1"/>
          </p:cNvSpPr>
          <p:nvPr/>
        </p:nvSpPr>
        <p:spPr bwMode="auto">
          <a:xfrm>
            <a:off x="6532563" y="5126038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000"/>
              <a:t>u</a:t>
            </a:r>
          </a:p>
        </p:txBody>
      </p:sp>
      <p:cxnSp>
        <p:nvCxnSpPr>
          <p:cNvPr id="612392" name="AutoShape 40"/>
          <p:cNvCxnSpPr>
            <a:cxnSpLocks noChangeShapeType="1"/>
            <a:stCxn id="612384" idx="6"/>
            <a:endCxn id="612387" idx="3"/>
          </p:cNvCxnSpPr>
          <p:nvPr/>
        </p:nvCxnSpPr>
        <p:spPr bwMode="auto">
          <a:xfrm flipV="1">
            <a:off x="5348288" y="3849688"/>
            <a:ext cx="406400" cy="163512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84" idx="5"/>
            <a:endCxn id="612388" idx="0"/>
          </p:cNvCxnSpPr>
          <p:nvPr/>
        </p:nvCxnSpPr>
        <p:spPr bwMode="auto">
          <a:xfrm>
            <a:off x="5314950" y="4083050"/>
            <a:ext cx="303213" cy="3651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84" idx="4"/>
            <a:endCxn id="612389" idx="0"/>
          </p:cNvCxnSpPr>
          <p:nvPr/>
        </p:nvCxnSpPr>
        <p:spPr bwMode="auto">
          <a:xfrm flipH="1">
            <a:off x="5086350" y="4110038"/>
            <a:ext cx="166688" cy="15684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5" name="AutoShape 43"/>
          <p:cNvCxnSpPr>
            <a:cxnSpLocks noChangeShapeType="1"/>
            <a:stCxn id="612388" idx="7"/>
            <a:endCxn id="612385" idx="2"/>
          </p:cNvCxnSpPr>
          <p:nvPr/>
        </p:nvCxnSpPr>
        <p:spPr bwMode="auto">
          <a:xfrm flipV="1">
            <a:off x="5681663" y="3748088"/>
            <a:ext cx="2133600" cy="7270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6" name="AutoShape 44"/>
          <p:cNvCxnSpPr>
            <a:cxnSpLocks noChangeShapeType="1"/>
            <a:stCxn id="612390" idx="0"/>
            <a:endCxn id="612385" idx="4"/>
          </p:cNvCxnSpPr>
          <p:nvPr/>
        </p:nvCxnSpPr>
        <p:spPr bwMode="auto">
          <a:xfrm flipV="1">
            <a:off x="7445375" y="3843338"/>
            <a:ext cx="465138" cy="706437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7" name="AutoShape 45"/>
          <p:cNvCxnSpPr>
            <a:cxnSpLocks noChangeShapeType="1"/>
            <a:stCxn id="612388" idx="5"/>
            <a:endCxn id="612391" idx="1"/>
          </p:cNvCxnSpPr>
          <p:nvPr/>
        </p:nvCxnSpPr>
        <p:spPr bwMode="auto">
          <a:xfrm>
            <a:off x="5681663" y="4616450"/>
            <a:ext cx="876300" cy="52863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8" name="AutoShape 46"/>
          <p:cNvCxnSpPr>
            <a:cxnSpLocks noChangeShapeType="1"/>
            <a:stCxn id="612391" idx="5"/>
            <a:endCxn id="612386" idx="2"/>
          </p:cNvCxnSpPr>
          <p:nvPr/>
        </p:nvCxnSpPr>
        <p:spPr bwMode="auto">
          <a:xfrm>
            <a:off x="6684963" y="5286375"/>
            <a:ext cx="1030287" cy="257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399" name="AutoShape 47"/>
          <p:cNvCxnSpPr>
            <a:cxnSpLocks noChangeShapeType="1"/>
            <a:stCxn id="612391" idx="7"/>
            <a:endCxn id="612390" idx="3"/>
          </p:cNvCxnSpPr>
          <p:nvPr/>
        </p:nvCxnSpPr>
        <p:spPr bwMode="auto">
          <a:xfrm flipV="1">
            <a:off x="6684963" y="4716463"/>
            <a:ext cx="698500" cy="428625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0" name="AutoShape 48"/>
          <p:cNvCxnSpPr>
            <a:cxnSpLocks noChangeShapeType="1"/>
            <a:stCxn id="612390" idx="4"/>
            <a:endCxn id="612386" idx="0"/>
          </p:cNvCxnSpPr>
          <p:nvPr/>
        </p:nvCxnSpPr>
        <p:spPr bwMode="auto">
          <a:xfrm>
            <a:off x="7445375" y="4740275"/>
            <a:ext cx="366713" cy="706438"/>
          </a:xfrm>
          <a:prstGeom prst="straightConnector1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1" name="AutoShape 49"/>
          <p:cNvCxnSpPr>
            <a:cxnSpLocks noChangeShapeType="1"/>
            <a:stCxn id="612385" idx="3"/>
            <a:endCxn id="612391" idx="0"/>
          </p:cNvCxnSpPr>
          <p:nvPr/>
        </p:nvCxnSpPr>
        <p:spPr bwMode="auto">
          <a:xfrm flipH="1">
            <a:off x="6623050" y="3817938"/>
            <a:ext cx="1225550" cy="13017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2" name="AutoShape 50"/>
          <p:cNvCxnSpPr>
            <a:cxnSpLocks noChangeShapeType="1"/>
            <a:stCxn id="612388" idx="4"/>
            <a:endCxn id="612389" idx="7"/>
          </p:cNvCxnSpPr>
          <p:nvPr/>
        </p:nvCxnSpPr>
        <p:spPr bwMode="auto">
          <a:xfrm flipH="1">
            <a:off x="5149850" y="4640263"/>
            <a:ext cx="468313" cy="106521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3" name="AutoShape 51"/>
          <p:cNvCxnSpPr>
            <a:cxnSpLocks noChangeShapeType="1"/>
            <a:stCxn id="612389" idx="6"/>
            <a:endCxn id="612391" idx="2"/>
          </p:cNvCxnSpPr>
          <p:nvPr/>
        </p:nvCxnSpPr>
        <p:spPr bwMode="auto">
          <a:xfrm flipV="1">
            <a:off x="5183188" y="5216525"/>
            <a:ext cx="1341437" cy="558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4" name="AutoShape 52"/>
          <p:cNvCxnSpPr>
            <a:cxnSpLocks noChangeShapeType="1"/>
            <a:stCxn id="612387" idx="6"/>
            <a:endCxn id="612385" idx="1"/>
          </p:cNvCxnSpPr>
          <p:nvPr/>
        </p:nvCxnSpPr>
        <p:spPr bwMode="auto">
          <a:xfrm flipV="1">
            <a:off x="5913438" y="3678238"/>
            <a:ext cx="1935162" cy="1031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2405" name="AutoShape 53"/>
          <p:cNvCxnSpPr>
            <a:cxnSpLocks noChangeShapeType="1"/>
            <a:stCxn id="612389" idx="5"/>
            <a:endCxn id="612386" idx="3"/>
          </p:cNvCxnSpPr>
          <p:nvPr/>
        </p:nvCxnSpPr>
        <p:spPr bwMode="auto">
          <a:xfrm flipV="1">
            <a:off x="5149850" y="5611813"/>
            <a:ext cx="2598738" cy="2317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2406" name="Rectangle 54"/>
          <p:cNvSpPr>
            <a:spLocks noChangeArrowheads="1"/>
          </p:cNvSpPr>
          <p:nvPr/>
        </p:nvSpPr>
        <p:spPr bwMode="auto">
          <a:xfrm>
            <a:off x="6103938" y="6219825"/>
            <a:ext cx="1668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Case 2</a:t>
            </a:r>
          </a:p>
        </p:txBody>
      </p:sp>
      <p:sp>
        <p:nvSpPr>
          <p:cNvPr id="612412" name="Text Box 60"/>
          <p:cNvSpPr txBox="1">
            <a:spLocks noChangeArrowheads="1"/>
          </p:cNvSpPr>
          <p:nvPr/>
        </p:nvSpPr>
        <p:spPr bwMode="auto">
          <a:xfrm>
            <a:off x="2971800" y="5073650"/>
            <a:ext cx="295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12413" name="Text Box 61"/>
          <p:cNvSpPr txBox="1">
            <a:spLocks noChangeArrowheads="1"/>
          </p:cNvSpPr>
          <p:nvPr/>
        </p:nvSpPr>
        <p:spPr bwMode="auto">
          <a:xfrm>
            <a:off x="5943600" y="4540250"/>
            <a:ext cx="295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12415" name="Rectangle 63"/>
          <p:cNvSpPr>
            <a:spLocks noChangeArrowheads="1"/>
          </p:cNvSpPr>
          <p:nvPr/>
        </p:nvSpPr>
        <p:spPr bwMode="auto">
          <a:xfrm>
            <a:off x="7789863" y="4422775"/>
            <a:ext cx="307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24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AFD47-55E6-44CB-9266-97658F8EEC3E}" type="slidenum">
              <a:rPr lang="en-US"/>
              <a:pPr/>
              <a:t>63</a:t>
            </a:fld>
            <a:endParaRPr lang="en-US" sz="1400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  Kruskal's Algorithm</a:t>
            </a:r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1176338" y="2881313"/>
            <a:ext cx="7010400" cy="360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b="1">
                <a:latin typeface="Courier New" pitchFamily="49" charset="0"/>
              </a:rPr>
              <a:t>Kruskal(G, c) {</a:t>
            </a:r>
            <a:endParaRPr lang="en-US" b="1">
              <a:solidFill>
                <a:srgbClr val="003399"/>
              </a:solidFill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Sort</a:t>
            </a:r>
            <a:r>
              <a:rPr lang="en-US" b="1">
                <a:latin typeface="Courier New" pitchFamily="49" charset="0"/>
              </a:rPr>
              <a:t> edges weights so that c</a:t>
            </a:r>
            <a:r>
              <a:rPr lang="en-US" b="1" baseline="-25000"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c</a:t>
            </a:r>
            <a:r>
              <a:rPr lang="en-US" b="1" baseline="-25000">
                <a:latin typeface="Courier New" pitchFamily="49" charset="0"/>
              </a:rPr>
              <a:t>2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...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c</a:t>
            </a:r>
            <a:r>
              <a:rPr lang="en-US" b="1" baseline="-25000">
                <a:latin typeface="Courier New" pitchFamily="49" charset="0"/>
              </a:rPr>
              <a:t>m</a:t>
            </a:r>
            <a:r>
              <a:rPr lang="en-US" b="1">
                <a:latin typeface="Courier New" pitchFamily="49" charset="0"/>
              </a:rPr>
              <a:t>.</a:t>
            </a:r>
          </a:p>
          <a:p>
            <a:r>
              <a:rPr lang="en-US" b="1">
                <a:latin typeface="Courier New" pitchFamily="49" charset="0"/>
              </a:rPr>
              <a:t>   T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</a:t>
            </a:r>
            <a:endParaRPr lang="en-US" b="1">
              <a:latin typeface="Courier New" pitchFamily="49" charset="0"/>
            </a:endParaRPr>
          </a:p>
          <a:p>
            <a:endParaRPr lang="en-US" b="1">
              <a:solidFill>
                <a:srgbClr val="003399"/>
              </a:solidFill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foreach</a:t>
            </a:r>
            <a:r>
              <a:rPr lang="en-US" b="1">
                <a:latin typeface="Courier New" pitchFamily="49" charset="0"/>
              </a:rPr>
              <a:t> (u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 </a:t>
            </a:r>
            <a:r>
              <a:rPr lang="en-US" b="1">
                <a:latin typeface="Courier New" pitchFamily="49" charset="0"/>
              </a:rPr>
              <a:t>V) make a set containing singleton u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for</a:t>
            </a:r>
            <a:r>
              <a:rPr lang="en-US" b="1">
                <a:latin typeface="Courier New" pitchFamily="49" charset="0"/>
              </a:rPr>
              <a:t> i = 1 to m</a:t>
            </a:r>
          </a:p>
          <a:p>
            <a:r>
              <a:rPr lang="en-US" b="1">
                <a:latin typeface="Courier New" pitchFamily="49" charset="0"/>
              </a:rPr>
              <a:t>      (u,v) = e</a:t>
            </a:r>
            <a:r>
              <a:rPr lang="en-US" b="1" baseline="-25000">
                <a:latin typeface="Courier New" pitchFamily="49" charset="0"/>
              </a:rPr>
              <a:t>i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      if (u and v are in different sets) {</a:t>
            </a:r>
          </a:p>
          <a:p>
            <a:r>
              <a:rPr lang="en-US" b="1">
                <a:latin typeface="Courier New" pitchFamily="49" charset="0"/>
              </a:rPr>
              <a:t>         T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</a:t>
            </a:r>
            <a:r>
              <a:rPr lang="en-US" b="1">
                <a:latin typeface="Courier New" pitchFamily="49" charset="0"/>
              </a:rPr>
              <a:t> {e</a:t>
            </a:r>
            <a:r>
              <a:rPr lang="en-US" b="1" baseline="-25000">
                <a:latin typeface="Courier New" pitchFamily="49" charset="0"/>
              </a:rPr>
              <a:t>i</a:t>
            </a:r>
            <a:r>
              <a:rPr lang="en-US" b="1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         merge the sets containing u and v</a:t>
            </a:r>
          </a:p>
          <a:p>
            <a:r>
              <a:rPr lang="en-US" b="1">
                <a:latin typeface="Courier New" pitchFamily="49" charset="0"/>
              </a:rPr>
              <a:t>      }</a:t>
            </a: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return </a:t>
            </a:r>
            <a:r>
              <a:rPr lang="en-US" b="1">
                <a:latin typeface="Courier New" pitchFamily="49" charset="0"/>
              </a:rPr>
              <a:t>T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64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Implementation.  </a:t>
            </a:r>
            <a:r>
              <a:rPr lang="en-US">
                <a:solidFill>
                  <a:schemeClr val="tx1"/>
                </a:solidFill>
              </a:rPr>
              <a:t>Use the </a:t>
            </a:r>
            <a:r>
              <a:rPr lang="en-US">
                <a:solidFill>
                  <a:schemeClr val="accent1"/>
                </a:solidFill>
              </a:rPr>
              <a:t>union-find</a:t>
            </a:r>
            <a:r>
              <a:rPr lang="en-US">
                <a:solidFill>
                  <a:schemeClr val="tx1"/>
                </a:solidFill>
              </a:rPr>
              <a:t> data structure.</a:t>
            </a:r>
          </a:p>
          <a:p>
            <a:pPr lvl="1"/>
            <a:r>
              <a:rPr lang="en-US"/>
              <a:t>Build set T of edges in the MST.</a:t>
            </a:r>
          </a:p>
          <a:p>
            <a:pPr lvl="1"/>
            <a:r>
              <a:rPr lang="en-US"/>
              <a:t>Maintain set for each connected component.</a:t>
            </a:r>
          </a:p>
          <a:p>
            <a:pPr lvl="1"/>
            <a:r>
              <a:rPr lang="en-US"/>
              <a:t>O(m log n) for sorting and  O(m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(m, n)) for union-find.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 flipH="1">
            <a:off x="3995738" y="471011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48198" name="Text Box 6"/>
          <p:cNvSpPr txBox="1">
            <a:spLocks noChangeArrowheads="1"/>
          </p:cNvSpPr>
          <p:nvPr/>
        </p:nvSpPr>
        <p:spPr bwMode="auto">
          <a:xfrm>
            <a:off x="3767138" y="4405313"/>
            <a:ext cx="3486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are u and v in different connected components?</a:t>
            </a:r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 flipV="1">
            <a:off x="3586163" y="5700713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48200" name="Text Box 8"/>
          <p:cNvSpPr txBox="1">
            <a:spLocks noChangeArrowheads="1"/>
          </p:cNvSpPr>
          <p:nvPr/>
        </p:nvSpPr>
        <p:spPr bwMode="auto">
          <a:xfrm>
            <a:off x="3767138" y="5776913"/>
            <a:ext cx="1733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merge two components</a:t>
            </a:r>
          </a:p>
        </p:txBody>
      </p:sp>
      <p:sp>
        <p:nvSpPr>
          <p:cNvPr id="648201" name="Rectangle 9"/>
          <p:cNvSpPr>
            <a:spLocks noChangeArrowheads="1"/>
          </p:cNvSpPr>
          <p:nvPr/>
        </p:nvSpPr>
        <p:spPr bwMode="auto">
          <a:xfrm>
            <a:off x="2125663" y="2398713"/>
            <a:ext cx="20129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m </a:t>
            </a:r>
            <a:r>
              <a:rPr lang="en-US" sz="1200">
                <a:sym typeface="Symbol" pitchFamily="18" charset="2"/>
              </a:rPr>
              <a:t> n</a:t>
            </a:r>
            <a:r>
              <a:rPr lang="en-US" sz="1200" baseline="30000">
                <a:sym typeface="Symbol" pitchFamily="18" charset="2"/>
              </a:rPr>
              <a:t>2</a:t>
            </a:r>
            <a:r>
              <a:rPr lang="en-US" sz="1200">
                <a:sym typeface="Symbol" pitchFamily="18" charset="2"/>
              </a:rPr>
              <a:t>  log m is O(log n)</a:t>
            </a:r>
            <a:endParaRPr lang="en-US" sz="1200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 flipV="1">
            <a:off x="1989138" y="2309813"/>
            <a:ext cx="13017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48203" name="Rectangle 11"/>
          <p:cNvSpPr>
            <a:spLocks noChangeArrowheads="1"/>
          </p:cNvSpPr>
          <p:nvPr/>
        </p:nvSpPr>
        <p:spPr bwMode="auto">
          <a:xfrm>
            <a:off x="4400550" y="2411413"/>
            <a:ext cx="1733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essentially a constant</a:t>
            </a:r>
          </a:p>
        </p:txBody>
      </p:sp>
      <p:sp>
        <p:nvSpPr>
          <p:cNvPr id="648205" name="AutoShape 13"/>
          <p:cNvSpPr>
            <a:spLocks/>
          </p:cNvSpPr>
          <p:nvPr/>
        </p:nvSpPr>
        <p:spPr bwMode="auto">
          <a:xfrm rot="5400000">
            <a:off x="4785519" y="2020094"/>
            <a:ext cx="141288" cy="692150"/>
          </a:xfrm>
          <a:prstGeom prst="rightBrace">
            <a:avLst>
              <a:gd name="adj1" fmla="val 408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6EA2E-A393-439A-9BE6-24D60605C8B0}" type="slidenum">
              <a:rPr lang="en-US"/>
              <a:pPr/>
              <a:t>64</a:t>
            </a:fld>
            <a:endParaRPr lang="en-US" sz="1400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Lexicographic Tiebreaking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remove the assumption that all edge costs are distinct:  </a:t>
            </a:r>
            <a:r>
              <a:rPr lang="en-US">
                <a:solidFill>
                  <a:schemeClr val="tx1"/>
                </a:solidFill>
              </a:rPr>
              <a:t>perturb all edge costs by tiny amounts to break any ties.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Impact.</a:t>
            </a:r>
            <a:r>
              <a:rPr lang="en-US">
                <a:solidFill>
                  <a:schemeClr val="tx1"/>
                </a:solidFill>
              </a:rPr>
              <a:t>  Kruskal and Prim only interact with costs via pairwise comparisons.  If perturbations are sufficiently small, MST with perturbed costs is MST with original costs. 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Implementation.  </a:t>
            </a:r>
            <a:r>
              <a:rPr lang="en-US">
                <a:solidFill>
                  <a:schemeClr val="tx1"/>
                </a:solidFill>
              </a:rPr>
              <a:t>Can handle arbitrarily small perturbations implicitly by breaking ties lexicographically, according to index.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625600" y="4802188"/>
            <a:ext cx="6040438" cy="165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b="1">
                <a:latin typeface="Courier New" pitchFamily="49" charset="0"/>
              </a:rPr>
              <a:t>boolean less(i, j) {</a:t>
            </a:r>
            <a:endParaRPr lang="en-US" b="1">
              <a:solidFill>
                <a:srgbClr val="003399"/>
              </a:solidFill>
              <a:latin typeface="Courier New" pitchFamily="49" charset="0"/>
            </a:endParaRPr>
          </a:p>
          <a:p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   if      </a:t>
            </a:r>
            <a:r>
              <a:rPr lang="en-US" b="1">
                <a:latin typeface="Courier New" pitchFamily="49" charset="0"/>
              </a:rPr>
              <a:t>(cost(e</a:t>
            </a:r>
            <a:r>
              <a:rPr lang="en-US" b="1" baseline="-25000">
                <a:latin typeface="Courier New" pitchFamily="49" charset="0"/>
              </a:rPr>
              <a:t>i</a:t>
            </a:r>
            <a:r>
              <a:rPr lang="en-US" b="1">
                <a:latin typeface="Courier New" pitchFamily="49" charset="0"/>
              </a:rPr>
              <a:t>) &lt; cost(e</a:t>
            </a:r>
            <a:r>
              <a:rPr lang="en-US" b="1" baseline="-25000">
                <a:latin typeface="Courier New" pitchFamily="49" charset="0"/>
              </a:rPr>
              <a:t>j</a:t>
            </a:r>
            <a:r>
              <a:rPr lang="en-US" b="1">
                <a:latin typeface="Courier New" pitchFamily="49" charset="0"/>
              </a:rPr>
              <a:t>))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true</a:t>
            </a:r>
          </a:p>
          <a:p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else if </a:t>
            </a:r>
            <a:r>
              <a:rPr lang="en-US" b="1">
                <a:latin typeface="Courier New" pitchFamily="49" charset="0"/>
              </a:rPr>
              <a:t>(cost(e</a:t>
            </a:r>
            <a:r>
              <a:rPr lang="en-US" b="1" baseline="-25000">
                <a:latin typeface="Courier New" pitchFamily="49" charset="0"/>
              </a:rPr>
              <a:t>i</a:t>
            </a:r>
            <a:r>
              <a:rPr lang="en-US" b="1">
                <a:latin typeface="Courier New" pitchFamily="49" charset="0"/>
              </a:rPr>
              <a:t>) &gt; cost(e</a:t>
            </a:r>
            <a:r>
              <a:rPr lang="en-US" b="1" baseline="-25000">
                <a:latin typeface="Courier New" pitchFamily="49" charset="0"/>
              </a:rPr>
              <a:t>j</a:t>
            </a:r>
            <a:r>
              <a:rPr lang="en-US" b="1">
                <a:latin typeface="Courier New" pitchFamily="49" charset="0"/>
              </a:rPr>
              <a:t>))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false</a:t>
            </a:r>
          </a:p>
          <a:p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else if </a:t>
            </a:r>
            <a:r>
              <a:rPr lang="en-US" b="1">
                <a:latin typeface="Courier New" pitchFamily="49" charset="0"/>
              </a:rPr>
              <a:t>(i &lt; j)            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true</a:t>
            </a:r>
          </a:p>
          <a:p>
            <a:r>
              <a:rPr lang="en-US" b="1">
                <a:latin typeface="Courier New" pitchFamily="49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else            </a:t>
            </a:r>
            <a:r>
              <a:rPr lang="en-US" b="1">
                <a:latin typeface="Courier New" pitchFamily="49" charset="0"/>
              </a:rPr>
              <a:t>             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false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5673725" y="2835275"/>
            <a:ext cx="26098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e.g., if all edge costs are integers,</a:t>
            </a:r>
            <a:br>
              <a:rPr lang="en-US" sz="1200"/>
            </a:br>
            <a:r>
              <a:rPr lang="en-US" sz="1200"/>
              <a:t>perturbing cost of edge e</a:t>
            </a:r>
            <a:r>
              <a:rPr lang="en-US" sz="1200" baseline="-25000"/>
              <a:t>i</a:t>
            </a:r>
            <a:r>
              <a:rPr lang="en-US" sz="1200"/>
              <a:t> by i / n</a:t>
            </a:r>
            <a:r>
              <a:rPr lang="en-US" sz="1200" baseline="30000"/>
              <a:t>2</a:t>
            </a:r>
          </a:p>
        </p:txBody>
      </p:sp>
      <p:sp>
        <p:nvSpPr>
          <p:cNvPr id="696326" name="Line 6"/>
          <p:cNvSpPr>
            <a:spLocks noChangeShapeType="1"/>
          </p:cNvSpPr>
          <p:nvPr/>
        </p:nvSpPr>
        <p:spPr bwMode="auto">
          <a:xfrm flipV="1">
            <a:off x="6011863" y="263366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4.7  Clustering</a:t>
            </a:r>
          </a:p>
        </p:txBody>
      </p:sp>
      <p:sp>
        <p:nvSpPr>
          <p:cNvPr id="655387" name="Rectangle 27"/>
          <p:cNvSpPr>
            <a:spLocks noChangeArrowheads="1"/>
          </p:cNvSpPr>
          <p:nvPr/>
        </p:nvSpPr>
        <p:spPr bwMode="auto">
          <a:xfrm>
            <a:off x="2924175" y="5308600"/>
            <a:ext cx="29400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000"/>
              <a:t>Outbreak of cholera deaths  in London in 1850s.</a:t>
            </a:r>
            <a:br>
              <a:rPr lang="en-US" sz="1000"/>
            </a:br>
            <a:r>
              <a:rPr lang="en-US" sz="1000"/>
              <a:t>Reference: Nina Mishra, HP Labs</a:t>
            </a:r>
          </a:p>
        </p:txBody>
      </p:sp>
      <p:pic>
        <p:nvPicPr>
          <p:cNvPr id="655388" name="Picture 28" descr="chole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670175"/>
            <a:ext cx="4851400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9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11D17-DB43-41DD-B505-53BC7B0D6B46}" type="slidenum">
              <a:rPr lang="en-US"/>
              <a:pPr/>
              <a:t>66</a:t>
            </a:fld>
            <a:endParaRPr lang="en-US" sz="1400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410200"/>
          </a:xfrm>
        </p:spPr>
        <p:txBody>
          <a:bodyPr/>
          <a:lstStyle/>
          <a:p>
            <a:r>
              <a:rPr lang="en-US"/>
              <a:t>Clustering.  </a:t>
            </a:r>
            <a:r>
              <a:rPr lang="en-US">
                <a:solidFill>
                  <a:schemeClr val="tx1"/>
                </a:solidFill>
              </a:rPr>
              <a:t>Given a set U of n objects labeled p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…, p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, classify into coherent groups.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Distance function.  </a:t>
            </a:r>
            <a:r>
              <a:rPr lang="en-US">
                <a:solidFill>
                  <a:schemeClr val="tx1"/>
                </a:solidFill>
              </a:rPr>
              <a:t>Numeric value specifying "closeness" of two objects.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Fundamental problem.  </a:t>
            </a:r>
            <a:r>
              <a:rPr lang="en-US">
                <a:solidFill>
                  <a:schemeClr val="tx1"/>
                </a:solidFill>
              </a:rPr>
              <a:t>Divide into clusters so that points in different clusters are far apart.</a:t>
            </a:r>
          </a:p>
          <a:p>
            <a:pPr lvl="1"/>
            <a:r>
              <a:rPr lang="en-US"/>
              <a:t>Routing in mobile ad hoc networks.</a:t>
            </a:r>
          </a:p>
          <a:p>
            <a:pPr lvl="1"/>
            <a:r>
              <a:rPr lang="en-US"/>
              <a:t>Identify patterns in gene expression.</a:t>
            </a:r>
          </a:p>
          <a:p>
            <a:pPr lvl="1"/>
            <a:r>
              <a:rPr lang="en-US"/>
              <a:t>Document categorization for web search.</a:t>
            </a:r>
          </a:p>
          <a:p>
            <a:pPr lvl="1"/>
            <a:r>
              <a:rPr lang="en-US"/>
              <a:t>Similarity searching in medical image databases</a:t>
            </a:r>
          </a:p>
          <a:p>
            <a:pPr lvl="1"/>
            <a:r>
              <a:rPr lang="en-US"/>
              <a:t>Skycat:  cluster 10</a:t>
            </a:r>
            <a:r>
              <a:rPr lang="en-US" baseline="30000"/>
              <a:t>9</a:t>
            </a:r>
            <a:r>
              <a:rPr lang="en-US"/>
              <a:t> sky objects into stars, quasars, galaxies.</a:t>
            </a:r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3429000" y="1514475"/>
            <a:ext cx="2660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photos, documents. micro-organisms</a:t>
            </a:r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 flipV="1">
            <a:off x="4351338" y="1319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4344" name="Rectangle 8"/>
          <p:cNvSpPr>
            <a:spLocks noChangeArrowheads="1"/>
          </p:cNvSpPr>
          <p:nvPr/>
        </p:nvSpPr>
        <p:spPr bwMode="auto">
          <a:xfrm>
            <a:off x="5111750" y="2851150"/>
            <a:ext cx="2813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ts val="18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sz="1200"/>
              <a:t>number of corresponding pixels whose</a:t>
            </a:r>
          </a:p>
          <a:p>
            <a:pPr>
              <a:lnSpc>
                <a:spcPts val="18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sz="1200"/>
              <a:t>intensities differ by some threshold</a:t>
            </a:r>
          </a:p>
        </p:txBody>
      </p:sp>
      <p:sp>
        <p:nvSpPr>
          <p:cNvPr id="654345" name="Line 9"/>
          <p:cNvSpPr>
            <a:spLocks noChangeShapeType="1"/>
          </p:cNvSpPr>
          <p:nvPr/>
        </p:nvSpPr>
        <p:spPr bwMode="auto">
          <a:xfrm flipV="1">
            <a:off x="6034088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50FF-565F-4509-B97D-1E74F72C021F}" type="slidenum">
              <a:rPr lang="en-US"/>
              <a:pPr/>
              <a:t>67</a:t>
            </a:fld>
            <a:endParaRPr lang="en-US" sz="1400"/>
          </a:p>
        </p:txBody>
      </p:sp>
      <p:sp>
        <p:nvSpPr>
          <p:cNvPr id="657453" name="Freeform 45"/>
          <p:cNvSpPr>
            <a:spLocks/>
          </p:cNvSpPr>
          <p:nvPr/>
        </p:nvSpPr>
        <p:spPr bwMode="auto">
          <a:xfrm>
            <a:off x="4662488" y="5584825"/>
            <a:ext cx="1123950" cy="1047750"/>
          </a:xfrm>
          <a:custGeom>
            <a:avLst/>
            <a:gdLst>
              <a:gd name="T0" fmla="*/ 51 w 708"/>
              <a:gd name="T1" fmla="*/ 127 h 660"/>
              <a:gd name="T2" fmla="*/ 177 w 708"/>
              <a:gd name="T3" fmla="*/ 64 h 660"/>
              <a:gd name="T4" fmla="*/ 235 w 708"/>
              <a:gd name="T5" fmla="*/ 35 h 660"/>
              <a:gd name="T6" fmla="*/ 448 w 708"/>
              <a:gd name="T7" fmla="*/ 6 h 660"/>
              <a:gd name="T8" fmla="*/ 492 w 708"/>
              <a:gd name="T9" fmla="*/ 6 h 660"/>
              <a:gd name="T10" fmla="*/ 560 w 708"/>
              <a:gd name="T11" fmla="*/ 15 h 660"/>
              <a:gd name="T12" fmla="*/ 618 w 708"/>
              <a:gd name="T13" fmla="*/ 54 h 660"/>
              <a:gd name="T14" fmla="*/ 647 w 708"/>
              <a:gd name="T15" fmla="*/ 98 h 660"/>
              <a:gd name="T16" fmla="*/ 661 w 708"/>
              <a:gd name="T17" fmla="*/ 219 h 660"/>
              <a:gd name="T18" fmla="*/ 691 w 708"/>
              <a:gd name="T19" fmla="*/ 287 h 660"/>
              <a:gd name="T20" fmla="*/ 691 w 708"/>
              <a:gd name="T21" fmla="*/ 452 h 660"/>
              <a:gd name="T22" fmla="*/ 647 w 708"/>
              <a:gd name="T23" fmla="*/ 510 h 660"/>
              <a:gd name="T24" fmla="*/ 506 w 708"/>
              <a:gd name="T25" fmla="*/ 636 h 660"/>
              <a:gd name="T26" fmla="*/ 448 w 708"/>
              <a:gd name="T27" fmla="*/ 660 h 660"/>
              <a:gd name="T28" fmla="*/ 181 w 708"/>
              <a:gd name="T29" fmla="*/ 631 h 660"/>
              <a:gd name="T30" fmla="*/ 89 w 708"/>
              <a:gd name="T31" fmla="*/ 573 h 660"/>
              <a:gd name="T32" fmla="*/ 55 w 708"/>
              <a:gd name="T33" fmla="*/ 539 h 660"/>
              <a:gd name="T34" fmla="*/ 21 w 708"/>
              <a:gd name="T35" fmla="*/ 413 h 660"/>
              <a:gd name="T36" fmla="*/ 31 w 708"/>
              <a:gd name="T37" fmla="*/ 248 h 660"/>
              <a:gd name="T38" fmla="*/ 65 w 708"/>
              <a:gd name="T39" fmla="*/ 142 h 660"/>
              <a:gd name="T40" fmla="*/ 51 w 708"/>
              <a:gd name="T41" fmla="*/ 127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8" h="660">
                <a:moveTo>
                  <a:pt x="51" y="127"/>
                </a:moveTo>
                <a:cubicBezTo>
                  <a:pt x="88" y="100"/>
                  <a:pt x="134" y="82"/>
                  <a:pt x="177" y="64"/>
                </a:cubicBezTo>
                <a:cubicBezTo>
                  <a:pt x="198" y="54"/>
                  <a:pt x="211" y="40"/>
                  <a:pt x="235" y="35"/>
                </a:cubicBezTo>
                <a:cubicBezTo>
                  <a:pt x="282" y="0"/>
                  <a:pt x="388" y="12"/>
                  <a:pt x="448" y="6"/>
                </a:cubicBezTo>
                <a:cubicBezTo>
                  <a:pt x="497" y="18"/>
                  <a:pt x="435" y="6"/>
                  <a:pt x="492" y="6"/>
                </a:cubicBezTo>
                <a:cubicBezTo>
                  <a:pt x="514" y="6"/>
                  <a:pt x="537" y="12"/>
                  <a:pt x="560" y="15"/>
                </a:cubicBezTo>
                <a:cubicBezTo>
                  <a:pt x="582" y="26"/>
                  <a:pt x="594" y="43"/>
                  <a:pt x="618" y="54"/>
                </a:cubicBezTo>
                <a:cubicBezTo>
                  <a:pt x="626" y="69"/>
                  <a:pt x="643" y="80"/>
                  <a:pt x="647" y="98"/>
                </a:cubicBezTo>
                <a:cubicBezTo>
                  <a:pt x="662" y="184"/>
                  <a:pt x="639" y="165"/>
                  <a:pt x="661" y="219"/>
                </a:cubicBezTo>
                <a:cubicBezTo>
                  <a:pt x="670" y="241"/>
                  <a:pt x="691" y="287"/>
                  <a:pt x="691" y="287"/>
                </a:cubicBezTo>
                <a:cubicBezTo>
                  <a:pt x="702" y="356"/>
                  <a:pt x="708" y="365"/>
                  <a:pt x="691" y="452"/>
                </a:cubicBezTo>
                <a:cubicBezTo>
                  <a:pt x="688" y="463"/>
                  <a:pt x="651" y="502"/>
                  <a:pt x="647" y="510"/>
                </a:cubicBezTo>
                <a:cubicBezTo>
                  <a:pt x="609" y="568"/>
                  <a:pt x="579" y="617"/>
                  <a:pt x="506" y="636"/>
                </a:cubicBezTo>
                <a:cubicBezTo>
                  <a:pt x="486" y="646"/>
                  <a:pt x="467" y="651"/>
                  <a:pt x="448" y="660"/>
                </a:cubicBezTo>
                <a:cubicBezTo>
                  <a:pt x="361" y="627"/>
                  <a:pt x="273" y="633"/>
                  <a:pt x="181" y="631"/>
                </a:cubicBezTo>
                <a:cubicBezTo>
                  <a:pt x="149" y="610"/>
                  <a:pt x="117" y="598"/>
                  <a:pt x="89" y="573"/>
                </a:cubicBezTo>
                <a:cubicBezTo>
                  <a:pt x="77" y="562"/>
                  <a:pt x="55" y="539"/>
                  <a:pt x="55" y="539"/>
                </a:cubicBezTo>
                <a:cubicBezTo>
                  <a:pt x="44" y="503"/>
                  <a:pt x="41" y="443"/>
                  <a:pt x="21" y="413"/>
                </a:cubicBezTo>
                <a:cubicBezTo>
                  <a:pt x="18" y="362"/>
                  <a:pt x="0" y="294"/>
                  <a:pt x="31" y="248"/>
                </a:cubicBezTo>
                <a:cubicBezTo>
                  <a:pt x="39" y="208"/>
                  <a:pt x="52" y="178"/>
                  <a:pt x="65" y="142"/>
                </a:cubicBezTo>
                <a:cubicBezTo>
                  <a:pt x="59" y="112"/>
                  <a:pt x="65" y="110"/>
                  <a:pt x="51" y="1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54" name="Freeform 46"/>
          <p:cNvSpPr>
            <a:spLocks/>
          </p:cNvSpPr>
          <p:nvPr/>
        </p:nvSpPr>
        <p:spPr bwMode="auto">
          <a:xfrm>
            <a:off x="4116388" y="4587875"/>
            <a:ext cx="841375" cy="854075"/>
          </a:xfrm>
          <a:custGeom>
            <a:avLst/>
            <a:gdLst>
              <a:gd name="T0" fmla="*/ 20 w 530"/>
              <a:gd name="T1" fmla="*/ 276 h 538"/>
              <a:gd name="T2" fmla="*/ 74 w 530"/>
              <a:gd name="T3" fmla="*/ 329 h 538"/>
              <a:gd name="T4" fmla="*/ 132 w 530"/>
              <a:gd name="T5" fmla="*/ 417 h 538"/>
              <a:gd name="T6" fmla="*/ 205 w 530"/>
              <a:gd name="T7" fmla="*/ 499 h 538"/>
              <a:gd name="T8" fmla="*/ 248 w 530"/>
              <a:gd name="T9" fmla="*/ 538 h 538"/>
              <a:gd name="T10" fmla="*/ 321 w 530"/>
              <a:gd name="T11" fmla="*/ 533 h 538"/>
              <a:gd name="T12" fmla="*/ 399 w 530"/>
              <a:gd name="T13" fmla="*/ 470 h 538"/>
              <a:gd name="T14" fmla="*/ 447 w 530"/>
              <a:gd name="T15" fmla="*/ 412 h 538"/>
              <a:gd name="T16" fmla="*/ 491 w 530"/>
              <a:gd name="T17" fmla="*/ 329 h 538"/>
              <a:gd name="T18" fmla="*/ 525 w 530"/>
              <a:gd name="T19" fmla="*/ 262 h 538"/>
              <a:gd name="T20" fmla="*/ 510 w 530"/>
              <a:gd name="T21" fmla="*/ 116 h 538"/>
              <a:gd name="T22" fmla="*/ 326 w 530"/>
              <a:gd name="T23" fmla="*/ 0 h 538"/>
              <a:gd name="T24" fmla="*/ 185 w 530"/>
              <a:gd name="T25" fmla="*/ 5 h 538"/>
              <a:gd name="T26" fmla="*/ 137 w 530"/>
              <a:gd name="T27" fmla="*/ 68 h 538"/>
              <a:gd name="T28" fmla="*/ 74 w 530"/>
              <a:gd name="T29" fmla="*/ 116 h 538"/>
              <a:gd name="T30" fmla="*/ 30 w 530"/>
              <a:gd name="T31" fmla="*/ 165 h 538"/>
              <a:gd name="T32" fmla="*/ 11 w 530"/>
              <a:gd name="T33" fmla="*/ 208 h 538"/>
              <a:gd name="T34" fmla="*/ 20 w 530"/>
              <a:gd name="T35" fmla="*/ 276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0" h="538">
                <a:moveTo>
                  <a:pt x="20" y="276"/>
                </a:moveTo>
                <a:cubicBezTo>
                  <a:pt x="49" y="295"/>
                  <a:pt x="52" y="301"/>
                  <a:pt x="74" y="329"/>
                </a:cubicBezTo>
                <a:cubicBezTo>
                  <a:pt x="84" y="360"/>
                  <a:pt x="108" y="393"/>
                  <a:pt x="132" y="417"/>
                </a:cubicBezTo>
                <a:cubicBezTo>
                  <a:pt x="155" y="483"/>
                  <a:pt x="167" y="466"/>
                  <a:pt x="205" y="499"/>
                </a:cubicBezTo>
                <a:cubicBezTo>
                  <a:pt x="219" y="511"/>
                  <a:pt x="231" y="526"/>
                  <a:pt x="248" y="538"/>
                </a:cubicBezTo>
                <a:cubicBezTo>
                  <a:pt x="272" y="536"/>
                  <a:pt x="296" y="536"/>
                  <a:pt x="321" y="533"/>
                </a:cubicBezTo>
                <a:cubicBezTo>
                  <a:pt x="351" y="527"/>
                  <a:pt x="374" y="486"/>
                  <a:pt x="399" y="470"/>
                </a:cubicBezTo>
                <a:cubicBezTo>
                  <a:pt x="414" y="449"/>
                  <a:pt x="432" y="432"/>
                  <a:pt x="447" y="412"/>
                </a:cubicBezTo>
                <a:cubicBezTo>
                  <a:pt x="458" y="379"/>
                  <a:pt x="473" y="357"/>
                  <a:pt x="491" y="329"/>
                </a:cubicBezTo>
                <a:cubicBezTo>
                  <a:pt x="504" y="307"/>
                  <a:pt x="510" y="282"/>
                  <a:pt x="525" y="262"/>
                </a:cubicBezTo>
                <a:cubicBezTo>
                  <a:pt x="521" y="213"/>
                  <a:pt x="530" y="160"/>
                  <a:pt x="510" y="116"/>
                </a:cubicBezTo>
                <a:cubicBezTo>
                  <a:pt x="482" y="54"/>
                  <a:pt x="387" y="12"/>
                  <a:pt x="326" y="0"/>
                </a:cubicBezTo>
                <a:cubicBezTo>
                  <a:pt x="279" y="1"/>
                  <a:pt x="231" y="0"/>
                  <a:pt x="185" y="5"/>
                </a:cubicBezTo>
                <a:cubicBezTo>
                  <a:pt x="163" y="6"/>
                  <a:pt x="150" y="54"/>
                  <a:pt x="137" y="68"/>
                </a:cubicBezTo>
                <a:cubicBezTo>
                  <a:pt x="118" y="86"/>
                  <a:pt x="94" y="100"/>
                  <a:pt x="74" y="116"/>
                </a:cubicBezTo>
                <a:cubicBezTo>
                  <a:pt x="56" y="129"/>
                  <a:pt x="45" y="149"/>
                  <a:pt x="30" y="165"/>
                </a:cubicBezTo>
                <a:cubicBezTo>
                  <a:pt x="18" y="199"/>
                  <a:pt x="25" y="185"/>
                  <a:pt x="11" y="208"/>
                </a:cubicBezTo>
                <a:cubicBezTo>
                  <a:pt x="15" y="273"/>
                  <a:pt x="0" y="256"/>
                  <a:pt x="20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55" name="Freeform 47"/>
          <p:cNvSpPr>
            <a:spLocks/>
          </p:cNvSpPr>
          <p:nvPr/>
        </p:nvSpPr>
        <p:spPr bwMode="auto">
          <a:xfrm>
            <a:off x="2970213" y="5278438"/>
            <a:ext cx="977900" cy="1063625"/>
          </a:xfrm>
          <a:custGeom>
            <a:avLst/>
            <a:gdLst>
              <a:gd name="T0" fmla="*/ 553 w 616"/>
              <a:gd name="T1" fmla="*/ 670 h 670"/>
              <a:gd name="T2" fmla="*/ 587 w 616"/>
              <a:gd name="T3" fmla="*/ 573 h 670"/>
              <a:gd name="T4" fmla="*/ 616 w 616"/>
              <a:gd name="T5" fmla="*/ 486 h 670"/>
              <a:gd name="T6" fmla="*/ 611 w 616"/>
              <a:gd name="T7" fmla="*/ 423 h 670"/>
              <a:gd name="T8" fmla="*/ 568 w 616"/>
              <a:gd name="T9" fmla="*/ 336 h 670"/>
              <a:gd name="T10" fmla="*/ 534 w 616"/>
              <a:gd name="T11" fmla="*/ 103 h 670"/>
              <a:gd name="T12" fmla="*/ 485 w 616"/>
              <a:gd name="T13" fmla="*/ 20 h 670"/>
              <a:gd name="T14" fmla="*/ 456 w 616"/>
              <a:gd name="T15" fmla="*/ 1 h 670"/>
              <a:gd name="T16" fmla="*/ 379 w 616"/>
              <a:gd name="T17" fmla="*/ 6 h 670"/>
              <a:gd name="T18" fmla="*/ 257 w 616"/>
              <a:gd name="T19" fmla="*/ 74 h 670"/>
              <a:gd name="T20" fmla="*/ 73 w 616"/>
              <a:gd name="T21" fmla="*/ 171 h 670"/>
              <a:gd name="T22" fmla="*/ 44 w 616"/>
              <a:gd name="T23" fmla="*/ 195 h 670"/>
              <a:gd name="T24" fmla="*/ 25 w 616"/>
              <a:gd name="T25" fmla="*/ 229 h 670"/>
              <a:gd name="T26" fmla="*/ 97 w 616"/>
              <a:gd name="T27" fmla="*/ 510 h 670"/>
              <a:gd name="T28" fmla="*/ 117 w 616"/>
              <a:gd name="T29" fmla="*/ 530 h 670"/>
              <a:gd name="T30" fmla="*/ 141 w 616"/>
              <a:gd name="T31" fmla="*/ 549 h 670"/>
              <a:gd name="T32" fmla="*/ 282 w 616"/>
              <a:gd name="T33" fmla="*/ 627 h 670"/>
              <a:gd name="T34" fmla="*/ 345 w 616"/>
              <a:gd name="T35" fmla="*/ 641 h 670"/>
              <a:gd name="T36" fmla="*/ 432 w 616"/>
              <a:gd name="T37" fmla="*/ 660 h 670"/>
              <a:gd name="T38" fmla="*/ 553 w 616"/>
              <a:gd name="T39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670">
                <a:moveTo>
                  <a:pt x="553" y="670"/>
                </a:moveTo>
                <a:cubicBezTo>
                  <a:pt x="569" y="638"/>
                  <a:pt x="574" y="606"/>
                  <a:pt x="587" y="573"/>
                </a:cubicBezTo>
                <a:cubicBezTo>
                  <a:pt x="591" y="540"/>
                  <a:pt x="602" y="515"/>
                  <a:pt x="616" y="486"/>
                </a:cubicBezTo>
                <a:cubicBezTo>
                  <a:pt x="614" y="465"/>
                  <a:pt x="616" y="443"/>
                  <a:pt x="611" y="423"/>
                </a:cubicBezTo>
                <a:cubicBezTo>
                  <a:pt x="602" y="391"/>
                  <a:pt x="579" y="366"/>
                  <a:pt x="568" y="336"/>
                </a:cubicBezTo>
                <a:cubicBezTo>
                  <a:pt x="565" y="267"/>
                  <a:pt x="579" y="167"/>
                  <a:pt x="534" y="103"/>
                </a:cubicBezTo>
                <a:cubicBezTo>
                  <a:pt x="525" y="63"/>
                  <a:pt x="525" y="46"/>
                  <a:pt x="485" y="20"/>
                </a:cubicBezTo>
                <a:cubicBezTo>
                  <a:pt x="475" y="13"/>
                  <a:pt x="456" y="1"/>
                  <a:pt x="456" y="1"/>
                </a:cubicBezTo>
                <a:cubicBezTo>
                  <a:pt x="430" y="2"/>
                  <a:pt x="404" y="0"/>
                  <a:pt x="379" y="6"/>
                </a:cubicBezTo>
                <a:cubicBezTo>
                  <a:pt x="332" y="15"/>
                  <a:pt x="302" y="62"/>
                  <a:pt x="257" y="74"/>
                </a:cubicBezTo>
                <a:cubicBezTo>
                  <a:pt x="209" y="108"/>
                  <a:pt x="128" y="151"/>
                  <a:pt x="73" y="171"/>
                </a:cubicBezTo>
                <a:cubicBezTo>
                  <a:pt x="64" y="179"/>
                  <a:pt x="51" y="185"/>
                  <a:pt x="44" y="195"/>
                </a:cubicBezTo>
                <a:cubicBezTo>
                  <a:pt x="35" y="205"/>
                  <a:pt x="32" y="218"/>
                  <a:pt x="25" y="229"/>
                </a:cubicBezTo>
                <a:cubicBezTo>
                  <a:pt x="28" y="348"/>
                  <a:pt x="0" y="441"/>
                  <a:pt x="97" y="510"/>
                </a:cubicBezTo>
                <a:cubicBezTo>
                  <a:pt x="107" y="541"/>
                  <a:pt x="93" y="511"/>
                  <a:pt x="117" y="530"/>
                </a:cubicBezTo>
                <a:cubicBezTo>
                  <a:pt x="150" y="555"/>
                  <a:pt x="103" y="535"/>
                  <a:pt x="141" y="549"/>
                </a:cubicBezTo>
                <a:cubicBezTo>
                  <a:pt x="179" y="584"/>
                  <a:pt x="231" y="612"/>
                  <a:pt x="282" y="627"/>
                </a:cubicBezTo>
                <a:cubicBezTo>
                  <a:pt x="302" y="632"/>
                  <a:pt x="345" y="641"/>
                  <a:pt x="345" y="641"/>
                </a:cubicBezTo>
                <a:cubicBezTo>
                  <a:pt x="372" y="655"/>
                  <a:pt x="401" y="653"/>
                  <a:pt x="432" y="660"/>
                </a:cubicBezTo>
                <a:cubicBezTo>
                  <a:pt x="472" y="651"/>
                  <a:pt x="514" y="656"/>
                  <a:pt x="553" y="6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56" name="Freeform 48"/>
          <p:cNvSpPr>
            <a:spLocks/>
          </p:cNvSpPr>
          <p:nvPr/>
        </p:nvSpPr>
        <p:spPr bwMode="auto">
          <a:xfrm>
            <a:off x="1963738" y="5688013"/>
            <a:ext cx="392112" cy="407987"/>
          </a:xfrm>
          <a:custGeom>
            <a:avLst/>
            <a:gdLst>
              <a:gd name="T0" fmla="*/ 87 w 247"/>
              <a:gd name="T1" fmla="*/ 0 h 257"/>
              <a:gd name="T2" fmla="*/ 247 w 247"/>
              <a:gd name="T3" fmla="*/ 73 h 257"/>
              <a:gd name="T4" fmla="*/ 159 w 247"/>
              <a:gd name="T5" fmla="*/ 257 h 257"/>
              <a:gd name="T6" fmla="*/ 91 w 247"/>
              <a:gd name="T7" fmla="*/ 233 h 257"/>
              <a:gd name="T8" fmla="*/ 28 w 247"/>
              <a:gd name="T9" fmla="*/ 204 h 257"/>
              <a:gd name="T10" fmla="*/ 19 w 247"/>
              <a:gd name="T11" fmla="*/ 116 h 257"/>
              <a:gd name="T12" fmla="*/ 48 w 247"/>
              <a:gd name="T13" fmla="*/ 73 h 257"/>
              <a:gd name="T14" fmla="*/ 58 w 247"/>
              <a:gd name="T15" fmla="*/ 58 h 257"/>
              <a:gd name="T16" fmla="*/ 87 w 247"/>
              <a:gd name="T1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57">
                <a:moveTo>
                  <a:pt x="87" y="0"/>
                </a:moveTo>
                <a:cubicBezTo>
                  <a:pt x="147" y="8"/>
                  <a:pt x="203" y="29"/>
                  <a:pt x="247" y="73"/>
                </a:cubicBezTo>
                <a:cubicBezTo>
                  <a:pt x="241" y="165"/>
                  <a:pt x="243" y="214"/>
                  <a:pt x="159" y="257"/>
                </a:cubicBezTo>
                <a:cubicBezTo>
                  <a:pt x="112" y="250"/>
                  <a:pt x="128" y="242"/>
                  <a:pt x="91" y="233"/>
                </a:cubicBezTo>
                <a:cubicBezTo>
                  <a:pt x="70" y="222"/>
                  <a:pt x="28" y="204"/>
                  <a:pt x="28" y="204"/>
                </a:cubicBezTo>
                <a:cubicBezTo>
                  <a:pt x="6" y="175"/>
                  <a:pt x="0" y="150"/>
                  <a:pt x="19" y="116"/>
                </a:cubicBezTo>
                <a:cubicBezTo>
                  <a:pt x="27" y="99"/>
                  <a:pt x="37" y="87"/>
                  <a:pt x="48" y="73"/>
                </a:cubicBezTo>
                <a:cubicBezTo>
                  <a:pt x="51" y="68"/>
                  <a:pt x="58" y="58"/>
                  <a:pt x="58" y="58"/>
                </a:cubicBezTo>
                <a:cubicBezTo>
                  <a:pt x="65" y="31"/>
                  <a:pt x="68" y="22"/>
                  <a:pt x="8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of Maximum Spacing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k-clustering.  </a:t>
            </a:r>
            <a:r>
              <a:rPr lang="en-US" dirty="0">
                <a:solidFill>
                  <a:schemeClr val="tx1"/>
                </a:solidFill>
              </a:rPr>
              <a:t>Divide objects into k non-empty groups.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Distance function.  </a:t>
            </a:r>
            <a:r>
              <a:rPr lang="en-US" dirty="0">
                <a:solidFill>
                  <a:schemeClr val="tx1"/>
                </a:solidFill>
              </a:rPr>
              <a:t>Assume it satisfies several natural properties.</a:t>
            </a:r>
          </a:p>
          <a:p>
            <a:pPr lvl="1"/>
            <a:r>
              <a:rPr lang="en-US" dirty="0"/>
              <a:t>d(p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0 iff p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	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(identity of </a:t>
            </a:r>
            <a:r>
              <a:rPr lang="en-US" dirty="0" err="1">
                <a:solidFill>
                  <a:schemeClr val="hlink"/>
                </a:solidFill>
                <a:sym typeface="Symbol" pitchFamily="18" charset="2"/>
              </a:rPr>
              <a:t>indiscernibles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dirty="0"/>
              <a:t>d(p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 0		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hlink"/>
                </a:solidFill>
                <a:sym typeface="Symbol" pitchFamily="18" charset="2"/>
              </a:rPr>
              <a:t>nonnegativity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/>
              <a:t>d(p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/>
              <a:t>d(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	 </a:t>
            </a:r>
            <a:r>
              <a:rPr lang="en-US" dirty="0">
                <a:solidFill>
                  <a:schemeClr val="hlink"/>
                </a:solidFill>
              </a:rPr>
              <a:t>(symmetry)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Spacing.  </a:t>
            </a:r>
            <a:r>
              <a:rPr lang="en-US" dirty="0">
                <a:solidFill>
                  <a:schemeClr val="tx1"/>
                </a:solidFill>
              </a:rPr>
              <a:t>Min distance between any pair of points in different clusters.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Clustering of maximum spacing.  </a:t>
            </a:r>
            <a:r>
              <a:rPr lang="en-US" dirty="0">
                <a:solidFill>
                  <a:schemeClr val="tx1"/>
                </a:solidFill>
              </a:rPr>
              <a:t>Given an integer k, find a k-clustering of maximum spacing.</a:t>
            </a:r>
          </a:p>
        </p:txBody>
      </p:sp>
      <p:sp>
        <p:nvSpPr>
          <p:cNvPr id="657416" name="Oval 8"/>
          <p:cNvSpPr>
            <a:spLocks noChangeArrowheads="1"/>
          </p:cNvSpPr>
          <p:nvPr/>
        </p:nvSpPr>
        <p:spPr bwMode="auto">
          <a:xfrm>
            <a:off x="3200400" y="57150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17" name="Oval 9"/>
          <p:cNvSpPr>
            <a:spLocks noChangeArrowheads="1"/>
          </p:cNvSpPr>
          <p:nvPr/>
        </p:nvSpPr>
        <p:spPr bwMode="auto">
          <a:xfrm>
            <a:off x="3657600" y="5486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18" name="Oval 10"/>
          <p:cNvSpPr>
            <a:spLocks noChangeArrowheads="1"/>
          </p:cNvSpPr>
          <p:nvPr/>
        </p:nvSpPr>
        <p:spPr bwMode="auto">
          <a:xfrm>
            <a:off x="3429000" y="59436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19" name="Oval 11"/>
          <p:cNvSpPr>
            <a:spLocks noChangeArrowheads="1"/>
          </p:cNvSpPr>
          <p:nvPr/>
        </p:nvSpPr>
        <p:spPr bwMode="auto">
          <a:xfrm>
            <a:off x="3352800" y="5791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0" name="Oval 12"/>
          <p:cNvSpPr>
            <a:spLocks noChangeArrowheads="1"/>
          </p:cNvSpPr>
          <p:nvPr/>
        </p:nvSpPr>
        <p:spPr bwMode="auto">
          <a:xfrm>
            <a:off x="3505200" y="57150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1" name="Oval 13"/>
          <p:cNvSpPr>
            <a:spLocks noChangeArrowheads="1"/>
          </p:cNvSpPr>
          <p:nvPr/>
        </p:nvSpPr>
        <p:spPr bwMode="auto">
          <a:xfrm>
            <a:off x="4648200" y="5105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2" name="Oval 14"/>
          <p:cNvSpPr>
            <a:spLocks noChangeArrowheads="1"/>
          </p:cNvSpPr>
          <p:nvPr/>
        </p:nvSpPr>
        <p:spPr bwMode="auto">
          <a:xfrm>
            <a:off x="4572000" y="49530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3" name="Oval 15"/>
          <p:cNvSpPr>
            <a:spLocks noChangeArrowheads="1"/>
          </p:cNvSpPr>
          <p:nvPr/>
        </p:nvSpPr>
        <p:spPr bwMode="auto">
          <a:xfrm>
            <a:off x="4343400" y="5105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4" name="Oval 16"/>
          <p:cNvSpPr>
            <a:spLocks noChangeArrowheads="1"/>
          </p:cNvSpPr>
          <p:nvPr/>
        </p:nvSpPr>
        <p:spPr bwMode="auto">
          <a:xfrm>
            <a:off x="4495800" y="52578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5" name="Oval 17"/>
          <p:cNvSpPr>
            <a:spLocks noChangeArrowheads="1"/>
          </p:cNvSpPr>
          <p:nvPr/>
        </p:nvSpPr>
        <p:spPr bwMode="auto">
          <a:xfrm>
            <a:off x="3200400" y="59436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6" name="Oval 18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7" name="Oval 19"/>
          <p:cNvSpPr>
            <a:spLocks noChangeArrowheads="1"/>
          </p:cNvSpPr>
          <p:nvPr/>
        </p:nvSpPr>
        <p:spPr bwMode="auto">
          <a:xfrm>
            <a:off x="4495800" y="48006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8" name="Oval 20"/>
          <p:cNvSpPr>
            <a:spLocks noChangeArrowheads="1"/>
          </p:cNvSpPr>
          <p:nvPr/>
        </p:nvSpPr>
        <p:spPr bwMode="auto">
          <a:xfrm>
            <a:off x="4724400" y="48768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29" name="Oval 21"/>
          <p:cNvSpPr>
            <a:spLocks noChangeArrowheads="1"/>
          </p:cNvSpPr>
          <p:nvPr/>
        </p:nvSpPr>
        <p:spPr bwMode="auto">
          <a:xfrm>
            <a:off x="4924425" y="57610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0" name="Oval 22"/>
          <p:cNvSpPr>
            <a:spLocks noChangeArrowheads="1"/>
          </p:cNvSpPr>
          <p:nvPr/>
        </p:nvSpPr>
        <p:spPr bwMode="auto">
          <a:xfrm>
            <a:off x="4924425" y="59134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1" name="Oval 23"/>
          <p:cNvSpPr>
            <a:spLocks noChangeArrowheads="1"/>
          </p:cNvSpPr>
          <p:nvPr/>
        </p:nvSpPr>
        <p:spPr bwMode="auto">
          <a:xfrm>
            <a:off x="4924425" y="60658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2" name="Oval 24"/>
          <p:cNvSpPr>
            <a:spLocks noChangeArrowheads="1"/>
          </p:cNvSpPr>
          <p:nvPr/>
        </p:nvSpPr>
        <p:spPr bwMode="auto">
          <a:xfrm>
            <a:off x="4924425" y="62182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4" name="Oval 26"/>
          <p:cNvSpPr>
            <a:spLocks noChangeArrowheads="1"/>
          </p:cNvSpPr>
          <p:nvPr/>
        </p:nvSpPr>
        <p:spPr bwMode="auto">
          <a:xfrm>
            <a:off x="5076825" y="57610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5" name="Oval 27"/>
          <p:cNvSpPr>
            <a:spLocks noChangeArrowheads="1"/>
          </p:cNvSpPr>
          <p:nvPr/>
        </p:nvSpPr>
        <p:spPr bwMode="auto">
          <a:xfrm>
            <a:off x="5076825" y="59134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6" name="Oval 28"/>
          <p:cNvSpPr>
            <a:spLocks noChangeArrowheads="1"/>
          </p:cNvSpPr>
          <p:nvPr/>
        </p:nvSpPr>
        <p:spPr bwMode="auto">
          <a:xfrm>
            <a:off x="5076825" y="60658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7" name="Oval 29"/>
          <p:cNvSpPr>
            <a:spLocks noChangeArrowheads="1"/>
          </p:cNvSpPr>
          <p:nvPr/>
        </p:nvSpPr>
        <p:spPr bwMode="auto">
          <a:xfrm>
            <a:off x="5076825" y="62182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8" name="Oval 30"/>
          <p:cNvSpPr>
            <a:spLocks noChangeArrowheads="1"/>
          </p:cNvSpPr>
          <p:nvPr/>
        </p:nvSpPr>
        <p:spPr bwMode="auto">
          <a:xfrm>
            <a:off x="5229225" y="57610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9" name="Oval 31"/>
          <p:cNvSpPr>
            <a:spLocks noChangeArrowheads="1"/>
          </p:cNvSpPr>
          <p:nvPr/>
        </p:nvSpPr>
        <p:spPr bwMode="auto">
          <a:xfrm>
            <a:off x="5229225" y="59134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0" name="Oval 32"/>
          <p:cNvSpPr>
            <a:spLocks noChangeArrowheads="1"/>
          </p:cNvSpPr>
          <p:nvPr/>
        </p:nvSpPr>
        <p:spPr bwMode="auto">
          <a:xfrm>
            <a:off x="5229225" y="60658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1" name="Oval 33"/>
          <p:cNvSpPr>
            <a:spLocks noChangeArrowheads="1"/>
          </p:cNvSpPr>
          <p:nvPr/>
        </p:nvSpPr>
        <p:spPr bwMode="auto">
          <a:xfrm>
            <a:off x="5229225" y="62182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2" name="Oval 34"/>
          <p:cNvSpPr>
            <a:spLocks noChangeArrowheads="1"/>
          </p:cNvSpPr>
          <p:nvPr/>
        </p:nvSpPr>
        <p:spPr bwMode="auto">
          <a:xfrm>
            <a:off x="5381625" y="57610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3" name="Oval 35"/>
          <p:cNvSpPr>
            <a:spLocks noChangeArrowheads="1"/>
          </p:cNvSpPr>
          <p:nvPr/>
        </p:nvSpPr>
        <p:spPr bwMode="auto">
          <a:xfrm>
            <a:off x="5381625" y="59134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4" name="Oval 36"/>
          <p:cNvSpPr>
            <a:spLocks noChangeArrowheads="1"/>
          </p:cNvSpPr>
          <p:nvPr/>
        </p:nvSpPr>
        <p:spPr bwMode="auto">
          <a:xfrm>
            <a:off x="5381625" y="60658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5" name="Oval 37"/>
          <p:cNvSpPr>
            <a:spLocks noChangeArrowheads="1"/>
          </p:cNvSpPr>
          <p:nvPr/>
        </p:nvSpPr>
        <p:spPr bwMode="auto">
          <a:xfrm>
            <a:off x="5381625" y="6218238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6" name="Oval 38"/>
          <p:cNvSpPr>
            <a:spLocks noChangeArrowheads="1"/>
          </p:cNvSpPr>
          <p:nvPr/>
        </p:nvSpPr>
        <p:spPr bwMode="auto">
          <a:xfrm>
            <a:off x="3657600" y="60960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7" name="Oval 39"/>
          <p:cNvSpPr>
            <a:spLocks noChangeArrowheads="1"/>
          </p:cNvSpPr>
          <p:nvPr/>
        </p:nvSpPr>
        <p:spPr bwMode="auto">
          <a:xfrm>
            <a:off x="3581400" y="59436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8" name="Oval 40"/>
          <p:cNvSpPr>
            <a:spLocks noChangeArrowheads="1"/>
          </p:cNvSpPr>
          <p:nvPr/>
        </p:nvSpPr>
        <p:spPr bwMode="auto">
          <a:xfrm>
            <a:off x="3733800" y="586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49" name="Oval 41"/>
          <p:cNvSpPr>
            <a:spLocks noChangeArrowheads="1"/>
          </p:cNvSpPr>
          <p:nvPr/>
        </p:nvSpPr>
        <p:spPr bwMode="auto">
          <a:xfrm>
            <a:off x="2133600" y="586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57457" name="AutoShape 49"/>
          <p:cNvCxnSpPr>
            <a:cxnSpLocks noChangeShapeType="1"/>
            <a:stCxn id="657429" idx="1"/>
            <a:endCxn id="657424" idx="5"/>
          </p:cNvCxnSpPr>
          <p:nvPr/>
        </p:nvCxnSpPr>
        <p:spPr bwMode="auto">
          <a:xfrm flipH="1" flipV="1">
            <a:off x="4560888" y="5322888"/>
            <a:ext cx="374650" cy="4492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7458" name="Rectangle 50"/>
          <p:cNvSpPr>
            <a:spLocks noChangeArrowheads="1"/>
          </p:cNvSpPr>
          <p:nvPr/>
        </p:nvSpPr>
        <p:spPr bwMode="auto">
          <a:xfrm>
            <a:off x="4953000" y="5132388"/>
            <a:ext cx="692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chemeClr val="accent1"/>
                </a:solidFill>
              </a:rPr>
              <a:t>spacing</a:t>
            </a:r>
          </a:p>
        </p:txBody>
      </p:sp>
      <p:sp>
        <p:nvSpPr>
          <p:cNvPr id="657460" name="Line 52"/>
          <p:cNvSpPr>
            <a:spLocks noChangeShapeType="1"/>
          </p:cNvSpPr>
          <p:nvPr/>
        </p:nvSpPr>
        <p:spPr bwMode="auto">
          <a:xfrm flipH="1">
            <a:off x="4800600" y="5394325"/>
            <a:ext cx="228600" cy="1317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61" name="Rectangle 53"/>
          <p:cNvSpPr>
            <a:spLocks noChangeArrowheads="1"/>
          </p:cNvSpPr>
          <p:nvPr/>
        </p:nvSpPr>
        <p:spPr bwMode="auto">
          <a:xfrm>
            <a:off x="7073900" y="5510213"/>
            <a:ext cx="642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19223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29888-C64F-411D-A8F8-C6512397B4E5}" type="slidenum">
              <a:rPr lang="en-US"/>
              <a:pPr/>
              <a:t>68</a:t>
            </a:fld>
            <a:endParaRPr lang="en-US" sz="1400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Clustering Algorithm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Single-link k-clustering algorithm.</a:t>
            </a:r>
          </a:p>
          <a:p>
            <a:pPr lvl="1"/>
            <a:r>
              <a:rPr lang="en-US"/>
              <a:t>Form a graph on the vertex set U, corresponding to n clusters.</a:t>
            </a:r>
          </a:p>
          <a:p>
            <a:pPr lvl="1"/>
            <a:r>
              <a:rPr lang="en-US"/>
              <a:t>Find the closest pair of objects such that each object is in a different cluster, and add an edge between them.</a:t>
            </a:r>
          </a:p>
          <a:p>
            <a:pPr lvl="1"/>
            <a:r>
              <a:rPr lang="en-US"/>
              <a:t>Repeat n-k times until there are exactly k clusters.</a:t>
            </a:r>
          </a:p>
          <a:p>
            <a:pPr lvl="1"/>
            <a:endParaRPr lang="en-US"/>
          </a:p>
          <a:p>
            <a:r>
              <a:rPr lang="en-US"/>
              <a:t>Key observation.  </a:t>
            </a:r>
            <a:r>
              <a:rPr lang="en-US">
                <a:solidFill>
                  <a:schemeClr val="tx1"/>
                </a:solidFill>
              </a:rPr>
              <a:t>This procedure is precisely Kruskal's algorithm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(except we stop when there are k connected components).</a:t>
            </a:r>
          </a:p>
          <a:p>
            <a:pPr lvl="1"/>
            <a:endParaRPr lang="en-US"/>
          </a:p>
          <a:p>
            <a:r>
              <a:rPr lang="en-US"/>
              <a:t>Remark.  </a:t>
            </a:r>
            <a:r>
              <a:rPr lang="en-US">
                <a:solidFill>
                  <a:schemeClr val="tx1"/>
                </a:solidFill>
              </a:rPr>
              <a:t>Equivalent to finding an MST and deleting the k-1 most expensive edges.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6F31-A50D-44EF-AF33-CDB36895E138}" type="slidenum">
              <a:rPr lang="en-US"/>
              <a:pPr/>
              <a:t>69</a:t>
            </a:fld>
            <a:endParaRPr lang="en-US" sz="1400"/>
          </a:p>
        </p:txBody>
      </p:sp>
      <p:sp>
        <p:nvSpPr>
          <p:cNvPr id="659499" name="Freeform 43"/>
          <p:cNvSpPr>
            <a:spLocks/>
          </p:cNvSpPr>
          <p:nvPr/>
        </p:nvSpPr>
        <p:spPr bwMode="auto">
          <a:xfrm>
            <a:off x="5334000" y="4584700"/>
            <a:ext cx="3505200" cy="1809750"/>
          </a:xfrm>
          <a:custGeom>
            <a:avLst/>
            <a:gdLst>
              <a:gd name="T0" fmla="*/ 193 w 2539"/>
              <a:gd name="T1" fmla="*/ 108 h 1140"/>
              <a:gd name="T2" fmla="*/ 658 w 2539"/>
              <a:gd name="T3" fmla="*/ 74 h 1140"/>
              <a:gd name="T4" fmla="*/ 1769 w 2539"/>
              <a:gd name="T5" fmla="*/ 55 h 1140"/>
              <a:gd name="T6" fmla="*/ 2176 w 2539"/>
              <a:gd name="T7" fmla="*/ 74 h 1140"/>
              <a:gd name="T8" fmla="*/ 2210 w 2539"/>
              <a:gd name="T9" fmla="*/ 84 h 1140"/>
              <a:gd name="T10" fmla="*/ 2317 w 2539"/>
              <a:gd name="T11" fmla="*/ 88 h 1140"/>
              <a:gd name="T12" fmla="*/ 2486 w 2539"/>
              <a:gd name="T13" fmla="*/ 152 h 1140"/>
              <a:gd name="T14" fmla="*/ 2530 w 2539"/>
              <a:gd name="T15" fmla="*/ 234 h 1140"/>
              <a:gd name="T16" fmla="*/ 2486 w 2539"/>
              <a:gd name="T17" fmla="*/ 554 h 1140"/>
              <a:gd name="T18" fmla="*/ 2452 w 2539"/>
              <a:gd name="T19" fmla="*/ 632 h 1140"/>
              <a:gd name="T20" fmla="*/ 2404 w 2539"/>
              <a:gd name="T21" fmla="*/ 772 h 1140"/>
              <a:gd name="T22" fmla="*/ 2394 w 2539"/>
              <a:gd name="T23" fmla="*/ 816 h 1140"/>
              <a:gd name="T24" fmla="*/ 2360 w 2539"/>
              <a:gd name="T25" fmla="*/ 850 h 1140"/>
              <a:gd name="T26" fmla="*/ 2341 w 2539"/>
              <a:gd name="T27" fmla="*/ 879 h 1140"/>
              <a:gd name="T28" fmla="*/ 2326 w 2539"/>
              <a:gd name="T29" fmla="*/ 884 h 1140"/>
              <a:gd name="T30" fmla="*/ 2195 w 2539"/>
              <a:gd name="T31" fmla="*/ 971 h 1140"/>
              <a:gd name="T32" fmla="*/ 1783 w 2539"/>
              <a:gd name="T33" fmla="*/ 1029 h 1140"/>
              <a:gd name="T34" fmla="*/ 1696 w 2539"/>
              <a:gd name="T35" fmla="*/ 1034 h 1140"/>
              <a:gd name="T36" fmla="*/ 1677 w 2539"/>
              <a:gd name="T37" fmla="*/ 1044 h 1140"/>
              <a:gd name="T38" fmla="*/ 1599 w 2539"/>
              <a:gd name="T39" fmla="*/ 1053 h 1140"/>
              <a:gd name="T40" fmla="*/ 1521 w 2539"/>
              <a:gd name="T41" fmla="*/ 1087 h 1140"/>
              <a:gd name="T42" fmla="*/ 1318 w 2539"/>
              <a:gd name="T43" fmla="*/ 1112 h 1140"/>
              <a:gd name="T44" fmla="*/ 1109 w 2539"/>
              <a:gd name="T45" fmla="*/ 1102 h 1140"/>
              <a:gd name="T46" fmla="*/ 978 w 2539"/>
              <a:gd name="T47" fmla="*/ 1112 h 1140"/>
              <a:gd name="T48" fmla="*/ 930 w 2539"/>
              <a:gd name="T49" fmla="*/ 1131 h 1140"/>
              <a:gd name="T50" fmla="*/ 881 w 2539"/>
              <a:gd name="T51" fmla="*/ 1131 h 1140"/>
              <a:gd name="T52" fmla="*/ 736 w 2539"/>
              <a:gd name="T53" fmla="*/ 1112 h 1140"/>
              <a:gd name="T54" fmla="*/ 649 w 2539"/>
              <a:gd name="T55" fmla="*/ 1078 h 1140"/>
              <a:gd name="T56" fmla="*/ 591 w 2539"/>
              <a:gd name="T57" fmla="*/ 1068 h 1140"/>
              <a:gd name="T58" fmla="*/ 532 w 2539"/>
              <a:gd name="T59" fmla="*/ 1048 h 1140"/>
              <a:gd name="T60" fmla="*/ 474 w 2539"/>
              <a:gd name="T61" fmla="*/ 1024 h 1140"/>
              <a:gd name="T62" fmla="*/ 397 w 2539"/>
              <a:gd name="T63" fmla="*/ 1000 h 1140"/>
              <a:gd name="T64" fmla="*/ 300 w 2539"/>
              <a:gd name="T65" fmla="*/ 937 h 1140"/>
              <a:gd name="T66" fmla="*/ 241 w 2539"/>
              <a:gd name="T67" fmla="*/ 888 h 1140"/>
              <a:gd name="T68" fmla="*/ 125 w 2539"/>
              <a:gd name="T69" fmla="*/ 811 h 1140"/>
              <a:gd name="T70" fmla="*/ 52 w 2539"/>
              <a:gd name="T71" fmla="*/ 695 h 1140"/>
              <a:gd name="T72" fmla="*/ 43 w 2539"/>
              <a:gd name="T73" fmla="*/ 530 h 1140"/>
              <a:gd name="T74" fmla="*/ 52 w 2539"/>
              <a:gd name="T75" fmla="*/ 384 h 1140"/>
              <a:gd name="T76" fmla="*/ 72 w 2539"/>
              <a:gd name="T77" fmla="*/ 345 h 1140"/>
              <a:gd name="T78" fmla="*/ 111 w 2539"/>
              <a:gd name="T79" fmla="*/ 282 h 1140"/>
              <a:gd name="T80" fmla="*/ 125 w 2539"/>
              <a:gd name="T81" fmla="*/ 253 h 1140"/>
              <a:gd name="T82" fmla="*/ 174 w 2539"/>
              <a:gd name="T83" fmla="*/ 176 h 1140"/>
              <a:gd name="T84" fmla="*/ 183 w 2539"/>
              <a:gd name="T85" fmla="*/ 132 h 1140"/>
              <a:gd name="T86" fmla="*/ 198 w 2539"/>
              <a:gd name="T87" fmla="*/ 113 h 1140"/>
              <a:gd name="T88" fmla="*/ 193 w 2539"/>
              <a:gd name="T89" fmla="*/ 10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39" h="1140">
                <a:moveTo>
                  <a:pt x="193" y="108"/>
                </a:moveTo>
                <a:cubicBezTo>
                  <a:pt x="344" y="63"/>
                  <a:pt x="501" y="87"/>
                  <a:pt x="658" y="74"/>
                </a:cubicBezTo>
                <a:cubicBezTo>
                  <a:pt x="1016" y="0"/>
                  <a:pt x="1435" y="53"/>
                  <a:pt x="1769" y="55"/>
                </a:cubicBezTo>
                <a:cubicBezTo>
                  <a:pt x="1995" y="58"/>
                  <a:pt x="1991" y="67"/>
                  <a:pt x="2176" y="74"/>
                </a:cubicBezTo>
                <a:cubicBezTo>
                  <a:pt x="2187" y="77"/>
                  <a:pt x="2198" y="82"/>
                  <a:pt x="2210" y="84"/>
                </a:cubicBezTo>
                <a:cubicBezTo>
                  <a:pt x="2245" y="87"/>
                  <a:pt x="2281" y="82"/>
                  <a:pt x="2317" y="88"/>
                </a:cubicBezTo>
                <a:cubicBezTo>
                  <a:pt x="2374" y="97"/>
                  <a:pt x="2429" y="137"/>
                  <a:pt x="2486" y="152"/>
                </a:cubicBezTo>
                <a:cubicBezTo>
                  <a:pt x="2506" y="177"/>
                  <a:pt x="2514" y="205"/>
                  <a:pt x="2530" y="234"/>
                </a:cubicBezTo>
                <a:cubicBezTo>
                  <a:pt x="2526" y="300"/>
                  <a:pt x="2539" y="473"/>
                  <a:pt x="2486" y="554"/>
                </a:cubicBezTo>
                <a:cubicBezTo>
                  <a:pt x="2476" y="590"/>
                  <a:pt x="2473" y="600"/>
                  <a:pt x="2452" y="632"/>
                </a:cubicBezTo>
                <a:cubicBezTo>
                  <a:pt x="2439" y="676"/>
                  <a:pt x="2425" y="731"/>
                  <a:pt x="2404" y="772"/>
                </a:cubicBezTo>
                <a:cubicBezTo>
                  <a:pt x="2400" y="786"/>
                  <a:pt x="2402" y="803"/>
                  <a:pt x="2394" y="816"/>
                </a:cubicBezTo>
                <a:cubicBezTo>
                  <a:pt x="2385" y="829"/>
                  <a:pt x="2371" y="838"/>
                  <a:pt x="2360" y="850"/>
                </a:cubicBezTo>
                <a:cubicBezTo>
                  <a:pt x="2351" y="858"/>
                  <a:pt x="2349" y="870"/>
                  <a:pt x="2341" y="879"/>
                </a:cubicBezTo>
                <a:cubicBezTo>
                  <a:pt x="2337" y="882"/>
                  <a:pt x="2331" y="882"/>
                  <a:pt x="2326" y="884"/>
                </a:cubicBezTo>
                <a:cubicBezTo>
                  <a:pt x="2284" y="913"/>
                  <a:pt x="2240" y="948"/>
                  <a:pt x="2195" y="971"/>
                </a:cubicBezTo>
                <a:cubicBezTo>
                  <a:pt x="2127" y="1075"/>
                  <a:pt x="1791" y="1028"/>
                  <a:pt x="1783" y="1029"/>
                </a:cubicBezTo>
                <a:cubicBezTo>
                  <a:pt x="1754" y="1030"/>
                  <a:pt x="1724" y="1029"/>
                  <a:pt x="1696" y="1034"/>
                </a:cubicBezTo>
                <a:cubicBezTo>
                  <a:pt x="1688" y="1035"/>
                  <a:pt x="1684" y="1042"/>
                  <a:pt x="1677" y="1044"/>
                </a:cubicBezTo>
                <a:cubicBezTo>
                  <a:pt x="1651" y="1049"/>
                  <a:pt x="1599" y="1053"/>
                  <a:pt x="1599" y="1053"/>
                </a:cubicBezTo>
                <a:cubicBezTo>
                  <a:pt x="1576" y="1060"/>
                  <a:pt x="1543" y="1083"/>
                  <a:pt x="1521" y="1087"/>
                </a:cubicBezTo>
                <a:cubicBezTo>
                  <a:pt x="1447" y="1098"/>
                  <a:pt x="1387" y="1095"/>
                  <a:pt x="1318" y="1112"/>
                </a:cubicBezTo>
                <a:cubicBezTo>
                  <a:pt x="1248" y="1108"/>
                  <a:pt x="1178" y="1099"/>
                  <a:pt x="1109" y="1102"/>
                </a:cubicBezTo>
                <a:cubicBezTo>
                  <a:pt x="926" y="1107"/>
                  <a:pt x="1092" y="1135"/>
                  <a:pt x="978" y="1112"/>
                </a:cubicBezTo>
                <a:cubicBezTo>
                  <a:pt x="962" y="1118"/>
                  <a:pt x="947" y="1129"/>
                  <a:pt x="930" y="1131"/>
                </a:cubicBezTo>
                <a:cubicBezTo>
                  <a:pt x="850" y="1140"/>
                  <a:pt x="941" y="1100"/>
                  <a:pt x="881" y="1131"/>
                </a:cubicBezTo>
                <a:cubicBezTo>
                  <a:pt x="834" y="1114"/>
                  <a:pt x="785" y="1117"/>
                  <a:pt x="736" y="1112"/>
                </a:cubicBezTo>
                <a:cubicBezTo>
                  <a:pt x="706" y="1101"/>
                  <a:pt x="679" y="1085"/>
                  <a:pt x="649" y="1078"/>
                </a:cubicBezTo>
                <a:cubicBezTo>
                  <a:pt x="630" y="1072"/>
                  <a:pt x="591" y="1068"/>
                  <a:pt x="591" y="1068"/>
                </a:cubicBezTo>
                <a:cubicBezTo>
                  <a:pt x="555" y="1044"/>
                  <a:pt x="601" y="1072"/>
                  <a:pt x="532" y="1048"/>
                </a:cubicBezTo>
                <a:cubicBezTo>
                  <a:pt x="425" y="1010"/>
                  <a:pt x="537" y="1039"/>
                  <a:pt x="474" y="1024"/>
                </a:cubicBezTo>
                <a:cubicBezTo>
                  <a:pt x="452" y="1008"/>
                  <a:pt x="397" y="1000"/>
                  <a:pt x="397" y="1000"/>
                </a:cubicBezTo>
                <a:cubicBezTo>
                  <a:pt x="365" y="976"/>
                  <a:pt x="332" y="958"/>
                  <a:pt x="300" y="937"/>
                </a:cubicBezTo>
                <a:cubicBezTo>
                  <a:pt x="278" y="922"/>
                  <a:pt x="263" y="899"/>
                  <a:pt x="241" y="888"/>
                </a:cubicBezTo>
                <a:cubicBezTo>
                  <a:pt x="199" y="867"/>
                  <a:pt x="156" y="847"/>
                  <a:pt x="125" y="811"/>
                </a:cubicBezTo>
                <a:cubicBezTo>
                  <a:pt x="94" y="776"/>
                  <a:pt x="80" y="730"/>
                  <a:pt x="52" y="695"/>
                </a:cubicBezTo>
                <a:cubicBezTo>
                  <a:pt x="44" y="629"/>
                  <a:pt x="0" y="610"/>
                  <a:pt x="43" y="530"/>
                </a:cubicBezTo>
                <a:cubicBezTo>
                  <a:pt x="47" y="481"/>
                  <a:pt x="42" y="431"/>
                  <a:pt x="52" y="384"/>
                </a:cubicBezTo>
                <a:cubicBezTo>
                  <a:pt x="54" y="369"/>
                  <a:pt x="72" y="345"/>
                  <a:pt x="72" y="345"/>
                </a:cubicBezTo>
                <a:cubicBezTo>
                  <a:pt x="78" y="313"/>
                  <a:pt x="90" y="306"/>
                  <a:pt x="111" y="282"/>
                </a:cubicBezTo>
                <a:cubicBezTo>
                  <a:pt x="131" y="257"/>
                  <a:pt x="109" y="278"/>
                  <a:pt x="125" y="253"/>
                </a:cubicBezTo>
                <a:cubicBezTo>
                  <a:pt x="140" y="226"/>
                  <a:pt x="159" y="203"/>
                  <a:pt x="174" y="176"/>
                </a:cubicBezTo>
                <a:cubicBezTo>
                  <a:pt x="174" y="170"/>
                  <a:pt x="179" y="138"/>
                  <a:pt x="183" y="132"/>
                </a:cubicBezTo>
                <a:cubicBezTo>
                  <a:pt x="186" y="124"/>
                  <a:pt x="194" y="120"/>
                  <a:pt x="198" y="113"/>
                </a:cubicBezTo>
                <a:cubicBezTo>
                  <a:pt x="198" y="110"/>
                  <a:pt x="194" y="109"/>
                  <a:pt x="193" y="1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Clustering Algorithm:  Analysis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/>
              <a:t>Theorem. </a:t>
            </a:r>
            <a:r>
              <a:rPr lang="en-US">
                <a:solidFill>
                  <a:schemeClr val="tx1"/>
                </a:solidFill>
              </a:rPr>
              <a:t>Let C* denote the clustering C*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…, C*</a:t>
            </a:r>
            <a:r>
              <a:rPr lang="en-US" baseline="-25000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 formed by deleting the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k-1 most expensive edges of a MST. C* is a k-clustering of max spacing.</a:t>
            </a:r>
          </a:p>
          <a:p>
            <a:endParaRPr lang="en-US"/>
          </a:p>
          <a:p>
            <a:r>
              <a:rPr lang="en-US"/>
              <a:t>Pf.  </a:t>
            </a:r>
            <a:r>
              <a:rPr lang="en-US">
                <a:solidFill>
                  <a:schemeClr val="tx1"/>
                </a:solidFill>
              </a:rPr>
              <a:t>Let C denote some other clustering C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…, C</a:t>
            </a:r>
            <a:r>
              <a:rPr lang="en-US" baseline="-25000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/>
              <a:t>The spacing of C* is the length d* of the (k-1)</a:t>
            </a:r>
            <a:r>
              <a:rPr lang="en-US" baseline="30000"/>
              <a:t>st</a:t>
            </a:r>
            <a:r>
              <a:rPr lang="en-US"/>
              <a:t> most expensive edge.</a:t>
            </a:r>
          </a:p>
          <a:p>
            <a:pPr lvl="1"/>
            <a:r>
              <a:rPr lang="en-US"/>
              <a:t>Let p</a:t>
            </a:r>
            <a:r>
              <a:rPr lang="en-US" baseline="-25000"/>
              <a:t>i</a:t>
            </a:r>
            <a:r>
              <a:rPr lang="en-US"/>
              <a:t>, p</a:t>
            </a:r>
            <a:r>
              <a:rPr lang="en-US" baseline="-25000"/>
              <a:t>j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be in the same cluster in C*, say C*</a:t>
            </a:r>
            <a:r>
              <a:rPr lang="en-US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but different clusters in C, say C</a:t>
            </a:r>
            <a:r>
              <a:rPr lang="en-US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and C</a:t>
            </a:r>
            <a:r>
              <a:rPr lang="en-US" baseline="-25000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.</a:t>
            </a:r>
          </a:p>
          <a:p>
            <a:pPr lvl="1"/>
            <a:r>
              <a:rPr lang="en-US">
                <a:sym typeface="Symbol" pitchFamily="18" charset="2"/>
              </a:rPr>
              <a:t>Some edge (p, q) on p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-p</a:t>
            </a:r>
            <a:r>
              <a:rPr lang="en-US" baseline="-25000">
                <a:sym typeface="Symbol" pitchFamily="18" charset="2"/>
              </a:rPr>
              <a:t>j </a:t>
            </a:r>
            <a:r>
              <a:rPr lang="en-US">
                <a:sym typeface="Symbol" pitchFamily="18" charset="2"/>
              </a:rPr>
              <a:t>path in C*</a:t>
            </a:r>
            <a:r>
              <a:rPr lang="en-US" baseline="-25000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spans two different clusters in C.</a:t>
            </a:r>
          </a:p>
          <a:p>
            <a:pPr lvl="1"/>
            <a:r>
              <a:rPr lang="en-US">
                <a:sym typeface="Symbol" pitchFamily="18" charset="2"/>
              </a:rPr>
              <a:t>All edges on p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-p</a:t>
            </a:r>
            <a:r>
              <a:rPr lang="en-US" baseline="-25000">
                <a:sym typeface="Symbol" pitchFamily="18" charset="2"/>
              </a:rPr>
              <a:t>j </a:t>
            </a:r>
            <a:r>
              <a:rPr lang="en-US">
                <a:sym typeface="Symbol" pitchFamily="18" charset="2"/>
              </a:rPr>
              <a:t>path have </a:t>
            </a:r>
            <a:r>
              <a:rPr lang="en-US"/>
              <a:t>length </a:t>
            </a:r>
            <a:r>
              <a:rPr lang="en-US">
                <a:sym typeface="Symbol" pitchFamily="18" charset="2"/>
              </a:rPr>
              <a:t> d*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since Kruskal chose them.</a:t>
            </a:r>
          </a:p>
          <a:p>
            <a:pPr lvl="1"/>
            <a:r>
              <a:rPr lang="en-US">
                <a:sym typeface="Symbol" pitchFamily="18" charset="2"/>
              </a:rPr>
              <a:t>Spacing of C is  d* since p and q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are in different clusters.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</a:p>
        </p:txBody>
      </p:sp>
      <p:sp>
        <p:nvSpPr>
          <p:cNvPr id="659468" name="Oval 12"/>
          <p:cNvSpPr>
            <a:spLocks noChangeAspect="1" noChangeArrowheads="1"/>
          </p:cNvSpPr>
          <p:nvPr/>
        </p:nvSpPr>
        <p:spPr bwMode="auto">
          <a:xfrm>
            <a:off x="6318250" y="5546725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59469" name="Oval 13"/>
          <p:cNvSpPr>
            <a:spLocks noChangeAspect="1" noChangeArrowheads="1"/>
          </p:cNvSpPr>
          <p:nvPr/>
        </p:nvSpPr>
        <p:spPr bwMode="auto">
          <a:xfrm>
            <a:off x="6842125" y="5546725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59470" name="Oval 14"/>
          <p:cNvSpPr>
            <a:spLocks noChangeAspect="1" noChangeArrowheads="1"/>
          </p:cNvSpPr>
          <p:nvPr/>
        </p:nvSpPr>
        <p:spPr bwMode="auto">
          <a:xfrm>
            <a:off x="7848600" y="5105400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59471" name="Oval 15"/>
          <p:cNvSpPr>
            <a:spLocks noChangeAspect="1" noChangeArrowheads="1"/>
          </p:cNvSpPr>
          <p:nvPr/>
        </p:nvSpPr>
        <p:spPr bwMode="auto">
          <a:xfrm>
            <a:off x="6689725" y="5165725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59472" name="Oval 16"/>
          <p:cNvSpPr>
            <a:spLocks noChangeAspect="1" noChangeArrowheads="1"/>
          </p:cNvSpPr>
          <p:nvPr/>
        </p:nvSpPr>
        <p:spPr bwMode="auto">
          <a:xfrm>
            <a:off x="5816600" y="5851525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59473" name="Oval 17"/>
          <p:cNvSpPr>
            <a:spLocks noChangeAspect="1" noChangeArrowheads="1"/>
          </p:cNvSpPr>
          <p:nvPr/>
        </p:nvSpPr>
        <p:spPr bwMode="auto">
          <a:xfrm>
            <a:off x="5800725" y="5226050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59474" name="Oval 18"/>
          <p:cNvSpPr>
            <a:spLocks noChangeAspect="1" noChangeArrowheads="1"/>
          </p:cNvSpPr>
          <p:nvPr/>
        </p:nvSpPr>
        <p:spPr bwMode="auto">
          <a:xfrm>
            <a:off x="7832725" y="5546725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sp>
        <p:nvSpPr>
          <p:cNvPr id="659475" name="Oval 19"/>
          <p:cNvSpPr>
            <a:spLocks noChangeAspect="1" noChangeArrowheads="1"/>
          </p:cNvSpPr>
          <p:nvPr/>
        </p:nvSpPr>
        <p:spPr bwMode="auto">
          <a:xfrm>
            <a:off x="8305800" y="5546725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cxnSp>
        <p:nvCxnSpPr>
          <p:cNvPr id="659476" name="AutoShape 20"/>
          <p:cNvCxnSpPr>
            <a:cxnSpLocks noChangeShapeType="1"/>
            <a:stCxn id="659468" idx="7"/>
            <a:endCxn id="659471" idx="2"/>
          </p:cNvCxnSpPr>
          <p:nvPr/>
        </p:nvCxnSpPr>
        <p:spPr bwMode="auto">
          <a:xfrm flipV="1">
            <a:off x="6397625" y="5211763"/>
            <a:ext cx="292100" cy="3476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77" name="AutoShape 21"/>
          <p:cNvCxnSpPr>
            <a:cxnSpLocks noChangeShapeType="1"/>
            <a:stCxn id="659468" idx="3"/>
            <a:endCxn id="659472" idx="0"/>
          </p:cNvCxnSpPr>
          <p:nvPr/>
        </p:nvCxnSpPr>
        <p:spPr bwMode="auto">
          <a:xfrm flipH="1">
            <a:off x="5862638" y="5626100"/>
            <a:ext cx="468312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78" name="AutoShape 22"/>
          <p:cNvCxnSpPr>
            <a:cxnSpLocks noChangeShapeType="1"/>
            <a:stCxn id="659468" idx="1"/>
            <a:endCxn id="659473" idx="5"/>
          </p:cNvCxnSpPr>
          <p:nvPr/>
        </p:nvCxnSpPr>
        <p:spPr bwMode="auto">
          <a:xfrm flipH="1" flipV="1">
            <a:off x="5880100" y="5305425"/>
            <a:ext cx="450850" cy="254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80" name="AutoShape 24"/>
          <p:cNvCxnSpPr>
            <a:cxnSpLocks noChangeShapeType="1"/>
            <a:stCxn id="659474" idx="2"/>
            <a:endCxn id="659469" idx="6"/>
          </p:cNvCxnSpPr>
          <p:nvPr/>
        </p:nvCxnSpPr>
        <p:spPr bwMode="auto">
          <a:xfrm flipH="1">
            <a:off x="6934200" y="5592763"/>
            <a:ext cx="898525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84" name="AutoShape 28"/>
          <p:cNvCxnSpPr>
            <a:cxnSpLocks noChangeShapeType="1"/>
            <a:stCxn id="659474" idx="0"/>
            <a:endCxn id="659470" idx="4"/>
          </p:cNvCxnSpPr>
          <p:nvPr/>
        </p:nvCxnSpPr>
        <p:spPr bwMode="auto">
          <a:xfrm flipV="1">
            <a:off x="7878763" y="5197475"/>
            <a:ext cx="15875" cy="3492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88" name="AutoShape 32"/>
          <p:cNvCxnSpPr>
            <a:cxnSpLocks noChangeShapeType="1"/>
            <a:stCxn id="659471" idx="5"/>
            <a:endCxn id="659469" idx="1"/>
          </p:cNvCxnSpPr>
          <p:nvPr/>
        </p:nvCxnSpPr>
        <p:spPr bwMode="auto">
          <a:xfrm>
            <a:off x="6769100" y="5245100"/>
            <a:ext cx="85725" cy="3143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490" name="AutoShape 34"/>
          <p:cNvCxnSpPr>
            <a:cxnSpLocks noChangeShapeType="1"/>
            <a:stCxn id="659475" idx="1"/>
            <a:endCxn id="659470" idx="5"/>
          </p:cNvCxnSpPr>
          <p:nvPr/>
        </p:nvCxnSpPr>
        <p:spPr bwMode="auto">
          <a:xfrm flipH="1" flipV="1">
            <a:off x="7927975" y="5184775"/>
            <a:ext cx="390525" cy="37465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9491" name="Oval 35"/>
          <p:cNvSpPr>
            <a:spLocks noChangeAspect="1" noChangeArrowheads="1"/>
          </p:cNvSpPr>
          <p:nvPr/>
        </p:nvSpPr>
        <p:spPr bwMode="auto">
          <a:xfrm>
            <a:off x="8305800" y="5105400"/>
            <a:ext cx="92075" cy="920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sz="1200"/>
          </a:p>
        </p:txBody>
      </p:sp>
      <p:cxnSp>
        <p:nvCxnSpPr>
          <p:cNvPr id="659492" name="AutoShape 36"/>
          <p:cNvCxnSpPr>
            <a:cxnSpLocks noChangeShapeType="1"/>
            <a:stCxn id="659470" idx="6"/>
            <a:endCxn id="659491" idx="2"/>
          </p:cNvCxnSpPr>
          <p:nvPr/>
        </p:nvCxnSpPr>
        <p:spPr bwMode="auto">
          <a:xfrm>
            <a:off x="7940675" y="5151438"/>
            <a:ext cx="365125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9493" name="Rectangle 37"/>
          <p:cNvSpPr>
            <a:spLocks noChangeArrowheads="1"/>
          </p:cNvSpPr>
          <p:nvPr/>
        </p:nvSpPr>
        <p:spPr bwMode="auto">
          <a:xfrm>
            <a:off x="6765925" y="5584825"/>
            <a:ext cx="279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p</a:t>
            </a:r>
          </a:p>
        </p:txBody>
      </p:sp>
      <p:sp>
        <p:nvSpPr>
          <p:cNvPr id="659494" name="Rectangle 38"/>
          <p:cNvSpPr>
            <a:spLocks noChangeArrowheads="1"/>
          </p:cNvSpPr>
          <p:nvPr/>
        </p:nvSpPr>
        <p:spPr bwMode="auto">
          <a:xfrm>
            <a:off x="7724775" y="5591175"/>
            <a:ext cx="276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q</a:t>
            </a:r>
          </a:p>
        </p:txBody>
      </p:sp>
      <p:sp>
        <p:nvSpPr>
          <p:cNvPr id="659495" name="Rectangle 39"/>
          <p:cNvSpPr>
            <a:spLocks noChangeArrowheads="1"/>
          </p:cNvSpPr>
          <p:nvPr/>
        </p:nvSpPr>
        <p:spPr bwMode="auto">
          <a:xfrm>
            <a:off x="6221413" y="5638800"/>
            <a:ext cx="33178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659496" name="Rectangle 40"/>
          <p:cNvSpPr>
            <a:spLocks noChangeArrowheads="1"/>
          </p:cNvSpPr>
          <p:nvPr/>
        </p:nvSpPr>
        <p:spPr bwMode="auto">
          <a:xfrm>
            <a:off x="8229600" y="5602288"/>
            <a:ext cx="3254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p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659497" name="Freeform 41"/>
          <p:cNvSpPr>
            <a:spLocks/>
          </p:cNvSpPr>
          <p:nvPr/>
        </p:nvSpPr>
        <p:spPr bwMode="auto">
          <a:xfrm>
            <a:off x="6750050" y="4267200"/>
            <a:ext cx="495300" cy="2286000"/>
          </a:xfrm>
          <a:custGeom>
            <a:avLst/>
            <a:gdLst>
              <a:gd name="T0" fmla="*/ 144 w 312"/>
              <a:gd name="T1" fmla="*/ 0 h 1056"/>
              <a:gd name="T2" fmla="*/ 288 w 312"/>
              <a:gd name="T3" fmla="*/ 480 h 1056"/>
              <a:gd name="T4" fmla="*/ 0 w 312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056">
                <a:moveTo>
                  <a:pt x="144" y="0"/>
                </a:moveTo>
                <a:cubicBezTo>
                  <a:pt x="228" y="152"/>
                  <a:pt x="312" y="304"/>
                  <a:pt x="288" y="480"/>
                </a:cubicBezTo>
                <a:cubicBezTo>
                  <a:pt x="264" y="656"/>
                  <a:pt x="48" y="960"/>
                  <a:pt x="0" y="1056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lgDash"/>
            <a:round/>
            <a:headEnd type="non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9498" name="Freeform 42"/>
          <p:cNvSpPr>
            <a:spLocks/>
          </p:cNvSpPr>
          <p:nvPr/>
        </p:nvSpPr>
        <p:spPr bwMode="auto">
          <a:xfrm flipH="1">
            <a:off x="7399338" y="4191000"/>
            <a:ext cx="495300" cy="2286000"/>
          </a:xfrm>
          <a:custGeom>
            <a:avLst/>
            <a:gdLst>
              <a:gd name="T0" fmla="*/ 144 w 312"/>
              <a:gd name="T1" fmla="*/ 0 h 1056"/>
              <a:gd name="T2" fmla="*/ 288 w 312"/>
              <a:gd name="T3" fmla="*/ 480 h 1056"/>
              <a:gd name="T4" fmla="*/ 0 w 312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056">
                <a:moveTo>
                  <a:pt x="144" y="0"/>
                </a:moveTo>
                <a:cubicBezTo>
                  <a:pt x="228" y="152"/>
                  <a:pt x="312" y="304"/>
                  <a:pt x="288" y="480"/>
                </a:cubicBezTo>
                <a:cubicBezTo>
                  <a:pt x="264" y="656"/>
                  <a:pt x="48" y="960"/>
                  <a:pt x="0" y="1056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lgDash"/>
            <a:round/>
            <a:headEnd type="non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9500" name="Rectangle 44"/>
          <p:cNvSpPr>
            <a:spLocks noChangeArrowheads="1"/>
          </p:cNvSpPr>
          <p:nvPr/>
        </p:nvSpPr>
        <p:spPr bwMode="auto">
          <a:xfrm>
            <a:off x="6556375" y="4197350"/>
            <a:ext cx="374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s</a:t>
            </a:r>
            <a:endParaRPr lang="en-US"/>
          </a:p>
        </p:txBody>
      </p:sp>
      <p:sp>
        <p:nvSpPr>
          <p:cNvPr id="659501" name="Rectangle 45"/>
          <p:cNvSpPr>
            <a:spLocks noChangeArrowheads="1"/>
          </p:cNvSpPr>
          <p:nvPr/>
        </p:nvSpPr>
        <p:spPr bwMode="auto">
          <a:xfrm>
            <a:off x="7620000" y="4191000"/>
            <a:ext cx="3730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t</a:t>
            </a:r>
            <a:endParaRPr lang="en-US"/>
          </a:p>
        </p:txBody>
      </p:sp>
      <p:sp>
        <p:nvSpPr>
          <p:cNvPr id="659502" name="Rectangle 46"/>
          <p:cNvSpPr>
            <a:spLocks noChangeArrowheads="1"/>
          </p:cNvSpPr>
          <p:nvPr/>
        </p:nvSpPr>
        <p:spPr bwMode="auto">
          <a:xfrm>
            <a:off x="5707063" y="4716463"/>
            <a:ext cx="4810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C*</a:t>
            </a:r>
            <a:r>
              <a:rPr lang="en-US" baseline="-25000"/>
              <a:t>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AF7FD-6488-4416-87C5-1AB2166C13D5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Scheduling:  Analysis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</a:p>
          <a:p>
            <a:pPr lvl="1"/>
            <a:r>
              <a:rPr lang="en-US"/>
              <a:t>Assume greedy is not optimal, and let's see what happens.</a:t>
            </a:r>
          </a:p>
          <a:p>
            <a:pPr lvl="1"/>
            <a:r>
              <a:rPr lang="en-US"/>
              <a:t>Let 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, ... i</a:t>
            </a:r>
            <a:r>
              <a:rPr lang="en-US" baseline="-25000"/>
              <a:t>k </a:t>
            </a:r>
            <a:r>
              <a:rPr lang="en-US"/>
              <a:t>denote set of jobs selected by greedy.</a:t>
            </a:r>
          </a:p>
          <a:p>
            <a:pPr lvl="1"/>
            <a:r>
              <a:rPr lang="en-US"/>
              <a:t>Let j</a:t>
            </a:r>
            <a:r>
              <a:rPr lang="en-US" baseline="-25000"/>
              <a:t>1</a:t>
            </a:r>
            <a:r>
              <a:rPr lang="en-US"/>
              <a:t>, j</a:t>
            </a:r>
            <a:r>
              <a:rPr lang="en-US" baseline="-25000"/>
              <a:t>2</a:t>
            </a:r>
            <a:r>
              <a:rPr lang="en-US"/>
              <a:t>, ... j</a:t>
            </a:r>
            <a:r>
              <a:rPr lang="en-US" baseline="-25000"/>
              <a:t>m  </a:t>
            </a:r>
            <a:r>
              <a:rPr lang="en-US"/>
              <a:t>denote set of jobs in the optimal solution with</a:t>
            </a:r>
            <a:br>
              <a:rPr lang="en-US"/>
            </a:br>
            <a:r>
              <a:rPr lang="en-US"/>
              <a:t>i</a:t>
            </a:r>
            <a:r>
              <a:rPr lang="en-US" baseline="-25000"/>
              <a:t>1</a:t>
            </a:r>
            <a:r>
              <a:rPr lang="en-US"/>
              <a:t> = j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 </a:t>
            </a:r>
            <a:r>
              <a:rPr lang="en-US"/>
              <a:t>= j</a:t>
            </a:r>
            <a:r>
              <a:rPr lang="en-US" baseline="-25000"/>
              <a:t>2</a:t>
            </a:r>
            <a:r>
              <a:rPr lang="en-US"/>
              <a:t>, ..., i</a:t>
            </a:r>
            <a:r>
              <a:rPr lang="en-US" baseline="-25000"/>
              <a:t>r</a:t>
            </a:r>
            <a:r>
              <a:rPr lang="en-US"/>
              <a:t> = j</a:t>
            </a:r>
            <a:r>
              <a:rPr lang="en-US" baseline="-25000"/>
              <a:t>r </a:t>
            </a:r>
            <a:r>
              <a:rPr lang="en-US"/>
              <a:t>for the largest possible value of r. 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1295400" y="51816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2514600" y="51816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4267200" y="5181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r</a:t>
            </a:r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1295400" y="4343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sz="1400"/>
              <a:t>i</a:t>
            </a:r>
            <a:r>
              <a:rPr lang="en-US" sz="1400" baseline="-25000"/>
              <a:t>1</a:t>
            </a:r>
            <a:endParaRPr lang="en-US"/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2</a:t>
            </a:r>
          </a:p>
        </p:txBody>
      </p:sp>
      <p:sp>
        <p:nvSpPr>
          <p:cNvPr id="390158" name="Rectangle 14"/>
          <p:cNvSpPr>
            <a:spLocks noChangeArrowheads="1"/>
          </p:cNvSpPr>
          <p:nvPr/>
        </p:nvSpPr>
        <p:spPr bwMode="auto">
          <a:xfrm>
            <a:off x="4267200" y="4343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</a:t>
            </a:r>
          </a:p>
        </p:txBody>
      </p:sp>
      <p:sp>
        <p:nvSpPr>
          <p:cNvPr id="390159" name="Rectangle 15"/>
          <p:cNvSpPr>
            <a:spLocks noChangeArrowheads="1"/>
          </p:cNvSpPr>
          <p:nvPr/>
        </p:nvSpPr>
        <p:spPr bwMode="auto">
          <a:xfrm>
            <a:off x="5334000" y="4343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</a:p>
        </p:txBody>
      </p:sp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6858000" y="5181600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73038" y="4295775"/>
            <a:ext cx="928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Greedy: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1150" y="5195888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OPT:</a:t>
            </a:r>
          </a:p>
        </p:txBody>
      </p:sp>
      <p:sp>
        <p:nvSpPr>
          <p:cNvPr id="390179" name="Rectangle 35"/>
          <p:cNvSpPr>
            <a:spLocks noChangeArrowheads="1"/>
          </p:cNvSpPr>
          <p:nvPr/>
        </p:nvSpPr>
        <p:spPr bwMode="auto">
          <a:xfrm>
            <a:off x="5943600" y="5181600"/>
            <a:ext cx="685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j</a:t>
            </a:r>
            <a:r>
              <a:rPr lang="en-US" baseline="-25000">
                <a:solidFill>
                  <a:schemeClr val="bg1"/>
                </a:solidFill>
              </a:rPr>
              <a:t>r+1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5476875" y="5959475"/>
            <a:ext cx="21431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</a:rPr>
              <a:t>why not replace job j</a:t>
            </a:r>
            <a:r>
              <a:rPr lang="en-US" sz="1400" baseline="-25000">
                <a:solidFill>
                  <a:schemeClr val="accent1"/>
                </a:solidFill>
              </a:rPr>
              <a:t>r+1</a:t>
            </a:r>
            <a:r>
              <a:rPr lang="en-US" sz="1200">
                <a:solidFill>
                  <a:schemeClr val="accent1"/>
                </a:solidFill>
              </a:rPr>
              <a:t/>
            </a:r>
            <a:br>
              <a:rPr lang="en-US" sz="1200">
                <a:solidFill>
                  <a:schemeClr val="accent1"/>
                </a:solidFill>
              </a:rPr>
            </a:br>
            <a:r>
              <a:rPr lang="en-US" sz="1200">
                <a:solidFill>
                  <a:schemeClr val="accent1"/>
                </a:solidFill>
              </a:rPr>
              <a:t>with job </a:t>
            </a:r>
            <a:r>
              <a:rPr lang="en-US" sz="1400">
                <a:solidFill>
                  <a:schemeClr val="accent1"/>
                </a:solidFill>
              </a:rPr>
              <a:t>i</a:t>
            </a:r>
            <a:r>
              <a:rPr lang="en-US" sz="1400" baseline="-25000">
                <a:solidFill>
                  <a:schemeClr val="accent1"/>
                </a:solidFill>
              </a:rPr>
              <a:t>r+1</a:t>
            </a:r>
            <a:r>
              <a:rPr lang="en-US" sz="120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90187" name="Line 43"/>
          <p:cNvSpPr>
            <a:spLocks noChangeShapeType="1"/>
          </p:cNvSpPr>
          <p:nvPr/>
        </p:nvSpPr>
        <p:spPr bwMode="auto">
          <a:xfrm flipV="1">
            <a:off x="6296025" y="5608638"/>
            <a:ext cx="0" cy="2587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88" name="Line 44"/>
          <p:cNvSpPr>
            <a:spLocks noChangeShapeType="1"/>
          </p:cNvSpPr>
          <p:nvPr/>
        </p:nvSpPr>
        <p:spPr bwMode="auto">
          <a:xfrm>
            <a:off x="1295400" y="4652963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0" name="Line 46"/>
          <p:cNvSpPr>
            <a:spLocks noChangeShapeType="1"/>
          </p:cNvSpPr>
          <p:nvPr/>
        </p:nvSpPr>
        <p:spPr bwMode="auto">
          <a:xfrm>
            <a:off x="1295400" y="5486400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5248275" y="3749675"/>
            <a:ext cx="21431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job i</a:t>
            </a:r>
            <a:r>
              <a:rPr lang="en-US" sz="1200" baseline="-25000"/>
              <a:t>r+1</a:t>
            </a:r>
            <a:r>
              <a:rPr lang="en-US" sz="1200"/>
              <a:t> finishes before j</a:t>
            </a:r>
            <a:r>
              <a:rPr lang="en-US" sz="1200" baseline="-25000"/>
              <a:t>r+1</a:t>
            </a:r>
          </a:p>
        </p:txBody>
      </p:sp>
      <p:sp>
        <p:nvSpPr>
          <p:cNvPr id="390194" name="Line 50"/>
          <p:cNvSpPr>
            <a:spLocks noChangeShapeType="1"/>
          </p:cNvSpPr>
          <p:nvPr/>
        </p:nvSpPr>
        <p:spPr bwMode="auto">
          <a:xfrm>
            <a:off x="5876925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6" name="Line 52"/>
          <p:cNvSpPr>
            <a:spLocks noChangeShapeType="1"/>
          </p:cNvSpPr>
          <p:nvPr/>
        </p:nvSpPr>
        <p:spPr bwMode="auto">
          <a:xfrm>
            <a:off x="6629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7" name="Line 53"/>
          <p:cNvSpPr>
            <a:spLocks noChangeShapeType="1"/>
          </p:cNvSpPr>
          <p:nvPr/>
        </p:nvSpPr>
        <p:spPr bwMode="auto">
          <a:xfrm>
            <a:off x="5105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8" name="Rectangle 54"/>
          <p:cNvSpPr>
            <a:spLocks noChangeArrowheads="1"/>
          </p:cNvSpPr>
          <p:nvPr/>
        </p:nvSpPr>
        <p:spPr bwMode="auto">
          <a:xfrm>
            <a:off x="2478088" y="305117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D3FF0-E9D2-415D-8877-729AF7CDB419}" type="slidenum">
              <a:rPr lang="en-US"/>
              <a:pPr/>
              <a:t>70</a:t>
            </a:fld>
            <a:endParaRPr lang="en-US" sz="1400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MST Algorithms:  Theory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comparison based algorithms.</a:t>
            </a:r>
          </a:p>
          <a:p>
            <a:pPr lvl="1"/>
            <a:r>
              <a:rPr lang="en-US" dirty="0"/>
              <a:t>O(m log n)		</a:t>
            </a:r>
            <a:r>
              <a:rPr lang="en-US" dirty="0">
                <a:solidFill>
                  <a:schemeClr val="hlink"/>
                </a:solidFill>
              </a:rPr>
              <a:t>[</a:t>
            </a:r>
            <a:r>
              <a:rPr lang="en-US" dirty="0" err="1">
                <a:solidFill>
                  <a:schemeClr val="hlink"/>
                </a:solidFill>
              </a:rPr>
              <a:t>Jarník</a:t>
            </a:r>
            <a:r>
              <a:rPr lang="en-US" dirty="0">
                <a:solidFill>
                  <a:schemeClr val="hlink"/>
                </a:solidFill>
              </a:rPr>
              <a:t>, Prim, </a:t>
            </a:r>
            <a:r>
              <a:rPr lang="en-US" dirty="0" err="1">
                <a:solidFill>
                  <a:schemeClr val="hlink"/>
                </a:solidFill>
              </a:rPr>
              <a:t>Dijkstra</a:t>
            </a:r>
            <a:r>
              <a:rPr lang="en-US" dirty="0">
                <a:solidFill>
                  <a:schemeClr val="hlink"/>
                </a:solidFill>
              </a:rPr>
              <a:t>, </a:t>
            </a:r>
            <a:r>
              <a:rPr lang="en-US" dirty="0" err="1">
                <a:solidFill>
                  <a:schemeClr val="hlink"/>
                </a:solidFill>
              </a:rPr>
              <a:t>Kruskal</a:t>
            </a:r>
            <a:r>
              <a:rPr lang="en-US" dirty="0">
                <a:solidFill>
                  <a:schemeClr val="hlink"/>
                </a:solidFill>
              </a:rPr>
              <a:t>, </a:t>
            </a:r>
            <a:r>
              <a:rPr lang="en-US" dirty="0" err="1">
                <a:solidFill>
                  <a:schemeClr val="hlink"/>
                </a:solidFill>
              </a:rPr>
              <a:t>Boruvka</a:t>
            </a:r>
            <a:r>
              <a:rPr lang="en-US" dirty="0">
                <a:solidFill>
                  <a:schemeClr val="hlink"/>
                </a:solidFill>
              </a:rPr>
              <a:t>]</a:t>
            </a:r>
          </a:p>
          <a:p>
            <a:pPr lvl="1"/>
            <a:r>
              <a:rPr lang="en-US" dirty="0"/>
              <a:t>O(m log </a:t>
            </a:r>
            <a:r>
              <a:rPr lang="en-US" dirty="0" err="1"/>
              <a:t>log</a:t>
            </a:r>
            <a:r>
              <a:rPr lang="en-US" dirty="0"/>
              <a:t> n).	</a:t>
            </a:r>
            <a:r>
              <a:rPr lang="en-US" dirty="0">
                <a:solidFill>
                  <a:schemeClr val="hlink"/>
                </a:solidFill>
              </a:rPr>
              <a:t>[</a:t>
            </a:r>
            <a:r>
              <a:rPr lang="en-US" dirty="0" err="1">
                <a:solidFill>
                  <a:schemeClr val="hlink"/>
                </a:solidFill>
              </a:rPr>
              <a:t>Cheriton-Tarjan</a:t>
            </a:r>
            <a:r>
              <a:rPr lang="en-US" dirty="0">
                <a:solidFill>
                  <a:schemeClr val="hlink"/>
                </a:solidFill>
              </a:rPr>
              <a:t> 1976, Yao 1975]</a:t>
            </a:r>
          </a:p>
          <a:p>
            <a:pPr lvl="1"/>
            <a:r>
              <a:rPr lang="en-US" dirty="0"/>
              <a:t>O(m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(m, n)).		</a:t>
            </a:r>
            <a:r>
              <a:rPr lang="en-US" dirty="0">
                <a:solidFill>
                  <a:schemeClr val="hlink"/>
                </a:solidFill>
              </a:rPr>
              <a:t>[</a:t>
            </a:r>
            <a:r>
              <a:rPr lang="en-US" dirty="0" err="1">
                <a:solidFill>
                  <a:schemeClr val="hlink"/>
                </a:solidFill>
              </a:rPr>
              <a:t>Fredman-Tarjan</a:t>
            </a:r>
            <a:r>
              <a:rPr lang="en-US" dirty="0">
                <a:solidFill>
                  <a:schemeClr val="hlink"/>
                </a:solidFill>
              </a:rPr>
              <a:t> 1987]</a:t>
            </a:r>
          </a:p>
          <a:p>
            <a:pPr lvl="1"/>
            <a:r>
              <a:rPr lang="en-US" dirty="0"/>
              <a:t>O(m log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(m, n)).	</a:t>
            </a:r>
            <a:r>
              <a:rPr lang="en-US" dirty="0">
                <a:solidFill>
                  <a:schemeClr val="hlink"/>
                </a:solidFill>
              </a:rPr>
              <a:t>[</a:t>
            </a:r>
            <a:r>
              <a:rPr lang="en-US" dirty="0" err="1">
                <a:solidFill>
                  <a:schemeClr val="hlink"/>
                </a:solidFill>
              </a:rPr>
              <a:t>Gabow</a:t>
            </a:r>
            <a:r>
              <a:rPr lang="en-US" dirty="0">
                <a:solidFill>
                  <a:schemeClr val="hlink"/>
                </a:solidFill>
              </a:rPr>
              <a:t>-</a:t>
            </a:r>
            <a:r>
              <a:rPr lang="en-US" dirty="0" err="1">
                <a:solidFill>
                  <a:schemeClr val="hlink"/>
                </a:solidFill>
              </a:rPr>
              <a:t>Galil</a:t>
            </a:r>
            <a:r>
              <a:rPr lang="en-US" dirty="0">
                <a:solidFill>
                  <a:schemeClr val="hlink"/>
                </a:solidFill>
              </a:rPr>
              <a:t>-Spencer-</a:t>
            </a:r>
            <a:r>
              <a:rPr lang="en-US" dirty="0" err="1">
                <a:solidFill>
                  <a:schemeClr val="hlink"/>
                </a:solidFill>
              </a:rPr>
              <a:t>Tarjan</a:t>
            </a:r>
            <a:r>
              <a:rPr lang="en-US" dirty="0">
                <a:solidFill>
                  <a:schemeClr val="hlink"/>
                </a:solidFill>
              </a:rPr>
              <a:t> 1986]</a:t>
            </a:r>
          </a:p>
          <a:p>
            <a:pPr lvl="1"/>
            <a:r>
              <a:rPr lang="en-US" dirty="0"/>
              <a:t>O(m 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/>
              <a:t> (m, n)).		</a:t>
            </a:r>
            <a:r>
              <a:rPr lang="en-US" dirty="0">
                <a:solidFill>
                  <a:schemeClr val="hlink"/>
                </a:solidFill>
              </a:rPr>
              <a:t>[</a:t>
            </a:r>
            <a:r>
              <a:rPr lang="en-US" dirty="0" err="1">
                <a:solidFill>
                  <a:schemeClr val="hlink"/>
                </a:solidFill>
              </a:rPr>
              <a:t>Chazelle</a:t>
            </a:r>
            <a:r>
              <a:rPr lang="en-US" dirty="0">
                <a:solidFill>
                  <a:schemeClr val="hlink"/>
                </a:solidFill>
              </a:rPr>
              <a:t> 2000]</a:t>
            </a:r>
          </a:p>
          <a:p>
            <a:pPr lvl="1"/>
            <a:endParaRPr lang="en-US" dirty="0">
              <a:solidFill>
                <a:schemeClr val="hlink"/>
              </a:solidFill>
            </a:endParaRPr>
          </a:p>
          <a:p>
            <a:r>
              <a:rPr lang="en-US" dirty="0"/>
              <a:t>Holy grail.  </a:t>
            </a:r>
            <a:r>
              <a:rPr lang="en-US" dirty="0">
                <a:solidFill>
                  <a:schemeClr val="tx1"/>
                </a:solidFill>
              </a:rPr>
              <a:t>O(m).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Notable.</a:t>
            </a:r>
          </a:p>
          <a:p>
            <a:pPr lvl="1"/>
            <a:r>
              <a:rPr lang="en-US" dirty="0"/>
              <a:t>O(m) randomized.	</a:t>
            </a:r>
            <a:r>
              <a:rPr lang="en-US" dirty="0">
                <a:solidFill>
                  <a:schemeClr val="hlink"/>
                </a:solidFill>
              </a:rPr>
              <a:t>[</a:t>
            </a:r>
            <a:r>
              <a:rPr lang="en-US" dirty="0" err="1">
                <a:solidFill>
                  <a:schemeClr val="hlink"/>
                </a:solidFill>
              </a:rPr>
              <a:t>Karger</a:t>
            </a:r>
            <a:r>
              <a:rPr lang="en-US" dirty="0">
                <a:solidFill>
                  <a:schemeClr val="hlink"/>
                </a:solidFill>
              </a:rPr>
              <a:t>-Klein-</a:t>
            </a:r>
            <a:r>
              <a:rPr lang="en-US" dirty="0" err="1">
                <a:solidFill>
                  <a:schemeClr val="hlink"/>
                </a:solidFill>
              </a:rPr>
              <a:t>Tarjan</a:t>
            </a:r>
            <a:r>
              <a:rPr lang="en-US" dirty="0">
                <a:solidFill>
                  <a:schemeClr val="hlink"/>
                </a:solidFill>
              </a:rPr>
              <a:t> 1995]</a:t>
            </a:r>
          </a:p>
          <a:p>
            <a:pPr lvl="1"/>
            <a:r>
              <a:rPr lang="en-US" dirty="0"/>
              <a:t>O(m) verification.	</a:t>
            </a:r>
            <a:r>
              <a:rPr lang="en-US" dirty="0">
                <a:solidFill>
                  <a:schemeClr val="hlink"/>
                </a:solidFill>
              </a:rPr>
              <a:t>[Dixon-Rauch-</a:t>
            </a:r>
            <a:r>
              <a:rPr lang="en-US" dirty="0" err="1">
                <a:solidFill>
                  <a:schemeClr val="hlink"/>
                </a:solidFill>
              </a:rPr>
              <a:t>Tarjan</a:t>
            </a:r>
            <a:r>
              <a:rPr lang="en-US" dirty="0">
                <a:solidFill>
                  <a:schemeClr val="hlink"/>
                </a:solidFill>
              </a:rPr>
              <a:t> 1992]</a:t>
            </a:r>
          </a:p>
          <a:p>
            <a:pPr lvl="1"/>
            <a:endParaRPr lang="en-US" dirty="0"/>
          </a:p>
          <a:p>
            <a:r>
              <a:rPr lang="en-US" dirty="0"/>
              <a:t>Euclidean.</a:t>
            </a:r>
          </a:p>
          <a:p>
            <a:pPr lvl="1"/>
            <a:r>
              <a:rPr lang="en-US" dirty="0"/>
              <a:t>2-d:  O(n log n).	</a:t>
            </a:r>
            <a:r>
              <a:rPr lang="en-US" dirty="0">
                <a:solidFill>
                  <a:schemeClr val="hlink"/>
                </a:solidFill>
              </a:rPr>
              <a:t>compute MST of edges in Delaunay</a:t>
            </a:r>
          </a:p>
          <a:p>
            <a:pPr lvl="1"/>
            <a:r>
              <a:rPr lang="en-US" dirty="0"/>
              <a:t>k-d:  O(k</a:t>
            </a:r>
            <a:r>
              <a:rPr lang="en-US" baseline="30000" dirty="0"/>
              <a:t> 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).		</a:t>
            </a:r>
            <a:r>
              <a:rPr lang="en-US" dirty="0">
                <a:solidFill>
                  <a:schemeClr val="hlink"/>
                </a:solidFill>
              </a:rPr>
              <a:t>dense Prim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Matroid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Matroid: definition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Defn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en-US" dirty="0" smtClean="0"/>
              <a:t>: A </a:t>
            </a:r>
            <a:r>
              <a:rPr lang="en-US" dirty="0" smtClean="0">
                <a:solidFill>
                  <a:srgbClr val="FF6600"/>
                </a:solidFill>
              </a:rPr>
              <a:t>matroid (U,I)</a:t>
            </a:r>
            <a:r>
              <a:rPr lang="en-US" dirty="0" smtClean="0"/>
              <a:t> consists of a universe of elements and a family of distinguished subsets called </a:t>
            </a:r>
            <a:r>
              <a:rPr lang="en-US" dirty="0" smtClean="0">
                <a:solidFill>
                  <a:srgbClr val="FF6600"/>
                </a:solidFill>
              </a:rPr>
              <a:t>independent sets</a:t>
            </a:r>
            <a:r>
              <a:rPr lang="en-US" dirty="0" smtClean="0"/>
              <a:t> which satisfy:</a:t>
            </a:r>
          </a:p>
          <a:p>
            <a:pPr lvl="1"/>
            <a:r>
              <a:rPr lang="en-US" dirty="0" smtClean="0"/>
              <a:t>Subsets of independent sets are independent.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Exchange property</a:t>
            </a:r>
            <a:r>
              <a:rPr lang="en-US" dirty="0" smtClean="0"/>
              <a:t>: If S,T are independent and |S| &lt; |T| then S U {t} is independent for some t in T.</a:t>
            </a:r>
          </a:p>
          <a:p>
            <a:pPr lvl="1"/>
            <a:endParaRPr lang="en-US" dirty="0" smtClean="0"/>
          </a:p>
          <a:p>
            <a:pPr marL="114300" lvl="1" indent="0">
              <a:buNone/>
            </a:pPr>
            <a:r>
              <a:rPr lang="en-US" dirty="0" smtClean="0"/>
              <a:t>Examples:</a:t>
            </a:r>
          </a:p>
          <a:p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hlink"/>
                </a:solidFill>
              </a:rPr>
              <a:t>Graphical </a:t>
            </a:r>
            <a:r>
              <a:rPr lang="en-US" sz="1400" b="1" dirty="0">
                <a:solidFill>
                  <a:schemeClr val="hlink"/>
                </a:solidFill>
              </a:rPr>
              <a:t>Matroid</a:t>
            </a:r>
            <a:r>
              <a:rPr lang="en-US" sz="14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Elements are the edges of an undirected graph </a:t>
            </a:r>
            <a:r>
              <a:rPr lang="en-US" sz="1400" i="1" dirty="0" smtClean="0"/>
              <a:t>G </a:t>
            </a:r>
            <a:r>
              <a:rPr lang="en-US" sz="1400" dirty="0" smtClean="0"/>
              <a:t>= (</a:t>
            </a:r>
            <a:r>
              <a:rPr lang="en-US" sz="1400" i="1" dirty="0" smtClean="0"/>
              <a:t>V;E</a:t>
            </a:r>
            <a:r>
              <a:rPr lang="en-US" sz="1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Set of edges is independent if it does not contain a cycle</a:t>
            </a:r>
          </a:p>
          <a:p>
            <a:pPr marL="114300" lvl="1" indent="0">
              <a:lnSpc>
                <a:spcPct val="90000"/>
              </a:lnSpc>
              <a:buNone/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hlink"/>
                </a:solidFill>
              </a:rPr>
              <a:t>Matric Matroid</a:t>
            </a:r>
            <a:r>
              <a:rPr lang="en-US" sz="14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Elements (items) are vector in a linear space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Set of elements is independent if they are linear independent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hlink"/>
                </a:solidFill>
              </a:rPr>
              <a:t>Uniform Matroid</a:t>
            </a:r>
            <a:r>
              <a:rPr lang="en-US" sz="1400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1400" b="1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chemeClr val="hlink"/>
                </a:solidFill>
              </a:rPr>
              <a:t>Partition Matroid</a:t>
            </a:r>
            <a:r>
              <a:rPr lang="en-US" sz="1400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 marL="114300" lvl="1" indent="0">
              <a:lnSpc>
                <a:spcPct val="90000"/>
              </a:lnSpc>
              <a:buNone/>
            </a:pPr>
            <a:endParaRPr lang="en-US" sz="1400" dirty="0" smtClean="0"/>
          </a:p>
          <a:p>
            <a:pPr marL="114300" lvl="1" indent="0">
              <a:lnSpc>
                <a:spcPct val="90000"/>
              </a:lnSpc>
              <a:buNone/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A747-7A13-44D8-92D4-152C3DEDF3AF}" type="slidenum">
              <a:rPr lang="en-US" smtClean="0"/>
              <a:pPr/>
              <a:t>72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083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</a:t>
            </a:r>
            <a:r>
              <a:rPr lang="en-US" dirty="0" smtClean="0"/>
              <a:t>Independent </a:t>
            </a:r>
            <a:r>
              <a:rPr lang="en-US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independent system (U,I) with a weight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: </m:t>
                    </m:r>
                    <m:r>
                      <a:rPr lang="en-US" i="1" dirty="0" smtClean="0">
                        <a:latin typeface="Cambria Math"/>
                      </a:rPr>
                      <m:t>𝑈</m:t>
                    </m:r>
                    <m:r>
                      <a:rPr lang="en-US" i="1" dirty="0" smtClean="0">
                        <a:latin typeface="Cambria Math"/>
                      </a:rPr>
                      <m:t>−&gt;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990033"/>
                    </a:solidFill>
                  </a:rPr>
                  <a:t>Greedy algorithm Max</a:t>
                </a:r>
              </a:p>
              <a:p>
                <a:endParaRPr lang="en-US" dirty="0">
                  <a:solidFill>
                    <a:srgbClr val="990033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990033"/>
                    </a:solidFill>
                  </a:rPr>
                  <a:t>Sorting all the elements in U: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≥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≥…≥</m:t>
                    </m:r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solidFill>
                    <a:srgbClr val="990033"/>
                  </a:solidFill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b="0" i="1" dirty="0" smtClean="0">
                    <a:solidFill>
                      <a:srgbClr val="990033"/>
                    </a:solidFill>
                    <a:latin typeface="Cambria Math"/>
                  </a:rPr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990033"/>
                    </a:solidFill>
                  </a:rPr>
                  <a:t>For 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i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=1 to n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990033"/>
                    </a:solidFill>
                  </a:rPr>
                  <a:t>	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𝐼</m:t>
                    </m:r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990033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rgbClr val="990033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990033"/>
                    </a:solidFill>
                  </a:rPr>
                  <a:t>Output A</a:t>
                </a:r>
              </a:p>
              <a:p>
                <a:r>
                  <a:rPr lang="en-US" dirty="0"/>
                  <a:t>	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Theorem. An </a:t>
                </a:r>
                <a:r>
                  <a:rPr lang="en-US" dirty="0"/>
                  <a:t>independent system (U,I</a:t>
                </a:r>
                <a:r>
                  <a:rPr lang="en-US" dirty="0" smtClean="0"/>
                  <a:t>) is a matroid iff for any cost function c, the above greedy algorithm Max gives the optimal solution.  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A747-7A13-44D8-92D4-152C3DEDF3AF}" type="slidenum">
              <a:rPr lang="en-US" smtClean="0"/>
              <a:pPr/>
              <a:t>73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6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Greedy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07680" cy="54102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990033"/>
                    </a:solidFill>
                  </a:rPr>
                  <a:t>Online Greedy algorithm</a:t>
                </a:r>
                <a:endParaRPr lang="en-US" dirty="0">
                  <a:solidFill>
                    <a:srgbClr val="990033"/>
                  </a:solidFill>
                </a:endParaRPr>
              </a:p>
              <a:p>
                <a:endParaRPr lang="en-US" i="1" dirty="0" smtClean="0">
                  <a:solidFill>
                    <a:srgbClr val="990033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i="1" dirty="0">
                    <a:solidFill>
                      <a:srgbClr val="990033"/>
                    </a:solidFill>
                    <a:latin typeface="Cambria Math"/>
                  </a:rPr>
                  <a:t>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 </a:t>
                </a:r>
              </a:p>
              <a:p>
                <a:r>
                  <a:rPr lang="en-US" dirty="0" smtClean="0">
                    <a:solidFill>
                      <a:srgbClr val="990033"/>
                    </a:solidFill>
                  </a:rPr>
                  <a:t>For </a:t>
                </a:r>
                <a:r>
                  <a:rPr lang="en-US" dirty="0" err="1">
                    <a:solidFill>
                      <a:srgbClr val="990033"/>
                    </a:solidFill>
                  </a:rPr>
                  <a:t>i</a:t>
                </a:r>
                <a:r>
                  <a:rPr lang="en-US" dirty="0">
                    <a:solidFill>
                      <a:srgbClr val="990033"/>
                    </a:solidFill>
                  </a:rPr>
                  <a:t>=1 to n</a:t>
                </a:r>
              </a:p>
              <a:p>
                <a:r>
                  <a:rPr lang="en-US" dirty="0">
                    <a:solidFill>
                      <a:srgbClr val="990033"/>
                    </a:solidFill>
                  </a:rPr>
                  <a:t>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∈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𝐼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990033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rgbClr val="990033"/>
                  </a:solidFill>
                </a:endParaRPr>
              </a:p>
              <a:p>
                <a:r>
                  <a:rPr lang="en-US" dirty="0">
                    <a:solidFill>
                      <a:srgbClr val="990033"/>
                    </a:solidFill>
                  </a:rPr>
                  <a:t>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       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ElseIf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choose 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990033"/>
                    </a:solidFill>
                  </a:rPr>
                  <a:t>  with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990033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90033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rgbClr val="990033"/>
                    </a:solidFill>
                  </a:rPr>
                  <a:t> </a:t>
                </a:r>
                <a:r>
                  <a:rPr lang="en-US" dirty="0">
                    <a:solidFill>
                      <a:srgbClr val="990033"/>
                    </a:solidFill>
                  </a:rPr>
                  <a:t>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           	  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groupChr>
                      <m:groupChrPr>
                        <m:chr m:val="←"/>
                        <m:pos m:val="top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𝐴</m:t>
                    </m:r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99003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0033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9900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90033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solidFill>
                    <a:srgbClr val="990033"/>
                  </a:solidFill>
                </a:endParaRPr>
              </a:p>
              <a:p>
                <a:r>
                  <a:rPr lang="en-US" dirty="0" smtClean="0">
                    <a:solidFill>
                      <a:srgbClr val="990033"/>
                    </a:solidFill>
                  </a:rPr>
                  <a:t>Output A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Theorem: This online greedy algorithm also outputs a optimal solution for matroid systems.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07680" cy="5410200"/>
              </a:xfrm>
              <a:blipFill rotWithShape="1"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A747-7A13-44D8-92D4-152C3DEDF3AF}" type="slidenum">
              <a:rPr lang="en-US" smtClean="0"/>
              <a:pPr/>
              <a:t>74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81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5E9DA-CF0B-43E8-AFBE-6FD8A8780A8E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542763" name="Rectangle 43"/>
          <p:cNvSpPr>
            <a:spLocks noChangeArrowheads="1"/>
          </p:cNvSpPr>
          <p:nvPr/>
        </p:nvSpPr>
        <p:spPr bwMode="auto">
          <a:xfrm>
            <a:off x="1295400" y="51816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</a:p>
        </p:txBody>
      </p:sp>
      <p:sp>
        <p:nvSpPr>
          <p:cNvPr id="542764" name="Rectangle 44"/>
          <p:cNvSpPr>
            <a:spLocks noChangeArrowheads="1"/>
          </p:cNvSpPr>
          <p:nvPr/>
        </p:nvSpPr>
        <p:spPr bwMode="auto">
          <a:xfrm>
            <a:off x="2514600" y="51816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</a:p>
        </p:txBody>
      </p:sp>
      <p:sp>
        <p:nvSpPr>
          <p:cNvPr id="542765" name="Rectangle 45"/>
          <p:cNvSpPr>
            <a:spLocks noChangeArrowheads="1"/>
          </p:cNvSpPr>
          <p:nvPr/>
        </p:nvSpPr>
        <p:spPr bwMode="auto">
          <a:xfrm>
            <a:off x="4267200" y="5181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r</a:t>
            </a:r>
          </a:p>
        </p:txBody>
      </p:sp>
      <p:sp>
        <p:nvSpPr>
          <p:cNvPr id="542766" name="Rectangle 46"/>
          <p:cNvSpPr>
            <a:spLocks noChangeArrowheads="1"/>
          </p:cNvSpPr>
          <p:nvPr/>
        </p:nvSpPr>
        <p:spPr bwMode="auto">
          <a:xfrm>
            <a:off x="1295400" y="4343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sz="1400"/>
              <a:t>i</a:t>
            </a:r>
            <a:r>
              <a:rPr lang="en-US" sz="1400" baseline="-25000"/>
              <a:t>1</a:t>
            </a:r>
            <a:endParaRPr lang="en-US"/>
          </a:p>
        </p:txBody>
      </p:sp>
      <p:sp>
        <p:nvSpPr>
          <p:cNvPr id="542767" name="Rectangle 47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2</a:t>
            </a:r>
          </a:p>
        </p:txBody>
      </p:sp>
      <p:sp>
        <p:nvSpPr>
          <p:cNvPr id="542768" name="Rectangle 48"/>
          <p:cNvSpPr>
            <a:spLocks noChangeArrowheads="1"/>
          </p:cNvSpPr>
          <p:nvPr/>
        </p:nvSpPr>
        <p:spPr bwMode="auto">
          <a:xfrm>
            <a:off x="4267200" y="4343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</a:t>
            </a:r>
          </a:p>
        </p:txBody>
      </p:sp>
      <p:sp>
        <p:nvSpPr>
          <p:cNvPr id="542769" name="Rectangle 49"/>
          <p:cNvSpPr>
            <a:spLocks noChangeArrowheads="1"/>
          </p:cNvSpPr>
          <p:nvPr/>
        </p:nvSpPr>
        <p:spPr bwMode="auto">
          <a:xfrm>
            <a:off x="5334000" y="4343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Scheduling:  Analysis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  <a:endParaRPr lang="en-US"/>
          </a:p>
          <a:p>
            <a:pPr lvl="1"/>
            <a:r>
              <a:rPr lang="en-US"/>
              <a:t>Assume greedy is not optimal, and let's see what happens.</a:t>
            </a:r>
          </a:p>
          <a:p>
            <a:pPr lvl="1"/>
            <a:r>
              <a:rPr lang="en-US"/>
              <a:t>Let 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, ... i</a:t>
            </a:r>
            <a:r>
              <a:rPr lang="en-US" baseline="-25000"/>
              <a:t>k </a:t>
            </a:r>
            <a:r>
              <a:rPr lang="en-US"/>
              <a:t>denote set of jobs selected by greedy.</a:t>
            </a:r>
          </a:p>
          <a:p>
            <a:pPr lvl="1"/>
            <a:r>
              <a:rPr lang="en-US"/>
              <a:t>Let j</a:t>
            </a:r>
            <a:r>
              <a:rPr lang="en-US" baseline="-25000"/>
              <a:t>1</a:t>
            </a:r>
            <a:r>
              <a:rPr lang="en-US"/>
              <a:t>, j</a:t>
            </a:r>
            <a:r>
              <a:rPr lang="en-US" baseline="-25000"/>
              <a:t>2</a:t>
            </a:r>
            <a:r>
              <a:rPr lang="en-US"/>
              <a:t>, ... j</a:t>
            </a:r>
            <a:r>
              <a:rPr lang="en-US" baseline="-25000"/>
              <a:t>m  </a:t>
            </a:r>
            <a:r>
              <a:rPr lang="en-US"/>
              <a:t>denote set of jobs in the optimal solution with</a:t>
            </a:r>
            <a:br>
              <a:rPr lang="en-US"/>
            </a:br>
            <a:r>
              <a:rPr lang="en-US"/>
              <a:t>i</a:t>
            </a:r>
            <a:r>
              <a:rPr lang="en-US" baseline="-25000"/>
              <a:t>1</a:t>
            </a:r>
            <a:r>
              <a:rPr lang="en-US"/>
              <a:t> = j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 </a:t>
            </a:r>
            <a:r>
              <a:rPr lang="en-US"/>
              <a:t>= j</a:t>
            </a:r>
            <a:r>
              <a:rPr lang="en-US" baseline="-25000"/>
              <a:t>2</a:t>
            </a:r>
            <a:r>
              <a:rPr lang="en-US"/>
              <a:t>, ..., i</a:t>
            </a:r>
            <a:r>
              <a:rPr lang="en-US" baseline="-25000"/>
              <a:t>r</a:t>
            </a:r>
            <a:r>
              <a:rPr lang="en-US"/>
              <a:t> = j</a:t>
            </a:r>
            <a:r>
              <a:rPr lang="en-US" baseline="-25000"/>
              <a:t>r </a:t>
            </a:r>
            <a:r>
              <a:rPr lang="en-US"/>
              <a:t>for the largest possible value of r.</a:t>
            </a:r>
            <a:endParaRPr lang="en-US">
              <a:solidFill>
                <a:schemeClr val="hlink"/>
              </a:solidFill>
            </a:endParaRPr>
          </a:p>
          <a:p>
            <a:pPr lvl="1"/>
            <a:endParaRPr lang="en-US"/>
          </a:p>
        </p:txBody>
      </p:sp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6858000" y="5181600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173038" y="4295775"/>
            <a:ext cx="928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Greedy:</a:t>
            </a:r>
          </a:p>
        </p:txBody>
      </p:sp>
      <p:sp>
        <p:nvSpPr>
          <p:cNvPr id="542733" name="Text Box 13"/>
          <p:cNvSpPr txBox="1">
            <a:spLocks noChangeArrowheads="1"/>
          </p:cNvSpPr>
          <p:nvPr/>
        </p:nvSpPr>
        <p:spPr bwMode="auto">
          <a:xfrm>
            <a:off x="311150" y="5195888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OPT:</a:t>
            </a:r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1295400" y="4652963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6629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5181600" y="5959475"/>
            <a:ext cx="2600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</a:rPr>
              <a:t>solution still feasible and optimal, but contradicts maximality of r.</a:t>
            </a:r>
            <a:endParaRPr lang="en-US" sz="1200">
              <a:solidFill>
                <a:schemeClr val="accent1"/>
              </a:solidFill>
              <a:sym typeface="Symbol" pitchFamily="18" charset="2"/>
            </a:endParaRPr>
          </a:p>
        </p:txBody>
      </p:sp>
      <p:sp>
        <p:nvSpPr>
          <p:cNvPr id="542750" name="Rectangle 30"/>
          <p:cNvSpPr>
            <a:spLocks noChangeArrowheads="1"/>
          </p:cNvSpPr>
          <p:nvPr/>
        </p:nvSpPr>
        <p:spPr bwMode="auto">
          <a:xfrm>
            <a:off x="5334000" y="51816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i</a:t>
            </a:r>
            <a:r>
              <a:rPr lang="en-US" sz="1400" baseline="-25000"/>
              <a:t>r+1</a:t>
            </a:r>
            <a:endParaRPr lang="en-US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1295400" y="5486400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1" name="Text Box 51"/>
          <p:cNvSpPr txBox="1">
            <a:spLocks noChangeArrowheads="1"/>
          </p:cNvSpPr>
          <p:nvPr/>
        </p:nvSpPr>
        <p:spPr bwMode="auto">
          <a:xfrm>
            <a:off x="5248275" y="3749675"/>
            <a:ext cx="21431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job i</a:t>
            </a:r>
            <a:r>
              <a:rPr lang="en-US" sz="1200" baseline="-25000"/>
              <a:t>r+1</a:t>
            </a:r>
            <a:r>
              <a:rPr lang="en-US" sz="1200"/>
              <a:t> finishes before j</a:t>
            </a:r>
            <a:r>
              <a:rPr lang="en-US" sz="1200" baseline="-25000"/>
              <a:t>r+1</a:t>
            </a:r>
          </a:p>
        </p:txBody>
      </p:sp>
      <p:sp>
        <p:nvSpPr>
          <p:cNvPr id="542772" name="Line 52"/>
          <p:cNvSpPr>
            <a:spLocks noChangeShapeType="1"/>
          </p:cNvSpPr>
          <p:nvPr/>
        </p:nvSpPr>
        <p:spPr bwMode="auto">
          <a:xfrm>
            <a:off x="5876925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3" name="Line 53"/>
          <p:cNvSpPr>
            <a:spLocks noChangeShapeType="1"/>
          </p:cNvSpPr>
          <p:nvPr/>
        </p:nvSpPr>
        <p:spPr bwMode="auto">
          <a:xfrm>
            <a:off x="5105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74" name="Line 54"/>
          <p:cNvSpPr>
            <a:spLocks noChangeShapeType="1"/>
          </p:cNvSpPr>
          <p:nvPr/>
        </p:nvSpPr>
        <p:spPr bwMode="auto">
          <a:xfrm flipV="1">
            <a:off x="5851525" y="5608638"/>
            <a:ext cx="0" cy="2587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kumimoji="0" lang="en-US"/>
              <a:t>4.1  Interval Partitioning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11343</TotalTime>
  <Words>6474</Words>
  <Application>Microsoft Office PowerPoint</Application>
  <PresentationFormat>On-screen Show (4:3)</PresentationFormat>
  <Paragraphs>1539</Paragraphs>
  <Slides>74</Slides>
  <Notes>67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Lucida Grande</vt:lpstr>
      <vt:lpstr>Monotype Sorts</vt:lpstr>
      <vt:lpstr>Arial</vt:lpstr>
      <vt:lpstr>Cambria Math</vt:lpstr>
      <vt:lpstr>Comic Sans MS</vt:lpstr>
      <vt:lpstr>Courier New</vt:lpstr>
      <vt:lpstr>MT Extra</vt:lpstr>
      <vt:lpstr>Symbol</vt:lpstr>
      <vt:lpstr>Wingdings</vt:lpstr>
      <vt:lpstr>alg-design</vt:lpstr>
      <vt:lpstr>Equation</vt:lpstr>
      <vt:lpstr>Photo Editor Photo</vt:lpstr>
      <vt:lpstr>Chapter 4  Greedy Algorithms</vt:lpstr>
      <vt:lpstr>4.1  Interval Scheduling</vt:lpstr>
      <vt:lpstr>Interval Scheduling</vt:lpstr>
      <vt:lpstr>Interval Scheduling:  Greedy Algorithms</vt:lpstr>
      <vt:lpstr>Interval Scheduling:  Greedy Algorithms</vt:lpstr>
      <vt:lpstr>Interval Scheduling:  Greedy Algorithm</vt:lpstr>
      <vt:lpstr>Interval Scheduling:  Analysis</vt:lpstr>
      <vt:lpstr>Interval Scheduling:  Analysis</vt:lpstr>
      <vt:lpstr>4.1  Interval Partitioning</vt:lpstr>
      <vt:lpstr>Interval Partitioning</vt:lpstr>
      <vt:lpstr>Interval Partitioning</vt:lpstr>
      <vt:lpstr>Interval Partitioning:  Lower Bound on Optimal Solution</vt:lpstr>
      <vt:lpstr>Interval Partitioning:  Greedy Algorithm</vt:lpstr>
      <vt:lpstr>Interval Partitioning:  Greedy Analysis</vt:lpstr>
      <vt:lpstr>4.2  Scheduling to Minimize Lateness</vt:lpstr>
      <vt:lpstr>Scheduling to Minimizing Lateness</vt:lpstr>
      <vt:lpstr>Minimizing Lateness:  Greedy Algorithms</vt:lpstr>
      <vt:lpstr>Minimizing Lateness:  Greedy Algorithms</vt:lpstr>
      <vt:lpstr>Minimizing Lateness:  Greedy Algorithm</vt:lpstr>
      <vt:lpstr>Minimizing Lateness: No Idle Time</vt:lpstr>
      <vt:lpstr>Minimizing Lateness: Inversions</vt:lpstr>
      <vt:lpstr>Minimizing Lateness: Inversions</vt:lpstr>
      <vt:lpstr>Minimizing Lateness: Analysis of Greedy Algorithm</vt:lpstr>
      <vt:lpstr>Greedy Analysis Strategies</vt:lpstr>
      <vt:lpstr>4.3 Optimal Caching</vt:lpstr>
      <vt:lpstr>Optimal Offline Caching</vt:lpstr>
      <vt:lpstr>Optimal Offline Caching:  Farthest-In-Future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  <vt:lpstr>Caching Perspective</vt:lpstr>
      <vt:lpstr>4.4  Shortest Paths in a Graph</vt:lpstr>
      <vt:lpstr>Shortest Path Problem</vt:lpstr>
      <vt:lpstr>Dijkstra's Algorithm</vt:lpstr>
      <vt:lpstr>Dijkstra's Algorithm</vt:lpstr>
      <vt:lpstr>Dijkstra's Algorithm:  Proof of Correctness</vt:lpstr>
      <vt:lpstr>Dijkstra's Algorithm:  Implementation</vt:lpstr>
      <vt:lpstr>Coin Changing</vt:lpstr>
      <vt:lpstr>Coin Changing</vt:lpstr>
      <vt:lpstr>Coin-Changing:  Greedy Algorithm</vt:lpstr>
      <vt:lpstr>Coin-Changing:  Analysis of Greedy Algorithm</vt:lpstr>
      <vt:lpstr>Coin-Changing:  Analysis of Greedy Algorithm</vt:lpstr>
      <vt:lpstr>Selecting Breakpoints</vt:lpstr>
      <vt:lpstr>Selecting Breakpoints</vt:lpstr>
      <vt:lpstr>Selecting Breakpoints:  Greedy Algorithm</vt:lpstr>
      <vt:lpstr>Selecting Breakpoints:  Correctness</vt:lpstr>
      <vt:lpstr>Selecting Breakpoints:  Correctness</vt:lpstr>
      <vt:lpstr>4.5  Minimum Spanning Tree</vt:lpstr>
      <vt:lpstr>Minimum Spanning Tree</vt:lpstr>
      <vt:lpstr>Applications</vt:lpstr>
      <vt:lpstr>Greedy Algorithms</vt:lpstr>
      <vt:lpstr>Greedy Algorithms</vt:lpstr>
      <vt:lpstr>Cycles and Cuts</vt:lpstr>
      <vt:lpstr>Cycle-Cut Intersection</vt:lpstr>
      <vt:lpstr>Greedy Algorithms</vt:lpstr>
      <vt:lpstr>Greedy Algorithms</vt:lpstr>
      <vt:lpstr>Prim's Algorithm:  Proof of Correctness</vt:lpstr>
      <vt:lpstr>Implementation:  Prim's Algorithm</vt:lpstr>
      <vt:lpstr>Kruskal's Algorithm:  Proof of Correctness</vt:lpstr>
      <vt:lpstr>Implementation:  Kruskal's Algorithm</vt:lpstr>
      <vt:lpstr>Lexicographic Tiebreaking</vt:lpstr>
      <vt:lpstr>4.7  Clustering</vt:lpstr>
      <vt:lpstr>Clustering</vt:lpstr>
      <vt:lpstr>Clustering of Maximum Spacing</vt:lpstr>
      <vt:lpstr>Greedy Clustering Algorithm</vt:lpstr>
      <vt:lpstr>Greedy Clustering Algorithm:  Analysis</vt:lpstr>
      <vt:lpstr>MST Algorithms:  Theory</vt:lpstr>
      <vt:lpstr>Matroid</vt:lpstr>
      <vt:lpstr>Matroid: definition and examples</vt:lpstr>
      <vt:lpstr>Weighted Independent System</vt:lpstr>
      <vt:lpstr>Online Greedy Algorithm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Pinyan Lu</cp:lastModifiedBy>
  <cp:revision>911</cp:revision>
  <cp:lastPrinted>2006-01-20T16:55:17Z</cp:lastPrinted>
  <dcterms:created xsi:type="dcterms:W3CDTF">1999-12-31T01:41:01Z</dcterms:created>
  <dcterms:modified xsi:type="dcterms:W3CDTF">2017-02-26T02:50:29Z</dcterms:modified>
</cp:coreProperties>
</file>