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1"/>
  </p:sldMasterIdLst>
  <p:notesMasterIdLst>
    <p:notesMasterId r:id="rId45"/>
  </p:notesMasterIdLst>
  <p:handoutMasterIdLst>
    <p:handoutMasterId r:id="rId46"/>
  </p:handoutMasterIdLst>
  <p:sldIdLst>
    <p:sldId id="503" r:id="rId2"/>
    <p:sldId id="399" r:id="rId3"/>
    <p:sldId id="490" r:id="rId4"/>
    <p:sldId id="504" r:id="rId5"/>
    <p:sldId id="483" r:id="rId6"/>
    <p:sldId id="498" r:id="rId7"/>
    <p:sldId id="391" r:id="rId8"/>
    <p:sldId id="463" r:id="rId9"/>
    <p:sldId id="464" r:id="rId10"/>
    <p:sldId id="466" r:id="rId11"/>
    <p:sldId id="456" r:id="rId12"/>
    <p:sldId id="514" r:id="rId13"/>
    <p:sldId id="515" r:id="rId14"/>
    <p:sldId id="494" r:id="rId15"/>
    <p:sldId id="392" r:id="rId16"/>
    <p:sldId id="495" r:id="rId17"/>
    <p:sldId id="446" r:id="rId18"/>
    <p:sldId id="450" r:id="rId19"/>
    <p:sldId id="451" r:id="rId20"/>
    <p:sldId id="452" r:id="rId21"/>
    <p:sldId id="455" r:id="rId22"/>
    <p:sldId id="497" r:id="rId23"/>
    <p:sldId id="492" r:id="rId24"/>
    <p:sldId id="468" r:id="rId25"/>
    <p:sldId id="469" r:id="rId26"/>
    <p:sldId id="502" r:id="rId27"/>
    <p:sldId id="501" r:id="rId28"/>
    <p:sldId id="470" r:id="rId29"/>
    <p:sldId id="472" r:id="rId30"/>
    <p:sldId id="474" r:id="rId31"/>
    <p:sldId id="475" r:id="rId32"/>
    <p:sldId id="476" r:id="rId33"/>
    <p:sldId id="487" r:id="rId34"/>
    <p:sldId id="477" r:id="rId35"/>
    <p:sldId id="484" r:id="rId36"/>
    <p:sldId id="479" r:id="rId37"/>
    <p:sldId id="508" r:id="rId38"/>
    <p:sldId id="512" r:id="rId39"/>
    <p:sldId id="505" r:id="rId40"/>
    <p:sldId id="506" r:id="rId41"/>
    <p:sldId id="507" r:id="rId42"/>
    <p:sldId id="509" r:id="rId43"/>
    <p:sldId id="511" r:id="rId44"/>
  </p:sldIdLst>
  <p:sldSz cx="9144000" cy="6858000" type="screen4x3"/>
  <p:notesSz cx="9269413" cy="7019925"/>
  <p:custShowLst>
    <p:custShow name="handout" id="0">
      <p:sldLst>
        <p:sld r:id="rId2"/>
        <p:sld r:id="rId3"/>
        <p:sld r:id="rId4"/>
        <p:sld r:id="rId5"/>
        <p:sld r:id="rId6"/>
        <p:sld r:id="rId7"/>
        <p:sld r:id="rId8"/>
        <p:sld r:id="rId9"/>
        <p:sld r:id="rId10"/>
        <p:sld r:id="rId11"/>
        <p:sld r:id="rId12"/>
        <p:sld r:id="rId15"/>
        <p:sld r:id="rId16"/>
        <p:sld r:id="rId17"/>
        <p:sld r:id="rId20"/>
        <p:sld r:id="rId21"/>
        <p:sld r:id="rId22"/>
        <p:sld r:id="rId23"/>
        <p:sld r:id="rId24"/>
        <p:sld r:id="rId25"/>
        <p:sld r:id="rId26"/>
        <p:sld r:id="rId27"/>
        <p:sld r:id="rId28"/>
        <p:sld r:id="rId29"/>
        <p:sld r:id="rId30"/>
        <p:sld r:id="rId31"/>
        <p:sld r:id="rId32"/>
        <p:sld r:id="rId33"/>
        <p:sld r:id="rId34"/>
        <p:sld r:id="rId35"/>
        <p:sld r:id="rId36"/>
        <p:sld r:id="rId37"/>
      </p:sldLst>
    </p:custShow>
  </p:custShowLst>
  <p:defaultTextStyle>
    <a:defPPr>
      <a:defRPr lang="en-US"/>
    </a:defPPr>
    <a:lvl1pPr algn="l" rtl="0" eaLnBrk="0" fontAlgn="base" hangingPunct="0">
      <a:spcBef>
        <a:spcPct val="0"/>
      </a:spcBef>
      <a:spcAft>
        <a:spcPct val="0"/>
      </a:spcAft>
      <a:defRPr kumimoji="1" sz="1600" kern="1200">
        <a:solidFill>
          <a:schemeClr val="tx1"/>
        </a:solidFill>
        <a:latin typeface="Comic Sans MS" pitchFamily="66" charset="0"/>
        <a:ea typeface="+mn-ea"/>
        <a:cs typeface="+mn-cs"/>
      </a:defRPr>
    </a:lvl1pPr>
    <a:lvl2pPr marL="457200" algn="l" rtl="0" eaLnBrk="0" fontAlgn="base" hangingPunct="0">
      <a:spcBef>
        <a:spcPct val="0"/>
      </a:spcBef>
      <a:spcAft>
        <a:spcPct val="0"/>
      </a:spcAft>
      <a:defRPr kumimoji="1" sz="1600"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kumimoji="1" sz="1600"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kumimoji="1" sz="1600"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kumimoji="1" sz="1600" kern="1200">
        <a:solidFill>
          <a:schemeClr val="tx1"/>
        </a:solidFill>
        <a:latin typeface="Comic Sans MS" pitchFamily="66" charset="0"/>
        <a:ea typeface="+mn-ea"/>
        <a:cs typeface="+mn-cs"/>
      </a:defRPr>
    </a:lvl5pPr>
    <a:lvl6pPr marL="2286000" algn="l" defTabSz="914400" rtl="0" eaLnBrk="1" latinLnBrk="0" hangingPunct="1">
      <a:defRPr kumimoji="1" sz="1600" kern="1200">
        <a:solidFill>
          <a:schemeClr val="tx1"/>
        </a:solidFill>
        <a:latin typeface="Comic Sans MS" pitchFamily="66" charset="0"/>
        <a:ea typeface="+mn-ea"/>
        <a:cs typeface="+mn-cs"/>
      </a:defRPr>
    </a:lvl6pPr>
    <a:lvl7pPr marL="2743200" algn="l" defTabSz="914400" rtl="0" eaLnBrk="1" latinLnBrk="0" hangingPunct="1">
      <a:defRPr kumimoji="1" sz="1600" kern="1200">
        <a:solidFill>
          <a:schemeClr val="tx1"/>
        </a:solidFill>
        <a:latin typeface="Comic Sans MS" pitchFamily="66" charset="0"/>
        <a:ea typeface="+mn-ea"/>
        <a:cs typeface="+mn-cs"/>
      </a:defRPr>
    </a:lvl7pPr>
    <a:lvl8pPr marL="3200400" algn="l" defTabSz="914400" rtl="0" eaLnBrk="1" latinLnBrk="0" hangingPunct="1">
      <a:defRPr kumimoji="1" sz="1600" kern="1200">
        <a:solidFill>
          <a:schemeClr val="tx1"/>
        </a:solidFill>
        <a:latin typeface="Comic Sans MS" pitchFamily="66" charset="0"/>
        <a:ea typeface="+mn-ea"/>
        <a:cs typeface="+mn-cs"/>
      </a:defRPr>
    </a:lvl8pPr>
    <a:lvl9pPr marL="3657600" algn="l" defTabSz="914400" rtl="0" eaLnBrk="1" latinLnBrk="0" hangingPunct="1">
      <a:defRPr kumimoji="1" sz="1600" kern="1200">
        <a:solidFill>
          <a:schemeClr val="tx1"/>
        </a:solidFill>
        <a:latin typeface="Comic Sans MS"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11">
          <p15:clr>
            <a:srgbClr val="A4A3A4"/>
          </p15:clr>
        </p15:guide>
        <p15:guide id="2" pos="291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990033"/>
    <a:srgbClr val="CC0000"/>
    <a:srgbClr val="003399"/>
    <a:srgbClr val="336699"/>
    <a:srgbClr val="008080"/>
    <a:srgbClr val="FF33C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71" autoAdjust="0"/>
    <p:restoredTop sz="87739" autoAdjust="0"/>
  </p:normalViewPr>
  <p:slideViewPr>
    <p:cSldViewPr snapToObjects="1">
      <p:cViewPr varScale="1">
        <p:scale>
          <a:sx n="56" d="100"/>
          <a:sy n="56" d="100"/>
        </p:scale>
        <p:origin x="1760"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52" d="100"/>
          <a:sy n="52" d="100"/>
        </p:scale>
        <p:origin x="-1818" y="-90"/>
      </p:cViewPr>
      <p:guideLst>
        <p:guide orient="horz" pos="2211"/>
        <p:guide pos="291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4016375" cy="35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077" tIns="46538" rIns="93077" bIns="46538" numCol="1" anchor="t" anchorCtr="0" compatLnSpc="1">
            <a:prstTxWarp prst="textNoShape">
              <a:avLst/>
            </a:prstTxWarp>
          </a:bodyPr>
          <a:lstStyle>
            <a:lvl1pPr defTabSz="930275">
              <a:defRPr kumimoji="0" sz="1200"/>
            </a:lvl1pPr>
          </a:lstStyle>
          <a:p>
            <a:endParaRPr lang="en-US"/>
          </a:p>
        </p:txBody>
      </p:sp>
      <p:sp>
        <p:nvSpPr>
          <p:cNvPr id="14339" name="Rectangle 3"/>
          <p:cNvSpPr>
            <a:spLocks noGrp="1" noChangeArrowheads="1"/>
          </p:cNvSpPr>
          <p:nvPr>
            <p:ph type="dt" sz="quarter" idx="1"/>
          </p:nvPr>
        </p:nvSpPr>
        <p:spPr bwMode="auto">
          <a:xfrm>
            <a:off x="5253038" y="0"/>
            <a:ext cx="4016375" cy="35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077" tIns="46538" rIns="93077" bIns="46538" numCol="1" anchor="t" anchorCtr="0" compatLnSpc="1">
            <a:prstTxWarp prst="textNoShape">
              <a:avLst/>
            </a:prstTxWarp>
          </a:bodyPr>
          <a:lstStyle>
            <a:lvl1pPr algn="r" defTabSz="930275">
              <a:defRPr kumimoji="0" sz="1200"/>
            </a:lvl1pPr>
          </a:lstStyle>
          <a:p>
            <a:fld id="{460EFD1C-78E7-4402-97E3-17CBA9D93F08}" type="datetime1">
              <a:rPr lang="en-US"/>
              <a:pPr/>
              <a:t>4/3/2019</a:t>
            </a:fld>
            <a:endParaRPr lang="en-US"/>
          </a:p>
        </p:txBody>
      </p:sp>
      <p:sp>
        <p:nvSpPr>
          <p:cNvPr id="14340" name="Rectangle 4"/>
          <p:cNvSpPr>
            <a:spLocks noGrp="1" noChangeArrowheads="1"/>
          </p:cNvSpPr>
          <p:nvPr>
            <p:ph type="ftr" sz="quarter" idx="2"/>
          </p:nvPr>
        </p:nvSpPr>
        <p:spPr bwMode="auto">
          <a:xfrm>
            <a:off x="0" y="6669088"/>
            <a:ext cx="4016375" cy="350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077" tIns="46538" rIns="93077" bIns="46538" numCol="1" anchor="b" anchorCtr="0" compatLnSpc="1">
            <a:prstTxWarp prst="textNoShape">
              <a:avLst/>
            </a:prstTxWarp>
          </a:bodyPr>
          <a:lstStyle>
            <a:lvl1pPr defTabSz="930275">
              <a:defRPr kumimoji="0" sz="1200"/>
            </a:lvl1pPr>
          </a:lstStyle>
          <a:p>
            <a:r>
              <a:rPr lang="en-US"/>
              <a:t>Copyright 2000, Kevin Wayne</a:t>
            </a:r>
          </a:p>
        </p:txBody>
      </p:sp>
      <p:sp>
        <p:nvSpPr>
          <p:cNvPr id="14341" name="Rectangle 5"/>
          <p:cNvSpPr>
            <a:spLocks noGrp="1" noChangeArrowheads="1"/>
          </p:cNvSpPr>
          <p:nvPr>
            <p:ph type="sldNum" sz="quarter" idx="3"/>
          </p:nvPr>
        </p:nvSpPr>
        <p:spPr bwMode="auto">
          <a:xfrm>
            <a:off x="5253038" y="6669088"/>
            <a:ext cx="4016375" cy="350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077" tIns="46538" rIns="93077" bIns="46538" numCol="1" anchor="b" anchorCtr="0" compatLnSpc="1">
            <a:prstTxWarp prst="textNoShape">
              <a:avLst/>
            </a:prstTxWarp>
          </a:bodyPr>
          <a:lstStyle>
            <a:lvl1pPr algn="r" defTabSz="930275">
              <a:defRPr kumimoji="0" sz="1200"/>
            </a:lvl1pPr>
          </a:lstStyle>
          <a:p>
            <a:fld id="{BAE6FEA8-437B-4E33-9BB8-0B7F05F832B4}" type="slidenum">
              <a:rPr lang="en-US"/>
              <a:pPr/>
              <a:t>‹#›</a:t>
            </a:fld>
            <a:endParaRPr lang="en-US"/>
          </a:p>
        </p:txBody>
      </p:sp>
    </p:spTree>
    <p:extLst>
      <p:ext uri="{BB962C8B-B14F-4D97-AF65-F5344CB8AC3E}">
        <p14:creationId xmlns:p14="http://schemas.microsoft.com/office/powerpoint/2010/main" val="5691565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4016375" cy="35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077" tIns="46538" rIns="93077" bIns="46538" numCol="1" anchor="t" anchorCtr="0" compatLnSpc="1">
            <a:prstTxWarp prst="textNoShape">
              <a:avLst/>
            </a:prstTxWarp>
          </a:bodyPr>
          <a:lstStyle>
            <a:lvl1pPr defTabSz="930275">
              <a:defRPr kumimoji="0" sz="1200"/>
            </a:lvl1pPr>
          </a:lstStyle>
          <a:p>
            <a:endParaRPr lang="en-US"/>
          </a:p>
        </p:txBody>
      </p:sp>
      <p:sp>
        <p:nvSpPr>
          <p:cNvPr id="2057" name="Rectangle 9"/>
          <p:cNvSpPr>
            <a:spLocks noGrp="1" noRot="1" noChangeAspect="1" noChangeArrowheads="1"/>
          </p:cNvSpPr>
          <p:nvPr>
            <p:ph type="sldImg" idx="2"/>
          </p:nvPr>
        </p:nvSpPr>
        <p:spPr bwMode="auto">
          <a:xfrm>
            <a:off x="2879725" y="527050"/>
            <a:ext cx="3509963" cy="2632075"/>
          </a:xfrm>
          <a:prstGeom prst="rect">
            <a:avLst/>
          </a:prstGeom>
          <a:noFill/>
          <a:ln w="9525">
            <a:solidFill>
              <a:srgbClr val="000000"/>
            </a:solidFill>
            <a:miter lim="800000"/>
            <a:headEnd/>
            <a:tailEnd/>
          </a:ln>
        </p:spPr>
      </p:sp>
      <p:sp>
        <p:nvSpPr>
          <p:cNvPr id="2058" name="Rectangle 10"/>
          <p:cNvSpPr>
            <a:spLocks noGrp="1" noChangeArrowheads="1"/>
          </p:cNvSpPr>
          <p:nvPr>
            <p:ph type="body" sz="quarter" idx="3"/>
          </p:nvPr>
        </p:nvSpPr>
        <p:spPr bwMode="auto">
          <a:xfrm>
            <a:off x="1238250" y="3335338"/>
            <a:ext cx="6792913" cy="3157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077" tIns="46538" rIns="93077" bIns="465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9" name="Rectangle 11"/>
          <p:cNvSpPr>
            <a:spLocks noGrp="1" noChangeArrowheads="1"/>
          </p:cNvSpPr>
          <p:nvPr>
            <p:ph type="dt" idx="1"/>
          </p:nvPr>
        </p:nvSpPr>
        <p:spPr bwMode="auto">
          <a:xfrm>
            <a:off x="5253038" y="0"/>
            <a:ext cx="4016375" cy="35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077" tIns="46538" rIns="93077" bIns="46538" numCol="1" anchor="t" anchorCtr="0" compatLnSpc="1">
            <a:prstTxWarp prst="textNoShape">
              <a:avLst/>
            </a:prstTxWarp>
          </a:bodyPr>
          <a:lstStyle>
            <a:lvl1pPr algn="r" defTabSz="930275">
              <a:defRPr kumimoji="0" sz="1200"/>
            </a:lvl1pPr>
          </a:lstStyle>
          <a:p>
            <a:fld id="{E9142778-3F0C-448F-87F9-A65836151E8B}" type="datetime1">
              <a:rPr lang="en-US"/>
              <a:pPr/>
              <a:t>4/3/2019</a:t>
            </a:fld>
            <a:endParaRPr lang="en-US"/>
          </a:p>
        </p:txBody>
      </p:sp>
      <p:sp>
        <p:nvSpPr>
          <p:cNvPr id="2060" name="Rectangle 12"/>
          <p:cNvSpPr>
            <a:spLocks noGrp="1" noChangeArrowheads="1"/>
          </p:cNvSpPr>
          <p:nvPr>
            <p:ph type="ftr" sz="quarter" idx="4"/>
          </p:nvPr>
        </p:nvSpPr>
        <p:spPr bwMode="auto">
          <a:xfrm>
            <a:off x="0" y="6669088"/>
            <a:ext cx="4016375" cy="350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077" tIns="46538" rIns="93077" bIns="46538" numCol="1" anchor="b" anchorCtr="0" compatLnSpc="1">
            <a:prstTxWarp prst="textNoShape">
              <a:avLst/>
            </a:prstTxWarp>
          </a:bodyPr>
          <a:lstStyle>
            <a:lvl1pPr defTabSz="930275">
              <a:defRPr kumimoji="0" sz="1200"/>
            </a:lvl1pPr>
          </a:lstStyle>
          <a:p>
            <a:r>
              <a:rPr lang="en-US"/>
              <a:t>Copyright 2000, Kevin Wayne</a:t>
            </a:r>
          </a:p>
        </p:txBody>
      </p:sp>
      <p:sp>
        <p:nvSpPr>
          <p:cNvPr id="2061" name="Rectangle 13"/>
          <p:cNvSpPr>
            <a:spLocks noGrp="1" noChangeArrowheads="1"/>
          </p:cNvSpPr>
          <p:nvPr>
            <p:ph type="sldNum" sz="quarter" idx="5"/>
          </p:nvPr>
        </p:nvSpPr>
        <p:spPr bwMode="auto">
          <a:xfrm>
            <a:off x="5253038" y="6669088"/>
            <a:ext cx="4016375" cy="350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3077" tIns="46538" rIns="93077" bIns="46538" numCol="1" anchor="b" anchorCtr="0" compatLnSpc="1">
            <a:prstTxWarp prst="textNoShape">
              <a:avLst/>
            </a:prstTxWarp>
          </a:bodyPr>
          <a:lstStyle>
            <a:lvl1pPr algn="r" defTabSz="930275">
              <a:defRPr kumimoji="0" sz="1200"/>
            </a:lvl1pPr>
          </a:lstStyle>
          <a:p>
            <a:fld id="{C217931E-8E20-4DC1-8B31-51FF76E718C8}" type="slidenum">
              <a:rPr lang="en-US"/>
              <a:pPr/>
              <a:t>‹#›</a:t>
            </a:fld>
            <a:endParaRPr lang="en-US"/>
          </a:p>
        </p:txBody>
      </p:sp>
    </p:spTree>
    <p:extLst>
      <p:ext uri="{BB962C8B-B14F-4D97-AF65-F5344CB8AC3E}">
        <p14:creationId xmlns:p14="http://schemas.microsoft.com/office/powerpoint/2010/main" val="38665477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omic Sans MS" pitchFamily="66" charset="0"/>
        <a:ea typeface="+mn-ea"/>
        <a:cs typeface="+mn-cs"/>
      </a:defRPr>
    </a:lvl1pPr>
    <a:lvl2pPr marL="457200" algn="l" rtl="0" eaLnBrk="0" fontAlgn="base" hangingPunct="0">
      <a:spcBef>
        <a:spcPct val="30000"/>
      </a:spcBef>
      <a:spcAft>
        <a:spcPct val="0"/>
      </a:spcAft>
      <a:defRPr kumimoji="1" sz="1200" kern="1200">
        <a:solidFill>
          <a:schemeClr val="tx1"/>
        </a:solidFill>
        <a:latin typeface="Comic Sans MS" pitchFamily="66" charset="0"/>
        <a:ea typeface="+mn-ea"/>
        <a:cs typeface="+mn-cs"/>
      </a:defRPr>
    </a:lvl2pPr>
    <a:lvl3pPr marL="914400" algn="l" rtl="0" eaLnBrk="0" fontAlgn="base" hangingPunct="0">
      <a:spcBef>
        <a:spcPct val="30000"/>
      </a:spcBef>
      <a:spcAft>
        <a:spcPct val="0"/>
      </a:spcAft>
      <a:defRPr kumimoji="1" sz="1200" kern="1200">
        <a:solidFill>
          <a:schemeClr val="tx1"/>
        </a:solidFill>
        <a:latin typeface="Comic Sans MS" pitchFamily="66"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Comic Sans MS" pitchFamily="66"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Comic Sans MS"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Rot="1" noChangeAspect="1" noChangeArrowheads="1"/>
          </p:cNvSpPr>
          <p:nvPr>
            <p:ph type="sldImg"/>
          </p:nvPr>
        </p:nvSpPr>
        <p:spPr bwMode="auto">
          <a:xfrm>
            <a:off x="2879725" y="527050"/>
            <a:ext cx="3509963" cy="2632075"/>
          </a:xfrm>
          <a:prstGeom prst="rect">
            <a:avLst/>
          </a:prstGeom>
          <a:solidFill>
            <a:srgbClr val="FFFFFF"/>
          </a:solidFill>
          <a:ln>
            <a:solidFill>
              <a:srgbClr val="000000"/>
            </a:solidFill>
            <a:miter lim="800000"/>
            <a:headEnd/>
            <a:tailEnd/>
          </a:ln>
        </p:spPr>
      </p:sp>
      <p:sp>
        <p:nvSpPr>
          <p:cNvPr id="605187" name="Rectangle 3"/>
          <p:cNvSpPr>
            <a:spLocks noGrp="1" noChangeArrowheads="1"/>
          </p:cNvSpPr>
          <p:nvPr>
            <p:ph type="body" idx="1"/>
          </p:nvPr>
        </p:nvSpPr>
        <p:spPr bwMode="auto">
          <a:xfrm>
            <a:off x="1236663" y="3333750"/>
            <a:ext cx="6796087" cy="3159125"/>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Rot="1" noChangeAspect="1" noChangeArrowheads="1" noTextEdit="1"/>
          </p:cNvSpPr>
          <p:nvPr>
            <p:ph type="sldImg"/>
          </p:nvPr>
        </p:nvSpPr>
        <p:spPr>
          <a:xfrm>
            <a:off x="2881313" y="523875"/>
            <a:ext cx="3511550" cy="2633663"/>
          </a:xfrm>
          <a:ln/>
        </p:spPr>
      </p:sp>
      <p:sp>
        <p:nvSpPr>
          <p:cNvPr id="492547" name="Rectangle 3"/>
          <p:cNvSpPr>
            <a:spLocks noGrp="1" noChangeArrowheads="1"/>
          </p:cNvSpPr>
          <p:nvPr>
            <p:ph type="body" idx="1"/>
          </p:nvPr>
        </p:nvSpPr>
        <p:spPr>
          <a:xfrm>
            <a:off x="1236663" y="3332163"/>
            <a:ext cx="6796087" cy="3163887"/>
          </a:xfrm>
        </p:spPr>
        <p:txBody>
          <a:bodyPr lIns="95061" tIns="47531" rIns="95061" bIns="47531"/>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Rot="1" noChangeAspect="1" noChangeArrowheads="1"/>
          </p:cNvSpPr>
          <p:nvPr>
            <p:ph type="sldImg"/>
          </p:nvPr>
        </p:nvSpPr>
        <p:spPr>
          <a:ln/>
        </p:spPr>
      </p:sp>
      <p:sp>
        <p:nvSpPr>
          <p:cNvPr id="525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a:t>
            </a:r>
            <a:r>
              <a:rPr lang="zh-CN" altLang="en-US" dirty="0"/>
              <a:t> </a:t>
            </a:r>
            <a:r>
              <a:rPr lang="en-US" altLang="zh-CN" dirty="0"/>
              <a:t>some</a:t>
            </a:r>
            <a:r>
              <a:rPr lang="zh-CN" altLang="en-US" dirty="0"/>
              <a:t> </a:t>
            </a:r>
            <a:r>
              <a:rPr lang="en-US" altLang="zh-CN" dirty="0"/>
              <a:t>examples:</a:t>
            </a:r>
            <a:r>
              <a:rPr lang="zh-CN" altLang="en-US" dirty="0"/>
              <a:t> </a:t>
            </a:r>
            <a:endParaRPr lang="en-US" dirty="0"/>
          </a:p>
        </p:txBody>
      </p:sp>
      <p:sp>
        <p:nvSpPr>
          <p:cNvPr id="4" name="Slide Number Placeholder 3"/>
          <p:cNvSpPr>
            <a:spLocks noGrp="1"/>
          </p:cNvSpPr>
          <p:nvPr>
            <p:ph type="sldNum" sz="quarter" idx="5"/>
          </p:nvPr>
        </p:nvSpPr>
        <p:spPr/>
        <p:txBody>
          <a:bodyPr/>
          <a:lstStyle/>
          <a:p>
            <a:fld id="{C217931E-8E20-4DC1-8B31-51FF76E718C8}" type="slidenum">
              <a:rPr lang="en-US" smtClean="0"/>
              <a:pPr/>
              <a:t>12</a:t>
            </a:fld>
            <a:endParaRPr lang="en-US"/>
          </a:p>
        </p:txBody>
      </p:sp>
    </p:spTree>
    <p:extLst>
      <p:ext uri="{BB962C8B-B14F-4D97-AF65-F5344CB8AC3E}">
        <p14:creationId xmlns:p14="http://schemas.microsoft.com/office/powerpoint/2010/main" val="4003979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a:t>
            </a:r>
            <a:r>
              <a:rPr lang="zh-CN" altLang="en-US" dirty="0"/>
              <a:t> </a:t>
            </a:r>
            <a:r>
              <a:rPr lang="en-US" altLang="zh-CN" dirty="0"/>
              <a:t>some</a:t>
            </a:r>
            <a:r>
              <a:rPr lang="zh-CN" altLang="en-US" dirty="0"/>
              <a:t> </a:t>
            </a:r>
            <a:r>
              <a:rPr lang="en-US" altLang="zh-CN" dirty="0"/>
              <a:t>examples:</a:t>
            </a:r>
            <a:r>
              <a:rPr lang="zh-CN" altLang="en-US" dirty="0"/>
              <a:t> </a:t>
            </a:r>
            <a:endParaRPr lang="en-US" dirty="0"/>
          </a:p>
        </p:txBody>
      </p:sp>
      <p:sp>
        <p:nvSpPr>
          <p:cNvPr id="4" name="Slide Number Placeholder 3"/>
          <p:cNvSpPr>
            <a:spLocks noGrp="1"/>
          </p:cNvSpPr>
          <p:nvPr>
            <p:ph type="sldNum" sz="quarter" idx="5"/>
          </p:nvPr>
        </p:nvSpPr>
        <p:spPr/>
        <p:txBody>
          <a:bodyPr/>
          <a:lstStyle/>
          <a:p>
            <a:fld id="{C217931E-8E20-4DC1-8B31-51FF76E718C8}" type="slidenum">
              <a:rPr lang="en-US" smtClean="0"/>
              <a:pPr/>
              <a:t>13</a:t>
            </a:fld>
            <a:endParaRPr lang="en-US"/>
          </a:p>
        </p:txBody>
      </p:sp>
    </p:spTree>
    <p:extLst>
      <p:ext uri="{BB962C8B-B14F-4D97-AF65-F5344CB8AC3E}">
        <p14:creationId xmlns:p14="http://schemas.microsoft.com/office/powerpoint/2010/main" val="761388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Rot="1" noChangeAspect="1" noChangeArrowheads="1"/>
          </p:cNvSpPr>
          <p:nvPr>
            <p:ph type="sldImg"/>
          </p:nvPr>
        </p:nvSpPr>
        <p:spPr>
          <a:ln/>
        </p:spPr>
      </p:sp>
      <p:sp>
        <p:nvSpPr>
          <p:cNvPr id="595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Rot="1" noChangeAspect="1" noChangeArrowheads="1" noTextEdit="1"/>
          </p:cNvSpPr>
          <p:nvPr>
            <p:ph type="sldImg"/>
          </p:nvPr>
        </p:nvSpPr>
        <p:spPr>
          <a:ln/>
        </p:spPr>
      </p:sp>
      <p:sp>
        <p:nvSpPr>
          <p:cNvPr id="326659" name="Rectangle 3"/>
          <p:cNvSpPr>
            <a:spLocks noGrp="1" noChangeArrowheads="1"/>
          </p:cNvSpPr>
          <p:nvPr>
            <p:ph type="body" idx="1"/>
          </p:nvPr>
        </p:nvSpPr>
        <p:spPr/>
        <p:txBody>
          <a:bodyPr/>
          <a:lstStyle/>
          <a:p>
            <a:r>
              <a:rPr lang="en-US"/>
              <a:t>amazon.com, launch.com, restaurants, movies, . . .</a:t>
            </a:r>
          </a:p>
          <a:p>
            <a:r>
              <a:rPr lang="en-US"/>
              <a:t>Note:  there can be a quadratic number of inversions.</a:t>
            </a:r>
          </a:p>
          <a:p>
            <a:pPr lvl="1"/>
            <a:r>
              <a:rPr lang="en-US"/>
              <a:t>Asymptotically faster algorithm must compute total number without even looking at each inversion individually.</a:t>
            </a:r>
          </a:p>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Rot="1" noChangeAspect="1" noChangeArrowheads="1"/>
          </p:cNvSpPr>
          <p:nvPr>
            <p:ph type="sldImg"/>
          </p:nvPr>
        </p:nvSpPr>
        <p:spPr>
          <a:ln/>
        </p:spPr>
      </p:sp>
      <p:sp>
        <p:nvSpPr>
          <p:cNvPr id="596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Rot="1" noChangeAspect="1" noChangeArrowheads="1"/>
          </p:cNvSpPr>
          <p:nvPr>
            <p:ph type="sldImg"/>
          </p:nvPr>
        </p:nvSpPr>
        <p:spPr>
          <a:ln/>
        </p:spPr>
      </p:sp>
      <p:sp>
        <p:nvSpPr>
          <p:cNvPr id="526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Rot="1" noChangeAspect="1" noChangeArrowheads="1"/>
          </p:cNvSpPr>
          <p:nvPr>
            <p:ph type="sldImg"/>
          </p:nvPr>
        </p:nvSpPr>
        <p:spPr>
          <a:ln/>
        </p:spPr>
      </p:sp>
      <p:sp>
        <p:nvSpPr>
          <p:cNvPr id="527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Rot="1" noChangeAspect="1" noChangeArrowheads="1"/>
          </p:cNvSpPr>
          <p:nvPr>
            <p:ph type="sldImg"/>
          </p:nvPr>
        </p:nvSpPr>
        <p:spPr>
          <a:ln/>
        </p:spPr>
      </p:sp>
      <p:sp>
        <p:nvSpPr>
          <p:cNvPr id="528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Rot="1" noChangeAspect="1" noChangeArrowheads="1"/>
          </p:cNvSpPr>
          <p:nvPr>
            <p:ph type="sldImg"/>
          </p:nvPr>
        </p:nvSpPr>
        <p:spPr>
          <a:xfrm>
            <a:off x="2881313" y="527050"/>
            <a:ext cx="3509962" cy="2632075"/>
          </a:xfrm>
          <a:ln/>
        </p:spPr>
      </p:sp>
      <p:sp>
        <p:nvSpPr>
          <p:cNvPr id="360451" name="Rectangle 3"/>
          <p:cNvSpPr>
            <a:spLocks noGrp="1" noChangeArrowheads="1"/>
          </p:cNvSpPr>
          <p:nvPr>
            <p:ph type="body" idx="1"/>
          </p:nvPr>
        </p:nvSpPr>
        <p:spPr>
          <a:xfrm>
            <a:off x="1238250" y="3335338"/>
            <a:ext cx="6796088" cy="3155950"/>
          </a:xfrm>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Rot="1" noChangeAspect="1" noChangeArrowheads="1"/>
          </p:cNvSpPr>
          <p:nvPr>
            <p:ph type="sldImg"/>
          </p:nvPr>
        </p:nvSpPr>
        <p:spPr>
          <a:ln/>
        </p:spPr>
      </p:sp>
      <p:sp>
        <p:nvSpPr>
          <p:cNvPr id="529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Rot="1" noChangeAspect="1" noChangeArrowheads="1"/>
          </p:cNvSpPr>
          <p:nvPr>
            <p:ph type="sldImg"/>
          </p:nvPr>
        </p:nvSpPr>
        <p:spPr>
          <a:ln/>
        </p:spPr>
      </p:sp>
      <p:sp>
        <p:nvSpPr>
          <p:cNvPr id="532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Rot="1" noChangeAspect="1" noChangeArrowheads="1"/>
          </p:cNvSpPr>
          <p:nvPr>
            <p:ph type="sldImg"/>
          </p:nvPr>
        </p:nvSpPr>
        <p:spPr>
          <a:ln/>
        </p:spPr>
      </p:sp>
      <p:sp>
        <p:nvSpPr>
          <p:cNvPr id="598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Rot="1" noChangeAspect="1" noChangeArrowheads="1"/>
          </p:cNvSpPr>
          <p:nvPr>
            <p:ph type="sldImg"/>
          </p:nvPr>
        </p:nvSpPr>
        <p:spPr bwMode="auto">
          <a:xfrm>
            <a:off x="2879725" y="527050"/>
            <a:ext cx="3509963" cy="2632075"/>
          </a:xfrm>
          <a:prstGeom prst="rect">
            <a:avLst/>
          </a:prstGeom>
          <a:solidFill>
            <a:srgbClr val="FFFFFF"/>
          </a:solidFill>
          <a:ln>
            <a:solidFill>
              <a:srgbClr val="000000"/>
            </a:solidFill>
            <a:miter lim="800000"/>
            <a:headEnd/>
            <a:tailEnd/>
          </a:ln>
        </p:spPr>
      </p:sp>
      <p:sp>
        <p:nvSpPr>
          <p:cNvPr id="573443" name="Rectangle 3"/>
          <p:cNvSpPr>
            <a:spLocks noGrp="1" noChangeArrowheads="1"/>
          </p:cNvSpPr>
          <p:nvPr>
            <p:ph type="body" idx="1"/>
          </p:nvPr>
        </p:nvSpPr>
        <p:spPr bwMode="auto">
          <a:xfrm>
            <a:off x="1238250" y="3335338"/>
            <a:ext cx="6792913" cy="3157537"/>
          </a:xfrm>
          <a:prstGeom prst="rect">
            <a:avLst/>
          </a:prstGeom>
          <a:solidFill>
            <a:srgbClr val="FFFFFF"/>
          </a:solidFill>
          <a:ln>
            <a:solidFill>
              <a:srgbClr val="000000"/>
            </a:solidFill>
            <a:miter lim="800000"/>
            <a:headEnd/>
            <a:tailEnd/>
          </a:ln>
        </p:spPr>
        <p:txBody>
          <a:bodyPr/>
          <a:lstStyle/>
          <a:p>
            <a:r>
              <a:rPr lang="en-US"/>
              <a:t>"Divide and conquer", Caesar's other famous quote "I came, I saw, I conquered"</a:t>
            </a:r>
          </a:p>
          <a:p>
            <a:r>
              <a:rPr lang="en-US"/>
              <a:t>Divide-and-conquer idea dates back to Julius Caesar.</a:t>
            </a:r>
          </a:p>
          <a:p>
            <a:r>
              <a:rPr lang="en-US"/>
              <a:t>Favorite war tactic was to divide an opposing army in two halves, and then assault one half with his entire force.</a:t>
            </a:r>
          </a:p>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Rot="1" noChangeAspect="1" noChangeArrowheads="1" noTextEdit="1"/>
          </p:cNvSpPr>
          <p:nvPr>
            <p:ph type="sldImg"/>
          </p:nvPr>
        </p:nvSpPr>
        <p:spPr>
          <a:ln/>
        </p:spPr>
      </p:sp>
      <p:sp>
        <p:nvSpPr>
          <p:cNvPr id="500739" name="Rectangle 3"/>
          <p:cNvSpPr>
            <a:spLocks noGrp="1" noChangeArrowheads="1"/>
          </p:cNvSpPr>
          <p:nvPr>
            <p:ph type="body" idx="1"/>
          </p:nvPr>
        </p:nvSpPr>
        <p:spPr/>
        <p:txBody>
          <a:bodyPr lIns="91428" tIns="45715" rIns="91428" bIns="45715"/>
          <a:lstStyle/>
          <a:p>
            <a:r>
              <a:rPr lang="en-US"/>
              <a:t>Foundation of then-fledgling field of computational geometry.</a:t>
            </a:r>
          </a:p>
          <a:p>
            <a:r>
              <a:rPr lang="en-US"/>
              <a:t>"Shamos and Hoey (1970's) wanted to work out basic computational primitives in computational geometry. Surprisingly challenging to find an efficient algorithm. Shamos and Hoey asked whether it was possible to do better than quadratic. The algorithm we present is essentially their solution."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Rot="1" noChangeAspect="1" noChangeArrowheads="1"/>
          </p:cNvSpPr>
          <p:nvPr>
            <p:ph type="sldImg"/>
          </p:nvPr>
        </p:nvSpPr>
        <p:spPr>
          <a:ln/>
        </p:spPr>
      </p:sp>
      <p:sp>
        <p:nvSpPr>
          <p:cNvPr id="533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Rot="1" noChangeAspect="1" noChangeArrowheads="1"/>
          </p:cNvSpPr>
          <p:nvPr>
            <p:ph type="sldImg"/>
          </p:nvPr>
        </p:nvSpPr>
        <p:spPr>
          <a:ln/>
        </p:spPr>
      </p:sp>
      <p:sp>
        <p:nvSpPr>
          <p:cNvPr id="603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Rot="1" noChangeAspect="1" noChangeArrowheads="1"/>
          </p:cNvSpPr>
          <p:nvPr>
            <p:ph type="sldImg"/>
          </p:nvPr>
        </p:nvSpPr>
        <p:spPr>
          <a:ln/>
        </p:spPr>
      </p:sp>
      <p:sp>
        <p:nvSpPr>
          <p:cNvPr id="601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Rot="1" noChangeAspect="1" noChangeArrowheads="1"/>
          </p:cNvSpPr>
          <p:nvPr>
            <p:ph type="sldImg"/>
          </p:nvPr>
        </p:nvSpPr>
        <p:spPr>
          <a:ln/>
        </p:spPr>
      </p:sp>
      <p:sp>
        <p:nvSpPr>
          <p:cNvPr id="534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p:cNvSpPr>
          <p:nvPr>
            <p:ph type="sldImg"/>
          </p:nvPr>
        </p:nvSpPr>
        <p:spPr>
          <a:ln/>
        </p:spPr>
      </p:sp>
      <p:sp>
        <p:nvSpPr>
          <p:cNvPr id="536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Rot="1" noChangeAspect="1" noChangeArrowheads="1"/>
          </p:cNvSpPr>
          <p:nvPr>
            <p:ph type="sldImg"/>
          </p:nvPr>
        </p:nvSpPr>
        <p:spPr bwMode="auto">
          <a:xfrm>
            <a:off x="2879725" y="527050"/>
            <a:ext cx="3509963" cy="2632075"/>
          </a:xfrm>
          <a:prstGeom prst="rect">
            <a:avLst/>
          </a:prstGeom>
          <a:solidFill>
            <a:srgbClr val="FFFFFF"/>
          </a:solidFill>
          <a:ln>
            <a:solidFill>
              <a:srgbClr val="000000"/>
            </a:solidFill>
            <a:miter lim="800000"/>
            <a:headEnd/>
            <a:tailEnd/>
          </a:ln>
        </p:spPr>
      </p:sp>
      <p:sp>
        <p:nvSpPr>
          <p:cNvPr id="567299" name="Rectangle 3"/>
          <p:cNvSpPr>
            <a:spLocks noGrp="1" noChangeArrowheads="1"/>
          </p:cNvSpPr>
          <p:nvPr>
            <p:ph type="body" idx="1"/>
          </p:nvPr>
        </p:nvSpPr>
        <p:spPr bwMode="auto">
          <a:xfrm>
            <a:off x="1238250" y="3335338"/>
            <a:ext cx="6792913" cy="3157537"/>
          </a:xfrm>
          <a:prstGeom prst="rect">
            <a:avLst/>
          </a:prstGeom>
          <a:solidFill>
            <a:srgbClr val="FFFFFF"/>
          </a:solidFill>
          <a:ln>
            <a:solidFill>
              <a:srgbClr val="000000"/>
            </a:solidFill>
            <a:miter lim="800000"/>
            <a:headEnd/>
            <a:tailEnd/>
          </a:ln>
        </p:spPr>
        <p:txBody>
          <a:bodyPr/>
          <a:lstStyle/>
          <a:p>
            <a:r>
              <a:rPr lang="en-US"/>
              <a:t>"Divide and conquer", Caesar's other famous quote "I came, I saw, I conquered"</a:t>
            </a:r>
          </a:p>
          <a:p>
            <a:r>
              <a:rPr lang="en-US"/>
              <a:t>Divide-and-conquer idea dates back to Julius Caesar.</a:t>
            </a:r>
          </a:p>
          <a:p>
            <a:r>
              <a:rPr lang="en-US"/>
              <a:t>Favorite war tactic was to divide an opposing army in two halves, and then assault one half with his entire force.</a:t>
            </a:r>
          </a:p>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Rot="1" noChangeAspect="1" noChangeArrowheads="1"/>
          </p:cNvSpPr>
          <p:nvPr>
            <p:ph type="sldImg"/>
          </p:nvPr>
        </p:nvSpPr>
        <p:spPr>
          <a:ln/>
        </p:spPr>
      </p:sp>
      <p:sp>
        <p:nvSpPr>
          <p:cNvPr id="538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Rot="1" noChangeAspect="1" noChangeArrowheads="1"/>
          </p:cNvSpPr>
          <p:nvPr>
            <p:ph type="sldImg"/>
          </p:nvPr>
        </p:nvSpPr>
        <p:spPr>
          <a:ln/>
        </p:spPr>
      </p:sp>
      <p:sp>
        <p:nvSpPr>
          <p:cNvPr id="539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Rot="1" noChangeAspect="1" noChangeArrowheads="1"/>
          </p:cNvSpPr>
          <p:nvPr>
            <p:ph type="sldImg"/>
          </p:nvPr>
        </p:nvSpPr>
        <p:spPr>
          <a:ln/>
        </p:spPr>
      </p:sp>
      <p:sp>
        <p:nvSpPr>
          <p:cNvPr id="540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Rot="1" noChangeAspect="1" noChangeArrowheads="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Rot="1" noChangeAspect="1" noChangeArrowheads="1" noTextEdit="1"/>
          </p:cNvSpPr>
          <p:nvPr>
            <p:ph type="sldImg"/>
          </p:nvPr>
        </p:nvSpPr>
        <p:spPr>
          <a:ln/>
        </p:spPr>
      </p:sp>
      <p:sp>
        <p:nvSpPr>
          <p:cNvPr id="510979" name="Rectangle 3"/>
          <p:cNvSpPr>
            <a:spLocks noGrp="1" noChangeArrowheads="1"/>
          </p:cNvSpPr>
          <p:nvPr>
            <p:ph type="body" idx="1"/>
          </p:nvPr>
        </p:nvSpPr>
        <p:spPr/>
        <p:txBody>
          <a:bodyPr lIns="91428" tIns="45715" rIns="91428" bIns="45715"/>
          <a:lstStyle/>
          <a:p>
            <a:r>
              <a:rPr lang="en-US"/>
              <a:t>can reduce neighbors to 6</a:t>
            </a:r>
          </a:p>
          <a:p>
            <a:r>
              <a:rPr lang="en-US"/>
              <a:t>Note: no points on median line (assumption that no points have same x coordinate ensures that median line can be drawn in this way)</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Rot="1" noChangeAspect="1" noChangeArrowheads="1"/>
          </p:cNvSpPr>
          <p:nvPr>
            <p:ph type="sldImg"/>
          </p:nvPr>
        </p:nvSpPr>
        <p:spPr>
          <a:ln/>
        </p:spPr>
      </p:sp>
      <p:sp>
        <p:nvSpPr>
          <p:cNvPr id="550915" name="Rectangle 3"/>
          <p:cNvSpPr>
            <a:spLocks noGrp="1" noChangeArrowheads="1"/>
          </p:cNvSpPr>
          <p:nvPr>
            <p:ph type="body" idx="1"/>
          </p:nvPr>
        </p:nvSpPr>
        <p:spPr/>
        <p:txBody>
          <a:bodyPr/>
          <a:lstStyle/>
          <a:p>
            <a:r>
              <a:rPr lang="en-US"/>
              <a:t>separation can be done in O(N) using linear time median algorithm</a:t>
            </a:r>
          </a:p>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Rot="1" noChangeAspect="1" noChangeArrowheads="1"/>
          </p:cNvSpPr>
          <p:nvPr>
            <p:ph type="sldImg"/>
          </p:nvPr>
        </p:nvSpPr>
        <p:spPr>
          <a:ln/>
        </p:spPr>
      </p:sp>
      <p:sp>
        <p:nvSpPr>
          <p:cNvPr id="541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Rot="1" noChangeAspect="1" noChangeArrowheads="1"/>
          </p:cNvSpPr>
          <p:nvPr>
            <p:ph type="sldImg"/>
          </p:nvPr>
        </p:nvSpPr>
        <p:spPr bwMode="auto">
          <a:xfrm>
            <a:off x="2879725" y="527050"/>
            <a:ext cx="3509963" cy="2632075"/>
          </a:xfrm>
          <a:prstGeom prst="rect">
            <a:avLst/>
          </a:prstGeom>
          <a:solidFill>
            <a:srgbClr val="FFFFFF"/>
          </a:solidFill>
          <a:ln>
            <a:solidFill>
              <a:srgbClr val="000000"/>
            </a:solidFill>
            <a:miter lim="800000"/>
            <a:headEnd/>
            <a:tailEnd/>
          </a:ln>
        </p:spPr>
      </p:sp>
      <p:sp>
        <p:nvSpPr>
          <p:cNvPr id="573443" name="Rectangle 3"/>
          <p:cNvSpPr>
            <a:spLocks noGrp="1" noChangeArrowheads="1"/>
          </p:cNvSpPr>
          <p:nvPr>
            <p:ph type="body" idx="1"/>
          </p:nvPr>
        </p:nvSpPr>
        <p:spPr bwMode="auto">
          <a:xfrm>
            <a:off x="1238250" y="3335338"/>
            <a:ext cx="6792913" cy="3157537"/>
          </a:xfrm>
          <a:prstGeom prst="rect">
            <a:avLst/>
          </a:prstGeom>
          <a:solidFill>
            <a:srgbClr val="FFFFFF"/>
          </a:solidFill>
          <a:ln>
            <a:solidFill>
              <a:srgbClr val="000000"/>
            </a:solidFill>
            <a:miter lim="800000"/>
            <a:headEnd/>
            <a:tailEnd/>
          </a:ln>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Grp="1" noRot="1" noChangeAspect="1" noChangeArrowheads="1"/>
          </p:cNvSpPr>
          <p:nvPr>
            <p:ph type="sldImg"/>
          </p:nvPr>
        </p:nvSpPr>
        <p:spPr bwMode="auto">
          <a:xfrm>
            <a:off x="2884488" y="525463"/>
            <a:ext cx="3506787" cy="2630487"/>
          </a:xfrm>
          <a:prstGeom prst="rect">
            <a:avLst/>
          </a:prstGeom>
          <a:solidFill>
            <a:srgbClr val="FFFFFF"/>
          </a:solidFill>
          <a:ln>
            <a:solidFill>
              <a:srgbClr val="000000"/>
            </a:solidFill>
            <a:miter lim="800000"/>
            <a:headEnd/>
            <a:tailEnd/>
          </a:ln>
        </p:spPr>
      </p:sp>
      <p:sp>
        <p:nvSpPr>
          <p:cNvPr id="615427" name="Rectangle 3"/>
          <p:cNvSpPr>
            <a:spLocks noGrp="1" noChangeArrowheads="1"/>
          </p:cNvSpPr>
          <p:nvPr>
            <p:ph type="body" idx="1"/>
          </p:nvPr>
        </p:nvSpPr>
        <p:spPr bwMode="auto">
          <a:xfrm>
            <a:off x="1236663" y="3332163"/>
            <a:ext cx="6796087" cy="3162300"/>
          </a:xfrm>
          <a:prstGeom prst="rect">
            <a:avLst/>
          </a:prstGeom>
          <a:solidFill>
            <a:srgbClr val="FFFFFF"/>
          </a:solidFill>
          <a:ln>
            <a:solidFill>
              <a:srgbClr val="000000"/>
            </a:solidFill>
            <a:miter lim="800000"/>
            <a:headEnd/>
            <a:tailEnd/>
          </a:ln>
        </p:spPr>
        <p:txBody>
          <a:bodyPr lIns="89891" tIns="44946" rIns="89891" bIns="44946"/>
          <a:lstStyle/>
          <a:p>
            <a:r>
              <a:rPr lang="en-US"/>
              <a:t>Reminder of why sorting is so important.</a:t>
            </a:r>
          </a:p>
          <a:p>
            <a:r>
              <a:rPr lang="en-US"/>
              <a:t>Once a set of items is sorted, many other problems become easy. </a:t>
            </a:r>
          </a:p>
          <a:p>
            <a:r>
              <a:rPr lang="en-US"/>
              <a:t>Data compression = burrows wheeler transform.</a:t>
            </a:r>
          </a:p>
          <a:p>
            <a:r>
              <a:rPr lang="en-US"/>
              <a:t>supply chain management = schedule jobs of varying length to minimize (weighted) completion time</a:t>
            </a:r>
          </a:p>
          <a:p>
            <a:r>
              <a:rPr lang="en-US"/>
              <a:t>Computer graphics = convex hull, collinear points</a:t>
            </a:r>
          </a:p>
          <a:p>
            <a:r>
              <a:rPr lang="en-US"/>
              <a:t>particle simulation usually involves sorting N keys in the range 1 to O(N), but might be done for huge inputs - can be N-body simulation (ala Barnes-Hut variant) or for collision detection</a:t>
            </a:r>
          </a:p>
          <a:p>
            <a:r>
              <a:rPr lang="en-US"/>
              <a:t>Computational biology = longest common substring</a:t>
            </a:r>
          </a:p>
          <a:p>
            <a:endParaRPr lang="en-US"/>
          </a:p>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Rot="1" noChangeAspect="1" noChangeArrowheads="1"/>
          </p:cNvSpPr>
          <p:nvPr>
            <p:ph type="sldImg"/>
          </p:nvPr>
        </p:nvSpPr>
        <p:spPr bwMode="auto">
          <a:xfrm>
            <a:off x="2882900" y="523875"/>
            <a:ext cx="3511550" cy="2633663"/>
          </a:xfrm>
          <a:prstGeom prst="rect">
            <a:avLst/>
          </a:prstGeom>
          <a:solidFill>
            <a:srgbClr val="FFFFFF"/>
          </a:solidFill>
          <a:ln>
            <a:solidFill>
              <a:srgbClr val="000000"/>
            </a:solidFill>
            <a:miter lim="800000"/>
            <a:headEnd/>
            <a:tailEnd/>
          </a:ln>
        </p:spPr>
      </p:sp>
      <p:sp>
        <p:nvSpPr>
          <p:cNvPr id="524291" name="Rectangle 3"/>
          <p:cNvSpPr>
            <a:spLocks noGrp="1" noChangeArrowheads="1"/>
          </p:cNvSpPr>
          <p:nvPr>
            <p:ph type="body" idx="1"/>
          </p:nvPr>
        </p:nvSpPr>
        <p:spPr bwMode="auto">
          <a:xfrm>
            <a:off x="1236663" y="3332163"/>
            <a:ext cx="6796087" cy="3163887"/>
          </a:xfrm>
          <a:prstGeom prst="rect">
            <a:avLst/>
          </a:prstGeom>
          <a:solidFill>
            <a:srgbClr val="FFFFFF"/>
          </a:solidFill>
          <a:ln>
            <a:solidFill>
              <a:srgbClr val="000000"/>
            </a:solidFill>
            <a:miter lim="800000"/>
            <a:headEnd/>
            <a:tailEnd/>
          </a:ln>
        </p:spPr>
        <p:txBody>
          <a:bodyPr lIns="95061" tIns="47531" rIns="95061" bIns="47531"/>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Rot="1" noChangeAspect="1" noChangeArrowheads="1"/>
          </p:cNvSpPr>
          <p:nvPr>
            <p:ph type="sldImg"/>
          </p:nvPr>
        </p:nvSpPr>
        <p:spPr bwMode="auto">
          <a:xfrm>
            <a:off x="2882900" y="523875"/>
            <a:ext cx="3511550" cy="2633663"/>
          </a:xfrm>
          <a:prstGeom prst="rect">
            <a:avLst/>
          </a:prstGeom>
          <a:solidFill>
            <a:srgbClr val="FFFFFF"/>
          </a:solidFill>
          <a:ln>
            <a:solidFill>
              <a:srgbClr val="000000"/>
            </a:solidFill>
            <a:miter lim="800000"/>
            <a:headEnd/>
            <a:tailEnd/>
          </a:ln>
        </p:spPr>
      </p:sp>
      <p:sp>
        <p:nvSpPr>
          <p:cNvPr id="590851" name="Rectangle 3"/>
          <p:cNvSpPr>
            <a:spLocks noGrp="1" noChangeArrowheads="1"/>
          </p:cNvSpPr>
          <p:nvPr>
            <p:ph type="body" idx="1"/>
          </p:nvPr>
        </p:nvSpPr>
        <p:spPr bwMode="auto">
          <a:xfrm>
            <a:off x="1236663" y="3332163"/>
            <a:ext cx="6796087" cy="3163887"/>
          </a:xfrm>
          <a:prstGeom prst="rect">
            <a:avLst/>
          </a:prstGeom>
          <a:solidFill>
            <a:srgbClr val="FFFFFF"/>
          </a:solidFill>
          <a:ln>
            <a:solidFill>
              <a:srgbClr val="000000"/>
            </a:solidFill>
            <a:miter lim="800000"/>
            <a:headEnd/>
            <a:tailEnd/>
          </a:ln>
        </p:spPr>
        <p:txBody>
          <a:bodyPr lIns="95061" tIns="47531" rIns="95061" bIns="47531"/>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Rot="1" noChangeAspect="1" noChangeArrowheads="1" noTextEdit="1"/>
          </p:cNvSpPr>
          <p:nvPr>
            <p:ph type="sldImg"/>
          </p:nvPr>
        </p:nvSpPr>
        <p:spPr>
          <a:ln/>
        </p:spPr>
      </p:sp>
      <p:sp>
        <p:nvSpPr>
          <p:cNvPr id="322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Rot="1" noChangeAspect="1" noChangeArrowheads="1" noTextEdit="1"/>
          </p:cNvSpPr>
          <p:nvPr>
            <p:ph type="sldImg"/>
          </p:nvPr>
        </p:nvSpPr>
        <p:spPr>
          <a:xfrm>
            <a:off x="2881313" y="523875"/>
            <a:ext cx="3511550" cy="2633663"/>
          </a:xfrm>
          <a:ln/>
        </p:spPr>
      </p:sp>
      <p:sp>
        <p:nvSpPr>
          <p:cNvPr id="486403" name="Rectangle 3"/>
          <p:cNvSpPr>
            <a:spLocks noGrp="1" noChangeArrowheads="1"/>
          </p:cNvSpPr>
          <p:nvPr>
            <p:ph type="body" idx="1"/>
          </p:nvPr>
        </p:nvSpPr>
        <p:spPr>
          <a:xfrm>
            <a:off x="1236663" y="3332163"/>
            <a:ext cx="6796087" cy="3163887"/>
          </a:xfrm>
        </p:spPr>
        <p:txBody>
          <a:bodyPr lIns="95061" tIns="47531" rIns="95061" bIns="47531"/>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Rot="1" noChangeAspect="1" noChangeArrowheads="1" noTextEdit="1"/>
          </p:cNvSpPr>
          <p:nvPr>
            <p:ph type="sldImg"/>
          </p:nvPr>
        </p:nvSpPr>
        <p:spPr>
          <a:xfrm>
            <a:off x="2881313" y="523875"/>
            <a:ext cx="3511550" cy="2633663"/>
          </a:xfrm>
          <a:ln/>
        </p:spPr>
      </p:sp>
      <p:sp>
        <p:nvSpPr>
          <p:cNvPr id="488451" name="Rectangle 3"/>
          <p:cNvSpPr>
            <a:spLocks noGrp="1" noChangeArrowheads="1"/>
          </p:cNvSpPr>
          <p:nvPr>
            <p:ph type="body" idx="1"/>
          </p:nvPr>
        </p:nvSpPr>
        <p:spPr>
          <a:xfrm>
            <a:off x="1236663" y="3332163"/>
            <a:ext cx="6796087" cy="3163887"/>
          </a:xfrm>
        </p:spPr>
        <p:txBody>
          <a:bodyPr lIns="95061" tIns="47531" rIns="95061" bIns="47531"/>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613378"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3379" name="Rectangle 3"/>
          <p:cNvSpPr>
            <a:spLocks noGrp="1" noChangeArrowheads="1"/>
          </p:cNvSpPr>
          <p:nvPr>
            <p:ph type="ctrTitle" sz="quarter"/>
          </p:nvPr>
        </p:nvSpPr>
        <p:spPr>
          <a:xfrm>
            <a:off x="0" y="0"/>
            <a:ext cx="9144000" cy="1524000"/>
          </a:xfrm>
        </p:spPr>
        <p:txBody>
          <a:bodyPr anchor="b"/>
          <a:lstStyle>
            <a:lvl1pPr>
              <a:lnSpc>
                <a:spcPct val="80000"/>
              </a:lnSpc>
              <a:defRPr sz="3200">
                <a:solidFill>
                  <a:srgbClr val="003399"/>
                </a:solidFill>
              </a:defRPr>
            </a:lvl1pPr>
          </a:lstStyle>
          <a:p>
            <a:pPr lvl="0"/>
            <a:r>
              <a:rPr lang="en-US" noProof="0"/>
              <a:t>Click to edit Master title style</a:t>
            </a:r>
          </a:p>
        </p:txBody>
      </p:sp>
      <p:sp>
        <p:nvSpPr>
          <p:cNvPr id="613380" name="Rectangle 4"/>
          <p:cNvSpPr>
            <a:spLocks noGrp="1" noChangeArrowheads="1"/>
          </p:cNvSpPr>
          <p:nvPr>
            <p:ph type="subTitle" sz="quarter" idx="1"/>
          </p:nvPr>
        </p:nvSpPr>
        <p:spPr>
          <a:xfrm>
            <a:off x="1220788" y="2671763"/>
            <a:ext cx="7162800" cy="3094037"/>
          </a:xfrm>
          <a:extLst>
            <a:ext uri="{91240B29-F687-4F45-9708-019B960494DF}">
              <a14:hiddenLine xmlns:a14="http://schemas.microsoft.com/office/drawing/2010/main" w="9525">
                <a:solidFill>
                  <a:schemeClr val="tx1"/>
                </a:solidFill>
                <a:miter lim="800000"/>
                <a:headEnd/>
                <a:tailEnd type="none" w="sm" len="sm"/>
              </a14:hiddenLine>
            </a:ext>
          </a:extLst>
        </p:spPr>
        <p:txBody>
          <a:bodyPr/>
          <a:lstStyle>
            <a:lvl1pPr defTabSz="915988">
              <a:defRPr sz="1600"/>
            </a:lvl1pPr>
          </a:lstStyle>
          <a:p>
            <a:pPr lvl="0"/>
            <a:r>
              <a:rPr 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42D57297-0240-4F84-B9FB-9A242CD2CC08}" type="slidenum">
              <a:rPr lang="en-US"/>
              <a:pPr/>
              <a:t>‹#›</a:t>
            </a:fld>
            <a:endParaRPr lang="en-US" sz="1400"/>
          </a:p>
        </p:txBody>
      </p:sp>
    </p:spTree>
    <p:extLst>
      <p:ext uri="{BB962C8B-B14F-4D97-AF65-F5344CB8AC3E}">
        <p14:creationId xmlns:p14="http://schemas.microsoft.com/office/powerpoint/2010/main" val="1084946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52400"/>
            <a:ext cx="22860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7056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9A2355AF-BBE0-420C-B6C0-D3996B9B807E}" type="slidenum">
              <a:rPr lang="en-US"/>
              <a:pPr/>
              <a:t>‹#›</a:t>
            </a:fld>
            <a:endParaRPr lang="en-US" sz="1400"/>
          </a:p>
        </p:txBody>
      </p:sp>
    </p:spTree>
    <p:extLst>
      <p:ext uri="{BB962C8B-B14F-4D97-AF65-F5344CB8AC3E}">
        <p14:creationId xmlns:p14="http://schemas.microsoft.com/office/powerpoint/2010/main" val="1559969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CFC69760-CBCD-4EFC-AED1-7C77090FE185}" type="slidenum">
              <a:rPr lang="en-US"/>
              <a:pPr/>
              <a:t>‹#›</a:t>
            </a:fld>
            <a:endParaRPr lang="en-US" sz="1400"/>
          </a:p>
        </p:txBody>
      </p:sp>
    </p:spTree>
    <p:extLst>
      <p:ext uri="{BB962C8B-B14F-4D97-AF65-F5344CB8AC3E}">
        <p14:creationId xmlns:p14="http://schemas.microsoft.com/office/powerpoint/2010/main" val="1335359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05DA4050-7078-4A30-9773-55E82A88B630}" type="slidenum">
              <a:rPr lang="en-US"/>
              <a:pPr/>
              <a:t>‹#›</a:t>
            </a:fld>
            <a:endParaRPr lang="en-US" sz="1400"/>
          </a:p>
        </p:txBody>
      </p:sp>
    </p:spTree>
    <p:extLst>
      <p:ext uri="{BB962C8B-B14F-4D97-AF65-F5344CB8AC3E}">
        <p14:creationId xmlns:p14="http://schemas.microsoft.com/office/powerpoint/2010/main" val="2679851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914400"/>
            <a:ext cx="38481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914400"/>
            <a:ext cx="38481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FFB26532-78E6-4B66-A3CD-15566AA55E36}" type="slidenum">
              <a:rPr lang="en-US"/>
              <a:pPr/>
              <a:t>‹#›</a:t>
            </a:fld>
            <a:endParaRPr lang="en-US" sz="1400"/>
          </a:p>
        </p:txBody>
      </p:sp>
    </p:spTree>
    <p:extLst>
      <p:ext uri="{BB962C8B-B14F-4D97-AF65-F5344CB8AC3E}">
        <p14:creationId xmlns:p14="http://schemas.microsoft.com/office/powerpoint/2010/main" val="848214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6FF6D879-D00B-4423-ADF4-962F13133783}" type="slidenum">
              <a:rPr lang="en-US"/>
              <a:pPr/>
              <a:t>‹#›</a:t>
            </a:fld>
            <a:endParaRPr lang="en-US" sz="1400"/>
          </a:p>
        </p:txBody>
      </p:sp>
    </p:spTree>
    <p:extLst>
      <p:ext uri="{BB962C8B-B14F-4D97-AF65-F5344CB8AC3E}">
        <p14:creationId xmlns:p14="http://schemas.microsoft.com/office/powerpoint/2010/main" val="4252089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37850019-59E6-4119-A433-E3585ED8406C}" type="slidenum">
              <a:rPr lang="en-US"/>
              <a:pPr/>
              <a:t>‹#›</a:t>
            </a:fld>
            <a:endParaRPr lang="en-US" sz="1400"/>
          </a:p>
        </p:txBody>
      </p:sp>
    </p:spTree>
    <p:extLst>
      <p:ext uri="{BB962C8B-B14F-4D97-AF65-F5344CB8AC3E}">
        <p14:creationId xmlns:p14="http://schemas.microsoft.com/office/powerpoint/2010/main" val="1153663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2D47267B-0CF2-4815-ADE6-2312E1199293}" type="slidenum">
              <a:rPr lang="en-US"/>
              <a:pPr/>
              <a:t>‹#›</a:t>
            </a:fld>
            <a:endParaRPr lang="en-US" sz="1400"/>
          </a:p>
        </p:txBody>
      </p:sp>
    </p:spTree>
    <p:extLst>
      <p:ext uri="{BB962C8B-B14F-4D97-AF65-F5344CB8AC3E}">
        <p14:creationId xmlns:p14="http://schemas.microsoft.com/office/powerpoint/2010/main" val="4027566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D1EC54F-E0D6-4AF7-9F25-700BF78CED5B}" type="slidenum">
              <a:rPr lang="en-US"/>
              <a:pPr/>
              <a:t>‹#›</a:t>
            </a:fld>
            <a:endParaRPr lang="en-US" sz="1400"/>
          </a:p>
        </p:txBody>
      </p:sp>
    </p:spTree>
    <p:extLst>
      <p:ext uri="{BB962C8B-B14F-4D97-AF65-F5344CB8AC3E}">
        <p14:creationId xmlns:p14="http://schemas.microsoft.com/office/powerpoint/2010/main" val="1567310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F3E89D12-87DE-4904-B4CF-203A69147A0F}" type="slidenum">
              <a:rPr lang="en-US"/>
              <a:pPr/>
              <a:t>‹#›</a:t>
            </a:fld>
            <a:endParaRPr lang="en-US" sz="1400"/>
          </a:p>
        </p:txBody>
      </p:sp>
    </p:spTree>
    <p:extLst>
      <p:ext uri="{BB962C8B-B14F-4D97-AF65-F5344CB8AC3E}">
        <p14:creationId xmlns:p14="http://schemas.microsoft.com/office/powerpoint/2010/main" val="1829964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bwMode="auto">
          <a:xfrm>
            <a:off x="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612355" name="Rectangle 3"/>
          <p:cNvSpPr>
            <a:spLocks noGrp="1" noChangeArrowheads="1"/>
          </p:cNvSpPr>
          <p:nvPr>
            <p:ph type="body" idx="1"/>
          </p:nvPr>
        </p:nvSpPr>
        <p:spPr bwMode="auto">
          <a:xfrm>
            <a:off x="609600" y="914400"/>
            <a:ext cx="78486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2356" name="Rectangle 4"/>
          <p:cNvSpPr>
            <a:spLocks noGrp="1" noChangeArrowheads="1"/>
          </p:cNvSpPr>
          <p:nvPr>
            <p:ph type="sldNum" sz="quarter" idx="4"/>
          </p:nvPr>
        </p:nvSpPr>
        <p:spPr bwMode="auto">
          <a:xfrm>
            <a:off x="7239000" y="6629400"/>
            <a:ext cx="1905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800"/>
            </a:lvl1pPr>
          </a:lstStyle>
          <a:p>
            <a:fld id="{B28784DC-6A08-4F00-A512-259E18287C74}" type="slidenum">
              <a:rPr lang="en-US"/>
              <a:pPr/>
              <a:t>‹#›</a:t>
            </a:fld>
            <a:endParaRPr lang="en-US" sz="1400"/>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hdr="0" ftr="0" dt="0"/>
  <p:txStyles>
    <p:titleStyle>
      <a:lvl1pPr algn="ctr" rtl="0" eaLnBrk="0" fontAlgn="base" hangingPunct="0">
        <a:lnSpc>
          <a:spcPct val="70000"/>
        </a:lnSpc>
        <a:spcBef>
          <a:spcPct val="0"/>
        </a:spcBef>
        <a:spcAft>
          <a:spcPct val="0"/>
        </a:spcAft>
        <a:defRPr kumimoji="1" sz="2000">
          <a:solidFill>
            <a:schemeClr val="hlink"/>
          </a:solidFill>
          <a:latin typeface="+mj-lt"/>
          <a:ea typeface="+mj-ea"/>
          <a:cs typeface="+mj-cs"/>
        </a:defRPr>
      </a:lvl1pPr>
      <a:lvl2pPr algn="ctr" rtl="0" eaLnBrk="0" fontAlgn="base" hangingPunct="0">
        <a:lnSpc>
          <a:spcPct val="70000"/>
        </a:lnSpc>
        <a:spcBef>
          <a:spcPct val="0"/>
        </a:spcBef>
        <a:spcAft>
          <a:spcPct val="0"/>
        </a:spcAft>
        <a:defRPr kumimoji="1" sz="2000">
          <a:solidFill>
            <a:schemeClr val="hlink"/>
          </a:solidFill>
          <a:latin typeface="Comic Sans MS" pitchFamily="66" charset="0"/>
        </a:defRPr>
      </a:lvl2pPr>
      <a:lvl3pPr algn="ctr" rtl="0" eaLnBrk="0" fontAlgn="base" hangingPunct="0">
        <a:lnSpc>
          <a:spcPct val="70000"/>
        </a:lnSpc>
        <a:spcBef>
          <a:spcPct val="0"/>
        </a:spcBef>
        <a:spcAft>
          <a:spcPct val="0"/>
        </a:spcAft>
        <a:defRPr kumimoji="1" sz="2000">
          <a:solidFill>
            <a:schemeClr val="hlink"/>
          </a:solidFill>
          <a:latin typeface="Comic Sans MS" pitchFamily="66" charset="0"/>
        </a:defRPr>
      </a:lvl3pPr>
      <a:lvl4pPr algn="ctr" rtl="0" eaLnBrk="0" fontAlgn="base" hangingPunct="0">
        <a:lnSpc>
          <a:spcPct val="70000"/>
        </a:lnSpc>
        <a:spcBef>
          <a:spcPct val="0"/>
        </a:spcBef>
        <a:spcAft>
          <a:spcPct val="0"/>
        </a:spcAft>
        <a:defRPr kumimoji="1" sz="2000">
          <a:solidFill>
            <a:schemeClr val="hlink"/>
          </a:solidFill>
          <a:latin typeface="Comic Sans MS" pitchFamily="66" charset="0"/>
        </a:defRPr>
      </a:lvl4pPr>
      <a:lvl5pPr algn="ctr" rtl="0" eaLnBrk="0" fontAlgn="base" hangingPunct="0">
        <a:lnSpc>
          <a:spcPct val="70000"/>
        </a:lnSpc>
        <a:spcBef>
          <a:spcPct val="0"/>
        </a:spcBef>
        <a:spcAft>
          <a:spcPct val="0"/>
        </a:spcAft>
        <a:defRPr kumimoji="1" sz="2000">
          <a:solidFill>
            <a:schemeClr val="hlink"/>
          </a:solidFill>
          <a:latin typeface="Comic Sans MS" pitchFamily="66" charset="0"/>
        </a:defRPr>
      </a:lvl5pPr>
      <a:lvl6pPr marL="457200" algn="ctr" rtl="0" eaLnBrk="0" fontAlgn="base" hangingPunct="0">
        <a:lnSpc>
          <a:spcPct val="70000"/>
        </a:lnSpc>
        <a:spcBef>
          <a:spcPct val="0"/>
        </a:spcBef>
        <a:spcAft>
          <a:spcPct val="0"/>
        </a:spcAft>
        <a:defRPr kumimoji="1" sz="2000">
          <a:solidFill>
            <a:schemeClr val="hlink"/>
          </a:solidFill>
          <a:latin typeface="Comic Sans MS" pitchFamily="66" charset="0"/>
        </a:defRPr>
      </a:lvl6pPr>
      <a:lvl7pPr marL="914400" algn="ctr" rtl="0" eaLnBrk="0" fontAlgn="base" hangingPunct="0">
        <a:lnSpc>
          <a:spcPct val="70000"/>
        </a:lnSpc>
        <a:spcBef>
          <a:spcPct val="0"/>
        </a:spcBef>
        <a:spcAft>
          <a:spcPct val="0"/>
        </a:spcAft>
        <a:defRPr kumimoji="1" sz="2000">
          <a:solidFill>
            <a:schemeClr val="hlink"/>
          </a:solidFill>
          <a:latin typeface="Comic Sans MS" pitchFamily="66" charset="0"/>
        </a:defRPr>
      </a:lvl7pPr>
      <a:lvl8pPr marL="1371600" algn="ctr" rtl="0" eaLnBrk="0" fontAlgn="base" hangingPunct="0">
        <a:lnSpc>
          <a:spcPct val="70000"/>
        </a:lnSpc>
        <a:spcBef>
          <a:spcPct val="0"/>
        </a:spcBef>
        <a:spcAft>
          <a:spcPct val="0"/>
        </a:spcAft>
        <a:defRPr kumimoji="1" sz="2000">
          <a:solidFill>
            <a:schemeClr val="hlink"/>
          </a:solidFill>
          <a:latin typeface="Comic Sans MS" pitchFamily="66" charset="0"/>
        </a:defRPr>
      </a:lvl8pPr>
      <a:lvl9pPr marL="1828800" algn="ctr" rtl="0" eaLnBrk="0" fontAlgn="base" hangingPunct="0">
        <a:lnSpc>
          <a:spcPct val="70000"/>
        </a:lnSpc>
        <a:spcBef>
          <a:spcPct val="0"/>
        </a:spcBef>
        <a:spcAft>
          <a:spcPct val="0"/>
        </a:spcAft>
        <a:defRPr kumimoji="1" sz="2000">
          <a:solidFill>
            <a:schemeClr val="hlink"/>
          </a:solidFill>
          <a:latin typeface="Comic Sans MS" pitchFamily="66" charset="0"/>
        </a:defRPr>
      </a:lvl9pPr>
    </p:titleStyle>
    <p:bodyStyle>
      <a:lvl1pPr algn="l" rtl="0" eaLnBrk="0" fontAlgn="base" hangingPunct="0">
        <a:lnSpc>
          <a:spcPts val="2600"/>
        </a:lnSpc>
        <a:spcBef>
          <a:spcPct val="0"/>
        </a:spcBef>
        <a:spcAft>
          <a:spcPct val="0"/>
        </a:spcAft>
        <a:buClr>
          <a:srgbClr val="003399"/>
        </a:buClr>
        <a:buSzPct val="50000"/>
        <a:buFont typeface="Monotype Sorts" pitchFamily="48" charset="2"/>
        <a:defRPr kumimoji="1">
          <a:solidFill>
            <a:srgbClr val="003399"/>
          </a:solidFill>
          <a:latin typeface="+mn-lt"/>
          <a:ea typeface="+mn-ea"/>
          <a:cs typeface="+mn-cs"/>
        </a:defRPr>
      </a:lvl1pPr>
      <a:lvl2pPr marL="346075" indent="-231775" algn="l" rtl="0" eaLnBrk="0" fontAlgn="base" hangingPunct="0">
        <a:lnSpc>
          <a:spcPts val="2600"/>
        </a:lnSpc>
        <a:spcBef>
          <a:spcPct val="0"/>
        </a:spcBef>
        <a:spcAft>
          <a:spcPct val="0"/>
        </a:spcAft>
        <a:buClr>
          <a:schemeClr val="tx1"/>
        </a:buClr>
        <a:buSzPct val="35000"/>
        <a:buFont typeface="Monotype Sorts" pitchFamily="48" charset="2"/>
        <a:buChar char="n"/>
        <a:defRPr kumimoji="1">
          <a:solidFill>
            <a:schemeClr val="tx1"/>
          </a:solidFill>
          <a:latin typeface="+mn-lt"/>
        </a:defRPr>
      </a:lvl2pPr>
      <a:lvl3pPr marL="627063" indent="-166688" algn="l" rtl="0" eaLnBrk="0" fontAlgn="base" hangingPunct="0">
        <a:lnSpc>
          <a:spcPts val="2600"/>
        </a:lnSpc>
        <a:spcBef>
          <a:spcPct val="0"/>
        </a:spcBef>
        <a:spcAft>
          <a:spcPct val="0"/>
        </a:spcAft>
        <a:buClr>
          <a:schemeClr val="tx1"/>
        </a:buClr>
        <a:buSzPct val="80000"/>
        <a:buChar char="–"/>
        <a:defRPr kumimoji="1">
          <a:solidFill>
            <a:schemeClr val="tx1"/>
          </a:solidFill>
          <a:latin typeface="+mn-lt"/>
        </a:defRPr>
      </a:lvl3pPr>
      <a:lvl4pPr marL="1147763" indent="-404813" algn="l" rtl="0" eaLnBrk="0" fontAlgn="base" hangingPunct="0">
        <a:lnSpc>
          <a:spcPts val="2600"/>
        </a:lnSpc>
        <a:spcBef>
          <a:spcPct val="0"/>
        </a:spcBef>
        <a:spcAft>
          <a:spcPct val="0"/>
        </a:spcAft>
        <a:buClr>
          <a:schemeClr val="tx1"/>
        </a:buClr>
        <a:buFont typeface="Wingdings" pitchFamily="2" charset="2"/>
        <a:buChar char="!"/>
        <a:defRPr kumimoji="1">
          <a:solidFill>
            <a:schemeClr val="tx1"/>
          </a:solidFill>
          <a:latin typeface="+mn-lt"/>
        </a:defRPr>
      </a:lvl4pPr>
      <a:lvl5pPr marL="15398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defRPr>
      </a:lvl5pPr>
      <a:lvl6pPr marL="19970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defRPr>
      </a:lvl6pPr>
      <a:lvl7pPr marL="24542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defRPr>
      </a:lvl7pPr>
      <a:lvl8pPr marL="29114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defRPr>
      </a:lvl8pPr>
      <a:lvl9pPr marL="3368675" indent="-169863" algn="l" rtl="0" eaLnBrk="0" fontAlgn="base" hangingPunct="0">
        <a:lnSpc>
          <a:spcPts val="2600"/>
        </a:lnSpc>
        <a:spcBef>
          <a:spcPct val="0"/>
        </a:spcBef>
        <a:spcAft>
          <a:spcPct val="0"/>
        </a:spcAft>
        <a:buClr>
          <a:schemeClr val="tx1"/>
        </a:buClr>
        <a:buSzPct val="100000"/>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7.wmf"/><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11.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8.wmf"/><Relationship Id="rId4" Type="http://schemas.openxmlformats.org/officeDocument/2006/relationships/oleObject" Target="../embeddings/oleObject7.bin"/><Relationship Id="rId9" Type="http://schemas.openxmlformats.org/officeDocument/2006/relationships/image" Target="../media/image10.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12.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11.wmf"/><Relationship Id="rId4" Type="http://schemas.openxmlformats.org/officeDocument/2006/relationships/oleObject" Target="../embeddings/oleObject10.bin"/><Relationship Id="rId9" Type="http://schemas.openxmlformats.org/officeDocument/2006/relationships/image" Target="../media/image13.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5.wmf"/><Relationship Id="rId3" Type="http://schemas.openxmlformats.org/officeDocument/2006/relationships/notesSlide" Target="../notesSlides/notesSlide13.xml"/><Relationship Id="rId7" Type="http://schemas.openxmlformats.org/officeDocument/2006/relationships/image" Target="../media/image12.wmf"/><Relationship Id="rId12"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1.bin"/><Relationship Id="rId11" Type="http://schemas.openxmlformats.org/officeDocument/2006/relationships/image" Target="../media/image14.wmf"/><Relationship Id="rId5" Type="http://schemas.openxmlformats.org/officeDocument/2006/relationships/image" Target="../media/image11.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3.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6.wmf"/><Relationship Id="rId5" Type="http://schemas.openxmlformats.org/officeDocument/2006/relationships/oleObject" Target="../embeddings/oleObject15.bin"/><Relationship Id="rId4" Type="http://schemas.openxmlformats.org/officeDocument/2006/relationships/hyperlink" Target="file:///D:\work\algorithm%20course\pinyan\05demo-merge-invert.ppt#-1,1,Merge and Count"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7.bin"/><Relationship Id="rId5" Type="http://schemas.openxmlformats.org/officeDocument/2006/relationships/image" Target="../media/image17.wmf"/><Relationship Id="rId4" Type="http://schemas.openxmlformats.org/officeDocument/2006/relationships/oleObject" Target="../embeddings/oleObject16.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demo-merge.ppt#-1,1,Mergi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6.w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fld id="{9F5AFAD1-FD2D-42E5-A947-83F3B4DE3134}" type="slidenum">
              <a:rPr lang="en-US"/>
              <a:pPr/>
              <a:t>1</a:t>
            </a:fld>
            <a:endParaRPr lang="en-US" sz="1400"/>
          </a:p>
        </p:txBody>
      </p:sp>
      <p:pic>
        <p:nvPicPr>
          <p:cNvPr id="604162" name="Picture 2" descr="aw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0" y="5238750"/>
            <a:ext cx="654050" cy="484188"/>
          </a:xfrm>
          <a:prstGeom prst="rect">
            <a:avLst/>
          </a:prstGeom>
          <a:noFill/>
          <a:extLst>
            <a:ext uri="{909E8E84-426E-40DD-AFC4-6F175D3DCCD1}">
              <a14:hiddenFill xmlns:a14="http://schemas.microsoft.com/office/drawing/2010/main">
                <a:solidFill>
                  <a:srgbClr val="FFFFFF"/>
                </a:solidFill>
              </a14:hiddenFill>
            </a:ext>
          </a:extLst>
        </p:spPr>
      </p:pic>
      <p:sp>
        <p:nvSpPr>
          <p:cNvPr id="604163" name="Rectangle 3"/>
          <p:cNvSpPr>
            <a:spLocks noGrp="1" noChangeArrowheads="1"/>
          </p:cNvSpPr>
          <p:nvPr>
            <p:ph type="ctrTitle" idx="4294967295"/>
          </p:nvPr>
        </p:nvSpPr>
        <p:spPr>
          <a:xfrm>
            <a:off x="4895850" y="1270000"/>
            <a:ext cx="3328988" cy="1214438"/>
          </a:xfrm>
          <a:noFill/>
        </p:spPr>
        <p:txBody>
          <a:bodyPr wrap="none" anchor="t">
            <a:spAutoFit/>
          </a:bodyPr>
          <a:lstStyle/>
          <a:p>
            <a:pPr algn="l">
              <a:lnSpc>
                <a:spcPct val="80000"/>
              </a:lnSpc>
            </a:pPr>
            <a:r>
              <a:rPr lang="en-US" sz="3200">
                <a:solidFill>
                  <a:schemeClr val="bg1"/>
                </a:solidFill>
              </a:rPr>
              <a:t>Chapter 5</a:t>
            </a:r>
            <a:br>
              <a:rPr lang="en-US" sz="3200">
                <a:solidFill>
                  <a:schemeClr val="bg1"/>
                </a:solidFill>
              </a:rPr>
            </a:br>
            <a:br>
              <a:rPr lang="en-US" sz="3200">
                <a:solidFill>
                  <a:srgbClr val="003399"/>
                </a:solidFill>
              </a:rPr>
            </a:br>
            <a:r>
              <a:rPr lang="en-US" sz="2800">
                <a:solidFill>
                  <a:schemeClr val="tx2"/>
                </a:solidFill>
              </a:rPr>
              <a:t>Divide and Conquer</a:t>
            </a:r>
            <a:endParaRPr lang="en-US" sz="3200">
              <a:solidFill>
                <a:srgbClr val="003399"/>
              </a:solidFill>
            </a:endParaRPr>
          </a:p>
        </p:txBody>
      </p:sp>
      <p:sp>
        <p:nvSpPr>
          <p:cNvPr id="604164" name="Rectangle 4"/>
          <p:cNvSpPr>
            <a:spLocks noChangeArrowheads="1"/>
          </p:cNvSpPr>
          <p:nvPr/>
        </p:nvSpPr>
        <p:spPr bwMode="auto">
          <a:xfrm>
            <a:off x="5854700" y="5187950"/>
            <a:ext cx="2511425"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sz="900">
                <a:solidFill>
                  <a:schemeClr val="tx2"/>
                </a:solidFill>
              </a:rPr>
              <a:t>Slides by Kevin Wayne.</a:t>
            </a:r>
            <a:br>
              <a:rPr lang="en-US" sz="900">
                <a:solidFill>
                  <a:schemeClr val="tx2"/>
                </a:solidFill>
              </a:rPr>
            </a:br>
            <a:r>
              <a:rPr lang="en-US" sz="900">
                <a:solidFill>
                  <a:schemeClr val="tx2"/>
                </a:solidFill>
              </a:rPr>
              <a:t>Copyright © 2005 Pearson-Addison Wesley.</a:t>
            </a:r>
            <a:br>
              <a:rPr lang="en-US" sz="900">
                <a:solidFill>
                  <a:schemeClr val="tx2"/>
                </a:solidFill>
              </a:rPr>
            </a:br>
            <a:r>
              <a:rPr lang="en-US" sz="900">
                <a:solidFill>
                  <a:schemeClr val="tx2"/>
                </a:solidFill>
              </a:rPr>
              <a:t>All rights reserved.</a:t>
            </a:r>
          </a:p>
        </p:txBody>
      </p:sp>
      <p:pic>
        <p:nvPicPr>
          <p:cNvPr id="604165" name="Picture 5" descr="03212953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813" y="1241425"/>
            <a:ext cx="3917950" cy="4483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8EF776CB-0D19-4C9E-B849-DE0E7AF7BE21}" type="slidenum">
              <a:rPr lang="en-US"/>
              <a:pPr/>
              <a:t>10</a:t>
            </a:fld>
            <a:endParaRPr lang="en-US" sz="1400"/>
          </a:p>
        </p:txBody>
      </p:sp>
      <p:sp>
        <p:nvSpPr>
          <p:cNvPr id="491522" name="Rectangle 2"/>
          <p:cNvSpPr>
            <a:spLocks noGrp="1" noChangeArrowheads="1"/>
          </p:cNvSpPr>
          <p:nvPr>
            <p:ph type="title"/>
          </p:nvPr>
        </p:nvSpPr>
        <p:spPr/>
        <p:txBody>
          <a:bodyPr/>
          <a:lstStyle/>
          <a:p>
            <a:r>
              <a:rPr lang="en-US"/>
              <a:t>Proof by Induction</a:t>
            </a:r>
          </a:p>
        </p:txBody>
      </p:sp>
      <p:sp>
        <p:nvSpPr>
          <p:cNvPr id="491523" name="Rectangle 3"/>
          <p:cNvSpPr>
            <a:spLocks noGrp="1" noChangeArrowheads="1"/>
          </p:cNvSpPr>
          <p:nvPr>
            <p:ph type="body" idx="1"/>
          </p:nvPr>
        </p:nvSpPr>
        <p:spPr/>
        <p:txBody>
          <a:bodyPr/>
          <a:lstStyle/>
          <a:p>
            <a:r>
              <a:rPr lang="en-US"/>
              <a:t>Claim.  </a:t>
            </a:r>
            <a:r>
              <a:rPr lang="en-US">
                <a:solidFill>
                  <a:schemeClr val="tx1"/>
                </a:solidFill>
              </a:rPr>
              <a:t>If T(n) satisfies this recurrence, then T(n) = n log</a:t>
            </a:r>
            <a:r>
              <a:rPr lang="en-US" baseline="-25000">
                <a:solidFill>
                  <a:schemeClr val="tx1"/>
                </a:solidFill>
              </a:rPr>
              <a:t>2</a:t>
            </a:r>
            <a:r>
              <a:rPr lang="en-US">
                <a:solidFill>
                  <a:schemeClr val="tx1"/>
                </a:solidFill>
              </a:rPr>
              <a:t> n.</a:t>
            </a:r>
          </a:p>
          <a:p>
            <a:endParaRPr lang="en-US">
              <a:solidFill>
                <a:schemeClr val="tx1"/>
              </a:solidFill>
            </a:endParaRPr>
          </a:p>
          <a:p>
            <a:endParaRPr lang="en-US">
              <a:solidFill>
                <a:schemeClr val="hlink"/>
              </a:solidFill>
            </a:endParaRPr>
          </a:p>
          <a:p>
            <a:endParaRPr lang="en-US">
              <a:solidFill>
                <a:schemeClr val="hlink"/>
              </a:solidFill>
            </a:endParaRPr>
          </a:p>
          <a:p>
            <a:endParaRPr lang="en-US">
              <a:solidFill>
                <a:schemeClr val="hlink"/>
              </a:solidFill>
            </a:endParaRPr>
          </a:p>
          <a:p>
            <a:endParaRPr lang="en-US">
              <a:solidFill>
                <a:schemeClr val="hlink"/>
              </a:solidFill>
            </a:endParaRPr>
          </a:p>
          <a:p>
            <a:endParaRPr lang="en-US">
              <a:solidFill>
                <a:schemeClr val="hlink"/>
              </a:solidFill>
            </a:endParaRPr>
          </a:p>
          <a:p>
            <a:r>
              <a:rPr lang="en-US"/>
              <a:t>Pf.  </a:t>
            </a:r>
            <a:r>
              <a:rPr lang="en-US">
                <a:solidFill>
                  <a:schemeClr val="hlink"/>
                </a:solidFill>
              </a:rPr>
              <a:t>(by induction on n)</a:t>
            </a:r>
          </a:p>
          <a:p>
            <a:pPr lvl="1"/>
            <a:r>
              <a:rPr lang="en-US"/>
              <a:t>Base case:  n = 1.</a:t>
            </a:r>
          </a:p>
          <a:p>
            <a:pPr lvl="1"/>
            <a:r>
              <a:rPr lang="en-US"/>
              <a:t>Inductive hypothesis:  T(n) =  n log</a:t>
            </a:r>
            <a:r>
              <a:rPr lang="en-US" baseline="-25000"/>
              <a:t>2</a:t>
            </a:r>
            <a:r>
              <a:rPr lang="en-US"/>
              <a:t> n.</a:t>
            </a:r>
          </a:p>
          <a:p>
            <a:pPr lvl="1"/>
            <a:r>
              <a:rPr lang="en-US"/>
              <a:t>Goal:  show that T(2n) =  2n log</a:t>
            </a:r>
            <a:r>
              <a:rPr lang="en-US" baseline="-25000"/>
              <a:t>2</a:t>
            </a:r>
            <a:r>
              <a:rPr lang="en-US"/>
              <a:t> (2n).</a:t>
            </a:r>
          </a:p>
        </p:txBody>
      </p:sp>
      <p:graphicFrame>
        <p:nvGraphicFramePr>
          <p:cNvPr id="491524" name="Object 4"/>
          <p:cNvGraphicFramePr>
            <a:graphicFrameLocks noChangeAspect="1"/>
          </p:cNvGraphicFramePr>
          <p:nvPr/>
        </p:nvGraphicFramePr>
        <p:xfrm>
          <a:off x="2624138" y="5106988"/>
          <a:ext cx="3065462" cy="1423987"/>
        </p:xfrm>
        <a:graphic>
          <a:graphicData uri="http://schemas.openxmlformats.org/presentationml/2006/ole">
            <mc:AlternateContent xmlns:mc="http://schemas.openxmlformats.org/markup-compatibility/2006">
              <mc:Choice xmlns:v="urn:schemas-microsoft-com:vml" Requires="v">
                <p:oleObj spid="_x0000_s491552" name="Equation" r:id="rId4" imgW="2794000" imgH="1155700" progId="Equation.3">
                  <p:embed/>
                </p:oleObj>
              </mc:Choice>
              <mc:Fallback>
                <p:oleObj name="Equation" r:id="rId4" imgW="2794000" imgH="11557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l="-4909" t="-11868" r="-4909" b="-11868"/>
                      <a:stretch>
                        <a:fillRect/>
                      </a:stretch>
                    </p:blipFill>
                    <p:spPr bwMode="auto">
                      <a:xfrm>
                        <a:off x="2624138" y="5106988"/>
                        <a:ext cx="3065462" cy="1423987"/>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28" name="Text Box 8"/>
          <p:cNvSpPr txBox="1">
            <a:spLocks noChangeArrowheads="1"/>
          </p:cNvSpPr>
          <p:nvPr/>
        </p:nvSpPr>
        <p:spPr bwMode="auto">
          <a:xfrm>
            <a:off x="6400800" y="1570038"/>
            <a:ext cx="1803400"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2400">
                <a:solidFill>
                  <a:schemeClr val="tx1"/>
                </a:solidFill>
                <a:latin typeface="Comic Sans MS" pitchFamily="66" charset="0"/>
              </a:defRPr>
            </a:lvl1pPr>
            <a:lvl2pPr marL="509588" defTabSz="1019175">
              <a:defRPr kumimoji="1" sz="2400">
                <a:solidFill>
                  <a:schemeClr val="tx1"/>
                </a:solidFill>
                <a:latin typeface="Comic Sans MS" pitchFamily="66" charset="0"/>
              </a:defRPr>
            </a:lvl2pPr>
            <a:lvl3pPr marL="1019175" defTabSz="1019175">
              <a:defRPr kumimoji="1" sz="2400">
                <a:solidFill>
                  <a:schemeClr val="tx1"/>
                </a:solidFill>
                <a:latin typeface="Comic Sans MS" pitchFamily="66" charset="0"/>
              </a:defRPr>
            </a:lvl3pPr>
            <a:lvl4pPr marL="1528763" defTabSz="1019175">
              <a:defRPr kumimoji="1" sz="2400">
                <a:solidFill>
                  <a:schemeClr val="tx1"/>
                </a:solidFill>
                <a:latin typeface="Comic Sans MS" pitchFamily="66" charset="0"/>
              </a:defRPr>
            </a:lvl4pPr>
            <a:lvl5pPr marL="2038350" defTabSz="1019175">
              <a:defRPr kumimoji="1" sz="2400">
                <a:solidFill>
                  <a:schemeClr val="tx1"/>
                </a:solidFill>
                <a:latin typeface="Comic Sans MS" pitchFamily="66" charset="0"/>
              </a:defRPr>
            </a:lvl5pPr>
            <a:lvl6pPr marL="2495550" defTabSz="1019175" eaLnBrk="0" fontAlgn="base" hangingPunct="0">
              <a:spcBef>
                <a:spcPct val="0"/>
              </a:spcBef>
              <a:spcAft>
                <a:spcPct val="0"/>
              </a:spcAft>
              <a:defRPr kumimoji="1" sz="2400">
                <a:solidFill>
                  <a:schemeClr val="tx1"/>
                </a:solidFill>
                <a:latin typeface="Comic Sans MS" pitchFamily="66" charset="0"/>
              </a:defRPr>
            </a:lvl6pPr>
            <a:lvl7pPr marL="2952750" defTabSz="1019175" eaLnBrk="0" fontAlgn="base" hangingPunct="0">
              <a:spcBef>
                <a:spcPct val="0"/>
              </a:spcBef>
              <a:spcAft>
                <a:spcPct val="0"/>
              </a:spcAft>
              <a:defRPr kumimoji="1" sz="2400">
                <a:solidFill>
                  <a:schemeClr val="tx1"/>
                </a:solidFill>
                <a:latin typeface="Comic Sans MS" pitchFamily="66" charset="0"/>
              </a:defRPr>
            </a:lvl7pPr>
            <a:lvl8pPr marL="3409950" defTabSz="1019175" eaLnBrk="0" fontAlgn="base" hangingPunct="0">
              <a:spcBef>
                <a:spcPct val="0"/>
              </a:spcBef>
              <a:spcAft>
                <a:spcPct val="0"/>
              </a:spcAft>
              <a:defRPr kumimoji="1" sz="2400">
                <a:solidFill>
                  <a:schemeClr val="tx1"/>
                </a:solidFill>
                <a:latin typeface="Comic Sans MS" pitchFamily="66" charset="0"/>
              </a:defRPr>
            </a:lvl8pPr>
            <a:lvl9pPr marL="3867150" defTabSz="1019175"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n-US" sz="1200"/>
              <a:t>assumes n is a power of 2</a:t>
            </a:r>
            <a:endParaRPr lang="en-US" sz="1200">
              <a:sym typeface="Symbol" pitchFamily="18" charset="2"/>
            </a:endParaRPr>
          </a:p>
        </p:txBody>
      </p:sp>
      <p:sp>
        <p:nvSpPr>
          <p:cNvPr id="491529" name="Line 9"/>
          <p:cNvSpPr>
            <a:spLocks noChangeShapeType="1"/>
          </p:cNvSpPr>
          <p:nvPr/>
        </p:nvSpPr>
        <p:spPr bwMode="auto">
          <a:xfrm flipV="1">
            <a:off x="6800850" y="1370013"/>
            <a:ext cx="0" cy="155575"/>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graphicFrame>
        <p:nvGraphicFramePr>
          <p:cNvPr id="491533" name="Object 13"/>
          <p:cNvGraphicFramePr>
            <a:graphicFrameLocks noChangeAspect="1"/>
          </p:cNvGraphicFramePr>
          <p:nvPr/>
        </p:nvGraphicFramePr>
        <p:xfrm>
          <a:off x="2300288" y="1774825"/>
          <a:ext cx="3875087" cy="1095375"/>
        </p:xfrm>
        <a:graphic>
          <a:graphicData uri="http://schemas.openxmlformats.org/presentationml/2006/ole">
            <mc:AlternateContent xmlns:mc="http://schemas.openxmlformats.org/markup-compatibility/2006">
              <mc:Choice xmlns:v="urn:schemas-microsoft-com:vml" Requires="v">
                <p:oleObj spid="_x0000_s491553" name="Equation" r:id="rId6" imgW="3606800" imgH="825500" progId="Equation.3">
                  <p:embed/>
                </p:oleObj>
              </mc:Choice>
              <mc:Fallback>
                <p:oleObj name="Equation" r:id="rId6" imgW="3606800" imgH="82550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l="-3802" t="-16615" r="-3802" b="-16615"/>
                      <a:stretch>
                        <a:fillRect/>
                      </a:stretch>
                    </p:blipFill>
                    <p:spPr bwMode="auto">
                      <a:xfrm>
                        <a:off x="2300288" y="1774825"/>
                        <a:ext cx="3875087" cy="10953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fld id="{898FCF07-8CB9-4474-8315-A376C1726BFE}" type="slidenum">
              <a:rPr lang="en-US"/>
              <a:pPr/>
              <a:t>11</a:t>
            </a:fld>
            <a:endParaRPr lang="en-US" sz="1400"/>
          </a:p>
        </p:txBody>
      </p:sp>
      <p:sp>
        <p:nvSpPr>
          <p:cNvPr id="455682" name="Rectangle 2"/>
          <p:cNvSpPr>
            <a:spLocks noGrp="1" noChangeArrowheads="1"/>
          </p:cNvSpPr>
          <p:nvPr>
            <p:ph type="title"/>
          </p:nvPr>
        </p:nvSpPr>
        <p:spPr/>
        <p:txBody>
          <a:bodyPr/>
          <a:lstStyle/>
          <a:p>
            <a:r>
              <a:rPr lang="en-US"/>
              <a:t>Analysis of Mergesort Recurrence</a:t>
            </a:r>
          </a:p>
        </p:txBody>
      </p:sp>
      <p:sp>
        <p:nvSpPr>
          <p:cNvPr id="455683" name="Rectangle 3"/>
          <p:cNvSpPr>
            <a:spLocks noGrp="1" noChangeArrowheads="1"/>
          </p:cNvSpPr>
          <p:nvPr>
            <p:ph type="body" idx="1"/>
          </p:nvPr>
        </p:nvSpPr>
        <p:spPr/>
        <p:txBody>
          <a:bodyPr/>
          <a:lstStyle/>
          <a:p>
            <a:r>
              <a:rPr lang="en-US"/>
              <a:t>Claim.  </a:t>
            </a:r>
            <a:r>
              <a:rPr lang="en-US">
                <a:solidFill>
                  <a:schemeClr val="tx1"/>
                </a:solidFill>
              </a:rPr>
              <a:t>If T(n) satisfies the following recurrence, then T(n)  </a:t>
            </a:r>
            <a:r>
              <a:rPr lang="en-US">
                <a:solidFill>
                  <a:schemeClr val="tx1"/>
                </a:solidFill>
                <a:sym typeface="Symbol" pitchFamily="18" charset="2"/>
              </a:rPr>
              <a:t> n</a:t>
            </a:r>
            <a:r>
              <a:rPr lang="en-US">
                <a:solidFill>
                  <a:schemeClr val="tx1"/>
                </a:solidFill>
              </a:rPr>
              <a:t> </a:t>
            </a:r>
            <a:r>
              <a:rPr lang="en-US">
                <a:solidFill>
                  <a:schemeClr val="tx1"/>
                </a:solidFill>
                <a:sym typeface="Symbol" pitchFamily="18" charset="2"/>
              </a:rPr>
              <a:t>lg</a:t>
            </a:r>
            <a:r>
              <a:rPr lang="en-US" baseline="-25000">
                <a:solidFill>
                  <a:schemeClr val="tx1"/>
                </a:solidFill>
                <a:sym typeface="Symbol" pitchFamily="18" charset="2"/>
              </a:rPr>
              <a:t> </a:t>
            </a:r>
            <a:r>
              <a:rPr lang="en-US">
                <a:solidFill>
                  <a:schemeClr val="tx1"/>
                </a:solidFill>
                <a:sym typeface="Symbol" pitchFamily="18" charset="2"/>
              </a:rPr>
              <a:t>n.</a:t>
            </a:r>
          </a:p>
          <a:p>
            <a:endParaRPr lang="en-US"/>
          </a:p>
          <a:p>
            <a:endParaRPr lang="en-US"/>
          </a:p>
          <a:p>
            <a:endParaRPr lang="en-US"/>
          </a:p>
          <a:p>
            <a:endParaRPr lang="en-US"/>
          </a:p>
          <a:p>
            <a:endParaRPr lang="en-US"/>
          </a:p>
          <a:p>
            <a:r>
              <a:rPr lang="en-US"/>
              <a:t>Pf.   </a:t>
            </a:r>
            <a:r>
              <a:rPr lang="en-US">
                <a:solidFill>
                  <a:schemeClr val="hlink"/>
                </a:solidFill>
              </a:rPr>
              <a:t>(by induction on n)</a:t>
            </a:r>
          </a:p>
          <a:p>
            <a:pPr lvl="1"/>
            <a:r>
              <a:rPr lang="en-US"/>
              <a:t>Base case:  n = 1.</a:t>
            </a:r>
          </a:p>
          <a:p>
            <a:pPr lvl="1"/>
            <a:r>
              <a:rPr lang="en-US"/>
              <a:t>Define n</a:t>
            </a:r>
            <a:r>
              <a:rPr lang="en-US" sz="2000" baseline="-25000"/>
              <a:t>1</a:t>
            </a:r>
            <a:r>
              <a:rPr lang="en-US"/>
              <a:t> = </a:t>
            </a:r>
            <a:r>
              <a:rPr lang="en-US">
                <a:sym typeface="Symbol" pitchFamily="18" charset="2"/>
              </a:rPr>
              <a:t>n / 2 ,  </a:t>
            </a:r>
            <a:r>
              <a:rPr lang="en-US"/>
              <a:t>n</a:t>
            </a:r>
            <a:r>
              <a:rPr lang="en-US" sz="2000" baseline="-25000"/>
              <a:t>2</a:t>
            </a:r>
            <a:r>
              <a:rPr lang="en-US"/>
              <a:t> = </a:t>
            </a:r>
            <a:r>
              <a:rPr lang="en-US">
                <a:sym typeface="Symbol" pitchFamily="18" charset="2"/>
              </a:rPr>
              <a:t>n / 2.</a:t>
            </a:r>
            <a:endParaRPr lang="en-US"/>
          </a:p>
          <a:p>
            <a:pPr lvl="1"/>
            <a:r>
              <a:rPr lang="en-US"/>
              <a:t>Induction step:  assume true for 1, 2, ... , n–1.</a:t>
            </a:r>
          </a:p>
        </p:txBody>
      </p:sp>
      <p:graphicFrame>
        <p:nvGraphicFramePr>
          <p:cNvPr id="455685" name="Object 5"/>
          <p:cNvGraphicFramePr>
            <a:graphicFrameLocks noChangeAspect="1"/>
          </p:cNvGraphicFramePr>
          <p:nvPr/>
        </p:nvGraphicFramePr>
        <p:xfrm>
          <a:off x="1531938" y="4495800"/>
          <a:ext cx="3435350" cy="2163763"/>
        </p:xfrm>
        <a:graphic>
          <a:graphicData uri="http://schemas.openxmlformats.org/presentationml/2006/ole">
            <mc:AlternateContent xmlns:mc="http://schemas.openxmlformats.org/markup-compatibility/2006">
              <mc:Choice xmlns:v="urn:schemas-microsoft-com:vml" Requires="v">
                <p:oleObj spid="_x0000_s455723" name="Equation" r:id="rId4" imgW="3035300" imgH="1790700" progId="Equation.3">
                  <p:embed/>
                </p:oleObj>
              </mc:Choice>
              <mc:Fallback>
                <p:oleObj name="Equation" r:id="rId4" imgW="3035300" imgH="17907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l="-3725" t="-7660" r="-3725" b="-7660"/>
                      <a:stretch>
                        <a:fillRect/>
                      </a:stretch>
                    </p:blipFill>
                    <p:spPr bwMode="auto">
                      <a:xfrm>
                        <a:off x="1531938" y="4495800"/>
                        <a:ext cx="3435350" cy="2163763"/>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5688" name="Object 8"/>
          <p:cNvGraphicFramePr>
            <a:graphicFrameLocks noChangeAspect="1"/>
          </p:cNvGraphicFramePr>
          <p:nvPr/>
        </p:nvGraphicFramePr>
        <p:xfrm>
          <a:off x="6130925" y="4560888"/>
          <a:ext cx="2022475" cy="1655762"/>
        </p:xfrm>
        <a:graphic>
          <a:graphicData uri="http://schemas.openxmlformats.org/presentationml/2006/ole">
            <mc:AlternateContent xmlns:mc="http://schemas.openxmlformats.org/markup-compatibility/2006">
              <mc:Choice xmlns:v="urn:schemas-microsoft-com:vml" Requires="v">
                <p:oleObj spid="_x0000_s455724" name="Equation" r:id="rId6" imgW="1879600" imgH="1435100" progId="Equation.3">
                  <p:embed/>
                </p:oleObj>
              </mc:Choice>
              <mc:Fallback>
                <p:oleObj name="Equation" r:id="rId6" imgW="1879600" imgH="14351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l="-3731" t="-7660" r="-3731" b="-7660"/>
                      <a:stretch>
                        <a:fillRect/>
                      </a:stretch>
                    </p:blipFill>
                    <p:spPr bwMode="auto">
                      <a:xfrm>
                        <a:off x="6130925" y="4560888"/>
                        <a:ext cx="2022475" cy="1655762"/>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5692" name="Object 12"/>
          <p:cNvGraphicFramePr>
            <a:graphicFrameLocks noChangeAspect="1"/>
          </p:cNvGraphicFramePr>
          <p:nvPr/>
        </p:nvGraphicFramePr>
        <p:xfrm>
          <a:off x="1524000" y="1524000"/>
          <a:ext cx="5137150" cy="1146175"/>
        </p:xfrm>
        <a:graphic>
          <a:graphicData uri="http://schemas.openxmlformats.org/presentationml/2006/ole">
            <mc:AlternateContent xmlns:mc="http://schemas.openxmlformats.org/markup-compatibility/2006">
              <mc:Choice xmlns:v="urn:schemas-microsoft-com:vml" Requires="v">
                <p:oleObj spid="_x0000_s455725" name="Equation" r:id="rId8" imgW="4876800" imgH="876300" progId="Equation.3">
                  <p:embed/>
                </p:oleObj>
              </mc:Choice>
              <mc:Fallback>
                <p:oleObj name="Equation" r:id="rId8" imgW="4876800" imgH="87630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l="-2721" t="-15652" r="-2721" b="-15652"/>
                      <a:stretch>
                        <a:fillRect/>
                      </a:stretch>
                    </p:blipFill>
                    <p:spPr bwMode="auto">
                      <a:xfrm>
                        <a:off x="1524000" y="1524000"/>
                        <a:ext cx="5137150" cy="11461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5693" name="Text Box 13"/>
          <p:cNvSpPr txBox="1">
            <a:spLocks noChangeArrowheads="1"/>
          </p:cNvSpPr>
          <p:nvPr/>
        </p:nvSpPr>
        <p:spPr bwMode="auto">
          <a:xfrm>
            <a:off x="7620000" y="1600200"/>
            <a:ext cx="344488"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2400">
                <a:solidFill>
                  <a:schemeClr val="tx1"/>
                </a:solidFill>
                <a:latin typeface="Comic Sans MS" pitchFamily="66" charset="0"/>
              </a:defRPr>
            </a:lvl1pPr>
            <a:lvl2pPr marL="509588" defTabSz="1019175">
              <a:defRPr kumimoji="1" sz="2400">
                <a:solidFill>
                  <a:schemeClr val="tx1"/>
                </a:solidFill>
                <a:latin typeface="Comic Sans MS" pitchFamily="66" charset="0"/>
              </a:defRPr>
            </a:lvl2pPr>
            <a:lvl3pPr marL="1019175" defTabSz="1019175">
              <a:defRPr kumimoji="1" sz="2400">
                <a:solidFill>
                  <a:schemeClr val="tx1"/>
                </a:solidFill>
                <a:latin typeface="Comic Sans MS" pitchFamily="66" charset="0"/>
              </a:defRPr>
            </a:lvl3pPr>
            <a:lvl4pPr marL="1528763" defTabSz="1019175">
              <a:defRPr kumimoji="1" sz="2400">
                <a:solidFill>
                  <a:schemeClr val="tx1"/>
                </a:solidFill>
                <a:latin typeface="Comic Sans MS" pitchFamily="66" charset="0"/>
              </a:defRPr>
            </a:lvl4pPr>
            <a:lvl5pPr marL="2038350" defTabSz="1019175">
              <a:defRPr kumimoji="1" sz="2400">
                <a:solidFill>
                  <a:schemeClr val="tx1"/>
                </a:solidFill>
                <a:latin typeface="Comic Sans MS" pitchFamily="66" charset="0"/>
              </a:defRPr>
            </a:lvl5pPr>
            <a:lvl6pPr marL="2495550" defTabSz="1019175" eaLnBrk="0" fontAlgn="base" hangingPunct="0">
              <a:spcBef>
                <a:spcPct val="0"/>
              </a:spcBef>
              <a:spcAft>
                <a:spcPct val="0"/>
              </a:spcAft>
              <a:defRPr kumimoji="1" sz="2400">
                <a:solidFill>
                  <a:schemeClr val="tx1"/>
                </a:solidFill>
                <a:latin typeface="Comic Sans MS" pitchFamily="66" charset="0"/>
              </a:defRPr>
            </a:lvl6pPr>
            <a:lvl7pPr marL="2952750" defTabSz="1019175" eaLnBrk="0" fontAlgn="base" hangingPunct="0">
              <a:spcBef>
                <a:spcPct val="0"/>
              </a:spcBef>
              <a:spcAft>
                <a:spcPct val="0"/>
              </a:spcAft>
              <a:defRPr kumimoji="1" sz="2400">
                <a:solidFill>
                  <a:schemeClr val="tx1"/>
                </a:solidFill>
                <a:latin typeface="Comic Sans MS" pitchFamily="66" charset="0"/>
              </a:defRPr>
            </a:lvl7pPr>
            <a:lvl8pPr marL="3409950" defTabSz="1019175" eaLnBrk="0" fontAlgn="base" hangingPunct="0">
              <a:spcBef>
                <a:spcPct val="0"/>
              </a:spcBef>
              <a:spcAft>
                <a:spcPct val="0"/>
              </a:spcAft>
              <a:defRPr kumimoji="1" sz="2400">
                <a:solidFill>
                  <a:schemeClr val="tx1"/>
                </a:solidFill>
                <a:latin typeface="Comic Sans MS" pitchFamily="66" charset="0"/>
              </a:defRPr>
            </a:lvl8pPr>
            <a:lvl9pPr marL="3867150" defTabSz="1019175"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n-US" sz="1200"/>
              <a:t>log</a:t>
            </a:r>
            <a:r>
              <a:rPr lang="en-US" sz="1200" baseline="-25000"/>
              <a:t>2</a:t>
            </a:r>
            <a:r>
              <a:rPr lang="en-US" sz="1200"/>
              <a:t>n</a:t>
            </a:r>
            <a:endParaRPr lang="en-US" sz="1200">
              <a:sym typeface="Symbol" pitchFamily="18" charset="2"/>
            </a:endParaRPr>
          </a:p>
        </p:txBody>
      </p:sp>
      <p:sp>
        <p:nvSpPr>
          <p:cNvPr id="455694" name="Line 14"/>
          <p:cNvSpPr>
            <a:spLocks noChangeShapeType="1"/>
          </p:cNvSpPr>
          <p:nvPr/>
        </p:nvSpPr>
        <p:spPr bwMode="auto">
          <a:xfrm flipV="1">
            <a:off x="7772400" y="1400175"/>
            <a:ext cx="0" cy="155575"/>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Title 1"/>
          <p:cNvSpPr>
            <a:spLocks noGrp="1"/>
          </p:cNvSpPr>
          <p:nvPr>
            <p:ph type="title"/>
          </p:nvPr>
        </p:nvSpPr>
        <p:spPr/>
        <p:txBody>
          <a:bodyPr/>
          <a:lstStyle/>
          <a:p>
            <a:r>
              <a:rPr lang="en-US" dirty="0"/>
              <a:t>Master Theorem</a:t>
            </a:r>
          </a:p>
        </p:txBody>
      </p:sp>
      <p:sp>
        <p:nvSpPr>
          <p:cNvPr id="1030" name="Content Placeholder 2"/>
          <p:cNvSpPr>
            <a:spLocks noGrp="1"/>
          </p:cNvSpPr>
          <p:nvPr>
            <p:ph idx="1"/>
          </p:nvPr>
        </p:nvSpPr>
        <p:spPr/>
        <p:txBody>
          <a:bodyPr/>
          <a:lstStyle/>
          <a:p>
            <a:r>
              <a:rPr lang="en-US" sz="2400" dirty="0"/>
              <a:t>Let T(n) be a monotonically increasing function that satisfies</a:t>
            </a:r>
          </a:p>
          <a:p>
            <a:pPr>
              <a:buFont typeface="Arial" pitchFamily="34" charset="0"/>
              <a:buNone/>
            </a:pPr>
            <a:r>
              <a:rPr lang="en-US" sz="2400" dirty="0"/>
              <a:t>                    T(n) = a T(n/b) + f(n)</a:t>
            </a:r>
          </a:p>
          <a:p>
            <a:pPr>
              <a:buFont typeface="Arial" pitchFamily="34" charset="0"/>
              <a:buNone/>
            </a:pPr>
            <a:r>
              <a:rPr lang="en-US" sz="2400" dirty="0"/>
              <a:t>                    T(1) = c</a:t>
            </a:r>
          </a:p>
          <a:p>
            <a:pPr>
              <a:buFont typeface="Arial" pitchFamily="34" charset="0"/>
              <a:buNone/>
            </a:pPr>
            <a:r>
              <a:rPr lang="en-US" sz="2400" dirty="0"/>
              <a:t>where a </a:t>
            </a:r>
            <a:r>
              <a:rPr lang="en-US" sz="2400" dirty="0">
                <a:sym typeface="Symbol" pitchFamily="18" charset="2"/>
              </a:rPr>
              <a:t> </a:t>
            </a:r>
            <a:r>
              <a:rPr lang="en-US" sz="2400" dirty="0"/>
              <a:t>1, b</a:t>
            </a:r>
            <a:r>
              <a:rPr lang="en-US" sz="2400" dirty="0">
                <a:sym typeface="Symbol" pitchFamily="18" charset="2"/>
              </a:rPr>
              <a:t> &gt; 1</a:t>
            </a:r>
            <a:r>
              <a:rPr lang="en-US" sz="2400" dirty="0"/>
              <a:t>, c&gt;0.  If f(n) is </a:t>
            </a:r>
            <a:r>
              <a:rPr lang="en-US" sz="2400" dirty="0">
                <a:sym typeface="Symbol" pitchFamily="18" charset="2"/>
              </a:rPr>
              <a:t></a:t>
            </a:r>
            <a:r>
              <a:rPr lang="en-US" sz="2400" dirty="0"/>
              <a:t>(</a:t>
            </a:r>
            <a:r>
              <a:rPr lang="en-US" sz="2400" dirty="0" err="1"/>
              <a:t>n</a:t>
            </a:r>
            <a:r>
              <a:rPr lang="en-US" sz="2400" baseline="30000" dirty="0" err="1"/>
              <a:t>d</a:t>
            </a:r>
            <a:r>
              <a:rPr lang="en-US" sz="2400" dirty="0"/>
              <a:t>) where d</a:t>
            </a:r>
            <a:r>
              <a:rPr lang="en-US" sz="2400" dirty="0">
                <a:sym typeface="Symbol" pitchFamily="18" charset="2"/>
              </a:rPr>
              <a:t>  </a:t>
            </a:r>
            <a:r>
              <a:rPr lang="en-US" sz="2400" dirty="0"/>
              <a:t>0 then</a:t>
            </a:r>
          </a:p>
          <a:p>
            <a:pPr>
              <a:buFont typeface="Arial" pitchFamily="34" charset="0"/>
              <a:buNone/>
            </a:pP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519992191"/>
              </p:ext>
            </p:extLst>
          </p:nvPr>
        </p:nvGraphicFramePr>
        <p:xfrm>
          <a:off x="1274763" y="3284537"/>
          <a:ext cx="6726237" cy="1371600"/>
        </p:xfrm>
        <a:graphic>
          <a:graphicData uri="http://schemas.openxmlformats.org/drawingml/2006/table">
            <a:tbl>
              <a:tblPr/>
              <a:tblGrid>
                <a:gridCol w="2992437">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FFFF"/>
                        </a:solidFill>
                        <a:effectLst/>
                        <a:latin typeface="Calibri"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libri"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pitchFamily="34" charset="0"/>
                          <a:cs typeface="Arial" pitchFamily="34" charset="0"/>
                        </a:rPr>
                        <a:t>if a &lt; b</a:t>
                      </a:r>
                      <a:r>
                        <a:rPr kumimoji="0" lang="en-US" sz="2400" b="0" i="0" u="none" strike="noStrike" cap="none" normalizeH="0" baseline="30000">
                          <a:ln>
                            <a:noFill/>
                          </a:ln>
                          <a:solidFill>
                            <a:schemeClr val="tx1"/>
                          </a:solidFill>
                          <a:effectLst/>
                          <a:latin typeface="Calibri" pitchFamily="34" charset="0"/>
                          <a:cs typeface="Arial" pitchFamily="34" charset="0"/>
                        </a:rPr>
                        <a:t>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1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pitchFamily="34" charset="0"/>
                          <a:cs typeface="Arial" pitchFamily="34" charset="0"/>
                        </a:rPr>
                        <a:t>T(n)</a:t>
                      </a:r>
                      <a:r>
                        <a:rPr kumimoji="0" lang="en-US" sz="2400" b="0" i="0" u="none" strike="noStrike" cap="none" normalizeH="0" baseline="0">
                          <a:ln>
                            <a:noFill/>
                          </a:ln>
                          <a:solidFill>
                            <a:srgbClr val="000000"/>
                          </a:solidFill>
                          <a:effectLst/>
                          <a:latin typeface="Calibri" pitchFamily="34" charset="0"/>
                          <a:cs typeface="Arial" pitchFamily="34" charset="0"/>
                        </a:rPr>
                        <a: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alibri"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pitchFamily="34" charset="0"/>
                          <a:cs typeface="Arial" pitchFamily="34" charset="0"/>
                        </a:rPr>
                        <a:t>If a = b</a:t>
                      </a:r>
                      <a:r>
                        <a:rPr kumimoji="0" lang="en-US" sz="2400" b="0" i="0" u="none" strike="noStrike" cap="none" normalizeH="0" baseline="30000">
                          <a:ln>
                            <a:noFill/>
                          </a:ln>
                          <a:solidFill>
                            <a:schemeClr val="tx1"/>
                          </a:solidFill>
                          <a:effectLst/>
                          <a:latin typeface="Calibri" pitchFamily="34" charset="0"/>
                          <a:cs typeface="Arial" pitchFamily="34" charset="0"/>
                        </a:rPr>
                        <a:t>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Calibri"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alibri"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libri" pitchFamily="34" charset="0"/>
                          <a:cs typeface="Arial" pitchFamily="34" charset="0"/>
                        </a:rPr>
                        <a:t>if </a:t>
                      </a:r>
                      <a:r>
                        <a:rPr kumimoji="0" lang="en-US" sz="2400" b="0" i="0" u="none" strike="noStrike" cap="none" normalizeH="0" baseline="0" dirty="0">
                          <a:ln>
                            <a:noFill/>
                          </a:ln>
                          <a:solidFill>
                            <a:schemeClr val="tx1"/>
                          </a:solidFill>
                          <a:effectLst/>
                          <a:latin typeface="Calibri" pitchFamily="34" charset="0"/>
                          <a:cs typeface="Arial" pitchFamily="34" charset="0"/>
                          <a:sym typeface="Symbol" pitchFamily="18" charset="2"/>
                        </a:rPr>
                        <a:t>a &gt; </a:t>
                      </a:r>
                      <a:r>
                        <a:rPr kumimoji="0" lang="en-US" sz="2400" b="0" i="0" u="none" strike="noStrike" cap="none" normalizeH="0" baseline="0" dirty="0" err="1">
                          <a:ln>
                            <a:noFill/>
                          </a:ln>
                          <a:solidFill>
                            <a:schemeClr val="tx1"/>
                          </a:solidFill>
                          <a:effectLst/>
                          <a:latin typeface="Calibri" pitchFamily="34" charset="0"/>
                          <a:cs typeface="Arial" pitchFamily="34" charset="0"/>
                          <a:sym typeface="Symbol" pitchFamily="18" charset="2"/>
                        </a:rPr>
                        <a:t>b</a:t>
                      </a:r>
                      <a:r>
                        <a:rPr kumimoji="0" lang="en-US" sz="2400" b="0" i="0" u="none" strike="noStrike" cap="none" normalizeH="0" baseline="30000" dirty="0" err="1">
                          <a:ln>
                            <a:noFill/>
                          </a:ln>
                          <a:solidFill>
                            <a:schemeClr val="tx1"/>
                          </a:solidFill>
                          <a:effectLst/>
                          <a:latin typeface="Calibri" pitchFamily="34" charset="0"/>
                          <a:cs typeface="Arial" pitchFamily="34" charset="0"/>
                          <a:sym typeface="Symbol" pitchFamily="18" charset="2"/>
                        </a:rPr>
                        <a:t>d</a:t>
                      </a:r>
                      <a:endParaRPr kumimoji="0" lang="en-US" sz="2400" b="0" i="0" u="none" strike="noStrike" cap="none" normalizeH="0" baseline="30000" dirty="0">
                        <a:ln>
                          <a:noFill/>
                        </a:ln>
                        <a:solidFill>
                          <a:schemeClr val="tx1"/>
                        </a:solidFill>
                        <a:effectLst/>
                        <a:latin typeface="Calibri"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Left Brace 4"/>
          <p:cNvSpPr/>
          <p:nvPr/>
        </p:nvSpPr>
        <p:spPr>
          <a:xfrm>
            <a:off x="3733800" y="3284537"/>
            <a:ext cx="381000" cy="121920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en-US">
              <a:cs typeface="Arial" pitchFamily="34" charset="0"/>
            </a:endParaRPr>
          </a:p>
        </p:txBody>
      </p:sp>
      <p:graphicFrame>
        <p:nvGraphicFramePr>
          <p:cNvPr id="1026" name="Object 26"/>
          <p:cNvGraphicFramePr>
            <a:graphicFrameLocks noChangeAspect="1"/>
          </p:cNvGraphicFramePr>
          <p:nvPr>
            <p:extLst>
              <p:ext uri="{D42A27DB-BD31-4B8C-83A1-F6EECF244321}">
                <p14:modId xmlns:p14="http://schemas.microsoft.com/office/powerpoint/2010/main" val="1111146584"/>
              </p:ext>
            </p:extLst>
          </p:nvPr>
        </p:nvGraphicFramePr>
        <p:xfrm>
          <a:off x="4419600" y="4275137"/>
          <a:ext cx="1141413" cy="388938"/>
        </p:xfrm>
        <a:graphic>
          <a:graphicData uri="http://schemas.openxmlformats.org/presentationml/2006/ole">
            <mc:AlternateContent xmlns:mc="http://schemas.openxmlformats.org/markup-compatibility/2006">
              <mc:Choice xmlns:v="urn:schemas-microsoft-com:vml" Requires="v">
                <p:oleObj spid="_x0000_s515115" name="Formula" r:id="rId4" imgW="576720" imgH="196920" progId="Equation.Ribbit">
                  <p:embed/>
                </p:oleObj>
              </mc:Choice>
              <mc:Fallback>
                <p:oleObj name="Formula" r:id="rId4" imgW="576720" imgH="196920" progId="Equation.Ribbit">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4275137"/>
                        <a:ext cx="1141413"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27"/>
          <p:cNvGraphicFramePr>
            <a:graphicFrameLocks noChangeAspect="1"/>
          </p:cNvGraphicFramePr>
          <p:nvPr>
            <p:extLst>
              <p:ext uri="{D42A27DB-BD31-4B8C-83A1-F6EECF244321}">
                <p14:modId xmlns:p14="http://schemas.microsoft.com/office/powerpoint/2010/main" val="3434872213"/>
              </p:ext>
            </p:extLst>
          </p:nvPr>
        </p:nvGraphicFramePr>
        <p:xfrm>
          <a:off x="4400550" y="3741737"/>
          <a:ext cx="1390650" cy="388938"/>
        </p:xfrm>
        <a:graphic>
          <a:graphicData uri="http://schemas.openxmlformats.org/presentationml/2006/ole">
            <mc:AlternateContent xmlns:mc="http://schemas.openxmlformats.org/markup-compatibility/2006">
              <mc:Choice xmlns:v="urn:schemas-microsoft-com:vml" Requires="v">
                <p:oleObj spid="_x0000_s515116" name="Formula" r:id="rId6" imgW="702360" imgH="196920" progId="Equation.Ribbit">
                  <p:embed/>
                </p:oleObj>
              </mc:Choice>
              <mc:Fallback>
                <p:oleObj name="Formula" r:id="rId6" imgW="702360" imgH="196920" progId="Equation.Ribbit">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0550" y="3741737"/>
                        <a:ext cx="1390650"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8" name="Object 28"/>
          <p:cNvGraphicFramePr>
            <a:graphicFrameLocks noChangeAspect="1"/>
          </p:cNvGraphicFramePr>
          <p:nvPr>
            <p:extLst>
              <p:ext uri="{D42A27DB-BD31-4B8C-83A1-F6EECF244321}">
                <p14:modId xmlns:p14="http://schemas.microsoft.com/office/powerpoint/2010/main" val="4133422016"/>
              </p:ext>
            </p:extLst>
          </p:nvPr>
        </p:nvGraphicFramePr>
        <p:xfrm>
          <a:off x="4368800" y="3200400"/>
          <a:ext cx="736600" cy="388937"/>
        </p:xfrm>
        <a:graphic>
          <a:graphicData uri="http://schemas.openxmlformats.org/presentationml/2006/ole">
            <mc:AlternateContent xmlns:mc="http://schemas.openxmlformats.org/markup-compatibility/2006">
              <mc:Choice xmlns:v="urn:schemas-microsoft-com:vml" Requires="v">
                <p:oleObj spid="_x0000_s515117" name="Formula" r:id="rId8" imgW="371160" imgH="196920" progId="Equation.Ribbit">
                  <p:embed/>
                </p:oleObj>
              </mc:Choice>
              <mc:Fallback>
                <p:oleObj name="Formula" r:id="rId8" imgW="371160" imgH="196920" progId="Equation.Ribbit">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68800" y="3200400"/>
                        <a:ext cx="736600" cy="388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58500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9" name="Title 1"/>
          <p:cNvSpPr>
            <a:spLocks noGrp="1"/>
          </p:cNvSpPr>
          <p:nvPr>
            <p:ph type="title"/>
          </p:nvPr>
        </p:nvSpPr>
        <p:spPr/>
        <p:txBody>
          <a:bodyPr/>
          <a:lstStyle/>
          <a:p>
            <a:r>
              <a:rPr lang="en-US" dirty="0"/>
              <a:t>Master Theorem</a:t>
            </a:r>
          </a:p>
        </p:txBody>
      </p:sp>
      <p:sp>
        <p:nvSpPr>
          <p:cNvPr id="1030" name="Content Placeholder 2"/>
          <p:cNvSpPr>
            <a:spLocks noGrp="1"/>
          </p:cNvSpPr>
          <p:nvPr>
            <p:ph idx="1"/>
          </p:nvPr>
        </p:nvSpPr>
        <p:spPr/>
        <p:txBody>
          <a:bodyPr/>
          <a:lstStyle/>
          <a:p>
            <a:r>
              <a:rPr lang="en-US" sz="2000" dirty="0"/>
              <a:t>Let T(n) be a monotonically increasing function that satisfies</a:t>
            </a:r>
          </a:p>
          <a:p>
            <a:pPr>
              <a:buFont typeface="Arial" pitchFamily="34" charset="0"/>
              <a:buNone/>
            </a:pPr>
            <a:r>
              <a:rPr lang="en-US" sz="2000" dirty="0"/>
              <a:t>                    T(n) = a T(n/b) + f(n)</a:t>
            </a:r>
          </a:p>
          <a:p>
            <a:pPr>
              <a:buFont typeface="Arial" pitchFamily="34" charset="0"/>
              <a:buNone/>
            </a:pPr>
            <a:r>
              <a:rPr lang="en-US" sz="2000" dirty="0"/>
              <a:t>                    T(1) = c</a:t>
            </a:r>
          </a:p>
          <a:p>
            <a:pPr>
              <a:buFont typeface="Arial" pitchFamily="34" charset="0"/>
              <a:buNone/>
            </a:pPr>
            <a:r>
              <a:rPr lang="en-US" sz="2000" dirty="0"/>
              <a:t>where a </a:t>
            </a:r>
            <a:r>
              <a:rPr lang="en-US" sz="2000" dirty="0">
                <a:sym typeface="Symbol" pitchFamily="18" charset="2"/>
              </a:rPr>
              <a:t> </a:t>
            </a:r>
            <a:r>
              <a:rPr lang="en-US" sz="2000" dirty="0"/>
              <a:t>1, b</a:t>
            </a:r>
            <a:r>
              <a:rPr lang="en-US" sz="2000" dirty="0">
                <a:sym typeface="Symbol" pitchFamily="18" charset="2"/>
              </a:rPr>
              <a:t> &gt; 1</a:t>
            </a:r>
            <a:r>
              <a:rPr lang="en-US" sz="2000" dirty="0"/>
              <a:t>, c&gt;0.  If f(n) is </a:t>
            </a:r>
            <a:r>
              <a:rPr lang="en-US" sz="2000" dirty="0">
                <a:sym typeface="Symbol" pitchFamily="18" charset="2"/>
              </a:rPr>
              <a:t></a:t>
            </a:r>
            <a:r>
              <a:rPr lang="en-US" sz="2000" dirty="0"/>
              <a:t>(</a:t>
            </a:r>
            <a:r>
              <a:rPr lang="en-US" sz="2000" dirty="0" err="1"/>
              <a:t>n</a:t>
            </a:r>
            <a:r>
              <a:rPr lang="en-US" sz="2000" baseline="30000" dirty="0" err="1"/>
              <a:t>d</a:t>
            </a:r>
            <a:r>
              <a:rPr lang="en-US" sz="2000" dirty="0"/>
              <a:t>) where d</a:t>
            </a:r>
            <a:r>
              <a:rPr lang="en-US" sz="2000" dirty="0">
                <a:sym typeface="Symbol" pitchFamily="18" charset="2"/>
              </a:rPr>
              <a:t>  </a:t>
            </a:r>
            <a:r>
              <a:rPr lang="en-US" sz="2000" dirty="0"/>
              <a:t>0 then</a:t>
            </a:r>
          </a:p>
          <a:p>
            <a:pPr>
              <a:buFont typeface="Arial" pitchFamily="34" charset="0"/>
              <a:buNone/>
            </a:pPr>
            <a:endParaRPr lang="en-US" sz="1400" dirty="0"/>
          </a:p>
        </p:txBody>
      </p:sp>
      <p:graphicFrame>
        <p:nvGraphicFramePr>
          <p:cNvPr id="4" name="Table 3"/>
          <p:cNvGraphicFramePr>
            <a:graphicFrameLocks noGrp="1"/>
          </p:cNvGraphicFramePr>
          <p:nvPr>
            <p:extLst/>
          </p:nvPr>
        </p:nvGraphicFramePr>
        <p:xfrm>
          <a:off x="1274763" y="3284537"/>
          <a:ext cx="6726237" cy="1371600"/>
        </p:xfrm>
        <a:graphic>
          <a:graphicData uri="http://schemas.openxmlformats.org/drawingml/2006/table">
            <a:tbl>
              <a:tblPr/>
              <a:tblGrid>
                <a:gridCol w="2992437">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FFFF"/>
                        </a:solidFill>
                        <a:effectLst/>
                        <a:latin typeface="Calibri"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libri"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pitchFamily="34" charset="0"/>
                          <a:cs typeface="Arial" pitchFamily="34" charset="0"/>
                        </a:rPr>
                        <a:t>if a &lt; b</a:t>
                      </a:r>
                      <a:r>
                        <a:rPr kumimoji="0" lang="en-US" sz="2400" b="0" i="0" u="none" strike="noStrike" cap="none" normalizeH="0" baseline="30000">
                          <a:ln>
                            <a:noFill/>
                          </a:ln>
                          <a:solidFill>
                            <a:schemeClr val="tx1"/>
                          </a:solidFill>
                          <a:effectLst/>
                          <a:latin typeface="Calibri" pitchFamily="34" charset="0"/>
                          <a:cs typeface="Arial" pitchFamily="34" charset="0"/>
                        </a:rPr>
                        <a:t>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1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libri" pitchFamily="34" charset="0"/>
                          <a:cs typeface="Arial" pitchFamily="34" charset="0"/>
                        </a:rPr>
                        <a:t>T(n)</a:t>
                      </a:r>
                      <a:r>
                        <a:rPr kumimoji="0" lang="en-US" sz="2400" b="0" i="0" u="none" strike="noStrike" cap="none" normalizeH="0" baseline="0" dirty="0">
                          <a:ln>
                            <a:noFill/>
                          </a:ln>
                          <a:solidFill>
                            <a:srgbClr val="000000"/>
                          </a:solidFill>
                          <a:effectLst/>
                          <a:latin typeface="Calibri" pitchFamily="34" charset="0"/>
                          <a:cs typeface="Arial" pitchFamily="34" charset="0"/>
                        </a:rPr>
                        <a: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alibri"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pitchFamily="34" charset="0"/>
                          <a:cs typeface="Arial" pitchFamily="34" charset="0"/>
                        </a:rPr>
                        <a:t>If a = b</a:t>
                      </a:r>
                      <a:r>
                        <a:rPr kumimoji="0" lang="en-US" sz="2400" b="0" i="0" u="none" strike="noStrike" cap="none" normalizeH="0" baseline="30000">
                          <a:ln>
                            <a:noFill/>
                          </a:ln>
                          <a:solidFill>
                            <a:schemeClr val="tx1"/>
                          </a:solidFill>
                          <a:effectLst/>
                          <a:latin typeface="Calibri" pitchFamily="34" charset="0"/>
                          <a:cs typeface="Arial" pitchFamily="34" charset="0"/>
                        </a:rPr>
                        <a:t>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Calibri"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alibri"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libri" pitchFamily="34" charset="0"/>
                          <a:cs typeface="Arial" pitchFamily="34" charset="0"/>
                        </a:rPr>
                        <a:t>if </a:t>
                      </a:r>
                      <a:r>
                        <a:rPr kumimoji="0" lang="en-US" sz="2400" b="0" i="0" u="none" strike="noStrike" cap="none" normalizeH="0" baseline="0" dirty="0">
                          <a:ln>
                            <a:noFill/>
                          </a:ln>
                          <a:solidFill>
                            <a:schemeClr val="tx1"/>
                          </a:solidFill>
                          <a:effectLst/>
                          <a:latin typeface="Calibri" pitchFamily="34" charset="0"/>
                          <a:cs typeface="Arial" pitchFamily="34" charset="0"/>
                          <a:sym typeface="Symbol" pitchFamily="18" charset="2"/>
                        </a:rPr>
                        <a:t>a &gt; </a:t>
                      </a:r>
                      <a:r>
                        <a:rPr kumimoji="0" lang="en-US" sz="2400" b="0" i="0" u="none" strike="noStrike" cap="none" normalizeH="0" baseline="0" dirty="0" err="1">
                          <a:ln>
                            <a:noFill/>
                          </a:ln>
                          <a:solidFill>
                            <a:schemeClr val="tx1"/>
                          </a:solidFill>
                          <a:effectLst/>
                          <a:latin typeface="Calibri" pitchFamily="34" charset="0"/>
                          <a:cs typeface="Arial" pitchFamily="34" charset="0"/>
                          <a:sym typeface="Symbol" pitchFamily="18" charset="2"/>
                        </a:rPr>
                        <a:t>b</a:t>
                      </a:r>
                      <a:r>
                        <a:rPr kumimoji="0" lang="en-US" sz="2400" b="0" i="0" u="none" strike="noStrike" cap="none" normalizeH="0" baseline="30000" dirty="0" err="1">
                          <a:ln>
                            <a:noFill/>
                          </a:ln>
                          <a:solidFill>
                            <a:schemeClr val="tx1"/>
                          </a:solidFill>
                          <a:effectLst/>
                          <a:latin typeface="Calibri" pitchFamily="34" charset="0"/>
                          <a:cs typeface="Arial" pitchFamily="34" charset="0"/>
                          <a:sym typeface="Symbol" pitchFamily="18" charset="2"/>
                        </a:rPr>
                        <a:t>d</a:t>
                      </a:r>
                      <a:endParaRPr kumimoji="0" lang="en-US" sz="2400" b="0" i="0" u="none" strike="noStrike" cap="none" normalizeH="0" baseline="30000" dirty="0">
                        <a:ln>
                          <a:noFill/>
                        </a:ln>
                        <a:solidFill>
                          <a:schemeClr val="tx1"/>
                        </a:solidFill>
                        <a:effectLst/>
                        <a:latin typeface="Calibri"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Left Brace 4"/>
          <p:cNvSpPr/>
          <p:nvPr/>
        </p:nvSpPr>
        <p:spPr>
          <a:xfrm>
            <a:off x="3733800" y="3284537"/>
            <a:ext cx="381000" cy="121920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en-US">
              <a:cs typeface="Arial" pitchFamily="34" charset="0"/>
            </a:endParaRPr>
          </a:p>
        </p:txBody>
      </p:sp>
      <p:graphicFrame>
        <p:nvGraphicFramePr>
          <p:cNvPr id="1026" name="Object 26"/>
          <p:cNvGraphicFramePr>
            <a:graphicFrameLocks noChangeAspect="1"/>
          </p:cNvGraphicFramePr>
          <p:nvPr>
            <p:extLst/>
          </p:nvPr>
        </p:nvGraphicFramePr>
        <p:xfrm>
          <a:off x="4419600" y="4275137"/>
          <a:ext cx="1141413" cy="388938"/>
        </p:xfrm>
        <a:graphic>
          <a:graphicData uri="http://schemas.openxmlformats.org/presentationml/2006/ole">
            <mc:AlternateContent xmlns:mc="http://schemas.openxmlformats.org/markup-compatibility/2006">
              <mc:Choice xmlns:v="urn:schemas-microsoft-com:vml" Requires="v">
                <p:oleObj spid="_x0000_s518155" name="Formula" r:id="rId4" imgW="576720" imgH="196920" progId="Equation.Ribbit">
                  <p:embed/>
                </p:oleObj>
              </mc:Choice>
              <mc:Fallback>
                <p:oleObj name="Formula" r:id="rId4" imgW="576720" imgH="196920" progId="Equation.Ribbit">
                  <p:embed/>
                  <p:pic>
                    <p:nvPicPr>
                      <p:cNvPr id="1026"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4275137"/>
                        <a:ext cx="1141413"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27"/>
          <p:cNvGraphicFramePr>
            <a:graphicFrameLocks noChangeAspect="1"/>
          </p:cNvGraphicFramePr>
          <p:nvPr>
            <p:extLst/>
          </p:nvPr>
        </p:nvGraphicFramePr>
        <p:xfrm>
          <a:off x="4400550" y="3741737"/>
          <a:ext cx="1390650" cy="388938"/>
        </p:xfrm>
        <a:graphic>
          <a:graphicData uri="http://schemas.openxmlformats.org/presentationml/2006/ole">
            <mc:AlternateContent xmlns:mc="http://schemas.openxmlformats.org/markup-compatibility/2006">
              <mc:Choice xmlns:v="urn:schemas-microsoft-com:vml" Requires="v">
                <p:oleObj spid="_x0000_s518156" name="Formula" r:id="rId6" imgW="702360" imgH="196920" progId="Equation.Ribbit">
                  <p:embed/>
                </p:oleObj>
              </mc:Choice>
              <mc:Fallback>
                <p:oleObj name="Formula" r:id="rId6" imgW="702360" imgH="196920" progId="Equation.Ribbit">
                  <p:embed/>
                  <p:pic>
                    <p:nvPicPr>
                      <p:cNvPr id="1027"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0550" y="3741737"/>
                        <a:ext cx="1390650"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8" name="Object 28"/>
          <p:cNvGraphicFramePr>
            <a:graphicFrameLocks noChangeAspect="1"/>
          </p:cNvGraphicFramePr>
          <p:nvPr>
            <p:extLst/>
          </p:nvPr>
        </p:nvGraphicFramePr>
        <p:xfrm>
          <a:off x="4368800" y="3200400"/>
          <a:ext cx="736600" cy="388937"/>
        </p:xfrm>
        <a:graphic>
          <a:graphicData uri="http://schemas.openxmlformats.org/presentationml/2006/ole">
            <mc:AlternateContent xmlns:mc="http://schemas.openxmlformats.org/markup-compatibility/2006">
              <mc:Choice xmlns:v="urn:schemas-microsoft-com:vml" Requires="v">
                <p:oleObj spid="_x0000_s518157" name="Formula" r:id="rId8" imgW="371160" imgH="196920" progId="Equation.Ribbit">
                  <p:embed/>
                </p:oleObj>
              </mc:Choice>
              <mc:Fallback>
                <p:oleObj name="Formula" r:id="rId8" imgW="371160" imgH="196920" progId="Equation.Ribbit">
                  <p:embed/>
                  <p:pic>
                    <p:nvPicPr>
                      <p:cNvPr id="1028"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68800" y="3200400"/>
                        <a:ext cx="736600" cy="388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p:cNvSpPr txBox="1"/>
          <p:nvPr/>
        </p:nvSpPr>
        <p:spPr>
          <a:xfrm>
            <a:off x="533400" y="5105400"/>
            <a:ext cx="8077200" cy="707886"/>
          </a:xfrm>
          <a:prstGeom prst="rect">
            <a:avLst/>
          </a:prstGeom>
          <a:noFill/>
        </p:spPr>
        <p:txBody>
          <a:bodyPr wrap="square" rtlCol="0">
            <a:spAutoFit/>
          </a:bodyPr>
          <a:lstStyle/>
          <a:p>
            <a:r>
              <a:rPr lang="en-US" sz="2000" dirty="0">
                <a:solidFill>
                  <a:srgbClr val="003399"/>
                </a:solidFill>
                <a:latin typeface="+mn-lt"/>
              </a:rPr>
              <a:t>If                                     , for some k</a:t>
            </a:r>
            <a:r>
              <a:rPr lang="en-US" sz="2000" dirty="0">
                <a:solidFill>
                  <a:srgbClr val="003399"/>
                </a:solidFill>
                <a:latin typeface="+mn-lt"/>
                <a:sym typeface="Symbol" pitchFamily="18" charset="2"/>
              </a:rPr>
              <a:t></a:t>
            </a:r>
            <a:r>
              <a:rPr lang="en-US" sz="2000" dirty="0">
                <a:solidFill>
                  <a:srgbClr val="003399"/>
                </a:solidFill>
                <a:latin typeface="+mn-lt"/>
              </a:rPr>
              <a:t>0 then</a:t>
            </a:r>
          </a:p>
          <a:p>
            <a:r>
              <a:rPr lang="en-US" sz="2000" dirty="0">
                <a:solidFill>
                  <a:srgbClr val="003399"/>
                </a:solidFill>
                <a:latin typeface="+mn-lt"/>
              </a:rPr>
              <a:t> </a:t>
            </a:r>
            <a:r>
              <a:rPr lang="en-US" sz="1200" dirty="0"/>
              <a:t> </a:t>
            </a:r>
          </a:p>
        </p:txBody>
      </p:sp>
      <p:graphicFrame>
        <p:nvGraphicFramePr>
          <p:cNvPr id="3" name="Object 2"/>
          <p:cNvGraphicFramePr>
            <a:graphicFrameLocks noChangeAspect="1"/>
          </p:cNvGraphicFramePr>
          <p:nvPr>
            <p:extLst>
              <p:ext uri="{D42A27DB-BD31-4B8C-83A1-F6EECF244321}">
                <p14:modId xmlns:p14="http://schemas.microsoft.com/office/powerpoint/2010/main" val="4003124329"/>
              </p:ext>
            </p:extLst>
          </p:nvPr>
        </p:nvGraphicFramePr>
        <p:xfrm>
          <a:off x="1014412" y="5105400"/>
          <a:ext cx="2719388" cy="377825"/>
        </p:xfrm>
        <a:graphic>
          <a:graphicData uri="http://schemas.openxmlformats.org/presentationml/2006/ole">
            <mc:AlternateContent xmlns:mc="http://schemas.openxmlformats.org/markup-compatibility/2006">
              <mc:Choice xmlns:v="urn:schemas-microsoft-com:vml" Requires="v">
                <p:oleObj spid="_x0000_s518158" name="Formula" r:id="rId10" imgW="1371600" imgH="190500" progId="Equation.Ribbit">
                  <p:embed/>
                </p:oleObj>
              </mc:Choice>
              <mc:Fallback>
                <p:oleObj name="Formula" r:id="rId10" imgW="1371600" imgH="190500" progId="Equation.Ribbit">
                  <p:embed/>
                  <p:pic>
                    <p:nvPicPr>
                      <p:cNvPr id="3" name="Object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14412" y="5105400"/>
                        <a:ext cx="2719388"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5"/>
          <p:cNvGraphicFramePr>
            <a:graphicFrameLocks noChangeAspect="1"/>
          </p:cNvGraphicFramePr>
          <p:nvPr>
            <p:extLst/>
          </p:nvPr>
        </p:nvGraphicFramePr>
        <p:xfrm>
          <a:off x="2216150" y="5870594"/>
          <a:ext cx="3035300" cy="377825"/>
        </p:xfrm>
        <a:graphic>
          <a:graphicData uri="http://schemas.openxmlformats.org/presentationml/2006/ole">
            <mc:AlternateContent xmlns:mc="http://schemas.openxmlformats.org/markup-compatibility/2006">
              <mc:Choice xmlns:v="urn:schemas-microsoft-com:vml" Requires="v">
                <p:oleObj spid="_x0000_s518159" name="Formula" r:id="rId12" imgW="1530350" imgH="190500" progId="Equation.Ribbit">
                  <p:embed/>
                </p:oleObj>
              </mc:Choice>
              <mc:Fallback>
                <p:oleObj name="Formula" r:id="rId12" imgW="1530350" imgH="190500" progId="Equation.Ribbit">
                  <p:embed/>
                  <p:pic>
                    <p:nvPicPr>
                      <p:cNvPr id="6" name="Object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16150" y="5870594"/>
                        <a:ext cx="3035300"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39401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ctrTitle"/>
          </p:nvPr>
        </p:nvSpPr>
        <p:spPr/>
        <p:txBody>
          <a:bodyPr/>
          <a:lstStyle/>
          <a:p>
            <a:r>
              <a:rPr lang="en-US"/>
              <a:t>5.3  Counting Inversions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3"/>
          <p:cNvSpPr>
            <a:spLocks noGrp="1"/>
          </p:cNvSpPr>
          <p:nvPr>
            <p:ph type="sldNum" sz="quarter" idx="10"/>
          </p:nvPr>
        </p:nvSpPr>
        <p:spPr/>
        <p:txBody>
          <a:bodyPr/>
          <a:lstStyle/>
          <a:p>
            <a:fld id="{8F82250D-85A1-4A88-8480-1BE06A6E289D}" type="slidenum">
              <a:rPr lang="en-US"/>
              <a:pPr/>
              <a:t>15</a:t>
            </a:fld>
            <a:endParaRPr lang="en-US" sz="1400"/>
          </a:p>
        </p:txBody>
      </p:sp>
      <p:sp>
        <p:nvSpPr>
          <p:cNvPr id="325635" name="Rectangle 3"/>
          <p:cNvSpPr>
            <a:spLocks noGrp="1" noChangeArrowheads="1"/>
          </p:cNvSpPr>
          <p:nvPr>
            <p:ph type="body" idx="1"/>
          </p:nvPr>
        </p:nvSpPr>
        <p:spPr/>
        <p:txBody>
          <a:bodyPr/>
          <a:lstStyle/>
          <a:p>
            <a:r>
              <a:rPr lang="en-US"/>
              <a:t>Music site tries to match your song preferences with others.</a:t>
            </a:r>
          </a:p>
          <a:p>
            <a:pPr lvl="1"/>
            <a:r>
              <a:rPr lang="en-US"/>
              <a:t>You rank n songs.</a:t>
            </a:r>
          </a:p>
          <a:p>
            <a:pPr lvl="1"/>
            <a:r>
              <a:rPr lang="en-US"/>
              <a:t>Music site consults database to find people with </a:t>
            </a:r>
            <a:r>
              <a:rPr lang="en-US">
                <a:solidFill>
                  <a:schemeClr val="accent1"/>
                </a:solidFill>
              </a:rPr>
              <a:t>similar</a:t>
            </a:r>
            <a:r>
              <a:rPr lang="en-US"/>
              <a:t> tastes.</a:t>
            </a:r>
          </a:p>
          <a:p>
            <a:pPr lvl="1"/>
            <a:endParaRPr lang="en-US"/>
          </a:p>
          <a:p>
            <a:r>
              <a:rPr lang="en-US"/>
              <a:t>Similarity metric:  </a:t>
            </a:r>
            <a:r>
              <a:rPr lang="en-US">
                <a:solidFill>
                  <a:schemeClr val="tx1"/>
                </a:solidFill>
              </a:rPr>
              <a:t>number of inversions between two rankings.</a:t>
            </a:r>
          </a:p>
          <a:p>
            <a:pPr lvl="1"/>
            <a:r>
              <a:rPr lang="en-US"/>
              <a:t>My rank:  1, 2, …, n.</a:t>
            </a:r>
          </a:p>
          <a:p>
            <a:pPr lvl="1"/>
            <a:r>
              <a:rPr lang="en-US"/>
              <a:t>Your rank:  a</a:t>
            </a:r>
            <a:r>
              <a:rPr lang="en-US" sz="2000" baseline="-25000"/>
              <a:t>1</a:t>
            </a:r>
            <a:r>
              <a:rPr lang="en-US"/>
              <a:t>, a</a:t>
            </a:r>
            <a:r>
              <a:rPr lang="en-US" sz="2000" baseline="-25000"/>
              <a:t>2</a:t>
            </a:r>
            <a:r>
              <a:rPr lang="en-US"/>
              <a:t>, …, a</a:t>
            </a:r>
            <a:r>
              <a:rPr lang="en-US" sz="2000" baseline="-25000"/>
              <a:t>n</a:t>
            </a:r>
            <a:r>
              <a:rPr lang="en-US"/>
              <a:t>.</a:t>
            </a:r>
          </a:p>
          <a:p>
            <a:pPr lvl="1"/>
            <a:r>
              <a:rPr lang="en-US"/>
              <a:t>Songs i and j </a:t>
            </a:r>
            <a:r>
              <a:rPr lang="en-US">
                <a:solidFill>
                  <a:schemeClr val="accent1"/>
                </a:solidFill>
              </a:rPr>
              <a:t>inverted</a:t>
            </a:r>
            <a:r>
              <a:rPr lang="en-US"/>
              <a:t> if i &lt; j, but a</a:t>
            </a:r>
            <a:r>
              <a:rPr lang="en-US" sz="2000" baseline="-25000"/>
              <a:t>i</a:t>
            </a:r>
            <a:r>
              <a:rPr lang="en-US"/>
              <a:t> &gt; a</a:t>
            </a:r>
            <a:r>
              <a:rPr lang="en-US" sz="2000" baseline="-25000"/>
              <a:t>j</a:t>
            </a:r>
            <a:r>
              <a:rPr lang="en-US"/>
              <a:t>.</a:t>
            </a:r>
          </a:p>
          <a:p>
            <a:pPr lvl="1"/>
            <a:endParaRPr lang="en-US"/>
          </a:p>
          <a:p>
            <a:pPr lvl="1"/>
            <a:endParaRPr lang="en-US"/>
          </a:p>
          <a:p>
            <a:pPr lvl="1"/>
            <a:endParaRPr lang="en-US"/>
          </a:p>
          <a:p>
            <a:pPr lvl="1"/>
            <a:endParaRPr lang="en-US"/>
          </a:p>
          <a:p>
            <a:pPr lvl="1"/>
            <a:endParaRPr lang="en-US"/>
          </a:p>
          <a:p>
            <a:pPr lvl="1"/>
            <a:endParaRPr lang="en-US"/>
          </a:p>
          <a:p>
            <a:pPr lvl="1"/>
            <a:endParaRPr lang="en-US"/>
          </a:p>
          <a:p>
            <a:r>
              <a:rPr lang="en-US"/>
              <a:t>Brute force:  </a:t>
            </a:r>
            <a:r>
              <a:rPr lang="en-US">
                <a:solidFill>
                  <a:schemeClr val="tx1"/>
                </a:solidFill>
              </a:rPr>
              <a:t>check all </a:t>
            </a:r>
            <a:r>
              <a:rPr lang="en-US">
                <a:solidFill>
                  <a:schemeClr val="tx1"/>
                </a:solidFill>
                <a:sym typeface="Symbol" pitchFamily="18" charset="2"/>
              </a:rPr>
              <a:t></a:t>
            </a:r>
            <a:r>
              <a:rPr lang="en-US">
                <a:solidFill>
                  <a:schemeClr val="tx1"/>
                </a:solidFill>
              </a:rPr>
              <a:t>(n</a:t>
            </a:r>
            <a:r>
              <a:rPr lang="en-US" sz="2000" baseline="30000">
                <a:solidFill>
                  <a:schemeClr val="tx1"/>
                </a:solidFill>
              </a:rPr>
              <a:t>2</a:t>
            </a:r>
            <a:r>
              <a:rPr lang="en-US">
                <a:solidFill>
                  <a:schemeClr val="tx1"/>
                </a:solidFill>
              </a:rPr>
              <a:t>) pairs i and j.</a:t>
            </a:r>
          </a:p>
        </p:txBody>
      </p:sp>
      <p:cxnSp>
        <p:nvCxnSpPr>
          <p:cNvPr id="325682" name="AutoShape 50"/>
          <p:cNvCxnSpPr>
            <a:cxnSpLocks noChangeShapeType="1"/>
            <a:stCxn id="325688" idx="4"/>
            <a:endCxn id="325685" idx="4"/>
          </p:cNvCxnSpPr>
          <p:nvPr/>
        </p:nvCxnSpPr>
        <p:spPr bwMode="auto">
          <a:xfrm rot="16200000" flipH="1">
            <a:off x="4649788" y="4637088"/>
            <a:ext cx="1587" cy="1379537"/>
          </a:xfrm>
          <a:prstGeom prst="bentConnector3">
            <a:avLst>
              <a:gd name="adj1" fmla="val 22599995"/>
            </a:avLst>
          </a:prstGeom>
          <a:noFill/>
          <a:ln w="9525">
            <a:solidFill>
              <a:schemeClr val="tx1"/>
            </a:solidFill>
            <a:miter lim="800000"/>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5684" name="Oval 52"/>
          <p:cNvSpPr>
            <a:spLocks noChangeArrowheads="1"/>
          </p:cNvSpPr>
          <p:nvPr/>
        </p:nvSpPr>
        <p:spPr bwMode="auto">
          <a:xfrm>
            <a:off x="4572000" y="5249863"/>
            <a:ext cx="76200" cy="76200"/>
          </a:xfrm>
          <a:prstGeom prst="ellipse">
            <a:avLst/>
          </a:prstGeom>
          <a:solidFill>
            <a:schemeClr val="accent1"/>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325685" name="Oval 53"/>
          <p:cNvSpPr>
            <a:spLocks noChangeArrowheads="1"/>
          </p:cNvSpPr>
          <p:nvPr/>
        </p:nvSpPr>
        <p:spPr bwMode="auto">
          <a:xfrm>
            <a:off x="5302250" y="5249863"/>
            <a:ext cx="76200" cy="76200"/>
          </a:xfrm>
          <a:prstGeom prst="ellipse">
            <a:avLst/>
          </a:prstGeom>
          <a:solidFill>
            <a:schemeClr val="accent1"/>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325686" name="Oval 54"/>
          <p:cNvSpPr>
            <a:spLocks noChangeArrowheads="1"/>
          </p:cNvSpPr>
          <p:nvPr/>
        </p:nvSpPr>
        <p:spPr bwMode="auto">
          <a:xfrm>
            <a:off x="5113338" y="5249863"/>
            <a:ext cx="76200" cy="76200"/>
          </a:xfrm>
          <a:prstGeom prst="ellipse">
            <a:avLst/>
          </a:prstGeom>
          <a:solidFill>
            <a:schemeClr val="accent1"/>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325688" name="Oval 56"/>
          <p:cNvSpPr>
            <a:spLocks noChangeArrowheads="1"/>
          </p:cNvSpPr>
          <p:nvPr/>
        </p:nvSpPr>
        <p:spPr bwMode="auto">
          <a:xfrm>
            <a:off x="3922713" y="5249863"/>
            <a:ext cx="76200" cy="76200"/>
          </a:xfrm>
          <a:prstGeom prst="ellipse">
            <a:avLst/>
          </a:prstGeom>
          <a:solidFill>
            <a:schemeClr val="accent1"/>
          </a:solidFill>
          <a:ln w="952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cxnSp>
        <p:nvCxnSpPr>
          <p:cNvPr id="325689" name="AutoShape 57"/>
          <p:cNvCxnSpPr>
            <a:cxnSpLocks noChangeShapeType="1"/>
            <a:stCxn id="325684" idx="4"/>
            <a:endCxn id="325686" idx="4"/>
          </p:cNvCxnSpPr>
          <p:nvPr/>
        </p:nvCxnSpPr>
        <p:spPr bwMode="auto">
          <a:xfrm rot="16200000" flipH="1">
            <a:off x="4879975" y="5056188"/>
            <a:ext cx="1587" cy="541338"/>
          </a:xfrm>
          <a:prstGeom prst="bentConnector3">
            <a:avLst>
              <a:gd name="adj1" fmla="val 12899995"/>
            </a:avLst>
          </a:prstGeom>
          <a:noFill/>
          <a:ln w="9525">
            <a:solidFill>
              <a:schemeClr val="tx1"/>
            </a:solidFill>
            <a:miter lim="800000"/>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5655" name="Rectangle 23"/>
          <p:cNvSpPr>
            <a:spLocks noChangeAspect="1" noChangeArrowheads="1"/>
          </p:cNvSpPr>
          <p:nvPr/>
        </p:nvSpPr>
        <p:spPr bwMode="auto">
          <a:xfrm>
            <a:off x="2286000" y="4965700"/>
            <a:ext cx="747713" cy="360363"/>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You</a:t>
            </a:r>
          </a:p>
        </p:txBody>
      </p:sp>
      <p:sp>
        <p:nvSpPr>
          <p:cNvPr id="325661" name="Rectangle 29"/>
          <p:cNvSpPr>
            <a:spLocks noChangeAspect="1" noChangeArrowheads="1"/>
          </p:cNvSpPr>
          <p:nvPr/>
        </p:nvSpPr>
        <p:spPr bwMode="auto">
          <a:xfrm>
            <a:off x="2286000" y="4605338"/>
            <a:ext cx="747713" cy="360362"/>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Me</a:t>
            </a:r>
          </a:p>
        </p:txBody>
      </p:sp>
      <p:sp>
        <p:nvSpPr>
          <p:cNvPr id="325656" name="Rectangle 24"/>
          <p:cNvSpPr>
            <a:spLocks noChangeAspect="1" noChangeArrowheads="1"/>
          </p:cNvSpPr>
          <p:nvPr/>
        </p:nvSpPr>
        <p:spPr bwMode="auto">
          <a:xfrm>
            <a:off x="3033713" y="4965700"/>
            <a:ext cx="628650" cy="360363"/>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1</a:t>
            </a:r>
          </a:p>
        </p:txBody>
      </p:sp>
      <p:sp>
        <p:nvSpPr>
          <p:cNvPr id="325657" name="Rectangle 25"/>
          <p:cNvSpPr>
            <a:spLocks noChangeAspect="1" noChangeArrowheads="1"/>
          </p:cNvSpPr>
          <p:nvPr/>
        </p:nvSpPr>
        <p:spPr bwMode="auto">
          <a:xfrm>
            <a:off x="4289425" y="4965700"/>
            <a:ext cx="627063" cy="360363"/>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4</a:t>
            </a:r>
          </a:p>
        </p:txBody>
      </p:sp>
      <p:sp>
        <p:nvSpPr>
          <p:cNvPr id="325658" name="Rectangle 26"/>
          <p:cNvSpPr>
            <a:spLocks noChangeAspect="1" noChangeArrowheads="1"/>
          </p:cNvSpPr>
          <p:nvPr/>
        </p:nvSpPr>
        <p:spPr bwMode="auto">
          <a:xfrm>
            <a:off x="3662363" y="4965700"/>
            <a:ext cx="627062" cy="360363"/>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3</a:t>
            </a:r>
          </a:p>
        </p:txBody>
      </p:sp>
      <p:sp>
        <p:nvSpPr>
          <p:cNvPr id="325659" name="Rectangle 27"/>
          <p:cNvSpPr>
            <a:spLocks noChangeAspect="1" noChangeArrowheads="1"/>
          </p:cNvSpPr>
          <p:nvPr/>
        </p:nvSpPr>
        <p:spPr bwMode="auto">
          <a:xfrm>
            <a:off x="4916488" y="4965700"/>
            <a:ext cx="627062" cy="360363"/>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2</a:t>
            </a:r>
          </a:p>
        </p:txBody>
      </p:sp>
      <p:sp>
        <p:nvSpPr>
          <p:cNvPr id="325660" name="Rectangle 28"/>
          <p:cNvSpPr>
            <a:spLocks noChangeAspect="1" noChangeArrowheads="1"/>
          </p:cNvSpPr>
          <p:nvPr/>
        </p:nvSpPr>
        <p:spPr bwMode="auto">
          <a:xfrm>
            <a:off x="5543550" y="4965700"/>
            <a:ext cx="628650" cy="360363"/>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5</a:t>
            </a:r>
          </a:p>
        </p:txBody>
      </p:sp>
      <p:sp>
        <p:nvSpPr>
          <p:cNvPr id="325662" name="Rectangle 30"/>
          <p:cNvSpPr>
            <a:spLocks noChangeAspect="1" noChangeArrowheads="1"/>
          </p:cNvSpPr>
          <p:nvPr/>
        </p:nvSpPr>
        <p:spPr bwMode="auto">
          <a:xfrm>
            <a:off x="3033713" y="4605338"/>
            <a:ext cx="628650" cy="3603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1</a:t>
            </a:r>
          </a:p>
        </p:txBody>
      </p:sp>
      <p:sp>
        <p:nvSpPr>
          <p:cNvPr id="325663" name="Rectangle 31"/>
          <p:cNvSpPr>
            <a:spLocks noChangeAspect="1" noChangeArrowheads="1"/>
          </p:cNvSpPr>
          <p:nvPr/>
        </p:nvSpPr>
        <p:spPr bwMode="auto">
          <a:xfrm>
            <a:off x="4289425" y="4605338"/>
            <a:ext cx="627063" cy="3603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3</a:t>
            </a:r>
          </a:p>
        </p:txBody>
      </p:sp>
      <p:sp>
        <p:nvSpPr>
          <p:cNvPr id="325664" name="Rectangle 32"/>
          <p:cNvSpPr>
            <a:spLocks noChangeAspect="1" noChangeArrowheads="1"/>
          </p:cNvSpPr>
          <p:nvPr/>
        </p:nvSpPr>
        <p:spPr bwMode="auto">
          <a:xfrm>
            <a:off x="3662363" y="4605338"/>
            <a:ext cx="627062" cy="3603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2</a:t>
            </a:r>
          </a:p>
        </p:txBody>
      </p:sp>
      <p:sp>
        <p:nvSpPr>
          <p:cNvPr id="325665" name="Rectangle 33"/>
          <p:cNvSpPr>
            <a:spLocks noChangeAspect="1" noChangeArrowheads="1"/>
          </p:cNvSpPr>
          <p:nvPr/>
        </p:nvSpPr>
        <p:spPr bwMode="auto">
          <a:xfrm>
            <a:off x="4916488" y="4605338"/>
            <a:ext cx="627062" cy="3603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4</a:t>
            </a:r>
          </a:p>
        </p:txBody>
      </p:sp>
      <p:sp>
        <p:nvSpPr>
          <p:cNvPr id="325666" name="Rectangle 34"/>
          <p:cNvSpPr>
            <a:spLocks noChangeAspect="1" noChangeArrowheads="1"/>
          </p:cNvSpPr>
          <p:nvPr/>
        </p:nvSpPr>
        <p:spPr bwMode="auto">
          <a:xfrm>
            <a:off x="5543550" y="4605338"/>
            <a:ext cx="628650" cy="3603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5</a:t>
            </a:r>
          </a:p>
        </p:txBody>
      </p:sp>
      <p:sp>
        <p:nvSpPr>
          <p:cNvPr id="325668" name="Rectangle 36"/>
          <p:cNvSpPr>
            <a:spLocks noChangeAspect="1" noChangeArrowheads="1"/>
          </p:cNvSpPr>
          <p:nvPr/>
        </p:nvSpPr>
        <p:spPr bwMode="auto">
          <a:xfrm>
            <a:off x="3033713" y="4246563"/>
            <a:ext cx="628650" cy="35877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A</a:t>
            </a:r>
          </a:p>
        </p:txBody>
      </p:sp>
      <p:sp>
        <p:nvSpPr>
          <p:cNvPr id="325669" name="Rectangle 37"/>
          <p:cNvSpPr>
            <a:spLocks noChangeAspect="1" noChangeArrowheads="1"/>
          </p:cNvSpPr>
          <p:nvPr/>
        </p:nvSpPr>
        <p:spPr bwMode="auto">
          <a:xfrm>
            <a:off x="3662363" y="4246563"/>
            <a:ext cx="627062" cy="35877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B</a:t>
            </a:r>
          </a:p>
        </p:txBody>
      </p:sp>
      <p:sp>
        <p:nvSpPr>
          <p:cNvPr id="325670" name="Rectangle 38"/>
          <p:cNvSpPr>
            <a:spLocks noChangeAspect="1" noChangeArrowheads="1"/>
          </p:cNvSpPr>
          <p:nvPr/>
        </p:nvSpPr>
        <p:spPr bwMode="auto">
          <a:xfrm>
            <a:off x="4289425" y="4246563"/>
            <a:ext cx="627063" cy="35877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C</a:t>
            </a:r>
          </a:p>
        </p:txBody>
      </p:sp>
      <p:sp>
        <p:nvSpPr>
          <p:cNvPr id="325671" name="Rectangle 39"/>
          <p:cNvSpPr>
            <a:spLocks noChangeAspect="1" noChangeArrowheads="1"/>
          </p:cNvSpPr>
          <p:nvPr/>
        </p:nvSpPr>
        <p:spPr bwMode="auto">
          <a:xfrm>
            <a:off x="4916488" y="4246563"/>
            <a:ext cx="627062" cy="35877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D</a:t>
            </a:r>
          </a:p>
        </p:txBody>
      </p:sp>
      <p:sp>
        <p:nvSpPr>
          <p:cNvPr id="325672" name="Rectangle 40"/>
          <p:cNvSpPr>
            <a:spLocks noChangeAspect="1" noChangeArrowheads="1"/>
          </p:cNvSpPr>
          <p:nvPr/>
        </p:nvSpPr>
        <p:spPr bwMode="auto">
          <a:xfrm>
            <a:off x="5543550" y="4246563"/>
            <a:ext cx="628650" cy="358775"/>
          </a:xfrm>
          <a:prstGeom prst="rect">
            <a:avLst/>
          </a:prstGeom>
          <a:solidFill>
            <a:schemeClr val="hlink"/>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E</a:t>
            </a:r>
          </a:p>
        </p:txBody>
      </p:sp>
      <p:sp>
        <p:nvSpPr>
          <p:cNvPr id="325673" name="Rectangle 41"/>
          <p:cNvSpPr>
            <a:spLocks noChangeAspect="1" noChangeArrowheads="1"/>
          </p:cNvSpPr>
          <p:nvPr/>
        </p:nvSpPr>
        <p:spPr bwMode="auto">
          <a:xfrm>
            <a:off x="3033713" y="3886200"/>
            <a:ext cx="3138487" cy="360363"/>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sz="1400" i="1"/>
              <a:t>Songs</a:t>
            </a:r>
            <a:endParaRPr kumimoji="0" lang="en-US" sz="1400" i="1">
              <a:solidFill>
                <a:schemeClr val="bg1"/>
              </a:solidFill>
            </a:endParaRPr>
          </a:p>
        </p:txBody>
      </p:sp>
      <p:sp>
        <p:nvSpPr>
          <p:cNvPr id="325634" name="Rectangle 2"/>
          <p:cNvSpPr>
            <a:spLocks noGrp="1" noChangeArrowheads="1"/>
          </p:cNvSpPr>
          <p:nvPr>
            <p:ph type="title"/>
          </p:nvPr>
        </p:nvSpPr>
        <p:spPr/>
        <p:txBody>
          <a:bodyPr/>
          <a:lstStyle/>
          <a:p>
            <a:r>
              <a:rPr lang="en-US"/>
              <a:t>Counting Inversions</a:t>
            </a:r>
          </a:p>
        </p:txBody>
      </p:sp>
      <p:sp>
        <p:nvSpPr>
          <p:cNvPr id="325679" name="Text Box 47"/>
          <p:cNvSpPr txBox="1">
            <a:spLocks noChangeArrowheads="1"/>
          </p:cNvSpPr>
          <p:nvPr/>
        </p:nvSpPr>
        <p:spPr bwMode="auto">
          <a:xfrm>
            <a:off x="7008813" y="4545013"/>
            <a:ext cx="1177925" cy="604837"/>
          </a:xfrm>
          <a:prstGeom prst="rect">
            <a:avLst/>
          </a:prstGeom>
          <a:noFill/>
          <a:ln>
            <a:noFill/>
          </a:ln>
          <a:effectLst/>
          <a:extLst>
            <a:ext uri="{909E8E84-426E-40DD-AFC4-6F175D3DCCD1}">
              <a14:hiddenFill xmlns:a14="http://schemas.microsoft.com/office/drawing/2010/main">
                <a:solidFill>
                  <a:srgbClr val="FF9966"/>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spAutoFit/>
          </a:bodyPr>
          <a:lstStyle/>
          <a:p>
            <a:pPr>
              <a:lnSpc>
                <a:spcPct val="80000"/>
              </a:lnSpc>
              <a:spcBef>
                <a:spcPct val="50000"/>
              </a:spcBef>
            </a:pPr>
            <a:r>
              <a:rPr lang="en-US" u="sng"/>
              <a:t>Inversions</a:t>
            </a:r>
          </a:p>
          <a:p>
            <a:pPr>
              <a:lnSpc>
                <a:spcPct val="80000"/>
              </a:lnSpc>
              <a:spcBef>
                <a:spcPct val="50000"/>
              </a:spcBef>
            </a:pPr>
            <a:r>
              <a:rPr lang="en-US"/>
              <a:t>3-2, 4-2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6DA6B84-DFC7-4F2C-800F-57DF9692D27C}" type="slidenum">
              <a:rPr lang="en-US"/>
              <a:pPr/>
              <a:t>16</a:t>
            </a:fld>
            <a:endParaRPr lang="en-US" sz="1400"/>
          </a:p>
        </p:txBody>
      </p:sp>
      <p:sp>
        <p:nvSpPr>
          <p:cNvPr id="586756" name="Rectangle 4"/>
          <p:cNvSpPr>
            <a:spLocks noGrp="1" noChangeArrowheads="1"/>
          </p:cNvSpPr>
          <p:nvPr>
            <p:ph type="title"/>
          </p:nvPr>
        </p:nvSpPr>
        <p:spPr/>
        <p:txBody>
          <a:bodyPr/>
          <a:lstStyle/>
          <a:p>
            <a:r>
              <a:rPr lang="en-US"/>
              <a:t>Applications</a:t>
            </a:r>
          </a:p>
        </p:txBody>
      </p:sp>
      <p:sp>
        <p:nvSpPr>
          <p:cNvPr id="586757" name="Rectangle 5"/>
          <p:cNvSpPr>
            <a:spLocks noGrp="1" noChangeArrowheads="1"/>
          </p:cNvSpPr>
          <p:nvPr>
            <p:ph type="body" idx="1"/>
          </p:nvPr>
        </p:nvSpPr>
        <p:spPr/>
        <p:txBody>
          <a:bodyPr/>
          <a:lstStyle/>
          <a:p>
            <a:r>
              <a:rPr lang="en-US"/>
              <a:t>Applications.</a:t>
            </a:r>
          </a:p>
          <a:p>
            <a:pPr lvl="1"/>
            <a:r>
              <a:rPr lang="en-US"/>
              <a:t>Voting theory.</a:t>
            </a:r>
          </a:p>
          <a:p>
            <a:pPr lvl="1"/>
            <a:r>
              <a:rPr lang="en-US"/>
              <a:t>Collaborative filtering.</a:t>
            </a:r>
          </a:p>
          <a:p>
            <a:pPr lvl="1"/>
            <a:r>
              <a:rPr lang="en-US"/>
              <a:t>Measuring the "sortedness" of an array.</a:t>
            </a:r>
          </a:p>
          <a:p>
            <a:pPr lvl="1"/>
            <a:r>
              <a:rPr lang="en-US"/>
              <a:t>Sensitivity analysis of Google's ranking function. </a:t>
            </a:r>
          </a:p>
          <a:p>
            <a:pPr lvl="1"/>
            <a:r>
              <a:rPr lang="en-US"/>
              <a:t>Rank aggregation for meta-searching on the Web.</a:t>
            </a:r>
          </a:p>
          <a:p>
            <a:pPr lvl="1"/>
            <a:r>
              <a:rPr lang="en-US"/>
              <a:t>Nonparametric statistics  (e.g., Kendall's Tau distance).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0"/>
          </p:nvPr>
        </p:nvSpPr>
        <p:spPr/>
        <p:txBody>
          <a:bodyPr/>
          <a:lstStyle/>
          <a:p>
            <a:fld id="{143D19DB-D548-48B8-846A-BBD09B782958}" type="slidenum">
              <a:rPr lang="en-US"/>
              <a:pPr/>
              <a:t>17</a:t>
            </a:fld>
            <a:endParaRPr lang="en-US" sz="1400"/>
          </a:p>
        </p:txBody>
      </p:sp>
      <p:sp>
        <p:nvSpPr>
          <p:cNvPr id="445480" name="Rectangle 40"/>
          <p:cNvSpPr>
            <a:spLocks noGrp="1" noChangeArrowheads="1"/>
          </p:cNvSpPr>
          <p:nvPr>
            <p:ph type="title"/>
          </p:nvPr>
        </p:nvSpPr>
        <p:spPr/>
        <p:txBody>
          <a:bodyPr/>
          <a:lstStyle/>
          <a:p>
            <a:r>
              <a:rPr lang="en-US"/>
              <a:t>Counting Inversions:  Divide-and-Conquer</a:t>
            </a:r>
          </a:p>
        </p:txBody>
      </p:sp>
      <p:sp>
        <p:nvSpPr>
          <p:cNvPr id="445481" name="Rectangle 41"/>
          <p:cNvSpPr>
            <a:spLocks noGrp="1" noChangeArrowheads="1"/>
          </p:cNvSpPr>
          <p:nvPr>
            <p:ph type="body" idx="1"/>
          </p:nvPr>
        </p:nvSpPr>
        <p:spPr/>
        <p:txBody>
          <a:bodyPr/>
          <a:lstStyle/>
          <a:p>
            <a:r>
              <a:rPr lang="en-US"/>
              <a:t>Divide-and-conquer.</a:t>
            </a:r>
          </a:p>
        </p:txBody>
      </p:sp>
      <p:sp>
        <p:nvSpPr>
          <p:cNvPr id="445549" name="Rectangle 109"/>
          <p:cNvSpPr>
            <a:spLocks noChangeAspect="1" noChangeArrowheads="1"/>
          </p:cNvSpPr>
          <p:nvPr/>
        </p:nvSpPr>
        <p:spPr bwMode="auto">
          <a:xfrm>
            <a:off x="1685925" y="3322638"/>
            <a:ext cx="425450"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4</a:t>
            </a:r>
          </a:p>
        </p:txBody>
      </p:sp>
      <p:sp>
        <p:nvSpPr>
          <p:cNvPr id="445550" name="Rectangle 110"/>
          <p:cNvSpPr>
            <a:spLocks noChangeAspect="1" noChangeArrowheads="1"/>
          </p:cNvSpPr>
          <p:nvPr/>
        </p:nvSpPr>
        <p:spPr bwMode="auto">
          <a:xfrm>
            <a:off x="2111375" y="3322638"/>
            <a:ext cx="427038"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8</a:t>
            </a:r>
          </a:p>
        </p:txBody>
      </p:sp>
      <p:sp>
        <p:nvSpPr>
          <p:cNvPr id="445551" name="Rectangle 111"/>
          <p:cNvSpPr>
            <a:spLocks noChangeAspect="1" noChangeArrowheads="1"/>
          </p:cNvSpPr>
          <p:nvPr/>
        </p:nvSpPr>
        <p:spPr bwMode="auto">
          <a:xfrm>
            <a:off x="2538413" y="3322638"/>
            <a:ext cx="425450"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10</a:t>
            </a:r>
          </a:p>
        </p:txBody>
      </p:sp>
      <p:sp>
        <p:nvSpPr>
          <p:cNvPr id="445552" name="Rectangle 112"/>
          <p:cNvSpPr>
            <a:spLocks noChangeAspect="1" noChangeArrowheads="1"/>
          </p:cNvSpPr>
          <p:nvPr/>
        </p:nvSpPr>
        <p:spPr bwMode="auto">
          <a:xfrm>
            <a:off x="2963863" y="3322638"/>
            <a:ext cx="427037"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2</a:t>
            </a:r>
          </a:p>
        </p:txBody>
      </p:sp>
      <p:sp>
        <p:nvSpPr>
          <p:cNvPr id="445553" name="Rectangle 113"/>
          <p:cNvSpPr>
            <a:spLocks noChangeAspect="1" noChangeArrowheads="1"/>
          </p:cNvSpPr>
          <p:nvPr/>
        </p:nvSpPr>
        <p:spPr bwMode="auto">
          <a:xfrm>
            <a:off x="833438" y="3322638"/>
            <a:ext cx="425450"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1</a:t>
            </a:r>
          </a:p>
        </p:txBody>
      </p:sp>
      <p:sp>
        <p:nvSpPr>
          <p:cNvPr id="445554" name="Rectangle 114"/>
          <p:cNvSpPr>
            <a:spLocks noChangeAspect="1" noChangeArrowheads="1"/>
          </p:cNvSpPr>
          <p:nvPr/>
        </p:nvSpPr>
        <p:spPr bwMode="auto">
          <a:xfrm>
            <a:off x="1258888" y="3322638"/>
            <a:ext cx="427037"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5</a:t>
            </a:r>
          </a:p>
        </p:txBody>
      </p:sp>
      <p:sp>
        <p:nvSpPr>
          <p:cNvPr id="445555" name="Rectangle 115"/>
          <p:cNvSpPr>
            <a:spLocks noChangeAspect="1" noChangeArrowheads="1"/>
          </p:cNvSpPr>
          <p:nvPr/>
        </p:nvSpPr>
        <p:spPr bwMode="auto">
          <a:xfrm>
            <a:off x="4243388" y="3322638"/>
            <a:ext cx="427037"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12</a:t>
            </a:r>
          </a:p>
        </p:txBody>
      </p:sp>
      <p:sp>
        <p:nvSpPr>
          <p:cNvPr id="445556" name="Rectangle 116"/>
          <p:cNvSpPr>
            <a:spLocks noChangeAspect="1" noChangeArrowheads="1"/>
          </p:cNvSpPr>
          <p:nvPr/>
        </p:nvSpPr>
        <p:spPr bwMode="auto">
          <a:xfrm>
            <a:off x="4670425" y="3322638"/>
            <a:ext cx="425450"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11</a:t>
            </a:r>
          </a:p>
        </p:txBody>
      </p:sp>
      <p:sp>
        <p:nvSpPr>
          <p:cNvPr id="445557" name="Rectangle 117"/>
          <p:cNvSpPr>
            <a:spLocks noChangeAspect="1" noChangeArrowheads="1"/>
          </p:cNvSpPr>
          <p:nvPr/>
        </p:nvSpPr>
        <p:spPr bwMode="auto">
          <a:xfrm>
            <a:off x="5095875" y="3322638"/>
            <a:ext cx="427038"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3</a:t>
            </a:r>
          </a:p>
        </p:txBody>
      </p:sp>
      <p:sp>
        <p:nvSpPr>
          <p:cNvPr id="445558" name="Rectangle 118"/>
          <p:cNvSpPr>
            <a:spLocks noChangeAspect="1" noChangeArrowheads="1"/>
          </p:cNvSpPr>
          <p:nvPr/>
        </p:nvSpPr>
        <p:spPr bwMode="auto">
          <a:xfrm>
            <a:off x="5522913" y="3322638"/>
            <a:ext cx="425450"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7</a:t>
            </a:r>
          </a:p>
        </p:txBody>
      </p:sp>
      <p:sp>
        <p:nvSpPr>
          <p:cNvPr id="445559" name="Rectangle 119"/>
          <p:cNvSpPr>
            <a:spLocks noChangeAspect="1" noChangeArrowheads="1"/>
          </p:cNvSpPr>
          <p:nvPr/>
        </p:nvSpPr>
        <p:spPr bwMode="auto">
          <a:xfrm>
            <a:off x="3390900" y="3322638"/>
            <a:ext cx="427038"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6</a:t>
            </a:r>
          </a:p>
        </p:txBody>
      </p:sp>
      <p:sp>
        <p:nvSpPr>
          <p:cNvPr id="445560" name="Rectangle 120"/>
          <p:cNvSpPr>
            <a:spLocks noChangeAspect="1" noChangeArrowheads="1"/>
          </p:cNvSpPr>
          <p:nvPr/>
        </p:nvSpPr>
        <p:spPr bwMode="auto">
          <a:xfrm>
            <a:off x="3817938" y="3322638"/>
            <a:ext cx="425450"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9</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3"/>
          <p:cNvSpPr>
            <a:spLocks noGrp="1"/>
          </p:cNvSpPr>
          <p:nvPr>
            <p:ph type="sldNum" sz="quarter" idx="10"/>
          </p:nvPr>
        </p:nvSpPr>
        <p:spPr/>
        <p:txBody>
          <a:bodyPr/>
          <a:lstStyle/>
          <a:p>
            <a:fld id="{22A060AD-1FB3-44B5-8D12-C44ADC25C163}" type="slidenum">
              <a:rPr lang="en-US"/>
              <a:pPr/>
              <a:t>18</a:t>
            </a:fld>
            <a:endParaRPr lang="en-US" sz="1400"/>
          </a:p>
        </p:txBody>
      </p:sp>
      <p:sp>
        <p:nvSpPr>
          <p:cNvPr id="449562" name="Rectangle 26"/>
          <p:cNvSpPr>
            <a:spLocks noGrp="1" noChangeArrowheads="1"/>
          </p:cNvSpPr>
          <p:nvPr>
            <p:ph type="title"/>
          </p:nvPr>
        </p:nvSpPr>
        <p:spPr/>
        <p:txBody>
          <a:bodyPr/>
          <a:lstStyle/>
          <a:p>
            <a:r>
              <a:rPr lang="en-US"/>
              <a:t>Counting Inversions:  Divide-and-Conquer</a:t>
            </a:r>
          </a:p>
        </p:txBody>
      </p:sp>
      <p:sp>
        <p:nvSpPr>
          <p:cNvPr id="449563" name="Rectangle 27"/>
          <p:cNvSpPr>
            <a:spLocks noGrp="1" noChangeArrowheads="1"/>
          </p:cNvSpPr>
          <p:nvPr>
            <p:ph type="body" idx="1"/>
          </p:nvPr>
        </p:nvSpPr>
        <p:spPr/>
        <p:txBody>
          <a:bodyPr/>
          <a:lstStyle/>
          <a:p>
            <a:r>
              <a:rPr lang="en-US"/>
              <a:t>Divide-and-conquer.</a:t>
            </a:r>
          </a:p>
          <a:p>
            <a:pPr lvl="1"/>
            <a:r>
              <a:rPr lang="en-US">
                <a:solidFill>
                  <a:schemeClr val="accent1"/>
                </a:solidFill>
              </a:rPr>
              <a:t>Divide</a:t>
            </a:r>
            <a:r>
              <a:rPr lang="en-US"/>
              <a:t>:  separate list into two pieces.</a:t>
            </a:r>
          </a:p>
          <a:p>
            <a:pPr lvl="1"/>
            <a:endParaRPr lang="en-US"/>
          </a:p>
        </p:txBody>
      </p:sp>
      <p:sp>
        <p:nvSpPr>
          <p:cNvPr id="449648" name="Rectangle 112"/>
          <p:cNvSpPr>
            <a:spLocks noChangeAspect="1" noChangeArrowheads="1"/>
          </p:cNvSpPr>
          <p:nvPr/>
        </p:nvSpPr>
        <p:spPr bwMode="auto">
          <a:xfrm>
            <a:off x="1685925" y="3322638"/>
            <a:ext cx="425450"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4</a:t>
            </a:r>
          </a:p>
        </p:txBody>
      </p:sp>
      <p:sp>
        <p:nvSpPr>
          <p:cNvPr id="449649" name="Rectangle 113"/>
          <p:cNvSpPr>
            <a:spLocks noChangeAspect="1" noChangeArrowheads="1"/>
          </p:cNvSpPr>
          <p:nvPr/>
        </p:nvSpPr>
        <p:spPr bwMode="auto">
          <a:xfrm>
            <a:off x="2111375" y="3322638"/>
            <a:ext cx="427038"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8</a:t>
            </a:r>
          </a:p>
        </p:txBody>
      </p:sp>
      <p:sp>
        <p:nvSpPr>
          <p:cNvPr id="449650" name="Rectangle 114"/>
          <p:cNvSpPr>
            <a:spLocks noChangeAspect="1" noChangeArrowheads="1"/>
          </p:cNvSpPr>
          <p:nvPr/>
        </p:nvSpPr>
        <p:spPr bwMode="auto">
          <a:xfrm>
            <a:off x="2538413" y="3322638"/>
            <a:ext cx="425450"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10</a:t>
            </a:r>
          </a:p>
        </p:txBody>
      </p:sp>
      <p:sp>
        <p:nvSpPr>
          <p:cNvPr id="449651" name="Rectangle 115"/>
          <p:cNvSpPr>
            <a:spLocks noChangeAspect="1" noChangeArrowheads="1"/>
          </p:cNvSpPr>
          <p:nvPr/>
        </p:nvSpPr>
        <p:spPr bwMode="auto">
          <a:xfrm>
            <a:off x="2963863" y="3322638"/>
            <a:ext cx="427037"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2</a:t>
            </a:r>
          </a:p>
        </p:txBody>
      </p:sp>
      <p:sp>
        <p:nvSpPr>
          <p:cNvPr id="449652" name="Rectangle 116"/>
          <p:cNvSpPr>
            <a:spLocks noChangeAspect="1" noChangeArrowheads="1"/>
          </p:cNvSpPr>
          <p:nvPr/>
        </p:nvSpPr>
        <p:spPr bwMode="auto">
          <a:xfrm>
            <a:off x="833438" y="3322638"/>
            <a:ext cx="425450"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1</a:t>
            </a:r>
          </a:p>
        </p:txBody>
      </p:sp>
      <p:sp>
        <p:nvSpPr>
          <p:cNvPr id="449653" name="Rectangle 117"/>
          <p:cNvSpPr>
            <a:spLocks noChangeAspect="1" noChangeArrowheads="1"/>
          </p:cNvSpPr>
          <p:nvPr/>
        </p:nvSpPr>
        <p:spPr bwMode="auto">
          <a:xfrm>
            <a:off x="1258888" y="3322638"/>
            <a:ext cx="427037"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5</a:t>
            </a:r>
          </a:p>
        </p:txBody>
      </p:sp>
      <p:sp>
        <p:nvSpPr>
          <p:cNvPr id="449654" name="Rectangle 118"/>
          <p:cNvSpPr>
            <a:spLocks noChangeAspect="1" noChangeArrowheads="1"/>
          </p:cNvSpPr>
          <p:nvPr/>
        </p:nvSpPr>
        <p:spPr bwMode="auto">
          <a:xfrm>
            <a:off x="4243388" y="3322638"/>
            <a:ext cx="427037"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12</a:t>
            </a:r>
          </a:p>
        </p:txBody>
      </p:sp>
      <p:sp>
        <p:nvSpPr>
          <p:cNvPr id="449655" name="Rectangle 119"/>
          <p:cNvSpPr>
            <a:spLocks noChangeAspect="1" noChangeArrowheads="1"/>
          </p:cNvSpPr>
          <p:nvPr/>
        </p:nvSpPr>
        <p:spPr bwMode="auto">
          <a:xfrm>
            <a:off x="4670425" y="3322638"/>
            <a:ext cx="425450"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11</a:t>
            </a:r>
          </a:p>
        </p:txBody>
      </p:sp>
      <p:sp>
        <p:nvSpPr>
          <p:cNvPr id="449656" name="Rectangle 120"/>
          <p:cNvSpPr>
            <a:spLocks noChangeAspect="1" noChangeArrowheads="1"/>
          </p:cNvSpPr>
          <p:nvPr/>
        </p:nvSpPr>
        <p:spPr bwMode="auto">
          <a:xfrm>
            <a:off x="5095875" y="3322638"/>
            <a:ext cx="427038"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3</a:t>
            </a:r>
          </a:p>
        </p:txBody>
      </p:sp>
      <p:sp>
        <p:nvSpPr>
          <p:cNvPr id="449657" name="Rectangle 121"/>
          <p:cNvSpPr>
            <a:spLocks noChangeAspect="1" noChangeArrowheads="1"/>
          </p:cNvSpPr>
          <p:nvPr/>
        </p:nvSpPr>
        <p:spPr bwMode="auto">
          <a:xfrm>
            <a:off x="5522913" y="3322638"/>
            <a:ext cx="425450"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7</a:t>
            </a:r>
          </a:p>
        </p:txBody>
      </p:sp>
      <p:sp>
        <p:nvSpPr>
          <p:cNvPr id="449658" name="Rectangle 122"/>
          <p:cNvSpPr>
            <a:spLocks noChangeAspect="1" noChangeArrowheads="1"/>
          </p:cNvSpPr>
          <p:nvPr/>
        </p:nvSpPr>
        <p:spPr bwMode="auto">
          <a:xfrm>
            <a:off x="3390900" y="3322638"/>
            <a:ext cx="427038"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6</a:t>
            </a:r>
          </a:p>
        </p:txBody>
      </p:sp>
      <p:sp>
        <p:nvSpPr>
          <p:cNvPr id="449659" name="Rectangle 123"/>
          <p:cNvSpPr>
            <a:spLocks noChangeAspect="1" noChangeArrowheads="1"/>
          </p:cNvSpPr>
          <p:nvPr/>
        </p:nvSpPr>
        <p:spPr bwMode="auto">
          <a:xfrm>
            <a:off x="3817938" y="3322638"/>
            <a:ext cx="425450"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9</a:t>
            </a:r>
          </a:p>
        </p:txBody>
      </p:sp>
      <p:sp>
        <p:nvSpPr>
          <p:cNvPr id="449660" name="Rectangle 124"/>
          <p:cNvSpPr>
            <a:spLocks noChangeAspect="1" noChangeArrowheads="1"/>
          </p:cNvSpPr>
          <p:nvPr/>
        </p:nvSpPr>
        <p:spPr bwMode="auto">
          <a:xfrm>
            <a:off x="1614488" y="4003675"/>
            <a:ext cx="427037" cy="385763"/>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4</a:t>
            </a:r>
          </a:p>
        </p:txBody>
      </p:sp>
      <p:sp>
        <p:nvSpPr>
          <p:cNvPr id="449661" name="Rectangle 125"/>
          <p:cNvSpPr>
            <a:spLocks noChangeAspect="1" noChangeArrowheads="1"/>
          </p:cNvSpPr>
          <p:nvPr/>
        </p:nvSpPr>
        <p:spPr bwMode="auto">
          <a:xfrm>
            <a:off x="2041525" y="4003675"/>
            <a:ext cx="425450" cy="385763"/>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8</a:t>
            </a:r>
          </a:p>
        </p:txBody>
      </p:sp>
      <p:sp>
        <p:nvSpPr>
          <p:cNvPr id="449662" name="Rectangle 126"/>
          <p:cNvSpPr>
            <a:spLocks noChangeAspect="1" noChangeArrowheads="1"/>
          </p:cNvSpPr>
          <p:nvPr/>
        </p:nvSpPr>
        <p:spPr bwMode="auto">
          <a:xfrm>
            <a:off x="2466975" y="4003675"/>
            <a:ext cx="427038" cy="385763"/>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10</a:t>
            </a:r>
          </a:p>
        </p:txBody>
      </p:sp>
      <p:sp>
        <p:nvSpPr>
          <p:cNvPr id="449663" name="Rectangle 127"/>
          <p:cNvSpPr>
            <a:spLocks noChangeAspect="1" noChangeArrowheads="1"/>
          </p:cNvSpPr>
          <p:nvPr/>
        </p:nvSpPr>
        <p:spPr bwMode="auto">
          <a:xfrm>
            <a:off x="2894013" y="4003675"/>
            <a:ext cx="425450" cy="385763"/>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2</a:t>
            </a:r>
          </a:p>
        </p:txBody>
      </p:sp>
      <p:sp>
        <p:nvSpPr>
          <p:cNvPr id="449664" name="Rectangle 128"/>
          <p:cNvSpPr>
            <a:spLocks noChangeAspect="1" noChangeArrowheads="1"/>
          </p:cNvSpPr>
          <p:nvPr/>
        </p:nvSpPr>
        <p:spPr bwMode="auto">
          <a:xfrm>
            <a:off x="762000" y="4003675"/>
            <a:ext cx="427038" cy="385763"/>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1</a:t>
            </a:r>
          </a:p>
        </p:txBody>
      </p:sp>
      <p:sp>
        <p:nvSpPr>
          <p:cNvPr id="449665" name="Rectangle 129"/>
          <p:cNvSpPr>
            <a:spLocks noChangeAspect="1" noChangeArrowheads="1"/>
          </p:cNvSpPr>
          <p:nvPr/>
        </p:nvSpPr>
        <p:spPr bwMode="auto">
          <a:xfrm>
            <a:off x="1189038" y="4003675"/>
            <a:ext cx="425450" cy="385763"/>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5</a:t>
            </a:r>
          </a:p>
        </p:txBody>
      </p:sp>
      <p:sp>
        <p:nvSpPr>
          <p:cNvPr id="449666" name="Rectangle 130"/>
          <p:cNvSpPr>
            <a:spLocks noChangeAspect="1" noChangeArrowheads="1"/>
          </p:cNvSpPr>
          <p:nvPr/>
        </p:nvSpPr>
        <p:spPr bwMode="auto">
          <a:xfrm>
            <a:off x="4314825" y="4003675"/>
            <a:ext cx="425450" cy="385763"/>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12</a:t>
            </a:r>
          </a:p>
        </p:txBody>
      </p:sp>
      <p:sp>
        <p:nvSpPr>
          <p:cNvPr id="449667" name="Rectangle 131"/>
          <p:cNvSpPr>
            <a:spLocks noChangeAspect="1" noChangeArrowheads="1"/>
          </p:cNvSpPr>
          <p:nvPr/>
        </p:nvSpPr>
        <p:spPr bwMode="auto">
          <a:xfrm>
            <a:off x="4740275" y="4003675"/>
            <a:ext cx="427038" cy="385763"/>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11</a:t>
            </a:r>
          </a:p>
        </p:txBody>
      </p:sp>
      <p:sp>
        <p:nvSpPr>
          <p:cNvPr id="449668" name="Rectangle 132"/>
          <p:cNvSpPr>
            <a:spLocks noChangeAspect="1" noChangeArrowheads="1"/>
          </p:cNvSpPr>
          <p:nvPr/>
        </p:nvSpPr>
        <p:spPr bwMode="auto">
          <a:xfrm>
            <a:off x="5167313" y="4003675"/>
            <a:ext cx="425450" cy="385763"/>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3</a:t>
            </a:r>
          </a:p>
        </p:txBody>
      </p:sp>
      <p:sp>
        <p:nvSpPr>
          <p:cNvPr id="449669" name="Rectangle 133"/>
          <p:cNvSpPr>
            <a:spLocks noChangeAspect="1" noChangeArrowheads="1"/>
          </p:cNvSpPr>
          <p:nvPr/>
        </p:nvSpPr>
        <p:spPr bwMode="auto">
          <a:xfrm>
            <a:off x="5592763" y="4003675"/>
            <a:ext cx="427037" cy="385763"/>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7</a:t>
            </a:r>
          </a:p>
        </p:txBody>
      </p:sp>
      <p:sp>
        <p:nvSpPr>
          <p:cNvPr id="449670" name="Rectangle 134"/>
          <p:cNvSpPr>
            <a:spLocks noChangeAspect="1" noChangeArrowheads="1"/>
          </p:cNvSpPr>
          <p:nvPr/>
        </p:nvSpPr>
        <p:spPr bwMode="auto">
          <a:xfrm>
            <a:off x="3462338" y="4003675"/>
            <a:ext cx="425450" cy="385763"/>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6</a:t>
            </a:r>
          </a:p>
        </p:txBody>
      </p:sp>
      <p:sp>
        <p:nvSpPr>
          <p:cNvPr id="449671" name="Rectangle 135"/>
          <p:cNvSpPr>
            <a:spLocks noChangeAspect="1" noChangeArrowheads="1"/>
          </p:cNvSpPr>
          <p:nvPr/>
        </p:nvSpPr>
        <p:spPr bwMode="auto">
          <a:xfrm>
            <a:off x="3887788" y="4003675"/>
            <a:ext cx="427037" cy="385763"/>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9</a:t>
            </a:r>
          </a:p>
        </p:txBody>
      </p:sp>
      <p:sp>
        <p:nvSpPr>
          <p:cNvPr id="449674" name="Text Box 138"/>
          <p:cNvSpPr txBox="1">
            <a:spLocks noChangeArrowheads="1"/>
          </p:cNvSpPr>
          <p:nvPr/>
        </p:nvSpPr>
        <p:spPr bwMode="auto">
          <a:xfrm>
            <a:off x="6553200" y="3276600"/>
            <a:ext cx="1365250" cy="304800"/>
          </a:xfrm>
          <a:prstGeom prst="rect">
            <a:avLst/>
          </a:prstGeom>
          <a:noFill/>
          <a:ln>
            <a:noFill/>
          </a:ln>
          <a:effectLst/>
          <a:extLst>
            <a:ext uri="{909E8E84-426E-40DD-AFC4-6F175D3DCCD1}">
              <a14:hiddenFill xmlns:a14="http://schemas.microsoft.com/office/drawing/2010/main">
                <a:solidFill>
                  <a:srgbClr val="0033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p>
            <a:pPr>
              <a:spcBef>
                <a:spcPct val="50000"/>
              </a:spcBef>
            </a:pPr>
            <a:r>
              <a:rPr lang="en-US" sz="1400"/>
              <a:t>Divide:  O(1).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3"/>
          <p:cNvSpPr>
            <a:spLocks noGrp="1"/>
          </p:cNvSpPr>
          <p:nvPr>
            <p:ph type="sldNum" sz="quarter" idx="10"/>
          </p:nvPr>
        </p:nvSpPr>
        <p:spPr/>
        <p:txBody>
          <a:bodyPr/>
          <a:lstStyle/>
          <a:p>
            <a:fld id="{5986C29E-EC2B-4580-B21E-2BD338D52091}" type="slidenum">
              <a:rPr lang="en-US"/>
              <a:pPr/>
              <a:t>19</a:t>
            </a:fld>
            <a:endParaRPr lang="en-US" sz="1400"/>
          </a:p>
        </p:txBody>
      </p:sp>
      <p:sp>
        <p:nvSpPr>
          <p:cNvPr id="450586" name="Rectangle 26"/>
          <p:cNvSpPr>
            <a:spLocks noGrp="1" noChangeArrowheads="1"/>
          </p:cNvSpPr>
          <p:nvPr>
            <p:ph type="title"/>
          </p:nvPr>
        </p:nvSpPr>
        <p:spPr/>
        <p:txBody>
          <a:bodyPr/>
          <a:lstStyle/>
          <a:p>
            <a:r>
              <a:rPr lang="en-US"/>
              <a:t>Counting Inversions:  Divide-and-Conquer</a:t>
            </a:r>
          </a:p>
        </p:txBody>
      </p:sp>
      <p:sp>
        <p:nvSpPr>
          <p:cNvPr id="450587" name="Rectangle 27"/>
          <p:cNvSpPr>
            <a:spLocks noGrp="1" noChangeArrowheads="1"/>
          </p:cNvSpPr>
          <p:nvPr>
            <p:ph type="body" idx="1"/>
          </p:nvPr>
        </p:nvSpPr>
        <p:spPr/>
        <p:txBody>
          <a:bodyPr/>
          <a:lstStyle/>
          <a:p>
            <a:r>
              <a:rPr lang="en-US"/>
              <a:t>Divide-and-conquer.</a:t>
            </a:r>
          </a:p>
          <a:p>
            <a:pPr lvl="1"/>
            <a:r>
              <a:rPr lang="en-US"/>
              <a:t>Divide:  separate list into two pieces.</a:t>
            </a:r>
          </a:p>
          <a:p>
            <a:pPr lvl="1"/>
            <a:r>
              <a:rPr lang="en-US">
                <a:solidFill>
                  <a:schemeClr val="accent1"/>
                </a:solidFill>
              </a:rPr>
              <a:t>Conquer</a:t>
            </a:r>
            <a:r>
              <a:rPr lang="en-US"/>
              <a:t>: recursively count inversions in each half.</a:t>
            </a:r>
          </a:p>
          <a:p>
            <a:pPr lvl="1"/>
            <a:endParaRPr lang="en-US"/>
          </a:p>
        </p:txBody>
      </p:sp>
      <p:sp>
        <p:nvSpPr>
          <p:cNvPr id="450648" name="Rectangle 88"/>
          <p:cNvSpPr>
            <a:spLocks noChangeAspect="1" noChangeArrowheads="1"/>
          </p:cNvSpPr>
          <p:nvPr/>
        </p:nvSpPr>
        <p:spPr bwMode="auto">
          <a:xfrm>
            <a:off x="1685925" y="3322638"/>
            <a:ext cx="425450"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4</a:t>
            </a:r>
          </a:p>
        </p:txBody>
      </p:sp>
      <p:sp>
        <p:nvSpPr>
          <p:cNvPr id="450649" name="Rectangle 89"/>
          <p:cNvSpPr>
            <a:spLocks noChangeAspect="1" noChangeArrowheads="1"/>
          </p:cNvSpPr>
          <p:nvPr/>
        </p:nvSpPr>
        <p:spPr bwMode="auto">
          <a:xfrm>
            <a:off x="2111375" y="3322638"/>
            <a:ext cx="427038"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8</a:t>
            </a:r>
          </a:p>
        </p:txBody>
      </p:sp>
      <p:sp>
        <p:nvSpPr>
          <p:cNvPr id="450650" name="Rectangle 90"/>
          <p:cNvSpPr>
            <a:spLocks noChangeAspect="1" noChangeArrowheads="1"/>
          </p:cNvSpPr>
          <p:nvPr/>
        </p:nvSpPr>
        <p:spPr bwMode="auto">
          <a:xfrm>
            <a:off x="2538413" y="3322638"/>
            <a:ext cx="425450"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10</a:t>
            </a:r>
          </a:p>
        </p:txBody>
      </p:sp>
      <p:sp>
        <p:nvSpPr>
          <p:cNvPr id="450651" name="Rectangle 91"/>
          <p:cNvSpPr>
            <a:spLocks noChangeAspect="1" noChangeArrowheads="1"/>
          </p:cNvSpPr>
          <p:nvPr/>
        </p:nvSpPr>
        <p:spPr bwMode="auto">
          <a:xfrm>
            <a:off x="2963863" y="3322638"/>
            <a:ext cx="427037"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2</a:t>
            </a:r>
          </a:p>
        </p:txBody>
      </p:sp>
      <p:sp>
        <p:nvSpPr>
          <p:cNvPr id="450652" name="Rectangle 92"/>
          <p:cNvSpPr>
            <a:spLocks noChangeAspect="1" noChangeArrowheads="1"/>
          </p:cNvSpPr>
          <p:nvPr/>
        </p:nvSpPr>
        <p:spPr bwMode="auto">
          <a:xfrm>
            <a:off x="833438" y="3322638"/>
            <a:ext cx="425450"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1</a:t>
            </a:r>
          </a:p>
        </p:txBody>
      </p:sp>
      <p:sp>
        <p:nvSpPr>
          <p:cNvPr id="450653" name="Rectangle 93"/>
          <p:cNvSpPr>
            <a:spLocks noChangeAspect="1" noChangeArrowheads="1"/>
          </p:cNvSpPr>
          <p:nvPr/>
        </p:nvSpPr>
        <p:spPr bwMode="auto">
          <a:xfrm>
            <a:off x="1258888" y="3322638"/>
            <a:ext cx="427037"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5</a:t>
            </a:r>
          </a:p>
        </p:txBody>
      </p:sp>
      <p:sp>
        <p:nvSpPr>
          <p:cNvPr id="450654" name="Rectangle 94"/>
          <p:cNvSpPr>
            <a:spLocks noChangeAspect="1" noChangeArrowheads="1"/>
          </p:cNvSpPr>
          <p:nvPr/>
        </p:nvSpPr>
        <p:spPr bwMode="auto">
          <a:xfrm>
            <a:off x="4243388" y="3322638"/>
            <a:ext cx="427037"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12</a:t>
            </a:r>
          </a:p>
        </p:txBody>
      </p:sp>
      <p:sp>
        <p:nvSpPr>
          <p:cNvPr id="450655" name="Rectangle 95"/>
          <p:cNvSpPr>
            <a:spLocks noChangeAspect="1" noChangeArrowheads="1"/>
          </p:cNvSpPr>
          <p:nvPr/>
        </p:nvSpPr>
        <p:spPr bwMode="auto">
          <a:xfrm>
            <a:off x="4670425" y="3322638"/>
            <a:ext cx="425450"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11</a:t>
            </a:r>
          </a:p>
        </p:txBody>
      </p:sp>
      <p:sp>
        <p:nvSpPr>
          <p:cNvPr id="450656" name="Rectangle 96"/>
          <p:cNvSpPr>
            <a:spLocks noChangeAspect="1" noChangeArrowheads="1"/>
          </p:cNvSpPr>
          <p:nvPr/>
        </p:nvSpPr>
        <p:spPr bwMode="auto">
          <a:xfrm>
            <a:off x="5095875" y="3322638"/>
            <a:ext cx="427038"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3</a:t>
            </a:r>
          </a:p>
        </p:txBody>
      </p:sp>
      <p:sp>
        <p:nvSpPr>
          <p:cNvPr id="450657" name="Rectangle 97"/>
          <p:cNvSpPr>
            <a:spLocks noChangeAspect="1" noChangeArrowheads="1"/>
          </p:cNvSpPr>
          <p:nvPr/>
        </p:nvSpPr>
        <p:spPr bwMode="auto">
          <a:xfrm>
            <a:off x="5522913" y="3322638"/>
            <a:ext cx="425450"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7</a:t>
            </a:r>
          </a:p>
        </p:txBody>
      </p:sp>
      <p:sp>
        <p:nvSpPr>
          <p:cNvPr id="450658" name="Rectangle 98"/>
          <p:cNvSpPr>
            <a:spLocks noChangeAspect="1" noChangeArrowheads="1"/>
          </p:cNvSpPr>
          <p:nvPr/>
        </p:nvSpPr>
        <p:spPr bwMode="auto">
          <a:xfrm>
            <a:off x="3390900" y="3322638"/>
            <a:ext cx="427038"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6</a:t>
            </a:r>
          </a:p>
        </p:txBody>
      </p:sp>
      <p:sp>
        <p:nvSpPr>
          <p:cNvPr id="450659" name="Rectangle 99"/>
          <p:cNvSpPr>
            <a:spLocks noChangeAspect="1" noChangeArrowheads="1"/>
          </p:cNvSpPr>
          <p:nvPr/>
        </p:nvSpPr>
        <p:spPr bwMode="auto">
          <a:xfrm>
            <a:off x="3817938" y="3322638"/>
            <a:ext cx="425450"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9</a:t>
            </a:r>
          </a:p>
        </p:txBody>
      </p:sp>
      <p:sp>
        <p:nvSpPr>
          <p:cNvPr id="450660" name="Rectangle 100"/>
          <p:cNvSpPr>
            <a:spLocks noChangeAspect="1" noChangeArrowheads="1"/>
          </p:cNvSpPr>
          <p:nvPr/>
        </p:nvSpPr>
        <p:spPr bwMode="auto">
          <a:xfrm>
            <a:off x="1614488" y="4003675"/>
            <a:ext cx="427037" cy="385763"/>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4</a:t>
            </a:r>
          </a:p>
        </p:txBody>
      </p:sp>
      <p:sp>
        <p:nvSpPr>
          <p:cNvPr id="450661" name="Rectangle 101"/>
          <p:cNvSpPr>
            <a:spLocks noChangeAspect="1" noChangeArrowheads="1"/>
          </p:cNvSpPr>
          <p:nvPr/>
        </p:nvSpPr>
        <p:spPr bwMode="auto">
          <a:xfrm>
            <a:off x="2041525" y="4003675"/>
            <a:ext cx="425450" cy="385763"/>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8</a:t>
            </a:r>
          </a:p>
        </p:txBody>
      </p:sp>
      <p:sp>
        <p:nvSpPr>
          <p:cNvPr id="450662" name="Rectangle 102"/>
          <p:cNvSpPr>
            <a:spLocks noChangeAspect="1" noChangeArrowheads="1"/>
          </p:cNvSpPr>
          <p:nvPr/>
        </p:nvSpPr>
        <p:spPr bwMode="auto">
          <a:xfrm>
            <a:off x="2466975" y="4003675"/>
            <a:ext cx="427038" cy="385763"/>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10</a:t>
            </a:r>
          </a:p>
        </p:txBody>
      </p:sp>
      <p:sp>
        <p:nvSpPr>
          <p:cNvPr id="450663" name="Rectangle 103"/>
          <p:cNvSpPr>
            <a:spLocks noChangeAspect="1" noChangeArrowheads="1"/>
          </p:cNvSpPr>
          <p:nvPr/>
        </p:nvSpPr>
        <p:spPr bwMode="auto">
          <a:xfrm>
            <a:off x="2894013" y="4003675"/>
            <a:ext cx="425450" cy="385763"/>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2</a:t>
            </a:r>
          </a:p>
        </p:txBody>
      </p:sp>
      <p:sp>
        <p:nvSpPr>
          <p:cNvPr id="450664" name="Rectangle 104"/>
          <p:cNvSpPr>
            <a:spLocks noChangeAspect="1" noChangeArrowheads="1"/>
          </p:cNvSpPr>
          <p:nvPr/>
        </p:nvSpPr>
        <p:spPr bwMode="auto">
          <a:xfrm>
            <a:off x="762000" y="4003675"/>
            <a:ext cx="427038" cy="385763"/>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1</a:t>
            </a:r>
          </a:p>
        </p:txBody>
      </p:sp>
      <p:sp>
        <p:nvSpPr>
          <p:cNvPr id="450665" name="Rectangle 105"/>
          <p:cNvSpPr>
            <a:spLocks noChangeAspect="1" noChangeArrowheads="1"/>
          </p:cNvSpPr>
          <p:nvPr/>
        </p:nvSpPr>
        <p:spPr bwMode="auto">
          <a:xfrm>
            <a:off x="1189038" y="4003675"/>
            <a:ext cx="425450" cy="385763"/>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5</a:t>
            </a:r>
          </a:p>
        </p:txBody>
      </p:sp>
      <p:sp>
        <p:nvSpPr>
          <p:cNvPr id="450666" name="Rectangle 106"/>
          <p:cNvSpPr>
            <a:spLocks noChangeAspect="1" noChangeArrowheads="1"/>
          </p:cNvSpPr>
          <p:nvPr/>
        </p:nvSpPr>
        <p:spPr bwMode="auto">
          <a:xfrm>
            <a:off x="4314825" y="4003675"/>
            <a:ext cx="425450" cy="385763"/>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12</a:t>
            </a:r>
          </a:p>
        </p:txBody>
      </p:sp>
      <p:sp>
        <p:nvSpPr>
          <p:cNvPr id="450667" name="Rectangle 107"/>
          <p:cNvSpPr>
            <a:spLocks noChangeAspect="1" noChangeArrowheads="1"/>
          </p:cNvSpPr>
          <p:nvPr/>
        </p:nvSpPr>
        <p:spPr bwMode="auto">
          <a:xfrm>
            <a:off x="4740275" y="4003675"/>
            <a:ext cx="427038" cy="385763"/>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11</a:t>
            </a:r>
          </a:p>
        </p:txBody>
      </p:sp>
      <p:sp>
        <p:nvSpPr>
          <p:cNvPr id="450668" name="Rectangle 108"/>
          <p:cNvSpPr>
            <a:spLocks noChangeAspect="1" noChangeArrowheads="1"/>
          </p:cNvSpPr>
          <p:nvPr/>
        </p:nvSpPr>
        <p:spPr bwMode="auto">
          <a:xfrm>
            <a:off x="5167313" y="4003675"/>
            <a:ext cx="425450" cy="385763"/>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3</a:t>
            </a:r>
          </a:p>
        </p:txBody>
      </p:sp>
      <p:sp>
        <p:nvSpPr>
          <p:cNvPr id="450669" name="Rectangle 109"/>
          <p:cNvSpPr>
            <a:spLocks noChangeAspect="1" noChangeArrowheads="1"/>
          </p:cNvSpPr>
          <p:nvPr/>
        </p:nvSpPr>
        <p:spPr bwMode="auto">
          <a:xfrm>
            <a:off x="5592763" y="4003675"/>
            <a:ext cx="427037" cy="385763"/>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7</a:t>
            </a:r>
          </a:p>
        </p:txBody>
      </p:sp>
      <p:sp>
        <p:nvSpPr>
          <p:cNvPr id="450670" name="Rectangle 110"/>
          <p:cNvSpPr>
            <a:spLocks noChangeAspect="1" noChangeArrowheads="1"/>
          </p:cNvSpPr>
          <p:nvPr/>
        </p:nvSpPr>
        <p:spPr bwMode="auto">
          <a:xfrm>
            <a:off x="3462338" y="4003675"/>
            <a:ext cx="425450" cy="385763"/>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6</a:t>
            </a:r>
          </a:p>
        </p:txBody>
      </p:sp>
      <p:sp>
        <p:nvSpPr>
          <p:cNvPr id="450671" name="Rectangle 111"/>
          <p:cNvSpPr>
            <a:spLocks noChangeAspect="1" noChangeArrowheads="1"/>
          </p:cNvSpPr>
          <p:nvPr/>
        </p:nvSpPr>
        <p:spPr bwMode="auto">
          <a:xfrm>
            <a:off x="3887788" y="4003675"/>
            <a:ext cx="427037" cy="385763"/>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9</a:t>
            </a:r>
          </a:p>
        </p:txBody>
      </p:sp>
      <p:sp>
        <p:nvSpPr>
          <p:cNvPr id="450673" name="Text Box 113"/>
          <p:cNvSpPr txBox="1">
            <a:spLocks noChangeArrowheads="1"/>
          </p:cNvSpPr>
          <p:nvPr/>
        </p:nvSpPr>
        <p:spPr bwMode="auto">
          <a:xfrm>
            <a:off x="909638" y="4419600"/>
            <a:ext cx="1982787" cy="304800"/>
          </a:xfrm>
          <a:prstGeom prst="rect">
            <a:avLst/>
          </a:prstGeom>
          <a:noFill/>
          <a:ln>
            <a:noFill/>
          </a:ln>
          <a:effectLst/>
          <a:extLst>
            <a:ext uri="{909E8E84-426E-40DD-AFC4-6F175D3DCCD1}">
              <a14:hiddenFill xmlns:a14="http://schemas.microsoft.com/office/drawing/2010/main">
                <a:solidFill>
                  <a:srgbClr val="0033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spAutoFit/>
          </a:bodyPr>
          <a:lstStyle/>
          <a:p>
            <a:pPr algn="ctr">
              <a:spcBef>
                <a:spcPct val="50000"/>
              </a:spcBef>
            </a:pPr>
            <a:r>
              <a:rPr lang="en-US" sz="1400"/>
              <a:t>5 blue-blue inversions</a:t>
            </a:r>
          </a:p>
        </p:txBody>
      </p:sp>
      <p:sp>
        <p:nvSpPr>
          <p:cNvPr id="450674" name="Text Box 114"/>
          <p:cNvSpPr txBox="1">
            <a:spLocks noChangeArrowheads="1"/>
          </p:cNvSpPr>
          <p:nvPr/>
        </p:nvSpPr>
        <p:spPr bwMode="auto">
          <a:xfrm>
            <a:off x="3681413" y="4419600"/>
            <a:ext cx="2230437" cy="304800"/>
          </a:xfrm>
          <a:prstGeom prst="rect">
            <a:avLst/>
          </a:prstGeom>
          <a:noFill/>
          <a:ln>
            <a:noFill/>
          </a:ln>
          <a:effectLst/>
          <a:extLst>
            <a:ext uri="{909E8E84-426E-40DD-AFC4-6F175D3DCCD1}">
              <a14:hiddenFill xmlns:a14="http://schemas.microsoft.com/office/drawing/2010/main">
                <a:solidFill>
                  <a:srgbClr val="FF9966"/>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spAutoFit/>
          </a:bodyPr>
          <a:lstStyle/>
          <a:p>
            <a:pPr algn="ctr">
              <a:spcBef>
                <a:spcPct val="50000"/>
              </a:spcBef>
            </a:pPr>
            <a:r>
              <a:rPr lang="en-US" sz="1400"/>
              <a:t>8 green-green inversions</a:t>
            </a:r>
          </a:p>
        </p:txBody>
      </p:sp>
      <p:sp>
        <p:nvSpPr>
          <p:cNvPr id="450676" name="Text Box 116"/>
          <p:cNvSpPr txBox="1">
            <a:spLocks noChangeArrowheads="1"/>
          </p:cNvSpPr>
          <p:nvPr/>
        </p:nvSpPr>
        <p:spPr bwMode="auto">
          <a:xfrm>
            <a:off x="6553200" y="3276600"/>
            <a:ext cx="1365250" cy="304800"/>
          </a:xfrm>
          <a:prstGeom prst="rect">
            <a:avLst/>
          </a:prstGeom>
          <a:noFill/>
          <a:ln>
            <a:noFill/>
          </a:ln>
          <a:effectLst/>
          <a:extLst>
            <a:ext uri="{909E8E84-426E-40DD-AFC4-6F175D3DCCD1}">
              <a14:hiddenFill xmlns:a14="http://schemas.microsoft.com/office/drawing/2010/main">
                <a:solidFill>
                  <a:srgbClr val="0033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p>
            <a:pPr>
              <a:spcBef>
                <a:spcPct val="50000"/>
              </a:spcBef>
            </a:pPr>
            <a:r>
              <a:rPr lang="en-US" sz="1400"/>
              <a:t>Divide:  O(1).</a:t>
            </a:r>
          </a:p>
        </p:txBody>
      </p:sp>
      <p:sp>
        <p:nvSpPr>
          <p:cNvPr id="450677" name="Text Box 117"/>
          <p:cNvSpPr txBox="1">
            <a:spLocks noChangeArrowheads="1"/>
          </p:cNvSpPr>
          <p:nvPr/>
        </p:nvSpPr>
        <p:spPr bwMode="auto">
          <a:xfrm>
            <a:off x="6553200" y="4054475"/>
            <a:ext cx="1981200" cy="304800"/>
          </a:xfrm>
          <a:prstGeom prst="rect">
            <a:avLst/>
          </a:prstGeom>
          <a:noFill/>
          <a:ln>
            <a:noFill/>
          </a:ln>
          <a:effectLst/>
          <a:extLst>
            <a:ext uri="{909E8E84-426E-40DD-AFC4-6F175D3DCCD1}">
              <a14:hiddenFill xmlns:a14="http://schemas.microsoft.com/office/drawing/2010/main">
                <a:solidFill>
                  <a:srgbClr val="0033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p>
            <a:pPr>
              <a:spcBef>
                <a:spcPct val="50000"/>
              </a:spcBef>
            </a:pPr>
            <a:r>
              <a:rPr lang="en-US" sz="1400"/>
              <a:t>Conquer:  2T(n / 2)</a:t>
            </a:r>
          </a:p>
        </p:txBody>
      </p:sp>
      <p:sp>
        <p:nvSpPr>
          <p:cNvPr id="450678" name="Text Box 118"/>
          <p:cNvSpPr txBox="1">
            <a:spLocks noChangeArrowheads="1"/>
          </p:cNvSpPr>
          <p:nvPr/>
        </p:nvSpPr>
        <p:spPr bwMode="auto">
          <a:xfrm>
            <a:off x="762000" y="4773613"/>
            <a:ext cx="2438400" cy="347662"/>
          </a:xfrm>
          <a:prstGeom prst="rect">
            <a:avLst/>
          </a:prstGeom>
          <a:noFill/>
          <a:ln>
            <a:noFill/>
          </a:ln>
          <a:effectLst/>
          <a:extLst>
            <a:ext uri="{909E8E84-426E-40DD-AFC4-6F175D3DCCD1}">
              <a14:hiddenFill xmlns:a14="http://schemas.microsoft.com/office/drawing/2010/main">
                <a:solidFill>
                  <a:srgbClr val="FF9966"/>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p>
            <a:pPr>
              <a:lnSpc>
                <a:spcPct val="120000"/>
              </a:lnSpc>
            </a:pPr>
            <a:r>
              <a:rPr lang="en-US" sz="1400"/>
              <a:t>5-4, 5-2, 4-2, 8-2, 10-2</a:t>
            </a:r>
          </a:p>
        </p:txBody>
      </p:sp>
      <p:sp>
        <p:nvSpPr>
          <p:cNvPr id="450679" name="Text Box 119"/>
          <p:cNvSpPr txBox="1">
            <a:spLocks noChangeArrowheads="1"/>
          </p:cNvSpPr>
          <p:nvPr/>
        </p:nvSpPr>
        <p:spPr bwMode="auto">
          <a:xfrm>
            <a:off x="3200400" y="4783138"/>
            <a:ext cx="4095750" cy="347662"/>
          </a:xfrm>
          <a:prstGeom prst="rect">
            <a:avLst/>
          </a:prstGeom>
          <a:noFill/>
          <a:ln>
            <a:noFill/>
          </a:ln>
          <a:effectLst/>
          <a:extLst>
            <a:ext uri="{909E8E84-426E-40DD-AFC4-6F175D3DCCD1}">
              <a14:hiddenFill xmlns:a14="http://schemas.microsoft.com/office/drawing/2010/main">
                <a:solidFill>
                  <a:srgbClr val="FF9966"/>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p>
            <a:pPr>
              <a:lnSpc>
                <a:spcPct val="120000"/>
              </a:lnSpc>
            </a:pPr>
            <a:r>
              <a:rPr lang="en-US" sz="1400"/>
              <a:t>6-3, 9-3, 9-7, 12-3, 12-7, 12-11, 11-3, 11-7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FB9A3093-7683-47A3-8662-93E1806AF730}" type="slidenum">
              <a:rPr lang="en-US"/>
              <a:pPr/>
              <a:t>2</a:t>
            </a:fld>
            <a:endParaRPr lang="en-US" sz="1400"/>
          </a:p>
        </p:txBody>
      </p:sp>
      <p:sp>
        <p:nvSpPr>
          <p:cNvPr id="359426" name="Rectangle 2"/>
          <p:cNvSpPr>
            <a:spLocks noGrp="1" noChangeArrowheads="1"/>
          </p:cNvSpPr>
          <p:nvPr>
            <p:ph type="title"/>
          </p:nvPr>
        </p:nvSpPr>
        <p:spPr/>
        <p:txBody>
          <a:bodyPr/>
          <a:lstStyle/>
          <a:p>
            <a:r>
              <a:rPr lang="en-US"/>
              <a:t>Divide-and-Conquer</a:t>
            </a:r>
          </a:p>
        </p:txBody>
      </p:sp>
      <p:sp>
        <p:nvSpPr>
          <p:cNvPr id="359427" name="Rectangle 3"/>
          <p:cNvSpPr>
            <a:spLocks noGrp="1" noChangeArrowheads="1"/>
          </p:cNvSpPr>
          <p:nvPr>
            <p:ph type="body" idx="1"/>
          </p:nvPr>
        </p:nvSpPr>
        <p:spPr/>
        <p:txBody>
          <a:bodyPr/>
          <a:lstStyle/>
          <a:p>
            <a:r>
              <a:rPr lang="en-US"/>
              <a:t>Divide-and-conquer.</a:t>
            </a:r>
          </a:p>
          <a:p>
            <a:pPr lvl="1"/>
            <a:r>
              <a:rPr lang="en-US"/>
              <a:t>Break up problem into several parts.</a:t>
            </a:r>
          </a:p>
          <a:p>
            <a:pPr lvl="1"/>
            <a:r>
              <a:rPr lang="en-US"/>
              <a:t>Solve each part recursively.</a:t>
            </a:r>
          </a:p>
          <a:p>
            <a:pPr lvl="1"/>
            <a:r>
              <a:rPr lang="en-US"/>
              <a:t>Combine solutions to sub-problems into overall solution.</a:t>
            </a:r>
          </a:p>
          <a:p>
            <a:pPr lvl="1"/>
            <a:endParaRPr lang="en-US"/>
          </a:p>
          <a:p>
            <a:r>
              <a:rPr lang="en-US"/>
              <a:t>Most common usage.</a:t>
            </a:r>
          </a:p>
          <a:p>
            <a:pPr lvl="1"/>
            <a:r>
              <a:rPr lang="en-US"/>
              <a:t>Break up problem of size n into </a:t>
            </a:r>
            <a:r>
              <a:rPr lang="en-US">
                <a:solidFill>
                  <a:schemeClr val="accent1"/>
                </a:solidFill>
              </a:rPr>
              <a:t>two</a:t>
            </a:r>
            <a:r>
              <a:rPr lang="en-US"/>
              <a:t> equal parts of size ½n.</a:t>
            </a:r>
          </a:p>
          <a:p>
            <a:pPr lvl="1"/>
            <a:r>
              <a:rPr lang="en-US"/>
              <a:t>Solve two parts recursively.</a:t>
            </a:r>
          </a:p>
          <a:p>
            <a:pPr lvl="1"/>
            <a:r>
              <a:rPr lang="en-US"/>
              <a:t>Combine two solutions into overall solution in </a:t>
            </a:r>
            <a:r>
              <a:rPr lang="en-US">
                <a:solidFill>
                  <a:schemeClr val="accent1"/>
                </a:solidFill>
              </a:rPr>
              <a:t>linear time</a:t>
            </a:r>
            <a:r>
              <a:rPr lang="en-US"/>
              <a:t>.</a:t>
            </a:r>
          </a:p>
          <a:p>
            <a:endParaRPr lang="en-US"/>
          </a:p>
          <a:p>
            <a:r>
              <a:rPr lang="en-US"/>
              <a:t>Consequence.</a:t>
            </a:r>
          </a:p>
          <a:p>
            <a:pPr lvl="1"/>
            <a:r>
              <a:rPr lang="en-US"/>
              <a:t>Brute force:  n</a:t>
            </a:r>
            <a:r>
              <a:rPr lang="en-US" sz="2000" baseline="30000"/>
              <a:t>2</a:t>
            </a:r>
            <a:r>
              <a:rPr lang="en-US"/>
              <a:t>.</a:t>
            </a:r>
          </a:p>
          <a:p>
            <a:pPr lvl="1"/>
            <a:r>
              <a:rPr lang="en-US"/>
              <a:t>Divide-and-conquer:  n log n.</a:t>
            </a:r>
          </a:p>
        </p:txBody>
      </p:sp>
      <p:sp>
        <p:nvSpPr>
          <p:cNvPr id="359430" name="Rectangle 6"/>
          <p:cNvSpPr>
            <a:spLocks noChangeArrowheads="1"/>
          </p:cNvSpPr>
          <p:nvPr/>
        </p:nvSpPr>
        <p:spPr bwMode="auto">
          <a:xfrm>
            <a:off x="5562600" y="4841875"/>
            <a:ext cx="2667000" cy="11541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37160" tIns="137160" rIns="137160" bIns="137160" anchor="ctr">
            <a:spAutoFit/>
          </a:bodyPr>
          <a:lstStyle/>
          <a:p>
            <a:pPr>
              <a:lnSpc>
                <a:spcPct val="120000"/>
              </a:lnSpc>
              <a:buClr>
                <a:srgbClr val="003399"/>
              </a:buClr>
              <a:buSzPct val="50000"/>
              <a:buFont typeface="Monotype Sorts" pitchFamily="48" charset="2"/>
              <a:buNone/>
            </a:pPr>
            <a:r>
              <a:rPr lang="en-US"/>
              <a:t>Divide et impera.</a:t>
            </a:r>
          </a:p>
          <a:p>
            <a:pPr>
              <a:lnSpc>
                <a:spcPct val="120000"/>
              </a:lnSpc>
              <a:buClr>
                <a:srgbClr val="003399"/>
              </a:buClr>
              <a:buSzPct val="50000"/>
              <a:buFont typeface="Monotype Sorts" pitchFamily="48" charset="2"/>
              <a:buNone/>
            </a:pPr>
            <a:r>
              <a:rPr lang="en-US"/>
              <a:t>Veni, vidi, vici.</a:t>
            </a:r>
          </a:p>
          <a:p>
            <a:pPr>
              <a:lnSpc>
                <a:spcPct val="120000"/>
              </a:lnSpc>
              <a:buClr>
                <a:srgbClr val="003399"/>
              </a:buClr>
              <a:buSzPct val="50000"/>
              <a:buFont typeface="Monotype Sorts" pitchFamily="48" charset="2"/>
              <a:buNone/>
            </a:pPr>
            <a:r>
              <a:rPr lang="en-US"/>
              <a:t>        </a:t>
            </a:r>
            <a:r>
              <a:rPr lang="en-US">
                <a:solidFill>
                  <a:schemeClr val="hlink"/>
                </a:solidFill>
              </a:rPr>
              <a:t>- Julius Caesar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3"/>
          <p:cNvSpPr>
            <a:spLocks noGrp="1"/>
          </p:cNvSpPr>
          <p:nvPr>
            <p:ph type="sldNum" sz="quarter" idx="10"/>
          </p:nvPr>
        </p:nvSpPr>
        <p:spPr/>
        <p:txBody>
          <a:bodyPr/>
          <a:lstStyle/>
          <a:p>
            <a:fld id="{F7932DF7-1E03-43D4-B64F-111FC6A9F497}" type="slidenum">
              <a:rPr lang="en-US"/>
              <a:pPr/>
              <a:t>20</a:t>
            </a:fld>
            <a:endParaRPr lang="en-US" sz="1400"/>
          </a:p>
        </p:txBody>
      </p:sp>
      <p:sp>
        <p:nvSpPr>
          <p:cNvPr id="451610" name="Rectangle 26"/>
          <p:cNvSpPr>
            <a:spLocks noGrp="1" noChangeArrowheads="1"/>
          </p:cNvSpPr>
          <p:nvPr>
            <p:ph type="title"/>
          </p:nvPr>
        </p:nvSpPr>
        <p:spPr/>
        <p:txBody>
          <a:bodyPr/>
          <a:lstStyle/>
          <a:p>
            <a:r>
              <a:rPr lang="en-US"/>
              <a:t>Counting Inversions:  Divide-and-Conquer</a:t>
            </a:r>
          </a:p>
        </p:txBody>
      </p:sp>
      <p:sp>
        <p:nvSpPr>
          <p:cNvPr id="451611" name="Rectangle 27"/>
          <p:cNvSpPr>
            <a:spLocks noGrp="1" noChangeArrowheads="1"/>
          </p:cNvSpPr>
          <p:nvPr>
            <p:ph type="body" idx="1"/>
          </p:nvPr>
        </p:nvSpPr>
        <p:spPr/>
        <p:txBody>
          <a:bodyPr/>
          <a:lstStyle/>
          <a:p>
            <a:r>
              <a:rPr lang="en-US"/>
              <a:t>Divide-and-conquer.</a:t>
            </a:r>
          </a:p>
          <a:p>
            <a:pPr lvl="1"/>
            <a:r>
              <a:rPr lang="en-US"/>
              <a:t>Divide:  separate list into two pieces.</a:t>
            </a:r>
          </a:p>
          <a:p>
            <a:pPr lvl="1"/>
            <a:r>
              <a:rPr lang="en-US"/>
              <a:t>Conquer: recursively count inversions in each half.</a:t>
            </a:r>
          </a:p>
          <a:p>
            <a:pPr lvl="1"/>
            <a:r>
              <a:rPr lang="en-US">
                <a:solidFill>
                  <a:schemeClr val="accent1"/>
                </a:solidFill>
              </a:rPr>
              <a:t>Combine</a:t>
            </a:r>
            <a:r>
              <a:rPr lang="en-US"/>
              <a:t>: count inversions where a</a:t>
            </a:r>
            <a:r>
              <a:rPr lang="en-US" sz="2000" baseline="-25000"/>
              <a:t>i</a:t>
            </a:r>
            <a:r>
              <a:rPr lang="en-US"/>
              <a:t> and a</a:t>
            </a:r>
            <a:r>
              <a:rPr lang="en-US" sz="2000" baseline="-25000"/>
              <a:t>j</a:t>
            </a:r>
            <a:r>
              <a:rPr lang="en-US"/>
              <a:t> are in different halves, and return sum of three quantities.</a:t>
            </a:r>
          </a:p>
          <a:p>
            <a:pPr lvl="1"/>
            <a:endParaRPr lang="en-US"/>
          </a:p>
        </p:txBody>
      </p:sp>
      <p:sp>
        <p:nvSpPr>
          <p:cNvPr id="451625" name="Rectangle 41"/>
          <p:cNvSpPr>
            <a:spLocks noChangeAspect="1" noChangeArrowheads="1"/>
          </p:cNvSpPr>
          <p:nvPr/>
        </p:nvSpPr>
        <p:spPr bwMode="auto">
          <a:xfrm>
            <a:off x="1685925" y="3322638"/>
            <a:ext cx="425450"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4</a:t>
            </a:r>
          </a:p>
        </p:txBody>
      </p:sp>
      <p:sp>
        <p:nvSpPr>
          <p:cNvPr id="451626" name="Rectangle 42"/>
          <p:cNvSpPr>
            <a:spLocks noChangeAspect="1" noChangeArrowheads="1"/>
          </p:cNvSpPr>
          <p:nvPr/>
        </p:nvSpPr>
        <p:spPr bwMode="auto">
          <a:xfrm>
            <a:off x="2111375" y="3322638"/>
            <a:ext cx="427038"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8</a:t>
            </a:r>
          </a:p>
        </p:txBody>
      </p:sp>
      <p:sp>
        <p:nvSpPr>
          <p:cNvPr id="451627" name="Rectangle 43"/>
          <p:cNvSpPr>
            <a:spLocks noChangeAspect="1" noChangeArrowheads="1"/>
          </p:cNvSpPr>
          <p:nvPr/>
        </p:nvSpPr>
        <p:spPr bwMode="auto">
          <a:xfrm>
            <a:off x="2538413" y="3322638"/>
            <a:ext cx="425450"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10</a:t>
            </a:r>
          </a:p>
        </p:txBody>
      </p:sp>
      <p:sp>
        <p:nvSpPr>
          <p:cNvPr id="451628" name="Rectangle 44"/>
          <p:cNvSpPr>
            <a:spLocks noChangeAspect="1" noChangeArrowheads="1"/>
          </p:cNvSpPr>
          <p:nvPr/>
        </p:nvSpPr>
        <p:spPr bwMode="auto">
          <a:xfrm>
            <a:off x="2963863" y="3322638"/>
            <a:ext cx="427037"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2</a:t>
            </a:r>
          </a:p>
        </p:txBody>
      </p:sp>
      <p:sp>
        <p:nvSpPr>
          <p:cNvPr id="451629" name="Rectangle 45"/>
          <p:cNvSpPr>
            <a:spLocks noChangeAspect="1" noChangeArrowheads="1"/>
          </p:cNvSpPr>
          <p:nvPr/>
        </p:nvSpPr>
        <p:spPr bwMode="auto">
          <a:xfrm>
            <a:off x="833438" y="3322638"/>
            <a:ext cx="425450"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1</a:t>
            </a:r>
          </a:p>
        </p:txBody>
      </p:sp>
      <p:sp>
        <p:nvSpPr>
          <p:cNvPr id="451630" name="Rectangle 46"/>
          <p:cNvSpPr>
            <a:spLocks noChangeAspect="1" noChangeArrowheads="1"/>
          </p:cNvSpPr>
          <p:nvPr/>
        </p:nvSpPr>
        <p:spPr bwMode="auto">
          <a:xfrm>
            <a:off x="1258888" y="3322638"/>
            <a:ext cx="427037"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5</a:t>
            </a:r>
          </a:p>
        </p:txBody>
      </p:sp>
      <p:sp>
        <p:nvSpPr>
          <p:cNvPr id="451631" name="Rectangle 47"/>
          <p:cNvSpPr>
            <a:spLocks noChangeAspect="1" noChangeArrowheads="1"/>
          </p:cNvSpPr>
          <p:nvPr/>
        </p:nvSpPr>
        <p:spPr bwMode="auto">
          <a:xfrm>
            <a:off x="4243388" y="3322638"/>
            <a:ext cx="427037"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12</a:t>
            </a:r>
          </a:p>
        </p:txBody>
      </p:sp>
      <p:sp>
        <p:nvSpPr>
          <p:cNvPr id="451632" name="Rectangle 48"/>
          <p:cNvSpPr>
            <a:spLocks noChangeAspect="1" noChangeArrowheads="1"/>
          </p:cNvSpPr>
          <p:nvPr/>
        </p:nvSpPr>
        <p:spPr bwMode="auto">
          <a:xfrm>
            <a:off x="4670425" y="3322638"/>
            <a:ext cx="425450"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11</a:t>
            </a:r>
          </a:p>
        </p:txBody>
      </p:sp>
      <p:sp>
        <p:nvSpPr>
          <p:cNvPr id="451633" name="Rectangle 49"/>
          <p:cNvSpPr>
            <a:spLocks noChangeAspect="1" noChangeArrowheads="1"/>
          </p:cNvSpPr>
          <p:nvPr/>
        </p:nvSpPr>
        <p:spPr bwMode="auto">
          <a:xfrm>
            <a:off x="5095875" y="3322638"/>
            <a:ext cx="427038"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3</a:t>
            </a:r>
          </a:p>
        </p:txBody>
      </p:sp>
      <p:sp>
        <p:nvSpPr>
          <p:cNvPr id="451634" name="Rectangle 50"/>
          <p:cNvSpPr>
            <a:spLocks noChangeAspect="1" noChangeArrowheads="1"/>
          </p:cNvSpPr>
          <p:nvPr/>
        </p:nvSpPr>
        <p:spPr bwMode="auto">
          <a:xfrm>
            <a:off x="5522913" y="3322638"/>
            <a:ext cx="425450"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7</a:t>
            </a:r>
          </a:p>
        </p:txBody>
      </p:sp>
      <p:sp>
        <p:nvSpPr>
          <p:cNvPr id="451635" name="Rectangle 51"/>
          <p:cNvSpPr>
            <a:spLocks noChangeAspect="1" noChangeArrowheads="1"/>
          </p:cNvSpPr>
          <p:nvPr/>
        </p:nvSpPr>
        <p:spPr bwMode="auto">
          <a:xfrm>
            <a:off x="3390900" y="3322638"/>
            <a:ext cx="427038"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6</a:t>
            </a:r>
          </a:p>
        </p:txBody>
      </p:sp>
      <p:sp>
        <p:nvSpPr>
          <p:cNvPr id="451636" name="Rectangle 52"/>
          <p:cNvSpPr>
            <a:spLocks noChangeAspect="1" noChangeArrowheads="1"/>
          </p:cNvSpPr>
          <p:nvPr/>
        </p:nvSpPr>
        <p:spPr bwMode="auto">
          <a:xfrm>
            <a:off x="3817938" y="3322638"/>
            <a:ext cx="425450" cy="385762"/>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9</a:t>
            </a:r>
          </a:p>
        </p:txBody>
      </p:sp>
      <p:sp>
        <p:nvSpPr>
          <p:cNvPr id="451637" name="Rectangle 53"/>
          <p:cNvSpPr>
            <a:spLocks noChangeAspect="1" noChangeArrowheads="1"/>
          </p:cNvSpPr>
          <p:nvPr/>
        </p:nvSpPr>
        <p:spPr bwMode="auto">
          <a:xfrm>
            <a:off x="1614488" y="4003675"/>
            <a:ext cx="427037" cy="385763"/>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4</a:t>
            </a:r>
          </a:p>
        </p:txBody>
      </p:sp>
      <p:sp>
        <p:nvSpPr>
          <p:cNvPr id="451638" name="Rectangle 54"/>
          <p:cNvSpPr>
            <a:spLocks noChangeAspect="1" noChangeArrowheads="1"/>
          </p:cNvSpPr>
          <p:nvPr/>
        </p:nvSpPr>
        <p:spPr bwMode="auto">
          <a:xfrm>
            <a:off x="2041525" y="4003675"/>
            <a:ext cx="425450" cy="385763"/>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8</a:t>
            </a:r>
          </a:p>
        </p:txBody>
      </p:sp>
      <p:sp>
        <p:nvSpPr>
          <p:cNvPr id="451639" name="Rectangle 55"/>
          <p:cNvSpPr>
            <a:spLocks noChangeAspect="1" noChangeArrowheads="1"/>
          </p:cNvSpPr>
          <p:nvPr/>
        </p:nvSpPr>
        <p:spPr bwMode="auto">
          <a:xfrm>
            <a:off x="2466975" y="4003675"/>
            <a:ext cx="427038" cy="385763"/>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10</a:t>
            </a:r>
          </a:p>
        </p:txBody>
      </p:sp>
      <p:sp>
        <p:nvSpPr>
          <p:cNvPr id="451640" name="Rectangle 56"/>
          <p:cNvSpPr>
            <a:spLocks noChangeAspect="1" noChangeArrowheads="1"/>
          </p:cNvSpPr>
          <p:nvPr/>
        </p:nvSpPr>
        <p:spPr bwMode="auto">
          <a:xfrm>
            <a:off x="2894013" y="4003675"/>
            <a:ext cx="425450" cy="385763"/>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2</a:t>
            </a:r>
          </a:p>
        </p:txBody>
      </p:sp>
      <p:sp>
        <p:nvSpPr>
          <p:cNvPr id="451641" name="Rectangle 57"/>
          <p:cNvSpPr>
            <a:spLocks noChangeAspect="1" noChangeArrowheads="1"/>
          </p:cNvSpPr>
          <p:nvPr/>
        </p:nvSpPr>
        <p:spPr bwMode="auto">
          <a:xfrm>
            <a:off x="762000" y="4003675"/>
            <a:ext cx="427038" cy="385763"/>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1</a:t>
            </a:r>
          </a:p>
        </p:txBody>
      </p:sp>
      <p:sp>
        <p:nvSpPr>
          <p:cNvPr id="451642" name="Rectangle 58"/>
          <p:cNvSpPr>
            <a:spLocks noChangeAspect="1" noChangeArrowheads="1"/>
          </p:cNvSpPr>
          <p:nvPr/>
        </p:nvSpPr>
        <p:spPr bwMode="auto">
          <a:xfrm>
            <a:off x="1189038" y="4003675"/>
            <a:ext cx="425450" cy="385763"/>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5</a:t>
            </a:r>
          </a:p>
        </p:txBody>
      </p:sp>
      <p:sp>
        <p:nvSpPr>
          <p:cNvPr id="451643" name="Rectangle 59"/>
          <p:cNvSpPr>
            <a:spLocks noChangeAspect="1" noChangeArrowheads="1"/>
          </p:cNvSpPr>
          <p:nvPr/>
        </p:nvSpPr>
        <p:spPr bwMode="auto">
          <a:xfrm>
            <a:off x="4314825" y="4003675"/>
            <a:ext cx="425450" cy="385763"/>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12</a:t>
            </a:r>
          </a:p>
        </p:txBody>
      </p:sp>
      <p:sp>
        <p:nvSpPr>
          <p:cNvPr id="451644" name="Rectangle 60"/>
          <p:cNvSpPr>
            <a:spLocks noChangeAspect="1" noChangeArrowheads="1"/>
          </p:cNvSpPr>
          <p:nvPr/>
        </p:nvSpPr>
        <p:spPr bwMode="auto">
          <a:xfrm>
            <a:off x="4740275" y="4003675"/>
            <a:ext cx="427038" cy="385763"/>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11</a:t>
            </a:r>
          </a:p>
        </p:txBody>
      </p:sp>
      <p:sp>
        <p:nvSpPr>
          <p:cNvPr id="451645" name="Rectangle 61"/>
          <p:cNvSpPr>
            <a:spLocks noChangeAspect="1" noChangeArrowheads="1"/>
          </p:cNvSpPr>
          <p:nvPr/>
        </p:nvSpPr>
        <p:spPr bwMode="auto">
          <a:xfrm>
            <a:off x="5167313" y="4003675"/>
            <a:ext cx="425450" cy="385763"/>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3</a:t>
            </a:r>
          </a:p>
        </p:txBody>
      </p:sp>
      <p:sp>
        <p:nvSpPr>
          <p:cNvPr id="451646" name="Rectangle 62"/>
          <p:cNvSpPr>
            <a:spLocks noChangeAspect="1" noChangeArrowheads="1"/>
          </p:cNvSpPr>
          <p:nvPr/>
        </p:nvSpPr>
        <p:spPr bwMode="auto">
          <a:xfrm>
            <a:off x="5592763" y="4003675"/>
            <a:ext cx="427037" cy="385763"/>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7</a:t>
            </a:r>
          </a:p>
        </p:txBody>
      </p:sp>
      <p:sp>
        <p:nvSpPr>
          <p:cNvPr id="451647" name="Rectangle 63"/>
          <p:cNvSpPr>
            <a:spLocks noChangeAspect="1" noChangeArrowheads="1"/>
          </p:cNvSpPr>
          <p:nvPr/>
        </p:nvSpPr>
        <p:spPr bwMode="auto">
          <a:xfrm>
            <a:off x="3462338" y="4003675"/>
            <a:ext cx="425450" cy="385763"/>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6</a:t>
            </a:r>
          </a:p>
        </p:txBody>
      </p:sp>
      <p:sp>
        <p:nvSpPr>
          <p:cNvPr id="451648" name="Rectangle 64"/>
          <p:cNvSpPr>
            <a:spLocks noChangeAspect="1" noChangeArrowheads="1"/>
          </p:cNvSpPr>
          <p:nvPr/>
        </p:nvSpPr>
        <p:spPr bwMode="auto">
          <a:xfrm>
            <a:off x="3887788" y="4003675"/>
            <a:ext cx="427037" cy="385763"/>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9</a:t>
            </a:r>
          </a:p>
        </p:txBody>
      </p:sp>
      <p:sp>
        <p:nvSpPr>
          <p:cNvPr id="451650" name="Text Box 66"/>
          <p:cNvSpPr txBox="1">
            <a:spLocks noChangeArrowheads="1"/>
          </p:cNvSpPr>
          <p:nvPr/>
        </p:nvSpPr>
        <p:spPr bwMode="auto">
          <a:xfrm>
            <a:off x="909638" y="4419600"/>
            <a:ext cx="1982787" cy="304800"/>
          </a:xfrm>
          <a:prstGeom prst="rect">
            <a:avLst/>
          </a:prstGeom>
          <a:noFill/>
          <a:ln>
            <a:noFill/>
          </a:ln>
          <a:effectLst/>
          <a:extLst>
            <a:ext uri="{909E8E84-426E-40DD-AFC4-6F175D3DCCD1}">
              <a14:hiddenFill xmlns:a14="http://schemas.microsoft.com/office/drawing/2010/main">
                <a:solidFill>
                  <a:srgbClr val="0033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spAutoFit/>
          </a:bodyPr>
          <a:lstStyle/>
          <a:p>
            <a:pPr algn="ctr">
              <a:spcBef>
                <a:spcPct val="50000"/>
              </a:spcBef>
            </a:pPr>
            <a:r>
              <a:rPr lang="en-US" sz="1400"/>
              <a:t>5 blue-blue inversions</a:t>
            </a:r>
          </a:p>
        </p:txBody>
      </p:sp>
      <p:sp>
        <p:nvSpPr>
          <p:cNvPr id="451651" name="Text Box 67"/>
          <p:cNvSpPr txBox="1">
            <a:spLocks noChangeArrowheads="1"/>
          </p:cNvSpPr>
          <p:nvPr/>
        </p:nvSpPr>
        <p:spPr bwMode="auto">
          <a:xfrm>
            <a:off x="3681413" y="4419600"/>
            <a:ext cx="2230437" cy="304800"/>
          </a:xfrm>
          <a:prstGeom prst="rect">
            <a:avLst/>
          </a:prstGeom>
          <a:noFill/>
          <a:ln>
            <a:noFill/>
          </a:ln>
          <a:effectLst/>
          <a:extLst>
            <a:ext uri="{909E8E84-426E-40DD-AFC4-6F175D3DCCD1}">
              <a14:hiddenFill xmlns:a14="http://schemas.microsoft.com/office/drawing/2010/main">
                <a:solidFill>
                  <a:srgbClr val="FF9966"/>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spAutoFit/>
          </a:bodyPr>
          <a:lstStyle/>
          <a:p>
            <a:pPr algn="ctr">
              <a:spcBef>
                <a:spcPct val="50000"/>
              </a:spcBef>
            </a:pPr>
            <a:r>
              <a:rPr lang="en-US" sz="1400"/>
              <a:t>8 green-green inversions</a:t>
            </a:r>
          </a:p>
        </p:txBody>
      </p:sp>
      <p:sp>
        <p:nvSpPr>
          <p:cNvPr id="451653" name="Text Box 69"/>
          <p:cNvSpPr txBox="1">
            <a:spLocks noChangeArrowheads="1"/>
          </p:cNvSpPr>
          <p:nvPr/>
        </p:nvSpPr>
        <p:spPr bwMode="auto">
          <a:xfrm>
            <a:off x="6553200" y="3276600"/>
            <a:ext cx="1365250" cy="304800"/>
          </a:xfrm>
          <a:prstGeom prst="rect">
            <a:avLst/>
          </a:prstGeom>
          <a:noFill/>
          <a:ln>
            <a:noFill/>
          </a:ln>
          <a:effectLst/>
          <a:extLst>
            <a:ext uri="{909E8E84-426E-40DD-AFC4-6F175D3DCCD1}">
              <a14:hiddenFill xmlns:a14="http://schemas.microsoft.com/office/drawing/2010/main">
                <a:solidFill>
                  <a:srgbClr val="0033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p>
            <a:pPr>
              <a:spcBef>
                <a:spcPct val="50000"/>
              </a:spcBef>
            </a:pPr>
            <a:r>
              <a:rPr lang="en-US" sz="1400"/>
              <a:t>Divide:  O(1).</a:t>
            </a:r>
          </a:p>
        </p:txBody>
      </p:sp>
      <p:sp>
        <p:nvSpPr>
          <p:cNvPr id="451654" name="Text Box 70"/>
          <p:cNvSpPr txBox="1">
            <a:spLocks noChangeArrowheads="1"/>
          </p:cNvSpPr>
          <p:nvPr/>
        </p:nvSpPr>
        <p:spPr bwMode="auto">
          <a:xfrm>
            <a:off x="6553200" y="4054475"/>
            <a:ext cx="1981200" cy="304800"/>
          </a:xfrm>
          <a:prstGeom prst="rect">
            <a:avLst/>
          </a:prstGeom>
          <a:noFill/>
          <a:ln>
            <a:noFill/>
          </a:ln>
          <a:effectLst/>
          <a:extLst>
            <a:ext uri="{909E8E84-426E-40DD-AFC4-6F175D3DCCD1}">
              <a14:hiddenFill xmlns:a14="http://schemas.microsoft.com/office/drawing/2010/main">
                <a:solidFill>
                  <a:srgbClr val="0033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p>
            <a:pPr>
              <a:spcBef>
                <a:spcPct val="50000"/>
              </a:spcBef>
            </a:pPr>
            <a:r>
              <a:rPr lang="en-US" sz="1400"/>
              <a:t>Conquer:  2T(n / 2)</a:t>
            </a:r>
          </a:p>
        </p:txBody>
      </p:sp>
      <p:sp>
        <p:nvSpPr>
          <p:cNvPr id="451656" name="Text Box 72"/>
          <p:cNvSpPr txBox="1">
            <a:spLocks noChangeArrowheads="1"/>
          </p:cNvSpPr>
          <p:nvPr/>
        </p:nvSpPr>
        <p:spPr bwMode="auto">
          <a:xfrm>
            <a:off x="6553200" y="5151438"/>
            <a:ext cx="1676400" cy="304800"/>
          </a:xfrm>
          <a:prstGeom prst="rect">
            <a:avLst/>
          </a:prstGeom>
          <a:noFill/>
          <a:ln>
            <a:noFill/>
          </a:ln>
          <a:effectLst/>
          <a:extLst>
            <a:ext uri="{909E8E84-426E-40DD-AFC4-6F175D3DCCD1}">
              <a14:hiddenFill xmlns:a14="http://schemas.microsoft.com/office/drawing/2010/main">
                <a:solidFill>
                  <a:srgbClr val="0033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p>
            <a:pPr>
              <a:spcBef>
                <a:spcPct val="50000"/>
              </a:spcBef>
            </a:pPr>
            <a:r>
              <a:rPr lang="en-US" sz="1400">
                <a:solidFill>
                  <a:schemeClr val="accent1"/>
                </a:solidFill>
              </a:rPr>
              <a:t>Combine:  ???</a:t>
            </a:r>
          </a:p>
        </p:txBody>
      </p:sp>
      <p:sp>
        <p:nvSpPr>
          <p:cNvPr id="451657" name="Text Box 73"/>
          <p:cNvSpPr txBox="1">
            <a:spLocks noChangeArrowheads="1"/>
          </p:cNvSpPr>
          <p:nvPr/>
        </p:nvSpPr>
        <p:spPr bwMode="auto">
          <a:xfrm>
            <a:off x="904875" y="5037138"/>
            <a:ext cx="5181600" cy="603250"/>
          </a:xfrm>
          <a:prstGeom prst="rect">
            <a:avLst/>
          </a:prstGeom>
          <a:noFill/>
          <a:ln>
            <a:noFill/>
          </a:ln>
          <a:effectLst/>
          <a:extLst>
            <a:ext uri="{909E8E84-426E-40DD-AFC4-6F175D3DCCD1}">
              <a14:hiddenFill xmlns:a14="http://schemas.microsoft.com/office/drawing/2010/main">
                <a:solidFill>
                  <a:srgbClr val="FF9966"/>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p>
            <a:pPr>
              <a:lnSpc>
                <a:spcPct val="120000"/>
              </a:lnSpc>
            </a:pPr>
            <a:r>
              <a:rPr lang="en-US" sz="1400"/>
              <a:t>9 blue-green inversions</a:t>
            </a:r>
          </a:p>
          <a:p>
            <a:pPr>
              <a:lnSpc>
                <a:spcPct val="120000"/>
              </a:lnSpc>
            </a:pPr>
            <a:r>
              <a:rPr lang="en-US" sz="1400"/>
              <a:t>5-3, 4-3, 8-6, 8-3, 8-7, 10-6, 10-9, 10-3, 10-7</a:t>
            </a:r>
          </a:p>
        </p:txBody>
      </p:sp>
      <p:sp>
        <p:nvSpPr>
          <p:cNvPr id="451658" name="Text Box 74"/>
          <p:cNvSpPr txBox="1">
            <a:spLocks noChangeArrowheads="1"/>
          </p:cNvSpPr>
          <p:nvPr/>
        </p:nvSpPr>
        <p:spPr bwMode="auto">
          <a:xfrm>
            <a:off x="1524000" y="6057900"/>
            <a:ext cx="2590800" cy="428625"/>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91440" rIns="92075" bIns="91440" anchor="ctr">
            <a:spAutoFit/>
          </a:bodyPr>
          <a:lstStyle/>
          <a:p>
            <a:pPr>
              <a:spcBef>
                <a:spcPct val="50000"/>
              </a:spcBef>
            </a:pPr>
            <a:r>
              <a:rPr lang="en-US"/>
              <a:t>Total = 5 + 8 + 9 = 22.</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3"/>
          <p:cNvSpPr>
            <a:spLocks noGrp="1"/>
          </p:cNvSpPr>
          <p:nvPr>
            <p:ph type="sldNum" sz="quarter" idx="10"/>
          </p:nvPr>
        </p:nvSpPr>
        <p:spPr/>
        <p:txBody>
          <a:bodyPr/>
          <a:lstStyle/>
          <a:p>
            <a:fld id="{D21F089E-30F5-44E8-9B11-B22F3FF4A032}" type="slidenum">
              <a:rPr lang="en-US"/>
              <a:pPr/>
              <a:t>21</a:t>
            </a:fld>
            <a:endParaRPr lang="en-US" sz="1400"/>
          </a:p>
        </p:txBody>
      </p:sp>
      <p:sp>
        <p:nvSpPr>
          <p:cNvPr id="454684" name="Text Box 28"/>
          <p:cNvSpPr txBox="1">
            <a:spLocks noChangeArrowheads="1"/>
          </p:cNvSpPr>
          <p:nvPr/>
        </p:nvSpPr>
        <p:spPr bwMode="auto">
          <a:xfrm>
            <a:off x="838200" y="3976688"/>
            <a:ext cx="5638800" cy="336550"/>
          </a:xfrm>
          <a:prstGeom prst="rect">
            <a:avLst/>
          </a:prstGeom>
          <a:noFill/>
          <a:ln>
            <a:noFill/>
          </a:ln>
          <a:effectLst/>
          <a:extLst>
            <a:ext uri="{909E8E84-426E-40DD-AFC4-6F175D3DCCD1}">
              <a14:hiddenFill xmlns:a14="http://schemas.microsoft.com/office/drawing/2010/main">
                <a:solidFill>
                  <a:srgbClr val="FF9966"/>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p>
            <a:pPr>
              <a:spcBef>
                <a:spcPct val="50000"/>
              </a:spcBef>
            </a:pPr>
            <a:r>
              <a:rPr lang="en-US"/>
              <a:t>13 blue-green inversions:  </a:t>
            </a:r>
            <a:r>
              <a:rPr kumimoji="0" lang="en-US"/>
              <a:t>6 + 3 + 2 + 2 + 0 + 0 </a:t>
            </a:r>
            <a:endParaRPr lang="en-US"/>
          </a:p>
        </p:txBody>
      </p:sp>
      <p:sp>
        <p:nvSpPr>
          <p:cNvPr id="454685" name="Rectangle 29"/>
          <p:cNvSpPr>
            <a:spLocks noGrp="1" noChangeArrowheads="1"/>
          </p:cNvSpPr>
          <p:nvPr>
            <p:ph type="title"/>
          </p:nvPr>
        </p:nvSpPr>
        <p:spPr/>
        <p:txBody>
          <a:bodyPr/>
          <a:lstStyle/>
          <a:p>
            <a:r>
              <a:rPr lang="en-US"/>
              <a:t>Counting Inversions:  Combine</a:t>
            </a:r>
          </a:p>
        </p:txBody>
      </p:sp>
      <p:sp>
        <p:nvSpPr>
          <p:cNvPr id="454686" name="Rectangle 30"/>
          <p:cNvSpPr>
            <a:spLocks noGrp="1" noChangeArrowheads="1"/>
          </p:cNvSpPr>
          <p:nvPr>
            <p:ph type="body" idx="1"/>
          </p:nvPr>
        </p:nvSpPr>
        <p:spPr/>
        <p:txBody>
          <a:bodyPr/>
          <a:lstStyle/>
          <a:p>
            <a:pPr>
              <a:lnSpc>
                <a:spcPct val="100000"/>
              </a:lnSpc>
              <a:buClrTx/>
              <a:buSzTx/>
              <a:buFontTx/>
              <a:buNone/>
            </a:pPr>
            <a:r>
              <a:rPr lang="en-US"/>
              <a:t>Combine:  </a:t>
            </a:r>
            <a:r>
              <a:rPr lang="en-US">
                <a:solidFill>
                  <a:schemeClr val="tx1"/>
                </a:solidFill>
              </a:rPr>
              <a:t>count blue-green inversions</a:t>
            </a:r>
            <a:r>
              <a:rPr lang="en-US"/>
              <a:t> </a:t>
            </a:r>
          </a:p>
          <a:p>
            <a:pPr lvl="1"/>
            <a:r>
              <a:rPr lang="en-US"/>
              <a:t>Assume each half is </a:t>
            </a:r>
            <a:r>
              <a:rPr lang="en-US">
                <a:solidFill>
                  <a:schemeClr val="accent1"/>
                </a:solidFill>
              </a:rPr>
              <a:t>sorted</a:t>
            </a:r>
            <a:r>
              <a:rPr lang="en-US"/>
              <a:t>.</a:t>
            </a:r>
          </a:p>
          <a:p>
            <a:pPr lvl="1"/>
            <a:r>
              <a:rPr lang="en-US"/>
              <a:t>Count inversions where a</a:t>
            </a:r>
            <a:r>
              <a:rPr lang="en-US" sz="2000" baseline="-25000"/>
              <a:t>i</a:t>
            </a:r>
            <a:r>
              <a:rPr lang="en-US"/>
              <a:t> and a</a:t>
            </a:r>
            <a:r>
              <a:rPr lang="en-US" sz="2000" baseline="-25000"/>
              <a:t>j</a:t>
            </a:r>
            <a:r>
              <a:rPr lang="en-US"/>
              <a:t> are in different halves. </a:t>
            </a:r>
          </a:p>
          <a:p>
            <a:pPr lvl="1"/>
            <a:r>
              <a:rPr lang="en-US">
                <a:solidFill>
                  <a:schemeClr val="accent1"/>
                </a:solidFill>
              </a:rPr>
              <a:t>Merge</a:t>
            </a:r>
            <a:r>
              <a:rPr lang="en-US"/>
              <a:t> two sorted halves into sorted whole.</a:t>
            </a:r>
          </a:p>
          <a:p>
            <a:r>
              <a:rPr lang="en-US">
                <a:solidFill>
                  <a:schemeClr val="tx1"/>
                </a:solidFill>
              </a:rPr>
              <a:t> </a:t>
            </a:r>
          </a:p>
        </p:txBody>
      </p:sp>
      <p:sp>
        <p:nvSpPr>
          <p:cNvPr id="454687" name="Text Box 31"/>
          <p:cNvSpPr txBox="1">
            <a:spLocks noChangeArrowheads="1"/>
          </p:cNvSpPr>
          <p:nvPr/>
        </p:nvSpPr>
        <p:spPr bwMode="auto">
          <a:xfrm>
            <a:off x="7010400" y="3979863"/>
            <a:ext cx="1681163" cy="304800"/>
          </a:xfrm>
          <a:prstGeom prst="rect">
            <a:avLst/>
          </a:prstGeom>
          <a:noFill/>
          <a:ln>
            <a:noFill/>
          </a:ln>
          <a:effectLst/>
          <a:extLst>
            <a:ext uri="{909E8E84-426E-40DD-AFC4-6F175D3DCCD1}">
              <a14:hiddenFill xmlns:a14="http://schemas.microsoft.com/office/drawing/2010/main">
                <a:solidFill>
                  <a:srgbClr val="0033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p>
            <a:pPr>
              <a:spcBef>
                <a:spcPct val="50000"/>
              </a:spcBef>
            </a:pPr>
            <a:r>
              <a:rPr lang="en-US" sz="1400"/>
              <a:t>Count:  O(n)</a:t>
            </a:r>
          </a:p>
        </p:txBody>
      </p:sp>
      <p:sp>
        <p:nvSpPr>
          <p:cNvPr id="454688" name="Text Box 32"/>
          <p:cNvSpPr txBox="1">
            <a:spLocks noChangeArrowheads="1"/>
          </p:cNvSpPr>
          <p:nvPr/>
        </p:nvSpPr>
        <p:spPr bwMode="auto">
          <a:xfrm>
            <a:off x="7010400" y="4754563"/>
            <a:ext cx="1681163" cy="304800"/>
          </a:xfrm>
          <a:prstGeom prst="rect">
            <a:avLst/>
          </a:prstGeom>
          <a:noFill/>
          <a:ln>
            <a:noFill/>
          </a:ln>
          <a:effectLst/>
          <a:extLst>
            <a:ext uri="{909E8E84-426E-40DD-AFC4-6F175D3DCCD1}">
              <a14:hiddenFill xmlns:a14="http://schemas.microsoft.com/office/drawing/2010/main">
                <a:solidFill>
                  <a:srgbClr val="0033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p>
            <a:pPr>
              <a:spcBef>
                <a:spcPct val="50000"/>
              </a:spcBef>
            </a:pPr>
            <a:r>
              <a:rPr lang="en-US" sz="1400"/>
              <a:t>Merge:  O(n)</a:t>
            </a:r>
          </a:p>
        </p:txBody>
      </p:sp>
      <p:sp>
        <p:nvSpPr>
          <p:cNvPr id="454692" name="Rectangle 36"/>
          <p:cNvSpPr>
            <a:spLocks noChangeAspect="1" noChangeArrowheads="1"/>
          </p:cNvSpPr>
          <p:nvPr/>
        </p:nvSpPr>
        <p:spPr bwMode="auto">
          <a:xfrm>
            <a:off x="1600200" y="3200400"/>
            <a:ext cx="457200" cy="414338"/>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10</a:t>
            </a:r>
          </a:p>
        </p:txBody>
      </p:sp>
      <p:sp>
        <p:nvSpPr>
          <p:cNvPr id="454693" name="Rectangle 37"/>
          <p:cNvSpPr>
            <a:spLocks noChangeAspect="1" noChangeArrowheads="1"/>
          </p:cNvSpPr>
          <p:nvPr/>
        </p:nvSpPr>
        <p:spPr bwMode="auto">
          <a:xfrm>
            <a:off x="2057400" y="3200400"/>
            <a:ext cx="457200" cy="414338"/>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14</a:t>
            </a:r>
          </a:p>
        </p:txBody>
      </p:sp>
      <p:sp>
        <p:nvSpPr>
          <p:cNvPr id="454694" name="Rectangle 38"/>
          <p:cNvSpPr>
            <a:spLocks noChangeAspect="1" noChangeArrowheads="1"/>
          </p:cNvSpPr>
          <p:nvPr/>
        </p:nvSpPr>
        <p:spPr bwMode="auto">
          <a:xfrm>
            <a:off x="2514600" y="3200400"/>
            <a:ext cx="457200" cy="414338"/>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18</a:t>
            </a:r>
          </a:p>
        </p:txBody>
      </p:sp>
      <p:sp>
        <p:nvSpPr>
          <p:cNvPr id="454695" name="Rectangle 39"/>
          <p:cNvSpPr>
            <a:spLocks noChangeAspect="1" noChangeArrowheads="1"/>
          </p:cNvSpPr>
          <p:nvPr/>
        </p:nvSpPr>
        <p:spPr bwMode="auto">
          <a:xfrm>
            <a:off x="2971800" y="3200400"/>
            <a:ext cx="457200" cy="414338"/>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19</a:t>
            </a:r>
          </a:p>
        </p:txBody>
      </p:sp>
      <p:sp>
        <p:nvSpPr>
          <p:cNvPr id="454696" name="Rectangle 40"/>
          <p:cNvSpPr>
            <a:spLocks noChangeAspect="1" noChangeArrowheads="1"/>
          </p:cNvSpPr>
          <p:nvPr/>
        </p:nvSpPr>
        <p:spPr bwMode="auto">
          <a:xfrm>
            <a:off x="685800" y="3200400"/>
            <a:ext cx="457200" cy="414338"/>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3</a:t>
            </a:r>
          </a:p>
        </p:txBody>
      </p:sp>
      <p:sp>
        <p:nvSpPr>
          <p:cNvPr id="454697" name="Rectangle 41"/>
          <p:cNvSpPr>
            <a:spLocks noChangeAspect="1" noChangeArrowheads="1"/>
          </p:cNvSpPr>
          <p:nvPr/>
        </p:nvSpPr>
        <p:spPr bwMode="auto">
          <a:xfrm>
            <a:off x="1143000" y="3200400"/>
            <a:ext cx="457200" cy="414338"/>
          </a:xfrm>
          <a:prstGeom prst="rect">
            <a:avLst/>
          </a:prstGeom>
          <a:solidFill>
            <a:srgbClr val="0033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7</a:t>
            </a:r>
          </a:p>
        </p:txBody>
      </p:sp>
      <p:sp>
        <p:nvSpPr>
          <p:cNvPr id="454698" name="Rectangle 42"/>
          <p:cNvSpPr>
            <a:spLocks noChangeAspect="1" noChangeArrowheads="1"/>
          </p:cNvSpPr>
          <p:nvPr/>
        </p:nvSpPr>
        <p:spPr bwMode="auto">
          <a:xfrm>
            <a:off x="4800600" y="3200400"/>
            <a:ext cx="457200" cy="414338"/>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16</a:t>
            </a:r>
          </a:p>
        </p:txBody>
      </p:sp>
      <p:sp>
        <p:nvSpPr>
          <p:cNvPr id="454699" name="Rectangle 43"/>
          <p:cNvSpPr>
            <a:spLocks noChangeAspect="1" noChangeArrowheads="1"/>
          </p:cNvSpPr>
          <p:nvPr/>
        </p:nvSpPr>
        <p:spPr bwMode="auto">
          <a:xfrm>
            <a:off x="5257800" y="3200400"/>
            <a:ext cx="457200" cy="414338"/>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17</a:t>
            </a:r>
          </a:p>
        </p:txBody>
      </p:sp>
      <p:sp>
        <p:nvSpPr>
          <p:cNvPr id="454700" name="Rectangle 44"/>
          <p:cNvSpPr>
            <a:spLocks noChangeAspect="1" noChangeArrowheads="1"/>
          </p:cNvSpPr>
          <p:nvPr/>
        </p:nvSpPr>
        <p:spPr bwMode="auto">
          <a:xfrm>
            <a:off x="5715000" y="3200400"/>
            <a:ext cx="457200" cy="414338"/>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23</a:t>
            </a:r>
          </a:p>
        </p:txBody>
      </p:sp>
      <p:sp>
        <p:nvSpPr>
          <p:cNvPr id="454701" name="Rectangle 45"/>
          <p:cNvSpPr>
            <a:spLocks noChangeAspect="1" noChangeArrowheads="1"/>
          </p:cNvSpPr>
          <p:nvPr/>
        </p:nvSpPr>
        <p:spPr bwMode="auto">
          <a:xfrm>
            <a:off x="6172200" y="3200400"/>
            <a:ext cx="457200" cy="414338"/>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25</a:t>
            </a:r>
          </a:p>
        </p:txBody>
      </p:sp>
      <p:sp>
        <p:nvSpPr>
          <p:cNvPr id="454702" name="Rectangle 46"/>
          <p:cNvSpPr>
            <a:spLocks noChangeAspect="1" noChangeArrowheads="1"/>
          </p:cNvSpPr>
          <p:nvPr/>
        </p:nvSpPr>
        <p:spPr bwMode="auto">
          <a:xfrm>
            <a:off x="3886200" y="3200400"/>
            <a:ext cx="457200" cy="414338"/>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2</a:t>
            </a:r>
          </a:p>
        </p:txBody>
      </p:sp>
      <p:sp>
        <p:nvSpPr>
          <p:cNvPr id="454703" name="Rectangle 47"/>
          <p:cNvSpPr>
            <a:spLocks noChangeAspect="1" noChangeArrowheads="1"/>
          </p:cNvSpPr>
          <p:nvPr/>
        </p:nvSpPr>
        <p:spPr bwMode="auto">
          <a:xfrm>
            <a:off x="4343400" y="3200400"/>
            <a:ext cx="457200" cy="414338"/>
          </a:xfrm>
          <a:prstGeom prst="rect">
            <a:avLst/>
          </a:prstGeom>
          <a:solidFill>
            <a:srgbClr val="0066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solidFill>
                  <a:schemeClr val="bg1"/>
                </a:solidFill>
              </a:rPr>
              <a:t>11</a:t>
            </a:r>
          </a:p>
        </p:txBody>
      </p:sp>
      <p:sp>
        <p:nvSpPr>
          <p:cNvPr id="454704" name="Rectangle 48"/>
          <p:cNvSpPr>
            <a:spLocks noChangeAspect="1" noChangeArrowheads="1"/>
          </p:cNvSpPr>
          <p:nvPr/>
        </p:nvSpPr>
        <p:spPr bwMode="auto">
          <a:xfrm>
            <a:off x="1752600" y="4691063"/>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7</a:t>
            </a:r>
          </a:p>
        </p:txBody>
      </p:sp>
      <p:sp>
        <p:nvSpPr>
          <p:cNvPr id="454705" name="Rectangle 49"/>
          <p:cNvSpPr>
            <a:spLocks noChangeAspect="1" noChangeArrowheads="1"/>
          </p:cNvSpPr>
          <p:nvPr/>
        </p:nvSpPr>
        <p:spPr bwMode="auto">
          <a:xfrm>
            <a:off x="2209800" y="4691063"/>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10</a:t>
            </a:r>
          </a:p>
        </p:txBody>
      </p:sp>
      <p:sp>
        <p:nvSpPr>
          <p:cNvPr id="454706" name="Rectangle 50"/>
          <p:cNvSpPr>
            <a:spLocks noChangeAspect="1" noChangeArrowheads="1"/>
          </p:cNvSpPr>
          <p:nvPr/>
        </p:nvSpPr>
        <p:spPr bwMode="auto">
          <a:xfrm>
            <a:off x="2667000" y="4691063"/>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11</a:t>
            </a:r>
          </a:p>
        </p:txBody>
      </p:sp>
      <p:sp>
        <p:nvSpPr>
          <p:cNvPr id="454707" name="Rectangle 51"/>
          <p:cNvSpPr>
            <a:spLocks noChangeAspect="1" noChangeArrowheads="1"/>
          </p:cNvSpPr>
          <p:nvPr/>
        </p:nvSpPr>
        <p:spPr bwMode="auto">
          <a:xfrm>
            <a:off x="3124200" y="4691063"/>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14</a:t>
            </a:r>
          </a:p>
        </p:txBody>
      </p:sp>
      <p:sp>
        <p:nvSpPr>
          <p:cNvPr id="454708" name="Rectangle 52"/>
          <p:cNvSpPr>
            <a:spLocks noChangeAspect="1" noChangeArrowheads="1"/>
          </p:cNvSpPr>
          <p:nvPr/>
        </p:nvSpPr>
        <p:spPr bwMode="auto">
          <a:xfrm>
            <a:off x="838200" y="4691063"/>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2</a:t>
            </a:r>
          </a:p>
        </p:txBody>
      </p:sp>
      <p:sp>
        <p:nvSpPr>
          <p:cNvPr id="454709" name="Rectangle 53"/>
          <p:cNvSpPr>
            <a:spLocks noChangeAspect="1" noChangeArrowheads="1"/>
          </p:cNvSpPr>
          <p:nvPr/>
        </p:nvSpPr>
        <p:spPr bwMode="auto">
          <a:xfrm>
            <a:off x="1295400" y="4691063"/>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3</a:t>
            </a:r>
          </a:p>
        </p:txBody>
      </p:sp>
      <p:sp>
        <p:nvSpPr>
          <p:cNvPr id="454710" name="Rectangle 54"/>
          <p:cNvSpPr>
            <a:spLocks noChangeAspect="1" noChangeArrowheads="1"/>
          </p:cNvSpPr>
          <p:nvPr/>
        </p:nvSpPr>
        <p:spPr bwMode="auto">
          <a:xfrm>
            <a:off x="4495800" y="4691063"/>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18</a:t>
            </a:r>
          </a:p>
        </p:txBody>
      </p:sp>
      <p:sp>
        <p:nvSpPr>
          <p:cNvPr id="454711" name="Rectangle 55"/>
          <p:cNvSpPr>
            <a:spLocks noChangeAspect="1" noChangeArrowheads="1"/>
          </p:cNvSpPr>
          <p:nvPr/>
        </p:nvSpPr>
        <p:spPr bwMode="auto">
          <a:xfrm>
            <a:off x="4953000" y="4691063"/>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19</a:t>
            </a:r>
          </a:p>
        </p:txBody>
      </p:sp>
      <p:sp>
        <p:nvSpPr>
          <p:cNvPr id="454712" name="Rectangle 56"/>
          <p:cNvSpPr>
            <a:spLocks noChangeAspect="1" noChangeArrowheads="1"/>
          </p:cNvSpPr>
          <p:nvPr/>
        </p:nvSpPr>
        <p:spPr bwMode="auto">
          <a:xfrm>
            <a:off x="5410200" y="4691063"/>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23</a:t>
            </a:r>
          </a:p>
        </p:txBody>
      </p:sp>
      <p:sp>
        <p:nvSpPr>
          <p:cNvPr id="454713" name="Rectangle 57"/>
          <p:cNvSpPr>
            <a:spLocks noChangeAspect="1" noChangeArrowheads="1"/>
          </p:cNvSpPr>
          <p:nvPr/>
        </p:nvSpPr>
        <p:spPr bwMode="auto">
          <a:xfrm>
            <a:off x="5867400" y="4691063"/>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25</a:t>
            </a:r>
          </a:p>
        </p:txBody>
      </p:sp>
      <p:sp>
        <p:nvSpPr>
          <p:cNvPr id="454714" name="Rectangle 58"/>
          <p:cNvSpPr>
            <a:spLocks noChangeAspect="1" noChangeArrowheads="1"/>
          </p:cNvSpPr>
          <p:nvPr/>
        </p:nvSpPr>
        <p:spPr bwMode="auto">
          <a:xfrm>
            <a:off x="3581400" y="4691063"/>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16</a:t>
            </a:r>
          </a:p>
        </p:txBody>
      </p:sp>
      <p:sp>
        <p:nvSpPr>
          <p:cNvPr id="454715" name="Rectangle 59"/>
          <p:cNvSpPr>
            <a:spLocks noChangeAspect="1" noChangeArrowheads="1"/>
          </p:cNvSpPr>
          <p:nvPr/>
        </p:nvSpPr>
        <p:spPr bwMode="auto">
          <a:xfrm>
            <a:off x="4038600" y="4691063"/>
            <a:ext cx="457200" cy="414337"/>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a:t>17</a:t>
            </a:r>
          </a:p>
        </p:txBody>
      </p:sp>
      <p:sp>
        <p:nvSpPr>
          <p:cNvPr id="454716" name="AutoShape 60">
            <a:hlinkClick r:id="rId4" action="ppaction://hlinkpres?slideindex=1&amp;slidetitle=Merge and Count" highlightClick="1"/>
          </p:cNvPr>
          <p:cNvSpPr>
            <a:spLocks noChangeArrowheads="1"/>
          </p:cNvSpPr>
          <p:nvPr/>
        </p:nvSpPr>
        <p:spPr bwMode="auto">
          <a:xfrm>
            <a:off x="7848600" y="1371600"/>
            <a:ext cx="457200" cy="381000"/>
          </a:xfrm>
          <a:prstGeom prst="actionButtonForwardNex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graphicFrame>
        <p:nvGraphicFramePr>
          <p:cNvPr id="454718" name="Object 62"/>
          <p:cNvGraphicFramePr>
            <a:graphicFrameLocks noChangeAspect="1"/>
          </p:cNvGraphicFramePr>
          <p:nvPr/>
        </p:nvGraphicFramePr>
        <p:xfrm>
          <a:off x="1587500" y="5754688"/>
          <a:ext cx="5908675" cy="633412"/>
        </p:xfrm>
        <a:graphic>
          <a:graphicData uri="http://schemas.openxmlformats.org/presentationml/2006/ole">
            <mc:AlternateContent xmlns:mc="http://schemas.openxmlformats.org/markup-compatibility/2006">
              <mc:Choice xmlns:v="urn:schemas-microsoft-com:vml" Requires="v">
                <p:oleObj spid="_x0000_s454736" name="Equation" r:id="rId5" imgW="5600700" imgH="330200" progId="Equation.3">
                  <p:embed/>
                </p:oleObj>
              </mc:Choice>
              <mc:Fallback>
                <p:oleObj name="Equation" r:id="rId5" imgW="5600700" imgH="330200" progId="Equation.3">
                  <p:embed/>
                  <p:pic>
                    <p:nvPicPr>
                      <p:cNvPr id="0" name="Object 62"/>
                      <p:cNvPicPr>
                        <a:picLocks noChangeAspect="1" noChangeArrowheads="1"/>
                      </p:cNvPicPr>
                      <p:nvPr/>
                    </p:nvPicPr>
                    <p:blipFill>
                      <a:blip r:embed="rId6">
                        <a:extLst>
                          <a:ext uri="{28A0092B-C50C-407E-A947-70E740481C1C}">
                            <a14:useLocalDpi xmlns:a14="http://schemas.microsoft.com/office/drawing/2010/main" val="0"/>
                          </a:ext>
                        </a:extLst>
                      </a:blip>
                      <a:srcRect l="-2843" t="-46956" r="-2843" b="-46956"/>
                      <a:stretch>
                        <a:fillRect/>
                      </a:stretch>
                    </p:blipFill>
                    <p:spPr bwMode="auto">
                      <a:xfrm>
                        <a:off x="1587500" y="5754688"/>
                        <a:ext cx="5908675" cy="633412"/>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4719" name="Text Box 63"/>
          <p:cNvSpPr txBox="1">
            <a:spLocks noChangeArrowheads="1"/>
          </p:cNvSpPr>
          <p:nvPr/>
        </p:nvSpPr>
        <p:spPr bwMode="auto">
          <a:xfrm>
            <a:off x="3990975" y="3576638"/>
            <a:ext cx="271463" cy="274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kumimoji="0" lang="en-US" sz="1200"/>
              <a:t>6</a:t>
            </a:r>
          </a:p>
        </p:txBody>
      </p:sp>
      <p:sp>
        <p:nvSpPr>
          <p:cNvPr id="454720" name="Text Box 64"/>
          <p:cNvSpPr txBox="1">
            <a:spLocks noChangeArrowheads="1"/>
          </p:cNvSpPr>
          <p:nvPr/>
        </p:nvSpPr>
        <p:spPr bwMode="auto">
          <a:xfrm>
            <a:off x="4438650" y="3576638"/>
            <a:ext cx="271463" cy="274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kumimoji="0" lang="en-US" sz="1200"/>
              <a:t>3</a:t>
            </a:r>
          </a:p>
        </p:txBody>
      </p:sp>
      <p:sp>
        <p:nvSpPr>
          <p:cNvPr id="454721" name="Text Box 65"/>
          <p:cNvSpPr txBox="1">
            <a:spLocks noChangeArrowheads="1"/>
          </p:cNvSpPr>
          <p:nvPr/>
        </p:nvSpPr>
        <p:spPr bwMode="auto">
          <a:xfrm>
            <a:off x="4895850" y="3576638"/>
            <a:ext cx="271463" cy="274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kumimoji="0" lang="en-US" sz="1200"/>
              <a:t>2</a:t>
            </a:r>
          </a:p>
        </p:txBody>
      </p:sp>
      <p:sp>
        <p:nvSpPr>
          <p:cNvPr id="454722" name="Text Box 66"/>
          <p:cNvSpPr txBox="1">
            <a:spLocks noChangeArrowheads="1"/>
          </p:cNvSpPr>
          <p:nvPr/>
        </p:nvSpPr>
        <p:spPr bwMode="auto">
          <a:xfrm>
            <a:off x="5381625" y="3576638"/>
            <a:ext cx="271463" cy="274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kumimoji="0" lang="en-US" sz="1200"/>
              <a:t>2</a:t>
            </a:r>
          </a:p>
        </p:txBody>
      </p:sp>
      <p:sp>
        <p:nvSpPr>
          <p:cNvPr id="454723" name="Text Box 67"/>
          <p:cNvSpPr txBox="1">
            <a:spLocks noChangeArrowheads="1"/>
          </p:cNvSpPr>
          <p:nvPr/>
        </p:nvSpPr>
        <p:spPr bwMode="auto">
          <a:xfrm>
            <a:off x="5811838" y="3578225"/>
            <a:ext cx="271462"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kumimoji="0" lang="en-US" sz="1200"/>
              <a:t>0</a:t>
            </a:r>
          </a:p>
        </p:txBody>
      </p:sp>
      <p:sp>
        <p:nvSpPr>
          <p:cNvPr id="454724" name="Text Box 68"/>
          <p:cNvSpPr txBox="1">
            <a:spLocks noChangeArrowheads="1"/>
          </p:cNvSpPr>
          <p:nvPr/>
        </p:nvSpPr>
        <p:spPr bwMode="auto">
          <a:xfrm>
            <a:off x="6257925" y="3579813"/>
            <a:ext cx="271463" cy="274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kumimoji="0" lang="en-US" sz="1200"/>
              <a:t>0</a:t>
            </a:r>
          </a:p>
        </p:txBody>
      </p:sp>
      <p:sp>
        <p:nvSpPr>
          <p:cNvPr id="454725" name="Line 69"/>
          <p:cNvSpPr>
            <a:spLocks noChangeShapeType="1"/>
          </p:cNvSpPr>
          <p:nvPr/>
        </p:nvSpPr>
        <p:spPr bwMode="auto">
          <a:xfrm flipH="1" flipV="1">
            <a:off x="4800600" y="2286000"/>
            <a:ext cx="152400" cy="152400"/>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454726" name="Rectangle 70"/>
          <p:cNvSpPr>
            <a:spLocks noChangeArrowheads="1"/>
          </p:cNvSpPr>
          <p:nvPr/>
        </p:nvSpPr>
        <p:spPr bwMode="auto">
          <a:xfrm>
            <a:off x="5029200" y="2362200"/>
            <a:ext cx="21558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sz="1200"/>
              <a:t>to maintain sorted invariant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ABD1CA0F-021E-448E-9FC4-95435116D828}" type="slidenum">
              <a:rPr lang="en-US"/>
              <a:pPr/>
              <a:t>22</a:t>
            </a:fld>
            <a:endParaRPr lang="en-US" sz="1400"/>
          </a:p>
        </p:txBody>
      </p:sp>
      <p:sp>
        <p:nvSpPr>
          <p:cNvPr id="588802" name="Rectangle 2"/>
          <p:cNvSpPr>
            <a:spLocks noGrp="1" noChangeArrowheads="1"/>
          </p:cNvSpPr>
          <p:nvPr>
            <p:ph type="title"/>
          </p:nvPr>
        </p:nvSpPr>
        <p:spPr/>
        <p:txBody>
          <a:bodyPr/>
          <a:lstStyle/>
          <a:p>
            <a:r>
              <a:rPr lang="en-US"/>
              <a:t>Counting Inversions:  Implementation</a:t>
            </a:r>
          </a:p>
        </p:txBody>
      </p:sp>
      <p:sp>
        <p:nvSpPr>
          <p:cNvPr id="588803" name="Rectangle 3"/>
          <p:cNvSpPr>
            <a:spLocks noGrp="1" noChangeArrowheads="1"/>
          </p:cNvSpPr>
          <p:nvPr>
            <p:ph type="body" idx="1"/>
          </p:nvPr>
        </p:nvSpPr>
        <p:spPr/>
        <p:txBody>
          <a:bodyPr/>
          <a:lstStyle/>
          <a:p>
            <a:r>
              <a:rPr lang="en-US"/>
              <a:t>Pre-condition. </a:t>
            </a:r>
            <a:r>
              <a:rPr lang="en-US">
                <a:solidFill>
                  <a:schemeClr val="hlink"/>
                </a:solidFill>
              </a:rPr>
              <a:t>[Merge-and-Count]</a:t>
            </a:r>
            <a:r>
              <a:rPr lang="en-US"/>
              <a:t>  </a:t>
            </a:r>
            <a:r>
              <a:rPr lang="en-US">
                <a:solidFill>
                  <a:schemeClr val="tx1"/>
                </a:solidFill>
              </a:rPr>
              <a:t>A and B are sorted.</a:t>
            </a:r>
          </a:p>
          <a:p>
            <a:r>
              <a:rPr lang="en-US"/>
              <a:t>Post-condition.  </a:t>
            </a:r>
            <a:r>
              <a:rPr lang="en-US">
                <a:solidFill>
                  <a:schemeClr val="hlink"/>
                </a:solidFill>
              </a:rPr>
              <a:t>[Sort-and-Count]</a:t>
            </a:r>
            <a:r>
              <a:rPr lang="en-US"/>
              <a:t>  </a:t>
            </a:r>
            <a:r>
              <a:rPr lang="en-US">
                <a:solidFill>
                  <a:schemeClr val="tx1"/>
                </a:solidFill>
              </a:rPr>
              <a:t>L is sorted.</a:t>
            </a:r>
          </a:p>
        </p:txBody>
      </p:sp>
      <p:sp>
        <p:nvSpPr>
          <p:cNvPr id="588804" name="Text Box 4"/>
          <p:cNvSpPr txBox="1">
            <a:spLocks noChangeArrowheads="1"/>
          </p:cNvSpPr>
          <p:nvPr/>
        </p:nvSpPr>
        <p:spPr bwMode="auto">
          <a:xfrm>
            <a:off x="1371600" y="2362200"/>
            <a:ext cx="6400800" cy="2873375"/>
          </a:xfrm>
          <a:prstGeom prst="rect">
            <a:avLst/>
          </a:prstGeom>
          <a:solidFill>
            <a:schemeClr val="tx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91440" rIns="137160" bIns="91440">
            <a:spAutoFit/>
          </a:bodyPr>
          <a:lstStyle/>
          <a:p>
            <a:r>
              <a:rPr kumimoji="0" lang="en-US" b="1">
                <a:solidFill>
                  <a:schemeClr val="bg2"/>
                </a:solidFill>
                <a:latin typeface="Courier New" pitchFamily="49" charset="0"/>
                <a:cs typeface="Courier New" pitchFamily="49" charset="0"/>
              </a:rPr>
              <a:t>Sort-and-Count(L) {</a:t>
            </a:r>
          </a:p>
          <a:p>
            <a:r>
              <a:rPr kumimoji="0" lang="en-US" b="1">
                <a:solidFill>
                  <a:schemeClr val="bg2"/>
                </a:solidFill>
                <a:latin typeface="Courier New" pitchFamily="49" charset="0"/>
                <a:cs typeface="Courier New" pitchFamily="49" charset="0"/>
              </a:rPr>
              <a:t>   </a:t>
            </a:r>
            <a:r>
              <a:rPr kumimoji="0" lang="en-US" b="1">
                <a:solidFill>
                  <a:srgbClr val="003399"/>
                </a:solidFill>
                <a:latin typeface="Courier New" pitchFamily="49" charset="0"/>
                <a:cs typeface="Courier New" pitchFamily="49" charset="0"/>
              </a:rPr>
              <a:t>if</a:t>
            </a:r>
            <a:r>
              <a:rPr kumimoji="0" lang="en-US" b="1">
                <a:solidFill>
                  <a:schemeClr val="bg2"/>
                </a:solidFill>
                <a:latin typeface="Courier New" pitchFamily="49" charset="0"/>
                <a:cs typeface="Courier New" pitchFamily="49" charset="0"/>
              </a:rPr>
              <a:t> list L has one element</a:t>
            </a:r>
          </a:p>
          <a:p>
            <a:r>
              <a:rPr kumimoji="0" lang="en-US" b="1">
                <a:solidFill>
                  <a:schemeClr val="bg2"/>
                </a:solidFill>
                <a:latin typeface="Courier New" pitchFamily="49" charset="0"/>
                <a:cs typeface="Courier New" pitchFamily="49" charset="0"/>
              </a:rPr>
              <a:t>      </a:t>
            </a:r>
            <a:r>
              <a:rPr kumimoji="0" lang="en-US" b="1">
                <a:solidFill>
                  <a:srgbClr val="003399"/>
                </a:solidFill>
                <a:latin typeface="Courier New" pitchFamily="49" charset="0"/>
                <a:cs typeface="Courier New" pitchFamily="49" charset="0"/>
              </a:rPr>
              <a:t>return</a:t>
            </a:r>
            <a:r>
              <a:rPr kumimoji="0" lang="en-US" b="1">
                <a:solidFill>
                  <a:schemeClr val="bg2"/>
                </a:solidFill>
                <a:latin typeface="Courier New" pitchFamily="49" charset="0"/>
                <a:cs typeface="Courier New" pitchFamily="49" charset="0"/>
              </a:rPr>
              <a:t> 0 and the list L</a:t>
            </a:r>
          </a:p>
          <a:p>
            <a:r>
              <a:rPr kumimoji="0" lang="en-US" b="1">
                <a:solidFill>
                  <a:schemeClr val="bg2"/>
                </a:solidFill>
                <a:latin typeface="Courier New" pitchFamily="49" charset="0"/>
                <a:cs typeface="Courier New" pitchFamily="49" charset="0"/>
              </a:rPr>
              <a:t>   </a:t>
            </a:r>
          </a:p>
          <a:p>
            <a:r>
              <a:rPr kumimoji="0" lang="en-US" b="1">
                <a:solidFill>
                  <a:schemeClr val="bg2"/>
                </a:solidFill>
                <a:latin typeface="Courier New" pitchFamily="49" charset="0"/>
                <a:cs typeface="Courier New" pitchFamily="49" charset="0"/>
              </a:rPr>
              <a:t>   </a:t>
            </a:r>
            <a:r>
              <a:rPr kumimoji="0" lang="en-US" b="1">
                <a:solidFill>
                  <a:srgbClr val="003399"/>
                </a:solidFill>
                <a:latin typeface="Courier New" pitchFamily="49" charset="0"/>
                <a:cs typeface="Courier New" pitchFamily="49" charset="0"/>
              </a:rPr>
              <a:t>Divide</a:t>
            </a:r>
            <a:r>
              <a:rPr kumimoji="0" lang="en-US" b="1">
                <a:solidFill>
                  <a:schemeClr val="bg2"/>
                </a:solidFill>
                <a:latin typeface="Courier New" pitchFamily="49" charset="0"/>
                <a:cs typeface="Courier New" pitchFamily="49" charset="0"/>
              </a:rPr>
              <a:t> the list into two halves A and B</a:t>
            </a:r>
          </a:p>
          <a:p>
            <a:r>
              <a:rPr kumimoji="0" lang="en-US" b="1">
                <a:solidFill>
                  <a:schemeClr val="bg2"/>
                </a:solidFill>
                <a:latin typeface="Courier New" pitchFamily="49" charset="0"/>
                <a:cs typeface="Courier New" pitchFamily="49" charset="0"/>
              </a:rPr>
              <a:t>   (r</a:t>
            </a:r>
            <a:r>
              <a:rPr kumimoji="0" lang="en-US" b="1" baseline="-25000">
                <a:solidFill>
                  <a:schemeClr val="bg2"/>
                </a:solidFill>
                <a:latin typeface="Courier New" pitchFamily="49" charset="0"/>
                <a:cs typeface="Courier New" pitchFamily="49" charset="0"/>
              </a:rPr>
              <a:t>A</a:t>
            </a:r>
            <a:r>
              <a:rPr kumimoji="0" lang="en-US" b="1">
                <a:solidFill>
                  <a:schemeClr val="bg2"/>
                </a:solidFill>
                <a:latin typeface="Courier New" pitchFamily="49" charset="0"/>
                <a:cs typeface="Courier New" pitchFamily="49" charset="0"/>
              </a:rPr>
              <a:t>, A) </a:t>
            </a:r>
            <a:r>
              <a:rPr kumimoji="0" lang="en-US" b="1">
                <a:solidFill>
                  <a:schemeClr val="bg2"/>
                </a:solidFill>
                <a:latin typeface="Courier New" pitchFamily="49" charset="0"/>
                <a:cs typeface="Courier New" pitchFamily="49" charset="0"/>
                <a:sym typeface="Symbol" pitchFamily="18" charset="2"/>
              </a:rPr>
              <a:t> Sort-and-Count(A)</a:t>
            </a:r>
          </a:p>
          <a:p>
            <a:r>
              <a:rPr kumimoji="0" lang="en-US" b="1">
                <a:solidFill>
                  <a:schemeClr val="bg2"/>
                </a:solidFill>
                <a:latin typeface="Courier New" pitchFamily="49" charset="0"/>
                <a:cs typeface="Courier New" pitchFamily="49" charset="0"/>
              </a:rPr>
              <a:t>   (r</a:t>
            </a:r>
            <a:r>
              <a:rPr kumimoji="0" lang="en-US" b="1" baseline="-25000">
                <a:solidFill>
                  <a:schemeClr val="bg2"/>
                </a:solidFill>
                <a:latin typeface="Courier New" pitchFamily="49" charset="0"/>
                <a:cs typeface="Courier New" pitchFamily="49" charset="0"/>
              </a:rPr>
              <a:t>B</a:t>
            </a:r>
            <a:r>
              <a:rPr kumimoji="0" lang="en-US" b="1">
                <a:solidFill>
                  <a:schemeClr val="bg2"/>
                </a:solidFill>
                <a:latin typeface="Courier New" pitchFamily="49" charset="0"/>
                <a:cs typeface="Courier New" pitchFamily="49" charset="0"/>
              </a:rPr>
              <a:t>, B) </a:t>
            </a:r>
            <a:r>
              <a:rPr kumimoji="0" lang="en-US" b="1">
                <a:solidFill>
                  <a:schemeClr val="bg2"/>
                </a:solidFill>
                <a:latin typeface="Courier New" pitchFamily="49" charset="0"/>
                <a:cs typeface="Courier New" pitchFamily="49" charset="0"/>
                <a:sym typeface="Symbol" pitchFamily="18" charset="2"/>
              </a:rPr>
              <a:t> Sort-and-Count(B)</a:t>
            </a:r>
          </a:p>
          <a:p>
            <a:r>
              <a:rPr kumimoji="0" lang="en-US" b="1">
                <a:solidFill>
                  <a:schemeClr val="bg2"/>
                </a:solidFill>
                <a:latin typeface="Courier New" pitchFamily="49" charset="0"/>
                <a:cs typeface="Courier New" pitchFamily="49" charset="0"/>
              </a:rPr>
              <a:t>   (r</a:t>
            </a:r>
            <a:r>
              <a:rPr kumimoji="0" lang="en-US" b="1" baseline="-25000">
                <a:solidFill>
                  <a:schemeClr val="tx2"/>
                </a:solidFill>
                <a:latin typeface="Courier New" pitchFamily="49" charset="0"/>
                <a:cs typeface="Courier New" pitchFamily="49" charset="0"/>
              </a:rPr>
              <a:t>B</a:t>
            </a:r>
            <a:r>
              <a:rPr kumimoji="0" lang="en-US" b="1">
                <a:solidFill>
                  <a:schemeClr val="bg2"/>
                </a:solidFill>
                <a:latin typeface="Courier New" pitchFamily="49" charset="0"/>
                <a:cs typeface="Courier New" pitchFamily="49" charset="0"/>
              </a:rPr>
              <a:t>, L) </a:t>
            </a:r>
            <a:r>
              <a:rPr kumimoji="0" lang="en-US" b="1">
                <a:solidFill>
                  <a:schemeClr val="bg2"/>
                </a:solidFill>
                <a:latin typeface="Courier New" pitchFamily="49" charset="0"/>
                <a:cs typeface="Courier New" pitchFamily="49" charset="0"/>
                <a:sym typeface="Symbol" pitchFamily="18" charset="2"/>
              </a:rPr>
              <a:t> Merge-and-Count(A, B)</a:t>
            </a:r>
          </a:p>
          <a:p>
            <a:endParaRPr kumimoji="0" lang="en-US" b="1">
              <a:solidFill>
                <a:schemeClr val="bg2"/>
              </a:solidFill>
              <a:latin typeface="Courier New" pitchFamily="49" charset="0"/>
              <a:cs typeface="Courier New" pitchFamily="49" charset="0"/>
            </a:endParaRPr>
          </a:p>
          <a:p>
            <a:r>
              <a:rPr kumimoji="0" lang="en-US" b="1">
                <a:solidFill>
                  <a:schemeClr val="bg2"/>
                </a:solidFill>
                <a:latin typeface="Courier New" pitchFamily="49" charset="0"/>
                <a:cs typeface="Courier New" pitchFamily="49" charset="0"/>
              </a:rPr>
              <a:t>   </a:t>
            </a:r>
            <a:r>
              <a:rPr kumimoji="0" lang="en-US" b="1">
                <a:solidFill>
                  <a:srgbClr val="003399"/>
                </a:solidFill>
                <a:latin typeface="Courier New" pitchFamily="49" charset="0"/>
                <a:cs typeface="Courier New" pitchFamily="49" charset="0"/>
              </a:rPr>
              <a:t>return</a:t>
            </a:r>
            <a:r>
              <a:rPr kumimoji="0" lang="en-US" b="1">
                <a:solidFill>
                  <a:schemeClr val="bg2"/>
                </a:solidFill>
                <a:latin typeface="Courier New" pitchFamily="49" charset="0"/>
                <a:cs typeface="Courier New" pitchFamily="49" charset="0"/>
              </a:rPr>
              <a:t> r = r</a:t>
            </a:r>
            <a:r>
              <a:rPr kumimoji="0" lang="en-US" b="1" baseline="-25000">
                <a:solidFill>
                  <a:schemeClr val="bg2"/>
                </a:solidFill>
                <a:latin typeface="Courier New" pitchFamily="49" charset="0"/>
                <a:cs typeface="Courier New" pitchFamily="49" charset="0"/>
              </a:rPr>
              <a:t>A</a:t>
            </a:r>
            <a:r>
              <a:rPr kumimoji="0" lang="en-US" b="1">
                <a:solidFill>
                  <a:schemeClr val="bg2"/>
                </a:solidFill>
                <a:latin typeface="Courier New" pitchFamily="49" charset="0"/>
                <a:cs typeface="Courier New" pitchFamily="49" charset="0"/>
              </a:rPr>
              <a:t> + r</a:t>
            </a:r>
            <a:r>
              <a:rPr kumimoji="0" lang="en-US" b="1" baseline="-25000">
                <a:solidFill>
                  <a:schemeClr val="bg2"/>
                </a:solidFill>
                <a:latin typeface="Courier New" pitchFamily="49" charset="0"/>
                <a:cs typeface="Courier New" pitchFamily="49" charset="0"/>
              </a:rPr>
              <a:t>B</a:t>
            </a:r>
            <a:r>
              <a:rPr kumimoji="0" lang="en-US" b="1">
                <a:solidFill>
                  <a:schemeClr val="bg2"/>
                </a:solidFill>
                <a:latin typeface="Courier New" pitchFamily="49" charset="0"/>
                <a:cs typeface="Courier New" pitchFamily="49" charset="0"/>
              </a:rPr>
              <a:t> + r and the sorted list L</a:t>
            </a:r>
          </a:p>
          <a:p>
            <a:r>
              <a:rPr kumimoji="0" lang="en-US" b="1">
                <a:latin typeface="Courier New" pitchFamily="49" charset="0"/>
                <a:cs typeface="Courier New" pitchFamily="49"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ctrTitle"/>
          </p:nvPr>
        </p:nvSpPr>
        <p:spPr>
          <a:noFill/>
          <a:ln/>
        </p:spPr>
        <p:txBody>
          <a:bodyPr/>
          <a:lstStyle/>
          <a:p>
            <a:r>
              <a:rPr lang="en-US"/>
              <a:t>5.4  Closest Pair of Points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DD2ACE6A-053A-4EB8-BC18-0D8CF3419440}" type="slidenum">
              <a:rPr lang="en-US"/>
              <a:pPr/>
              <a:t>24</a:t>
            </a:fld>
            <a:endParaRPr lang="en-US" sz="1400"/>
          </a:p>
        </p:txBody>
      </p:sp>
      <p:sp>
        <p:nvSpPr>
          <p:cNvPr id="499714" name="Rectangle 2"/>
          <p:cNvSpPr>
            <a:spLocks noGrp="1" noChangeArrowheads="1"/>
          </p:cNvSpPr>
          <p:nvPr>
            <p:ph type="title"/>
          </p:nvPr>
        </p:nvSpPr>
        <p:spPr/>
        <p:txBody>
          <a:bodyPr/>
          <a:lstStyle/>
          <a:p>
            <a:r>
              <a:rPr lang="en-US"/>
              <a:t>Closest Pair of Points</a:t>
            </a:r>
          </a:p>
        </p:txBody>
      </p:sp>
      <p:sp>
        <p:nvSpPr>
          <p:cNvPr id="499715" name="Rectangle 3"/>
          <p:cNvSpPr>
            <a:spLocks noGrp="1" noChangeArrowheads="1"/>
          </p:cNvSpPr>
          <p:nvPr>
            <p:ph type="body" idx="1"/>
          </p:nvPr>
        </p:nvSpPr>
        <p:spPr/>
        <p:txBody>
          <a:bodyPr/>
          <a:lstStyle/>
          <a:p>
            <a:r>
              <a:rPr lang="en-US"/>
              <a:t>Closest pair.  </a:t>
            </a:r>
            <a:r>
              <a:rPr lang="en-US">
                <a:solidFill>
                  <a:schemeClr val="tx1"/>
                </a:solidFill>
              </a:rPr>
              <a:t>Given n points in the plane, find a pair with smallest Euclidean distance between them.</a:t>
            </a:r>
            <a:endParaRPr lang="en-US"/>
          </a:p>
          <a:p>
            <a:pPr lvl="1"/>
            <a:endParaRPr lang="en-US"/>
          </a:p>
          <a:p>
            <a:r>
              <a:rPr lang="en-US"/>
              <a:t>Fundamental geometric primitive.</a:t>
            </a:r>
          </a:p>
          <a:p>
            <a:pPr lvl="1"/>
            <a:r>
              <a:rPr lang="en-US"/>
              <a:t>Graphics, computer vision, geographic information systems, molecular modeling, air traffic control.</a:t>
            </a:r>
          </a:p>
          <a:p>
            <a:pPr lvl="1"/>
            <a:r>
              <a:rPr lang="en-US"/>
              <a:t>Special case of nearest neighbor, Euclidean MST, Voronoi.</a:t>
            </a:r>
          </a:p>
          <a:p>
            <a:pPr lvl="1"/>
            <a:endParaRPr lang="en-US"/>
          </a:p>
          <a:p>
            <a:pPr lvl="1"/>
            <a:endParaRPr lang="en-US"/>
          </a:p>
          <a:p>
            <a:r>
              <a:rPr lang="en-US"/>
              <a:t>Brute force.  </a:t>
            </a:r>
            <a:r>
              <a:rPr lang="en-US">
                <a:solidFill>
                  <a:schemeClr val="tx1"/>
                </a:solidFill>
              </a:rPr>
              <a:t>Check all pairs of points p and q with </a:t>
            </a:r>
            <a:r>
              <a:rPr lang="en-US">
                <a:solidFill>
                  <a:schemeClr val="tx1"/>
                </a:solidFill>
                <a:sym typeface="Symbol" pitchFamily="18" charset="2"/>
              </a:rPr>
              <a:t></a:t>
            </a:r>
            <a:r>
              <a:rPr lang="en-US">
                <a:solidFill>
                  <a:schemeClr val="tx1"/>
                </a:solidFill>
              </a:rPr>
              <a:t>(n</a:t>
            </a:r>
            <a:r>
              <a:rPr lang="en-US" sz="2000" baseline="30000">
                <a:solidFill>
                  <a:schemeClr val="tx1"/>
                </a:solidFill>
              </a:rPr>
              <a:t>2</a:t>
            </a:r>
            <a:r>
              <a:rPr lang="en-US">
                <a:solidFill>
                  <a:schemeClr val="tx1"/>
                </a:solidFill>
              </a:rPr>
              <a:t>) comparisons.</a:t>
            </a:r>
          </a:p>
          <a:p>
            <a:pPr lvl="1"/>
            <a:endParaRPr lang="en-US"/>
          </a:p>
          <a:p>
            <a:r>
              <a:rPr lang="en-US"/>
              <a:t>1-D version.  </a:t>
            </a:r>
            <a:r>
              <a:rPr lang="en-US">
                <a:solidFill>
                  <a:schemeClr val="tx1"/>
                </a:solidFill>
              </a:rPr>
              <a:t>O(n log n) easy if points are on a line.</a:t>
            </a:r>
          </a:p>
          <a:p>
            <a:pPr lvl="1"/>
            <a:endParaRPr lang="en-US"/>
          </a:p>
          <a:p>
            <a:r>
              <a:rPr lang="en-US"/>
              <a:t>Assumption.  </a:t>
            </a:r>
            <a:r>
              <a:rPr lang="en-US">
                <a:solidFill>
                  <a:schemeClr val="tx1"/>
                </a:solidFill>
              </a:rPr>
              <a:t>No two points have same x coordinate.</a:t>
            </a:r>
          </a:p>
        </p:txBody>
      </p:sp>
      <p:sp>
        <p:nvSpPr>
          <p:cNvPr id="499718" name="Text Box 6"/>
          <p:cNvSpPr txBox="1">
            <a:spLocks noChangeArrowheads="1"/>
          </p:cNvSpPr>
          <p:nvPr/>
        </p:nvSpPr>
        <p:spPr bwMode="auto">
          <a:xfrm>
            <a:off x="1127125" y="5881688"/>
            <a:ext cx="2068513"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2400">
                <a:solidFill>
                  <a:schemeClr val="tx1"/>
                </a:solidFill>
                <a:latin typeface="Comic Sans MS" pitchFamily="66" charset="0"/>
              </a:defRPr>
            </a:lvl1pPr>
            <a:lvl2pPr marL="509588" defTabSz="1019175">
              <a:defRPr kumimoji="1" sz="2400">
                <a:solidFill>
                  <a:schemeClr val="tx1"/>
                </a:solidFill>
                <a:latin typeface="Comic Sans MS" pitchFamily="66" charset="0"/>
              </a:defRPr>
            </a:lvl2pPr>
            <a:lvl3pPr marL="1019175" defTabSz="1019175">
              <a:defRPr kumimoji="1" sz="2400">
                <a:solidFill>
                  <a:schemeClr val="tx1"/>
                </a:solidFill>
                <a:latin typeface="Comic Sans MS" pitchFamily="66" charset="0"/>
              </a:defRPr>
            </a:lvl3pPr>
            <a:lvl4pPr marL="1528763" defTabSz="1019175">
              <a:defRPr kumimoji="1" sz="2400">
                <a:solidFill>
                  <a:schemeClr val="tx1"/>
                </a:solidFill>
                <a:latin typeface="Comic Sans MS" pitchFamily="66" charset="0"/>
              </a:defRPr>
            </a:lvl4pPr>
            <a:lvl5pPr marL="2038350" defTabSz="1019175">
              <a:defRPr kumimoji="1" sz="2400">
                <a:solidFill>
                  <a:schemeClr val="tx1"/>
                </a:solidFill>
                <a:latin typeface="Comic Sans MS" pitchFamily="66" charset="0"/>
              </a:defRPr>
            </a:lvl5pPr>
            <a:lvl6pPr marL="2495550" defTabSz="1019175" eaLnBrk="0" fontAlgn="base" hangingPunct="0">
              <a:spcBef>
                <a:spcPct val="0"/>
              </a:spcBef>
              <a:spcAft>
                <a:spcPct val="0"/>
              </a:spcAft>
              <a:defRPr kumimoji="1" sz="2400">
                <a:solidFill>
                  <a:schemeClr val="tx1"/>
                </a:solidFill>
                <a:latin typeface="Comic Sans MS" pitchFamily="66" charset="0"/>
              </a:defRPr>
            </a:lvl6pPr>
            <a:lvl7pPr marL="2952750" defTabSz="1019175" eaLnBrk="0" fontAlgn="base" hangingPunct="0">
              <a:spcBef>
                <a:spcPct val="0"/>
              </a:spcBef>
              <a:spcAft>
                <a:spcPct val="0"/>
              </a:spcAft>
              <a:defRPr kumimoji="1" sz="2400">
                <a:solidFill>
                  <a:schemeClr val="tx1"/>
                </a:solidFill>
                <a:latin typeface="Comic Sans MS" pitchFamily="66" charset="0"/>
              </a:defRPr>
            </a:lvl7pPr>
            <a:lvl8pPr marL="3409950" defTabSz="1019175" eaLnBrk="0" fontAlgn="base" hangingPunct="0">
              <a:spcBef>
                <a:spcPct val="0"/>
              </a:spcBef>
              <a:spcAft>
                <a:spcPct val="0"/>
              </a:spcAft>
              <a:defRPr kumimoji="1" sz="2400">
                <a:solidFill>
                  <a:schemeClr val="tx1"/>
                </a:solidFill>
                <a:latin typeface="Comic Sans MS" pitchFamily="66" charset="0"/>
              </a:defRPr>
            </a:lvl8pPr>
            <a:lvl9pPr marL="3867150" defTabSz="1019175"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n-US" sz="1200"/>
              <a:t>to make presentation cleaner</a:t>
            </a:r>
            <a:endParaRPr lang="en-US" sz="1200">
              <a:sym typeface="Symbol" pitchFamily="18" charset="2"/>
            </a:endParaRPr>
          </a:p>
        </p:txBody>
      </p:sp>
      <p:sp>
        <p:nvSpPr>
          <p:cNvPr id="499719" name="Line 7"/>
          <p:cNvSpPr>
            <a:spLocks noChangeShapeType="1"/>
          </p:cNvSpPr>
          <p:nvPr/>
        </p:nvSpPr>
        <p:spPr bwMode="auto">
          <a:xfrm flipV="1">
            <a:off x="1670050" y="5638800"/>
            <a:ext cx="6350" cy="2159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
        <p:nvSpPr>
          <p:cNvPr id="499720" name="Text Box 8"/>
          <p:cNvSpPr txBox="1">
            <a:spLocks noChangeArrowheads="1"/>
          </p:cNvSpPr>
          <p:nvPr/>
        </p:nvSpPr>
        <p:spPr bwMode="auto">
          <a:xfrm>
            <a:off x="3276600" y="3429000"/>
            <a:ext cx="4337050"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2400">
                <a:solidFill>
                  <a:schemeClr val="tx1"/>
                </a:solidFill>
                <a:latin typeface="Comic Sans MS" pitchFamily="66" charset="0"/>
              </a:defRPr>
            </a:lvl1pPr>
            <a:lvl2pPr marL="509588" defTabSz="1019175">
              <a:defRPr kumimoji="1" sz="2400">
                <a:solidFill>
                  <a:schemeClr val="tx1"/>
                </a:solidFill>
                <a:latin typeface="Comic Sans MS" pitchFamily="66" charset="0"/>
              </a:defRPr>
            </a:lvl2pPr>
            <a:lvl3pPr marL="1019175" defTabSz="1019175">
              <a:defRPr kumimoji="1" sz="2400">
                <a:solidFill>
                  <a:schemeClr val="tx1"/>
                </a:solidFill>
                <a:latin typeface="Comic Sans MS" pitchFamily="66" charset="0"/>
              </a:defRPr>
            </a:lvl3pPr>
            <a:lvl4pPr marL="1528763" defTabSz="1019175">
              <a:defRPr kumimoji="1" sz="2400">
                <a:solidFill>
                  <a:schemeClr val="tx1"/>
                </a:solidFill>
                <a:latin typeface="Comic Sans MS" pitchFamily="66" charset="0"/>
              </a:defRPr>
            </a:lvl4pPr>
            <a:lvl5pPr marL="2038350" defTabSz="1019175">
              <a:defRPr kumimoji="1" sz="2400">
                <a:solidFill>
                  <a:schemeClr val="tx1"/>
                </a:solidFill>
                <a:latin typeface="Comic Sans MS" pitchFamily="66" charset="0"/>
              </a:defRPr>
            </a:lvl5pPr>
            <a:lvl6pPr marL="2495550" defTabSz="1019175" eaLnBrk="0" fontAlgn="base" hangingPunct="0">
              <a:spcBef>
                <a:spcPct val="0"/>
              </a:spcBef>
              <a:spcAft>
                <a:spcPct val="0"/>
              </a:spcAft>
              <a:defRPr kumimoji="1" sz="2400">
                <a:solidFill>
                  <a:schemeClr val="tx1"/>
                </a:solidFill>
                <a:latin typeface="Comic Sans MS" pitchFamily="66" charset="0"/>
              </a:defRPr>
            </a:lvl6pPr>
            <a:lvl7pPr marL="2952750" defTabSz="1019175" eaLnBrk="0" fontAlgn="base" hangingPunct="0">
              <a:spcBef>
                <a:spcPct val="0"/>
              </a:spcBef>
              <a:spcAft>
                <a:spcPct val="0"/>
              </a:spcAft>
              <a:defRPr kumimoji="1" sz="2400">
                <a:solidFill>
                  <a:schemeClr val="tx1"/>
                </a:solidFill>
                <a:latin typeface="Comic Sans MS" pitchFamily="66" charset="0"/>
              </a:defRPr>
            </a:lvl7pPr>
            <a:lvl8pPr marL="3409950" defTabSz="1019175" eaLnBrk="0" fontAlgn="base" hangingPunct="0">
              <a:spcBef>
                <a:spcPct val="0"/>
              </a:spcBef>
              <a:spcAft>
                <a:spcPct val="0"/>
              </a:spcAft>
              <a:defRPr kumimoji="1" sz="2400">
                <a:solidFill>
                  <a:schemeClr val="tx1"/>
                </a:solidFill>
                <a:latin typeface="Comic Sans MS" pitchFamily="66" charset="0"/>
              </a:defRPr>
            </a:lvl8pPr>
            <a:lvl9pPr marL="3867150" defTabSz="1019175"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n-US" sz="1200"/>
              <a:t>fast closest pair inspired fast algorithms for these problems</a:t>
            </a:r>
            <a:endParaRPr lang="en-US" sz="1200">
              <a:sym typeface="Symbol" pitchFamily="18" charset="2"/>
            </a:endParaRPr>
          </a:p>
        </p:txBody>
      </p:sp>
      <p:sp>
        <p:nvSpPr>
          <p:cNvPr id="499721" name="Line 9"/>
          <p:cNvSpPr>
            <a:spLocks noChangeShapeType="1"/>
          </p:cNvSpPr>
          <p:nvPr/>
        </p:nvSpPr>
        <p:spPr bwMode="auto">
          <a:xfrm flipH="1" flipV="1">
            <a:off x="3124200" y="3292475"/>
            <a:ext cx="66675" cy="179388"/>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3"/>
          <p:cNvSpPr>
            <a:spLocks noGrp="1"/>
          </p:cNvSpPr>
          <p:nvPr>
            <p:ph type="sldNum" sz="quarter" idx="10"/>
          </p:nvPr>
        </p:nvSpPr>
        <p:spPr/>
        <p:txBody>
          <a:bodyPr/>
          <a:lstStyle/>
          <a:p>
            <a:fld id="{FF11D367-55E6-4D88-944C-2F9B21C74AC0}" type="slidenum">
              <a:rPr lang="en-US"/>
              <a:pPr/>
              <a:t>25</a:t>
            </a:fld>
            <a:endParaRPr lang="en-US" sz="1400"/>
          </a:p>
        </p:txBody>
      </p:sp>
      <p:sp>
        <p:nvSpPr>
          <p:cNvPr id="501762" name="Rectangle 2"/>
          <p:cNvSpPr>
            <a:spLocks noChangeArrowheads="1"/>
          </p:cNvSpPr>
          <p:nvPr/>
        </p:nvSpPr>
        <p:spPr bwMode="auto">
          <a:xfrm>
            <a:off x="1676400" y="2971800"/>
            <a:ext cx="6248400" cy="3581400"/>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1763" name="Rectangle 3"/>
          <p:cNvSpPr>
            <a:spLocks noGrp="1" noChangeArrowheads="1"/>
          </p:cNvSpPr>
          <p:nvPr>
            <p:ph type="title"/>
          </p:nvPr>
        </p:nvSpPr>
        <p:spPr/>
        <p:txBody>
          <a:bodyPr/>
          <a:lstStyle/>
          <a:p>
            <a:r>
              <a:rPr lang="en-US"/>
              <a:t>Closest Pair of Points:  First Attempt</a:t>
            </a:r>
          </a:p>
        </p:txBody>
      </p:sp>
      <p:sp>
        <p:nvSpPr>
          <p:cNvPr id="501764" name="Rectangle 4"/>
          <p:cNvSpPr>
            <a:spLocks noGrp="1" noChangeArrowheads="1"/>
          </p:cNvSpPr>
          <p:nvPr>
            <p:ph type="body" idx="1"/>
          </p:nvPr>
        </p:nvSpPr>
        <p:spPr/>
        <p:txBody>
          <a:bodyPr/>
          <a:lstStyle/>
          <a:p>
            <a:r>
              <a:rPr lang="en-US"/>
              <a:t>Divide.  </a:t>
            </a:r>
            <a:r>
              <a:rPr lang="en-US">
                <a:solidFill>
                  <a:schemeClr val="tx1"/>
                </a:solidFill>
              </a:rPr>
              <a:t>Sub-divide region into 4 quadrants.</a:t>
            </a:r>
          </a:p>
          <a:p>
            <a:pPr lvl="1"/>
            <a:endParaRPr lang="en-US">
              <a:sym typeface="Symbol" pitchFamily="18" charset="2"/>
            </a:endParaRPr>
          </a:p>
        </p:txBody>
      </p:sp>
      <p:sp>
        <p:nvSpPr>
          <p:cNvPr id="501765" name="Oval 5"/>
          <p:cNvSpPr>
            <a:spLocks noChangeArrowheads="1"/>
          </p:cNvSpPr>
          <p:nvPr/>
        </p:nvSpPr>
        <p:spPr bwMode="auto">
          <a:xfrm flipH="1">
            <a:off x="2286000" y="4114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1766" name="Oval 6"/>
          <p:cNvSpPr>
            <a:spLocks noChangeArrowheads="1"/>
          </p:cNvSpPr>
          <p:nvPr/>
        </p:nvSpPr>
        <p:spPr bwMode="auto">
          <a:xfrm flipH="1">
            <a:off x="4114800" y="4038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1767" name="Oval 7"/>
          <p:cNvSpPr>
            <a:spLocks noChangeArrowheads="1"/>
          </p:cNvSpPr>
          <p:nvPr/>
        </p:nvSpPr>
        <p:spPr bwMode="auto">
          <a:xfrm flipH="1">
            <a:off x="3352800" y="5410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1768" name="Oval 8"/>
          <p:cNvSpPr>
            <a:spLocks noChangeArrowheads="1"/>
          </p:cNvSpPr>
          <p:nvPr/>
        </p:nvSpPr>
        <p:spPr bwMode="auto">
          <a:xfrm flipH="1">
            <a:off x="4419600" y="6019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1769" name="Oval 9"/>
          <p:cNvSpPr>
            <a:spLocks noChangeArrowheads="1"/>
          </p:cNvSpPr>
          <p:nvPr/>
        </p:nvSpPr>
        <p:spPr bwMode="auto">
          <a:xfrm flipH="1">
            <a:off x="19050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1770" name="Oval 10"/>
          <p:cNvSpPr>
            <a:spLocks noChangeArrowheads="1"/>
          </p:cNvSpPr>
          <p:nvPr/>
        </p:nvSpPr>
        <p:spPr bwMode="auto">
          <a:xfrm flipH="1">
            <a:off x="2895600" y="3962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1771" name="Oval 11"/>
          <p:cNvSpPr>
            <a:spLocks noChangeArrowheads="1"/>
          </p:cNvSpPr>
          <p:nvPr/>
        </p:nvSpPr>
        <p:spPr bwMode="auto">
          <a:xfrm flipH="1">
            <a:off x="3124200" y="3276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1772" name="Oval 12"/>
          <p:cNvSpPr>
            <a:spLocks noChangeArrowheads="1"/>
          </p:cNvSpPr>
          <p:nvPr/>
        </p:nvSpPr>
        <p:spPr bwMode="auto">
          <a:xfrm flipH="1">
            <a:off x="3200400" y="4267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1773" name="Oval 13"/>
          <p:cNvSpPr>
            <a:spLocks noChangeArrowheads="1"/>
          </p:cNvSpPr>
          <p:nvPr/>
        </p:nvSpPr>
        <p:spPr bwMode="auto">
          <a:xfrm flipH="1">
            <a:off x="56388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1774" name="Oval 14"/>
          <p:cNvSpPr>
            <a:spLocks noChangeArrowheads="1"/>
          </p:cNvSpPr>
          <p:nvPr/>
        </p:nvSpPr>
        <p:spPr bwMode="auto">
          <a:xfrm flipH="1">
            <a:off x="38862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1775" name="Oval 15"/>
          <p:cNvSpPr>
            <a:spLocks noChangeArrowheads="1"/>
          </p:cNvSpPr>
          <p:nvPr/>
        </p:nvSpPr>
        <p:spPr bwMode="auto">
          <a:xfrm flipH="1">
            <a:off x="5105400" y="4191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1776" name="Oval 16"/>
          <p:cNvSpPr>
            <a:spLocks noChangeArrowheads="1"/>
          </p:cNvSpPr>
          <p:nvPr/>
        </p:nvSpPr>
        <p:spPr bwMode="auto">
          <a:xfrm flipH="1">
            <a:off x="4876800" y="4572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1777" name="Oval 17"/>
          <p:cNvSpPr>
            <a:spLocks noChangeArrowheads="1"/>
          </p:cNvSpPr>
          <p:nvPr/>
        </p:nvSpPr>
        <p:spPr bwMode="auto">
          <a:xfrm flipH="1">
            <a:off x="7620000" y="6400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1778" name="Oval 18"/>
          <p:cNvSpPr>
            <a:spLocks noChangeArrowheads="1"/>
          </p:cNvSpPr>
          <p:nvPr/>
        </p:nvSpPr>
        <p:spPr bwMode="auto">
          <a:xfrm flipH="1">
            <a:off x="6019800" y="3352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1779" name="Oval 19"/>
          <p:cNvSpPr>
            <a:spLocks noChangeArrowheads="1"/>
          </p:cNvSpPr>
          <p:nvPr/>
        </p:nvSpPr>
        <p:spPr bwMode="auto">
          <a:xfrm flipH="1">
            <a:off x="6477000" y="4648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1780" name="Oval 20"/>
          <p:cNvSpPr>
            <a:spLocks noChangeArrowheads="1"/>
          </p:cNvSpPr>
          <p:nvPr/>
        </p:nvSpPr>
        <p:spPr bwMode="auto">
          <a:xfrm flipH="1">
            <a:off x="1828800" y="4495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1781" name="Oval 21"/>
          <p:cNvSpPr>
            <a:spLocks noChangeArrowheads="1"/>
          </p:cNvSpPr>
          <p:nvPr/>
        </p:nvSpPr>
        <p:spPr bwMode="auto">
          <a:xfrm flipH="1">
            <a:off x="4343400" y="4343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1782" name="Oval 22"/>
          <p:cNvSpPr>
            <a:spLocks noChangeArrowheads="1"/>
          </p:cNvSpPr>
          <p:nvPr/>
        </p:nvSpPr>
        <p:spPr bwMode="auto">
          <a:xfrm flipH="1">
            <a:off x="3352800" y="4724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1783" name="Oval 23"/>
          <p:cNvSpPr>
            <a:spLocks noChangeArrowheads="1"/>
          </p:cNvSpPr>
          <p:nvPr/>
        </p:nvSpPr>
        <p:spPr bwMode="auto">
          <a:xfrm flipH="1">
            <a:off x="4114800" y="4495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1784" name="Oval 24"/>
          <p:cNvSpPr>
            <a:spLocks noChangeArrowheads="1"/>
          </p:cNvSpPr>
          <p:nvPr/>
        </p:nvSpPr>
        <p:spPr bwMode="auto">
          <a:xfrm flipH="1">
            <a:off x="3962400" y="5334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1785" name="Oval 25"/>
          <p:cNvSpPr>
            <a:spLocks noChangeArrowheads="1"/>
          </p:cNvSpPr>
          <p:nvPr/>
        </p:nvSpPr>
        <p:spPr bwMode="auto">
          <a:xfrm flipH="1">
            <a:off x="1905000" y="5638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1786" name="Oval 26"/>
          <p:cNvSpPr>
            <a:spLocks noChangeArrowheads="1"/>
          </p:cNvSpPr>
          <p:nvPr/>
        </p:nvSpPr>
        <p:spPr bwMode="auto">
          <a:xfrm flipH="1">
            <a:off x="22098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1787" name="Oval 27"/>
          <p:cNvSpPr>
            <a:spLocks noChangeArrowheads="1"/>
          </p:cNvSpPr>
          <p:nvPr/>
        </p:nvSpPr>
        <p:spPr bwMode="auto">
          <a:xfrm flipH="1">
            <a:off x="3810000" y="6324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1788" name="Oval 28"/>
          <p:cNvSpPr>
            <a:spLocks noChangeArrowheads="1"/>
          </p:cNvSpPr>
          <p:nvPr/>
        </p:nvSpPr>
        <p:spPr bwMode="auto">
          <a:xfrm flipH="1">
            <a:off x="1752600" y="6096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1789" name="Oval 29"/>
          <p:cNvSpPr>
            <a:spLocks noChangeArrowheads="1"/>
          </p:cNvSpPr>
          <p:nvPr/>
        </p:nvSpPr>
        <p:spPr bwMode="auto">
          <a:xfrm flipH="1">
            <a:off x="3048000" y="6096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1790" name="Oval 30"/>
          <p:cNvSpPr>
            <a:spLocks noChangeArrowheads="1"/>
          </p:cNvSpPr>
          <p:nvPr/>
        </p:nvSpPr>
        <p:spPr bwMode="auto">
          <a:xfrm flipH="1">
            <a:off x="7543800" y="3886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1791" name="Oval 31"/>
          <p:cNvSpPr>
            <a:spLocks noChangeArrowheads="1"/>
          </p:cNvSpPr>
          <p:nvPr/>
        </p:nvSpPr>
        <p:spPr bwMode="auto">
          <a:xfrm flipH="1">
            <a:off x="6858000" y="3429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1792" name="Oval 32"/>
          <p:cNvSpPr>
            <a:spLocks noChangeArrowheads="1"/>
          </p:cNvSpPr>
          <p:nvPr/>
        </p:nvSpPr>
        <p:spPr bwMode="auto">
          <a:xfrm flipH="1">
            <a:off x="53340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1793" name="Oval 33"/>
          <p:cNvSpPr>
            <a:spLocks noChangeArrowheads="1"/>
          </p:cNvSpPr>
          <p:nvPr/>
        </p:nvSpPr>
        <p:spPr bwMode="auto">
          <a:xfrm flipH="1">
            <a:off x="7543800" y="3276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1794" name="Oval 34"/>
          <p:cNvSpPr>
            <a:spLocks noChangeArrowheads="1"/>
          </p:cNvSpPr>
          <p:nvPr/>
        </p:nvSpPr>
        <p:spPr bwMode="auto">
          <a:xfrm flipH="1">
            <a:off x="6019800" y="5029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1795" name="Oval 35"/>
          <p:cNvSpPr>
            <a:spLocks noChangeArrowheads="1"/>
          </p:cNvSpPr>
          <p:nvPr/>
        </p:nvSpPr>
        <p:spPr bwMode="auto">
          <a:xfrm flipH="1">
            <a:off x="6248400" y="6172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1796" name="Oval 36"/>
          <p:cNvSpPr>
            <a:spLocks noChangeArrowheads="1"/>
          </p:cNvSpPr>
          <p:nvPr/>
        </p:nvSpPr>
        <p:spPr bwMode="auto">
          <a:xfrm flipH="1">
            <a:off x="7620000" y="4724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1797" name="Oval 37"/>
          <p:cNvSpPr>
            <a:spLocks noChangeArrowheads="1"/>
          </p:cNvSpPr>
          <p:nvPr/>
        </p:nvSpPr>
        <p:spPr bwMode="auto">
          <a:xfrm flipH="1">
            <a:off x="64770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1798" name="Oval 38"/>
          <p:cNvSpPr>
            <a:spLocks noChangeArrowheads="1"/>
          </p:cNvSpPr>
          <p:nvPr/>
        </p:nvSpPr>
        <p:spPr bwMode="auto">
          <a:xfrm flipH="1">
            <a:off x="7239000" y="5562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1799" name="Line 39"/>
          <p:cNvSpPr>
            <a:spLocks noChangeShapeType="1"/>
          </p:cNvSpPr>
          <p:nvPr/>
        </p:nvSpPr>
        <p:spPr bwMode="auto">
          <a:xfrm>
            <a:off x="4267200" y="2971800"/>
            <a:ext cx="0" cy="3581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1800" name="Text Box 40"/>
          <p:cNvSpPr txBox="1">
            <a:spLocks noChangeArrowheads="1"/>
          </p:cNvSpPr>
          <p:nvPr/>
        </p:nvSpPr>
        <p:spPr bwMode="auto">
          <a:xfrm>
            <a:off x="4191000" y="3246438"/>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sz="1800"/>
              <a:t>L</a:t>
            </a:r>
          </a:p>
        </p:txBody>
      </p:sp>
      <p:sp>
        <p:nvSpPr>
          <p:cNvPr id="501801" name="Line 41"/>
          <p:cNvSpPr>
            <a:spLocks noChangeShapeType="1"/>
          </p:cNvSpPr>
          <p:nvPr/>
        </p:nvSpPr>
        <p:spPr bwMode="auto">
          <a:xfrm rot="-5400000">
            <a:off x="4800600" y="1790700"/>
            <a:ext cx="0" cy="6248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1799"/>
                                        </p:tgtEl>
                                        <p:attrNameLst>
                                          <p:attrName>style.visibility</p:attrName>
                                        </p:attrNameLst>
                                      </p:cBhvr>
                                      <p:to>
                                        <p:strVal val="visible"/>
                                      </p:to>
                                    </p:set>
                                    <p:animEffect transition="in" filter="dissolve">
                                      <p:cBhvr>
                                        <p:cTn id="7" dur="500"/>
                                        <p:tgtEl>
                                          <p:spTgt spid="5017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01801"/>
                                        </p:tgtEl>
                                        <p:attrNameLst>
                                          <p:attrName>style.visibility</p:attrName>
                                        </p:attrNameLst>
                                      </p:cBhvr>
                                      <p:to>
                                        <p:strVal val="visible"/>
                                      </p:to>
                                    </p:set>
                                    <p:animEffect transition="in" filter="dissolve">
                                      <p:cBhvr>
                                        <p:cTn id="12" dur="500"/>
                                        <p:tgtEl>
                                          <p:spTgt spid="501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9" grpId="0" animBg="1"/>
      <p:bldP spid="50180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laceholder 3"/>
          <p:cNvSpPr>
            <a:spLocks noGrp="1"/>
          </p:cNvSpPr>
          <p:nvPr>
            <p:ph type="sldNum" sz="quarter" idx="10"/>
          </p:nvPr>
        </p:nvSpPr>
        <p:spPr/>
        <p:txBody>
          <a:bodyPr/>
          <a:lstStyle/>
          <a:p>
            <a:fld id="{8E2EA4C2-B4D8-4143-92F7-FE9295CED285}" type="slidenum">
              <a:rPr lang="en-US"/>
              <a:pPr/>
              <a:t>26</a:t>
            </a:fld>
            <a:endParaRPr lang="en-US" sz="1400"/>
          </a:p>
        </p:txBody>
      </p:sp>
      <p:sp>
        <p:nvSpPr>
          <p:cNvPr id="602114" name="Rectangle 2"/>
          <p:cNvSpPr>
            <a:spLocks noChangeArrowheads="1"/>
          </p:cNvSpPr>
          <p:nvPr/>
        </p:nvSpPr>
        <p:spPr bwMode="auto">
          <a:xfrm>
            <a:off x="1676400" y="2971800"/>
            <a:ext cx="6248400" cy="3581400"/>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602115" name="Rectangle 3"/>
          <p:cNvSpPr>
            <a:spLocks noGrp="1" noChangeArrowheads="1"/>
          </p:cNvSpPr>
          <p:nvPr>
            <p:ph type="title"/>
          </p:nvPr>
        </p:nvSpPr>
        <p:spPr/>
        <p:txBody>
          <a:bodyPr/>
          <a:lstStyle/>
          <a:p>
            <a:r>
              <a:rPr lang="en-US"/>
              <a:t>Closest Pair of Points:  First Attempt</a:t>
            </a:r>
          </a:p>
        </p:txBody>
      </p:sp>
      <p:sp>
        <p:nvSpPr>
          <p:cNvPr id="602116" name="Rectangle 4"/>
          <p:cNvSpPr>
            <a:spLocks noGrp="1" noChangeArrowheads="1"/>
          </p:cNvSpPr>
          <p:nvPr>
            <p:ph type="body" idx="1"/>
          </p:nvPr>
        </p:nvSpPr>
        <p:spPr/>
        <p:txBody>
          <a:bodyPr/>
          <a:lstStyle/>
          <a:p>
            <a:r>
              <a:rPr lang="en-US"/>
              <a:t>Divide.  </a:t>
            </a:r>
            <a:r>
              <a:rPr lang="en-US">
                <a:solidFill>
                  <a:schemeClr val="tx1"/>
                </a:solidFill>
              </a:rPr>
              <a:t>Sub-divide region into 4 quadrants.</a:t>
            </a:r>
          </a:p>
          <a:p>
            <a:r>
              <a:rPr lang="en-US"/>
              <a:t>Obstacle.  </a:t>
            </a:r>
            <a:r>
              <a:rPr lang="en-US">
                <a:solidFill>
                  <a:schemeClr val="tx1"/>
                </a:solidFill>
              </a:rPr>
              <a:t>Impossible to ensure n/4 points in each piece.</a:t>
            </a:r>
            <a:endParaRPr lang="en-US">
              <a:sym typeface="Symbol" pitchFamily="18" charset="2"/>
            </a:endParaRPr>
          </a:p>
          <a:p>
            <a:endParaRPr lang="en-US">
              <a:solidFill>
                <a:schemeClr val="tx1"/>
              </a:solidFill>
            </a:endParaRPr>
          </a:p>
          <a:p>
            <a:pPr lvl="1"/>
            <a:endParaRPr lang="en-US">
              <a:sym typeface="Symbol" pitchFamily="18" charset="2"/>
            </a:endParaRPr>
          </a:p>
        </p:txBody>
      </p:sp>
      <p:sp>
        <p:nvSpPr>
          <p:cNvPr id="602117" name="Oval 5"/>
          <p:cNvSpPr>
            <a:spLocks noChangeArrowheads="1"/>
          </p:cNvSpPr>
          <p:nvPr/>
        </p:nvSpPr>
        <p:spPr bwMode="auto">
          <a:xfrm flipH="1">
            <a:off x="2286000" y="4114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18" name="Oval 6"/>
          <p:cNvSpPr>
            <a:spLocks noChangeArrowheads="1"/>
          </p:cNvSpPr>
          <p:nvPr/>
        </p:nvSpPr>
        <p:spPr bwMode="auto">
          <a:xfrm flipH="1">
            <a:off x="4114800" y="4038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19" name="Oval 7"/>
          <p:cNvSpPr>
            <a:spLocks noChangeArrowheads="1"/>
          </p:cNvSpPr>
          <p:nvPr/>
        </p:nvSpPr>
        <p:spPr bwMode="auto">
          <a:xfrm flipH="1">
            <a:off x="3352800" y="3886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20" name="Oval 8"/>
          <p:cNvSpPr>
            <a:spLocks noChangeArrowheads="1"/>
          </p:cNvSpPr>
          <p:nvPr/>
        </p:nvSpPr>
        <p:spPr bwMode="auto">
          <a:xfrm flipH="1">
            <a:off x="4419600" y="6019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21" name="Oval 9"/>
          <p:cNvSpPr>
            <a:spLocks noChangeArrowheads="1"/>
          </p:cNvSpPr>
          <p:nvPr/>
        </p:nvSpPr>
        <p:spPr bwMode="auto">
          <a:xfrm flipH="1">
            <a:off x="19050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22" name="Oval 10"/>
          <p:cNvSpPr>
            <a:spLocks noChangeArrowheads="1"/>
          </p:cNvSpPr>
          <p:nvPr/>
        </p:nvSpPr>
        <p:spPr bwMode="auto">
          <a:xfrm flipH="1">
            <a:off x="2895600" y="3962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23" name="Oval 11"/>
          <p:cNvSpPr>
            <a:spLocks noChangeArrowheads="1"/>
          </p:cNvSpPr>
          <p:nvPr/>
        </p:nvSpPr>
        <p:spPr bwMode="auto">
          <a:xfrm flipH="1">
            <a:off x="3124200" y="3276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24" name="Oval 12"/>
          <p:cNvSpPr>
            <a:spLocks noChangeArrowheads="1"/>
          </p:cNvSpPr>
          <p:nvPr/>
        </p:nvSpPr>
        <p:spPr bwMode="auto">
          <a:xfrm flipH="1">
            <a:off x="3200400" y="4267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25" name="Oval 13"/>
          <p:cNvSpPr>
            <a:spLocks noChangeArrowheads="1"/>
          </p:cNvSpPr>
          <p:nvPr/>
        </p:nvSpPr>
        <p:spPr bwMode="auto">
          <a:xfrm flipH="1">
            <a:off x="5715000" y="6096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26" name="Oval 14"/>
          <p:cNvSpPr>
            <a:spLocks noChangeArrowheads="1"/>
          </p:cNvSpPr>
          <p:nvPr/>
        </p:nvSpPr>
        <p:spPr bwMode="auto">
          <a:xfrm flipH="1">
            <a:off x="38862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27" name="Oval 15"/>
          <p:cNvSpPr>
            <a:spLocks noChangeArrowheads="1"/>
          </p:cNvSpPr>
          <p:nvPr/>
        </p:nvSpPr>
        <p:spPr bwMode="auto">
          <a:xfrm flipH="1">
            <a:off x="2895600" y="3505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28" name="Oval 16"/>
          <p:cNvSpPr>
            <a:spLocks noChangeArrowheads="1"/>
          </p:cNvSpPr>
          <p:nvPr/>
        </p:nvSpPr>
        <p:spPr bwMode="auto">
          <a:xfrm flipH="1">
            <a:off x="3733800" y="4343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29" name="Oval 17"/>
          <p:cNvSpPr>
            <a:spLocks noChangeArrowheads="1"/>
          </p:cNvSpPr>
          <p:nvPr/>
        </p:nvSpPr>
        <p:spPr bwMode="auto">
          <a:xfrm flipH="1">
            <a:off x="7620000" y="6400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30" name="Oval 18"/>
          <p:cNvSpPr>
            <a:spLocks noChangeArrowheads="1"/>
          </p:cNvSpPr>
          <p:nvPr/>
        </p:nvSpPr>
        <p:spPr bwMode="auto">
          <a:xfrm flipH="1">
            <a:off x="6096000" y="5791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31" name="Oval 19"/>
          <p:cNvSpPr>
            <a:spLocks noChangeArrowheads="1"/>
          </p:cNvSpPr>
          <p:nvPr/>
        </p:nvSpPr>
        <p:spPr bwMode="auto">
          <a:xfrm flipH="1">
            <a:off x="5181600" y="5181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32" name="Oval 20"/>
          <p:cNvSpPr>
            <a:spLocks noChangeArrowheads="1"/>
          </p:cNvSpPr>
          <p:nvPr/>
        </p:nvSpPr>
        <p:spPr bwMode="auto">
          <a:xfrm flipH="1">
            <a:off x="1828800" y="4495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33" name="Oval 21"/>
          <p:cNvSpPr>
            <a:spLocks noChangeArrowheads="1"/>
          </p:cNvSpPr>
          <p:nvPr/>
        </p:nvSpPr>
        <p:spPr bwMode="auto">
          <a:xfrm flipH="1">
            <a:off x="4495800" y="5105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34" name="Oval 22"/>
          <p:cNvSpPr>
            <a:spLocks noChangeArrowheads="1"/>
          </p:cNvSpPr>
          <p:nvPr/>
        </p:nvSpPr>
        <p:spPr bwMode="auto">
          <a:xfrm flipH="1">
            <a:off x="3352800" y="4724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35" name="Oval 23"/>
          <p:cNvSpPr>
            <a:spLocks noChangeArrowheads="1"/>
          </p:cNvSpPr>
          <p:nvPr/>
        </p:nvSpPr>
        <p:spPr bwMode="auto">
          <a:xfrm flipH="1">
            <a:off x="4114800" y="4495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36" name="Oval 24"/>
          <p:cNvSpPr>
            <a:spLocks noChangeArrowheads="1"/>
          </p:cNvSpPr>
          <p:nvPr/>
        </p:nvSpPr>
        <p:spPr bwMode="auto">
          <a:xfrm flipH="1">
            <a:off x="3505200" y="3352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37" name="Oval 25"/>
          <p:cNvSpPr>
            <a:spLocks noChangeArrowheads="1"/>
          </p:cNvSpPr>
          <p:nvPr/>
        </p:nvSpPr>
        <p:spPr bwMode="auto">
          <a:xfrm flipH="1">
            <a:off x="2286000" y="3886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38" name="Oval 26"/>
          <p:cNvSpPr>
            <a:spLocks noChangeArrowheads="1"/>
          </p:cNvSpPr>
          <p:nvPr/>
        </p:nvSpPr>
        <p:spPr bwMode="auto">
          <a:xfrm flipH="1">
            <a:off x="2590800" y="4572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39" name="Oval 27"/>
          <p:cNvSpPr>
            <a:spLocks noChangeArrowheads="1"/>
          </p:cNvSpPr>
          <p:nvPr/>
        </p:nvSpPr>
        <p:spPr bwMode="auto">
          <a:xfrm flipH="1">
            <a:off x="5029200" y="6096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40" name="Oval 28"/>
          <p:cNvSpPr>
            <a:spLocks noChangeArrowheads="1"/>
          </p:cNvSpPr>
          <p:nvPr/>
        </p:nvSpPr>
        <p:spPr bwMode="auto">
          <a:xfrm flipH="1">
            <a:off x="1828800" y="6324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41" name="Oval 29"/>
          <p:cNvSpPr>
            <a:spLocks noChangeArrowheads="1"/>
          </p:cNvSpPr>
          <p:nvPr/>
        </p:nvSpPr>
        <p:spPr bwMode="auto">
          <a:xfrm flipH="1">
            <a:off x="4572000" y="5562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42" name="Oval 30"/>
          <p:cNvSpPr>
            <a:spLocks noChangeArrowheads="1"/>
          </p:cNvSpPr>
          <p:nvPr/>
        </p:nvSpPr>
        <p:spPr bwMode="auto">
          <a:xfrm flipH="1">
            <a:off x="3505200" y="3581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43" name="Oval 31"/>
          <p:cNvSpPr>
            <a:spLocks noChangeArrowheads="1"/>
          </p:cNvSpPr>
          <p:nvPr/>
        </p:nvSpPr>
        <p:spPr bwMode="auto">
          <a:xfrm flipH="1">
            <a:off x="6934200" y="5867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44" name="Oval 32"/>
          <p:cNvSpPr>
            <a:spLocks noChangeArrowheads="1"/>
          </p:cNvSpPr>
          <p:nvPr/>
        </p:nvSpPr>
        <p:spPr bwMode="auto">
          <a:xfrm flipH="1">
            <a:off x="53340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45" name="Oval 33"/>
          <p:cNvSpPr>
            <a:spLocks noChangeArrowheads="1"/>
          </p:cNvSpPr>
          <p:nvPr/>
        </p:nvSpPr>
        <p:spPr bwMode="auto">
          <a:xfrm flipH="1">
            <a:off x="7696200" y="3200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46" name="Oval 34"/>
          <p:cNvSpPr>
            <a:spLocks noChangeArrowheads="1"/>
          </p:cNvSpPr>
          <p:nvPr/>
        </p:nvSpPr>
        <p:spPr bwMode="auto">
          <a:xfrm flipH="1">
            <a:off x="6019800" y="5029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47" name="Oval 35"/>
          <p:cNvSpPr>
            <a:spLocks noChangeArrowheads="1"/>
          </p:cNvSpPr>
          <p:nvPr/>
        </p:nvSpPr>
        <p:spPr bwMode="auto">
          <a:xfrm flipH="1">
            <a:off x="6248400" y="6172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48" name="Oval 36"/>
          <p:cNvSpPr>
            <a:spLocks noChangeArrowheads="1"/>
          </p:cNvSpPr>
          <p:nvPr/>
        </p:nvSpPr>
        <p:spPr bwMode="auto">
          <a:xfrm flipH="1">
            <a:off x="2743200" y="4267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49" name="Oval 37"/>
          <p:cNvSpPr>
            <a:spLocks noChangeArrowheads="1"/>
          </p:cNvSpPr>
          <p:nvPr/>
        </p:nvSpPr>
        <p:spPr bwMode="auto">
          <a:xfrm flipH="1">
            <a:off x="64770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50" name="Oval 38"/>
          <p:cNvSpPr>
            <a:spLocks noChangeArrowheads="1"/>
          </p:cNvSpPr>
          <p:nvPr/>
        </p:nvSpPr>
        <p:spPr bwMode="auto">
          <a:xfrm flipH="1">
            <a:off x="7239000" y="5562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51" name="Line 39"/>
          <p:cNvSpPr>
            <a:spLocks noChangeShapeType="1"/>
          </p:cNvSpPr>
          <p:nvPr/>
        </p:nvSpPr>
        <p:spPr bwMode="auto">
          <a:xfrm>
            <a:off x="4267200" y="2971800"/>
            <a:ext cx="0" cy="3581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602152" name="Text Box 40"/>
          <p:cNvSpPr txBox="1">
            <a:spLocks noChangeArrowheads="1"/>
          </p:cNvSpPr>
          <p:nvPr/>
        </p:nvSpPr>
        <p:spPr bwMode="auto">
          <a:xfrm>
            <a:off x="4191000" y="3246438"/>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sz="1800"/>
              <a:t>L</a:t>
            </a:r>
          </a:p>
        </p:txBody>
      </p:sp>
      <p:sp>
        <p:nvSpPr>
          <p:cNvPr id="602153" name="Line 41"/>
          <p:cNvSpPr>
            <a:spLocks noChangeShapeType="1"/>
          </p:cNvSpPr>
          <p:nvPr/>
        </p:nvSpPr>
        <p:spPr bwMode="auto">
          <a:xfrm rot="-5400000">
            <a:off x="4800600" y="1790700"/>
            <a:ext cx="0" cy="6248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602154" name="Oval 42"/>
          <p:cNvSpPr>
            <a:spLocks noChangeArrowheads="1"/>
          </p:cNvSpPr>
          <p:nvPr/>
        </p:nvSpPr>
        <p:spPr bwMode="auto">
          <a:xfrm flipH="1">
            <a:off x="2514600" y="4038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55" name="Oval 43"/>
          <p:cNvSpPr>
            <a:spLocks noChangeArrowheads="1"/>
          </p:cNvSpPr>
          <p:nvPr/>
        </p:nvSpPr>
        <p:spPr bwMode="auto">
          <a:xfrm flipH="1">
            <a:off x="2895600" y="4495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56" name="Oval 44"/>
          <p:cNvSpPr>
            <a:spLocks noChangeArrowheads="1"/>
          </p:cNvSpPr>
          <p:nvPr/>
        </p:nvSpPr>
        <p:spPr bwMode="auto">
          <a:xfrm flipH="1">
            <a:off x="2667000" y="3505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57" name="Oval 45"/>
          <p:cNvSpPr>
            <a:spLocks noChangeArrowheads="1"/>
          </p:cNvSpPr>
          <p:nvPr/>
        </p:nvSpPr>
        <p:spPr bwMode="auto">
          <a:xfrm flipH="1">
            <a:off x="2667000" y="3733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58" name="Oval 46"/>
          <p:cNvSpPr>
            <a:spLocks noChangeArrowheads="1"/>
          </p:cNvSpPr>
          <p:nvPr/>
        </p:nvSpPr>
        <p:spPr bwMode="auto">
          <a:xfrm flipH="1">
            <a:off x="6324600" y="5638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59" name="Oval 47"/>
          <p:cNvSpPr>
            <a:spLocks noChangeArrowheads="1"/>
          </p:cNvSpPr>
          <p:nvPr/>
        </p:nvSpPr>
        <p:spPr bwMode="auto">
          <a:xfrm flipH="1">
            <a:off x="6705600" y="6096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60" name="Oval 48"/>
          <p:cNvSpPr>
            <a:spLocks noChangeArrowheads="1"/>
          </p:cNvSpPr>
          <p:nvPr/>
        </p:nvSpPr>
        <p:spPr bwMode="auto">
          <a:xfrm flipH="1">
            <a:off x="6477000" y="5105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61" name="Oval 49"/>
          <p:cNvSpPr>
            <a:spLocks noChangeArrowheads="1"/>
          </p:cNvSpPr>
          <p:nvPr/>
        </p:nvSpPr>
        <p:spPr bwMode="auto">
          <a:xfrm flipH="1">
            <a:off x="6477000" y="5334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62" name="Oval 50"/>
          <p:cNvSpPr>
            <a:spLocks noChangeArrowheads="1"/>
          </p:cNvSpPr>
          <p:nvPr/>
        </p:nvSpPr>
        <p:spPr bwMode="auto">
          <a:xfrm flipH="1">
            <a:off x="3505200" y="4038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63" name="Oval 51"/>
          <p:cNvSpPr>
            <a:spLocks noChangeArrowheads="1"/>
          </p:cNvSpPr>
          <p:nvPr/>
        </p:nvSpPr>
        <p:spPr bwMode="auto">
          <a:xfrm flipH="1">
            <a:off x="3886200" y="4495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64" name="Oval 52"/>
          <p:cNvSpPr>
            <a:spLocks noChangeArrowheads="1"/>
          </p:cNvSpPr>
          <p:nvPr/>
        </p:nvSpPr>
        <p:spPr bwMode="auto">
          <a:xfrm flipH="1">
            <a:off x="3657600" y="3505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65" name="Oval 53"/>
          <p:cNvSpPr>
            <a:spLocks noChangeArrowheads="1"/>
          </p:cNvSpPr>
          <p:nvPr/>
        </p:nvSpPr>
        <p:spPr bwMode="auto">
          <a:xfrm flipH="1">
            <a:off x="3657600" y="3733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66" name="Oval 54"/>
          <p:cNvSpPr>
            <a:spLocks noChangeArrowheads="1"/>
          </p:cNvSpPr>
          <p:nvPr/>
        </p:nvSpPr>
        <p:spPr bwMode="auto">
          <a:xfrm flipH="1">
            <a:off x="4800600" y="5715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67" name="Oval 55"/>
          <p:cNvSpPr>
            <a:spLocks noChangeArrowheads="1"/>
          </p:cNvSpPr>
          <p:nvPr/>
        </p:nvSpPr>
        <p:spPr bwMode="auto">
          <a:xfrm flipH="1">
            <a:off x="5181600" y="6172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68" name="Oval 56"/>
          <p:cNvSpPr>
            <a:spLocks noChangeArrowheads="1"/>
          </p:cNvSpPr>
          <p:nvPr/>
        </p:nvSpPr>
        <p:spPr bwMode="auto">
          <a:xfrm flipH="1">
            <a:off x="4953000" y="5181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2169" name="Oval 57"/>
          <p:cNvSpPr>
            <a:spLocks noChangeArrowheads="1"/>
          </p:cNvSpPr>
          <p:nvPr/>
        </p:nvSpPr>
        <p:spPr bwMode="auto">
          <a:xfrm flipH="1">
            <a:off x="4953000" y="5410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2151"/>
                                        </p:tgtEl>
                                        <p:attrNameLst>
                                          <p:attrName>style.visibility</p:attrName>
                                        </p:attrNameLst>
                                      </p:cBhvr>
                                      <p:to>
                                        <p:strVal val="visible"/>
                                      </p:to>
                                    </p:set>
                                    <p:animEffect transition="in" filter="dissolve">
                                      <p:cBhvr>
                                        <p:cTn id="7" dur="500"/>
                                        <p:tgtEl>
                                          <p:spTgt spid="6021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02153"/>
                                        </p:tgtEl>
                                        <p:attrNameLst>
                                          <p:attrName>style.visibility</p:attrName>
                                        </p:attrNameLst>
                                      </p:cBhvr>
                                      <p:to>
                                        <p:strVal val="visible"/>
                                      </p:to>
                                    </p:set>
                                    <p:animEffect transition="in" filter="dissolve">
                                      <p:cBhvr>
                                        <p:cTn id="12" dur="500"/>
                                        <p:tgtEl>
                                          <p:spTgt spid="602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51" grpId="0" animBg="1"/>
      <p:bldP spid="60215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3"/>
          <p:cNvSpPr>
            <a:spLocks noGrp="1"/>
          </p:cNvSpPr>
          <p:nvPr>
            <p:ph type="sldNum" sz="quarter" idx="10"/>
          </p:nvPr>
        </p:nvSpPr>
        <p:spPr/>
        <p:txBody>
          <a:bodyPr/>
          <a:lstStyle/>
          <a:p>
            <a:fld id="{11F645F3-9DE3-4244-AA60-E0D80CCFB850}" type="slidenum">
              <a:rPr lang="en-US"/>
              <a:pPr/>
              <a:t>27</a:t>
            </a:fld>
            <a:endParaRPr lang="en-US" sz="1400"/>
          </a:p>
        </p:txBody>
      </p:sp>
      <p:sp>
        <p:nvSpPr>
          <p:cNvPr id="600066" name="Rectangle 2"/>
          <p:cNvSpPr>
            <a:spLocks noChangeArrowheads="1"/>
          </p:cNvSpPr>
          <p:nvPr/>
        </p:nvSpPr>
        <p:spPr bwMode="auto">
          <a:xfrm>
            <a:off x="1676400" y="2971800"/>
            <a:ext cx="6248400" cy="3581400"/>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600067" name="Rectangle 3"/>
          <p:cNvSpPr>
            <a:spLocks noGrp="1" noChangeArrowheads="1"/>
          </p:cNvSpPr>
          <p:nvPr>
            <p:ph type="title"/>
          </p:nvPr>
        </p:nvSpPr>
        <p:spPr/>
        <p:txBody>
          <a:bodyPr/>
          <a:lstStyle/>
          <a:p>
            <a:r>
              <a:rPr lang="en-US"/>
              <a:t>Closest Pair of Points</a:t>
            </a:r>
          </a:p>
        </p:txBody>
      </p:sp>
      <p:sp>
        <p:nvSpPr>
          <p:cNvPr id="600068" name="Rectangle 4"/>
          <p:cNvSpPr>
            <a:spLocks noGrp="1" noChangeArrowheads="1"/>
          </p:cNvSpPr>
          <p:nvPr>
            <p:ph type="body" idx="1"/>
          </p:nvPr>
        </p:nvSpPr>
        <p:spPr/>
        <p:txBody>
          <a:bodyPr/>
          <a:lstStyle/>
          <a:p>
            <a:r>
              <a:rPr lang="en-US"/>
              <a:t>Algorithm.</a:t>
            </a:r>
          </a:p>
          <a:p>
            <a:pPr lvl="1"/>
            <a:r>
              <a:rPr lang="en-US">
                <a:solidFill>
                  <a:schemeClr val="accent1"/>
                </a:solidFill>
              </a:rPr>
              <a:t>Divide</a:t>
            </a:r>
            <a:r>
              <a:rPr lang="en-US"/>
              <a:t>:  draw vertical line L so that roughly ½n points on each side.</a:t>
            </a:r>
          </a:p>
          <a:p>
            <a:pPr lvl="1"/>
            <a:endParaRPr lang="en-US"/>
          </a:p>
          <a:p>
            <a:pPr lvl="1"/>
            <a:endParaRPr lang="en-US">
              <a:sym typeface="Symbol" pitchFamily="18" charset="2"/>
            </a:endParaRPr>
          </a:p>
        </p:txBody>
      </p:sp>
      <p:sp>
        <p:nvSpPr>
          <p:cNvPr id="600069" name="Oval 5"/>
          <p:cNvSpPr>
            <a:spLocks noChangeArrowheads="1"/>
          </p:cNvSpPr>
          <p:nvPr/>
        </p:nvSpPr>
        <p:spPr bwMode="auto">
          <a:xfrm flipH="1">
            <a:off x="2286000" y="4114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0070" name="Oval 6"/>
          <p:cNvSpPr>
            <a:spLocks noChangeArrowheads="1"/>
          </p:cNvSpPr>
          <p:nvPr/>
        </p:nvSpPr>
        <p:spPr bwMode="auto">
          <a:xfrm flipH="1">
            <a:off x="4114800" y="4038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0071" name="Oval 7"/>
          <p:cNvSpPr>
            <a:spLocks noChangeArrowheads="1"/>
          </p:cNvSpPr>
          <p:nvPr/>
        </p:nvSpPr>
        <p:spPr bwMode="auto">
          <a:xfrm flipH="1">
            <a:off x="3352800" y="5410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0072" name="Oval 8"/>
          <p:cNvSpPr>
            <a:spLocks noChangeArrowheads="1"/>
          </p:cNvSpPr>
          <p:nvPr/>
        </p:nvSpPr>
        <p:spPr bwMode="auto">
          <a:xfrm flipH="1">
            <a:off x="4419600" y="6019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0073" name="Oval 9"/>
          <p:cNvSpPr>
            <a:spLocks noChangeArrowheads="1"/>
          </p:cNvSpPr>
          <p:nvPr/>
        </p:nvSpPr>
        <p:spPr bwMode="auto">
          <a:xfrm flipH="1">
            <a:off x="19050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0074" name="Oval 10"/>
          <p:cNvSpPr>
            <a:spLocks noChangeArrowheads="1"/>
          </p:cNvSpPr>
          <p:nvPr/>
        </p:nvSpPr>
        <p:spPr bwMode="auto">
          <a:xfrm flipH="1">
            <a:off x="2895600" y="3962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0075" name="Oval 11"/>
          <p:cNvSpPr>
            <a:spLocks noChangeArrowheads="1"/>
          </p:cNvSpPr>
          <p:nvPr/>
        </p:nvSpPr>
        <p:spPr bwMode="auto">
          <a:xfrm flipH="1">
            <a:off x="3124200" y="3276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0076" name="Oval 12"/>
          <p:cNvSpPr>
            <a:spLocks noChangeArrowheads="1"/>
          </p:cNvSpPr>
          <p:nvPr/>
        </p:nvSpPr>
        <p:spPr bwMode="auto">
          <a:xfrm flipH="1">
            <a:off x="3200400" y="4267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0077" name="Oval 13"/>
          <p:cNvSpPr>
            <a:spLocks noChangeArrowheads="1"/>
          </p:cNvSpPr>
          <p:nvPr/>
        </p:nvSpPr>
        <p:spPr bwMode="auto">
          <a:xfrm flipH="1">
            <a:off x="56388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0078" name="Oval 14"/>
          <p:cNvSpPr>
            <a:spLocks noChangeArrowheads="1"/>
          </p:cNvSpPr>
          <p:nvPr/>
        </p:nvSpPr>
        <p:spPr bwMode="auto">
          <a:xfrm flipH="1">
            <a:off x="38862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0079" name="Oval 15"/>
          <p:cNvSpPr>
            <a:spLocks noChangeArrowheads="1"/>
          </p:cNvSpPr>
          <p:nvPr/>
        </p:nvSpPr>
        <p:spPr bwMode="auto">
          <a:xfrm flipH="1">
            <a:off x="5105400" y="4191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0080" name="Oval 16"/>
          <p:cNvSpPr>
            <a:spLocks noChangeArrowheads="1"/>
          </p:cNvSpPr>
          <p:nvPr/>
        </p:nvSpPr>
        <p:spPr bwMode="auto">
          <a:xfrm flipH="1">
            <a:off x="4876800" y="4572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0081" name="Oval 17"/>
          <p:cNvSpPr>
            <a:spLocks noChangeArrowheads="1"/>
          </p:cNvSpPr>
          <p:nvPr/>
        </p:nvSpPr>
        <p:spPr bwMode="auto">
          <a:xfrm flipH="1">
            <a:off x="7620000" y="6400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0082" name="Oval 18"/>
          <p:cNvSpPr>
            <a:spLocks noChangeArrowheads="1"/>
          </p:cNvSpPr>
          <p:nvPr/>
        </p:nvSpPr>
        <p:spPr bwMode="auto">
          <a:xfrm flipH="1">
            <a:off x="6019800" y="3352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0083" name="Oval 19"/>
          <p:cNvSpPr>
            <a:spLocks noChangeArrowheads="1"/>
          </p:cNvSpPr>
          <p:nvPr/>
        </p:nvSpPr>
        <p:spPr bwMode="auto">
          <a:xfrm flipH="1">
            <a:off x="6477000" y="4648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0084" name="Oval 20"/>
          <p:cNvSpPr>
            <a:spLocks noChangeArrowheads="1"/>
          </p:cNvSpPr>
          <p:nvPr/>
        </p:nvSpPr>
        <p:spPr bwMode="auto">
          <a:xfrm flipH="1">
            <a:off x="1828800" y="4495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0085" name="Oval 21"/>
          <p:cNvSpPr>
            <a:spLocks noChangeArrowheads="1"/>
          </p:cNvSpPr>
          <p:nvPr/>
        </p:nvSpPr>
        <p:spPr bwMode="auto">
          <a:xfrm flipH="1">
            <a:off x="4343400" y="4343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0086" name="Oval 22"/>
          <p:cNvSpPr>
            <a:spLocks noChangeArrowheads="1"/>
          </p:cNvSpPr>
          <p:nvPr/>
        </p:nvSpPr>
        <p:spPr bwMode="auto">
          <a:xfrm flipH="1">
            <a:off x="3352800" y="4724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0087" name="Oval 23"/>
          <p:cNvSpPr>
            <a:spLocks noChangeArrowheads="1"/>
          </p:cNvSpPr>
          <p:nvPr/>
        </p:nvSpPr>
        <p:spPr bwMode="auto">
          <a:xfrm flipH="1">
            <a:off x="4114800" y="4495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0088" name="Oval 24"/>
          <p:cNvSpPr>
            <a:spLocks noChangeArrowheads="1"/>
          </p:cNvSpPr>
          <p:nvPr/>
        </p:nvSpPr>
        <p:spPr bwMode="auto">
          <a:xfrm flipH="1">
            <a:off x="3962400" y="5334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0089" name="Oval 25"/>
          <p:cNvSpPr>
            <a:spLocks noChangeArrowheads="1"/>
          </p:cNvSpPr>
          <p:nvPr/>
        </p:nvSpPr>
        <p:spPr bwMode="auto">
          <a:xfrm flipH="1">
            <a:off x="1905000" y="5638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0090" name="Oval 26"/>
          <p:cNvSpPr>
            <a:spLocks noChangeArrowheads="1"/>
          </p:cNvSpPr>
          <p:nvPr/>
        </p:nvSpPr>
        <p:spPr bwMode="auto">
          <a:xfrm flipH="1">
            <a:off x="22098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0091" name="Oval 27"/>
          <p:cNvSpPr>
            <a:spLocks noChangeArrowheads="1"/>
          </p:cNvSpPr>
          <p:nvPr/>
        </p:nvSpPr>
        <p:spPr bwMode="auto">
          <a:xfrm flipH="1">
            <a:off x="3810000" y="6324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0092" name="Oval 28"/>
          <p:cNvSpPr>
            <a:spLocks noChangeArrowheads="1"/>
          </p:cNvSpPr>
          <p:nvPr/>
        </p:nvSpPr>
        <p:spPr bwMode="auto">
          <a:xfrm flipH="1">
            <a:off x="1752600" y="6096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0093" name="Oval 29"/>
          <p:cNvSpPr>
            <a:spLocks noChangeArrowheads="1"/>
          </p:cNvSpPr>
          <p:nvPr/>
        </p:nvSpPr>
        <p:spPr bwMode="auto">
          <a:xfrm flipH="1">
            <a:off x="3048000" y="6096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0094" name="Oval 30"/>
          <p:cNvSpPr>
            <a:spLocks noChangeArrowheads="1"/>
          </p:cNvSpPr>
          <p:nvPr/>
        </p:nvSpPr>
        <p:spPr bwMode="auto">
          <a:xfrm flipH="1">
            <a:off x="7543800" y="3886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0095" name="Oval 31"/>
          <p:cNvSpPr>
            <a:spLocks noChangeArrowheads="1"/>
          </p:cNvSpPr>
          <p:nvPr/>
        </p:nvSpPr>
        <p:spPr bwMode="auto">
          <a:xfrm flipH="1">
            <a:off x="6858000" y="3429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0096" name="Oval 32"/>
          <p:cNvSpPr>
            <a:spLocks noChangeArrowheads="1"/>
          </p:cNvSpPr>
          <p:nvPr/>
        </p:nvSpPr>
        <p:spPr bwMode="auto">
          <a:xfrm flipH="1">
            <a:off x="53340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0097" name="Oval 33"/>
          <p:cNvSpPr>
            <a:spLocks noChangeArrowheads="1"/>
          </p:cNvSpPr>
          <p:nvPr/>
        </p:nvSpPr>
        <p:spPr bwMode="auto">
          <a:xfrm flipH="1">
            <a:off x="7543800" y="3276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0098" name="Oval 34"/>
          <p:cNvSpPr>
            <a:spLocks noChangeArrowheads="1"/>
          </p:cNvSpPr>
          <p:nvPr/>
        </p:nvSpPr>
        <p:spPr bwMode="auto">
          <a:xfrm flipH="1">
            <a:off x="6019800" y="5029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0099" name="Oval 35"/>
          <p:cNvSpPr>
            <a:spLocks noChangeArrowheads="1"/>
          </p:cNvSpPr>
          <p:nvPr/>
        </p:nvSpPr>
        <p:spPr bwMode="auto">
          <a:xfrm flipH="1">
            <a:off x="6248400" y="6172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0100" name="Oval 36"/>
          <p:cNvSpPr>
            <a:spLocks noChangeArrowheads="1"/>
          </p:cNvSpPr>
          <p:nvPr/>
        </p:nvSpPr>
        <p:spPr bwMode="auto">
          <a:xfrm flipH="1">
            <a:off x="7620000" y="4724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0101" name="Oval 37"/>
          <p:cNvSpPr>
            <a:spLocks noChangeArrowheads="1"/>
          </p:cNvSpPr>
          <p:nvPr/>
        </p:nvSpPr>
        <p:spPr bwMode="auto">
          <a:xfrm flipH="1">
            <a:off x="64770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0102" name="Oval 38"/>
          <p:cNvSpPr>
            <a:spLocks noChangeArrowheads="1"/>
          </p:cNvSpPr>
          <p:nvPr/>
        </p:nvSpPr>
        <p:spPr bwMode="auto">
          <a:xfrm flipH="1">
            <a:off x="7239000" y="5562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600103" name="Line 39"/>
          <p:cNvSpPr>
            <a:spLocks noChangeShapeType="1"/>
          </p:cNvSpPr>
          <p:nvPr/>
        </p:nvSpPr>
        <p:spPr bwMode="auto">
          <a:xfrm>
            <a:off x="4267200" y="2971800"/>
            <a:ext cx="0" cy="3581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600104" name="Text Box 40"/>
          <p:cNvSpPr txBox="1">
            <a:spLocks noChangeArrowheads="1"/>
          </p:cNvSpPr>
          <p:nvPr/>
        </p:nvSpPr>
        <p:spPr bwMode="auto">
          <a:xfrm>
            <a:off x="4191000" y="3246438"/>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sz="1800"/>
              <a:t>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0103"/>
                                        </p:tgtEl>
                                        <p:attrNameLst>
                                          <p:attrName>style.visibility</p:attrName>
                                        </p:attrNameLst>
                                      </p:cBhvr>
                                      <p:to>
                                        <p:strVal val="visible"/>
                                      </p:to>
                                    </p:set>
                                    <p:animEffect transition="in" filter="dissolve">
                                      <p:cBhvr>
                                        <p:cTn id="7" dur="500"/>
                                        <p:tgtEl>
                                          <p:spTgt spid="600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10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3"/>
          <p:cNvSpPr>
            <a:spLocks noGrp="1"/>
          </p:cNvSpPr>
          <p:nvPr>
            <p:ph type="sldNum" sz="quarter" idx="10"/>
          </p:nvPr>
        </p:nvSpPr>
        <p:spPr/>
        <p:txBody>
          <a:bodyPr/>
          <a:lstStyle/>
          <a:p>
            <a:fld id="{3B870A7C-D609-41BD-A882-3B29FAB22EED}" type="slidenum">
              <a:rPr lang="en-US"/>
              <a:pPr/>
              <a:t>28</a:t>
            </a:fld>
            <a:endParaRPr lang="en-US" sz="1400"/>
          </a:p>
        </p:txBody>
      </p:sp>
      <p:sp>
        <p:nvSpPr>
          <p:cNvPr id="502786" name="Rectangle 2"/>
          <p:cNvSpPr>
            <a:spLocks noChangeArrowheads="1"/>
          </p:cNvSpPr>
          <p:nvPr/>
        </p:nvSpPr>
        <p:spPr bwMode="auto">
          <a:xfrm>
            <a:off x="1676400" y="2971800"/>
            <a:ext cx="6248400" cy="3581400"/>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2787" name="Rectangle 3"/>
          <p:cNvSpPr>
            <a:spLocks noGrp="1" noChangeArrowheads="1"/>
          </p:cNvSpPr>
          <p:nvPr>
            <p:ph type="title"/>
          </p:nvPr>
        </p:nvSpPr>
        <p:spPr/>
        <p:txBody>
          <a:bodyPr/>
          <a:lstStyle/>
          <a:p>
            <a:r>
              <a:rPr lang="en-US"/>
              <a:t>Closest Pair of Points</a:t>
            </a:r>
          </a:p>
        </p:txBody>
      </p:sp>
      <p:sp>
        <p:nvSpPr>
          <p:cNvPr id="502788" name="Rectangle 4"/>
          <p:cNvSpPr>
            <a:spLocks noGrp="1" noChangeArrowheads="1"/>
          </p:cNvSpPr>
          <p:nvPr>
            <p:ph type="body" idx="1"/>
          </p:nvPr>
        </p:nvSpPr>
        <p:spPr/>
        <p:txBody>
          <a:bodyPr/>
          <a:lstStyle/>
          <a:p>
            <a:r>
              <a:rPr lang="en-US"/>
              <a:t>Algorithm.</a:t>
            </a:r>
          </a:p>
          <a:p>
            <a:pPr lvl="1"/>
            <a:r>
              <a:rPr lang="en-US"/>
              <a:t>Divide:  draw vertical line L so that roughly ½n points on each side.</a:t>
            </a:r>
          </a:p>
          <a:p>
            <a:pPr lvl="1"/>
            <a:r>
              <a:rPr lang="en-US">
                <a:solidFill>
                  <a:schemeClr val="accent1"/>
                </a:solidFill>
              </a:rPr>
              <a:t>Conquer</a:t>
            </a:r>
            <a:r>
              <a:rPr lang="en-US"/>
              <a:t>:  find closest pair in each side recursively.</a:t>
            </a:r>
          </a:p>
        </p:txBody>
      </p:sp>
      <p:sp>
        <p:nvSpPr>
          <p:cNvPr id="502789" name="Oval 5"/>
          <p:cNvSpPr>
            <a:spLocks noChangeArrowheads="1"/>
          </p:cNvSpPr>
          <p:nvPr/>
        </p:nvSpPr>
        <p:spPr bwMode="auto">
          <a:xfrm flipH="1">
            <a:off x="2286000" y="4114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2790" name="Oval 6"/>
          <p:cNvSpPr>
            <a:spLocks noChangeArrowheads="1"/>
          </p:cNvSpPr>
          <p:nvPr/>
        </p:nvSpPr>
        <p:spPr bwMode="auto">
          <a:xfrm flipH="1">
            <a:off x="4114800" y="4038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2791" name="Oval 7"/>
          <p:cNvSpPr>
            <a:spLocks noChangeArrowheads="1"/>
          </p:cNvSpPr>
          <p:nvPr/>
        </p:nvSpPr>
        <p:spPr bwMode="auto">
          <a:xfrm flipH="1">
            <a:off x="3352800" y="5410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2792" name="Oval 8"/>
          <p:cNvSpPr>
            <a:spLocks noChangeArrowheads="1"/>
          </p:cNvSpPr>
          <p:nvPr/>
        </p:nvSpPr>
        <p:spPr bwMode="auto">
          <a:xfrm flipH="1">
            <a:off x="4419600" y="6019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2793" name="Oval 9"/>
          <p:cNvSpPr>
            <a:spLocks noChangeArrowheads="1"/>
          </p:cNvSpPr>
          <p:nvPr/>
        </p:nvSpPr>
        <p:spPr bwMode="auto">
          <a:xfrm flipH="1">
            <a:off x="19050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2794" name="Oval 10"/>
          <p:cNvSpPr>
            <a:spLocks noChangeArrowheads="1"/>
          </p:cNvSpPr>
          <p:nvPr/>
        </p:nvSpPr>
        <p:spPr bwMode="auto">
          <a:xfrm flipH="1">
            <a:off x="2895600" y="3962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2795" name="Oval 11"/>
          <p:cNvSpPr>
            <a:spLocks noChangeArrowheads="1"/>
          </p:cNvSpPr>
          <p:nvPr/>
        </p:nvSpPr>
        <p:spPr bwMode="auto">
          <a:xfrm flipH="1">
            <a:off x="3124200" y="3276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2796" name="Oval 12"/>
          <p:cNvSpPr>
            <a:spLocks noChangeArrowheads="1"/>
          </p:cNvSpPr>
          <p:nvPr/>
        </p:nvSpPr>
        <p:spPr bwMode="auto">
          <a:xfrm flipH="1">
            <a:off x="3200400" y="4267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2797" name="Oval 13"/>
          <p:cNvSpPr>
            <a:spLocks noChangeArrowheads="1"/>
          </p:cNvSpPr>
          <p:nvPr/>
        </p:nvSpPr>
        <p:spPr bwMode="auto">
          <a:xfrm flipH="1">
            <a:off x="56388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2798" name="Oval 14"/>
          <p:cNvSpPr>
            <a:spLocks noChangeArrowheads="1"/>
          </p:cNvSpPr>
          <p:nvPr/>
        </p:nvSpPr>
        <p:spPr bwMode="auto">
          <a:xfrm flipH="1">
            <a:off x="38862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2799" name="Oval 15"/>
          <p:cNvSpPr>
            <a:spLocks noChangeArrowheads="1"/>
          </p:cNvSpPr>
          <p:nvPr/>
        </p:nvSpPr>
        <p:spPr bwMode="auto">
          <a:xfrm flipH="1">
            <a:off x="5105400" y="4191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2800" name="Oval 16"/>
          <p:cNvSpPr>
            <a:spLocks noChangeArrowheads="1"/>
          </p:cNvSpPr>
          <p:nvPr/>
        </p:nvSpPr>
        <p:spPr bwMode="auto">
          <a:xfrm flipH="1">
            <a:off x="4876800" y="4572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2801" name="Oval 17"/>
          <p:cNvSpPr>
            <a:spLocks noChangeArrowheads="1"/>
          </p:cNvSpPr>
          <p:nvPr/>
        </p:nvSpPr>
        <p:spPr bwMode="auto">
          <a:xfrm flipH="1">
            <a:off x="7620000" y="6400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2802" name="Oval 18"/>
          <p:cNvSpPr>
            <a:spLocks noChangeArrowheads="1"/>
          </p:cNvSpPr>
          <p:nvPr/>
        </p:nvSpPr>
        <p:spPr bwMode="auto">
          <a:xfrm flipH="1">
            <a:off x="6019800" y="3352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2803" name="Oval 19"/>
          <p:cNvSpPr>
            <a:spLocks noChangeArrowheads="1"/>
          </p:cNvSpPr>
          <p:nvPr/>
        </p:nvSpPr>
        <p:spPr bwMode="auto">
          <a:xfrm flipH="1">
            <a:off x="6477000" y="4648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2804" name="Oval 20"/>
          <p:cNvSpPr>
            <a:spLocks noChangeArrowheads="1"/>
          </p:cNvSpPr>
          <p:nvPr/>
        </p:nvSpPr>
        <p:spPr bwMode="auto">
          <a:xfrm flipH="1">
            <a:off x="1828800" y="4495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2805" name="Oval 21"/>
          <p:cNvSpPr>
            <a:spLocks noChangeArrowheads="1"/>
          </p:cNvSpPr>
          <p:nvPr/>
        </p:nvSpPr>
        <p:spPr bwMode="auto">
          <a:xfrm flipH="1">
            <a:off x="4343400" y="4343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2806" name="Oval 22"/>
          <p:cNvSpPr>
            <a:spLocks noChangeArrowheads="1"/>
          </p:cNvSpPr>
          <p:nvPr/>
        </p:nvSpPr>
        <p:spPr bwMode="auto">
          <a:xfrm flipH="1">
            <a:off x="3352800" y="4724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2807" name="Oval 23"/>
          <p:cNvSpPr>
            <a:spLocks noChangeArrowheads="1"/>
          </p:cNvSpPr>
          <p:nvPr/>
        </p:nvSpPr>
        <p:spPr bwMode="auto">
          <a:xfrm flipH="1">
            <a:off x="4114800" y="4495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2808" name="Oval 24"/>
          <p:cNvSpPr>
            <a:spLocks noChangeArrowheads="1"/>
          </p:cNvSpPr>
          <p:nvPr/>
        </p:nvSpPr>
        <p:spPr bwMode="auto">
          <a:xfrm flipH="1">
            <a:off x="3962400" y="5334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2809" name="Oval 25"/>
          <p:cNvSpPr>
            <a:spLocks noChangeArrowheads="1"/>
          </p:cNvSpPr>
          <p:nvPr/>
        </p:nvSpPr>
        <p:spPr bwMode="auto">
          <a:xfrm flipH="1">
            <a:off x="1905000" y="5638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2810" name="Oval 26"/>
          <p:cNvSpPr>
            <a:spLocks noChangeArrowheads="1"/>
          </p:cNvSpPr>
          <p:nvPr/>
        </p:nvSpPr>
        <p:spPr bwMode="auto">
          <a:xfrm flipH="1">
            <a:off x="22098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2811" name="Oval 27"/>
          <p:cNvSpPr>
            <a:spLocks noChangeArrowheads="1"/>
          </p:cNvSpPr>
          <p:nvPr/>
        </p:nvSpPr>
        <p:spPr bwMode="auto">
          <a:xfrm flipH="1">
            <a:off x="3810000" y="6324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2812" name="Oval 28"/>
          <p:cNvSpPr>
            <a:spLocks noChangeArrowheads="1"/>
          </p:cNvSpPr>
          <p:nvPr/>
        </p:nvSpPr>
        <p:spPr bwMode="auto">
          <a:xfrm flipH="1">
            <a:off x="1752600" y="6096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2813" name="Oval 29"/>
          <p:cNvSpPr>
            <a:spLocks noChangeArrowheads="1"/>
          </p:cNvSpPr>
          <p:nvPr/>
        </p:nvSpPr>
        <p:spPr bwMode="auto">
          <a:xfrm flipH="1">
            <a:off x="3048000" y="6096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2814" name="Oval 30"/>
          <p:cNvSpPr>
            <a:spLocks noChangeArrowheads="1"/>
          </p:cNvSpPr>
          <p:nvPr/>
        </p:nvSpPr>
        <p:spPr bwMode="auto">
          <a:xfrm flipH="1">
            <a:off x="7543800" y="3886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2815" name="Oval 31"/>
          <p:cNvSpPr>
            <a:spLocks noChangeArrowheads="1"/>
          </p:cNvSpPr>
          <p:nvPr/>
        </p:nvSpPr>
        <p:spPr bwMode="auto">
          <a:xfrm flipH="1">
            <a:off x="6858000" y="3429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2816" name="Oval 32"/>
          <p:cNvSpPr>
            <a:spLocks noChangeArrowheads="1"/>
          </p:cNvSpPr>
          <p:nvPr/>
        </p:nvSpPr>
        <p:spPr bwMode="auto">
          <a:xfrm flipH="1">
            <a:off x="53340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2817" name="Oval 33"/>
          <p:cNvSpPr>
            <a:spLocks noChangeArrowheads="1"/>
          </p:cNvSpPr>
          <p:nvPr/>
        </p:nvSpPr>
        <p:spPr bwMode="auto">
          <a:xfrm flipH="1">
            <a:off x="7543800" y="3276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2818" name="Oval 34"/>
          <p:cNvSpPr>
            <a:spLocks noChangeArrowheads="1"/>
          </p:cNvSpPr>
          <p:nvPr/>
        </p:nvSpPr>
        <p:spPr bwMode="auto">
          <a:xfrm flipH="1">
            <a:off x="6019800" y="5029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2819" name="Oval 35"/>
          <p:cNvSpPr>
            <a:spLocks noChangeArrowheads="1"/>
          </p:cNvSpPr>
          <p:nvPr/>
        </p:nvSpPr>
        <p:spPr bwMode="auto">
          <a:xfrm flipH="1">
            <a:off x="6248400" y="6172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2820" name="Oval 36"/>
          <p:cNvSpPr>
            <a:spLocks noChangeArrowheads="1"/>
          </p:cNvSpPr>
          <p:nvPr/>
        </p:nvSpPr>
        <p:spPr bwMode="auto">
          <a:xfrm flipH="1">
            <a:off x="7620000" y="4724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2821" name="Oval 37"/>
          <p:cNvSpPr>
            <a:spLocks noChangeArrowheads="1"/>
          </p:cNvSpPr>
          <p:nvPr/>
        </p:nvSpPr>
        <p:spPr bwMode="auto">
          <a:xfrm flipH="1">
            <a:off x="64770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2822" name="Oval 38"/>
          <p:cNvSpPr>
            <a:spLocks noChangeArrowheads="1"/>
          </p:cNvSpPr>
          <p:nvPr/>
        </p:nvSpPr>
        <p:spPr bwMode="auto">
          <a:xfrm flipH="1">
            <a:off x="7239000" y="5562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grpSp>
        <p:nvGrpSpPr>
          <p:cNvPr id="502823" name="Group 39"/>
          <p:cNvGrpSpPr>
            <a:grpSpLocks/>
          </p:cNvGrpSpPr>
          <p:nvPr/>
        </p:nvGrpSpPr>
        <p:grpSpPr bwMode="auto">
          <a:xfrm>
            <a:off x="1736725" y="5224463"/>
            <a:ext cx="549275" cy="490537"/>
            <a:chOff x="1094" y="3291"/>
            <a:chExt cx="346" cy="309"/>
          </a:xfrm>
        </p:grpSpPr>
        <p:sp>
          <p:nvSpPr>
            <p:cNvPr id="502824" name="Line 40"/>
            <p:cNvSpPr>
              <a:spLocks noChangeShapeType="1"/>
            </p:cNvSpPr>
            <p:nvPr/>
          </p:nvSpPr>
          <p:spPr bwMode="auto">
            <a:xfrm flipH="1">
              <a:off x="1242" y="3489"/>
              <a:ext cx="156" cy="75"/>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2825" name="Oval 41"/>
            <p:cNvSpPr>
              <a:spLocks noChangeArrowheads="1"/>
            </p:cNvSpPr>
            <p:nvPr/>
          </p:nvSpPr>
          <p:spPr bwMode="auto">
            <a:xfrm flipH="1">
              <a:off x="1200" y="3552"/>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2826" name="Oval 42"/>
            <p:cNvSpPr>
              <a:spLocks noChangeArrowheads="1"/>
            </p:cNvSpPr>
            <p:nvPr/>
          </p:nvSpPr>
          <p:spPr bwMode="auto">
            <a:xfrm flipH="1">
              <a:off x="1392" y="3456"/>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2827" name="Text Box 43"/>
            <p:cNvSpPr txBox="1">
              <a:spLocks noChangeArrowheads="1"/>
            </p:cNvSpPr>
            <p:nvPr/>
          </p:nvSpPr>
          <p:spPr bwMode="auto">
            <a:xfrm>
              <a:off x="1094" y="3291"/>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sz="1800"/>
                <a:t>12</a:t>
              </a:r>
            </a:p>
          </p:txBody>
        </p:sp>
      </p:grpSp>
      <p:grpSp>
        <p:nvGrpSpPr>
          <p:cNvPr id="502828" name="Group 44"/>
          <p:cNvGrpSpPr>
            <a:grpSpLocks/>
          </p:cNvGrpSpPr>
          <p:nvPr/>
        </p:nvGrpSpPr>
        <p:grpSpPr bwMode="auto">
          <a:xfrm>
            <a:off x="4876800" y="4191000"/>
            <a:ext cx="731838" cy="522288"/>
            <a:chOff x="3072" y="2640"/>
            <a:chExt cx="461" cy="329"/>
          </a:xfrm>
        </p:grpSpPr>
        <p:grpSp>
          <p:nvGrpSpPr>
            <p:cNvPr id="502829" name="Group 45"/>
            <p:cNvGrpSpPr>
              <a:grpSpLocks/>
            </p:cNvGrpSpPr>
            <p:nvPr/>
          </p:nvGrpSpPr>
          <p:grpSpPr bwMode="auto">
            <a:xfrm>
              <a:off x="3072" y="2640"/>
              <a:ext cx="192" cy="288"/>
              <a:chOff x="3072" y="2640"/>
              <a:chExt cx="192" cy="288"/>
            </a:xfrm>
          </p:grpSpPr>
          <p:sp>
            <p:nvSpPr>
              <p:cNvPr id="502830" name="Line 46"/>
              <p:cNvSpPr>
                <a:spLocks noChangeShapeType="1"/>
              </p:cNvSpPr>
              <p:nvPr/>
            </p:nvSpPr>
            <p:spPr bwMode="auto">
              <a:xfrm flipH="1">
                <a:off x="3111" y="2685"/>
                <a:ext cx="114" cy="198"/>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2831" name="Oval 47"/>
              <p:cNvSpPr>
                <a:spLocks noChangeArrowheads="1"/>
              </p:cNvSpPr>
              <p:nvPr/>
            </p:nvSpPr>
            <p:spPr bwMode="auto">
              <a:xfrm flipH="1">
                <a:off x="3216" y="2640"/>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2832" name="Oval 48"/>
              <p:cNvSpPr>
                <a:spLocks noChangeArrowheads="1"/>
              </p:cNvSpPr>
              <p:nvPr/>
            </p:nvSpPr>
            <p:spPr bwMode="auto">
              <a:xfrm flipH="1">
                <a:off x="3072" y="2880"/>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grpSp>
        <p:sp>
          <p:nvSpPr>
            <p:cNvPr id="502833" name="Text Box 49"/>
            <p:cNvSpPr txBox="1">
              <a:spLocks noChangeArrowheads="1"/>
            </p:cNvSpPr>
            <p:nvPr/>
          </p:nvSpPr>
          <p:spPr bwMode="auto">
            <a:xfrm>
              <a:off x="3217" y="2738"/>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sz="1800"/>
                <a:t>21</a:t>
              </a:r>
            </a:p>
          </p:txBody>
        </p:sp>
      </p:grpSp>
      <p:sp>
        <p:nvSpPr>
          <p:cNvPr id="502834" name="Line 50"/>
          <p:cNvSpPr>
            <a:spLocks noChangeShapeType="1"/>
          </p:cNvSpPr>
          <p:nvPr/>
        </p:nvSpPr>
        <p:spPr bwMode="auto">
          <a:xfrm>
            <a:off x="4267200" y="2971800"/>
            <a:ext cx="0" cy="3581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2835" name="Text Box 51"/>
          <p:cNvSpPr txBox="1">
            <a:spLocks noChangeArrowheads="1"/>
          </p:cNvSpPr>
          <p:nvPr/>
        </p:nvSpPr>
        <p:spPr bwMode="auto">
          <a:xfrm>
            <a:off x="4191000" y="3246438"/>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sz="1800"/>
              <a:t>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02823"/>
                                        </p:tgtEl>
                                        <p:attrNameLst>
                                          <p:attrName>style.visibility</p:attrName>
                                        </p:attrNameLst>
                                      </p:cBhvr>
                                      <p:to>
                                        <p:strVal val="visible"/>
                                      </p:to>
                                    </p:set>
                                    <p:animEffect transition="in" filter="dissolve">
                                      <p:cBhvr>
                                        <p:cTn id="7" dur="500"/>
                                        <p:tgtEl>
                                          <p:spTgt spid="5028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02828"/>
                                        </p:tgtEl>
                                        <p:attrNameLst>
                                          <p:attrName>style.visibility</p:attrName>
                                        </p:attrNameLst>
                                      </p:cBhvr>
                                      <p:to>
                                        <p:strVal val="visible"/>
                                      </p:to>
                                    </p:set>
                                    <p:animEffect transition="in" filter="dissolve">
                                      <p:cBhvr>
                                        <p:cTn id="12" dur="500"/>
                                        <p:tgtEl>
                                          <p:spTgt spid="502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lide Number Placeholder 3"/>
          <p:cNvSpPr>
            <a:spLocks noGrp="1"/>
          </p:cNvSpPr>
          <p:nvPr>
            <p:ph type="sldNum" sz="quarter" idx="10"/>
          </p:nvPr>
        </p:nvSpPr>
        <p:spPr/>
        <p:txBody>
          <a:bodyPr/>
          <a:lstStyle/>
          <a:p>
            <a:fld id="{E493D196-FB22-4266-82DC-2908B5DC812C}" type="slidenum">
              <a:rPr lang="en-US"/>
              <a:pPr/>
              <a:t>29</a:t>
            </a:fld>
            <a:endParaRPr lang="en-US" sz="1400"/>
          </a:p>
        </p:txBody>
      </p:sp>
      <p:sp>
        <p:nvSpPr>
          <p:cNvPr id="504834" name="Rectangle 2"/>
          <p:cNvSpPr>
            <a:spLocks noChangeArrowheads="1"/>
          </p:cNvSpPr>
          <p:nvPr/>
        </p:nvSpPr>
        <p:spPr bwMode="auto">
          <a:xfrm>
            <a:off x="1676400" y="2971800"/>
            <a:ext cx="6248400" cy="3581400"/>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4835" name="Rectangle 3"/>
          <p:cNvSpPr>
            <a:spLocks noGrp="1" noChangeArrowheads="1"/>
          </p:cNvSpPr>
          <p:nvPr>
            <p:ph type="title"/>
          </p:nvPr>
        </p:nvSpPr>
        <p:spPr/>
        <p:txBody>
          <a:bodyPr/>
          <a:lstStyle/>
          <a:p>
            <a:r>
              <a:rPr lang="en-US"/>
              <a:t>Closest Pair of Points</a:t>
            </a:r>
          </a:p>
        </p:txBody>
      </p:sp>
      <p:sp>
        <p:nvSpPr>
          <p:cNvPr id="504836" name="Rectangle 4"/>
          <p:cNvSpPr>
            <a:spLocks noGrp="1" noChangeArrowheads="1"/>
          </p:cNvSpPr>
          <p:nvPr>
            <p:ph type="body" idx="1"/>
          </p:nvPr>
        </p:nvSpPr>
        <p:spPr/>
        <p:txBody>
          <a:bodyPr/>
          <a:lstStyle/>
          <a:p>
            <a:r>
              <a:rPr lang="en-US"/>
              <a:t>Algorithm.</a:t>
            </a:r>
          </a:p>
          <a:p>
            <a:pPr lvl="1"/>
            <a:r>
              <a:rPr lang="en-US"/>
              <a:t>Divide:  draw vertical line L so that roughly ½n points on each side.</a:t>
            </a:r>
          </a:p>
          <a:p>
            <a:pPr lvl="1"/>
            <a:r>
              <a:rPr lang="en-US"/>
              <a:t>Conquer:  find closest pair in each side recursively.</a:t>
            </a:r>
          </a:p>
          <a:p>
            <a:pPr lvl="1"/>
            <a:r>
              <a:rPr lang="en-US">
                <a:solidFill>
                  <a:schemeClr val="accent1"/>
                </a:solidFill>
              </a:rPr>
              <a:t>Combine</a:t>
            </a:r>
            <a:r>
              <a:rPr lang="en-US"/>
              <a:t>:  find closest pair with one point in each side.</a:t>
            </a:r>
          </a:p>
          <a:p>
            <a:pPr lvl="1"/>
            <a:r>
              <a:rPr lang="en-US"/>
              <a:t>Return best of 3 solutions.</a:t>
            </a:r>
          </a:p>
          <a:p>
            <a:pPr lvl="1"/>
            <a:endParaRPr lang="en-US">
              <a:sym typeface="Symbol" pitchFamily="18" charset="2"/>
            </a:endParaRPr>
          </a:p>
        </p:txBody>
      </p:sp>
      <p:sp>
        <p:nvSpPr>
          <p:cNvPr id="504837" name="Oval 5"/>
          <p:cNvSpPr>
            <a:spLocks noChangeArrowheads="1"/>
          </p:cNvSpPr>
          <p:nvPr/>
        </p:nvSpPr>
        <p:spPr bwMode="auto">
          <a:xfrm flipH="1">
            <a:off x="2286000" y="4114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4838" name="Oval 6"/>
          <p:cNvSpPr>
            <a:spLocks noChangeArrowheads="1"/>
          </p:cNvSpPr>
          <p:nvPr/>
        </p:nvSpPr>
        <p:spPr bwMode="auto">
          <a:xfrm flipH="1">
            <a:off x="4114800" y="4038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4839" name="Oval 7"/>
          <p:cNvSpPr>
            <a:spLocks noChangeArrowheads="1"/>
          </p:cNvSpPr>
          <p:nvPr/>
        </p:nvSpPr>
        <p:spPr bwMode="auto">
          <a:xfrm flipH="1">
            <a:off x="3352800" y="5410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4840" name="Oval 8"/>
          <p:cNvSpPr>
            <a:spLocks noChangeArrowheads="1"/>
          </p:cNvSpPr>
          <p:nvPr/>
        </p:nvSpPr>
        <p:spPr bwMode="auto">
          <a:xfrm flipH="1">
            <a:off x="4419600" y="6019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4841" name="Oval 9"/>
          <p:cNvSpPr>
            <a:spLocks noChangeArrowheads="1"/>
          </p:cNvSpPr>
          <p:nvPr/>
        </p:nvSpPr>
        <p:spPr bwMode="auto">
          <a:xfrm flipH="1">
            <a:off x="19050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4842" name="Oval 10"/>
          <p:cNvSpPr>
            <a:spLocks noChangeArrowheads="1"/>
          </p:cNvSpPr>
          <p:nvPr/>
        </p:nvSpPr>
        <p:spPr bwMode="auto">
          <a:xfrm flipH="1">
            <a:off x="2895600" y="3962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4843" name="Oval 11"/>
          <p:cNvSpPr>
            <a:spLocks noChangeArrowheads="1"/>
          </p:cNvSpPr>
          <p:nvPr/>
        </p:nvSpPr>
        <p:spPr bwMode="auto">
          <a:xfrm flipH="1">
            <a:off x="3124200" y="3276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4844" name="Oval 12"/>
          <p:cNvSpPr>
            <a:spLocks noChangeArrowheads="1"/>
          </p:cNvSpPr>
          <p:nvPr/>
        </p:nvSpPr>
        <p:spPr bwMode="auto">
          <a:xfrm flipH="1">
            <a:off x="3200400" y="4267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4845" name="Oval 13"/>
          <p:cNvSpPr>
            <a:spLocks noChangeArrowheads="1"/>
          </p:cNvSpPr>
          <p:nvPr/>
        </p:nvSpPr>
        <p:spPr bwMode="auto">
          <a:xfrm flipH="1">
            <a:off x="56388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4846" name="Oval 14"/>
          <p:cNvSpPr>
            <a:spLocks noChangeArrowheads="1"/>
          </p:cNvSpPr>
          <p:nvPr/>
        </p:nvSpPr>
        <p:spPr bwMode="auto">
          <a:xfrm flipH="1">
            <a:off x="38862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4847" name="Oval 15"/>
          <p:cNvSpPr>
            <a:spLocks noChangeArrowheads="1"/>
          </p:cNvSpPr>
          <p:nvPr/>
        </p:nvSpPr>
        <p:spPr bwMode="auto">
          <a:xfrm flipH="1">
            <a:off x="5105400" y="4191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4848" name="Oval 16"/>
          <p:cNvSpPr>
            <a:spLocks noChangeArrowheads="1"/>
          </p:cNvSpPr>
          <p:nvPr/>
        </p:nvSpPr>
        <p:spPr bwMode="auto">
          <a:xfrm flipH="1">
            <a:off x="4876800" y="4572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4849" name="Oval 17"/>
          <p:cNvSpPr>
            <a:spLocks noChangeArrowheads="1"/>
          </p:cNvSpPr>
          <p:nvPr/>
        </p:nvSpPr>
        <p:spPr bwMode="auto">
          <a:xfrm flipH="1">
            <a:off x="7620000" y="6400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4850" name="Oval 18"/>
          <p:cNvSpPr>
            <a:spLocks noChangeArrowheads="1"/>
          </p:cNvSpPr>
          <p:nvPr/>
        </p:nvSpPr>
        <p:spPr bwMode="auto">
          <a:xfrm flipH="1">
            <a:off x="6019800" y="3352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4851" name="Oval 19"/>
          <p:cNvSpPr>
            <a:spLocks noChangeArrowheads="1"/>
          </p:cNvSpPr>
          <p:nvPr/>
        </p:nvSpPr>
        <p:spPr bwMode="auto">
          <a:xfrm flipH="1">
            <a:off x="6477000" y="4648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4852" name="Oval 20"/>
          <p:cNvSpPr>
            <a:spLocks noChangeArrowheads="1"/>
          </p:cNvSpPr>
          <p:nvPr/>
        </p:nvSpPr>
        <p:spPr bwMode="auto">
          <a:xfrm flipH="1">
            <a:off x="1828800" y="4495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4853" name="Oval 21"/>
          <p:cNvSpPr>
            <a:spLocks noChangeArrowheads="1"/>
          </p:cNvSpPr>
          <p:nvPr/>
        </p:nvSpPr>
        <p:spPr bwMode="auto">
          <a:xfrm flipH="1">
            <a:off x="4343400" y="4343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4854" name="Oval 22"/>
          <p:cNvSpPr>
            <a:spLocks noChangeArrowheads="1"/>
          </p:cNvSpPr>
          <p:nvPr/>
        </p:nvSpPr>
        <p:spPr bwMode="auto">
          <a:xfrm flipH="1">
            <a:off x="3352800" y="4724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4855" name="Oval 23"/>
          <p:cNvSpPr>
            <a:spLocks noChangeArrowheads="1"/>
          </p:cNvSpPr>
          <p:nvPr/>
        </p:nvSpPr>
        <p:spPr bwMode="auto">
          <a:xfrm flipH="1">
            <a:off x="4114800" y="4495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4856" name="Oval 24"/>
          <p:cNvSpPr>
            <a:spLocks noChangeArrowheads="1"/>
          </p:cNvSpPr>
          <p:nvPr/>
        </p:nvSpPr>
        <p:spPr bwMode="auto">
          <a:xfrm flipH="1">
            <a:off x="3962400" y="5334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4857" name="Oval 25"/>
          <p:cNvSpPr>
            <a:spLocks noChangeArrowheads="1"/>
          </p:cNvSpPr>
          <p:nvPr/>
        </p:nvSpPr>
        <p:spPr bwMode="auto">
          <a:xfrm flipH="1">
            <a:off x="1905000" y="5638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4858" name="Oval 26"/>
          <p:cNvSpPr>
            <a:spLocks noChangeArrowheads="1"/>
          </p:cNvSpPr>
          <p:nvPr/>
        </p:nvSpPr>
        <p:spPr bwMode="auto">
          <a:xfrm flipH="1">
            <a:off x="22098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4859" name="Oval 27"/>
          <p:cNvSpPr>
            <a:spLocks noChangeArrowheads="1"/>
          </p:cNvSpPr>
          <p:nvPr/>
        </p:nvSpPr>
        <p:spPr bwMode="auto">
          <a:xfrm flipH="1">
            <a:off x="3810000" y="6324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4860" name="Oval 28"/>
          <p:cNvSpPr>
            <a:spLocks noChangeArrowheads="1"/>
          </p:cNvSpPr>
          <p:nvPr/>
        </p:nvSpPr>
        <p:spPr bwMode="auto">
          <a:xfrm flipH="1">
            <a:off x="1752600" y="6096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4861" name="Oval 29"/>
          <p:cNvSpPr>
            <a:spLocks noChangeArrowheads="1"/>
          </p:cNvSpPr>
          <p:nvPr/>
        </p:nvSpPr>
        <p:spPr bwMode="auto">
          <a:xfrm flipH="1">
            <a:off x="3048000" y="6096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4862" name="Oval 30"/>
          <p:cNvSpPr>
            <a:spLocks noChangeArrowheads="1"/>
          </p:cNvSpPr>
          <p:nvPr/>
        </p:nvSpPr>
        <p:spPr bwMode="auto">
          <a:xfrm flipH="1">
            <a:off x="7543800" y="3886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4863" name="Oval 31"/>
          <p:cNvSpPr>
            <a:spLocks noChangeArrowheads="1"/>
          </p:cNvSpPr>
          <p:nvPr/>
        </p:nvSpPr>
        <p:spPr bwMode="auto">
          <a:xfrm flipH="1">
            <a:off x="6858000" y="3429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4864" name="Oval 32"/>
          <p:cNvSpPr>
            <a:spLocks noChangeArrowheads="1"/>
          </p:cNvSpPr>
          <p:nvPr/>
        </p:nvSpPr>
        <p:spPr bwMode="auto">
          <a:xfrm flipH="1">
            <a:off x="53340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4865" name="Oval 33"/>
          <p:cNvSpPr>
            <a:spLocks noChangeArrowheads="1"/>
          </p:cNvSpPr>
          <p:nvPr/>
        </p:nvSpPr>
        <p:spPr bwMode="auto">
          <a:xfrm flipH="1">
            <a:off x="7543800" y="3276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4866" name="Oval 34"/>
          <p:cNvSpPr>
            <a:spLocks noChangeArrowheads="1"/>
          </p:cNvSpPr>
          <p:nvPr/>
        </p:nvSpPr>
        <p:spPr bwMode="auto">
          <a:xfrm flipH="1">
            <a:off x="6019800" y="5029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4867" name="Oval 35"/>
          <p:cNvSpPr>
            <a:spLocks noChangeArrowheads="1"/>
          </p:cNvSpPr>
          <p:nvPr/>
        </p:nvSpPr>
        <p:spPr bwMode="auto">
          <a:xfrm flipH="1">
            <a:off x="6248400" y="6172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4868" name="Oval 36"/>
          <p:cNvSpPr>
            <a:spLocks noChangeArrowheads="1"/>
          </p:cNvSpPr>
          <p:nvPr/>
        </p:nvSpPr>
        <p:spPr bwMode="auto">
          <a:xfrm flipH="1">
            <a:off x="7620000" y="4724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4869" name="Oval 37"/>
          <p:cNvSpPr>
            <a:spLocks noChangeArrowheads="1"/>
          </p:cNvSpPr>
          <p:nvPr/>
        </p:nvSpPr>
        <p:spPr bwMode="auto">
          <a:xfrm flipH="1">
            <a:off x="64770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4870" name="Oval 38"/>
          <p:cNvSpPr>
            <a:spLocks noChangeArrowheads="1"/>
          </p:cNvSpPr>
          <p:nvPr/>
        </p:nvSpPr>
        <p:spPr bwMode="auto">
          <a:xfrm flipH="1">
            <a:off x="7239000" y="5562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grpSp>
        <p:nvGrpSpPr>
          <p:cNvPr id="504871" name="Group 39"/>
          <p:cNvGrpSpPr>
            <a:grpSpLocks/>
          </p:cNvGrpSpPr>
          <p:nvPr/>
        </p:nvGrpSpPr>
        <p:grpSpPr bwMode="auto">
          <a:xfrm>
            <a:off x="1736725" y="5224463"/>
            <a:ext cx="549275" cy="490537"/>
            <a:chOff x="1094" y="3291"/>
            <a:chExt cx="346" cy="309"/>
          </a:xfrm>
        </p:grpSpPr>
        <p:sp>
          <p:nvSpPr>
            <p:cNvPr id="504872" name="Line 40"/>
            <p:cNvSpPr>
              <a:spLocks noChangeShapeType="1"/>
            </p:cNvSpPr>
            <p:nvPr/>
          </p:nvSpPr>
          <p:spPr bwMode="auto">
            <a:xfrm flipH="1">
              <a:off x="1242" y="3489"/>
              <a:ext cx="156" cy="75"/>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4873" name="Oval 41"/>
            <p:cNvSpPr>
              <a:spLocks noChangeArrowheads="1"/>
            </p:cNvSpPr>
            <p:nvPr/>
          </p:nvSpPr>
          <p:spPr bwMode="auto">
            <a:xfrm flipH="1">
              <a:off x="1200" y="3552"/>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4874" name="Oval 42"/>
            <p:cNvSpPr>
              <a:spLocks noChangeArrowheads="1"/>
            </p:cNvSpPr>
            <p:nvPr/>
          </p:nvSpPr>
          <p:spPr bwMode="auto">
            <a:xfrm flipH="1">
              <a:off x="1392" y="3456"/>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4875" name="Text Box 43"/>
            <p:cNvSpPr txBox="1">
              <a:spLocks noChangeArrowheads="1"/>
            </p:cNvSpPr>
            <p:nvPr/>
          </p:nvSpPr>
          <p:spPr bwMode="auto">
            <a:xfrm>
              <a:off x="1094" y="3291"/>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sz="1800"/>
                <a:t>12</a:t>
              </a:r>
            </a:p>
          </p:txBody>
        </p:sp>
      </p:grpSp>
      <p:grpSp>
        <p:nvGrpSpPr>
          <p:cNvPr id="504876" name="Group 44"/>
          <p:cNvGrpSpPr>
            <a:grpSpLocks/>
          </p:cNvGrpSpPr>
          <p:nvPr/>
        </p:nvGrpSpPr>
        <p:grpSpPr bwMode="auto">
          <a:xfrm>
            <a:off x="4876800" y="4191000"/>
            <a:ext cx="731838" cy="522288"/>
            <a:chOff x="3072" y="2640"/>
            <a:chExt cx="461" cy="329"/>
          </a:xfrm>
        </p:grpSpPr>
        <p:grpSp>
          <p:nvGrpSpPr>
            <p:cNvPr id="504877" name="Group 45"/>
            <p:cNvGrpSpPr>
              <a:grpSpLocks/>
            </p:cNvGrpSpPr>
            <p:nvPr/>
          </p:nvGrpSpPr>
          <p:grpSpPr bwMode="auto">
            <a:xfrm>
              <a:off x="3072" y="2640"/>
              <a:ext cx="192" cy="288"/>
              <a:chOff x="3072" y="2640"/>
              <a:chExt cx="192" cy="288"/>
            </a:xfrm>
          </p:grpSpPr>
          <p:sp>
            <p:nvSpPr>
              <p:cNvPr id="504878" name="Line 46"/>
              <p:cNvSpPr>
                <a:spLocks noChangeShapeType="1"/>
              </p:cNvSpPr>
              <p:nvPr/>
            </p:nvSpPr>
            <p:spPr bwMode="auto">
              <a:xfrm flipH="1">
                <a:off x="3111" y="2685"/>
                <a:ext cx="114" cy="198"/>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4879" name="Oval 47"/>
              <p:cNvSpPr>
                <a:spLocks noChangeArrowheads="1"/>
              </p:cNvSpPr>
              <p:nvPr/>
            </p:nvSpPr>
            <p:spPr bwMode="auto">
              <a:xfrm flipH="1">
                <a:off x="3216" y="2640"/>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4880" name="Oval 48"/>
              <p:cNvSpPr>
                <a:spLocks noChangeArrowheads="1"/>
              </p:cNvSpPr>
              <p:nvPr/>
            </p:nvSpPr>
            <p:spPr bwMode="auto">
              <a:xfrm flipH="1">
                <a:off x="3072" y="2880"/>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grpSp>
        <p:sp>
          <p:nvSpPr>
            <p:cNvPr id="504881" name="Text Box 49"/>
            <p:cNvSpPr txBox="1">
              <a:spLocks noChangeArrowheads="1"/>
            </p:cNvSpPr>
            <p:nvPr/>
          </p:nvSpPr>
          <p:spPr bwMode="auto">
            <a:xfrm>
              <a:off x="3217" y="2738"/>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sz="1800"/>
                <a:t>21</a:t>
              </a:r>
            </a:p>
          </p:txBody>
        </p:sp>
      </p:grpSp>
      <p:sp>
        <p:nvSpPr>
          <p:cNvPr id="504882" name="Line 50"/>
          <p:cNvSpPr>
            <a:spLocks noChangeShapeType="1"/>
          </p:cNvSpPr>
          <p:nvPr/>
        </p:nvSpPr>
        <p:spPr bwMode="auto">
          <a:xfrm>
            <a:off x="4267200" y="2971800"/>
            <a:ext cx="0" cy="3581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grpSp>
        <p:nvGrpSpPr>
          <p:cNvPr id="504883" name="Group 51"/>
          <p:cNvGrpSpPr>
            <a:grpSpLocks/>
          </p:cNvGrpSpPr>
          <p:nvPr/>
        </p:nvGrpSpPr>
        <p:grpSpPr bwMode="auto">
          <a:xfrm>
            <a:off x="3792538" y="4164013"/>
            <a:ext cx="627062" cy="407987"/>
            <a:chOff x="2389" y="2623"/>
            <a:chExt cx="395" cy="257"/>
          </a:xfrm>
        </p:grpSpPr>
        <p:grpSp>
          <p:nvGrpSpPr>
            <p:cNvPr id="504884" name="Group 52"/>
            <p:cNvGrpSpPr>
              <a:grpSpLocks/>
            </p:cNvGrpSpPr>
            <p:nvPr/>
          </p:nvGrpSpPr>
          <p:grpSpPr bwMode="auto">
            <a:xfrm>
              <a:off x="2592" y="2736"/>
              <a:ext cx="192" cy="144"/>
              <a:chOff x="2592" y="2736"/>
              <a:chExt cx="192" cy="144"/>
            </a:xfrm>
          </p:grpSpPr>
          <p:sp>
            <p:nvSpPr>
              <p:cNvPr id="504885" name="Line 53"/>
              <p:cNvSpPr>
                <a:spLocks noChangeShapeType="1"/>
              </p:cNvSpPr>
              <p:nvPr/>
            </p:nvSpPr>
            <p:spPr bwMode="auto">
              <a:xfrm flipH="1">
                <a:off x="2631" y="2772"/>
                <a:ext cx="105" cy="72"/>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4886" name="Oval 54"/>
              <p:cNvSpPr>
                <a:spLocks noChangeArrowheads="1"/>
              </p:cNvSpPr>
              <p:nvPr/>
            </p:nvSpPr>
            <p:spPr bwMode="auto">
              <a:xfrm flipH="1">
                <a:off x="2736" y="2736"/>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4887" name="Oval 55"/>
              <p:cNvSpPr>
                <a:spLocks noChangeArrowheads="1"/>
              </p:cNvSpPr>
              <p:nvPr/>
            </p:nvSpPr>
            <p:spPr bwMode="auto">
              <a:xfrm flipH="1">
                <a:off x="2592" y="2832"/>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grpSp>
        <p:sp>
          <p:nvSpPr>
            <p:cNvPr id="504888" name="Text Box 56"/>
            <p:cNvSpPr txBox="1">
              <a:spLocks noChangeArrowheads="1"/>
            </p:cNvSpPr>
            <p:nvPr/>
          </p:nvSpPr>
          <p:spPr bwMode="auto">
            <a:xfrm>
              <a:off x="2389" y="2623"/>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sz="1800"/>
                <a:t>8</a:t>
              </a:r>
            </a:p>
          </p:txBody>
        </p:sp>
      </p:grpSp>
      <p:sp>
        <p:nvSpPr>
          <p:cNvPr id="504889" name="Text Box 57"/>
          <p:cNvSpPr txBox="1">
            <a:spLocks noChangeArrowheads="1"/>
          </p:cNvSpPr>
          <p:nvPr/>
        </p:nvSpPr>
        <p:spPr bwMode="auto">
          <a:xfrm>
            <a:off x="4191000" y="3246438"/>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sz="1800"/>
              <a:t>L</a:t>
            </a:r>
          </a:p>
        </p:txBody>
      </p:sp>
      <p:sp>
        <p:nvSpPr>
          <p:cNvPr id="504890" name="Text Box 58"/>
          <p:cNvSpPr txBox="1">
            <a:spLocks noChangeArrowheads="1"/>
          </p:cNvSpPr>
          <p:nvPr/>
        </p:nvSpPr>
        <p:spPr bwMode="auto">
          <a:xfrm>
            <a:off x="7258050" y="2028825"/>
            <a:ext cx="1187450"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2400">
                <a:solidFill>
                  <a:schemeClr val="tx1"/>
                </a:solidFill>
                <a:latin typeface="Comic Sans MS" pitchFamily="66" charset="0"/>
              </a:defRPr>
            </a:lvl1pPr>
            <a:lvl2pPr marL="509588" defTabSz="1019175">
              <a:defRPr kumimoji="1" sz="2400">
                <a:solidFill>
                  <a:schemeClr val="tx1"/>
                </a:solidFill>
                <a:latin typeface="Comic Sans MS" pitchFamily="66" charset="0"/>
              </a:defRPr>
            </a:lvl2pPr>
            <a:lvl3pPr marL="1019175" defTabSz="1019175">
              <a:defRPr kumimoji="1" sz="2400">
                <a:solidFill>
                  <a:schemeClr val="tx1"/>
                </a:solidFill>
                <a:latin typeface="Comic Sans MS" pitchFamily="66" charset="0"/>
              </a:defRPr>
            </a:lvl3pPr>
            <a:lvl4pPr marL="1528763" defTabSz="1019175">
              <a:defRPr kumimoji="1" sz="2400">
                <a:solidFill>
                  <a:schemeClr val="tx1"/>
                </a:solidFill>
                <a:latin typeface="Comic Sans MS" pitchFamily="66" charset="0"/>
              </a:defRPr>
            </a:lvl4pPr>
            <a:lvl5pPr marL="2038350" defTabSz="1019175">
              <a:defRPr kumimoji="1" sz="2400">
                <a:solidFill>
                  <a:schemeClr val="tx1"/>
                </a:solidFill>
                <a:latin typeface="Comic Sans MS" pitchFamily="66" charset="0"/>
              </a:defRPr>
            </a:lvl5pPr>
            <a:lvl6pPr marL="2495550" defTabSz="1019175" eaLnBrk="0" fontAlgn="base" hangingPunct="0">
              <a:spcBef>
                <a:spcPct val="0"/>
              </a:spcBef>
              <a:spcAft>
                <a:spcPct val="0"/>
              </a:spcAft>
              <a:defRPr kumimoji="1" sz="2400">
                <a:solidFill>
                  <a:schemeClr val="tx1"/>
                </a:solidFill>
                <a:latin typeface="Comic Sans MS" pitchFamily="66" charset="0"/>
              </a:defRPr>
            </a:lvl6pPr>
            <a:lvl7pPr marL="2952750" defTabSz="1019175" eaLnBrk="0" fontAlgn="base" hangingPunct="0">
              <a:spcBef>
                <a:spcPct val="0"/>
              </a:spcBef>
              <a:spcAft>
                <a:spcPct val="0"/>
              </a:spcAft>
              <a:defRPr kumimoji="1" sz="2400">
                <a:solidFill>
                  <a:schemeClr val="tx1"/>
                </a:solidFill>
                <a:latin typeface="Comic Sans MS" pitchFamily="66" charset="0"/>
              </a:defRPr>
            </a:lvl7pPr>
            <a:lvl8pPr marL="3409950" defTabSz="1019175" eaLnBrk="0" fontAlgn="base" hangingPunct="0">
              <a:spcBef>
                <a:spcPct val="0"/>
              </a:spcBef>
              <a:spcAft>
                <a:spcPct val="0"/>
              </a:spcAft>
              <a:defRPr kumimoji="1" sz="2400">
                <a:solidFill>
                  <a:schemeClr val="tx1"/>
                </a:solidFill>
                <a:latin typeface="Comic Sans MS" pitchFamily="66" charset="0"/>
              </a:defRPr>
            </a:lvl8pPr>
            <a:lvl9pPr marL="3867150" defTabSz="1019175"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n-US" sz="1200"/>
              <a:t>seems like </a:t>
            </a:r>
            <a:r>
              <a:rPr lang="en-US" sz="1200">
                <a:sym typeface="Symbol" pitchFamily="18" charset="2"/>
              </a:rPr>
              <a:t></a:t>
            </a:r>
            <a:r>
              <a:rPr lang="en-US" sz="1200"/>
              <a:t>(n</a:t>
            </a:r>
            <a:r>
              <a:rPr lang="en-US" sz="1200" baseline="30000"/>
              <a:t>2</a:t>
            </a:r>
            <a:r>
              <a:rPr lang="en-US" sz="1200"/>
              <a:t>) </a:t>
            </a:r>
          </a:p>
        </p:txBody>
      </p:sp>
      <p:sp>
        <p:nvSpPr>
          <p:cNvPr id="504891" name="Line 59"/>
          <p:cNvSpPr>
            <a:spLocks noChangeShapeType="1"/>
          </p:cNvSpPr>
          <p:nvPr/>
        </p:nvSpPr>
        <p:spPr bwMode="auto">
          <a:xfrm rot="16200000" flipV="1">
            <a:off x="7010400" y="2076450"/>
            <a:ext cx="0" cy="15240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ctrTitle"/>
          </p:nvPr>
        </p:nvSpPr>
        <p:spPr>
          <a:noFill/>
          <a:ln/>
        </p:spPr>
        <p:txBody>
          <a:bodyPr/>
          <a:lstStyle/>
          <a:p>
            <a:r>
              <a:rPr lang="en-US"/>
              <a:t>5.1  Mergesort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lide Number Placeholder 3"/>
          <p:cNvSpPr>
            <a:spLocks noGrp="1"/>
          </p:cNvSpPr>
          <p:nvPr>
            <p:ph type="sldNum" sz="quarter" idx="10"/>
          </p:nvPr>
        </p:nvSpPr>
        <p:spPr/>
        <p:txBody>
          <a:bodyPr/>
          <a:lstStyle/>
          <a:p>
            <a:fld id="{5718EE6F-77F6-4D8C-BE46-90B107203D12}" type="slidenum">
              <a:rPr lang="en-US"/>
              <a:pPr/>
              <a:t>30</a:t>
            </a:fld>
            <a:endParaRPr lang="en-US" sz="1400"/>
          </a:p>
        </p:txBody>
      </p:sp>
      <p:sp>
        <p:nvSpPr>
          <p:cNvPr id="506882" name="Rectangle 2"/>
          <p:cNvSpPr>
            <a:spLocks noChangeArrowheads="1"/>
          </p:cNvSpPr>
          <p:nvPr/>
        </p:nvSpPr>
        <p:spPr bwMode="auto">
          <a:xfrm>
            <a:off x="1676400" y="2971800"/>
            <a:ext cx="6248400" cy="3581400"/>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6883" name="Rectangle 3"/>
          <p:cNvSpPr>
            <a:spLocks noGrp="1" noChangeArrowheads="1"/>
          </p:cNvSpPr>
          <p:nvPr>
            <p:ph type="title"/>
          </p:nvPr>
        </p:nvSpPr>
        <p:spPr/>
        <p:txBody>
          <a:bodyPr/>
          <a:lstStyle/>
          <a:p>
            <a:r>
              <a:rPr lang="en-US"/>
              <a:t>Closest Pair of Points</a:t>
            </a:r>
          </a:p>
        </p:txBody>
      </p:sp>
      <p:sp>
        <p:nvSpPr>
          <p:cNvPr id="506884" name="Rectangle 4"/>
          <p:cNvSpPr>
            <a:spLocks noGrp="1" noChangeArrowheads="1"/>
          </p:cNvSpPr>
          <p:nvPr>
            <p:ph type="body" idx="1"/>
          </p:nvPr>
        </p:nvSpPr>
        <p:spPr/>
        <p:txBody>
          <a:bodyPr/>
          <a:lstStyle/>
          <a:p>
            <a:r>
              <a:rPr lang="en-US">
                <a:solidFill>
                  <a:schemeClr val="tx1"/>
                </a:solidFill>
              </a:rPr>
              <a:t>Find closest pair with one point in each side, </a:t>
            </a:r>
            <a:r>
              <a:rPr lang="en-US">
                <a:solidFill>
                  <a:schemeClr val="accent1"/>
                </a:solidFill>
              </a:rPr>
              <a:t>assuming that distance &lt; </a:t>
            </a:r>
            <a:r>
              <a:rPr lang="en-US">
                <a:solidFill>
                  <a:schemeClr val="accent1"/>
                </a:solidFill>
                <a:sym typeface="Symbol" pitchFamily="18" charset="2"/>
              </a:rPr>
              <a:t></a:t>
            </a:r>
            <a:r>
              <a:rPr lang="en-US">
                <a:solidFill>
                  <a:schemeClr val="tx1"/>
                </a:solidFill>
                <a:sym typeface="Symbol" pitchFamily="18" charset="2"/>
              </a:rPr>
              <a:t>.</a:t>
            </a:r>
          </a:p>
        </p:txBody>
      </p:sp>
      <p:sp>
        <p:nvSpPr>
          <p:cNvPr id="506885" name="Oval 5"/>
          <p:cNvSpPr>
            <a:spLocks noChangeArrowheads="1"/>
          </p:cNvSpPr>
          <p:nvPr/>
        </p:nvSpPr>
        <p:spPr bwMode="auto">
          <a:xfrm flipH="1">
            <a:off x="2286000" y="4114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6886" name="Oval 6"/>
          <p:cNvSpPr>
            <a:spLocks noChangeArrowheads="1"/>
          </p:cNvSpPr>
          <p:nvPr/>
        </p:nvSpPr>
        <p:spPr bwMode="auto">
          <a:xfrm flipH="1">
            <a:off x="4114800" y="4038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6887" name="Oval 7"/>
          <p:cNvSpPr>
            <a:spLocks noChangeArrowheads="1"/>
          </p:cNvSpPr>
          <p:nvPr/>
        </p:nvSpPr>
        <p:spPr bwMode="auto">
          <a:xfrm flipH="1">
            <a:off x="3352800" y="5410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6888" name="Oval 8"/>
          <p:cNvSpPr>
            <a:spLocks noChangeArrowheads="1"/>
          </p:cNvSpPr>
          <p:nvPr/>
        </p:nvSpPr>
        <p:spPr bwMode="auto">
          <a:xfrm flipH="1">
            <a:off x="4419600" y="6019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6889" name="Oval 9"/>
          <p:cNvSpPr>
            <a:spLocks noChangeArrowheads="1"/>
          </p:cNvSpPr>
          <p:nvPr/>
        </p:nvSpPr>
        <p:spPr bwMode="auto">
          <a:xfrm flipH="1">
            <a:off x="19050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6890" name="Oval 10"/>
          <p:cNvSpPr>
            <a:spLocks noChangeArrowheads="1"/>
          </p:cNvSpPr>
          <p:nvPr/>
        </p:nvSpPr>
        <p:spPr bwMode="auto">
          <a:xfrm flipH="1">
            <a:off x="2895600" y="3962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6891" name="Oval 11"/>
          <p:cNvSpPr>
            <a:spLocks noChangeArrowheads="1"/>
          </p:cNvSpPr>
          <p:nvPr/>
        </p:nvSpPr>
        <p:spPr bwMode="auto">
          <a:xfrm flipH="1">
            <a:off x="3124200" y="3276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6892" name="Oval 12"/>
          <p:cNvSpPr>
            <a:spLocks noChangeArrowheads="1"/>
          </p:cNvSpPr>
          <p:nvPr/>
        </p:nvSpPr>
        <p:spPr bwMode="auto">
          <a:xfrm flipH="1">
            <a:off x="3200400" y="4267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6893" name="Oval 13"/>
          <p:cNvSpPr>
            <a:spLocks noChangeArrowheads="1"/>
          </p:cNvSpPr>
          <p:nvPr/>
        </p:nvSpPr>
        <p:spPr bwMode="auto">
          <a:xfrm flipH="1">
            <a:off x="56388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6894" name="Oval 14"/>
          <p:cNvSpPr>
            <a:spLocks noChangeArrowheads="1"/>
          </p:cNvSpPr>
          <p:nvPr/>
        </p:nvSpPr>
        <p:spPr bwMode="auto">
          <a:xfrm flipH="1">
            <a:off x="38862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6895" name="Oval 15"/>
          <p:cNvSpPr>
            <a:spLocks noChangeArrowheads="1"/>
          </p:cNvSpPr>
          <p:nvPr/>
        </p:nvSpPr>
        <p:spPr bwMode="auto">
          <a:xfrm flipH="1">
            <a:off x="5105400" y="4191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6896" name="Oval 16"/>
          <p:cNvSpPr>
            <a:spLocks noChangeArrowheads="1"/>
          </p:cNvSpPr>
          <p:nvPr/>
        </p:nvSpPr>
        <p:spPr bwMode="auto">
          <a:xfrm flipH="1">
            <a:off x="4876800" y="4572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6897" name="Oval 17"/>
          <p:cNvSpPr>
            <a:spLocks noChangeArrowheads="1"/>
          </p:cNvSpPr>
          <p:nvPr/>
        </p:nvSpPr>
        <p:spPr bwMode="auto">
          <a:xfrm flipH="1">
            <a:off x="7620000" y="6400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6898" name="Oval 18"/>
          <p:cNvSpPr>
            <a:spLocks noChangeArrowheads="1"/>
          </p:cNvSpPr>
          <p:nvPr/>
        </p:nvSpPr>
        <p:spPr bwMode="auto">
          <a:xfrm flipH="1">
            <a:off x="6019800" y="3352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6899" name="Oval 19"/>
          <p:cNvSpPr>
            <a:spLocks noChangeArrowheads="1"/>
          </p:cNvSpPr>
          <p:nvPr/>
        </p:nvSpPr>
        <p:spPr bwMode="auto">
          <a:xfrm flipH="1">
            <a:off x="6477000" y="4648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6900" name="Oval 20"/>
          <p:cNvSpPr>
            <a:spLocks noChangeArrowheads="1"/>
          </p:cNvSpPr>
          <p:nvPr/>
        </p:nvSpPr>
        <p:spPr bwMode="auto">
          <a:xfrm flipH="1">
            <a:off x="1828800" y="4495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6901" name="Oval 21"/>
          <p:cNvSpPr>
            <a:spLocks noChangeArrowheads="1"/>
          </p:cNvSpPr>
          <p:nvPr/>
        </p:nvSpPr>
        <p:spPr bwMode="auto">
          <a:xfrm flipH="1">
            <a:off x="4343400" y="4343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6902" name="Oval 22"/>
          <p:cNvSpPr>
            <a:spLocks noChangeArrowheads="1"/>
          </p:cNvSpPr>
          <p:nvPr/>
        </p:nvSpPr>
        <p:spPr bwMode="auto">
          <a:xfrm flipH="1">
            <a:off x="3352800" y="4724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6903" name="Oval 23"/>
          <p:cNvSpPr>
            <a:spLocks noChangeArrowheads="1"/>
          </p:cNvSpPr>
          <p:nvPr/>
        </p:nvSpPr>
        <p:spPr bwMode="auto">
          <a:xfrm flipH="1">
            <a:off x="4114800" y="4495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6904" name="Oval 24"/>
          <p:cNvSpPr>
            <a:spLocks noChangeArrowheads="1"/>
          </p:cNvSpPr>
          <p:nvPr/>
        </p:nvSpPr>
        <p:spPr bwMode="auto">
          <a:xfrm flipH="1">
            <a:off x="3962400" y="5334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6905" name="Oval 25"/>
          <p:cNvSpPr>
            <a:spLocks noChangeArrowheads="1"/>
          </p:cNvSpPr>
          <p:nvPr/>
        </p:nvSpPr>
        <p:spPr bwMode="auto">
          <a:xfrm flipH="1">
            <a:off x="1905000" y="5638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6906" name="Oval 26"/>
          <p:cNvSpPr>
            <a:spLocks noChangeArrowheads="1"/>
          </p:cNvSpPr>
          <p:nvPr/>
        </p:nvSpPr>
        <p:spPr bwMode="auto">
          <a:xfrm flipH="1">
            <a:off x="22098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6907" name="Oval 27"/>
          <p:cNvSpPr>
            <a:spLocks noChangeArrowheads="1"/>
          </p:cNvSpPr>
          <p:nvPr/>
        </p:nvSpPr>
        <p:spPr bwMode="auto">
          <a:xfrm flipH="1">
            <a:off x="3810000" y="6324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6908" name="Oval 28"/>
          <p:cNvSpPr>
            <a:spLocks noChangeArrowheads="1"/>
          </p:cNvSpPr>
          <p:nvPr/>
        </p:nvSpPr>
        <p:spPr bwMode="auto">
          <a:xfrm flipH="1">
            <a:off x="1752600" y="6096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6909" name="Oval 29"/>
          <p:cNvSpPr>
            <a:spLocks noChangeArrowheads="1"/>
          </p:cNvSpPr>
          <p:nvPr/>
        </p:nvSpPr>
        <p:spPr bwMode="auto">
          <a:xfrm flipH="1">
            <a:off x="3048000" y="6096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6910" name="Oval 30"/>
          <p:cNvSpPr>
            <a:spLocks noChangeArrowheads="1"/>
          </p:cNvSpPr>
          <p:nvPr/>
        </p:nvSpPr>
        <p:spPr bwMode="auto">
          <a:xfrm flipH="1">
            <a:off x="7543800" y="3886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6911" name="Oval 31"/>
          <p:cNvSpPr>
            <a:spLocks noChangeArrowheads="1"/>
          </p:cNvSpPr>
          <p:nvPr/>
        </p:nvSpPr>
        <p:spPr bwMode="auto">
          <a:xfrm flipH="1">
            <a:off x="6858000" y="3429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6912" name="Oval 32"/>
          <p:cNvSpPr>
            <a:spLocks noChangeArrowheads="1"/>
          </p:cNvSpPr>
          <p:nvPr/>
        </p:nvSpPr>
        <p:spPr bwMode="auto">
          <a:xfrm flipH="1">
            <a:off x="53340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6913" name="Oval 33"/>
          <p:cNvSpPr>
            <a:spLocks noChangeArrowheads="1"/>
          </p:cNvSpPr>
          <p:nvPr/>
        </p:nvSpPr>
        <p:spPr bwMode="auto">
          <a:xfrm flipH="1">
            <a:off x="7543800" y="3276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6914" name="Oval 34"/>
          <p:cNvSpPr>
            <a:spLocks noChangeArrowheads="1"/>
          </p:cNvSpPr>
          <p:nvPr/>
        </p:nvSpPr>
        <p:spPr bwMode="auto">
          <a:xfrm flipH="1">
            <a:off x="6019800" y="5029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6915" name="Oval 35"/>
          <p:cNvSpPr>
            <a:spLocks noChangeArrowheads="1"/>
          </p:cNvSpPr>
          <p:nvPr/>
        </p:nvSpPr>
        <p:spPr bwMode="auto">
          <a:xfrm flipH="1">
            <a:off x="6248400" y="6172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6916" name="Oval 36"/>
          <p:cNvSpPr>
            <a:spLocks noChangeArrowheads="1"/>
          </p:cNvSpPr>
          <p:nvPr/>
        </p:nvSpPr>
        <p:spPr bwMode="auto">
          <a:xfrm flipH="1">
            <a:off x="7620000" y="4724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6917" name="Oval 37"/>
          <p:cNvSpPr>
            <a:spLocks noChangeArrowheads="1"/>
          </p:cNvSpPr>
          <p:nvPr/>
        </p:nvSpPr>
        <p:spPr bwMode="auto">
          <a:xfrm flipH="1">
            <a:off x="64770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6918" name="Oval 38"/>
          <p:cNvSpPr>
            <a:spLocks noChangeArrowheads="1"/>
          </p:cNvSpPr>
          <p:nvPr/>
        </p:nvSpPr>
        <p:spPr bwMode="auto">
          <a:xfrm flipH="1">
            <a:off x="7239000" y="5562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6919" name="Line 39"/>
          <p:cNvSpPr>
            <a:spLocks noChangeShapeType="1"/>
          </p:cNvSpPr>
          <p:nvPr/>
        </p:nvSpPr>
        <p:spPr bwMode="auto">
          <a:xfrm>
            <a:off x="4267200" y="2971800"/>
            <a:ext cx="0" cy="3581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grpSp>
        <p:nvGrpSpPr>
          <p:cNvPr id="506920" name="Group 40"/>
          <p:cNvGrpSpPr>
            <a:grpSpLocks/>
          </p:cNvGrpSpPr>
          <p:nvPr/>
        </p:nvGrpSpPr>
        <p:grpSpPr bwMode="auto">
          <a:xfrm>
            <a:off x="1736725" y="5224463"/>
            <a:ext cx="549275" cy="490537"/>
            <a:chOff x="1094" y="3291"/>
            <a:chExt cx="346" cy="309"/>
          </a:xfrm>
        </p:grpSpPr>
        <p:sp>
          <p:nvSpPr>
            <p:cNvPr id="506921" name="Line 41"/>
            <p:cNvSpPr>
              <a:spLocks noChangeShapeType="1"/>
            </p:cNvSpPr>
            <p:nvPr/>
          </p:nvSpPr>
          <p:spPr bwMode="auto">
            <a:xfrm flipH="1">
              <a:off x="1242" y="3489"/>
              <a:ext cx="156" cy="75"/>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6922" name="Oval 42"/>
            <p:cNvSpPr>
              <a:spLocks noChangeArrowheads="1"/>
            </p:cNvSpPr>
            <p:nvPr/>
          </p:nvSpPr>
          <p:spPr bwMode="auto">
            <a:xfrm flipH="1">
              <a:off x="1200" y="3552"/>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6923" name="Oval 43"/>
            <p:cNvSpPr>
              <a:spLocks noChangeArrowheads="1"/>
            </p:cNvSpPr>
            <p:nvPr/>
          </p:nvSpPr>
          <p:spPr bwMode="auto">
            <a:xfrm flipH="1">
              <a:off x="1392" y="3456"/>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6924" name="Text Box 44"/>
            <p:cNvSpPr txBox="1">
              <a:spLocks noChangeArrowheads="1"/>
            </p:cNvSpPr>
            <p:nvPr/>
          </p:nvSpPr>
          <p:spPr bwMode="auto">
            <a:xfrm>
              <a:off x="1094" y="3291"/>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sz="1800"/>
                <a:t>12</a:t>
              </a:r>
            </a:p>
          </p:txBody>
        </p:sp>
      </p:grpSp>
      <p:grpSp>
        <p:nvGrpSpPr>
          <p:cNvPr id="506925" name="Group 45"/>
          <p:cNvGrpSpPr>
            <a:grpSpLocks/>
          </p:cNvGrpSpPr>
          <p:nvPr/>
        </p:nvGrpSpPr>
        <p:grpSpPr bwMode="auto">
          <a:xfrm>
            <a:off x="4876800" y="4191000"/>
            <a:ext cx="731838" cy="522288"/>
            <a:chOff x="3072" y="2640"/>
            <a:chExt cx="461" cy="329"/>
          </a:xfrm>
        </p:grpSpPr>
        <p:grpSp>
          <p:nvGrpSpPr>
            <p:cNvPr id="506926" name="Group 46"/>
            <p:cNvGrpSpPr>
              <a:grpSpLocks/>
            </p:cNvGrpSpPr>
            <p:nvPr/>
          </p:nvGrpSpPr>
          <p:grpSpPr bwMode="auto">
            <a:xfrm>
              <a:off x="3072" y="2640"/>
              <a:ext cx="192" cy="288"/>
              <a:chOff x="3072" y="2640"/>
              <a:chExt cx="192" cy="288"/>
            </a:xfrm>
          </p:grpSpPr>
          <p:sp>
            <p:nvSpPr>
              <p:cNvPr id="506927" name="Line 47"/>
              <p:cNvSpPr>
                <a:spLocks noChangeShapeType="1"/>
              </p:cNvSpPr>
              <p:nvPr/>
            </p:nvSpPr>
            <p:spPr bwMode="auto">
              <a:xfrm flipH="1">
                <a:off x="3111" y="2685"/>
                <a:ext cx="114" cy="198"/>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6928" name="Oval 48"/>
              <p:cNvSpPr>
                <a:spLocks noChangeArrowheads="1"/>
              </p:cNvSpPr>
              <p:nvPr/>
            </p:nvSpPr>
            <p:spPr bwMode="auto">
              <a:xfrm flipH="1">
                <a:off x="3216" y="2640"/>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6929" name="Oval 49"/>
              <p:cNvSpPr>
                <a:spLocks noChangeArrowheads="1"/>
              </p:cNvSpPr>
              <p:nvPr/>
            </p:nvSpPr>
            <p:spPr bwMode="auto">
              <a:xfrm flipH="1">
                <a:off x="3072" y="2880"/>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grpSp>
        <p:sp>
          <p:nvSpPr>
            <p:cNvPr id="506930" name="Text Box 50"/>
            <p:cNvSpPr txBox="1">
              <a:spLocks noChangeArrowheads="1"/>
            </p:cNvSpPr>
            <p:nvPr/>
          </p:nvSpPr>
          <p:spPr bwMode="auto">
            <a:xfrm>
              <a:off x="3217" y="2738"/>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sz="1800"/>
                <a:t>21</a:t>
              </a:r>
            </a:p>
          </p:txBody>
        </p:sp>
      </p:grpSp>
      <p:sp>
        <p:nvSpPr>
          <p:cNvPr id="506931" name="Text Box 51"/>
          <p:cNvSpPr txBox="1">
            <a:spLocks noChangeArrowheads="1"/>
          </p:cNvSpPr>
          <p:nvPr/>
        </p:nvSpPr>
        <p:spPr bwMode="auto">
          <a:xfrm>
            <a:off x="6732588" y="5006975"/>
            <a:ext cx="1895475" cy="366713"/>
          </a:xfrm>
          <a:prstGeom prst="rect">
            <a:avLst/>
          </a:prstGeom>
          <a:solidFill>
            <a:schemeClr val="hlink"/>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sz="1800">
                <a:solidFill>
                  <a:schemeClr val="bg1"/>
                </a:solidFill>
                <a:sym typeface="Symbol" pitchFamily="18" charset="2"/>
              </a:rPr>
              <a:t></a:t>
            </a:r>
            <a:r>
              <a:rPr lang="en-US" sz="1800">
                <a:solidFill>
                  <a:schemeClr val="bg1"/>
                </a:solidFill>
              </a:rPr>
              <a:t> = min(12, 21)</a:t>
            </a:r>
          </a:p>
        </p:txBody>
      </p:sp>
      <p:sp>
        <p:nvSpPr>
          <p:cNvPr id="506932" name="Text Box 52"/>
          <p:cNvSpPr txBox="1">
            <a:spLocks noChangeArrowheads="1"/>
          </p:cNvSpPr>
          <p:nvPr/>
        </p:nvSpPr>
        <p:spPr bwMode="auto">
          <a:xfrm>
            <a:off x="4191000" y="3246438"/>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sz="1800"/>
              <a:t>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lide Number Placeholder 3"/>
          <p:cNvSpPr>
            <a:spLocks noGrp="1"/>
          </p:cNvSpPr>
          <p:nvPr>
            <p:ph type="sldNum" sz="quarter" idx="10"/>
          </p:nvPr>
        </p:nvSpPr>
        <p:spPr/>
        <p:txBody>
          <a:bodyPr/>
          <a:lstStyle/>
          <a:p>
            <a:fld id="{BB8C9B66-505B-4BFF-93C6-38FA111C27F3}" type="slidenum">
              <a:rPr lang="en-US"/>
              <a:pPr/>
              <a:t>31</a:t>
            </a:fld>
            <a:endParaRPr lang="en-US" sz="1400"/>
          </a:p>
        </p:txBody>
      </p:sp>
      <p:sp>
        <p:nvSpPr>
          <p:cNvPr id="507906" name="Rectangle 2"/>
          <p:cNvSpPr>
            <a:spLocks noChangeArrowheads="1"/>
          </p:cNvSpPr>
          <p:nvPr/>
        </p:nvSpPr>
        <p:spPr bwMode="auto">
          <a:xfrm>
            <a:off x="1676400" y="2971800"/>
            <a:ext cx="6248400" cy="3581400"/>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7960" name="Rectangle 56"/>
          <p:cNvSpPr>
            <a:spLocks noChangeArrowheads="1"/>
          </p:cNvSpPr>
          <p:nvPr/>
        </p:nvSpPr>
        <p:spPr bwMode="auto">
          <a:xfrm>
            <a:off x="3810000" y="2986088"/>
            <a:ext cx="914400" cy="3567112"/>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7908" name="Rectangle 4"/>
          <p:cNvSpPr>
            <a:spLocks noGrp="1" noChangeArrowheads="1"/>
          </p:cNvSpPr>
          <p:nvPr>
            <p:ph type="title"/>
          </p:nvPr>
        </p:nvSpPr>
        <p:spPr/>
        <p:txBody>
          <a:bodyPr/>
          <a:lstStyle/>
          <a:p>
            <a:r>
              <a:rPr lang="en-US"/>
              <a:t>Closest Pair of Points</a:t>
            </a:r>
          </a:p>
        </p:txBody>
      </p:sp>
      <p:sp>
        <p:nvSpPr>
          <p:cNvPr id="507909" name="Rectangle 5"/>
          <p:cNvSpPr>
            <a:spLocks noGrp="1" noChangeArrowheads="1"/>
          </p:cNvSpPr>
          <p:nvPr>
            <p:ph type="body" idx="1"/>
          </p:nvPr>
        </p:nvSpPr>
        <p:spPr/>
        <p:txBody>
          <a:bodyPr/>
          <a:lstStyle/>
          <a:p>
            <a:r>
              <a:rPr lang="en-US">
                <a:solidFill>
                  <a:schemeClr val="tx1"/>
                </a:solidFill>
              </a:rPr>
              <a:t>Find closest pair with one point in each side, </a:t>
            </a:r>
            <a:r>
              <a:rPr lang="en-US">
                <a:solidFill>
                  <a:schemeClr val="accent1"/>
                </a:solidFill>
              </a:rPr>
              <a:t>assuming that distance &lt; </a:t>
            </a:r>
            <a:r>
              <a:rPr lang="en-US">
                <a:solidFill>
                  <a:schemeClr val="accent1"/>
                </a:solidFill>
                <a:sym typeface="Symbol" pitchFamily="18" charset="2"/>
              </a:rPr>
              <a:t></a:t>
            </a:r>
            <a:r>
              <a:rPr lang="en-US">
                <a:solidFill>
                  <a:schemeClr val="tx1"/>
                </a:solidFill>
                <a:sym typeface="Symbol" pitchFamily="18" charset="2"/>
              </a:rPr>
              <a:t>.</a:t>
            </a:r>
            <a:endParaRPr lang="en-US">
              <a:sym typeface="Symbol" pitchFamily="18" charset="2"/>
            </a:endParaRPr>
          </a:p>
          <a:p>
            <a:pPr lvl="1"/>
            <a:r>
              <a:rPr lang="en-US"/>
              <a:t>Observation:  only need to consider points within </a:t>
            </a:r>
            <a:r>
              <a:rPr lang="en-US">
                <a:sym typeface="Symbol" pitchFamily="18" charset="2"/>
              </a:rPr>
              <a:t></a:t>
            </a:r>
            <a:r>
              <a:rPr lang="en-US"/>
              <a:t> of line L.</a:t>
            </a:r>
          </a:p>
        </p:txBody>
      </p:sp>
      <p:sp>
        <p:nvSpPr>
          <p:cNvPr id="507910" name="Oval 6"/>
          <p:cNvSpPr>
            <a:spLocks noChangeArrowheads="1"/>
          </p:cNvSpPr>
          <p:nvPr/>
        </p:nvSpPr>
        <p:spPr bwMode="auto">
          <a:xfrm flipH="1">
            <a:off x="2286000" y="4114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7911" name="Oval 7"/>
          <p:cNvSpPr>
            <a:spLocks noChangeArrowheads="1"/>
          </p:cNvSpPr>
          <p:nvPr/>
        </p:nvSpPr>
        <p:spPr bwMode="auto">
          <a:xfrm flipH="1">
            <a:off x="4114800" y="4038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7912" name="Oval 8"/>
          <p:cNvSpPr>
            <a:spLocks noChangeArrowheads="1"/>
          </p:cNvSpPr>
          <p:nvPr/>
        </p:nvSpPr>
        <p:spPr bwMode="auto">
          <a:xfrm flipH="1">
            <a:off x="3352800" y="5410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7913" name="Oval 9"/>
          <p:cNvSpPr>
            <a:spLocks noChangeArrowheads="1"/>
          </p:cNvSpPr>
          <p:nvPr/>
        </p:nvSpPr>
        <p:spPr bwMode="auto">
          <a:xfrm flipH="1">
            <a:off x="4419600" y="6019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7914" name="Oval 10"/>
          <p:cNvSpPr>
            <a:spLocks noChangeArrowheads="1"/>
          </p:cNvSpPr>
          <p:nvPr/>
        </p:nvSpPr>
        <p:spPr bwMode="auto">
          <a:xfrm flipH="1">
            <a:off x="19050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7915" name="Oval 11"/>
          <p:cNvSpPr>
            <a:spLocks noChangeArrowheads="1"/>
          </p:cNvSpPr>
          <p:nvPr/>
        </p:nvSpPr>
        <p:spPr bwMode="auto">
          <a:xfrm flipH="1">
            <a:off x="2895600" y="3962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7916" name="Oval 12"/>
          <p:cNvSpPr>
            <a:spLocks noChangeArrowheads="1"/>
          </p:cNvSpPr>
          <p:nvPr/>
        </p:nvSpPr>
        <p:spPr bwMode="auto">
          <a:xfrm flipH="1">
            <a:off x="3124200" y="3276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7917" name="Oval 13"/>
          <p:cNvSpPr>
            <a:spLocks noChangeArrowheads="1"/>
          </p:cNvSpPr>
          <p:nvPr/>
        </p:nvSpPr>
        <p:spPr bwMode="auto">
          <a:xfrm flipH="1">
            <a:off x="3200400" y="4267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7918" name="Oval 14"/>
          <p:cNvSpPr>
            <a:spLocks noChangeArrowheads="1"/>
          </p:cNvSpPr>
          <p:nvPr/>
        </p:nvSpPr>
        <p:spPr bwMode="auto">
          <a:xfrm flipH="1">
            <a:off x="56388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7919" name="Oval 15"/>
          <p:cNvSpPr>
            <a:spLocks noChangeArrowheads="1"/>
          </p:cNvSpPr>
          <p:nvPr/>
        </p:nvSpPr>
        <p:spPr bwMode="auto">
          <a:xfrm flipH="1">
            <a:off x="38862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7920" name="Oval 16"/>
          <p:cNvSpPr>
            <a:spLocks noChangeArrowheads="1"/>
          </p:cNvSpPr>
          <p:nvPr/>
        </p:nvSpPr>
        <p:spPr bwMode="auto">
          <a:xfrm flipH="1">
            <a:off x="5105400" y="4191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7921" name="Oval 17"/>
          <p:cNvSpPr>
            <a:spLocks noChangeArrowheads="1"/>
          </p:cNvSpPr>
          <p:nvPr/>
        </p:nvSpPr>
        <p:spPr bwMode="auto">
          <a:xfrm flipH="1">
            <a:off x="4876800" y="4572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7922" name="Oval 18"/>
          <p:cNvSpPr>
            <a:spLocks noChangeArrowheads="1"/>
          </p:cNvSpPr>
          <p:nvPr/>
        </p:nvSpPr>
        <p:spPr bwMode="auto">
          <a:xfrm flipH="1">
            <a:off x="7620000" y="6400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7923" name="Oval 19"/>
          <p:cNvSpPr>
            <a:spLocks noChangeArrowheads="1"/>
          </p:cNvSpPr>
          <p:nvPr/>
        </p:nvSpPr>
        <p:spPr bwMode="auto">
          <a:xfrm flipH="1">
            <a:off x="6019800" y="3352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7924" name="Oval 20"/>
          <p:cNvSpPr>
            <a:spLocks noChangeArrowheads="1"/>
          </p:cNvSpPr>
          <p:nvPr/>
        </p:nvSpPr>
        <p:spPr bwMode="auto">
          <a:xfrm flipH="1">
            <a:off x="6477000" y="4648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7925" name="Oval 21"/>
          <p:cNvSpPr>
            <a:spLocks noChangeArrowheads="1"/>
          </p:cNvSpPr>
          <p:nvPr/>
        </p:nvSpPr>
        <p:spPr bwMode="auto">
          <a:xfrm flipH="1">
            <a:off x="1828800" y="4495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7926" name="Oval 22"/>
          <p:cNvSpPr>
            <a:spLocks noChangeArrowheads="1"/>
          </p:cNvSpPr>
          <p:nvPr/>
        </p:nvSpPr>
        <p:spPr bwMode="auto">
          <a:xfrm flipH="1">
            <a:off x="4343400" y="4343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7927" name="Oval 23"/>
          <p:cNvSpPr>
            <a:spLocks noChangeArrowheads="1"/>
          </p:cNvSpPr>
          <p:nvPr/>
        </p:nvSpPr>
        <p:spPr bwMode="auto">
          <a:xfrm flipH="1">
            <a:off x="3352800" y="4724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7928" name="Oval 24"/>
          <p:cNvSpPr>
            <a:spLocks noChangeArrowheads="1"/>
          </p:cNvSpPr>
          <p:nvPr/>
        </p:nvSpPr>
        <p:spPr bwMode="auto">
          <a:xfrm flipH="1">
            <a:off x="4114800" y="4495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7929" name="Oval 25"/>
          <p:cNvSpPr>
            <a:spLocks noChangeArrowheads="1"/>
          </p:cNvSpPr>
          <p:nvPr/>
        </p:nvSpPr>
        <p:spPr bwMode="auto">
          <a:xfrm flipH="1">
            <a:off x="3962400" y="5334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7930" name="Oval 26"/>
          <p:cNvSpPr>
            <a:spLocks noChangeArrowheads="1"/>
          </p:cNvSpPr>
          <p:nvPr/>
        </p:nvSpPr>
        <p:spPr bwMode="auto">
          <a:xfrm flipH="1">
            <a:off x="1905000" y="5638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7931" name="Oval 27"/>
          <p:cNvSpPr>
            <a:spLocks noChangeArrowheads="1"/>
          </p:cNvSpPr>
          <p:nvPr/>
        </p:nvSpPr>
        <p:spPr bwMode="auto">
          <a:xfrm flipH="1">
            <a:off x="22098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7932" name="Oval 28"/>
          <p:cNvSpPr>
            <a:spLocks noChangeArrowheads="1"/>
          </p:cNvSpPr>
          <p:nvPr/>
        </p:nvSpPr>
        <p:spPr bwMode="auto">
          <a:xfrm flipH="1">
            <a:off x="3810000" y="6324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7933" name="Oval 29"/>
          <p:cNvSpPr>
            <a:spLocks noChangeArrowheads="1"/>
          </p:cNvSpPr>
          <p:nvPr/>
        </p:nvSpPr>
        <p:spPr bwMode="auto">
          <a:xfrm flipH="1">
            <a:off x="1752600" y="6096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7934" name="Oval 30"/>
          <p:cNvSpPr>
            <a:spLocks noChangeArrowheads="1"/>
          </p:cNvSpPr>
          <p:nvPr/>
        </p:nvSpPr>
        <p:spPr bwMode="auto">
          <a:xfrm flipH="1">
            <a:off x="3048000" y="6096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7935" name="Oval 31"/>
          <p:cNvSpPr>
            <a:spLocks noChangeArrowheads="1"/>
          </p:cNvSpPr>
          <p:nvPr/>
        </p:nvSpPr>
        <p:spPr bwMode="auto">
          <a:xfrm flipH="1">
            <a:off x="7543800" y="3886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7936" name="Oval 32"/>
          <p:cNvSpPr>
            <a:spLocks noChangeArrowheads="1"/>
          </p:cNvSpPr>
          <p:nvPr/>
        </p:nvSpPr>
        <p:spPr bwMode="auto">
          <a:xfrm flipH="1">
            <a:off x="6858000" y="3429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7937" name="Oval 33"/>
          <p:cNvSpPr>
            <a:spLocks noChangeArrowheads="1"/>
          </p:cNvSpPr>
          <p:nvPr/>
        </p:nvSpPr>
        <p:spPr bwMode="auto">
          <a:xfrm flipH="1">
            <a:off x="53340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7938" name="Oval 34"/>
          <p:cNvSpPr>
            <a:spLocks noChangeArrowheads="1"/>
          </p:cNvSpPr>
          <p:nvPr/>
        </p:nvSpPr>
        <p:spPr bwMode="auto">
          <a:xfrm flipH="1">
            <a:off x="7543800" y="3276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7939" name="Oval 35"/>
          <p:cNvSpPr>
            <a:spLocks noChangeArrowheads="1"/>
          </p:cNvSpPr>
          <p:nvPr/>
        </p:nvSpPr>
        <p:spPr bwMode="auto">
          <a:xfrm flipH="1">
            <a:off x="6019800" y="5029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7940" name="Oval 36"/>
          <p:cNvSpPr>
            <a:spLocks noChangeArrowheads="1"/>
          </p:cNvSpPr>
          <p:nvPr/>
        </p:nvSpPr>
        <p:spPr bwMode="auto">
          <a:xfrm flipH="1">
            <a:off x="6248400" y="6172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7941" name="Oval 37"/>
          <p:cNvSpPr>
            <a:spLocks noChangeArrowheads="1"/>
          </p:cNvSpPr>
          <p:nvPr/>
        </p:nvSpPr>
        <p:spPr bwMode="auto">
          <a:xfrm flipH="1">
            <a:off x="7620000" y="4724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7942" name="Oval 38"/>
          <p:cNvSpPr>
            <a:spLocks noChangeArrowheads="1"/>
          </p:cNvSpPr>
          <p:nvPr/>
        </p:nvSpPr>
        <p:spPr bwMode="auto">
          <a:xfrm flipH="1">
            <a:off x="64770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7943" name="Oval 39"/>
          <p:cNvSpPr>
            <a:spLocks noChangeArrowheads="1"/>
          </p:cNvSpPr>
          <p:nvPr/>
        </p:nvSpPr>
        <p:spPr bwMode="auto">
          <a:xfrm flipH="1">
            <a:off x="7239000" y="5562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7944" name="Line 40"/>
          <p:cNvSpPr>
            <a:spLocks noChangeShapeType="1"/>
          </p:cNvSpPr>
          <p:nvPr/>
        </p:nvSpPr>
        <p:spPr bwMode="auto">
          <a:xfrm>
            <a:off x="4267200" y="2971800"/>
            <a:ext cx="0" cy="3581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grpSp>
        <p:nvGrpSpPr>
          <p:cNvPr id="507945" name="Group 41"/>
          <p:cNvGrpSpPr>
            <a:grpSpLocks/>
          </p:cNvGrpSpPr>
          <p:nvPr/>
        </p:nvGrpSpPr>
        <p:grpSpPr bwMode="auto">
          <a:xfrm>
            <a:off x="1736725" y="5224463"/>
            <a:ext cx="549275" cy="490537"/>
            <a:chOff x="1094" y="3291"/>
            <a:chExt cx="346" cy="309"/>
          </a:xfrm>
        </p:grpSpPr>
        <p:sp>
          <p:nvSpPr>
            <p:cNvPr id="507946" name="Line 42"/>
            <p:cNvSpPr>
              <a:spLocks noChangeShapeType="1"/>
            </p:cNvSpPr>
            <p:nvPr/>
          </p:nvSpPr>
          <p:spPr bwMode="auto">
            <a:xfrm flipH="1">
              <a:off x="1242" y="3489"/>
              <a:ext cx="156" cy="75"/>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7947" name="Oval 43"/>
            <p:cNvSpPr>
              <a:spLocks noChangeArrowheads="1"/>
            </p:cNvSpPr>
            <p:nvPr/>
          </p:nvSpPr>
          <p:spPr bwMode="auto">
            <a:xfrm flipH="1">
              <a:off x="1200" y="3552"/>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7948" name="Oval 44"/>
            <p:cNvSpPr>
              <a:spLocks noChangeArrowheads="1"/>
            </p:cNvSpPr>
            <p:nvPr/>
          </p:nvSpPr>
          <p:spPr bwMode="auto">
            <a:xfrm flipH="1">
              <a:off x="1392" y="3456"/>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7949" name="Text Box 45"/>
            <p:cNvSpPr txBox="1">
              <a:spLocks noChangeArrowheads="1"/>
            </p:cNvSpPr>
            <p:nvPr/>
          </p:nvSpPr>
          <p:spPr bwMode="auto">
            <a:xfrm>
              <a:off x="1094" y="3291"/>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sz="1800"/>
                <a:t>12</a:t>
              </a:r>
            </a:p>
          </p:txBody>
        </p:sp>
      </p:grpSp>
      <p:grpSp>
        <p:nvGrpSpPr>
          <p:cNvPr id="507950" name="Group 46"/>
          <p:cNvGrpSpPr>
            <a:grpSpLocks/>
          </p:cNvGrpSpPr>
          <p:nvPr/>
        </p:nvGrpSpPr>
        <p:grpSpPr bwMode="auto">
          <a:xfrm>
            <a:off x="4876800" y="4191000"/>
            <a:ext cx="731838" cy="522288"/>
            <a:chOff x="3072" y="2640"/>
            <a:chExt cx="461" cy="329"/>
          </a:xfrm>
        </p:grpSpPr>
        <p:grpSp>
          <p:nvGrpSpPr>
            <p:cNvPr id="507951" name="Group 47"/>
            <p:cNvGrpSpPr>
              <a:grpSpLocks/>
            </p:cNvGrpSpPr>
            <p:nvPr/>
          </p:nvGrpSpPr>
          <p:grpSpPr bwMode="auto">
            <a:xfrm>
              <a:off x="3072" y="2640"/>
              <a:ext cx="192" cy="288"/>
              <a:chOff x="3072" y="2640"/>
              <a:chExt cx="192" cy="288"/>
            </a:xfrm>
          </p:grpSpPr>
          <p:sp>
            <p:nvSpPr>
              <p:cNvPr id="507952" name="Line 48"/>
              <p:cNvSpPr>
                <a:spLocks noChangeShapeType="1"/>
              </p:cNvSpPr>
              <p:nvPr/>
            </p:nvSpPr>
            <p:spPr bwMode="auto">
              <a:xfrm flipH="1">
                <a:off x="3111" y="2685"/>
                <a:ext cx="114" cy="198"/>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7953" name="Oval 49"/>
              <p:cNvSpPr>
                <a:spLocks noChangeArrowheads="1"/>
              </p:cNvSpPr>
              <p:nvPr/>
            </p:nvSpPr>
            <p:spPr bwMode="auto">
              <a:xfrm flipH="1">
                <a:off x="3216" y="2640"/>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7954" name="Oval 50"/>
              <p:cNvSpPr>
                <a:spLocks noChangeArrowheads="1"/>
              </p:cNvSpPr>
              <p:nvPr/>
            </p:nvSpPr>
            <p:spPr bwMode="auto">
              <a:xfrm flipH="1">
                <a:off x="3072" y="2880"/>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grpSp>
        <p:sp>
          <p:nvSpPr>
            <p:cNvPr id="507955" name="Text Box 51"/>
            <p:cNvSpPr txBox="1">
              <a:spLocks noChangeArrowheads="1"/>
            </p:cNvSpPr>
            <p:nvPr/>
          </p:nvSpPr>
          <p:spPr bwMode="auto">
            <a:xfrm>
              <a:off x="3217" y="2738"/>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sz="1800"/>
                <a:t>21</a:t>
              </a:r>
            </a:p>
          </p:txBody>
        </p:sp>
      </p:grpSp>
      <p:sp>
        <p:nvSpPr>
          <p:cNvPr id="507956" name="Line 52"/>
          <p:cNvSpPr>
            <a:spLocks noChangeShapeType="1"/>
          </p:cNvSpPr>
          <p:nvPr/>
        </p:nvSpPr>
        <p:spPr bwMode="auto">
          <a:xfrm>
            <a:off x="4267200" y="6705600"/>
            <a:ext cx="501650" cy="0"/>
          </a:xfrm>
          <a:prstGeom prst="line">
            <a:avLst/>
          </a:prstGeom>
          <a:noFill/>
          <a:ln w="952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7958" name="Text Box 54"/>
          <p:cNvSpPr txBox="1">
            <a:spLocks noChangeArrowheads="1"/>
          </p:cNvSpPr>
          <p:nvPr/>
        </p:nvSpPr>
        <p:spPr bwMode="auto">
          <a:xfrm>
            <a:off x="4800600" y="6537325"/>
            <a:ext cx="3048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0">
            <a:spAutoFit/>
          </a:bodyPr>
          <a:lstStyle/>
          <a:p>
            <a:pPr algn="ctr">
              <a:spcBef>
                <a:spcPct val="50000"/>
              </a:spcBef>
            </a:pPr>
            <a:r>
              <a:rPr lang="en-US" sz="1800">
                <a:sym typeface="Symbol" pitchFamily="18" charset="2"/>
              </a:rPr>
              <a:t></a:t>
            </a:r>
            <a:endParaRPr lang="en-US" sz="1800">
              <a:solidFill>
                <a:schemeClr val="bg1"/>
              </a:solidFill>
              <a:sym typeface="Symbol" pitchFamily="18" charset="2"/>
            </a:endParaRPr>
          </a:p>
        </p:txBody>
      </p:sp>
      <p:sp>
        <p:nvSpPr>
          <p:cNvPr id="507961" name="Text Box 57"/>
          <p:cNvSpPr txBox="1">
            <a:spLocks noChangeArrowheads="1"/>
          </p:cNvSpPr>
          <p:nvPr/>
        </p:nvSpPr>
        <p:spPr bwMode="auto">
          <a:xfrm>
            <a:off x="4191000" y="3246438"/>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sz="1800"/>
              <a:t>L</a:t>
            </a:r>
          </a:p>
        </p:txBody>
      </p:sp>
      <p:sp>
        <p:nvSpPr>
          <p:cNvPr id="507962" name="Text Box 58"/>
          <p:cNvSpPr txBox="1">
            <a:spLocks noChangeArrowheads="1"/>
          </p:cNvSpPr>
          <p:nvPr/>
        </p:nvSpPr>
        <p:spPr bwMode="auto">
          <a:xfrm>
            <a:off x="6732588" y="5006975"/>
            <a:ext cx="1895475" cy="366713"/>
          </a:xfrm>
          <a:prstGeom prst="rect">
            <a:avLst/>
          </a:prstGeom>
          <a:solidFill>
            <a:schemeClr val="hlink"/>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sz="1800">
                <a:solidFill>
                  <a:schemeClr val="bg1"/>
                </a:solidFill>
                <a:sym typeface="Symbol" pitchFamily="18" charset="2"/>
              </a:rPr>
              <a:t></a:t>
            </a:r>
            <a:r>
              <a:rPr lang="en-US" sz="1800">
                <a:solidFill>
                  <a:schemeClr val="bg1"/>
                </a:solidFill>
              </a:rPr>
              <a:t> = min(12, 21)</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lide Number Placeholder 3"/>
          <p:cNvSpPr>
            <a:spLocks noGrp="1"/>
          </p:cNvSpPr>
          <p:nvPr>
            <p:ph type="sldNum" sz="quarter" idx="10"/>
          </p:nvPr>
        </p:nvSpPr>
        <p:spPr/>
        <p:txBody>
          <a:bodyPr/>
          <a:lstStyle/>
          <a:p>
            <a:fld id="{69DB0DE8-5E43-4B17-9CBA-C2671B3D2B9B}" type="slidenum">
              <a:rPr lang="en-US"/>
              <a:pPr/>
              <a:t>32</a:t>
            </a:fld>
            <a:endParaRPr lang="en-US" sz="1400"/>
          </a:p>
        </p:txBody>
      </p:sp>
      <p:sp>
        <p:nvSpPr>
          <p:cNvPr id="508932" name="Rectangle 4"/>
          <p:cNvSpPr>
            <a:spLocks noChangeArrowheads="1"/>
          </p:cNvSpPr>
          <p:nvPr/>
        </p:nvSpPr>
        <p:spPr bwMode="auto">
          <a:xfrm>
            <a:off x="1676400" y="2971800"/>
            <a:ext cx="6248400" cy="3581400"/>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8933" name="Rectangle 5"/>
          <p:cNvSpPr>
            <a:spLocks noChangeArrowheads="1"/>
          </p:cNvSpPr>
          <p:nvPr/>
        </p:nvSpPr>
        <p:spPr bwMode="auto">
          <a:xfrm>
            <a:off x="3810000" y="2986088"/>
            <a:ext cx="914400" cy="3567112"/>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8934" name="Oval 6"/>
          <p:cNvSpPr>
            <a:spLocks noChangeArrowheads="1"/>
          </p:cNvSpPr>
          <p:nvPr/>
        </p:nvSpPr>
        <p:spPr bwMode="auto">
          <a:xfrm flipH="1">
            <a:off x="2286000" y="4114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8935" name="Oval 7"/>
          <p:cNvSpPr>
            <a:spLocks noChangeArrowheads="1"/>
          </p:cNvSpPr>
          <p:nvPr/>
        </p:nvSpPr>
        <p:spPr bwMode="auto">
          <a:xfrm flipH="1">
            <a:off x="4114800" y="4038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8936" name="Oval 8"/>
          <p:cNvSpPr>
            <a:spLocks noChangeArrowheads="1"/>
          </p:cNvSpPr>
          <p:nvPr/>
        </p:nvSpPr>
        <p:spPr bwMode="auto">
          <a:xfrm flipH="1">
            <a:off x="3352800" y="5410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8937" name="Oval 9"/>
          <p:cNvSpPr>
            <a:spLocks noChangeArrowheads="1"/>
          </p:cNvSpPr>
          <p:nvPr/>
        </p:nvSpPr>
        <p:spPr bwMode="auto">
          <a:xfrm flipH="1">
            <a:off x="4419600" y="6019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8938" name="Oval 10"/>
          <p:cNvSpPr>
            <a:spLocks noChangeArrowheads="1"/>
          </p:cNvSpPr>
          <p:nvPr/>
        </p:nvSpPr>
        <p:spPr bwMode="auto">
          <a:xfrm flipH="1">
            <a:off x="19050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8939" name="Oval 11"/>
          <p:cNvSpPr>
            <a:spLocks noChangeArrowheads="1"/>
          </p:cNvSpPr>
          <p:nvPr/>
        </p:nvSpPr>
        <p:spPr bwMode="auto">
          <a:xfrm flipH="1">
            <a:off x="2895600" y="3962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8940" name="Oval 12"/>
          <p:cNvSpPr>
            <a:spLocks noChangeArrowheads="1"/>
          </p:cNvSpPr>
          <p:nvPr/>
        </p:nvSpPr>
        <p:spPr bwMode="auto">
          <a:xfrm flipH="1">
            <a:off x="3124200" y="3276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8941" name="Oval 13"/>
          <p:cNvSpPr>
            <a:spLocks noChangeArrowheads="1"/>
          </p:cNvSpPr>
          <p:nvPr/>
        </p:nvSpPr>
        <p:spPr bwMode="auto">
          <a:xfrm flipH="1">
            <a:off x="3200400" y="4267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8942" name="Oval 14"/>
          <p:cNvSpPr>
            <a:spLocks noChangeArrowheads="1"/>
          </p:cNvSpPr>
          <p:nvPr/>
        </p:nvSpPr>
        <p:spPr bwMode="auto">
          <a:xfrm flipH="1">
            <a:off x="56388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8943" name="Oval 15"/>
          <p:cNvSpPr>
            <a:spLocks noChangeArrowheads="1"/>
          </p:cNvSpPr>
          <p:nvPr/>
        </p:nvSpPr>
        <p:spPr bwMode="auto">
          <a:xfrm flipH="1">
            <a:off x="38862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8944" name="Oval 16"/>
          <p:cNvSpPr>
            <a:spLocks noChangeArrowheads="1"/>
          </p:cNvSpPr>
          <p:nvPr/>
        </p:nvSpPr>
        <p:spPr bwMode="auto">
          <a:xfrm flipH="1">
            <a:off x="5105400" y="4191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8945" name="Oval 17"/>
          <p:cNvSpPr>
            <a:spLocks noChangeArrowheads="1"/>
          </p:cNvSpPr>
          <p:nvPr/>
        </p:nvSpPr>
        <p:spPr bwMode="auto">
          <a:xfrm flipH="1">
            <a:off x="4876800" y="4572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8946" name="Oval 18"/>
          <p:cNvSpPr>
            <a:spLocks noChangeArrowheads="1"/>
          </p:cNvSpPr>
          <p:nvPr/>
        </p:nvSpPr>
        <p:spPr bwMode="auto">
          <a:xfrm flipH="1">
            <a:off x="7620000" y="6400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8947" name="Oval 19"/>
          <p:cNvSpPr>
            <a:spLocks noChangeArrowheads="1"/>
          </p:cNvSpPr>
          <p:nvPr/>
        </p:nvSpPr>
        <p:spPr bwMode="auto">
          <a:xfrm flipH="1">
            <a:off x="6019800" y="3352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8948" name="Oval 20"/>
          <p:cNvSpPr>
            <a:spLocks noChangeArrowheads="1"/>
          </p:cNvSpPr>
          <p:nvPr/>
        </p:nvSpPr>
        <p:spPr bwMode="auto">
          <a:xfrm flipH="1">
            <a:off x="6477000" y="4648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8949" name="Oval 21"/>
          <p:cNvSpPr>
            <a:spLocks noChangeArrowheads="1"/>
          </p:cNvSpPr>
          <p:nvPr/>
        </p:nvSpPr>
        <p:spPr bwMode="auto">
          <a:xfrm flipH="1">
            <a:off x="1828800" y="4495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8950" name="Oval 22"/>
          <p:cNvSpPr>
            <a:spLocks noChangeArrowheads="1"/>
          </p:cNvSpPr>
          <p:nvPr/>
        </p:nvSpPr>
        <p:spPr bwMode="auto">
          <a:xfrm flipH="1">
            <a:off x="4343400" y="4343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8951" name="Oval 23"/>
          <p:cNvSpPr>
            <a:spLocks noChangeArrowheads="1"/>
          </p:cNvSpPr>
          <p:nvPr/>
        </p:nvSpPr>
        <p:spPr bwMode="auto">
          <a:xfrm flipH="1">
            <a:off x="3352800" y="4724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8952" name="Oval 24"/>
          <p:cNvSpPr>
            <a:spLocks noChangeArrowheads="1"/>
          </p:cNvSpPr>
          <p:nvPr/>
        </p:nvSpPr>
        <p:spPr bwMode="auto">
          <a:xfrm flipH="1">
            <a:off x="4114800" y="4495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8953" name="Oval 25"/>
          <p:cNvSpPr>
            <a:spLocks noChangeArrowheads="1"/>
          </p:cNvSpPr>
          <p:nvPr/>
        </p:nvSpPr>
        <p:spPr bwMode="auto">
          <a:xfrm flipH="1">
            <a:off x="3962400" y="5334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8954" name="Oval 26"/>
          <p:cNvSpPr>
            <a:spLocks noChangeArrowheads="1"/>
          </p:cNvSpPr>
          <p:nvPr/>
        </p:nvSpPr>
        <p:spPr bwMode="auto">
          <a:xfrm flipH="1">
            <a:off x="1905000" y="5638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8955" name="Oval 27"/>
          <p:cNvSpPr>
            <a:spLocks noChangeArrowheads="1"/>
          </p:cNvSpPr>
          <p:nvPr/>
        </p:nvSpPr>
        <p:spPr bwMode="auto">
          <a:xfrm flipH="1">
            <a:off x="22098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8956" name="Oval 28"/>
          <p:cNvSpPr>
            <a:spLocks noChangeArrowheads="1"/>
          </p:cNvSpPr>
          <p:nvPr/>
        </p:nvSpPr>
        <p:spPr bwMode="auto">
          <a:xfrm flipH="1">
            <a:off x="3810000" y="6324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8957" name="Oval 29"/>
          <p:cNvSpPr>
            <a:spLocks noChangeArrowheads="1"/>
          </p:cNvSpPr>
          <p:nvPr/>
        </p:nvSpPr>
        <p:spPr bwMode="auto">
          <a:xfrm flipH="1">
            <a:off x="1752600" y="6096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8958" name="Oval 30"/>
          <p:cNvSpPr>
            <a:spLocks noChangeArrowheads="1"/>
          </p:cNvSpPr>
          <p:nvPr/>
        </p:nvSpPr>
        <p:spPr bwMode="auto">
          <a:xfrm flipH="1">
            <a:off x="3048000" y="6096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8959" name="Oval 31"/>
          <p:cNvSpPr>
            <a:spLocks noChangeArrowheads="1"/>
          </p:cNvSpPr>
          <p:nvPr/>
        </p:nvSpPr>
        <p:spPr bwMode="auto">
          <a:xfrm flipH="1">
            <a:off x="7543800" y="3886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8960" name="Oval 32"/>
          <p:cNvSpPr>
            <a:spLocks noChangeArrowheads="1"/>
          </p:cNvSpPr>
          <p:nvPr/>
        </p:nvSpPr>
        <p:spPr bwMode="auto">
          <a:xfrm flipH="1">
            <a:off x="6858000" y="3429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8961" name="Oval 33"/>
          <p:cNvSpPr>
            <a:spLocks noChangeArrowheads="1"/>
          </p:cNvSpPr>
          <p:nvPr/>
        </p:nvSpPr>
        <p:spPr bwMode="auto">
          <a:xfrm flipH="1">
            <a:off x="53340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8962" name="Oval 34"/>
          <p:cNvSpPr>
            <a:spLocks noChangeArrowheads="1"/>
          </p:cNvSpPr>
          <p:nvPr/>
        </p:nvSpPr>
        <p:spPr bwMode="auto">
          <a:xfrm flipH="1">
            <a:off x="7543800" y="3276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8963" name="Oval 35"/>
          <p:cNvSpPr>
            <a:spLocks noChangeArrowheads="1"/>
          </p:cNvSpPr>
          <p:nvPr/>
        </p:nvSpPr>
        <p:spPr bwMode="auto">
          <a:xfrm flipH="1">
            <a:off x="6019800" y="5029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8964" name="Oval 36"/>
          <p:cNvSpPr>
            <a:spLocks noChangeArrowheads="1"/>
          </p:cNvSpPr>
          <p:nvPr/>
        </p:nvSpPr>
        <p:spPr bwMode="auto">
          <a:xfrm flipH="1">
            <a:off x="6248400" y="6172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8965" name="Oval 37"/>
          <p:cNvSpPr>
            <a:spLocks noChangeArrowheads="1"/>
          </p:cNvSpPr>
          <p:nvPr/>
        </p:nvSpPr>
        <p:spPr bwMode="auto">
          <a:xfrm flipH="1">
            <a:off x="7620000" y="4724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8966" name="Oval 38"/>
          <p:cNvSpPr>
            <a:spLocks noChangeArrowheads="1"/>
          </p:cNvSpPr>
          <p:nvPr/>
        </p:nvSpPr>
        <p:spPr bwMode="auto">
          <a:xfrm flipH="1">
            <a:off x="64770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8967" name="Oval 39"/>
          <p:cNvSpPr>
            <a:spLocks noChangeArrowheads="1"/>
          </p:cNvSpPr>
          <p:nvPr/>
        </p:nvSpPr>
        <p:spPr bwMode="auto">
          <a:xfrm flipH="1">
            <a:off x="7239000" y="5562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8968" name="Line 40"/>
          <p:cNvSpPr>
            <a:spLocks noChangeShapeType="1"/>
          </p:cNvSpPr>
          <p:nvPr/>
        </p:nvSpPr>
        <p:spPr bwMode="auto">
          <a:xfrm>
            <a:off x="4267200" y="2971800"/>
            <a:ext cx="0" cy="3581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grpSp>
        <p:nvGrpSpPr>
          <p:cNvPr id="508969" name="Group 41"/>
          <p:cNvGrpSpPr>
            <a:grpSpLocks/>
          </p:cNvGrpSpPr>
          <p:nvPr/>
        </p:nvGrpSpPr>
        <p:grpSpPr bwMode="auto">
          <a:xfrm>
            <a:off x="1736725" y="5224463"/>
            <a:ext cx="549275" cy="490537"/>
            <a:chOff x="1094" y="3291"/>
            <a:chExt cx="346" cy="309"/>
          </a:xfrm>
        </p:grpSpPr>
        <p:sp>
          <p:nvSpPr>
            <p:cNvPr id="508970" name="Line 42"/>
            <p:cNvSpPr>
              <a:spLocks noChangeShapeType="1"/>
            </p:cNvSpPr>
            <p:nvPr/>
          </p:nvSpPr>
          <p:spPr bwMode="auto">
            <a:xfrm flipH="1">
              <a:off x="1242" y="3489"/>
              <a:ext cx="156" cy="75"/>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8971" name="Oval 43"/>
            <p:cNvSpPr>
              <a:spLocks noChangeArrowheads="1"/>
            </p:cNvSpPr>
            <p:nvPr/>
          </p:nvSpPr>
          <p:spPr bwMode="auto">
            <a:xfrm flipH="1">
              <a:off x="1200" y="3552"/>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8972" name="Oval 44"/>
            <p:cNvSpPr>
              <a:spLocks noChangeArrowheads="1"/>
            </p:cNvSpPr>
            <p:nvPr/>
          </p:nvSpPr>
          <p:spPr bwMode="auto">
            <a:xfrm flipH="1">
              <a:off x="1392" y="3456"/>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8973" name="Text Box 45"/>
            <p:cNvSpPr txBox="1">
              <a:spLocks noChangeArrowheads="1"/>
            </p:cNvSpPr>
            <p:nvPr/>
          </p:nvSpPr>
          <p:spPr bwMode="auto">
            <a:xfrm>
              <a:off x="1094" y="3291"/>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sz="1800"/>
                <a:t>12</a:t>
              </a:r>
            </a:p>
          </p:txBody>
        </p:sp>
      </p:grpSp>
      <p:grpSp>
        <p:nvGrpSpPr>
          <p:cNvPr id="508974" name="Group 46"/>
          <p:cNvGrpSpPr>
            <a:grpSpLocks/>
          </p:cNvGrpSpPr>
          <p:nvPr/>
        </p:nvGrpSpPr>
        <p:grpSpPr bwMode="auto">
          <a:xfrm>
            <a:off x="4876800" y="4191000"/>
            <a:ext cx="731838" cy="522288"/>
            <a:chOff x="3072" y="2640"/>
            <a:chExt cx="461" cy="329"/>
          </a:xfrm>
        </p:grpSpPr>
        <p:grpSp>
          <p:nvGrpSpPr>
            <p:cNvPr id="508975" name="Group 47"/>
            <p:cNvGrpSpPr>
              <a:grpSpLocks/>
            </p:cNvGrpSpPr>
            <p:nvPr/>
          </p:nvGrpSpPr>
          <p:grpSpPr bwMode="auto">
            <a:xfrm>
              <a:off x="3072" y="2640"/>
              <a:ext cx="192" cy="288"/>
              <a:chOff x="3072" y="2640"/>
              <a:chExt cx="192" cy="288"/>
            </a:xfrm>
          </p:grpSpPr>
          <p:sp>
            <p:nvSpPr>
              <p:cNvPr id="508976" name="Line 48"/>
              <p:cNvSpPr>
                <a:spLocks noChangeShapeType="1"/>
              </p:cNvSpPr>
              <p:nvPr/>
            </p:nvSpPr>
            <p:spPr bwMode="auto">
              <a:xfrm flipH="1">
                <a:off x="3111" y="2685"/>
                <a:ext cx="114" cy="198"/>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8977" name="Oval 49"/>
              <p:cNvSpPr>
                <a:spLocks noChangeArrowheads="1"/>
              </p:cNvSpPr>
              <p:nvPr/>
            </p:nvSpPr>
            <p:spPr bwMode="auto">
              <a:xfrm flipH="1">
                <a:off x="3216" y="2640"/>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08978" name="Oval 50"/>
              <p:cNvSpPr>
                <a:spLocks noChangeArrowheads="1"/>
              </p:cNvSpPr>
              <p:nvPr/>
            </p:nvSpPr>
            <p:spPr bwMode="auto">
              <a:xfrm flipH="1">
                <a:off x="3072" y="2880"/>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grpSp>
        <p:sp>
          <p:nvSpPr>
            <p:cNvPr id="508979" name="Text Box 51"/>
            <p:cNvSpPr txBox="1">
              <a:spLocks noChangeArrowheads="1"/>
            </p:cNvSpPr>
            <p:nvPr/>
          </p:nvSpPr>
          <p:spPr bwMode="auto">
            <a:xfrm>
              <a:off x="3217" y="2738"/>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sz="1800"/>
                <a:t>21</a:t>
              </a:r>
            </a:p>
          </p:txBody>
        </p:sp>
      </p:grpSp>
      <p:sp>
        <p:nvSpPr>
          <p:cNvPr id="508983" name="Oval 55"/>
          <p:cNvSpPr>
            <a:spLocks noChangeArrowheads="1"/>
          </p:cNvSpPr>
          <p:nvPr/>
        </p:nvSpPr>
        <p:spPr bwMode="auto">
          <a:xfrm>
            <a:off x="3810000" y="6248400"/>
            <a:ext cx="228600" cy="2286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200">
                <a:solidFill>
                  <a:srgbClr val="FFFFFF"/>
                </a:solidFill>
              </a:rPr>
              <a:t>1</a:t>
            </a:r>
            <a:endParaRPr lang="en-US" sz="2400"/>
          </a:p>
        </p:txBody>
      </p:sp>
      <p:sp>
        <p:nvSpPr>
          <p:cNvPr id="508984" name="Oval 56"/>
          <p:cNvSpPr>
            <a:spLocks noChangeArrowheads="1"/>
          </p:cNvSpPr>
          <p:nvPr/>
        </p:nvSpPr>
        <p:spPr bwMode="auto">
          <a:xfrm>
            <a:off x="4343400" y="5943600"/>
            <a:ext cx="228600" cy="2286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200">
                <a:solidFill>
                  <a:srgbClr val="FFFFFF"/>
                </a:solidFill>
              </a:rPr>
              <a:t>2</a:t>
            </a:r>
            <a:endParaRPr lang="en-US" sz="2400"/>
          </a:p>
        </p:txBody>
      </p:sp>
      <p:sp>
        <p:nvSpPr>
          <p:cNvPr id="508985" name="Oval 57"/>
          <p:cNvSpPr>
            <a:spLocks noChangeArrowheads="1"/>
          </p:cNvSpPr>
          <p:nvPr/>
        </p:nvSpPr>
        <p:spPr bwMode="auto">
          <a:xfrm>
            <a:off x="3886200" y="5257800"/>
            <a:ext cx="228600" cy="2286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200">
                <a:solidFill>
                  <a:srgbClr val="FFFFFF"/>
                </a:solidFill>
              </a:rPr>
              <a:t>3</a:t>
            </a:r>
            <a:endParaRPr lang="en-US" sz="2400"/>
          </a:p>
        </p:txBody>
      </p:sp>
      <p:sp>
        <p:nvSpPr>
          <p:cNvPr id="508986" name="Oval 58"/>
          <p:cNvSpPr>
            <a:spLocks noChangeArrowheads="1"/>
          </p:cNvSpPr>
          <p:nvPr/>
        </p:nvSpPr>
        <p:spPr bwMode="auto">
          <a:xfrm>
            <a:off x="3962400" y="4419600"/>
            <a:ext cx="228600" cy="2286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200">
                <a:solidFill>
                  <a:srgbClr val="FFFFFF"/>
                </a:solidFill>
              </a:rPr>
              <a:t>4</a:t>
            </a:r>
            <a:endParaRPr lang="en-US" sz="2400"/>
          </a:p>
        </p:txBody>
      </p:sp>
      <p:sp>
        <p:nvSpPr>
          <p:cNvPr id="508987" name="Oval 59"/>
          <p:cNvSpPr>
            <a:spLocks noChangeArrowheads="1"/>
          </p:cNvSpPr>
          <p:nvPr/>
        </p:nvSpPr>
        <p:spPr bwMode="auto">
          <a:xfrm>
            <a:off x="4343400" y="4267200"/>
            <a:ext cx="228600" cy="2286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200">
                <a:solidFill>
                  <a:srgbClr val="FFFFFF"/>
                </a:solidFill>
              </a:rPr>
              <a:t>5</a:t>
            </a:r>
            <a:endParaRPr lang="en-US" sz="2400"/>
          </a:p>
        </p:txBody>
      </p:sp>
      <p:sp>
        <p:nvSpPr>
          <p:cNvPr id="508988" name="Oval 60"/>
          <p:cNvSpPr>
            <a:spLocks noChangeArrowheads="1"/>
          </p:cNvSpPr>
          <p:nvPr/>
        </p:nvSpPr>
        <p:spPr bwMode="auto">
          <a:xfrm>
            <a:off x="3962400" y="3962400"/>
            <a:ext cx="228600" cy="2286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200">
                <a:solidFill>
                  <a:srgbClr val="FFFFFF"/>
                </a:solidFill>
              </a:rPr>
              <a:t>6</a:t>
            </a:r>
            <a:endParaRPr lang="en-US" sz="2400"/>
          </a:p>
        </p:txBody>
      </p:sp>
      <p:sp>
        <p:nvSpPr>
          <p:cNvPr id="508989" name="Oval 61"/>
          <p:cNvSpPr>
            <a:spLocks noChangeArrowheads="1"/>
          </p:cNvSpPr>
          <p:nvPr/>
        </p:nvSpPr>
        <p:spPr bwMode="auto">
          <a:xfrm>
            <a:off x="3810000" y="3581400"/>
            <a:ext cx="228600" cy="2286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200">
                <a:solidFill>
                  <a:srgbClr val="FFFFFF"/>
                </a:solidFill>
              </a:rPr>
              <a:t>7</a:t>
            </a:r>
            <a:endParaRPr lang="en-US" sz="2400"/>
          </a:p>
        </p:txBody>
      </p:sp>
      <p:sp>
        <p:nvSpPr>
          <p:cNvPr id="508990" name="Line 62"/>
          <p:cNvSpPr>
            <a:spLocks noChangeShapeType="1"/>
          </p:cNvSpPr>
          <p:nvPr/>
        </p:nvSpPr>
        <p:spPr bwMode="auto">
          <a:xfrm>
            <a:off x="4267200" y="6704013"/>
            <a:ext cx="501650" cy="0"/>
          </a:xfrm>
          <a:prstGeom prst="line">
            <a:avLst/>
          </a:prstGeom>
          <a:noFill/>
          <a:ln w="952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8991" name="Text Box 63"/>
          <p:cNvSpPr txBox="1">
            <a:spLocks noChangeArrowheads="1"/>
          </p:cNvSpPr>
          <p:nvPr/>
        </p:nvSpPr>
        <p:spPr bwMode="auto">
          <a:xfrm>
            <a:off x="4800600" y="6535738"/>
            <a:ext cx="3048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0">
            <a:spAutoFit/>
          </a:bodyPr>
          <a:lstStyle/>
          <a:p>
            <a:pPr algn="ctr">
              <a:spcBef>
                <a:spcPct val="50000"/>
              </a:spcBef>
            </a:pPr>
            <a:r>
              <a:rPr lang="en-US" sz="1800">
                <a:sym typeface="Symbol" pitchFamily="18" charset="2"/>
              </a:rPr>
              <a:t></a:t>
            </a:r>
            <a:endParaRPr lang="en-US" sz="1800">
              <a:solidFill>
                <a:schemeClr val="bg1"/>
              </a:solidFill>
              <a:sym typeface="Symbol" pitchFamily="18" charset="2"/>
            </a:endParaRPr>
          </a:p>
        </p:txBody>
      </p:sp>
      <p:sp>
        <p:nvSpPr>
          <p:cNvPr id="508992" name="Rectangle 64"/>
          <p:cNvSpPr>
            <a:spLocks noGrp="1" noChangeArrowheads="1"/>
          </p:cNvSpPr>
          <p:nvPr>
            <p:ph type="title"/>
          </p:nvPr>
        </p:nvSpPr>
        <p:spPr/>
        <p:txBody>
          <a:bodyPr/>
          <a:lstStyle/>
          <a:p>
            <a:r>
              <a:rPr lang="en-US"/>
              <a:t>Closest Pair of Points</a:t>
            </a:r>
          </a:p>
        </p:txBody>
      </p:sp>
      <p:sp>
        <p:nvSpPr>
          <p:cNvPr id="508993" name="Rectangle 65"/>
          <p:cNvSpPr>
            <a:spLocks noGrp="1" noChangeArrowheads="1"/>
          </p:cNvSpPr>
          <p:nvPr>
            <p:ph type="body" idx="1"/>
          </p:nvPr>
        </p:nvSpPr>
        <p:spPr/>
        <p:txBody>
          <a:bodyPr/>
          <a:lstStyle/>
          <a:p>
            <a:r>
              <a:rPr lang="en-US">
                <a:solidFill>
                  <a:schemeClr val="tx1"/>
                </a:solidFill>
              </a:rPr>
              <a:t>Find closest pair with one point in each side, </a:t>
            </a:r>
            <a:r>
              <a:rPr lang="en-US">
                <a:solidFill>
                  <a:schemeClr val="accent1"/>
                </a:solidFill>
              </a:rPr>
              <a:t>assuming that distance &lt; </a:t>
            </a:r>
            <a:r>
              <a:rPr lang="en-US">
                <a:solidFill>
                  <a:schemeClr val="accent1"/>
                </a:solidFill>
                <a:sym typeface="Symbol" pitchFamily="18" charset="2"/>
              </a:rPr>
              <a:t></a:t>
            </a:r>
            <a:r>
              <a:rPr lang="en-US">
                <a:solidFill>
                  <a:schemeClr val="tx1"/>
                </a:solidFill>
                <a:sym typeface="Symbol" pitchFamily="18" charset="2"/>
              </a:rPr>
              <a:t>.</a:t>
            </a:r>
            <a:endParaRPr lang="en-US">
              <a:sym typeface="Symbol" pitchFamily="18" charset="2"/>
            </a:endParaRPr>
          </a:p>
          <a:p>
            <a:pPr lvl="1"/>
            <a:r>
              <a:rPr lang="en-US"/>
              <a:t>Observation:  only need to consider points within </a:t>
            </a:r>
            <a:r>
              <a:rPr lang="en-US">
                <a:sym typeface="Symbol" pitchFamily="18" charset="2"/>
              </a:rPr>
              <a:t></a:t>
            </a:r>
            <a:r>
              <a:rPr lang="en-US"/>
              <a:t> of line L.</a:t>
            </a:r>
          </a:p>
          <a:p>
            <a:pPr lvl="1"/>
            <a:r>
              <a:rPr lang="en-US"/>
              <a:t>Sort points in 2</a:t>
            </a:r>
            <a:r>
              <a:rPr lang="en-US">
                <a:sym typeface="Symbol" pitchFamily="18" charset="2"/>
              </a:rPr>
              <a:t>-</a:t>
            </a:r>
            <a:r>
              <a:rPr lang="en-US"/>
              <a:t>strip by their y coordinate.</a:t>
            </a:r>
          </a:p>
        </p:txBody>
      </p:sp>
      <p:sp>
        <p:nvSpPr>
          <p:cNvPr id="508994" name="Text Box 66"/>
          <p:cNvSpPr txBox="1">
            <a:spLocks noChangeArrowheads="1"/>
          </p:cNvSpPr>
          <p:nvPr/>
        </p:nvSpPr>
        <p:spPr bwMode="auto">
          <a:xfrm>
            <a:off x="4191000" y="3246438"/>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sz="1800"/>
              <a:t>L</a:t>
            </a:r>
          </a:p>
        </p:txBody>
      </p:sp>
      <p:sp>
        <p:nvSpPr>
          <p:cNvPr id="508995" name="Text Box 67"/>
          <p:cNvSpPr txBox="1">
            <a:spLocks noChangeArrowheads="1"/>
          </p:cNvSpPr>
          <p:nvPr/>
        </p:nvSpPr>
        <p:spPr bwMode="auto">
          <a:xfrm>
            <a:off x="6732588" y="5006975"/>
            <a:ext cx="1895475" cy="366713"/>
          </a:xfrm>
          <a:prstGeom prst="rect">
            <a:avLst/>
          </a:prstGeom>
          <a:solidFill>
            <a:schemeClr val="hlink"/>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sz="1800">
                <a:solidFill>
                  <a:schemeClr val="bg1"/>
                </a:solidFill>
                <a:sym typeface="Symbol" pitchFamily="18" charset="2"/>
              </a:rPr>
              <a:t></a:t>
            </a:r>
            <a:r>
              <a:rPr lang="en-US" sz="1800">
                <a:solidFill>
                  <a:schemeClr val="bg1"/>
                </a:solidFill>
              </a:rPr>
              <a:t> = min(12, 21)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lide Number Placeholder 3"/>
          <p:cNvSpPr>
            <a:spLocks noGrp="1"/>
          </p:cNvSpPr>
          <p:nvPr>
            <p:ph type="sldNum" sz="quarter" idx="10"/>
          </p:nvPr>
        </p:nvSpPr>
        <p:spPr/>
        <p:txBody>
          <a:bodyPr/>
          <a:lstStyle/>
          <a:p>
            <a:fld id="{F789A264-5E27-4F91-8546-C9D72F4D427D}" type="slidenum">
              <a:rPr lang="en-US"/>
              <a:pPr/>
              <a:t>33</a:t>
            </a:fld>
            <a:endParaRPr lang="en-US" sz="1400"/>
          </a:p>
        </p:txBody>
      </p:sp>
      <p:sp>
        <p:nvSpPr>
          <p:cNvPr id="556034" name="Rectangle 2"/>
          <p:cNvSpPr>
            <a:spLocks noChangeArrowheads="1"/>
          </p:cNvSpPr>
          <p:nvPr/>
        </p:nvSpPr>
        <p:spPr bwMode="auto">
          <a:xfrm>
            <a:off x="1676400" y="2971800"/>
            <a:ext cx="6248400" cy="3581400"/>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56035" name="Rectangle 3"/>
          <p:cNvSpPr>
            <a:spLocks noChangeArrowheads="1"/>
          </p:cNvSpPr>
          <p:nvPr/>
        </p:nvSpPr>
        <p:spPr bwMode="auto">
          <a:xfrm>
            <a:off x="3810000" y="2986088"/>
            <a:ext cx="914400" cy="3567112"/>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56036" name="Oval 4"/>
          <p:cNvSpPr>
            <a:spLocks noChangeArrowheads="1"/>
          </p:cNvSpPr>
          <p:nvPr/>
        </p:nvSpPr>
        <p:spPr bwMode="auto">
          <a:xfrm flipH="1">
            <a:off x="2286000" y="4114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56037" name="Oval 5"/>
          <p:cNvSpPr>
            <a:spLocks noChangeArrowheads="1"/>
          </p:cNvSpPr>
          <p:nvPr/>
        </p:nvSpPr>
        <p:spPr bwMode="auto">
          <a:xfrm flipH="1">
            <a:off x="4114800" y="4038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56038" name="Oval 6"/>
          <p:cNvSpPr>
            <a:spLocks noChangeArrowheads="1"/>
          </p:cNvSpPr>
          <p:nvPr/>
        </p:nvSpPr>
        <p:spPr bwMode="auto">
          <a:xfrm flipH="1">
            <a:off x="3352800" y="5410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56039" name="Oval 7"/>
          <p:cNvSpPr>
            <a:spLocks noChangeArrowheads="1"/>
          </p:cNvSpPr>
          <p:nvPr/>
        </p:nvSpPr>
        <p:spPr bwMode="auto">
          <a:xfrm flipH="1">
            <a:off x="4419600" y="6019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56040" name="Oval 8"/>
          <p:cNvSpPr>
            <a:spLocks noChangeArrowheads="1"/>
          </p:cNvSpPr>
          <p:nvPr/>
        </p:nvSpPr>
        <p:spPr bwMode="auto">
          <a:xfrm flipH="1">
            <a:off x="19050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56041" name="Oval 9"/>
          <p:cNvSpPr>
            <a:spLocks noChangeArrowheads="1"/>
          </p:cNvSpPr>
          <p:nvPr/>
        </p:nvSpPr>
        <p:spPr bwMode="auto">
          <a:xfrm flipH="1">
            <a:off x="2895600" y="3962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56042" name="Oval 10"/>
          <p:cNvSpPr>
            <a:spLocks noChangeArrowheads="1"/>
          </p:cNvSpPr>
          <p:nvPr/>
        </p:nvSpPr>
        <p:spPr bwMode="auto">
          <a:xfrm flipH="1">
            <a:off x="3124200" y="3276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56043" name="Oval 11"/>
          <p:cNvSpPr>
            <a:spLocks noChangeArrowheads="1"/>
          </p:cNvSpPr>
          <p:nvPr/>
        </p:nvSpPr>
        <p:spPr bwMode="auto">
          <a:xfrm flipH="1">
            <a:off x="3200400" y="4267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56044" name="Oval 12"/>
          <p:cNvSpPr>
            <a:spLocks noChangeArrowheads="1"/>
          </p:cNvSpPr>
          <p:nvPr/>
        </p:nvSpPr>
        <p:spPr bwMode="auto">
          <a:xfrm flipH="1">
            <a:off x="56388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56045" name="Oval 13"/>
          <p:cNvSpPr>
            <a:spLocks noChangeArrowheads="1"/>
          </p:cNvSpPr>
          <p:nvPr/>
        </p:nvSpPr>
        <p:spPr bwMode="auto">
          <a:xfrm flipH="1">
            <a:off x="3886200" y="3657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56046" name="Oval 14"/>
          <p:cNvSpPr>
            <a:spLocks noChangeArrowheads="1"/>
          </p:cNvSpPr>
          <p:nvPr/>
        </p:nvSpPr>
        <p:spPr bwMode="auto">
          <a:xfrm flipH="1">
            <a:off x="5105400" y="4191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56047" name="Oval 15"/>
          <p:cNvSpPr>
            <a:spLocks noChangeArrowheads="1"/>
          </p:cNvSpPr>
          <p:nvPr/>
        </p:nvSpPr>
        <p:spPr bwMode="auto">
          <a:xfrm flipH="1">
            <a:off x="4876800" y="4572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56048" name="Oval 16"/>
          <p:cNvSpPr>
            <a:spLocks noChangeArrowheads="1"/>
          </p:cNvSpPr>
          <p:nvPr/>
        </p:nvSpPr>
        <p:spPr bwMode="auto">
          <a:xfrm flipH="1">
            <a:off x="7620000" y="6400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56049" name="Oval 17"/>
          <p:cNvSpPr>
            <a:spLocks noChangeArrowheads="1"/>
          </p:cNvSpPr>
          <p:nvPr/>
        </p:nvSpPr>
        <p:spPr bwMode="auto">
          <a:xfrm flipH="1">
            <a:off x="6019800" y="3352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56050" name="Oval 18"/>
          <p:cNvSpPr>
            <a:spLocks noChangeArrowheads="1"/>
          </p:cNvSpPr>
          <p:nvPr/>
        </p:nvSpPr>
        <p:spPr bwMode="auto">
          <a:xfrm flipH="1">
            <a:off x="6477000" y="4648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56051" name="Oval 19"/>
          <p:cNvSpPr>
            <a:spLocks noChangeArrowheads="1"/>
          </p:cNvSpPr>
          <p:nvPr/>
        </p:nvSpPr>
        <p:spPr bwMode="auto">
          <a:xfrm flipH="1">
            <a:off x="1828800" y="4495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56052" name="Oval 20"/>
          <p:cNvSpPr>
            <a:spLocks noChangeArrowheads="1"/>
          </p:cNvSpPr>
          <p:nvPr/>
        </p:nvSpPr>
        <p:spPr bwMode="auto">
          <a:xfrm flipH="1">
            <a:off x="4343400" y="4343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56053" name="Oval 21"/>
          <p:cNvSpPr>
            <a:spLocks noChangeArrowheads="1"/>
          </p:cNvSpPr>
          <p:nvPr/>
        </p:nvSpPr>
        <p:spPr bwMode="auto">
          <a:xfrm flipH="1">
            <a:off x="3352800" y="4724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56054" name="Oval 22"/>
          <p:cNvSpPr>
            <a:spLocks noChangeArrowheads="1"/>
          </p:cNvSpPr>
          <p:nvPr/>
        </p:nvSpPr>
        <p:spPr bwMode="auto">
          <a:xfrm flipH="1">
            <a:off x="4114800" y="4495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56055" name="Oval 23"/>
          <p:cNvSpPr>
            <a:spLocks noChangeArrowheads="1"/>
          </p:cNvSpPr>
          <p:nvPr/>
        </p:nvSpPr>
        <p:spPr bwMode="auto">
          <a:xfrm flipH="1">
            <a:off x="3962400" y="5334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56056" name="Oval 24"/>
          <p:cNvSpPr>
            <a:spLocks noChangeArrowheads="1"/>
          </p:cNvSpPr>
          <p:nvPr/>
        </p:nvSpPr>
        <p:spPr bwMode="auto">
          <a:xfrm flipH="1">
            <a:off x="1905000" y="56388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56057" name="Oval 25"/>
          <p:cNvSpPr>
            <a:spLocks noChangeArrowheads="1"/>
          </p:cNvSpPr>
          <p:nvPr/>
        </p:nvSpPr>
        <p:spPr bwMode="auto">
          <a:xfrm flipH="1">
            <a:off x="22098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56058" name="Oval 26"/>
          <p:cNvSpPr>
            <a:spLocks noChangeArrowheads="1"/>
          </p:cNvSpPr>
          <p:nvPr/>
        </p:nvSpPr>
        <p:spPr bwMode="auto">
          <a:xfrm flipH="1">
            <a:off x="3810000" y="6324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56059" name="Oval 27"/>
          <p:cNvSpPr>
            <a:spLocks noChangeArrowheads="1"/>
          </p:cNvSpPr>
          <p:nvPr/>
        </p:nvSpPr>
        <p:spPr bwMode="auto">
          <a:xfrm flipH="1">
            <a:off x="1752600" y="6096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56060" name="Oval 28"/>
          <p:cNvSpPr>
            <a:spLocks noChangeArrowheads="1"/>
          </p:cNvSpPr>
          <p:nvPr/>
        </p:nvSpPr>
        <p:spPr bwMode="auto">
          <a:xfrm flipH="1">
            <a:off x="3048000" y="6096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56061" name="Oval 29"/>
          <p:cNvSpPr>
            <a:spLocks noChangeArrowheads="1"/>
          </p:cNvSpPr>
          <p:nvPr/>
        </p:nvSpPr>
        <p:spPr bwMode="auto">
          <a:xfrm flipH="1">
            <a:off x="7543800" y="3886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56062" name="Oval 30"/>
          <p:cNvSpPr>
            <a:spLocks noChangeArrowheads="1"/>
          </p:cNvSpPr>
          <p:nvPr/>
        </p:nvSpPr>
        <p:spPr bwMode="auto">
          <a:xfrm flipH="1">
            <a:off x="6858000" y="34290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56063" name="Oval 31"/>
          <p:cNvSpPr>
            <a:spLocks noChangeArrowheads="1"/>
          </p:cNvSpPr>
          <p:nvPr/>
        </p:nvSpPr>
        <p:spPr bwMode="auto">
          <a:xfrm flipH="1">
            <a:off x="53340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56064" name="Oval 32"/>
          <p:cNvSpPr>
            <a:spLocks noChangeArrowheads="1"/>
          </p:cNvSpPr>
          <p:nvPr/>
        </p:nvSpPr>
        <p:spPr bwMode="auto">
          <a:xfrm flipH="1">
            <a:off x="7543800" y="3276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56065" name="Oval 33"/>
          <p:cNvSpPr>
            <a:spLocks noChangeArrowheads="1"/>
          </p:cNvSpPr>
          <p:nvPr/>
        </p:nvSpPr>
        <p:spPr bwMode="auto">
          <a:xfrm flipH="1">
            <a:off x="6019800" y="5029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56066" name="Oval 34"/>
          <p:cNvSpPr>
            <a:spLocks noChangeArrowheads="1"/>
          </p:cNvSpPr>
          <p:nvPr/>
        </p:nvSpPr>
        <p:spPr bwMode="auto">
          <a:xfrm flipH="1">
            <a:off x="6248400" y="61722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56067" name="Oval 35"/>
          <p:cNvSpPr>
            <a:spLocks noChangeArrowheads="1"/>
          </p:cNvSpPr>
          <p:nvPr/>
        </p:nvSpPr>
        <p:spPr bwMode="auto">
          <a:xfrm flipH="1">
            <a:off x="7620000" y="4724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56068" name="Oval 36"/>
          <p:cNvSpPr>
            <a:spLocks noChangeArrowheads="1"/>
          </p:cNvSpPr>
          <p:nvPr/>
        </p:nvSpPr>
        <p:spPr bwMode="auto">
          <a:xfrm flipH="1">
            <a:off x="6477000" y="54864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56069" name="Oval 37"/>
          <p:cNvSpPr>
            <a:spLocks noChangeArrowheads="1"/>
          </p:cNvSpPr>
          <p:nvPr/>
        </p:nvSpPr>
        <p:spPr bwMode="auto">
          <a:xfrm flipH="1">
            <a:off x="7239000" y="5562600"/>
            <a:ext cx="76200" cy="762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56070" name="Line 38"/>
          <p:cNvSpPr>
            <a:spLocks noChangeShapeType="1"/>
          </p:cNvSpPr>
          <p:nvPr/>
        </p:nvSpPr>
        <p:spPr bwMode="auto">
          <a:xfrm>
            <a:off x="4267200" y="2971800"/>
            <a:ext cx="0" cy="3581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grpSp>
        <p:nvGrpSpPr>
          <p:cNvPr id="556071" name="Group 39"/>
          <p:cNvGrpSpPr>
            <a:grpSpLocks/>
          </p:cNvGrpSpPr>
          <p:nvPr/>
        </p:nvGrpSpPr>
        <p:grpSpPr bwMode="auto">
          <a:xfrm>
            <a:off x="1736725" y="5224463"/>
            <a:ext cx="549275" cy="490537"/>
            <a:chOff x="1094" y="3291"/>
            <a:chExt cx="346" cy="309"/>
          </a:xfrm>
        </p:grpSpPr>
        <p:sp>
          <p:nvSpPr>
            <p:cNvPr id="556072" name="Line 40"/>
            <p:cNvSpPr>
              <a:spLocks noChangeShapeType="1"/>
            </p:cNvSpPr>
            <p:nvPr/>
          </p:nvSpPr>
          <p:spPr bwMode="auto">
            <a:xfrm flipH="1">
              <a:off x="1242" y="3489"/>
              <a:ext cx="156" cy="75"/>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56073" name="Oval 41"/>
            <p:cNvSpPr>
              <a:spLocks noChangeArrowheads="1"/>
            </p:cNvSpPr>
            <p:nvPr/>
          </p:nvSpPr>
          <p:spPr bwMode="auto">
            <a:xfrm flipH="1">
              <a:off x="1200" y="3552"/>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56074" name="Oval 42"/>
            <p:cNvSpPr>
              <a:spLocks noChangeArrowheads="1"/>
            </p:cNvSpPr>
            <p:nvPr/>
          </p:nvSpPr>
          <p:spPr bwMode="auto">
            <a:xfrm flipH="1">
              <a:off x="1392" y="3456"/>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56075" name="Text Box 43"/>
            <p:cNvSpPr txBox="1">
              <a:spLocks noChangeArrowheads="1"/>
            </p:cNvSpPr>
            <p:nvPr/>
          </p:nvSpPr>
          <p:spPr bwMode="auto">
            <a:xfrm>
              <a:off x="1094" y="3291"/>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sz="1800"/>
                <a:t>12</a:t>
              </a:r>
            </a:p>
          </p:txBody>
        </p:sp>
      </p:grpSp>
      <p:grpSp>
        <p:nvGrpSpPr>
          <p:cNvPr id="556076" name="Group 44"/>
          <p:cNvGrpSpPr>
            <a:grpSpLocks/>
          </p:cNvGrpSpPr>
          <p:nvPr/>
        </p:nvGrpSpPr>
        <p:grpSpPr bwMode="auto">
          <a:xfrm>
            <a:off x="4876800" y="4191000"/>
            <a:ext cx="731838" cy="522288"/>
            <a:chOff x="3072" y="2640"/>
            <a:chExt cx="461" cy="329"/>
          </a:xfrm>
        </p:grpSpPr>
        <p:grpSp>
          <p:nvGrpSpPr>
            <p:cNvPr id="556077" name="Group 45"/>
            <p:cNvGrpSpPr>
              <a:grpSpLocks/>
            </p:cNvGrpSpPr>
            <p:nvPr/>
          </p:nvGrpSpPr>
          <p:grpSpPr bwMode="auto">
            <a:xfrm>
              <a:off x="3072" y="2640"/>
              <a:ext cx="192" cy="288"/>
              <a:chOff x="3072" y="2640"/>
              <a:chExt cx="192" cy="288"/>
            </a:xfrm>
          </p:grpSpPr>
          <p:sp>
            <p:nvSpPr>
              <p:cNvPr id="556078" name="Line 46"/>
              <p:cNvSpPr>
                <a:spLocks noChangeShapeType="1"/>
              </p:cNvSpPr>
              <p:nvPr/>
            </p:nvSpPr>
            <p:spPr bwMode="auto">
              <a:xfrm flipH="1">
                <a:off x="3111" y="2685"/>
                <a:ext cx="114" cy="198"/>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56079" name="Oval 47"/>
              <p:cNvSpPr>
                <a:spLocks noChangeArrowheads="1"/>
              </p:cNvSpPr>
              <p:nvPr/>
            </p:nvSpPr>
            <p:spPr bwMode="auto">
              <a:xfrm flipH="1">
                <a:off x="3216" y="2640"/>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sp>
            <p:nvSpPr>
              <p:cNvPr id="556080" name="Oval 48"/>
              <p:cNvSpPr>
                <a:spLocks noChangeArrowheads="1"/>
              </p:cNvSpPr>
              <p:nvPr/>
            </p:nvSpPr>
            <p:spPr bwMode="auto">
              <a:xfrm flipH="1">
                <a:off x="3072" y="2880"/>
                <a:ext cx="48" cy="48"/>
              </a:xfrm>
              <a:prstGeom prst="ellipse">
                <a:avLst/>
              </a:prstGeom>
              <a:solidFill>
                <a:schemeClr val="accent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lang="en-US" sz="2400"/>
              </a:p>
            </p:txBody>
          </p:sp>
        </p:grpSp>
        <p:sp>
          <p:nvSpPr>
            <p:cNvPr id="556081" name="Text Box 49"/>
            <p:cNvSpPr txBox="1">
              <a:spLocks noChangeArrowheads="1"/>
            </p:cNvSpPr>
            <p:nvPr/>
          </p:nvSpPr>
          <p:spPr bwMode="auto">
            <a:xfrm>
              <a:off x="3217" y="2738"/>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sz="1800"/>
                <a:t>21</a:t>
              </a:r>
            </a:p>
          </p:txBody>
        </p:sp>
      </p:grpSp>
      <p:sp>
        <p:nvSpPr>
          <p:cNvPr id="556082" name="Oval 50"/>
          <p:cNvSpPr>
            <a:spLocks noChangeArrowheads="1"/>
          </p:cNvSpPr>
          <p:nvPr/>
        </p:nvSpPr>
        <p:spPr bwMode="auto">
          <a:xfrm>
            <a:off x="3810000" y="6248400"/>
            <a:ext cx="228600" cy="2286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200">
                <a:solidFill>
                  <a:srgbClr val="FFFFFF"/>
                </a:solidFill>
              </a:rPr>
              <a:t>1</a:t>
            </a:r>
            <a:endParaRPr lang="en-US" sz="2400"/>
          </a:p>
        </p:txBody>
      </p:sp>
      <p:sp>
        <p:nvSpPr>
          <p:cNvPr id="556083" name="Oval 51"/>
          <p:cNvSpPr>
            <a:spLocks noChangeArrowheads="1"/>
          </p:cNvSpPr>
          <p:nvPr/>
        </p:nvSpPr>
        <p:spPr bwMode="auto">
          <a:xfrm>
            <a:off x="4343400" y="5943600"/>
            <a:ext cx="228600" cy="2286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200">
                <a:solidFill>
                  <a:srgbClr val="FFFFFF"/>
                </a:solidFill>
              </a:rPr>
              <a:t>2</a:t>
            </a:r>
            <a:endParaRPr lang="en-US" sz="2400"/>
          </a:p>
        </p:txBody>
      </p:sp>
      <p:sp>
        <p:nvSpPr>
          <p:cNvPr id="556084" name="Oval 52"/>
          <p:cNvSpPr>
            <a:spLocks noChangeArrowheads="1"/>
          </p:cNvSpPr>
          <p:nvPr/>
        </p:nvSpPr>
        <p:spPr bwMode="auto">
          <a:xfrm>
            <a:off x="3886200" y="5257800"/>
            <a:ext cx="228600" cy="2286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200">
                <a:solidFill>
                  <a:srgbClr val="FFFFFF"/>
                </a:solidFill>
              </a:rPr>
              <a:t>3</a:t>
            </a:r>
            <a:endParaRPr lang="en-US" sz="2400"/>
          </a:p>
        </p:txBody>
      </p:sp>
      <p:sp>
        <p:nvSpPr>
          <p:cNvPr id="556085" name="Oval 53"/>
          <p:cNvSpPr>
            <a:spLocks noChangeArrowheads="1"/>
          </p:cNvSpPr>
          <p:nvPr/>
        </p:nvSpPr>
        <p:spPr bwMode="auto">
          <a:xfrm>
            <a:off x="3962400" y="4419600"/>
            <a:ext cx="228600" cy="2286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200">
                <a:solidFill>
                  <a:srgbClr val="FFFFFF"/>
                </a:solidFill>
              </a:rPr>
              <a:t>4</a:t>
            </a:r>
            <a:endParaRPr lang="en-US" sz="2400"/>
          </a:p>
        </p:txBody>
      </p:sp>
      <p:sp>
        <p:nvSpPr>
          <p:cNvPr id="556086" name="Oval 54"/>
          <p:cNvSpPr>
            <a:spLocks noChangeArrowheads="1"/>
          </p:cNvSpPr>
          <p:nvPr/>
        </p:nvSpPr>
        <p:spPr bwMode="auto">
          <a:xfrm>
            <a:off x="4343400" y="4267200"/>
            <a:ext cx="228600" cy="2286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200">
                <a:solidFill>
                  <a:srgbClr val="FFFFFF"/>
                </a:solidFill>
              </a:rPr>
              <a:t>5</a:t>
            </a:r>
            <a:endParaRPr lang="en-US" sz="2400"/>
          </a:p>
        </p:txBody>
      </p:sp>
      <p:sp>
        <p:nvSpPr>
          <p:cNvPr id="556087" name="Oval 55"/>
          <p:cNvSpPr>
            <a:spLocks noChangeArrowheads="1"/>
          </p:cNvSpPr>
          <p:nvPr/>
        </p:nvSpPr>
        <p:spPr bwMode="auto">
          <a:xfrm>
            <a:off x="3962400" y="3962400"/>
            <a:ext cx="228600" cy="2286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200">
                <a:solidFill>
                  <a:srgbClr val="FFFFFF"/>
                </a:solidFill>
              </a:rPr>
              <a:t>6</a:t>
            </a:r>
            <a:endParaRPr lang="en-US" sz="2400"/>
          </a:p>
        </p:txBody>
      </p:sp>
      <p:sp>
        <p:nvSpPr>
          <p:cNvPr id="556088" name="Oval 56"/>
          <p:cNvSpPr>
            <a:spLocks noChangeArrowheads="1"/>
          </p:cNvSpPr>
          <p:nvPr/>
        </p:nvSpPr>
        <p:spPr bwMode="auto">
          <a:xfrm>
            <a:off x="3810000" y="3581400"/>
            <a:ext cx="228600" cy="2286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200">
                <a:solidFill>
                  <a:srgbClr val="FFFFFF"/>
                </a:solidFill>
              </a:rPr>
              <a:t>7</a:t>
            </a:r>
            <a:endParaRPr lang="en-US" sz="2400"/>
          </a:p>
        </p:txBody>
      </p:sp>
      <p:sp>
        <p:nvSpPr>
          <p:cNvPr id="556089" name="Line 57"/>
          <p:cNvSpPr>
            <a:spLocks noChangeShapeType="1"/>
          </p:cNvSpPr>
          <p:nvPr/>
        </p:nvSpPr>
        <p:spPr bwMode="auto">
          <a:xfrm>
            <a:off x="4267200" y="6704013"/>
            <a:ext cx="501650" cy="0"/>
          </a:xfrm>
          <a:prstGeom prst="line">
            <a:avLst/>
          </a:prstGeom>
          <a:noFill/>
          <a:ln w="952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56090" name="Text Box 58"/>
          <p:cNvSpPr txBox="1">
            <a:spLocks noChangeArrowheads="1"/>
          </p:cNvSpPr>
          <p:nvPr/>
        </p:nvSpPr>
        <p:spPr bwMode="auto">
          <a:xfrm>
            <a:off x="4800600" y="6535738"/>
            <a:ext cx="3048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0">
            <a:spAutoFit/>
          </a:bodyPr>
          <a:lstStyle/>
          <a:p>
            <a:pPr algn="ctr">
              <a:spcBef>
                <a:spcPct val="50000"/>
              </a:spcBef>
            </a:pPr>
            <a:r>
              <a:rPr lang="en-US" sz="1800">
                <a:sym typeface="Symbol" pitchFamily="18" charset="2"/>
              </a:rPr>
              <a:t></a:t>
            </a:r>
            <a:endParaRPr lang="en-US" sz="1800">
              <a:solidFill>
                <a:schemeClr val="bg1"/>
              </a:solidFill>
              <a:sym typeface="Symbol" pitchFamily="18" charset="2"/>
            </a:endParaRPr>
          </a:p>
        </p:txBody>
      </p:sp>
      <p:sp>
        <p:nvSpPr>
          <p:cNvPr id="556091" name="Rectangle 59"/>
          <p:cNvSpPr>
            <a:spLocks noGrp="1" noChangeArrowheads="1"/>
          </p:cNvSpPr>
          <p:nvPr>
            <p:ph type="title"/>
          </p:nvPr>
        </p:nvSpPr>
        <p:spPr/>
        <p:txBody>
          <a:bodyPr/>
          <a:lstStyle/>
          <a:p>
            <a:r>
              <a:rPr lang="en-US"/>
              <a:t>Closest Pair of Points</a:t>
            </a:r>
          </a:p>
        </p:txBody>
      </p:sp>
      <p:sp>
        <p:nvSpPr>
          <p:cNvPr id="556092" name="Rectangle 60"/>
          <p:cNvSpPr>
            <a:spLocks noGrp="1" noChangeArrowheads="1"/>
          </p:cNvSpPr>
          <p:nvPr>
            <p:ph type="body" idx="1"/>
          </p:nvPr>
        </p:nvSpPr>
        <p:spPr/>
        <p:txBody>
          <a:bodyPr/>
          <a:lstStyle/>
          <a:p>
            <a:r>
              <a:rPr lang="en-US">
                <a:solidFill>
                  <a:schemeClr val="tx1"/>
                </a:solidFill>
              </a:rPr>
              <a:t>Find closest pair with one point in each side, </a:t>
            </a:r>
            <a:r>
              <a:rPr lang="en-US">
                <a:solidFill>
                  <a:schemeClr val="accent1"/>
                </a:solidFill>
              </a:rPr>
              <a:t>assuming that distance &lt; </a:t>
            </a:r>
            <a:r>
              <a:rPr lang="en-US">
                <a:solidFill>
                  <a:schemeClr val="accent1"/>
                </a:solidFill>
                <a:sym typeface="Symbol" pitchFamily="18" charset="2"/>
              </a:rPr>
              <a:t></a:t>
            </a:r>
            <a:r>
              <a:rPr lang="en-US">
                <a:solidFill>
                  <a:schemeClr val="tx1"/>
                </a:solidFill>
                <a:sym typeface="Symbol" pitchFamily="18" charset="2"/>
              </a:rPr>
              <a:t>.</a:t>
            </a:r>
          </a:p>
          <a:p>
            <a:pPr lvl="1"/>
            <a:r>
              <a:rPr lang="en-US"/>
              <a:t>Observation:  only need to consider points within </a:t>
            </a:r>
            <a:r>
              <a:rPr lang="en-US">
                <a:sym typeface="Symbol" pitchFamily="18" charset="2"/>
              </a:rPr>
              <a:t></a:t>
            </a:r>
            <a:r>
              <a:rPr lang="en-US"/>
              <a:t> of line L.</a:t>
            </a:r>
          </a:p>
          <a:p>
            <a:pPr lvl="1"/>
            <a:r>
              <a:rPr lang="en-US"/>
              <a:t>Sort points in 2</a:t>
            </a:r>
            <a:r>
              <a:rPr lang="en-US">
                <a:sym typeface="Symbol" pitchFamily="18" charset="2"/>
              </a:rPr>
              <a:t>-</a:t>
            </a:r>
            <a:r>
              <a:rPr lang="en-US"/>
              <a:t>strip by their y coordinate.</a:t>
            </a:r>
          </a:p>
          <a:p>
            <a:pPr lvl="1"/>
            <a:r>
              <a:rPr lang="en-US"/>
              <a:t>Only check distances of those within 11 positions in sorted list!</a:t>
            </a:r>
          </a:p>
        </p:txBody>
      </p:sp>
      <p:sp>
        <p:nvSpPr>
          <p:cNvPr id="556093" name="Text Box 61"/>
          <p:cNvSpPr txBox="1">
            <a:spLocks noChangeArrowheads="1"/>
          </p:cNvSpPr>
          <p:nvPr/>
        </p:nvSpPr>
        <p:spPr bwMode="auto">
          <a:xfrm>
            <a:off x="4191000" y="3246438"/>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sz="1800"/>
              <a:t>L</a:t>
            </a:r>
          </a:p>
        </p:txBody>
      </p:sp>
      <p:sp>
        <p:nvSpPr>
          <p:cNvPr id="556094" name="Text Box 62"/>
          <p:cNvSpPr txBox="1">
            <a:spLocks noChangeArrowheads="1"/>
          </p:cNvSpPr>
          <p:nvPr/>
        </p:nvSpPr>
        <p:spPr bwMode="auto">
          <a:xfrm>
            <a:off x="6732588" y="5006975"/>
            <a:ext cx="1895475" cy="366713"/>
          </a:xfrm>
          <a:prstGeom prst="rect">
            <a:avLst/>
          </a:prstGeom>
          <a:solidFill>
            <a:schemeClr val="hlink"/>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sz="1800">
                <a:solidFill>
                  <a:schemeClr val="bg1"/>
                </a:solidFill>
                <a:sym typeface="Symbol" pitchFamily="18" charset="2"/>
              </a:rPr>
              <a:t></a:t>
            </a:r>
            <a:r>
              <a:rPr lang="en-US" sz="1800">
                <a:solidFill>
                  <a:schemeClr val="bg1"/>
                </a:solidFill>
              </a:rPr>
              <a:t> = min(12, 21)</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3"/>
          <p:cNvSpPr>
            <a:spLocks noGrp="1"/>
          </p:cNvSpPr>
          <p:nvPr>
            <p:ph type="sldNum" sz="quarter" idx="10"/>
          </p:nvPr>
        </p:nvSpPr>
        <p:spPr/>
        <p:txBody>
          <a:bodyPr/>
          <a:lstStyle/>
          <a:p>
            <a:fld id="{83C50734-F2C6-46F4-AC53-BFCBA0CBC98D}" type="slidenum">
              <a:rPr lang="en-US"/>
              <a:pPr/>
              <a:t>34</a:t>
            </a:fld>
            <a:endParaRPr lang="en-US" sz="1400"/>
          </a:p>
        </p:txBody>
      </p:sp>
      <p:sp>
        <p:nvSpPr>
          <p:cNvPr id="509999" name="Line 47"/>
          <p:cNvSpPr>
            <a:spLocks noChangeShapeType="1"/>
          </p:cNvSpPr>
          <p:nvPr/>
        </p:nvSpPr>
        <p:spPr bwMode="auto">
          <a:xfrm>
            <a:off x="6092825" y="3198813"/>
            <a:ext cx="0" cy="1069975"/>
          </a:xfrm>
          <a:prstGeom prst="line">
            <a:avLst/>
          </a:prstGeom>
          <a:noFill/>
          <a:ln w="952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9954" name="Rectangle 2"/>
          <p:cNvSpPr>
            <a:spLocks noChangeArrowheads="1"/>
          </p:cNvSpPr>
          <p:nvPr/>
        </p:nvSpPr>
        <p:spPr bwMode="auto">
          <a:xfrm>
            <a:off x="6410325" y="1447800"/>
            <a:ext cx="2133600" cy="5029200"/>
          </a:xfrm>
          <a:prstGeom prst="rect">
            <a:avLst/>
          </a:prstGeom>
          <a:solidFill>
            <a:schemeClr val="tx2"/>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9955" name="Rectangle 3"/>
          <p:cNvSpPr>
            <a:spLocks noGrp="1" noChangeArrowheads="1"/>
          </p:cNvSpPr>
          <p:nvPr>
            <p:ph type="title"/>
          </p:nvPr>
        </p:nvSpPr>
        <p:spPr/>
        <p:txBody>
          <a:bodyPr/>
          <a:lstStyle/>
          <a:p>
            <a:r>
              <a:rPr lang="en-US"/>
              <a:t>Closest Pair of Points</a:t>
            </a:r>
          </a:p>
        </p:txBody>
      </p:sp>
      <p:sp>
        <p:nvSpPr>
          <p:cNvPr id="509956" name="Rectangle 4"/>
          <p:cNvSpPr>
            <a:spLocks noGrp="1" noChangeArrowheads="1"/>
          </p:cNvSpPr>
          <p:nvPr>
            <p:ph type="body" idx="1"/>
          </p:nvPr>
        </p:nvSpPr>
        <p:spPr/>
        <p:txBody>
          <a:bodyPr/>
          <a:lstStyle/>
          <a:p>
            <a:r>
              <a:rPr lang="en-US"/>
              <a:t>Def.  </a:t>
            </a:r>
            <a:r>
              <a:rPr lang="en-US">
                <a:solidFill>
                  <a:schemeClr val="tx1"/>
                </a:solidFill>
              </a:rPr>
              <a:t>Let s</a:t>
            </a:r>
            <a:r>
              <a:rPr lang="en-US" baseline="-25000">
                <a:solidFill>
                  <a:schemeClr val="tx1"/>
                </a:solidFill>
              </a:rPr>
              <a:t>i</a:t>
            </a:r>
            <a:r>
              <a:rPr lang="en-US">
                <a:solidFill>
                  <a:schemeClr val="tx1"/>
                </a:solidFill>
              </a:rPr>
              <a:t> be the point in the 2</a:t>
            </a:r>
            <a:r>
              <a:rPr lang="en-US">
                <a:solidFill>
                  <a:schemeClr val="tx1"/>
                </a:solidFill>
                <a:sym typeface="Symbol" pitchFamily="18" charset="2"/>
              </a:rPr>
              <a:t></a:t>
            </a:r>
            <a:r>
              <a:rPr lang="en-US">
                <a:solidFill>
                  <a:schemeClr val="tx1"/>
                </a:solidFill>
              </a:rPr>
              <a:t>-strip, with</a:t>
            </a:r>
            <a:br>
              <a:rPr lang="en-US">
                <a:solidFill>
                  <a:schemeClr val="tx1"/>
                </a:solidFill>
              </a:rPr>
            </a:br>
            <a:r>
              <a:rPr lang="en-US">
                <a:solidFill>
                  <a:schemeClr val="tx1"/>
                </a:solidFill>
              </a:rPr>
              <a:t>the i</a:t>
            </a:r>
            <a:r>
              <a:rPr lang="en-US" baseline="30000">
                <a:solidFill>
                  <a:schemeClr val="tx1"/>
                </a:solidFill>
              </a:rPr>
              <a:t>th</a:t>
            </a:r>
            <a:r>
              <a:rPr lang="en-US">
                <a:solidFill>
                  <a:schemeClr val="tx1"/>
                </a:solidFill>
              </a:rPr>
              <a:t> smallest y-coordinate.</a:t>
            </a:r>
          </a:p>
          <a:p>
            <a:endParaRPr lang="en-US"/>
          </a:p>
          <a:p>
            <a:r>
              <a:rPr lang="en-US"/>
              <a:t>Claim.  </a:t>
            </a:r>
            <a:r>
              <a:rPr lang="en-US">
                <a:solidFill>
                  <a:schemeClr val="tx1"/>
                </a:solidFill>
              </a:rPr>
              <a:t>If |i – j| </a:t>
            </a:r>
            <a:r>
              <a:rPr lang="en-US">
                <a:solidFill>
                  <a:schemeClr val="tx1"/>
                </a:solidFill>
                <a:sym typeface="Symbol" pitchFamily="18" charset="2"/>
              </a:rPr>
              <a:t></a:t>
            </a:r>
            <a:r>
              <a:rPr lang="en-US">
                <a:solidFill>
                  <a:schemeClr val="tx1"/>
                </a:solidFill>
              </a:rPr>
              <a:t> 12, then the distance between</a:t>
            </a:r>
            <a:br>
              <a:rPr lang="en-US">
                <a:solidFill>
                  <a:schemeClr val="tx1"/>
                </a:solidFill>
              </a:rPr>
            </a:br>
            <a:r>
              <a:rPr lang="en-US">
                <a:solidFill>
                  <a:schemeClr val="tx1"/>
                </a:solidFill>
              </a:rPr>
              <a:t>s</a:t>
            </a:r>
            <a:r>
              <a:rPr lang="en-US" baseline="-25000">
                <a:solidFill>
                  <a:schemeClr val="tx1"/>
                </a:solidFill>
              </a:rPr>
              <a:t>i</a:t>
            </a:r>
            <a:r>
              <a:rPr lang="en-US">
                <a:solidFill>
                  <a:schemeClr val="tx1"/>
                </a:solidFill>
              </a:rPr>
              <a:t> and s</a:t>
            </a:r>
            <a:r>
              <a:rPr lang="en-US" baseline="-25000">
                <a:solidFill>
                  <a:schemeClr val="tx1"/>
                </a:solidFill>
              </a:rPr>
              <a:t>j</a:t>
            </a:r>
            <a:r>
              <a:rPr lang="en-US">
                <a:solidFill>
                  <a:schemeClr val="tx1"/>
                </a:solidFill>
              </a:rPr>
              <a:t> is at least </a:t>
            </a:r>
            <a:r>
              <a:rPr lang="en-US">
                <a:solidFill>
                  <a:schemeClr val="tx1"/>
                </a:solidFill>
                <a:sym typeface="Symbol" pitchFamily="18" charset="2"/>
              </a:rPr>
              <a:t>.</a:t>
            </a:r>
          </a:p>
          <a:p>
            <a:r>
              <a:rPr lang="en-US"/>
              <a:t>Pf.</a:t>
            </a:r>
            <a:endParaRPr lang="en-US">
              <a:solidFill>
                <a:schemeClr val="tx1"/>
              </a:solidFill>
            </a:endParaRPr>
          </a:p>
          <a:p>
            <a:pPr lvl="1"/>
            <a:r>
              <a:rPr lang="en-US"/>
              <a:t>No two points lie in same ½</a:t>
            </a:r>
            <a:r>
              <a:rPr lang="en-US">
                <a:sym typeface="Symbol" pitchFamily="18" charset="2"/>
              </a:rPr>
              <a:t>-</a:t>
            </a:r>
            <a:r>
              <a:rPr lang="en-US"/>
              <a:t>by-½</a:t>
            </a:r>
            <a:r>
              <a:rPr lang="en-US">
                <a:sym typeface="Symbol" pitchFamily="18" charset="2"/>
              </a:rPr>
              <a:t></a:t>
            </a:r>
            <a:r>
              <a:rPr lang="en-US"/>
              <a:t> box.</a:t>
            </a:r>
          </a:p>
          <a:p>
            <a:pPr lvl="1"/>
            <a:r>
              <a:rPr lang="en-US"/>
              <a:t>Two points at least 2 rows apart</a:t>
            </a:r>
            <a:br>
              <a:rPr lang="en-US"/>
            </a:br>
            <a:r>
              <a:rPr lang="en-US"/>
              <a:t>have distance </a:t>
            </a:r>
            <a:r>
              <a:rPr lang="en-US">
                <a:sym typeface="Symbol" pitchFamily="18" charset="2"/>
              </a:rPr>
              <a:t></a:t>
            </a:r>
            <a:r>
              <a:rPr lang="en-US"/>
              <a:t>  2(½</a:t>
            </a:r>
            <a:r>
              <a:rPr lang="en-US">
                <a:sym typeface="Symbol" pitchFamily="18" charset="2"/>
              </a:rPr>
              <a:t>).   </a:t>
            </a:r>
            <a:r>
              <a:rPr lang="en-US">
                <a:ea typeface="Lucida Grande" pitchFamily="-110" charset="0"/>
                <a:cs typeface="Lucida Grande" pitchFamily="-110" charset="0"/>
              </a:rPr>
              <a:t>▪</a:t>
            </a:r>
            <a:endParaRPr lang="en-US"/>
          </a:p>
          <a:p>
            <a:pPr lvl="1"/>
            <a:endParaRPr lang="en-US"/>
          </a:p>
          <a:p>
            <a:pPr lvl="1"/>
            <a:endParaRPr lang="en-US"/>
          </a:p>
          <a:p>
            <a:r>
              <a:rPr lang="en-US"/>
              <a:t>Fact.  </a:t>
            </a:r>
            <a:r>
              <a:rPr lang="en-US">
                <a:solidFill>
                  <a:schemeClr val="tx1"/>
                </a:solidFill>
              </a:rPr>
              <a:t>Still true if we replace 12 with 7.</a:t>
            </a:r>
          </a:p>
        </p:txBody>
      </p:sp>
      <p:sp>
        <p:nvSpPr>
          <p:cNvPr id="509957" name="Line 5"/>
          <p:cNvSpPr>
            <a:spLocks noChangeShapeType="1"/>
          </p:cNvSpPr>
          <p:nvPr/>
        </p:nvSpPr>
        <p:spPr bwMode="auto">
          <a:xfrm>
            <a:off x="7477125" y="1447800"/>
            <a:ext cx="0" cy="5029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9958" name="Text Box 6"/>
          <p:cNvSpPr txBox="1">
            <a:spLocks noChangeArrowheads="1"/>
          </p:cNvSpPr>
          <p:nvPr/>
        </p:nvSpPr>
        <p:spPr bwMode="auto">
          <a:xfrm>
            <a:off x="7820025" y="6491288"/>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a:sym typeface="Symbol" pitchFamily="18" charset="2"/>
              </a:rPr>
              <a:t></a:t>
            </a:r>
            <a:endParaRPr lang="en-US">
              <a:solidFill>
                <a:schemeClr val="bg1"/>
              </a:solidFill>
              <a:sym typeface="Symbol" pitchFamily="18" charset="2"/>
            </a:endParaRPr>
          </a:p>
        </p:txBody>
      </p:sp>
      <p:sp>
        <p:nvSpPr>
          <p:cNvPr id="509959" name="Oval 7"/>
          <p:cNvSpPr>
            <a:spLocks noChangeArrowheads="1"/>
          </p:cNvSpPr>
          <p:nvPr/>
        </p:nvSpPr>
        <p:spPr bwMode="auto">
          <a:xfrm>
            <a:off x="6486525" y="4495800"/>
            <a:ext cx="228600" cy="2286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000">
                <a:solidFill>
                  <a:srgbClr val="FFFFFF"/>
                </a:solidFill>
              </a:rPr>
              <a:t>27</a:t>
            </a:r>
            <a:endParaRPr lang="en-US" sz="1000"/>
          </a:p>
        </p:txBody>
      </p:sp>
      <p:sp>
        <p:nvSpPr>
          <p:cNvPr id="509960" name="Oval 8"/>
          <p:cNvSpPr>
            <a:spLocks noChangeArrowheads="1"/>
          </p:cNvSpPr>
          <p:nvPr/>
        </p:nvSpPr>
        <p:spPr bwMode="auto">
          <a:xfrm>
            <a:off x="6638925" y="3962400"/>
            <a:ext cx="228600" cy="2286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000">
                <a:solidFill>
                  <a:srgbClr val="FFFFFF"/>
                </a:solidFill>
              </a:rPr>
              <a:t>29</a:t>
            </a:r>
            <a:endParaRPr lang="en-US" sz="1000"/>
          </a:p>
        </p:txBody>
      </p:sp>
      <p:sp>
        <p:nvSpPr>
          <p:cNvPr id="509961" name="Line 9"/>
          <p:cNvSpPr>
            <a:spLocks noChangeShapeType="1"/>
          </p:cNvSpPr>
          <p:nvPr/>
        </p:nvSpPr>
        <p:spPr bwMode="auto">
          <a:xfrm>
            <a:off x="6943725" y="3200400"/>
            <a:ext cx="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9962" name="Line 10"/>
          <p:cNvSpPr>
            <a:spLocks noChangeShapeType="1"/>
          </p:cNvSpPr>
          <p:nvPr/>
        </p:nvSpPr>
        <p:spPr bwMode="auto">
          <a:xfrm>
            <a:off x="8010525" y="3200400"/>
            <a:ext cx="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9963" name="Line 11"/>
          <p:cNvSpPr>
            <a:spLocks noChangeShapeType="1"/>
          </p:cNvSpPr>
          <p:nvPr/>
        </p:nvSpPr>
        <p:spPr bwMode="auto">
          <a:xfrm rot="5400000">
            <a:off x="7477125" y="3200400"/>
            <a:ext cx="0"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9964" name="Line 12"/>
          <p:cNvSpPr>
            <a:spLocks noChangeShapeType="1"/>
          </p:cNvSpPr>
          <p:nvPr/>
        </p:nvSpPr>
        <p:spPr bwMode="auto">
          <a:xfrm rot="5400000">
            <a:off x="7477125" y="3733800"/>
            <a:ext cx="0"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9965" name="Line 13"/>
          <p:cNvSpPr>
            <a:spLocks noChangeShapeType="1"/>
          </p:cNvSpPr>
          <p:nvPr/>
        </p:nvSpPr>
        <p:spPr bwMode="auto">
          <a:xfrm rot="5400000">
            <a:off x="7477125" y="2667000"/>
            <a:ext cx="0"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9966" name="Line 14"/>
          <p:cNvSpPr>
            <a:spLocks noChangeShapeType="1"/>
          </p:cNvSpPr>
          <p:nvPr/>
        </p:nvSpPr>
        <p:spPr bwMode="auto">
          <a:xfrm rot="5400000">
            <a:off x="7477125" y="2133600"/>
            <a:ext cx="0"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9967" name="Oval 15"/>
          <p:cNvSpPr>
            <a:spLocks noChangeArrowheads="1"/>
          </p:cNvSpPr>
          <p:nvPr/>
        </p:nvSpPr>
        <p:spPr bwMode="auto">
          <a:xfrm>
            <a:off x="7705725" y="3810000"/>
            <a:ext cx="228600" cy="2286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000">
                <a:solidFill>
                  <a:srgbClr val="FFFFFF"/>
                </a:solidFill>
              </a:rPr>
              <a:t>30</a:t>
            </a:r>
            <a:endParaRPr lang="en-US" sz="1000"/>
          </a:p>
        </p:txBody>
      </p:sp>
      <p:sp>
        <p:nvSpPr>
          <p:cNvPr id="509968" name="Oval 16"/>
          <p:cNvSpPr>
            <a:spLocks noChangeArrowheads="1"/>
          </p:cNvSpPr>
          <p:nvPr/>
        </p:nvSpPr>
        <p:spPr bwMode="auto">
          <a:xfrm>
            <a:off x="6715125" y="2514600"/>
            <a:ext cx="228600" cy="2286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000">
                <a:solidFill>
                  <a:srgbClr val="FFFFFF"/>
                </a:solidFill>
              </a:rPr>
              <a:t>31</a:t>
            </a:r>
            <a:endParaRPr lang="en-US" sz="1000"/>
          </a:p>
        </p:txBody>
      </p:sp>
      <p:sp>
        <p:nvSpPr>
          <p:cNvPr id="509969" name="Oval 17"/>
          <p:cNvSpPr>
            <a:spLocks noChangeArrowheads="1"/>
          </p:cNvSpPr>
          <p:nvPr/>
        </p:nvSpPr>
        <p:spPr bwMode="auto">
          <a:xfrm>
            <a:off x="8086725" y="4419600"/>
            <a:ext cx="228600" cy="2286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000">
                <a:solidFill>
                  <a:srgbClr val="FFFFFF"/>
                </a:solidFill>
              </a:rPr>
              <a:t>28</a:t>
            </a:r>
            <a:endParaRPr lang="en-US" sz="1000"/>
          </a:p>
        </p:txBody>
      </p:sp>
      <p:sp>
        <p:nvSpPr>
          <p:cNvPr id="509970" name="Line 18"/>
          <p:cNvSpPr>
            <a:spLocks noChangeShapeType="1"/>
          </p:cNvSpPr>
          <p:nvPr/>
        </p:nvSpPr>
        <p:spPr bwMode="auto">
          <a:xfrm>
            <a:off x="8543925" y="1447800"/>
            <a:ext cx="0" cy="5029200"/>
          </a:xfrm>
          <a:prstGeom prst="line">
            <a:avLst/>
          </a:prstGeom>
          <a:noFill/>
          <a:ln w="158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9971" name="Line 19"/>
          <p:cNvSpPr>
            <a:spLocks noChangeShapeType="1"/>
          </p:cNvSpPr>
          <p:nvPr/>
        </p:nvSpPr>
        <p:spPr bwMode="auto">
          <a:xfrm>
            <a:off x="6410325" y="1447800"/>
            <a:ext cx="0" cy="5029200"/>
          </a:xfrm>
          <a:prstGeom prst="line">
            <a:avLst/>
          </a:prstGeom>
          <a:noFill/>
          <a:ln w="158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9972" name="Oval 20"/>
          <p:cNvSpPr>
            <a:spLocks noChangeArrowheads="1"/>
          </p:cNvSpPr>
          <p:nvPr/>
        </p:nvSpPr>
        <p:spPr bwMode="auto">
          <a:xfrm>
            <a:off x="6791325" y="5181600"/>
            <a:ext cx="228600" cy="2286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000">
                <a:solidFill>
                  <a:srgbClr val="FFFFFF"/>
                </a:solidFill>
              </a:rPr>
              <a:t>26</a:t>
            </a:r>
            <a:endParaRPr lang="en-US" sz="1000"/>
          </a:p>
        </p:txBody>
      </p:sp>
      <p:sp>
        <p:nvSpPr>
          <p:cNvPr id="509973" name="Oval 21"/>
          <p:cNvSpPr>
            <a:spLocks noChangeArrowheads="1"/>
          </p:cNvSpPr>
          <p:nvPr/>
        </p:nvSpPr>
        <p:spPr bwMode="auto">
          <a:xfrm>
            <a:off x="7858125" y="5410200"/>
            <a:ext cx="228600" cy="2286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000">
                <a:solidFill>
                  <a:srgbClr val="FFFFFF"/>
                </a:solidFill>
              </a:rPr>
              <a:t>25</a:t>
            </a:r>
            <a:endParaRPr lang="en-US" sz="1000"/>
          </a:p>
        </p:txBody>
      </p:sp>
      <p:sp>
        <p:nvSpPr>
          <p:cNvPr id="509974" name="Text Box 22"/>
          <p:cNvSpPr txBox="1">
            <a:spLocks noChangeArrowheads="1"/>
          </p:cNvSpPr>
          <p:nvPr/>
        </p:nvSpPr>
        <p:spPr bwMode="auto">
          <a:xfrm>
            <a:off x="6791325" y="6491288"/>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a:sym typeface="Symbol" pitchFamily="18" charset="2"/>
              </a:rPr>
              <a:t></a:t>
            </a:r>
            <a:endParaRPr lang="en-US">
              <a:solidFill>
                <a:schemeClr val="bg1"/>
              </a:solidFill>
              <a:sym typeface="Symbol" pitchFamily="18" charset="2"/>
            </a:endParaRPr>
          </a:p>
        </p:txBody>
      </p:sp>
      <p:sp>
        <p:nvSpPr>
          <p:cNvPr id="509975" name="Text Box 23"/>
          <p:cNvSpPr txBox="1">
            <a:spLocks noChangeArrowheads="1"/>
          </p:cNvSpPr>
          <p:nvPr/>
        </p:nvSpPr>
        <p:spPr bwMode="auto">
          <a:xfrm>
            <a:off x="8543925" y="4343400"/>
            <a:ext cx="5238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sz="1800"/>
              <a:t>½</a:t>
            </a:r>
            <a:r>
              <a:rPr lang="en-US">
                <a:sym typeface="Symbol" pitchFamily="18" charset="2"/>
              </a:rPr>
              <a:t></a:t>
            </a:r>
          </a:p>
        </p:txBody>
      </p:sp>
      <p:sp>
        <p:nvSpPr>
          <p:cNvPr id="509977" name="Text Box 25"/>
          <p:cNvSpPr txBox="1">
            <a:spLocks noChangeArrowheads="1"/>
          </p:cNvSpPr>
          <p:nvPr/>
        </p:nvSpPr>
        <p:spPr bwMode="auto">
          <a:xfrm>
            <a:off x="5584825" y="3594100"/>
            <a:ext cx="815975" cy="26035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0" rIns="92075" bIns="0"/>
          <a:lstStyle/>
          <a:p>
            <a:pPr algn="ctr">
              <a:spcBef>
                <a:spcPct val="50000"/>
              </a:spcBef>
            </a:pPr>
            <a:r>
              <a:rPr lang="en-US">
                <a:sym typeface="Symbol" pitchFamily="18" charset="2"/>
              </a:rPr>
              <a:t> 2 rows</a:t>
            </a:r>
          </a:p>
        </p:txBody>
      </p:sp>
      <p:sp>
        <p:nvSpPr>
          <p:cNvPr id="509978" name="Text Box 26"/>
          <p:cNvSpPr txBox="1">
            <a:spLocks noChangeArrowheads="1"/>
          </p:cNvSpPr>
          <p:nvPr/>
        </p:nvSpPr>
        <p:spPr bwMode="auto">
          <a:xfrm>
            <a:off x="8543925" y="3810000"/>
            <a:ext cx="447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sz="1800"/>
              <a:t>½</a:t>
            </a:r>
            <a:r>
              <a:rPr lang="en-US">
                <a:sym typeface="Symbol" pitchFamily="18" charset="2"/>
              </a:rPr>
              <a:t></a:t>
            </a:r>
          </a:p>
        </p:txBody>
      </p:sp>
      <p:sp>
        <p:nvSpPr>
          <p:cNvPr id="509979" name="Text Box 27"/>
          <p:cNvSpPr txBox="1">
            <a:spLocks noChangeArrowheads="1"/>
          </p:cNvSpPr>
          <p:nvPr/>
        </p:nvSpPr>
        <p:spPr bwMode="auto">
          <a:xfrm>
            <a:off x="8543925" y="3276600"/>
            <a:ext cx="447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sz="1800"/>
              <a:t>½</a:t>
            </a:r>
            <a:r>
              <a:rPr lang="en-US">
                <a:sym typeface="Symbol" pitchFamily="18" charset="2"/>
              </a:rPr>
              <a:t></a:t>
            </a:r>
          </a:p>
        </p:txBody>
      </p:sp>
      <p:grpSp>
        <p:nvGrpSpPr>
          <p:cNvPr id="509980" name="Group 28"/>
          <p:cNvGrpSpPr>
            <a:grpSpLocks/>
          </p:cNvGrpSpPr>
          <p:nvPr/>
        </p:nvGrpSpPr>
        <p:grpSpPr bwMode="auto">
          <a:xfrm>
            <a:off x="6867525" y="5943600"/>
            <a:ext cx="381000" cy="74613"/>
            <a:chOff x="1728" y="3504"/>
            <a:chExt cx="240" cy="47"/>
          </a:xfrm>
        </p:grpSpPr>
        <p:sp>
          <p:nvSpPr>
            <p:cNvPr id="509981" name="Oval 29"/>
            <p:cNvSpPr>
              <a:spLocks noChangeArrowheads="1"/>
            </p:cNvSpPr>
            <p:nvPr/>
          </p:nvSpPr>
          <p:spPr bwMode="auto">
            <a:xfrm>
              <a:off x="1728" y="3504"/>
              <a:ext cx="47" cy="47"/>
            </a:xfrm>
            <a:prstGeom prst="ellipse">
              <a:avLst/>
            </a:prstGeom>
            <a:solidFill>
              <a:schemeClr val="tx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9982" name="Oval 30"/>
            <p:cNvSpPr>
              <a:spLocks noChangeArrowheads="1"/>
            </p:cNvSpPr>
            <p:nvPr/>
          </p:nvSpPr>
          <p:spPr bwMode="auto">
            <a:xfrm>
              <a:off x="1824" y="3504"/>
              <a:ext cx="47" cy="47"/>
            </a:xfrm>
            <a:prstGeom prst="ellipse">
              <a:avLst/>
            </a:prstGeom>
            <a:solidFill>
              <a:schemeClr val="tx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9983" name="Oval 31"/>
            <p:cNvSpPr>
              <a:spLocks noChangeArrowheads="1"/>
            </p:cNvSpPr>
            <p:nvPr/>
          </p:nvSpPr>
          <p:spPr bwMode="auto">
            <a:xfrm>
              <a:off x="1825" y="3504"/>
              <a:ext cx="47" cy="47"/>
            </a:xfrm>
            <a:prstGeom prst="ellipse">
              <a:avLst/>
            </a:prstGeom>
            <a:solidFill>
              <a:schemeClr val="tx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9984" name="Oval 32"/>
            <p:cNvSpPr>
              <a:spLocks noChangeArrowheads="1"/>
            </p:cNvSpPr>
            <p:nvPr/>
          </p:nvSpPr>
          <p:spPr bwMode="auto">
            <a:xfrm>
              <a:off x="1728" y="3504"/>
              <a:ext cx="47" cy="47"/>
            </a:xfrm>
            <a:prstGeom prst="ellipse">
              <a:avLst/>
            </a:prstGeom>
            <a:solidFill>
              <a:schemeClr val="tx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9985" name="Oval 33"/>
            <p:cNvSpPr>
              <a:spLocks noChangeArrowheads="1"/>
            </p:cNvSpPr>
            <p:nvPr/>
          </p:nvSpPr>
          <p:spPr bwMode="auto">
            <a:xfrm>
              <a:off x="1824" y="3504"/>
              <a:ext cx="47" cy="47"/>
            </a:xfrm>
            <a:prstGeom prst="ellipse">
              <a:avLst/>
            </a:prstGeom>
            <a:solidFill>
              <a:schemeClr val="tx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9986" name="Oval 34"/>
            <p:cNvSpPr>
              <a:spLocks noChangeArrowheads="1"/>
            </p:cNvSpPr>
            <p:nvPr/>
          </p:nvSpPr>
          <p:spPr bwMode="auto">
            <a:xfrm>
              <a:off x="1921" y="3504"/>
              <a:ext cx="47" cy="47"/>
            </a:xfrm>
            <a:prstGeom prst="ellipse">
              <a:avLst/>
            </a:prstGeom>
            <a:solidFill>
              <a:schemeClr val="tx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grpSp>
      <p:grpSp>
        <p:nvGrpSpPr>
          <p:cNvPr id="509987" name="Group 35"/>
          <p:cNvGrpSpPr>
            <a:grpSpLocks/>
          </p:cNvGrpSpPr>
          <p:nvPr/>
        </p:nvGrpSpPr>
        <p:grpSpPr bwMode="auto">
          <a:xfrm>
            <a:off x="6867525" y="1905000"/>
            <a:ext cx="381000" cy="74613"/>
            <a:chOff x="1728" y="3504"/>
            <a:chExt cx="240" cy="47"/>
          </a:xfrm>
        </p:grpSpPr>
        <p:sp>
          <p:nvSpPr>
            <p:cNvPr id="509988" name="Oval 36"/>
            <p:cNvSpPr>
              <a:spLocks noChangeArrowheads="1"/>
            </p:cNvSpPr>
            <p:nvPr/>
          </p:nvSpPr>
          <p:spPr bwMode="auto">
            <a:xfrm>
              <a:off x="1728" y="3504"/>
              <a:ext cx="47" cy="47"/>
            </a:xfrm>
            <a:prstGeom prst="ellipse">
              <a:avLst/>
            </a:prstGeom>
            <a:solidFill>
              <a:schemeClr val="tx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9989" name="Oval 37"/>
            <p:cNvSpPr>
              <a:spLocks noChangeArrowheads="1"/>
            </p:cNvSpPr>
            <p:nvPr/>
          </p:nvSpPr>
          <p:spPr bwMode="auto">
            <a:xfrm>
              <a:off x="1824" y="3504"/>
              <a:ext cx="47" cy="47"/>
            </a:xfrm>
            <a:prstGeom prst="ellipse">
              <a:avLst/>
            </a:prstGeom>
            <a:solidFill>
              <a:schemeClr val="tx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9990" name="Oval 38"/>
            <p:cNvSpPr>
              <a:spLocks noChangeArrowheads="1"/>
            </p:cNvSpPr>
            <p:nvPr/>
          </p:nvSpPr>
          <p:spPr bwMode="auto">
            <a:xfrm>
              <a:off x="1825" y="3504"/>
              <a:ext cx="47" cy="47"/>
            </a:xfrm>
            <a:prstGeom prst="ellipse">
              <a:avLst/>
            </a:prstGeom>
            <a:solidFill>
              <a:schemeClr val="tx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9991" name="Oval 39"/>
            <p:cNvSpPr>
              <a:spLocks noChangeArrowheads="1"/>
            </p:cNvSpPr>
            <p:nvPr/>
          </p:nvSpPr>
          <p:spPr bwMode="auto">
            <a:xfrm>
              <a:off x="1728" y="3504"/>
              <a:ext cx="47" cy="47"/>
            </a:xfrm>
            <a:prstGeom prst="ellipse">
              <a:avLst/>
            </a:prstGeom>
            <a:solidFill>
              <a:schemeClr val="tx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9992" name="Oval 40"/>
            <p:cNvSpPr>
              <a:spLocks noChangeArrowheads="1"/>
            </p:cNvSpPr>
            <p:nvPr/>
          </p:nvSpPr>
          <p:spPr bwMode="auto">
            <a:xfrm>
              <a:off x="1824" y="3504"/>
              <a:ext cx="47" cy="47"/>
            </a:xfrm>
            <a:prstGeom prst="ellipse">
              <a:avLst/>
            </a:prstGeom>
            <a:solidFill>
              <a:schemeClr val="tx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09993" name="Oval 41"/>
            <p:cNvSpPr>
              <a:spLocks noChangeArrowheads="1"/>
            </p:cNvSpPr>
            <p:nvPr/>
          </p:nvSpPr>
          <p:spPr bwMode="auto">
            <a:xfrm>
              <a:off x="1921" y="3504"/>
              <a:ext cx="47" cy="47"/>
            </a:xfrm>
            <a:prstGeom prst="ellipse">
              <a:avLst/>
            </a:prstGeom>
            <a:solidFill>
              <a:schemeClr val="tx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grpSp>
      <p:sp>
        <p:nvSpPr>
          <p:cNvPr id="509994" name="Oval 42"/>
          <p:cNvSpPr>
            <a:spLocks noChangeArrowheads="1"/>
          </p:cNvSpPr>
          <p:nvPr/>
        </p:nvSpPr>
        <p:spPr bwMode="auto">
          <a:xfrm>
            <a:off x="7743825" y="2133600"/>
            <a:ext cx="228600" cy="228600"/>
          </a:xfrm>
          <a:prstGeom prst="ellipse">
            <a:avLst/>
          </a:prstGeom>
          <a:solidFill>
            <a:srgbClr val="003399"/>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sz="1000">
                <a:solidFill>
                  <a:srgbClr val="FFFFFF"/>
                </a:solidFill>
              </a:rPr>
              <a:t>39</a:t>
            </a:r>
            <a:endParaRPr lang="en-US" sz="1000"/>
          </a:p>
        </p:txBody>
      </p:sp>
      <p:sp>
        <p:nvSpPr>
          <p:cNvPr id="509996" name="Text Box 44"/>
          <p:cNvSpPr txBox="1">
            <a:spLocks noChangeArrowheads="1"/>
          </p:cNvSpPr>
          <p:nvPr/>
        </p:nvSpPr>
        <p:spPr bwMode="auto">
          <a:xfrm>
            <a:off x="5848350" y="4391025"/>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sz="1800">
                <a:sym typeface="Symbol" pitchFamily="18" charset="2"/>
              </a:rPr>
              <a:t>i</a:t>
            </a:r>
          </a:p>
        </p:txBody>
      </p:sp>
      <p:sp>
        <p:nvSpPr>
          <p:cNvPr id="509998" name="Text Box 46"/>
          <p:cNvSpPr txBox="1">
            <a:spLocks noChangeArrowheads="1"/>
          </p:cNvSpPr>
          <p:nvPr/>
        </p:nvSpPr>
        <p:spPr bwMode="auto">
          <a:xfrm>
            <a:off x="8258175" y="2030413"/>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sz="1800">
                <a:sym typeface="Symbol" pitchFamily="18" charset="2"/>
              </a:rPr>
              <a:t>j</a:t>
            </a:r>
          </a:p>
        </p:txBody>
      </p:sp>
      <p:sp>
        <p:nvSpPr>
          <p:cNvPr id="510000" name="Line 48"/>
          <p:cNvSpPr>
            <a:spLocks noChangeShapeType="1"/>
          </p:cNvSpPr>
          <p:nvPr/>
        </p:nvSpPr>
        <p:spPr bwMode="auto">
          <a:xfrm>
            <a:off x="6134100" y="4619625"/>
            <a:ext cx="228600" cy="0"/>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10002" name="Line 50"/>
          <p:cNvSpPr>
            <a:spLocks noChangeShapeType="1"/>
          </p:cNvSpPr>
          <p:nvPr/>
        </p:nvSpPr>
        <p:spPr bwMode="auto">
          <a:xfrm flipH="1">
            <a:off x="8067675" y="2247900"/>
            <a:ext cx="228600" cy="0"/>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fld id="{8D6D13A6-2535-4333-8346-6833A0697D0F}" type="slidenum">
              <a:rPr lang="en-US"/>
              <a:pPr/>
              <a:t>35</a:t>
            </a:fld>
            <a:endParaRPr lang="en-US" sz="1400"/>
          </a:p>
        </p:txBody>
      </p:sp>
      <p:sp>
        <p:nvSpPr>
          <p:cNvPr id="549890" name="Rectangle 2"/>
          <p:cNvSpPr>
            <a:spLocks noGrp="1" noChangeArrowheads="1"/>
          </p:cNvSpPr>
          <p:nvPr>
            <p:ph type="title"/>
          </p:nvPr>
        </p:nvSpPr>
        <p:spPr/>
        <p:txBody>
          <a:bodyPr/>
          <a:lstStyle/>
          <a:p>
            <a:r>
              <a:rPr lang="en-US"/>
              <a:t>Closest Pair Algorithm</a:t>
            </a:r>
          </a:p>
        </p:txBody>
      </p:sp>
      <p:sp>
        <p:nvSpPr>
          <p:cNvPr id="549892" name="Text Box 4"/>
          <p:cNvSpPr txBox="1">
            <a:spLocks noChangeArrowheads="1"/>
          </p:cNvSpPr>
          <p:nvPr/>
        </p:nvSpPr>
        <p:spPr bwMode="auto">
          <a:xfrm>
            <a:off x="457200" y="1219200"/>
            <a:ext cx="7391400" cy="4584700"/>
          </a:xfrm>
          <a:prstGeom prst="rect">
            <a:avLst/>
          </a:prstGeom>
          <a:solidFill>
            <a:schemeClr val="tx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880" tIns="91440" rIns="137160" bIns="91440">
            <a:spAutoFit/>
          </a:bodyPr>
          <a:lstStyle/>
          <a:p>
            <a:r>
              <a:rPr kumimoji="0" lang="en-US" b="1">
                <a:solidFill>
                  <a:schemeClr val="bg2"/>
                </a:solidFill>
                <a:latin typeface="Courier New" pitchFamily="49" charset="0"/>
                <a:cs typeface="Courier New" pitchFamily="49" charset="0"/>
              </a:rPr>
              <a:t>Closest-Pair(p</a:t>
            </a:r>
            <a:r>
              <a:rPr kumimoji="0" lang="en-US" b="1" baseline="-25000">
                <a:solidFill>
                  <a:schemeClr val="bg2"/>
                </a:solidFill>
                <a:latin typeface="Courier New" pitchFamily="49" charset="0"/>
                <a:cs typeface="Courier New" pitchFamily="49" charset="0"/>
              </a:rPr>
              <a:t>1</a:t>
            </a:r>
            <a:r>
              <a:rPr kumimoji="0" lang="en-US" b="1">
                <a:solidFill>
                  <a:schemeClr val="bg2"/>
                </a:solidFill>
                <a:latin typeface="Courier New" pitchFamily="49" charset="0"/>
                <a:cs typeface="Courier New" pitchFamily="49" charset="0"/>
              </a:rPr>
              <a:t>, …, p</a:t>
            </a:r>
            <a:r>
              <a:rPr kumimoji="0" lang="en-US" b="1" baseline="-25000">
                <a:solidFill>
                  <a:schemeClr val="bg2"/>
                </a:solidFill>
                <a:latin typeface="Courier New" pitchFamily="49" charset="0"/>
                <a:cs typeface="Courier New" pitchFamily="49" charset="0"/>
              </a:rPr>
              <a:t>n</a:t>
            </a:r>
            <a:r>
              <a:rPr kumimoji="0" lang="en-US" b="1">
                <a:solidFill>
                  <a:schemeClr val="bg2"/>
                </a:solidFill>
                <a:latin typeface="Courier New" pitchFamily="49" charset="0"/>
                <a:cs typeface="Courier New" pitchFamily="49" charset="0"/>
              </a:rPr>
              <a:t>) {</a:t>
            </a:r>
          </a:p>
          <a:p>
            <a:r>
              <a:rPr kumimoji="0" lang="en-US" b="1">
                <a:solidFill>
                  <a:schemeClr val="bg2"/>
                </a:solidFill>
                <a:latin typeface="Courier New" pitchFamily="49" charset="0"/>
                <a:cs typeface="Courier New" pitchFamily="49" charset="0"/>
              </a:rPr>
              <a:t>   </a:t>
            </a:r>
            <a:r>
              <a:rPr kumimoji="0" lang="en-US" b="1">
                <a:solidFill>
                  <a:srgbClr val="003399"/>
                </a:solidFill>
                <a:latin typeface="Courier New" pitchFamily="49" charset="0"/>
                <a:cs typeface="Courier New" pitchFamily="49" charset="0"/>
              </a:rPr>
              <a:t>Compute</a:t>
            </a:r>
            <a:r>
              <a:rPr kumimoji="0" lang="en-US" b="1">
                <a:solidFill>
                  <a:schemeClr val="bg2"/>
                </a:solidFill>
                <a:latin typeface="Courier New" pitchFamily="49" charset="0"/>
                <a:cs typeface="Courier New" pitchFamily="49" charset="0"/>
              </a:rPr>
              <a:t> separation line L such that half the points</a:t>
            </a:r>
            <a:br>
              <a:rPr kumimoji="0" lang="en-US" b="1">
                <a:solidFill>
                  <a:schemeClr val="bg2"/>
                </a:solidFill>
                <a:latin typeface="Courier New" pitchFamily="49" charset="0"/>
                <a:cs typeface="Courier New" pitchFamily="49" charset="0"/>
              </a:rPr>
            </a:br>
            <a:r>
              <a:rPr kumimoji="0" lang="en-US" b="1">
                <a:solidFill>
                  <a:schemeClr val="bg2"/>
                </a:solidFill>
                <a:latin typeface="Courier New" pitchFamily="49" charset="0"/>
                <a:cs typeface="Courier New" pitchFamily="49" charset="0"/>
              </a:rPr>
              <a:t>   are on one side and half on the other side.</a:t>
            </a:r>
          </a:p>
          <a:p>
            <a:endParaRPr kumimoji="0" lang="en-US" b="1">
              <a:solidFill>
                <a:schemeClr val="bg2"/>
              </a:solidFill>
              <a:latin typeface="Courier New" pitchFamily="49" charset="0"/>
              <a:cs typeface="Courier New" pitchFamily="49" charset="0"/>
            </a:endParaRPr>
          </a:p>
          <a:p>
            <a:r>
              <a:rPr kumimoji="0" lang="en-US" b="1">
                <a:solidFill>
                  <a:schemeClr val="bg2"/>
                </a:solidFill>
                <a:latin typeface="Courier New" pitchFamily="49" charset="0"/>
                <a:cs typeface="Courier New" pitchFamily="49" charset="0"/>
              </a:rPr>
              <a:t>   </a:t>
            </a:r>
            <a:r>
              <a:rPr kumimoji="0" lang="en-US" b="1">
                <a:solidFill>
                  <a:schemeClr val="bg2"/>
                </a:solidFill>
                <a:latin typeface="Courier New" pitchFamily="49" charset="0"/>
                <a:cs typeface="Courier New" pitchFamily="49" charset="0"/>
                <a:sym typeface="Symbol" pitchFamily="18" charset="2"/>
              </a:rPr>
              <a:t></a:t>
            </a:r>
            <a:r>
              <a:rPr kumimoji="0" lang="en-US" b="1" baseline="-25000">
                <a:solidFill>
                  <a:schemeClr val="bg2"/>
                </a:solidFill>
                <a:latin typeface="Courier New" pitchFamily="49" charset="0"/>
                <a:cs typeface="Courier New" pitchFamily="49" charset="0"/>
              </a:rPr>
              <a:t>1</a:t>
            </a:r>
            <a:r>
              <a:rPr kumimoji="0" lang="en-US" b="1">
                <a:solidFill>
                  <a:schemeClr val="bg2"/>
                </a:solidFill>
                <a:latin typeface="Courier New" pitchFamily="49" charset="0"/>
                <a:cs typeface="Courier New" pitchFamily="49" charset="0"/>
              </a:rPr>
              <a:t> = Closest-Pair(left half)</a:t>
            </a:r>
          </a:p>
          <a:p>
            <a:r>
              <a:rPr kumimoji="0" lang="en-US" b="1">
                <a:solidFill>
                  <a:schemeClr val="bg2"/>
                </a:solidFill>
                <a:latin typeface="Courier New" pitchFamily="49" charset="0"/>
                <a:cs typeface="Courier New" pitchFamily="49" charset="0"/>
              </a:rPr>
              <a:t>   </a:t>
            </a:r>
            <a:r>
              <a:rPr kumimoji="0" lang="en-US" b="1">
                <a:solidFill>
                  <a:schemeClr val="bg2"/>
                </a:solidFill>
                <a:latin typeface="Courier New" pitchFamily="49" charset="0"/>
                <a:cs typeface="Courier New" pitchFamily="49" charset="0"/>
                <a:sym typeface="Symbol" pitchFamily="18" charset="2"/>
              </a:rPr>
              <a:t></a:t>
            </a:r>
            <a:r>
              <a:rPr kumimoji="0" lang="en-US" b="1" baseline="-25000">
                <a:solidFill>
                  <a:schemeClr val="bg2"/>
                </a:solidFill>
                <a:latin typeface="Courier New" pitchFamily="49" charset="0"/>
                <a:cs typeface="Courier New" pitchFamily="49" charset="0"/>
              </a:rPr>
              <a:t>2</a:t>
            </a:r>
            <a:r>
              <a:rPr kumimoji="0" lang="en-US" b="1">
                <a:solidFill>
                  <a:schemeClr val="bg2"/>
                </a:solidFill>
                <a:latin typeface="Courier New" pitchFamily="49" charset="0"/>
                <a:cs typeface="Courier New" pitchFamily="49" charset="0"/>
              </a:rPr>
              <a:t> = Closest-Pair(right half)</a:t>
            </a:r>
          </a:p>
          <a:p>
            <a:r>
              <a:rPr kumimoji="0" lang="en-US" b="1">
                <a:solidFill>
                  <a:schemeClr val="bg2"/>
                </a:solidFill>
                <a:latin typeface="Courier New" pitchFamily="49" charset="0"/>
                <a:cs typeface="Courier New" pitchFamily="49" charset="0"/>
                <a:sym typeface="Symbol" pitchFamily="18" charset="2"/>
              </a:rPr>
              <a:t>   </a:t>
            </a:r>
            <a:r>
              <a:rPr kumimoji="0" lang="en-US" b="1" baseline="-25000">
                <a:solidFill>
                  <a:schemeClr val="bg2"/>
                </a:solidFill>
                <a:latin typeface="Courier New" pitchFamily="49" charset="0"/>
                <a:cs typeface="Courier New" pitchFamily="49" charset="0"/>
                <a:sym typeface="Symbol" pitchFamily="18" charset="2"/>
              </a:rPr>
              <a:t> </a:t>
            </a:r>
            <a:r>
              <a:rPr kumimoji="0" lang="en-US" b="1">
                <a:solidFill>
                  <a:schemeClr val="bg2"/>
                </a:solidFill>
                <a:latin typeface="Courier New" pitchFamily="49" charset="0"/>
                <a:cs typeface="Courier New" pitchFamily="49" charset="0"/>
                <a:sym typeface="Symbol" pitchFamily="18" charset="2"/>
              </a:rPr>
              <a:t> </a:t>
            </a:r>
            <a:r>
              <a:rPr kumimoji="0" lang="en-US" b="1">
                <a:solidFill>
                  <a:schemeClr val="bg2"/>
                </a:solidFill>
                <a:latin typeface="Courier New" pitchFamily="49" charset="0"/>
                <a:cs typeface="Courier New" pitchFamily="49" charset="0"/>
              </a:rPr>
              <a:t>= min(</a:t>
            </a:r>
            <a:r>
              <a:rPr kumimoji="0" lang="en-US" b="1">
                <a:solidFill>
                  <a:schemeClr val="bg2"/>
                </a:solidFill>
                <a:latin typeface="Courier New" pitchFamily="49" charset="0"/>
                <a:cs typeface="Courier New" pitchFamily="49" charset="0"/>
                <a:sym typeface="Symbol" pitchFamily="18" charset="2"/>
              </a:rPr>
              <a:t></a:t>
            </a:r>
            <a:r>
              <a:rPr kumimoji="0" lang="en-US" b="1" baseline="-25000">
                <a:solidFill>
                  <a:schemeClr val="bg2"/>
                </a:solidFill>
                <a:latin typeface="Courier New" pitchFamily="49" charset="0"/>
                <a:cs typeface="Courier New" pitchFamily="49" charset="0"/>
              </a:rPr>
              <a:t>1</a:t>
            </a:r>
            <a:r>
              <a:rPr kumimoji="0" lang="en-US" b="1">
                <a:solidFill>
                  <a:schemeClr val="bg2"/>
                </a:solidFill>
                <a:latin typeface="Courier New" pitchFamily="49" charset="0"/>
                <a:cs typeface="Courier New" pitchFamily="49" charset="0"/>
              </a:rPr>
              <a:t>, </a:t>
            </a:r>
            <a:r>
              <a:rPr kumimoji="0" lang="en-US" b="1">
                <a:solidFill>
                  <a:schemeClr val="bg2"/>
                </a:solidFill>
                <a:latin typeface="Courier New" pitchFamily="49" charset="0"/>
                <a:cs typeface="Courier New" pitchFamily="49" charset="0"/>
                <a:sym typeface="Symbol" pitchFamily="18" charset="2"/>
              </a:rPr>
              <a:t></a:t>
            </a:r>
            <a:r>
              <a:rPr kumimoji="0" lang="en-US" b="1" baseline="-25000">
                <a:solidFill>
                  <a:schemeClr val="bg2"/>
                </a:solidFill>
                <a:latin typeface="Courier New" pitchFamily="49" charset="0"/>
                <a:cs typeface="Courier New" pitchFamily="49" charset="0"/>
              </a:rPr>
              <a:t>2</a:t>
            </a:r>
            <a:r>
              <a:rPr kumimoji="0" lang="en-US" b="1">
                <a:solidFill>
                  <a:schemeClr val="bg2"/>
                </a:solidFill>
                <a:latin typeface="Courier New" pitchFamily="49" charset="0"/>
                <a:cs typeface="Courier New" pitchFamily="49" charset="0"/>
              </a:rPr>
              <a:t>)</a:t>
            </a:r>
          </a:p>
          <a:p>
            <a:endParaRPr kumimoji="0" lang="en-US" b="1">
              <a:solidFill>
                <a:schemeClr val="bg2"/>
              </a:solidFill>
              <a:latin typeface="Courier New" pitchFamily="49" charset="0"/>
              <a:cs typeface="Courier New" pitchFamily="49" charset="0"/>
            </a:endParaRPr>
          </a:p>
          <a:p>
            <a:r>
              <a:rPr kumimoji="0" lang="en-US" b="1">
                <a:solidFill>
                  <a:schemeClr val="bg2"/>
                </a:solidFill>
                <a:latin typeface="Courier New" pitchFamily="49" charset="0"/>
                <a:cs typeface="Courier New" pitchFamily="49" charset="0"/>
              </a:rPr>
              <a:t>   </a:t>
            </a:r>
            <a:r>
              <a:rPr kumimoji="0" lang="en-US" b="1">
                <a:solidFill>
                  <a:srgbClr val="003399"/>
                </a:solidFill>
                <a:latin typeface="Courier New" pitchFamily="49" charset="0"/>
                <a:cs typeface="Courier New" pitchFamily="49" charset="0"/>
              </a:rPr>
              <a:t>Delete</a:t>
            </a:r>
            <a:r>
              <a:rPr kumimoji="0" lang="en-US" b="1">
                <a:solidFill>
                  <a:schemeClr val="bg2"/>
                </a:solidFill>
                <a:latin typeface="Courier New" pitchFamily="49" charset="0"/>
                <a:cs typeface="Courier New" pitchFamily="49" charset="0"/>
              </a:rPr>
              <a:t> all points further than </a:t>
            </a:r>
            <a:r>
              <a:rPr kumimoji="0" lang="en-US" b="1">
                <a:solidFill>
                  <a:schemeClr val="bg2"/>
                </a:solidFill>
                <a:latin typeface="Courier New" pitchFamily="49" charset="0"/>
                <a:cs typeface="Courier New" pitchFamily="49" charset="0"/>
                <a:sym typeface="Symbol" pitchFamily="18" charset="2"/>
              </a:rPr>
              <a:t></a:t>
            </a:r>
            <a:r>
              <a:rPr kumimoji="0" lang="en-US" b="1">
                <a:solidFill>
                  <a:schemeClr val="bg2"/>
                </a:solidFill>
                <a:latin typeface="Courier New" pitchFamily="49" charset="0"/>
                <a:cs typeface="Courier New" pitchFamily="49" charset="0"/>
              </a:rPr>
              <a:t> from separation line L</a:t>
            </a:r>
          </a:p>
          <a:p>
            <a:endParaRPr kumimoji="0" lang="en-US" b="1">
              <a:solidFill>
                <a:schemeClr val="bg2"/>
              </a:solidFill>
              <a:latin typeface="Courier New" pitchFamily="49" charset="0"/>
              <a:cs typeface="Courier New" pitchFamily="49" charset="0"/>
            </a:endParaRPr>
          </a:p>
          <a:p>
            <a:r>
              <a:rPr kumimoji="0" lang="en-US" b="1">
                <a:solidFill>
                  <a:schemeClr val="bg2"/>
                </a:solidFill>
                <a:latin typeface="Courier New" pitchFamily="49" charset="0"/>
                <a:cs typeface="Courier New" pitchFamily="49" charset="0"/>
              </a:rPr>
              <a:t>   </a:t>
            </a:r>
            <a:r>
              <a:rPr kumimoji="0" lang="en-US" b="1">
                <a:solidFill>
                  <a:srgbClr val="003399"/>
                </a:solidFill>
                <a:latin typeface="Courier New" pitchFamily="49" charset="0"/>
                <a:cs typeface="Courier New" pitchFamily="49" charset="0"/>
              </a:rPr>
              <a:t>Sort</a:t>
            </a:r>
            <a:r>
              <a:rPr kumimoji="0" lang="en-US" b="1">
                <a:solidFill>
                  <a:schemeClr val="bg2"/>
                </a:solidFill>
                <a:latin typeface="Courier New" pitchFamily="49" charset="0"/>
                <a:cs typeface="Courier New" pitchFamily="49" charset="0"/>
              </a:rPr>
              <a:t> remaining points by y-coordinate.</a:t>
            </a:r>
          </a:p>
          <a:p>
            <a:endParaRPr kumimoji="0" lang="en-US" b="1">
              <a:solidFill>
                <a:schemeClr val="bg2"/>
              </a:solidFill>
              <a:latin typeface="Courier New" pitchFamily="49" charset="0"/>
              <a:cs typeface="Courier New" pitchFamily="49" charset="0"/>
            </a:endParaRPr>
          </a:p>
          <a:p>
            <a:r>
              <a:rPr kumimoji="0" lang="en-US" b="1">
                <a:solidFill>
                  <a:schemeClr val="bg2"/>
                </a:solidFill>
                <a:latin typeface="Courier New" pitchFamily="49" charset="0"/>
                <a:cs typeface="Courier New" pitchFamily="49" charset="0"/>
              </a:rPr>
              <a:t>   </a:t>
            </a:r>
            <a:r>
              <a:rPr kumimoji="0" lang="en-US" b="1">
                <a:solidFill>
                  <a:srgbClr val="003399"/>
                </a:solidFill>
                <a:latin typeface="Courier New" pitchFamily="49" charset="0"/>
                <a:cs typeface="Courier New" pitchFamily="49" charset="0"/>
              </a:rPr>
              <a:t>Scan</a:t>
            </a:r>
            <a:r>
              <a:rPr kumimoji="0" lang="en-US" b="1">
                <a:solidFill>
                  <a:schemeClr val="bg2"/>
                </a:solidFill>
                <a:latin typeface="Courier New" pitchFamily="49" charset="0"/>
                <a:cs typeface="Courier New" pitchFamily="49" charset="0"/>
              </a:rPr>
              <a:t> points in y-order and compare distance between</a:t>
            </a:r>
            <a:br>
              <a:rPr kumimoji="0" lang="en-US" b="1">
                <a:solidFill>
                  <a:schemeClr val="bg2"/>
                </a:solidFill>
                <a:latin typeface="Courier New" pitchFamily="49" charset="0"/>
                <a:cs typeface="Courier New" pitchFamily="49" charset="0"/>
              </a:rPr>
            </a:br>
            <a:r>
              <a:rPr kumimoji="0" lang="en-US" b="1">
                <a:solidFill>
                  <a:schemeClr val="bg2"/>
                </a:solidFill>
                <a:latin typeface="Courier New" pitchFamily="49" charset="0"/>
                <a:cs typeface="Courier New" pitchFamily="49" charset="0"/>
              </a:rPr>
              <a:t>   each point and next 11 neighbors. If any of these</a:t>
            </a:r>
            <a:br>
              <a:rPr kumimoji="0" lang="en-US" b="1">
                <a:solidFill>
                  <a:schemeClr val="bg2"/>
                </a:solidFill>
                <a:latin typeface="Courier New" pitchFamily="49" charset="0"/>
                <a:cs typeface="Courier New" pitchFamily="49" charset="0"/>
              </a:rPr>
            </a:br>
            <a:r>
              <a:rPr kumimoji="0" lang="en-US" b="1">
                <a:solidFill>
                  <a:schemeClr val="bg2"/>
                </a:solidFill>
                <a:latin typeface="Courier New" pitchFamily="49" charset="0"/>
                <a:cs typeface="Courier New" pitchFamily="49" charset="0"/>
              </a:rPr>
              <a:t>   distances is less than </a:t>
            </a:r>
            <a:r>
              <a:rPr kumimoji="0" lang="en-US" b="1">
                <a:solidFill>
                  <a:schemeClr val="bg2"/>
                </a:solidFill>
                <a:latin typeface="Courier New" pitchFamily="49" charset="0"/>
                <a:cs typeface="Courier New" pitchFamily="49" charset="0"/>
                <a:sym typeface="Symbol" pitchFamily="18" charset="2"/>
              </a:rPr>
              <a:t></a:t>
            </a:r>
            <a:r>
              <a:rPr kumimoji="0" lang="en-US" b="1">
                <a:solidFill>
                  <a:schemeClr val="bg2"/>
                </a:solidFill>
                <a:latin typeface="Courier New" pitchFamily="49" charset="0"/>
                <a:cs typeface="Courier New" pitchFamily="49" charset="0"/>
              </a:rPr>
              <a:t>, update </a:t>
            </a:r>
            <a:r>
              <a:rPr kumimoji="0" lang="en-US" b="1">
                <a:solidFill>
                  <a:schemeClr val="bg2"/>
                </a:solidFill>
                <a:latin typeface="Courier New" pitchFamily="49" charset="0"/>
                <a:cs typeface="Courier New" pitchFamily="49" charset="0"/>
                <a:sym typeface="Symbol" pitchFamily="18" charset="2"/>
              </a:rPr>
              <a:t></a:t>
            </a:r>
            <a:r>
              <a:rPr kumimoji="0" lang="en-US" b="1">
                <a:solidFill>
                  <a:schemeClr val="bg2"/>
                </a:solidFill>
                <a:latin typeface="Courier New" pitchFamily="49" charset="0"/>
                <a:cs typeface="Courier New" pitchFamily="49" charset="0"/>
              </a:rPr>
              <a:t>.</a:t>
            </a:r>
          </a:p>
          <a:p>
            <a:endParaRPr kumimoji="0" lang="en-US" b="1">
              <a:solidFill>
                <a:schemeClr val="bg2"/>
              </a:solidFill>
              <a:latin typeface="Courier New" pitchFamily="49" charset="0"/>
              <a:cs typeface="Courier New" pitchFamily="49" charset="0"/>
            </a:endParaRPr>
          </a:p>
          <a:p>
            <a:r>
              <a:rPr kumimoji="0" lang="en-US" b="1">
                <a:solidFill>
                  <a:schemeClr val="bg2"/>
                </a:solidFill>
                <a:latin typeface="Courier New" pitchFamily="49" charset="0"/>
                <a:cs typeface="Courier New" pitchFamily="49" charset="0"/>
              </a:rPr>
              <a:t>   </a:t>
            </a:r>
            <a:r>
              <a:rPr kumimoji="0" lang="en-US" b="1">
                <a:solidFill>
                  <a:srgbClr val="003399"/>
                </a:solidFill>
                <a:latin typeface="Courier New" pitchFamily="49" charset="0"/>
                <a:cs typeface="Courier New" pitchFamily="49" charset="0"/>
              </a:rPr>
              <a:t>return</a:t>
            </a:r>
            <a:r>
              <a:rPr kumimoji="0" lang="en-US" b="1">
                <a:solidFill>
                  <a:schemeClr val="bg2"/>
                </a:solidFill>
                <a:latin typeface="Courier New" pitchFamily="49" charset="0"/>
                <a:cs typeface="Courier New" pitchFamily="49" charset="0"/>
              </a:rPr>
              <a:t> </a:t>
            </a:r>
            <a:r>
              <a:rPr kumimoji="0" lang="en-US" b="1">
                <a:solidFill>
                  <a:schemeClr val="bg2"/>
                </a:solidFill>
                <a:latin typeface="Courier New" pitchFamily="49" charset="0"/>
                <a:cs typeface="Courier New" pitchFamily="49" charset="0"/>
                <a:sym typeface="Symbol" pitchFamily="18" charset="2"/>
              </a:rPr>
              <a:t>.</a:t>
            </a:r>
          </a:p>
          <a:p>
            <a:r>
              <a:rPr kumimoji="0" lang="en-US" b="1">
                <a:latin typeface="Courier New" pitchFamily="49" charset="0"/>
                <a:cs typeface="Courier New" pitchFamily="49" charset="0"/>
              </a:rPr>
              <a:t>}</a:t>
            </a:r>
          </a:p>
        </p:txBody>
      </p:sp>
      <p:sp>
        <p:nvSpPr>
          <p:cNvPr id="549894" name="Text Box 6"/>
          <p:cNvSpPr txBox="1">
            <a:spLocks noChangeArrowheads="1"/>
          </p:cNvSpPr>
          <p:nvPr/>
        </p:nvSpPr>
        <p:spPr bwMode="auto">
          <a:xfrm>
            <a:off x="7975600" y="1600200"/>
            <a:ext cx="9858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0" lang="en-US" sz="1400">
                <a:sym typeface="Symbol" pitchFamily="18" charset="2"/>
              </a:rPr>
              <a:t>O(n log n)</a:t>
            </a:r>
            <a:endParaRPr kumimoji="0" lang="en-US" sz="1400"/>
          </a:p>
        </p:txBody>
      </p:sp>
      <p:sp>
        <p:nvSpPr>
          <p:cNvPr id="549895" name="Text Box 7"/>
          <p:cNvSpPr txBox="1">
            <a:spLocks noChangeArrowheads="1"/>
          </p:cNvSpPr>
          <p:nvPr/>
        </p:nvSpPr>
        <p:spPr bwMode="auto">
          <a:xfrm>
            <a:off x="7966075" y="2362200"/>
            <a:ext cx="9429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0" lang="en-US" sz="1400">
                <a:sym typeface="Symbol" pitchFamily="18" charset="2"/>
              </a:rPr>
              <a:t>2T(n / 2)</a:t>
            </a:r>
            <a:endParaRPr kumimoji="0" lang="en-US" sz="1400"/>
          </a:p>
        </p:txBody>
      </p:sp>
      <p:sp>
        <p:nvSpPr>
          <p:cNvPr id="549896" name="Text Box 8"/>
          <p:cNvSpPr txBox="1">
            <a:spLocks noChangeArrowheads="1"/>
          </p:cNvSpPr>
          <p:nvPr/>
        </p:nvSpPr>
        <p:spPr bwMode="auto">
          <a:xfrm>
            <a:off x="7964488" y="3241675"/>
            <a:ext cx="549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0" lang="en-US" sz="1400">
                <a:sym typeface="Symbol" pitchFamily="18" charset="2"/>
              </a:rPr>
              <a:t>O(n)</a:t>
            </a:r>
            <a:endParaRPr kumimoji="0" lang="en-US" sz="1400"/>
          </a:p>
        </p:txBody>
      </p:sp>
      <p:sp>
        <p:nvSpPr>
          <p:cNvPr id="549897" name="Text Box 9"/>
          <p:cNvSpPr txBox="1">
            <a:spLocks noChangeArrowheads="1"/>
          </p:cNvSpPr>
          <p:nvPr/>
        </p:nvSpPr>
        <p:spPr bwMode="auto">
          <a:xfrm>
            <a:off x="8004175" y="3657600"/>
            <a:ext cx="9858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0" lang="en-US" sz="1400">
                <a:sym typeface="Symbol" pitchFamily="18" charset="2"/>
              </a:rPr>
              <a:t>O(n log n)</a:t>
            </a:r>
            <a:endParaRPr kumimoji="0" lang="en-US" sz="1400"/>
          </a:p>
        </p:txBody>
      </p:sp>
      <p:sp>
        <p:nvSpPr>
          <p:cNvPr id="549898" name="Text Box 10"/>
          <p:cNvSpPr txBox="1">
            <a:spLocks noChangeArrowheads="1"/>
          </p:cNvSpPr>
          <p:nvPr/>
        </p:nvSpPr>
        <p:spPr bwMode="auto">
          <a:xfrm>
            <a:off x="7996238" y="4378325"/>
            <a:ext cx="549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0" lang="en-US" sz="1400">
                <a:sym typeface="Symbol" pitchFamily="18" charset="2"/>
              </a:rPr>
              <a:t>O(n)</a:t>
            </a:r>
            <a:endParaRPr kumimoji="0" lang="en-US" sz="1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B45D179C-D4F6-4AF5-B17E-86B1FFFBAC2D}" type="slidenum">
              <a:rPr lang="en-US"/>
              <a:pPr/>
              <a:t>36</a:t>
            </a:fld>
            <a:endParaRPr lang="en-US" sz="1400"/>
          </a:p>
        </p:txBody>
      </p:sp>
      <p:sp>
        <p:nvSpPr>
          <p:cNvPr id="514050" name="Rectangle 2"/>
          <p:cNvSpPr>
            <a:spLocks noGrp="1" noChangeArrowheads="1"/>
          </p:cNvSpPr>
          <p:nvPr>
            <p:ph type="title"/>
          </p:nvPr>
        </p:nvSpPr>
        <p:spPr/>
        <p:txBody>
          <a:bodyPr/>
          <a:lstStyle/>
          <a:p>
            <a:r>
              <a:rPr lang="en-US"/>
              <a:t>Closest Pair of Points:  Analysis</a:t>
            </a:r>
          </a:p>
        </p:txBody>
      </p:sp>
      <p:sp>
        <p:nvSpPr>
          <p:cNvPr id="514051" name="Rectangle 3"/>
          <p:cNvSpPr>
            <a:spLocks noGrp="1" noChangeArrowheads="1"/>
          </p:cNvSpPr>
          <p:nvPr>
            <p:ph type="body" idx="1"/>
          </p:nvPr>
        </p:nvSpPr>
        <p:spPr/>
        <p:txBody>
          <a:bodyPr/>
          <a:lstStyle/>
          <a:p>
            <a:r>
              <a:rPr lang="en-US"/>
              <a:t>Running time.</a:t>
            </a:r>
          </a:p>
          <a:p>
            <a:endParaRPr lang="en-US"/>
          </a:p>
          <a:p>
            <a:endParaRPr lang="en-US"/>
          </a:p>
          <a:p>
            <a:endParaRPr lang="en-US"/>
          </a:p>
          <a:p>
            <a:endParaRPr lang="en-US"/>
          </a:p>
          <a:p>
            <a:endParaRPr lang="en-US"/>
          </a:p>
          <a:p>
            <a:r>
              <a:rPr lang="en-US"/>
              <a:t>Q.  </a:t>
            </a:r>
            <a:r>
              <a:rPr lang="en-US">
                <a:solidFill>
                  <a:schemeClr val="tx1"/>
                </a:solidFill>
              </a:rPr>
              <a:t>Can we achieve O(n log n)?</a:t>
            </a:r>
          </a:p>
          <a:p>
            <a:endParaRPr lang="en-US"/>
          </a:p>
          <a:p>
            <a:r>
              <a:rPr lang="en-US"/>
              <a:t>A.  </a:t>
            </a:r>
            <a:r>
              <a:rPr lang="en-US">
                <a:solidFill>
                  <a:schemeClr val="tx1"/>
                </a:solidFill>
              </a:rPr>
              <a:t>Yes. Don't sort points in strip from scratch each time.</a:t>
            </a:r>
          </a:p>
          <a:p>
            <a:pPr lvl="1"/>
            <a:r>
              <a:rPr lang="en-US"/>
              <a:t>Each recursive returns two lists: all points sorted by y coordinate, and all points sorted by x coordinate.</a:t>
            </a:r>
          </a:p>
          <a:p>
            <a:pPr lvl="1"/>
            <a:r>
              <a:rPr lang="en-US"/>
              <a:t>Sort by </a:t>
            </a:r>
            <a:r>
              <a:rPr lang="en-US">
                <a:solidFill>
                  <a:schemeClr val="accent1"/>
                </a:solidFill>
              </a:rPr>
              <a:t>merging</a:t>
            </a:r>
            <a:r>
              <a:rPr lang="en-US"/>
              <a:t> two pre-sorted lists.</a:t>
            </a:r>
          </a:p>
        </p:txBody>
      </p:sp>
      <p:graphicFrame>
        <p:nvGraphicFramePr>
          <p:cNvPr id="514052" name="Object 4"/>
          <p:cNvGraphicFramePr>
            <a:graphicFrameLocks noChangeAspect="1"/>
          </p:cNvGraphicFramePr>
          <p:nvPr/>
        </p:nvGraphicFramePr>
        <p:xfrm>
          <a:off x="2133600" y="5246688"/>
          <a:ext cx="4948238" cy="620712"/>
        </p:xfrm>
        <a:graphic>
          <a:graphicData uri="http://schemas.openxmlformats.org/presentationml/2006/ole">
            <mc:AlternateContent xmlns:mc="http://schemas.openxmlformats.org/markup-compatibility/2006">
              <mc:Choice xmlns:v="urn:schemas-microsoft-com:vml" Requires="v">
                <p:oleObj spid="_x0000_s514074" name="Equation" r:id="rId4" imgW="4635500" imgH="304800" progId="Equation.3">
                  <p:embed/>
                </p:oleObj>
              </mc:Choice>
              <mc:Fallback>
                <p:oleObj name="Equation" r:id="rId4" imgW="4635500" imgH="304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l="-3450" t="-51428" r="-3450" b="-51428"/>
                      <a:stretch>
                        <a:fillRect/>
                      </a:stretch>
                    </p:blipFill>
                    <p:spPr bwMode="auto">
                      <a:xfrm>
                        <a:off x="2133600" y="5246688"/>
                        <a:ext cx="4948238" cy="620712"/>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4053" name="Object 5"/>
          <p:cNvGraphicFramePr>
            <a:graphicFrameLocks noChangeAspect="1"/>
          </p:cNvGraphicFramePr>
          <p:nvPr/>
        </p:nvGraphicFramePr>
        <p:xfrm>
          <a:off x="2009775" y="1676400"/>
          <a:ext cx="5610225" cy="633413"/>
        </p:xfrm>
        <a:graphic>
          <a:graphicData uri="http://schemas.openxmlformats.org/presentationml/2006/ole">
            <mc:AlternateContent xmlns:mc="http://schemas.openxmlformats.org/markup-compatibility/2006">
              <mc:Choice xmlns:v="urn:schemas-microsoft-com:vml" Requires="v">
                <p:oleObj spid="_x0000_s514075" name="Equation" r:id="rId6" imgW="5295900" imgH="342900" progId="Equation.3">
                  <p:embed/>
                </p:oleObj>
              </mc:Choice>
              <mc:Fallback>
                <p:oleObj name="Equation" r:id="rId6" imgW="5295900" imgH="3429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l="-3017" t="-43201" r="-3017" b="-43201"/>
                      <a:stretch>
                        <a:fillRect/>
                      </a:stretch>
                    </p:blipFill>
                    <p:spPr bwMode="auto">
                      <a:xfrm>
                        <a:off x="2009775" y="1676400"/>
                        <a:ext cx="5610225" cy="633413"/>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ctrTitle"/>
          </p:nvPr>
        </p:nvSpPr>
        <p:spPr>
          <a:noFill/>
          <a:ln/>
        </p:spPr>
        <p:txBody>
          <a:bodyPr/>
          <a:lstStyle/>
          <a:p>
            <a:r>
              <a:rPr lang="en-US" dirty="0"/>
              <a:t>Median Finding Algorithm</a:t>
            </a:r>
          </a:p>
        </p:txBody>
      </p:sp>
    </p:spTree>
    <p:extLst>
      <p:ext uri="{BB962C8B-B14F-4D97-AF65-F5344CB8AC3E}">
        <p14:creationId xmlns:p14="http://schemas.microsoft.com/office/powerpoint/2010/main" val="38581930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Problem Definition</a:t>
            </a:r>
          </a:p>
        </p:txBody>
      </p:sp>
      <mc:AlternateContent xmlns:mc="http://schemas.openxmlformats.org/markup-compatibility/2006" xmlns:a14="http://schemas.microsoft.com/office/drawing/2010/main">
        <mc:Choice Requires="a14">
          <p:sp>
            <p:nvSpPr>
              <p:cNvPr id="16387" name="Rectangle 3"/>
              <p:cNvSpPr>
                <a:spLocks noGrp="1" noChangeArrowheads="1"/>
              </p:cNvSpPr>
              <p:nvPr>
                <p:ph type="body" idx="1"/>
              </p:nvPr>
            </p:nvSpPr>
            <p:spPr/>
            <p:txBody>
              <a:bodyPr/>
              <a:lstStyle/>
              <a:p>
                <a:pPr algn="dist"/>
                <a:endParaRPr lang="en-US" sz="2800" b="1" dirty="0"/>
              </a:p>
              <a:p>
                <a:pPr algn="dist"/>
                <a:endParaRPr lang="en-US" sz="2800" b="1" dirty="0"/>
              </a:p>
              <a:p>
                <a:r>
                  <a:rPr lang="en-US" sz="2800" dirty="0"/>
                  <a:t>Given a set of </a:t>
                </a:r>
                <a14:m>
                  <m:oMath xmlns:m="http://schemas.openxmlformats.org/officeDocument/2006/math">
                    <m:r>
                      <a:rPr lang="en-US" sz="2800" i="1" dirty="0" smtClean="0">
                        <a:latin typeface="Cambria Math"/>
                      </a:rPr>
                      <m:t>𝑛</m:t>
                    </m:r>
                  </m:oMath>
                </a14:m>
                <a:r>
                  <a:rPr lang="en-US" sz="2800" dirty="0"/>
                  <a:t> unordered numbers we want to find the </a:t>
                </a:r>
                <a:r>
                  <a:rPr lang="en-US" sz="2800" dirty="0" err="1"/>
                  <a:t>k</a:t>
                </a:r>
                <a:r>
                  <a:rPr lang="en-US" sz="2800" baseline="30000" dirty="0" err="1"/>
                  <a:t>th</a:t>
                </a:r>
                <a:r>
                  <a:rPr lang="en-US" sz="2800" dirty="0"/>
                  <a:t> smallest number, where k is an integer between 1 and n</a:t>
                </a:r>
              </a:p>
              <a:p>
                <a:endParaRPr lang="en-US" sz="2800" dirty="0"/>
              </a:p>
              <a:p>
                <a:endParaRPr lang="en-US" sz="2800" dirty="0"/>
              </a:p>
              <a:p>
                <a:r>
                  <a:rPr lang="en-US" sz="2800" dirty="0"/>
                  <a:t>A Simple Solution: Sorting.  </a:t>
                </a:r>
              </a:p>
              <a:p>
                <a:r>
                  <a:rPr lang="en-US" sz="2800" dirty="0"/>
                  <a:t>The time complexity is O(n log n). </a:t>
                </a:r>
              </a:p>
              <a:p>
                <a:endParaRPr lang="en-US" sz="2800" dirty="0"/>
              </a:p>
              <a:p>
                <a:r>
                  <a:rPr lang="en-US" sz="2800" dirty="0"/>
                  <a:t>Can we do it in time O(n)? </a:t>
                </a:r>
              </a:p>
              <a:p>
                <a:pPr algn="dist"/>
                <a:endParaRPr lang="en-US" sz="2800" dirty="0"/>
              </a:p>
            </p:txBody>
          </p:sp>
        </mc:Choice>
        <mc:Fallback xmlns="">
          <p:sp>
            <p:nvSpPr>
              <p:cNvPr id="16387" name="Rectangle 3"/>
              <p:cNvSpPr>
                <a:spLocks noGrp="1" noRot="1" noChangeAspect="1" noMove="1" noResize="1" noEditPoints="1" noAdjustHandles="1" noChangeArrowheads="1" noChangeShapeType="1" noTextEdit="1"/>
              </p:cNvSpPr>
              <p:nvPr>
                <p:ph type="body" idx="1"/>
              </p:nvPr>
            </p:nvSpPr>
            <p:spPr>
              <a:blipFill rotWithShape="1">
                <a:blip r:embed="rId2"/>
                <a:stretch>
                  <a:fillRect l="-1553" r="-1165"/>
                </a:stretch>
              </a:blipFill>
            </p:spPr>
            <p:txBody>
              <a:bodyPr/>
              <a:lstStyle/>
              <a:p>
                <a:r>
                  <a:rPr lang="en-US">
                    <a:noFill/>
                  </a:rPr>
                  <a:t> </a:t>
                </a:r>
              </a:p>
            </p:txBody>
          </p:sp>
        </mc:Fallback>
      </mc:AlternateContent>
    </p:spTree>
    <p:extLst>
      <p:ext uri="{BB962C8B-B14F-4D97-AF65-F5344CB8AC3E}">
        <p14:creationId xmlns:p14="http://schemas.microsoft.com/office/powerpoint/2010/main" val="434095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9"/>
                                          </p:stCondLst>
                                        </p:cTn>
                                        <p:tgtEl>
                                          <p:spTgt spid="163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6" name="Oval 8"/>
          <p:cNvSpPr>
            <a:spLocks noChangeArrowheads="1"/>
          </p:cNvSpPr>
          <p:nvPr/>
        </p:nvSpPr>
        <p:spPr bwMode="auto">
          <a:xfrm>
            <a:off x="1981200" y="28194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22537" name="Oval 9"/>
          <p:cNvSpPr>
            <a:spLocks noChangeArrowheads="1"/>
          </p:cNvSpPr>
          <p:nvPr/>
        </p:nvSpPr>
        <p:spPr bwMode="auto">
          <a:xfrm>
            <a:off x="1981200" y="38100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22538" name="Oval 10"/>
          <p:cNvSpPr>
            <a:spLocks noChangeArrowheads="1"/>
          </p:cNvSpPr>
          <p:nvPr/>
        </p:nvSpPr>
        <p:spPr bwMode="auto">
          <a:xfrm>
            <a:off x="1981200" y="46482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19</a:t>
            </a:r>
          </a:p>
        </p:txBody>
      </p:sp>
      <p:sp>
        <p:nvSpPr>
          <p:cNvPr id="22539" name="Oval 11"/>
          <p:cNvSpPr>
            <a:spLocks noChangeArrowheads="1"/>
          </p:cNvSpPr>
          <p:nvPr/>
        </p:nvSpPr>
        <p:spPr bwMode="auto">
          <a:xfrm>
            <a:off x="1981200" y="54864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24</a:t>
            </a:r>
          </a:p>
        </p:txBody>
      </p:sp>
      <p:sp>
        <p:nvSpPr>
          <p:cNvPr id="22540" name="Oval 12"/>
          <p:cNvSpPr>
            <a:spLocks noChangeArrowheads="1"/>
          </p:cNvSpPr>
          <p:nvPr/>
        </p:nvSpPr>
        <p:spPr bwMode="auto">
          <a:xfrm>
            <a:off x="1981200" y="19812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22541" name="Oval 13"/>
          <p:cNvSpPr>
            <a:spLocks noChangeArrowheads="1"/>
          </p:cNvSpPr>
          <p:nvPr/>
        </p:nvSpPr>
        <p:spPr bwMode="auto">
          <a:xfrm>
            <a:off x="2895600" y="54864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10</a:t>
            </a:r>
          </a:p>
        </p:txBody>
      </p:sp>
      <p:sp>
        <p:nvSpPr>
          <p:cNvPr id="22542" name="Oval 14"/>
          <p:cNvSpPr>
            <a:spLocks noChangeArrowheads="1"/>
          </p:cNvSpPr>
          <p:nvPr/>
        </p:nvSpPr>
        <p:spPr bwMode="auto">
          <a:xfrm>
            <a:off x="2895600" y="46482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22543" name="Oval 15"/>
          <p:cNvSpPr>
            <a:spLocks noChangeArrowheads="1"/>
          </p:cNvSpPr>
          <p:nvPr/>
        </p:nvSpPr>
        <p:spPr bwMode="auto">
          <a:xfrm>
            <a:off x="2895600" y="38100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87</a:t>
            </a:r>
          </a:p>
        </p:txBody>
      </p:sp>
      <p:sp>
        <p:nvSpPr>
          <p:cNvPr id="22544" name="Oval 16"/>
          <p:cNvSpPr>
            <a:spLocks noChangeArrowheads="1"/>
          </p:cNvSpPr>
          <p:nvPr/>
        </p:nvSpPr>
        <p:spPr bwMode="auto">
          <a:xfrm>
            <a:off x="2895600" y="28956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22545" name="Oval 17"/>
          <p:cNvSpPr>
            <a:spLocks noChangeArrowheads="1"/>
          </p:cNvSpPr>
          <p:nvPr/>
        </p:nvSpPr>
        <p:spPr bwMode="auto">
          <a:xfrm>
            <a:off x="2895600" y="19812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54</a:t>
            </a:r>
          </a:p>
        </p:txBody>
      </p:sp>
      <p:sp>
        <p:nvSpPr>
          <p:cNvPr id="22546" name="Oval 18"/>
          <p:cNvSpPr>
            <a:spLocks noChangeArrowheads="1"/>
          </p:cNvSpPr>
          <p:nvPr/>
        </p:nvSpPr>
        <p:spPr bwMode="auto">
          <a:xfrm>
            <a:off x="3886200" y="54102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22547" name="Oval 19"/>
          <p:cNvSpPr>
            <a:spLocks noChangeArrowheads="1"/>
          </p:cNvSpPr>
          <p:nvPr/>
        </p:nvSpPr>
        <p:spPr bwMode="auto">
          <a:xfrm>
            <a:off x="3886200" y="45720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22548" name="Oval 20"/>
          <p:cNvSpPr>
            <a:spLocks noChangeArrowheads="1"/>
          </p:cNvSpPr>
          <p:nvPr/>
        </p:nvSpPr>
        <p:spPr bwMode="auto">
          <a:xfrm>
            <a:off x="3886200" y="37338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2549" name="Oval 21"/>
          <p:cNvSpPr>
            <a:spLocks noChangeArrowheads="1"/>
          </p:cNvSpPr>
          <p:nvPr/>
        </p:nvSpPr>
        <p:spPr bwMode="auto">
          <a:xfrm>
            <a:off x="3886200" y="28194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32</a:t>
            </a:r>
          </a:p>
        </p:txBody>
      </p:sp>
      <p:sp>
        <p:nvSpPr>
          <p:cNvPr id="22550" name="Oval 22"/>
          <p:cNvSpPr>
            <a:spLocks noChangeArrowheads="1"/>
          </p:cNvSpPr>
          <p:nvPr/>
        </p:nvSpPr>
        <p:spPr bwMode="auto">
          <a:xfrm>
            <a:off x="3886200" y="19812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44</a:t>
            </a:r>
          </a:p>
        </p:txBody>
      </p:sp>
      <p:sp>
        <p:nvSpPr>
          <p:cNvPr id="22551" name="Oval 23"/>
          <p:cNvSpPr>
            <a:spLocks noChangeArrowheads="1"/>
          </p:cNvSpPr>
          <p:nvPr/>
        </p:nvSpPr>
        <p:spPr bwMode="auto">
          <a:xfrm>
            <a:off x="4800600" y="54102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19</a:t>
            </a:r>
          </a:p>
        </p:txBody>
      </p:sp>
      <p:sp>
        <p:nvSpPr>
          <p:cNvPr id="22552" name="Oval 24"/>
          <p:cNvSpPr>
            <a:spLocks noChangeArrowheads="1"/>
          </p:cNvSpPr>
          <p:nvPr/>
        </p:nvSpPr>
        <p:spPr bwMode="auto">
          <a:xfrm>
            <a:off x="4800600" y="45720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16</a:t>
            </a:r>
          </a:p>
        </p:txBody>
      </p:sp>
      <p:sp>
        <p:nvSpPr>
          <p:cNvPr id="22553" name="Oval 25"/>
          <p:cNvSpPr>
            <a:spLocks noChangeArrowheads="1"/>
          </p:cNvSpPr>
          <p:nvPr/>
        </p:nvSpPr>
        <p:spPr bwMode="auto">
          <a:xfrm>
            <a:off x="4800600" y="37338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26</a:t>
            </a:r>
          </a:p>
        </p:txBody>
      </p:sp>
      <p:sp>
        <p:nvSpPr>
          <p:cNvPr id="22554" name="Oval 26"/>
          <p:cNvSpPr>
            <a:spLocks noChangeArrowheads="1"/>
          </p:cNvSpPr>
          <p:nvPr/>
        </p:nvSpPr>
        <p:spPr bwMode="auto">
          <a:xfrm>
            <a:off x="4800600" y="28194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18</a:t>
            </a:r>
          </a:p>
        </p:txBody>
      </p:sp>
      <p:sp>
        <p:nvSpPr>
          <p:cNvPr id="22555" name="Oval 27"/>
          <p:cNvSpPr>
            <a:spLocks noChangeArrowheads="1"/>
          </p:cNvSpPr>
          <p:nvPr/>
        </p:nvSpPr>
        <p:spPr bwMode="auto">
          <a:xfrm>
            <a:off x="4800600" y="19812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22556" name="Oval 28"/>
          <p:cNvSpPr>
            <a:spLocks noChangeArrowheads="1"/>
          </p:cNvSpPr>
          <p:nvPr/>
        </p:nvSpPr>
        <p:spPr bwMode="auto">
          <a:xfrm>
            <a:off x="5715000" y="54102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71</a:t>
            </a:r>
          </a:p>
        </p:txBody>
      </p:sp>
      <p:sp>
        <p:nvSpPr>
          <p:cNvPr id="22557" name="Oval 29"/>
          <p:cNvSpPr>
            <a:spLocks noChangeArrowheads="1"/>
          </p:cNvSpPr>
          <p:nvPr/>
        </p:nvSpPr>
        <p:spPr bwMode="auto">
          <a:xfrm>
            <a:off x="5715000" y="45720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56</a:t>
            </a:r>
          </a:p>
        </p:txBody>
      </p:sp>
      <p:sp>
        <p:nvSpPr>
          <p:cNvPr id="22558" name="Oval 30"/>
          <p:cNvSpPr>
            <a:spLocks noChangeArrowheads="1"/>
          </p:cNvSpPr>
          <p:nvPr/>
        </p:nvSpPr>
        <p:spPr bwMode="auto">
          <a:xfrm>
            <a:off x="5715000" y="36576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47</a:t>
            </a:r>
          </a:p>
        </p:txBody>
      </p:sp>
      <p:sp>
        <p:nvSpPr>
          <p:cNvPr id="22559" name="Oval 31"/>
          <p:cNvSpPr>
            <a:spLocks noChangeArrowheads="1"/>
          </p:cNvSpPr>
          <p:nvPr/>
        </p:nvSpPr>
        <p:spPr bwMode="auto">
          <a:xfrm>
            <a:off x="5715000" y="28194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39</a:t>
            </a:r>
          </a:p>
        </p:txBody>
      </p:sp>
      <p:sp>
        <p:nvSpPr>
          <p:cNvPr id="22560" name="Oval 32"/>
          <p:cNvSpPr>
            <a:spLocks noChangeArrowheads="1"/>
          </p:cNvSpPr>
          <p:nvPr/>
        </p:nvSpPr>
        <p:spPr bwMode="auto">
          <a:xfrm>
            <a:off x="5638800" y="19812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25</a:t>
            </a:r>
          </a:p>
        </p:txBody>
      </p:sp>
      <p:sp>
        <p:nvSpPr>
          <p:cNvPr id="22562" name="Text Box 34"/>
          <p:cNvSpPr txBox="1">
            <a:spLocks noChangeArrowheads="1"/>
          </p:cNvSpPr>
          <p:nvPr/>
        </p:nvSpPr>
        <p:spPr bwMode="auto">
          <a:xfrm>
            <a:off x="533400" y="2133600"/>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p>
        </p:txBody>
      </p:sp>
      <p:sp>
        <p:nvSpPr>
          <p:cNvPr id="22563" name="Text Box 35"/>
          <p:cNvSpPr txBox="1">
            <a:spLocks noChangeArrowheads="1"/>
          </p:cNvSpPr>
          <p:nvPr/>
        </p:nvSpPr>
        <p:spPr bwMode="auto">
          <a:xfrm>
            <a:off x="457200" y="20574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t>
            </a:r>
          </a:p>
        </p:txBody>
      </p:sp>
      <p:sp>
        <p:nvSpPr>
          <p:cNvPr id="22589" name="Text Box 61"/>
          <p:cNvSpPr txBox="1">
            <a:spLocks noChangeArrowheads="1"/>
          </p:cNvSpPr>
          <p:nvPr/>
        </p:nvSpPr>
        <p:spPr bwMode="auto">
          <a:xfrm>
            <a:off x="381000" y="28956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t>
            </a:r>
          </a:p>
        </p:txBody>
      </p:sp>
      <p:sp>
        <p:nvSpPr>
          <p:cNvPr id="22590" name="Text Box 62"/>
          <p:cNvSpPr txBox="1">
            <a:spLocks noChangeArrowheads="1"/>
          </p:cNvSpPr>
          <p:nvPr/>
        </p:nvSpPr>
        <p:spPr bwMode="auto">
          <a:xfrm>
            <a:off x="381000" y="38862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t>
            </a:r>
          </a:p>
        </p:txBody>
      </p:sp>
      <p:sp>
        <p:nvSpPr>
          <p:cNvPr id="22591" name="Text Box 63"/>
          <p:cNvSpPr txBox="1">
            <a:spLocks noChangeArrowheads="1"/>
          </p:cNvSpPr>
          <p:nvPr/>
        </p:nvSpPr>
        <p:spPr bwMode="auto">
          <a:xfrm>
            <a:off x="457200" y="47244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t>
            </a:r>
          </a:p>
        </p:txBody>
      </p:sp>
      <p:sp>
        <p:nvSpPr>
          <p:cNvPr id="22592" name="Text Box 64"/>
          <p:cNvSpPr txBox="1">
            <a:spLocks noChangeArrowheads="1"/>
          </p:cNvSpPr>
          <p:nvPr/>
        </p:nvSpPr>
        <p:spPr bwMode="auto">
          <a:xfrm>
            <a:off x="533400" y="55626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t>
            </a:r>
          </a:p>
        </p:txBody>
      </p:sp>
      <p:sp>
        <p:nvSpPr>
          <p:cNvPr id="22593" name="Text Box 65"/>
          <p:cNvSpPr txBox="1">
            <a:spLocks noChangeArrowheads="1"/>
          </p:cNvSpPr>
          <p:nvPr/>
        </p:nvSpPr>
        <p:spPr bwMode="auto">
          <a:xfrm>
            <a:off x="6248400" y="19812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t>
            </a:r>
          </a:p>
        </p:txBody>
      </p:sp>
      <p:sp>
        <p:nvSpPr>
          <p:cNvPr id="22594" name="Text Box 66"/>
          <p:cNvSpPr txBox="1">
            <a:spLocks noChangeArrowheads="1"/>
          </p:cNvSpPr>
          <p:nvPr/>
        </p:nvSpPr>
        <p:spPr bwMode="auto">
          <a:xfrm>
            <a:off x="6172200" y="27432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t>
            </a:r>
          </a:p>
        </p:txBody>
      </p:sp>
      <p:sp>
        <p:nvSpPr>
          <p:cNvPr id="22595" name="Text Box 67"/>
          <p:cNvSpPr txBox="1">
            <a:spLocks noChangeArrowheads="1"/>
          </p:cNvSpPr>
          <p:nvPr/>
        </p:nvSpPr>
        <p:spPr bwMode="auto">
          <a:xfrm>
            <a:off x="6248400" y="35814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t>
            </a:r>
          </a:p>
        </p:txBody>
      </p:sp>
      <p:sp>
        <p:nvSpPr>
          <p:cNvPr id="22596" name="Text Box 68"/>
          <p:cNvSpPr txBox="1">
            <a:spLocks noChangeArrowheads="1"/>
          </p:cNvSpPr>
          <p:nvPr/>
        </p:nvSpPr>
        <p:spPr bwMode="auto">
          <a:xfrm>
            <a:off x="6248400" y="46482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t>
            </a:r>
          </a:p>
        </p:txBody>
      </p:sp>
      <p:sp>
        <p:nvSpPr>
          <p:cNvPr id="22597" name="Text Box 69"/>
          <p:cNvSpPr txBox="1">
            <a:spLocks noChangeArrowheads="1"/>
          </p:cNvSpPr>
          <p:nvPr/>
        </p:nvSpPr>
        <p:spPr bwMode="auto">
          <a:xfrm>
            <a:off x="6248400" y="54102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t>
            </a:r>
          </a:p>
        </p:txBody>
      </p:sp>
      <p:sp>
        <p:nvSpPr>
          <p:cNvPr id="22598" name="Text Box 70"/>
          <p:cNvSpPr txBox="1">
            <a:spLocks noChangeArrowheads="1"/>
          </p:cNvSpPr>
          <p:nvPr/>
        </p:nvSpPr>
        <p:spPr bwMode="auto">
          <a:xfrm>
            <a:off x="3886200" y="3733800"/>
            <a:ext cx="434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21</a:t>
            </a:r>
          </a:p>
        </p:txBody>
      </p:sp>
      <p:sp>
        <p:nvSpPr>
          <p:cNvPr id="22599" name="Text Box 71"/>
          <p:cNvSpPr txBox="1">
            <a:spLocks noChangeArrowheads="1"/>
          </p:cNvSpPr>
          <p:nvPr/>
        </p:nvSpPr>
        <p:spPr bwMode="auto">
          <a:xfrm>
            <a:off x="1447800" y="1143000"/>
            <a:ext cx="601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t>Arrange the numbers in groups of five</a:t>
            </a:r>
          </a:p>
        </p:txBody>
      </p:sp>
    </p:spTree>
    <p:extLst>
      <p:ext uri="{BB962C8B-B14F-4D97-AF65-F5344CB8AC3E}">
        <p14:creationId xmlns:p14="http://schemas.microsoft.com/office/powerpoint/2010/main" val="1480451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FD975AAE-3E26-4D30-AC94-7A3283DCF813}" type="slidenum">
              <a:rPr lang="en-US"/>
              <a:pPr/>
              <a:t>4</a:t>
            </a:fld>
            <a:endParaRPr lang="en-US" sz="1400"/>
          </a:p>
        </p:txBody>
      </p:sp>
      <p:sp>
        <p:nvSpPr>
          <p:cNvPr id="614402" name="Text Box 2"/>
          <p:cNvSpPr txBox="1">
            <a:spLocks noChangeArrowheads="1"/>
          </p:cNvSpPr>
          <p:nvPr/>
        </p:nvSpPr>
        <p:spPr bwMode="auto">
          <a:xfrm>
            <a:off x="5029200" y="2209800"/>
            <a:ext cx="2230438"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defTabSz="1019175">
              <a:defRPr kumimoji="1" sz="2400">
                <a:solidFill>
                  <a:schemeClr val="tx1"/>
                </a:solidFill>
                <a:latin typeface="Comic Sans MS" pitchFamily="66" charset="0"/>
              </a:defRPr>
            </a:lvl1pPr>
            <a:lvl2pPr marL="509588" defTabSz="1019175">
              <a:defRPr kumimoji="1" sz="2400">
                <a:solidFill>
                  <a:schemeClr val="tx1"/>
                </a:solidFill>
                <a:latin typeface="Comic Sans MS" pitchFamily="66" charset="0"/>
              </a:defRPr>
            </a:lvl2pPr>
            <a:lvl3pPr marL="1019175" defTabSz="1019175">
              <a:defRPr kumimoji="1" sz="2400">
                <a:solidFill>
                  <a:schemeClr val="tx1"/>
                </a:solidFill>
                <a:latin typeface="Comic Sans MS" pitchFamily="66" charset="0"/>
              </a:defRPr>
            </a:lvl3pPr>
            <a:lvl4pPr marL="1528763" defTabSz="1019175">
              <a:defRPr kumimoji="1" sz="2400">
                <a:solidFill>
                  <a:schemeClr val="tx1"/>
                </a:solidFill>
                <a:latin typeface="Comic Sans MS" pitchFamily="66" charset="0"/>
              </a:defRPr>
            </a:lvl4pPr>
            <a:lvl5pPr marL="2038350" defTabSz="1019175">
              <a:defRPr kumimoji="1" sz="2400">
                <a:solidFill>
                  <a:schemeClr val="tx1"/>
                </a:solidFill>
                <a:latin typeface="Comic Sans MS" pitchFamily="66" charset="0"/>
              </a:defRPr>
            </a:lvl5pPr>
            <a:lvl6pPr marL="2495550" defTabSz="1019175" eaLnBrk="0" fontAlgn="base" hangingPunct="0">
              <a:spcBef>
                <a:spcPct val="0"/>
              </a:spcBef>
              <a:spcAft>
                <a:spcPct val="0"/>
              </a:spcAft>
              <a:defRPr kumimoji="1" sz="2400">
                <a:solidFill>
                  <a:schemeClr val="tx1"/>
                </a:solidFill>
                <a:latin typeface="Comic Sans MS" pitchFamily="66" charset="0"/>
              </a:defRPr>
            </a:lvl6pPr>
            <a:lvl7pPr marL="2952750" defTabSz="1019175" eaLnBrk="0" fontAlgn="base" hangingPunct="0">
              <a:spcBef>
                <a:spcPct val="0"/>
              </a:spcBef>
              <a:spcAft>
                <a:spcPct val="0"/>
              </a:spcAft>
              <a:defRPr kumimoji="1" sz="2400">
                <a:solidFill>
                  <a:schemeClr val="tx1"/>
                </a:solidFill>
                <a:latin typeface="Comic Sans MS" pitchFamily="66" charset="0"/>
              </a:defRPr>
            </a:lvl7pPr>
            <a:lvl8pPr marL="3409950" defTabSz="1019175" eaLnBrk="0" fontAlgn="base" hangingPunct="0">
              <a:spcBef>
                <a:spcPct val="0"/>
              </a:spcBef>
              <a:spcAft>
                <a:spcPct val="0"/>
              </a:spcAft>
              <a:defRPr kumimoji="1" sz="2400">
                <a:solidFill>
                  <a:schemeClr val="tx1"/>
                </a:solidFill>
                <a:latin typeface="Comic Sans MS" pitchFamily="66" charset="0"/>
              </a:defRPr>
            </a:lvl8pPr>
            <a:lvl9pPr marL="3867150" defTabSz="1019175"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n-US" sz="1400">
                <a:solidFill>
                  <a:schemeClr val="hlink"/>
                </a:solidFill>
              </a:rPr>
              <a:t>obvious applications</a:t>
            </a:r>
          </a:p>
        </p:txBody>
      </p:sp>
      <p:sp>
        <p:nvSpPr>
          <p:cNvPr id="614403" name="Text Box 3"/>
          <p:cNvSpPr txBox="1">
            <a:spLocks noChangeArrowheads="1"/>
          </p:cNvSpPr>
          <p:nvPr/>
        </p:nvSpPr>
        <p:spPr bwMode="auto">
          <a:xfrm>
            <a:off x="5029200" y="3581400"/>
            <a:ext cx="2667000"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defTabSz="1019175">
              <a:defRPr kumimoji="1" sz="2400">
                <a:solidFill>
                  <a:schemeClr val="tx1"/>
                </a:solidFill>
                <a:latin typeface="Comic Sans MS" pitchFamily="66" charset="0"/>
              </a:defRPr>
            </a:lvl1pPr>
            <a:lvl2pPr marL="509588" defTabSz="1019175">
              <a:defRPr kumimoji="1" sz="2400">
                <a:solidFill>
                  <a:schemeClr val="tx1"/>
                </a:solidFill>
                <a:latin typeface="Comic Sans MS" pitchFamily="66" charset="0"/>
              </a:defRPr>
            </a:lvl2pPr>
            <a:lvl3pPr marL="1019175" defTabSz="1019175">
              <a:defRPr kumimoji="1" sz="2400">
                <a:solidFill>
                  <a:schemeClr val="tx1"/>
                </a:solidFill>
                <a:latin typeface="Comic Sans MS" pitchFamily="66" charset="0"/>
              </a:defRPr>
            </a:lvl3pPr>
            <a:lvl4pPr marL="1528763" defTabSz="1019175">
              <a:defRPr kumimoji="1" sz="2400">
                <a:solidFill>
                  <a:schemeClr val="tx1"/>
                </a:solidFill>
                <a:latin typeface="Comic Sans MS" pitchFamily="66" charset="0"/>
              </a:defRPr>
            </a:lvl4pPr>
            <a:lvl5pPr marL="2038350" defTabSz="1019175">
              <a:defRPr kumimoji="1" sz="2400">
                <a:solidFill>
                  <a:schemeClr val="tx1"/>
                </a:solidFill>
                <a:latin typeface="Comic Sans MS" pitchFamily="66" charset="0"/>
              </a:defRPr>
            </a:lvl5pPr>
            <a:lvl6pPr marL="2495550" defTabSz="1019175" eaLnBrk="0" fontAlgn="base" hangingPunct="0">
              <a:spcBef>
                <a:spcPct val="0"/>
              </a:spcBef>
              <a:spcAft>
                <a:spcPct val="0"/>
              </a:spcAft>
              <a:defRPr kumimoji="1" sz="2400">
                <a:solidFill>
                  <a:schemeClr val="tx1"/>
                </a:solidFill>
                <a:latin typeface="Comic Sans MS" pitchFamily="66" charset="0"/>
              </a:defRPr>
            </a:lvl6pPr>
            <a:lvl7pPr marL="2952750" defTabSz="1019175" eaLnBrk="0" fontAlgn="base" hangingPunct="0">
              <a:spcBef>
                <a:spcPct val="0"/>
              </a:spcBef>
              <a:spcAft>
                <a:spcPct val="0"/>
              </a:spcAft>
              <a:defRPr kumimoji="1" sz="2400">
                <a:solidFill>
                  <a:schemeClr val="tx1"/>
                </a:solidFill>
                <a:latin typeface="Comic Sans MS" pitchFamily="66" charset="0"/>
              </a:defRPr>
            </a:lvl7pPr>
            <a:lvl8pPr marL="3409950" defTabSz="1019175" eaLnBrk="0" fontAlgn="base" hangingPunct="0">
              <a:spcBef>
                <a:spcPct val="0"/>
              </a:spcBef>
              <a:spcAft>
                <a:spcPct val="0"/>
              </a:spcAft>
              <a:defRPr kumimoji="1" sz="2400">
                <a:solidFill>
                  <a:schemeClr val="tx1"/>
                </a:solidFill>
                <a:latin typeface="Comic Sans MS" pitchFamily="66" charset="0"/>
              </a:defRPr>
            </a:lvl8pPr>
            <a:lvl9pPr marL="3867150" defTabSz="1019175"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n-US" sz="1400">
                <a:solidFill>
                  <a:schemeClr val="hlink"/>
                </a:solidFill>
              </a:rPr>
              <a:t>problems become easy once items are in sorted order</a:t>
            </a:r>
          </a:p>
        </p:txBody>
      </p:sp>
      <p:sp>
        <p:nvSpPr>
          <p:cNvPr id="614404" name="Text Box 4"/>
          <p:cNvSpPr txBox="1">
            <a:spLocks noChangeArrowheads="1"/>
          </p:cNvSpPr>
          <p:nvPr/>
        </p:nvSpPr>
        <p:spPr bwMode="auto">
          <a:xfrm>
            <a:off x="5053013" y="5502275"/>
            <a:ext cx="266700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defTabSz="1019175">
              <a:defRPr kumimoji="1" sz="2400">
                <a:solidFill>
                  <a:schemeClr val="tx1"/>
                </a:solidFill>
                <a:latin typeface="Comic Sans MS" pitchFamily="66" charset="0"/>
              </a:defRPr>
            </a:lvl1pPr>
            <a:lvl2pPr marL="509588" defTabSz="1019175">
              <a:defRPr kumimoji="1" sz="2400">
                <a:solidFill>
                  <a:schemeClr val="tx1"/>
                </a:solidFill>
                <a:latin typeface="Comic Sans MS" pitchFamily="66" charset="0"/>
              </a:defRPr>
            </a:lvl2pPr>
            <a:lvl3pPr marL="1019175" defTabSz="1019175">
              <a:defRPr kumimoji="1" sz="2400">
                <a:solidFill>
                  <a:schemeClr val="tx1"/>
                </a:solidFill>
                <a:latin typeface="Comic Sans MS" pitchFamily="66" charset="0"/>
              </a:defRPr>
            </a:lvl3pPr>
            <a:lvl4pPr marL="1528763" defTabSz="1019175">
              <a:defRPr kumimoji="1" sz="2400">
                <a:solidFill>
                  <a:schemeClr val="tx1"/>
                </a:solidFill>
                <a:latin typeface="Comic Sans MS" pitchFamily="66" charset="0"/>
              </a:defRPr>
            </a:lvl4pPr>
            <a:lvl5pPr marL="2038350" defTabSz="1019175">
              <a:defRPr kumimoji="1" sz="2400">
                <a:solidFill>
                  <a:schemeClr val="tx1"/>
                </a:solidFill>
                <a:latin typeface="Comic Sans MS" pitchFamily="66" charset="0"/>
              </a:defRPr>
            </a:lvl5pPr>
            <a:lvl6pPr marL="2495550" defTabSz="1019175" eaLnBrk="0" fontAlgn="base" hangingPunct="0">
              <a:spcBef>
                <a:spcPct val="0"/>
              </a:spcBef>
              <a:spcAft>
                <a:spcPct val="0"/>
              </a:spcAft>
              <a:defRPr kumimoji="1" sz="2400">
                <a:solidFill>
                  <a:schemeClr val="tx1"/>
                </a:solidFill>
                <a:latin typeface="Comic Sans MS" pitchFamily="66" charset="0"/>
              </a:defRPr>
            </a:lvl6pPr>
            <a:lvl7pPr marL="2952750" defTabSz="1019175" eaLnBrk="0" fontAlgn="base" hangingPunct="0">
              <a:spcBef>
                <a:spcPct val="0"/>
              </a:spcBef>
              <a:spcAft>
                <a:spcPct val="0"/>
              </a:spcAft>
              <a:defRPr kumimoji="1" sz="2400">
                <a:solidFill>
                  <a:schemeClr val="tx1"/>
                </a:solidFill>
                <a:latin typeface="Comic Sans MS" pitchFamily="66" charset="0"/>
              </a:defRPr>
            </a:lvl7pPr>
            <a:lvl8pPr marL="3409950" defTabSz="1019175" eaLnBrk="0" fontAlgn="base" hangingPunct="0">
              <a:spcBef>
                <a:spcPct val="0"/>
              </a:spcBef>
              <a:spcAft>
                <a:spcPct val="0"/>
              </a:spcAft>
              <a:defRPr kumimoji="1" sz="2400">
                <a:solidFill>
                  <a:schemeClr val="tx1"/>
                </a:solidFill>
                <a:latin typeface="Comic Sans MS" pitchFamily="66" charset="0"/>
              </a:defRPr>
            </a:lvl8pPr>
            <a:lvl9pPr marL="3867150" defTabSz="1019175"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n-US" sz="1400">
                <a:solidFill>
                  <a:schemeClr val="hlink"/>
                </a:solidFill>
              </a:rPr>
              <a:t>non-obvious applications</a:t>
            </a:r>
          </a:p>
        </p:txBody>
      </p:sp>
      <p:sp>
        <p:nvSpPr>
          <p:cNvPr id="614405" name="Rectangle 5"/>
          <p:cNvSpPr>
            <a:spLocks noGrp="1" noChangeArrowheads="1"/>
          </p:cNvSpPr>
          <p:nvPr>
            <p:ph type="title"/>
          </p:nvPr>
        </p:nvSpPr>
        <p:spPr/>
        <p:txBody>
          <a:bodyPr/>
          <a:lstStyle/>
          <a:p>
            <a:r>
              <a:rPr kumimoji="0" lang="en-US"/>
              <a:t>Sorting</a:t>
            </a:r>
          </a:p>
        </p:txBody>
      </p:sp>
      <p:sp>
        <p:nvSpPr>
          <p:cNvPr id="614406" name="Rectangle 6"/>
          <p:cNvSpPr>
            <a:spLocks noGrp="1" noChangeArrowheads="1"/>
          </p:cNvSpPr>
          <p:nvPr>
            <p:ph type="body" idx="1"/>
          </p:nvPr>
        </p:nvSpPr>
        <p:spPr/>
        <p:txBody>
          <a:bodyPr/>
          <a:lstStyle/>
          <a:p>
            <a:r>
              <a:rPr lang="en-US"/>
              <a:t>Sorting.  </a:t>
            </a:r>
            <a:r>
              <a:rPr lang="en-US">
                <a:solidFill>
                  <a:schemeClr val="tx1"/>
                </a:solidFill>
              </a:rPr>
              <a:t>Given n elements, rearrange in ascending order.</a:t>
            </a:r>
          </a:p>
          <a:p>
            <a:endParaRPr kumimoji="0" lang="en-US"/>
          </a:p>
          <a:p>
            <a:r>
              <a:rPr kumimoji="0" lang="en-US"/>
              <a:t>Applications.</a:t>
            </a:r>
          </a:p>
          <a:p>
            <a:pPr lvl="1">
              <a:lnSpc>
                <a:spcPts val="2000"/>
              </a:lnSpc>
            </a:pPr>
            <a:r>
              <a:rPr kumimoji="0" lang="en-US" sz="1400"/>
              <a:t>Sort a list of names.</a:t>
            </a:r>
          </a:p>
          <a:p>
            <a:pPr lvl="1">
              <a:lnSpc>
                <a:spcPts val="2000"/>
              </a:lnSpc>
            </a:pPr>
            <a:r>
              <a:rPr kumimoji="0" lang="en-US" sz="1400"/>
              <a:t>Organize an MP3 library.</a:t>
            </a:r>
          </a:p>
          <a:p>
            <a:pPr lvl="1">
              <a:lnSpc>
                <a:spcPts val="2000"/>
              </a:lnSpc>
            </a:pPr>
            <a:r>
              <a:rPr kumimoji="0" lang="en-US" sz="1400"/>
              <a:t>Display Google PageRank results.</a:t>
            </a:r>
          </a:p>
          <a:p>
            <a:pPr lvl="1">
              <a:lnSpc>
                <a:spcPts val="2000"/>
              </a:lnSpc>
            </a:pPr>
            <a:r>
              <a:rPr kumimoji="0" lang="en-US" sz="1400"/>
              <a:t>List RSS news items in reverse chronological order.</a:t>
            </a:r>
          </a:p>
          <a:p>
            <a:pPr lvl="1">
              <a:lnSpc>
                <a:spcPts val="2000"/>
              </a:lnSpc>
            </a:pPr>
            <a:endParaRPr kumimoji="0" lang="en-US" sz="1400"/>
          </a:p>
          <a:p>
            <a:pPr lvl="1">
              <a:lnSpc>
                <a:spcPts val="2000"/>
              </a:lnSpc>
            </a:pPr>
            <a:r>
              <a:rPr kumimoji="0" lang="en-US" sz="1400"/>
              <a:t>Find the median. </a:t>
            </a:r>
          </a:p>
          <a:p>
            <a:pPr lvl="1">
              <a:lnSpc>
                <a:spcPts val="2000"/>
              </a:lnSpc>
            </a:pPr>
            <a:r>
              <a:rPr kumimoji="0" lang="en-US" sz="1400"/>
              <a:t>Find the closest pair.</a:t>
            </a:r>
          </a:p>
          <a:p>
            <a:pPr lvl="1">
              <a:lnSpc>
                <a:spcPts val="2000"/>
              </a:lnSpc>
            </a:pPr>
            <a:r>
              <a:rPr kumimoji="0" lang="en-US" sz="1400"/>
              <a:t>Binary search in a database.</a:t>
            </a:r>
          </a:p>
          <a:p>
            <a:pPr lvl="1">
              <a:lnSpc>
                <a:spcPts val="2000"/>
              </a:lnSpc>
            </a:pPr>
            <a:r>
              <a:rPr kumimoji="0" lang="en-US" sz="1400"/>
              <a:t>Identify statistical outliers.</a:t>
            </a:r>
          </a:p>
          <a:p>
            <a:pPr lvl="1">
              <a:lnSpc>
                <a:spcPts val="2000"/>
              </a:lnSpc>
            </a:pPr>
            <a:r>
              <a:rPr kumimoji="0" lang="en-US" sz="1400"/>
              <a:t>Find duplicates in a mailing list.</a:t>
            </a:r>
          </a:p>
          <a:p>
            <a:pPr lvl="1">
              <a:lnSpc>
                <a:spcPts val="2000"/>
              </a:lnSpc>
            </a:pPr>
            <a:endParaRPr kumimoji="0" lang="en-US" sz="1400"/>
          </a:p>
          <a:p>
            <a:pPr lvl="1">
              <a:lnSpc>
                <a:spcPts val="2000"/>
              </a:lnSpc>
            </a:pPr>
            <a:r>
              <a:rPr kumimoji="0" lang="en-US" sz="1400"/>
              <a:t>Data compression.</a:t>
            </a:r>
          </a:p>
          <a:p>
            <a:pPr lvl="1">
              <a:lnSpc>
                <a:spcPts val="2000"/>
              </a:lnSpc>
            </a:pPr>
            <a:r>
              <a:rPr kumimoji="0" lang="en-US" sz="1400"/>
              <a:t>Computer graphics. </a:t>
            </a:r>
          </a:p>
          <a:p>
            <a:pPr lvl="1">
              <a:lnSpc>
                <a:spcPts val="2000"/>
              </a:lnSpc>
            </a:pPr>
            <a:r>
              <a:rPr kumimoji="0" lang="en-US" sz="1400"/>
              <a:t>Computational biology.</a:t>
            </a:r>
          </a:p>
          <a:p>
            <a:pPr lvl="1">
              <a:lnSpc>
                <a:spcPts val="2000"/>
              </a:lnSpc>
            </a:pPr>
            <a:r>
              <a:rPr kumimoji="0" lang="en-US" sz="1400"/>
              <a:t>Supply chain management.</a:t>
            </a:r>
          </a:p>
          <a:p>
            <a:pPr lvl="1">
              <a:lnSpc>
                <a:spcPts val="2000"/>
              </a:lnSpc>
            </a:pPr>
            <a:r>
              <a:rPr kumimoji="0" lang="en-US" sz="1400"/>
              <a:t>Book recommendations on Amazon.</a:t>
            </a:r>
          </a:p>
          <a:p>
            <a:pPr lvl="1">
              <a:lnSpc>
                <a:spcPts val="2000"/>
              </a:lnSpc>
            </a:pPr>
            <a:r>
              <a:rPr kumimoji="0" lang="en-US" sz="1400"/>
              <a:t>Load balancing on a parallel computer.</a:t>
            </a:r>
            <a:br>
              <a:rPr kumimoji="0" lang="en-US" sz="1400"/>
            </a:br>
            <a:r>
              <a:rPr kumimoji="0" lang="en-US" sz="1400"/>
              <a:t>. .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z="2400"/>
              <a:t>Find median of N/5 groups</a:t>
            </a:r>
          </a:p>
        </p:txBody>
      </p:sp>
      <p:sp>
        <p:nvSpPr>
          <p:cNvPr id="24661" name="Oval 85"/>
          <p:cNvSpPr>
            <a:spLocks noChangeArrowheads="1"/>
          </p:cNvSpPr>
          <p:nvPr/>
        </p:nvSpPr>
        <p:spPr bwMode="auto">
          <a:xfrm>
            <a:off x="1981200" y="28194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24662" name="Oval 86"/>
          <p:cNvSpPr>
            <a:spLocks noChangeArrowheads="1"/>
          </p:cNvSpPr>
          <p:nvPr/>
        </p:nvSpPr>
        <p:spPr bwMode="auto">
          <a:xfrm>
            <a:off x="1981200" y="3733800"/>
            <a:ext cx="457200" cy="457200"/>
          </a:xfrm>
          <a:prstGeom prst="ellipse">
            <a:avLst/>
          </a:prstGeom>
          <a:solidFill>
            <a:schemeClr val="bg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24663" name="Oval 87"/>
          <p:cNvSpPr>
            <a:spLocks noChangeArrowheads="1"/>
          </p:cNvSpPr>
          <p:nvPr/>
        </p:nvSpPr>
        <p:spPr bwMode="auto">
          <a:xfrm>
            <a:off x="1981200" y="46482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19</a:t>
            </a:r>
          </a:p>
        </p:txBody>
      </p:sp>
      <p:sp>
        <p:nvSpPr>
          <p:cNvPr id="24664" name="Oval 88"/>
          <p:cNvSpPr>
            <a:spLocks noChangeArrowheads="1"/>
          </p:cNvSpPr>
          <p:nvPr/>
        </p:nvSpPr>
        <p:spPr bwMode="auto">
          <a:xfrm>
            <a:off x="1981200" y="54864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24</a:t>
            </a:r>
          </a:p>
        </p:txBody>
      </p:sp>
      <p:sp>
        <p:nvSpPr>
          <p:cNvPr id="24665" name="Oval 89"/>
          <p:cNvSpPr>
            <a:spLocks noChangeArrowheads="1"/>
          </p:cNvSpPr>
          <p:nvPr/>
        </p:nvSpPr>
        <p:spPr bwMode="auto">
          <a:xfrm>
            <a:off x="1981200" y="19812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24666" name="Oval 90"/>
          <p:cNvSpPr>
            <a:spLocks noChangeArrowheads="1"/>
          </p:cNvSpPr>
          <p:nvPr/>
        </p:nvSpPr>
        <p:spPr bwMode="auto">
          <a:xfrm>
            <a:off x="2895600" y="54864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87</a:t>
            </a:r>
          </a:p>
        </p:txBody>
      </p:sp>
      <p:sp>
        <p:nvSpPr>
          <p:cNvPr id="24667" name="Oval 91"/>
          <p:cNvSpPr>
            <a:spLocks noChangeArrowheads="1"/>
          </p:cNvSpPr>
          <p:nvPr/>
        </p:nvSpPr>
        <p:spPr bwMode="auto">
          <a:xfrm>
            <a:off x="2895600" y="46482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54</a:t>
            </a:r>
          </a:p>
        </p:txBody>
      </p:sp>
      <p:sp>
        <p:nvSpPr>
          <p:cNvPr id="24668" name="Oval 92"/>
          <p:cNvSpPr>
            <a:spLocks noChangeArrowheads="1"/>
          </p:cNvSpPr>
          <p:nvPr/>
        </p:nvSpPr>
        <p:spPr bwMode="auto">
          <a:xfrm>
            <a:off x="2895600" y="3733800"/>
            <a:ext cx="457200" cy="457200"/>
          </a:xfrm>
          <a:prstGeom prst="ellipse">
            <a:avLst/>
          </a:prstGeom>
          <a:solidFill>
            <a:schemeClr val="bg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10</a:t>
            </a:r>
          </a:p>
        </p:txBody>
      </p:sp>
      <p:sp>
        <p:nvSpPr>
          <p:cNvPr id="24669" name="Oval 93"/>
          <p:cNvSpPr>
            <a:spLocks noChangeArrowheads="1"/>
          </p:cNvSpPr>
          <p:nvPr/>
        </p:nvSpPr>
        <p:spPr bwMode="auto">
          <a:xfrm>
            <a:off x="2895600" y="28956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24670" name="Oval 94"/>
          <p:cNvSpPr>
            <a:spLocks noChangeArrowheads="1"/>
          </p:cNvSpPr>
          <p:nvPr/>
        </p:nvSpPr>
        <p:spPr bwMode="auto">
          <a:xfrm>
            <a:off x="2895600" y="19812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24671" name="Oval 95"/>
          <p:cNvSpPr>
            <a:spLocks noChangeArrowheads="1"/>
          </p:cNvSpPr>
          <p:nvPr/>
        </p:nvSpPr>
        <p:spPr bwMode="auto">
          <a:xfrm>
            <a:off x="3886200" y="54102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44</a:t>
            </a:r>
          </a:p>
        </p:txBody>
      </p:sp>
      <p:sp>
        <p:nvSpPr>
          <p:cNvPr id="24672" name="Oval 96"/>
          <p:cNvSpPr>
            <a:spLocks noChangeArrowheads="1"/>
          </p:cNvSpPr>
          <p:nvPr/>
        </p:nvSpPr>
        <p:spPr bwMode="auto">
          <a:xfrm>
            <a:off x="3886200" y="45720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32</a:t>
            </a:r>
          </a:p>
        </p:txBody>
      </p:sp>
      <p:sp>
        <p:nvSpPr>
          <p:cNvPr id="24673" name="Oval 97"/>
          <p:cNvSpPr>
            <a:spLocks noChangeArrowheads="1"/>
          </p:cNvSpPr>
          <p:nvPr/>
        </p:nvSpPr>
        <p:spPr bwMode="auto">
          <a:xfrm>
            <a:off x="3886200" y="3733800"/>
            <a:ext cx="457200" cy="457200"/>
          </a:xfrm>
          <a:prstGeom prst="ellipse">
            <a:avLst/>
          </a:prstGeom>
          <a:solidFill>
            <a:schemeClr val="bg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4674" name="Oval 98"/>
          <p:cNvSpPr>
            <a:spLocks noChangeArrowheads="1"/>
          </p:cNvSpPr>
          <p:nvPr/>
        </p:nvSpPr>
        <p:spPr bwMode="auto">
          <a:xfrm>
            <a:off x="3886200" y="28194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24675" name="Oval 99"/>
          <p:cNvSpPr>
            <a:spLocks noChangeArrowheads="1"/>
          </p:cNvSpPr>
          <p:nvPr/>
        </p:nvSpPr>
        <p:spPr bwMode="auto">
          <a:xfrm>
            <a:off x="3886200" y="19812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24676" name="Oval 100"/>
          <p:cNvSpPr>
            <a:spLocks noChangeArrowheads="1"/>
          </p:cNvSpPr>
          <p:nvPr/>
        </p:nvSpPr>
        <p:spPr bwMode="auto">
          <a:xfrm>
            <a:off x="4800600" y="54102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26</a:t>
            </a:r>
          </a:p>
        </p:txBody>
      </p:sp>
      <p:sp>
        <p:nvSpPr>
          <p:cNvPr id="24677" name="Oval 101"/>
          <p:cNvSpPr>
            <a:spLocks noChangeArrowheads="1"/>
          </p:cNvSpPr>
          <p:nvPr/>
        </p:nvSpPr>
        <p:spPr bwMode="auto">
          <a:xfrm>
            <a:off x="4800600" y="45720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19</a:t>
            </a:r>
          </a:p>
        </p:txBody>
      </p:sp>
      <p:sp>
        <p:nvSpPr>
          <p:cNvPr id="24678" name="Oval 102"/>
          <p:cNvSpPr>
            <a:spLocks noChangeArrowheads="1"/>
          </p:cNvSpPr>
          <p:nvPr/>
        </p:nvSpPr>
        <p:spPr bwMode="auto">
          <a:xfrm>
            <a:off x="4800600" y="3733800"/>
            <a:ext cx="457200" cy="457200"/>
          </a:xfrm>
          <a:prstGeom prst="ellipse">
            <a:avLst/>
          </a:prstGeom>
          <a:solidFill>
            <a:schemeClr val="bg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18</a:t>
            </a:r>
          </a:p>
        </p:txBody>
      </p:sp>
      <p:sp>
        <p:nvSpPr>
          <p:cNvPr id="24679" name="Oval 103"/>
          <p:cNvSpPr>
            <a:spLocks noChangeArrowheads="1"/>
          </p:cNvSpPr>
          <p:nvPr/>
        </p:nvSpPr>
        <p:spPr bwMode="auto">
          <a:xfrm>
            <a:off x="4800600" y="28194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16</a:t>
            </a:r>
          </a:p>
        </p:txBody>
      </p:sp>
      <p:sp>
        <p:nvSpPr>
          <p:cNvPr id="24680" name="Oval 104"/>
          <p:cNvSpPr>
            <a:spLocks noChangeArrowheads="1"/>
          </p:cNvSpPr>
          <p:nvPr/>
        </p:nvSpPr>
        <p:spPr bwMode="auto">
          <a:xfrm>
            <a:off x="4800600" y="19812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24681" name="Oval 105"/>
          <p:cNvSpPr>
            <a:spLocks noChangeArrowheads="1"/>
          </p:cNvSpPr>
          <p:nvPr/>
        </p:nvSpPr>
        <p:spPr bwMode="auto">
          <a:xfrm>
            <a:off x="5715000" y="54102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71</a:t>
            </a:r>
          </a:p>
        </p:txBody>
      </p:sp>
      <p:sp>
        <p:nvSpPr>
          <p:cNvPr id="24682" name="Oval 106"/>
          <p:cNvSpPr>
            <a:spLocks noChangeArrowheads="1"/>
          </p:cNvSpPr>
          <p:nvPr/>
        </p:nvSpPr>
        <p:spPr bwMode="auto">
          <a:xfrm>
            <a:off x="5715000" y="45720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56</a:t>
            </a:r>
          </a:p>
        </p:txBody>
      </p:sp>
      <p:sp>
        <p:nvSpPr>
          <p:cNvPr id="24683" name="Oval 107"/>
          <p:cNvSpPr>
            <a:spLocks noChangeArrowheads="1"/>
          </p:cNvSpPr>
          <p:nvPr/>
        </p:nvSpPr>
        <p:spPr bwMode="auto">
          <a:xfrm>
            <a:off x="5715000" y="3733800"/>
            <a:ext cx="457200" cy="457200"/>
          </a:xfrm>
          <a:prstGeom prst="ellipse">
            <a:avLst/>
          </a:prstGeom>
          <a:solidFill>
            <a:schemeClr val="bg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47</a:t>
            </a:r>
          </a:p>
        </p:txBody>
      </p:sp>
      <p:sp>
        <p:nvSpPr>
          <p:cNvPr id="24684" name="Oval 108"/>
          <p:cNvSpPr>
            <a:spLocks noChangeArrowheads="1"/>
          </p:cNvSpPr>
          <p:nvPr/>
        </p:nvSpPr>
        <p:spPr bwMode="auto">
          <a:xfrm>
            <a:off x="5715000" y="28194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39</a:t>
            </a:r>
          </a:p>
        </p:txBody>
      </p:sp>
      <p:sp>
        <p:nvSpPr>
          <p:cNvPr id="24685" name="Oval 109"/>
          <p:cNvSpPr>
            <a:spLocks noChangeArrowheads="1"/>
          </p:cNvSpPr>
          <p:nvPr/>
        </p:nvSpPr>
        <p:spPr bwMode="auto">
          <a:xfrm>
            <a:off x="5638800" y="19812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25</a:t>
            </a:r>
          </a:p>
        </p:txBody>
      </p:sp>
      <p:sp>
        <p:nvSpPr>
          <p:cNvPr id="24686" name="Text Box 110"/>
          <p:cNvSpPr txBox="1">
            <a:spLocks noChangeArrowheads="1"/>
          </p:cNvSpPr>
          <p:nvPr/>
        </p:nvSpPr>
        <p:spPr bwMode="auto">
          <a:xfrm>
            <a:off x="533400" y="2133600"/>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p>
        </p:txBody>
      </p:sp>
      <p:sp>
        <p:nvSpPr>
          <p:cNvPr id="24687" name="Text Box 111"/>
          <p:cNvSpPr txBox="1">
            <a:spLocks noChangeArrowheads="1"/>
          </p:cNvSpPr>
          <p:nvPr/>
        </p:nvSpPr>
        <p:spPr bwMode="auto">
          <a:xfrm>
            <a:off x="457200" y="20574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t>
            </a:r>
          </a:p>
        </p:txBody>
      </p:sp>
      <p:sp>
        <p:nvSpPr>
          <p:cNvPr id="24688" name="Text Box 112"/>
          <p:cNvSpPr txBox="1">
            <a:spLocks noChangeArrowheads="1"/>
          </p:cNvSpPr>
          <p:nvPr/>
        </p:nvSpPr>
        <p:spPr bwMode="auto">
          <a:xfrm>
            <a:off x="381000" y="28956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t>
            </a:r>
          </a:p>
        </p:txBody>
      </p:sp>
      <p:sp>
        <p:nvSpPr>
          <p:cNvPr id="24689" name="Text Box 113"/>
          <p:cNvSpPr txBox="1">
            <a:spLocks noChangeArrowheads="1"/>
          </p:cNvSpPr>
          <p:nvPr/>
        </p:nvSpPr>
        <p:spPr bwMode="auto">
          <a:xfrm>
            <a:off x="381000" y="38862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t>
            </a:r>
          </a:p>
        </p:txBody>
      </p:sp>
      <p:sp>
        <p:nvSpPr>
          <p:cNvPr id="24690" name="Text Box 114"/>
          <p:cNvSpPr txBox="1">
            <a:spLocks noChangeArrowheads="1"/>
          </p:cNvSpPr>
          <p:nvPr/>
        </p:nvSpPr>
        <p:spPr bwMode="auto">
          <a:xfrm>
            <a:off x="457200" y="47244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t>
            </a:r>
          </a:p>
        </p:txBody>
      </p:sp>
      <p:sp>
        <p:nvSpPr>
          <p:cNvPr id="24691" name="Text Box 115"/>
          <p:cNvSpPr txBox="1">
            <a:spLocks noChangeArrowheads="1"/>
          </p:cNvSpPr>
          <p:nvPr/>
        </p:nvSpPr>
        <p:spPr bwMode="auto">
          <a:xfrm>
            <a:off x="533400" y="55626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t>
            </a:r>
          </a:p>
        </p:txBody>
      </p:sp>
      <p:sp>
        <p:nvSpPr>
          <p:cNvPr id="24692" name="Text Box 116"/>
          <p:cNvSpPr txBox="1">
            <a:spLocks noChangeArrowheads="1"/>
          </p:cNvSpPr>
          <p:nvPr/>
        </p:nvSpPr>
        <p:spPr bwMode="auto">
          <a:xfrm>
            <a:off x="6248400" y="19812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t>
            </a:r>
          </a:p>
        </p:txBody>
      </p:sp>
      <p:sp>
        <p:nvSpPr>
          <p:cNvPr id="24693" name="Text Box 117"/>
          <p:cNvSpPr txBox="1">
            <a:spLocks noChangeArrowheads="1"/>
          </p:cNvSpPr>
          <p:nvPr/>
        </p:nvSpPr>
        <p:spPr bwMode="auto">
          <a:xfrm>
            <a:off x="6172200" y="27432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t>
            </a:r>
          </a:p>
        </p:txBody>
      </p:sp>
      <p:sp>
        <p:nvSpPr>
          <p:cNvPr id="24694" name="Text Box 118"/>
          <p:cNvSpPr txBox="1">
            <a:spLocks noChangeArrowheads="1"/>
          </p:cNvSpPr>
          <p:nvPr/>
        </p:nvSpPr>
        <p:spPr bwMode="auto">
          <a:xfrm>
            <a:off x="6248400" y="35814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t>
            </a:r>
          </a:p>
        </p:txBody>
      </p:sp>
      <p:sp>
        <p:nvSpPr>
          <p:cNvPr id="24695" name="Text Box 119"/>
          <p:cNvSpPr txBox="1">
            <a:spLocks noChangeArrowheads="1"/>
          </p:cNvSpPr>
          <p:nvPr/>
        </p:nvSpPr>
        <p:spPr bwMode="auto">
          <a:xfrm>
            <a:off x="6248400" y="46482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t>
            </a:r>
          </a:p>
        </p:txBody>
      </p:sp>
      <p:sp>
        <p:nvSpPr>
          <p:cNvPr id="24696" name="Text Box 120"/>
          <p:cNvSpPr txBox="1">
            <a:spLocks noChangeArrowheads="1"/>
          </p:cNvSpPr>
          <p:nvPr/>
        </p:nvSpPr>
        <p:spPr bwMode="auto">
          <a:xfrm>
            <a:off x="6248400" y="54102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t>
            </a:r>
          </a:p>
        </p:txBody>
      </p:sp>
      <p:sp>
        <p:nvSpPr>
          <p:cNvPr id="24697" name="Text Box 121"/>
          <p:cNvSpPr txBox="1">
            <a:spLocks noChangeArrowheads="1"/>
          </p:cNvSpPr>
          <p:nvPr/>
        </p:nvSpPr>
        <p:spPr bwMode="auto">
          <a:xfrm>
            <a:off x="3886200" y="3810000"/>
            <a:ext cx="485775" cy="37623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21</a:t>
            </a:r>
          </a:p>
        </p:txBody>
      </p:sp>
      <p:sp>
        <p:nvSpPr>
          <p:cNvPr id="24706" name="Line 130"/>
          <p:cNvSpPr>
            <a:spLocks noChangeShapeType="1"/>
          </p:cNvSpPr>
          <p:nvPr/>
        </p:nvSpPr>
        <p:spPr bwMode="auto">
          <a:xfrm>
            <a:off x="304800" y="3505200"/>
            <a:ext cx="7543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07" name="Line 131"/>
          <p:cNvSpPr>
            <a:spLocks noChangeShapeType="1"/>
          </p:cNvSpPr>
          <p:nvPr/>
        </p:nvSpPr>
        <p:spPr bwMode="auto">
          <a:xfrm>
            <a:off x="7848600" y="35052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08" name="Line 132"/>
          <p:cNvSpPr>
            <a:spLocks noChangeShapeType="1"/>
          </p:cNvSpPr>
          <p:nvPr/>
        </p:nvSpPr>
        <p:spPr bwMode="auto">
          <a:xfrm flipH="1">
            <a:off x="304800" y="4419600"/>
            <a:ext cx="7543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09" name="Line 133"/>
          <p:cNvSpPr>
            <a:spLocks noChangeShapeType="1"/>
          </p:cNvSpPr>
          <p:nvPr/>
        </p:nvSpPr>
        <p:spPr bwMode="auto">
          <a:xfrm>
            <a:off x="304800" y="35052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10" name="Line 134"/>
          <p:cNvSpPr>
            <a:spLocks noChangeShapeType="1"/>
          </p:cNvSpPr>
          <p:nvPr/>
        </p:nvSpPr>
        <p:spPr bwMode="auto">
          <a:xfrm>
            <a:off x="7010400" y="4419600"/>
            <a:ext cx="0" cy="14478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711" name="Text Box 135"/>
          <p:cNvSpPr txBox="1">
            <a:spLocks noChangeArrowheads="1"/>
          </p:cNvSpPr>
          <p:nvPr/>
        </p:nvSpPr>
        <p:spPr bwMode="auto">
          <a:xfrm>
            <a:off x="6172200" y="5791200"/>
            <a:ext cx="23796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Median of each group</a:t>
            </a:r>
          </a:p>
        </p:txBody>
      </p:sp>
    </p:spTree>
    <p:extLst>
      <p:ext uri="{BB962C8B-B14F-4D97-AF65-F5344CB8AC3E}">
        <p14:creationId xmlns:p14="http://schemas.microsoft.com/office/powerpoint/2010/main" val="8045440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Oval 4"/>
          <p:cNvSpPr>
            <a:spLocks noChangeArrowheads="1"/>
          </p:cNvSpPr>
          <p:nvPr/>
        </p:nvSpPr>
        <p:spPr bwMode="auto">
          <a:xfrm>
            <a:off x="1981200" y="28194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a:t>
            </a:r>
          </a:p>
        </p:txBody>
      </p:sp>
      <p:sp>
        <p:nvSpPr>
          <p:cNvPr id="23557" name="Oval 5"/>
          <p:cNvSpPr>
            <a:spLocks noChangeArrowheads="1"/>
          </p:cNvSpPr>
          <p:nvPr/>
        </p:nvSpPr>
        <p:spPr bwMode="auto">
          <a:xfrm>
            <a:off x="1981200" y="3810000"/>
            <a:ext cx="457200" cy="457200"/>
          </a:xfrm>
          <a:prstGeom prst="ellipse">
            <a:avLst/>
          </a:prstGeom>
          <a:solidFill>
            <a:schemeClr val="bg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23558" name="Oval 6"/>
          <p:cNvSpPr>
            <a:spLocks noChangeArrowheads="1"/>
          </p:cNvSpPr>
          <p:nvPr/>
        </p:nvSpPr>
        <p:spPr bwMode="auto">
          <a:xfrm>
            <a:off x="1981200" y="46482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19</a:t>
            </a:r>
          </a:p>
        </p:txBody>
      </p:sp>
      <p:sp>
        <p:nvSpPr>
          <p:cNvPr id="23559" name="Oval 7"/>
          <p:cNvSpPr>
            <a:spLocks noChangeArrowheads="1"/>
          </p:cNvSpPr>
          <p:nvPr/>
        </p:nvSpPr>
        <p:spPr bwMode="auto">
          <a:xfrm>
            <a:off x="1981200" y="54864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24</a:t>
            </a:r>
          </a:p>
        </p:txBody>
      </p:sp>
      <p:sp>
        <p:nvSpPr>
          <p:cNvPr id="23560" name="Oval 8"/>
          <p:cNvSpPr>
            <a:spLocks noChangeArrowheads="1"/>
          </p:cNvSpPr>
          <p:nvPr/>
        </p:nvSpPr>
        <p:spPr bwMode="auto">
          <a:xfrm>
            <a:off x="1981200" y="19812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23561" name="Oval 9"/>
          <p:cNvSpPr>
            <a:spLocks noChangeArrowheads="1"/>
          </p:cNvSpPr>
          <p:nvPr/>
        </p:nvSpPr>
        <p:spPr bwMode="auto">
          <a:xfrm>
            <a:off x="2895600" y="54864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87</a:t>
            </a:r>
          </a:p>
        </p:txBody>
      </p:sp>
      <p:sp>
        <p:nvSpPr>
          <p:cNvPr id="23562" name="Oval 10"/>
          <p:cNvSpPr>
            <a:spLocks noChangeArrowheads="1"/>
          </p:cNvSpPr>
          <p:nvPr/>
        </p:nvSpPr>
        <p:spPr bwMode="auto">
          <a:xfrm>
            <a:off x="2895600" y="46482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54</a:t>
            </a:r>
          </a:p>
        </p:txBody>
      </p:sp>
      <p:sp>
        <p:nvSpPr>
          <p:cNvPr id="23563" name="Oval 11"/>
          <p:cNvSpPr>
            <a:spLocks noChangeArrowheads="1"/>
          </p:cNvSpPr>
          <p:nvPr/>
        </p:nvSpPr>
        <p:spPr bwMode="auto">
          <a:xfrm>
            <a:off x="2895600" y="3810000"/>
            <a:ext cx="457200" cy="457200"/>
          </a:xfrm>
          <a:prstGeom prst="ellipse">
            <a:avLst/>
          </a:prstGeom>
          <a:solidFill>
            <a:schemeClr val="bg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10</a:t>
            </a:r>
          </a:p>
        </p:txBody>
      </p:sp>
      <p:sp>
        <p:nvSpPr>
          <p:cNvPr id="23564" name="Oval 12"/>
          <p:cNvSpPr>
            <a:spLocks noChangeArrowheads="1"/>
          </p:cNvSpPr>
          <p:nvPr/>
        </p:nvSpPr>
        <p:spPr bwMode="auto">
          <a:xfrm>
            <a:off x="2895600" y="28956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9</a:t>
            </a:r>
          </a:p>
        </p:txBody>
      </p:sp>
      <p:sp>
        <p:nvSpPr>
          <p:cNvPr id="23565" name="Oval 13"/>
          <p:cNvSpPr>
            <a:spLocks noChangeArrowheads="1"/>
          </p:cNvSpPr>
          <p:nvPr/>
        </p:nvSpPr>
        <p:spPr bwMode="auto">
          <a:xfrm>
            <a:off x="2895600" y="19812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5</a:t>
            </a:r>
          </a:p>
        </p:txBody>
      </p:sp>
      <p:sp>
        <p:nvSpPr>
          <p:cNvPr id="23566" name="Oval 14"/>
          <p:cNvSpPr>
            <a:spLocks noChangeArrowheads="1"/>
          </p:cNvSpPr>
          <p:nvPr/>
        </p:nvSpPr>
        <p:spPr bwMode="auto">
          <a:xfrm>
            <a:off x="3886200" y="54102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44</a:t>
            </a:r>
          </a:p>
        </p:txBody>
      </p:sp>
      <p:sp>
        <p:nvSpPr>
          <p:cNvPr id="23567" name="Oval 15"/>
          <p:cNvSpPr>
            <a:spLocks noChangeArrowheads="1"/>
          </p:cNvSpPr>
          <p:nvPr/>
        </p:nvSpPr>
        <p:spPr bwMode="auto">
          <a:xfrm>
            <a:off x="3886200" y="45720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32</a:t>
            </a:r>
          </a:p>
        </p:txBody>
      </p:sp>
      <p:sp>
        <p:nvSpPr>
          <p:cNvPr id="23568" name="Oval 16"/>
          <p:cNvSpPr>
            <a:spLocks noChangeArrowheads="1"/>
          </p:cNvSpPr>
          <p:nvPr/>
        </p:nvSpPr>
        <p:spPr bwMode="auto">
          <a:xfrm>
            <a:off x="3886200" y="3733800"/>
            <a:ext cx="457200" cy="457200"/>
          </a:xfrm>
          <a:prstGeom prst="ellipse">
            <a:avLst/>
          </a:prstGeom>
          <a:solidFill>
            <a:schemeClr val="bg1"/>
          </a:solidFill>
          <a:ln w="9525">
            <a:solidFill>
              <a:srgbClr val="FA788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3569" name="Oval 17"/>
          <p:cNvSpPr>
            <a:spLocks noChangeArrowheads="1"/>
          </p:cNvSpPr>
          <p:nvPr/>
        </p:nvSpPr>
        <p:spPr bwMode="auto">
          <a:xfrm>
            <a:off x="3886200" y="28194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13</a:t>
            </a:r>
          </a:p>
        </p:txBody>
      </p:sp>
      <p:sp>
        <p:nvSpPr>
          <p:cNvPr id="23570" name="Oval 18"/>
          <p:cNvSpPr>
            <a:spLocks noChangeArrowheads="1"/>
          </p:cNvSpPr>
          <p:nvPr/>
        </p:nvSpPr>
        <p:spPr bwMode="auto">
          <a:xfrm>
            <a:off x="3886200" y="19812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a:t>
            </a:r>
          </a:p>
        </p:txBody>
      </p:sp>
      <p:sp>
        <p:nvSpPr>
          <p:cNvPr id="23571" name="Oval 19"/>
          <p:cNvSpPr>
            <a:spLocks noChangeArrowheads="1"/>
          </p:cNvSpPr>
          <p:nvPr/>
        </p:nvSpPr>
        <p:spPr bwMode="auto">
          <a:xfrm>
            <a:off x="4800600" y="54102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26</a:t>
            </a:r>
          </a:p>
        </p:txBody>
      </p:sp>
      <p:sp>
        <p:nvSpPr>
          <p:cNvPr id="23572" name="Oval 20"/>
          <p:cNvSpPr>
            <a:spLocks noChangeArrowheads="1"/>
          </p:cNvSpPr>
          <p:nvPr/>
        </p:nvSpPr>
        <p:spPr bwMode="auto">
          <a:xfrm>
            <a:off x="4800600" y="45720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19</a:t>
            </a:r>
          </a:p>
        </p:txBody>
      </p:sp>
      <p:sp>
        <p:nvSpPr>
          <p:cNvPr id="23573" name="Oval 21"/>
          <p:cNvSpPr>
            <a:spLocks noChangeArrowheads="1"/>
          </p:cNvSpPr>
          <p:nvPr/>
        </p:nvSpPr>
        <p:spPr bwMode="auto">
          <a:xfrm>
            <a:off x="4800600" y="3733800"/>
            <a:ext cx="457200" cy="457200"/>
          </a:xfrm>
          <a:prstGeom prst="ellipse">
            <a:avLst/>
          </a:prstGeom>
          <a:solidFill>
            <a:schemeClr val="bg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18</a:t>
            </a:r>
          </a:p>
        </p:txBody>
      </p:sp>
      <p:sp>
        <p:nvSpPr>
          <p:cNvPr id="23574" name="Oval 22"/>
          <p:cNvSpPr>
            <a:spLocks noChangeArrowheads="1"/>
          </p:cNvSpPr>
          <p:nvPr/>
        </p:nvSpPr>
        <p:spPr bwMode="auto">
          <a:xfrm>
            <a:off x="4800600" y="28194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16</a:t>
            </a:r>
          </a:p>
        </p:txBody>
      </p:sp>
      <p:sp>
        <p:nvSpPr>
          <p:cNvPr id="23575" name="Oval 23"/>
          <p:cNvSpPr>
            <a:spLocks noChangeArrowheads="1"/>
          </p:cNvSpPr>
          <p:nvPr/>
        </p:nvSpPr>
        <p:spPr bwMode="auto">
          <a:xfrm>
            <a:off x="4800600" y="19812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a:t>
            </a:r>
          </a:p>
        </p:txBody>
      </p:sp>
      <p:sp>
        <p:nvSpPr>
          <p:cNvPr id="23576" name="Oval 24"/>
          <p:cNvSpPr>
            <a:spLocks noChangeArrowheads="1"/>
          </p:cNvSpPr>
          <p:nvPr/>
        </p:nvSpPr>
        <p:spPr bwMode="auto">
          <a:xfrm>
            <a:off x="5715000" y="54102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71</a:t>
            </a:r>
          </a:p>
        </p:txBody>
      </p:sp>
      <p:sp>
        <p:nvSpPr>
          <p:cNvPr id="23577" name="Oval 25"/>
          <p:cNvSpPr>
            <a:spLocks noChangeArrowheads="1"/>
          </p:cNvSpPr>
          <p:nvPr/>
        </p:nvSpPr>
        <p:spPr bwMode="auto">
          <a:xfrm>
            <a:off x="5715000" y="45720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56</a:t>
            </a:r>
          </a:p>
        </p:txBody>
      </p:sp>
      <p:sp>
        <p:nvSpPr>
          <p:cNvPr id="23578" name="Oval 26"/>
          <p:cNvSpPr>
            <a:spLocks noChangeArrowheads="1"/>
          </p:cNvSpPr>
          <p:nvPr/>
        </p:nvSpPr>
        <p:spPr bwMode="auto">
          <a:xfrm>
            <a:off x="5715000" y="3657600"/>
            <a:ext cx="457200" cy="457200"/>
          </a:xfrm>
          <a:prstGeom prst="ellipse">
            <a:avLst/>
          </a:prstGeom>
          <a:solidFill>
            <a:schemeClr val="bg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47</a:t>
            </a:r>
          </a:p>
        </p:txBody>
      </p:sp>
      <p:sp>
        <p:nvSpPr>
          <p:cNvPr id="23579" name="Oval 27"/>
          <p:cNvSpPr>
            <a:spLocks noChangeArrowheads="1"/>
          </p:cNvSpPr>
          <p:nvPr/>
        </p:nvSpPr>
        <p:spPr bwMode="auto">
          <a:xfrm>
            <a:off x="5715000" y="28194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39</a:t>
            </a:r>
          </a:p>
        </p:txBody>
      </p:sp>
      <p:sp>
        <p:nvSpPr>
          <p:cNvPr id="23580" name="Oval 28"/>
          <p:cNvSpPr>
            <a:spLocks noChangeArrowheads="1"/>
          </p:cNvSpPr>
          <p:nvPr/>
        </p:nvSpPr>
        <p:spPr bwMode="auto">
          <a:xfrm>
            <a:off x="5638800" y="1981200"/>
            <a:ext cx="4572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25</a:t>
            </a:r>
          </a:p>
        </p:txBody>
      </p:sp>
      <p:sp>
        <p:nvSpPr>
          <p:cNvPr id="23581" name="Text Box 29"/>
          <p:cNvSpPr txBox="1">
            <a:spLocks noChangeArrowheads="1"/>
          </p:cNvSpPr>
          <p:nvPr/>
        </p:nvSpPr>
        <p:spPr bwMode="auto">
          <a:xfrm>
            <a:off x="533400" y="2133600"/>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p>
        </p:txBody>
      </p:sp>
      <p:sp>
        <p:nvSpPr>
          <p:cNvPr id="23582" name="Text Box 30"/>
          <p:cNvSpPr txBox="1">
            <a:spLocks noChangeArrowheads="1"/>
          </p:cNvSpPr>
          <p:nvPr/>
        </p:nvSpPr>
        <p:spPr bwMode="auto">
          <a:xfrm>
            <a:off x="457200" y="20574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t>
            </a:r>
          </a:p>
        </p:txBody>
      </p:sp>
      <p:sp>
        <p:nvSpPr>
          <p:cNvPr id="23583" name="Text Box 31"/>
          <p:cNvSpPr txBox="1">
            <a:spLocks noChangeArrowheads="1"/>
          </p:cNvSpPr>
          <p:nvPr/>
        </p:nvSpPr>
        <p:spPr bwMode="auto">
          <a:xfrm>
            <a:off x="381000" y="28956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t>
            </a:r>
          </a:p>
        </p:txBody>
      </p:sp>
      <p:sp>
        <p:nvSpPr>
          <p:cNvPr id="23584" name="Text Box 32"/>
          <p:cNvSpPr txBox="1">
            <a:spLocks noChangeArrowheads="1"/>
          </p:cNvSpPr>
          <p:nvPr/>
        </p:nvSpPr>
        <p:spPr bwMode="auto">
          <a:xfrm>
            <a:off x="381000" y="38862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t>
            </a:r>
          </a:p>
        </p:txBody>
      </p:sp>
      <p:sp>
        <p:nvSpPr>
          <p:cNvPr id="23585" name="Text Box 33"/>
          <p:cNvSpPr txBox="1">
            <a:spLocks noChangeArrowheads="1"/>
          </p:cNvSpPr>
          <p:nvPr/>
        </p:nvSpPr>
        <p:spPr bwMode="auto">
          <a:xfrm>
            <a:off x="457200" y="47244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t>
            </a:r>
          </a:p>
        </p:txBody>
      </p:sp>
      <p:sp>
        <p:nvSpPr>
          <p:cNvPr id="23586" name="Text Box 34"/>
          <p:cNvSpPr txBox="1">
            <a:spLocks noChangeArrowheads="1"/>
          </p:cNvSpPr>
          <p:nvPr/>
        </p:nvSpPr>
        <p:spPr bwMode="auto">
          <a:xfrm>
            <a:off x="533400" y="55626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t>
            </a:r>
          </a:p>
        </p:txBody>
      </p:sp>
      <p:sp>
        <p:nvSpPr>
          <p:cNvPr id="23587" name="Text Box 35"/>
          <p:cNvSpPr txBox="1">
            <a:spLocks noChangeArrowheads="1"/>
          </p:cNvSpPr>
          <p:nvPr/>
        </p:nvSpPr>
        <p:spPr bwMode="auto">
          <a:xfrm>
            <a:off x="6248400" y="19812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t>
            </a:r>
          </a:p>
        </p:txBody>
      </p:sp>
      <p:sp>
        <p:nvSpPr>
          <p:cNvPr id="23588" name="Text Box 36"/>
          <p:cNvSpPr txBox="1">
            <a:spLocks noChangeArrowheads="1"/>
          </p:cNvSpPr>
          <p:nvPr/>
        </p:nvSpPr>
        <p:spPr bwMode="auto">
          <a:xfrm>
            <a:off x="6172200" y="27432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t>
            </a:r>
          </a:p>
        </p:txBody>
      </p:sp>
      <p:sp>
        <p:nvSpPr>
          <p:cNvPr id="23589" name="Text Box 37"/>
          <p:cNvSpPr txBox="1">
            <a:spLocks noChangeArrowheads="1"/>
          </p:cNvSpPr>
          <p:nvPr/>
        </p:nvSpPr>
        <p:spPr bwMode="auto">
          <a:xfrm>
            <a:off x="6248400" y="35814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t>
            </a:r>
          </a:p>
        </p:txBody>
      </p:sp>
      <p:sp>
        <p:nvSpPr>
          <p:cNvPr id="23590" name="Text Box 38"/>
          <p:cNvSpPr txBox="1">
            <a:spLocks noChangeArrowheads="1"/>
          </p:cNvSpPr>
          <p:nvPr/>
        </p:nvSpPr>
        <p:spPr bwMode="auto">
          <a:xfrm>
            <a:off x="6248400" y="46482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t>
            </a:r>
          </a:p>
        </p:txBody>
      </p:sp>
      <p:sp>
        <p:nvSpPr>
          <p:cNvPr id="23591" name="Text Box 39"/>
          <p:cNvSpPr txBox="1">
            <a:spLocks noChangeArrowheads="1"/>
          </p:cNvSpPr>
          <p:nvPr/>
        </p:nvSpPr>
        <p:spPr bwMode="auto">
          <a:xfrm>
            <a:off x="6248400" y="54102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t>
            </a:r>
          </a:p>
        </p:txBody>
      </p:sp>
      <p:sp>
        <p:nvSpPr>
          <p:cNvPr id="23593" name="Text Box 41"/>
          <p:cNvSpPr txBox="1">
            <a:spLocks noChangeArrowheads="1"/>
          </p:cNvSpPr>
          <p:nvPr/>
        </p:nvSpPr>
        <p:spPr bwMode="auto">
          <a:xfrm>
            <a:off x="1447800" y="1143000"/>
            <a:ext cx="563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Find the Median of each group</a:t>
            </a:r>
          </a:p>
        </p:txBody>
      </p:sp>
      <p:sp>
        <p:nvSpPr>
          <p:cNvPr id="23599" name="Line 47"/>
          <p:cNvSpPr>
            <a:spLocks noChangeShapeType="1"/>
          </p:cNvSpPr>
          <p:nvPr/>
        </p:nvSpPr>
        <p:spPr bwMode="auto">
          <a:xfrm>
            <a:off x="228600" y="4495800"/>
            <a:ext cx="3429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00" name="Line 48"/>
          <p:cNvSpPr>
            <a:spLocks noChangeShapeType="1"/>
          </p:cNvSpPr>
          <p:nvPr/>
        </p:nvSpPr>
        <p:spPr bwMode="auto">
          <a:xfrm>
            <a:off x="3657600" y="35814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01" name="Line 49"/>
          <p:cNvSpPr>
            <a:spLocks noChangeShapeType="1"/>
          </p:cNvSpPr>
          <p:nvPr/>
        </p:nvSpPr>
        <p:spPr bwMode="auto">
          <a:xfrm>
            <a:off x="3657600" y="35814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02" name="Line 50"/>
          <p:cNvSpPr>
            <a:spLocks noChangeShapeType="1"/>
          </p:cNvSpPr>
          <p:nvPr/>
        </p:nvSpPr>
        <p:spPr bwMode="auto">
          <a:xfrm>
            <a:off x="4495800" y="1905000"/>
            <a:ext cx="0" cy="167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03" name="Line 51"/>
          <p:cNvSpPr>
            <a:spLocks noChangeShapeType="1"/>
          </p:cNvSpPr>
          <p:nvPr/>
        </p:nvSpPr>
        <p:spPr bwMode="auto">
          <a:xfrm>
            <a:off x="533400" y="1905000"/>
            <a:ext cx="396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04" name="Line 52"/>
          <p:cNvSpPr>
            <a:spLocks noChangeShapeType="1"/>
          </p:cNvSpPr>
          <p:nvPr/>
        </p:nvSpPr>
        <p:spPr bwMode="auto">
          <a:xfrm>
            <a:off x="3810000" y="4495800"/>
            <a:ext cx="0" cy="160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05" name="Line 53"/>
          <p:cNvSpPr>
            <a:spLocks noChangeShapeType="1"/>
          </p:cNvSpPr>
          <p:nvPr/>
        </p:nvSpPr>
        <p:spPr bwMode="auto">
          <a:xfrm>
            <a:off x="3810000" y="6096000"/>
            <a:ext cx="449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06" name="Line 54"/>
          <p:cNvSpPr>
            <a:spLocks noChangeShapeType="1"/>
          </p:cNvSpPr>
          <p:nvPr/>
        </p:nvSpPr>
        <p:spPr bwMode="auto">
          <a:xfrm>
            <a:off x="3810000" y="44958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07" name="Line 55"/>
          <p:cNvSpPr>
            <a:spLocks noChangeShapeType="1"/>
          </p:cNvSpPr>
          <p:nvPr/>
        </p:nvSpPr>
        <p:spPr bwMode="auto">
          <a:xfrm>
            <a:off x="4724400" y="35814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08" name="Line 56"/>
          <p:cNvSpPr>
            <a:spLocks noChangeShapeType="1"/>
          </p:cNvSpPr>
          <p:nvPr/>
        </p:nvSpPr>
        <p:spPr bwMode="auto">
          <a:xfrm>
            <a:off x="4724400" y="3581400"/>
            <a:ext cx="3581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10" name="Line 58"/>
          <p:cNvSpPr>
            <a:spLocks noChangeShapeType="1"/>
          </p:cNvSpPr>
          <p:nvPr/>
        </p:nvSpPr>
        <p:spPr bwMode="auto">
          <a:xfrm flipH="1">
            <a:off x="3200400" y="4114800"/>
            <a:ext cx="838200" cy="21336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11" name="Text Box 59"/>
          <p:cNvSpPr txBox="1">
            <a:spLocks noChangeArrowheads="1"/>
          </p:cNvSpPr>
          <p:nvPr/>
        </p:nvSpPr>
        <p:spPr bwMode="auto">
          <a:xfrm>
            <a:off x="2651125" y="6051550"/>
            <a:ext cx="3330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Find </a:t>
            </a:r>
            <a:r>
              <a:rPr lang="en-US">
                <a:solidFill>
                  <a:srgbClr val="FA7884"/>
                </a:solidFill>
              </a:rPr>
              <a:t>m</a:t>
            </a:r>
            <a:r>
              <a:rPr lang="en-US"/>
              <a:t> ,the median of medians</a:t>
            </a:r>
          </a:p>
        </p:txBody>
      </p:sp>
      <p:sp>
        <p:nvSpPr>
          <p:cNvPr id="23612" name="Text Box 60"/>
          <p:cNvSpPr txBox="1">
            <a:spLocks noChangeArrowheads="1"/>
          </p:cNvSpPr>
          <p:nvPr/>
        </p:nvSpPr>
        <p:spPr bwMode="auto">
          <a:xfrm>
            <a:off x="3870325" y="3765550"/>
            <a:ext cx="434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21</a:t>
            </a:r>
          </a:p>
        </p:txBody>
      </p:sp>
      <p:sp>
        <p:nvSpPr>
          <p:cNvPr id="23613" name="Line 61"/>
          <p:cNvSpPr>
            <a:spLocks noChangeShapeType="1"/>
          </p:cNvSpPr>
          <p:nvPr/>
        </p:nvSpPr>
        <p:spPr bwMode="auto">
          <a:xfrm>
            <a:off x="457200" y="1905000"/>
            <a:ext cx="0" cy="25908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14" name="Text Box 62"/>
          <p:cNvSpPr txBox="1">
            <a:spLocks noChangeArrowheads="1"/>
          </p:cNvSpPr>
          <p:nvPr/>
        </p:nvSpPr>
        <p:spPr bwMode="auto">
          <a:xfrm>
            <a:off x="457200" y="2667000"/>
            <a:ext cx="9144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3n/10</a:t>
            </a:r>
          </a:p>
        </p:txBody>
      </p:sp>
    </p:spTree>
    <p:extLst>
      <p:ext uri="{BB962C8B-B14F-4D97-AF65-F5344CB8AC3E}">
        <p14:creationId xmlns:p14="http://schemas.microsoft.com/office/powerpoint/2010/main" val="35967831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z="2400"/>
              <a:t>Find the sets L and R</a:t>
            </a:r>
          </a:p>
        </p:txBody>
      </p:sp>
      <p:sp>
        <p:nvSpPr>
          <p:cNvPr id="29699" name="Rectangle 3"/>
          <p:cNvSpPr>
            <a:spLocks noGrp="1" noChangeArrowheads="1"/>
          </p:cNvSpPr>
          <p:nvPr>
            <p:ph type="body" idx="1"/>
          </p:nvPr>
        </p:nvSpPr>
        <p:spPr>
          <a:xfrm>
            <a:off x="1182688" y="2017713"/>
            <a:ext cx="7772400" cy="1106487"/>
          </a:xfrm>
        </p:spPr>
        <p:txBody>
          <a:bodyPr/>
          <a:lstStyle/>
          <a:p>
            <a:r>
              <a:rPr lang="en-US" sz="2000" dirty="0"/>
              <a:t>Compare each n-1 elements with the median m and find two sets L and R such that every element in L is smaller than m and every element in R is greater than m.</a:t>
            </a:r>
          </a:p>
        </p:txBody>
      </p:sp>
      <p:sp>
        <p:nvSpPr>
          <p:cNvPr id="29700" name="Line 4"/>
          <p:cNvSpPr>
            <a:spLocks noChangeShapeType="1"/>
          </p:cNvSpPr>
          <p:nvPr/>
        </p:nvSpPr>
        <p:spPr bwMode="auto">
          <a:xfrm>
            <a:off x="1905000" y="3886200"/>
            <a:ext cx="17526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1" name="Text Box 5"/>
          <p:cNvSpPr txBox="1">
            <a:spLocks noChangeArrowheads="1"/>
          </p:cNvSpPr>
          <p:nvPr/>
        </p:nvSpPr>
        <p:spPr bwMode="auto">
          <a:xfrm>
            <a:off x="3581400" y="36576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m</a:t>
            </a:r>
          </a:p>
        </p:txBody>
      </p:sp>
      <p:sp>
        <p:nvSpPr>
          <p:cNvPr id="29702" name="Line 6"/>
          <p:cNvSpPr>
            <a:spLocks noChangeShapeType="1"/>
          </p:cNvSpPr>
          <p:nvPr/>
        </p:nvSpPr>
        <p:spPr bwMode="auto">
          <a:xfrm>
            <a:off x="3886200" y="3886200"/>
            <a:ext cx="17526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3" name="Text Box 7"/>
          <p:cNvSpPr txBox="1">
            <a:spLocks noChangeArrowheads="1"/>
          </p:cNvSpPr>
          <p:nvPr/>
        </p:nvSpPr>
        <p:spPr bwMode="auto">
          <a:xfrm>
            <a:off x="2438400" y="4030663"/>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L</a:t>
            </a:r>
          </a:p>
        </p:txBody>
      </p:sp>
      <p:sp>
        <p:nvSpPr>
          <p:cNvPr id="29704" name="Text Box 8"/>
          <p:cNvSpPr txBox="1">
            <a:spLocks noChangeArrowheads="1"/>
          </p:cNvSpPr>
          <p:nvPr/>
        </p:nvSpPr>
        <p:spPr bwMode="auto">
          <a:xfrm>
            <a:off x="4495800" y="40386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R</a:t>
            </a:r>
          </a:p>
        </p:txBody>
      </p:sp>
      <p:sp>
        <p:nvSpPr>
          <p:cNvPr id="29705" name="Text Box 9"/>
          <p:cNvSpPr txBox="1">
            <a:spLocks noChangeArrowheads="1"/>
          </p:cNvSpPr>
          <p:nvPr/>
        </p:nvSpPr>
        <p:spPr bwMode="auto">
          <a:xfrm>
            <a:off x="1447800" y="5257800"/>
            <a:ext cx="2743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3n/10&lt;L&lt;7n/10</a:t>
            </a:r>
          </a:p>
        </p:txBody>
      </p:sp>
      <p:sp>
        <p:nvSpPr>
          <p:cNvPr id="29706" name="Text Box 10"/>
          <p:cNvSpPr txBox="1">
            <a:spLocks noChangeArrowheads="1"/>
          </p:cNvSpPr>
          <p:nvPr/>
        </p:nvSpPr>
        <p:spPr bwMode="auto">
          <a:xfrm>
            <a:off x="5105400" y="5257800"/>
            <a:ext cx="1981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3n/10&lt;R&lt;7n/10</a:t>
            </a:r>
          </a:p>
        </p:txBody>
      </p:sp>
    </p:spTree>
    <p:extLst>
      <p:ext uri="{BB962C8B-B14F-4D97-AF65-F5344CB8AC3E}">
        <p14:creationId xmlns:p14="http://schemas.microsoft.com/office/powerpoint/2010/main" val="30130080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z="2400" dirty="0"/>
              <a:t>Recursion</a:t>
            </a:r>
          </a:p>
        </p:txBody>
      </p:sp>
      <p:sp>
        <p:nvSpPr>
          <p:cNvPr id="28675" name="Rectangle 3"/>
          <p:cNvSpPr>
            <a:spLocks noGrp="1" noChangeArrowheads="1"/>
          </p:cNvSpPr>
          <p:nvPr>
            <p:ph type="body" idx="1"/>
          </p:nvPr>
        </p:nvSpPr>
        <p:spPr>
          <a:xfrm>
            <a:off x="1182688" y="2017713"/>
            <a:ext cx="7772400" cy="1487487"/>
          </a:xfrm>
        </p:spPr>
        <p:txBody>
          <a:bodyPr/>
          <a:lstStyle/>
          <a:p>
            <a:r>
              <a:rPr lang="en-US" sz="2000" dirty="0"/>
              <a:t>Let r=|L|+1</a:t>
            </a:r>
          </a:p>
          <a:p>
            <a:r>
              <a:rPr lang="en-US" sz="2000" dirty="0"/>
              <a:t>If k=r, then return m.</a:t>
            </a:r>
          </a:p>
          <a:p>
            <a:r>
              <a:rPr lang="en-US" sz="2000" dirty="0"/>
              <a:t>If k&lt;r, then return k </a:t>
            </a:r>
            <a:r>
              <a:rPr lang="en-US" sz="2000" baseline="30000" dirty="0" err="1"/>
              <a:t>th</a:t>
            </a:r>
            <a:r>
              <a:rPr lang="en-US" sz="2000" dirty="0"/>
              <a:t> smallest of the set L.</a:t>
            </a:r>
          </a:p>
          <a:p>
            <a:r>
              <a:rPr lang="en-US" sz="2000" dirty="0"/>
              <a:t>If k&gt;r, then return k-r </a:t>
            </a:r>
            <a:r>
              <a:rPr lang="en-US" sz="2000" baseline="30000" dirty="0" err="1"/>
              <a:t>th</a:t>
            </a:r>
            <a:r>
              <a:rPr lang="en-US" sz="2000" dirty="0"/>
              <a:t> smallest of the set R.</a:t>
            </a:r>
            <a:r>
              <a:rPr lang="en-US" dirty="0"/>
              <a:t> </a:t>
            </a:r>
          </a:p>
          <a:p>
            <a:endParaRPr lang="en-US" dirty="0"/>
          </a:p>
          <a:p>
            <a:r>
              <a:rPr lang="en-US" dirty="0"/>
              <a:t>T (n)=O (n) + T (n/5) +T (7n/10)</a:t>
            </a:r>
          </a:p>
          <a:p>
            <a:endParaRPr lang="en-US" dirty="0"/>
          </a:p>
          <a:p>
            <a:r>
              <a:rPr lang="en-US" dirty="0"/>
              <a:t>From this, we can conclude that T(n)=O(n) </a:t>
            </a:r>
          </a:p>
          <a:p>
            <a:endParaRPr lang="en-US" dirty="0"/>
          </a:p>
          <a:p>
            <a:pPr>
              <a:buFont typeface="Wingdings" pitchFamily="2" charset="2"/>
              <a:buNone/>
            </a:pPr>
            <a:endParaRPr lang="en-US" dirty="0"/>
          </a:p>
        </p:txBody>
      </p:sp>
    </p:spTree>
    <p:extLst>
      <p:ext uri="{BB962C8B-B14F-4D97-AF65-F5344CB8AC3E}">
        <p14:creationId xmlns:p14="http://schemas.microsoft.com/office/powerpoint/2010/main" val="1915963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lide Number Placeholder 3"/>
          <p:cNvSpPr>
            <a:spLocks noGrp="1"/>
          </p:cNvSpPr>
          <p:nvPr>
            <p:ph type="sldNum" sz="quarter" idx="10"/>
          </p:nvPr>
        </p:nvSpPr>
        <p:spPr/>
        <p:txBody>
          <a:bodyPr/>
          <a:lstStyle/>
          <a:p>
            <a:fld id="{F1FAED42-7218-46FD-9731-29DA5F931F66}" type="slidenum">
              <a:rPr lang="en-US"/>
              <a:pPr/>
              <a:t>5</a:t>
            </a:fld>
            <a:endParaRPr lang="en-US" sz="1400"/>
          </a:p>
        </p:txBody>
      </p:sp>
      <p:sp>
        <p:nvSpPr>
          <p:cNvPr id="523266" name="Rectangle 2"/>
          <p:cNvSpPr>
            <a:spLocks noGrp="1" noChangeArrowheads="1"/>
          </p:cNvSpPr>
          <p:nvPr>
            <p:ph type="title"/>
          </p:nvPr>
        </p:nvSpPr>
        <p:spPr/>
        <p:txBody>
          <a:bodyPr/>
          <a:lstStyle/>
          <a:p>
            <a:r>
              <a:rPr lang="en-US"/>
              <a:t>Mergesort</a:t>
            </a:r>
          </a:p>
        </p:txBody>
      </p:sp>
      <p:sp>
        <p:nvSpPr>
          <p:cNvPr id="523267" name="Rectangle 3"/>
          <p:cNvSpPr>
            <a:spLocks noGrp="1" noChangeArrowheads="1"/>
          </p:cNvSpPr>
          <p:nvPr>
            <p:ph type="body" idx="1"/>
          </p:nvPr>
        </p:nvSpPr>
        <p:spPr/>
        <p:txBody>
          <a:bodyPr/>
          <a:lstStyle/>
          <a:p>
            <a:r>
              <a:rPr lang="en-US"/>
              <a:t>Mergesort.</a:t>
            </a:r>
          </a:p>
          <a:p>
            <a:pPr lvl="1"/>
            <a:r>
              <a:rPr lang="en-US"/>
              <a:t>Divide array into two halves.</a:t>
            </a:r>
          </a:p>
          <a:p>
            <a:pPr lvl="1"/>
            <a:r>
              <a:rPr lang="en-US"/>
              <a:t>Recursively sort each half.</a:t>
            </a:r>
          </a:p>
          <a:p>
            <a:pPr lvl="1"/>
            <a:r>
              <a:rPr lang="en-US"/>
              <a:t>Merge two halves to make sorted whole.</a:t>
            </a:r>
          </a:p>
        </p:txBody>
      </p:sp>
      <p:sp>
        <p:nvSpPr>
          <p:cNvPr id="523268" name="Text Box 4"/>
          <p:cNvSpPr txBox="1">
            <a:spLocks noChangeArrowheads="1"/>
          </p:cNvSpPr>
          <p:nvPr/>
        </p:nvSpPr>
        <p:spPr bwMode="auto">
          <a:xfrm>
            <a:off x="6904038" y="5262563"/>
            <a:ext cx="990600" cy="3460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0" lang="en-US"/>
              <a:t>merge</a:t>
            </a:r>
          </a:p>
        </p:txBody>
      </p:sp>
      <p:sp>
        <p:nvSpPr>
          <p:cNvPr id="523270" name="Text Box 6"/>
          <p:cNvSpPr txBox="1">
            <a:spLocks noChangeArrowheads="1"/>
          </p:cNvSpPr>
          <p:nvPr/>
        </p:nvSpPr>
        <p:spPr bwMode="auto">
          <a:xfrm>
            <a:off x="6904038" y="4619625"/>
            <a:ext cx="838200" cy="3460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0" lang="en-US"/>
              <a:t>sort</a:t>
            </a:r>
          </a:p>
        </p:txBody>
      </p:sp>
      <p:sp>
        <p:nvSpPr>
          <p:cNvPr id="523281" name="Text Box 17"/>
          <p:cNvSpPr txBox="1">
            <a:spLocks noChangeArrowheads="1"/>
          </p:cNvSpPr>
          <p:nvPr/>
        </p:nvSpPr>
        <p:spPr bwMode="auto">
          <a:xfrm>
            <a:off x="6904038" y="3997325"/>
            <a:ext cx="990600" cy="3460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0" lang="en-US"/>
              <a:t>divide</a:t>
            </a:r>
          </a:p>
        </p:txBody>
      </p:sp>
      <p:grpSp>
        <p:nvGrpSpPr>
          <p:cNvPr id="523314" name="Group 50"/>
          <p:cNvGrpSpPr>
            <a:grpSpLocks/>
          </p:cNvGrpSpPr>
          <p:nvPr/>
        </p:nvGrpSpPr>
        <p:grpSpPr bwMode="auto">
          <a:xfrm>
            <a:off x="1189038" y="3387725"/>
            <a:ext cx="5486400" cy="2251075"/>
            <a:chOff x="816" y="2400"/>
            <a:chExt cx="3744" cy="1536"/>
          </a:xfrm>
        </p:grpSpPr>
        <p:sp>
          <p:nvSpPr>
            <p:cNvPr id="523271" name="Rectangle 7"/>
            <p:cNvSpPr>
              <a:spLocks noChangeArrowheads="1"/>
            </p:cNvSpPr>
            <p:nvPr/>
          </p:nvSpPr>
          <p:spPr bwMode="auto">
            <a:xfrm>
              <a:off x="1008" y="2400"/>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A</a:t>
              </a:r>
            </a:p>
          </p:txBody>
        </p:sp>
        <p:sp>
          <p:nvSpPr>
            <p:cNvPr id="523272" name="Rectangle 8"/>
            <p:cNvSpPr>
              <a:spLocks noChangeArrowheads="1"/>
            </p:cNvSpPr>
            <p:nvPr/>
          </p:nvSpPr>
          <p:spPr bwMode="auto">
            <a:xfrm>
              <a:off x="1344" y="2400"/>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L</a:t>
              </a:r>
            </a:p>
          </p:txBody>
        </p:sp>
        <p:sp>
          <p:nvSpPr>
            <p:cNvPr id="523273" name="Rectangle 9"/>
            <p:cNvSpPr>
              <a:spLocks noChangeArrowheads="1"/>
            </p:cNvSpPr>
            <p:nvPr/>
          </p:nvSpPr>
          <p:spPr bwMode="auto">
            <a:xfrm>
              <a:off x="1680" y="2400"/>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G</a:t>
              </a:r>
            </a:p>
          </p:txBody>
        </p:sp>
        <p:sp>
          <p:nvSpPr>
            <p:cNvPr id="523274" name="Rectangle 10"/>
            <p:cNvSpPr>
              <a:spLocks noChangeArrowheads="1"/>
            </p:cNvSpPr>
            <p:nvPr/>
          </p:nvSpPr>
          <p:spPr bwMode="auto">
            <a:xfrm>
              <a:off x="2016" y="2400"/>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O</a:t>
              </a:r>
            </a:p>
          </p:txBody>
        </p:sp>
        <p:sp>
          <p:nvSpPr>
            <p:cNvPr id="523275" name="Rectangle 11"/>
            <p:cNvSpPr>
              <a:spLocks noChangeArrowheads="1"/>
            </p:cNvSpPr>
            <p:nvPr/>
          </p:nvSpPr>
          <p:spPr bwMode="auto">
            <a:xfrm>
              <a:off x="2352" y="2400"/>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R</a:t>
              </a:r>
            </a:p>
          </p:txBody>
        </p:sp>
        <p:sp>
          <p:nvSpPr>
            <p:cNvPr id="523276" name="Rectangle 12"/>
            <p:cNvSpPr>
              <a:spLocks noChangeArrowheads="1"/>
            </p:cNvSpPr>
            <p:nvPr/>
          </p:nvSpPr>
          <p:spPr bwMode="auto">
            <a:xfrm>
              <a:off x="2688" y="2400"/>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I</a:t>
              </a:r>
            </a:p>
          </p:txBody>
        </p:sp>
        <p:sp>
          <p:nvSpPr>
            <p:cNvPr id="523277" name="Rectangle 13"/>
            <p:cNvSpPr>
              <a:spLocks noChangeArrowheads="1"/>
            </p:cNvSpPr>
            <p:nvPr/>
          </p:nvSpPr>
          <p:spPr bwMode="auto">
            <a:xfrm>
              <a:off x="3024" y="2400"/>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T</a:t>
              </a:r>
            </a:p>
          </p:txBody>
        </p:sp>
        <p:sp>
          <p:nvSpPr>
            <p:cNvPr id="523278" name="Rectangle 14"/>
            <p:cNvSpPr>
              <a:spLocks noChangeArrowheads="1"/>
            </p:cNvSpPr>
            <p:nvPr/>
          </p:nvSpPr>
          <p:spPr bwMode="auto">
            <a:xfrm>
              <a:off x="3360" y="2400"/>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H</a:t>
              </a:r>
            </a:p>
          </p:txBody>
        </p:sp>
        <p:sp>
          <p:nvSpPr>
            <p:cNvPr id="523279" name="Rectangle 15"/>
            <p:cNvSpPr>
              <a:spLocks noChangeArrowheads="1"/>
            </p:cNvSpPr>
            <p:nvPr/>
          </p:nvSpPr>
          <p:spPr bwMode="auto">
            <a:xfrm>
              <a:off x="3696" y="2400"/>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M</a:t>
              </a:r>
            </a:p>
          </p:txBody>
        </p:sp>
        <p:sp>
          <p:nvSpPr>
            <p:cNvPr id="523280" name="Rectangle 16"/>
            <p:cNvSpPr>
              <a:spLocks noChangeArrowheads="1"/>
            </p:cNvSpPr>
            <p:nvPr/>
          </p:nvSpPr>
          <p:spPr bwMode="auto">
            <a:xfrm>
              <a:off x="4032" y="2400"/>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S</a:t>
              </a:r>
            </a:p>
          </p:txBody>
        </p:sp>
        <p:sp>
          <p:nvSpPr>
            <p:cNvPr id="523282" name="Rectangle 18"/>
            <p:cNvSpPr>
              <a:spLocks noChangeArrowheads="1"/>
            </p:cNvSpPr>
            <p:nvPr/>
          </p:nvSpPr>
          <p:spPr bwMode="auto">
            <a:xfrm>
              <a:off x="816" y="2832"/>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A</a:t>
              </a:r>
            </a:p>
          </p:txBody>
        </p:sp>
        <p:sp>
          <p:nvSpPr>
            <p:cNvPr id="523283" name="Rectangle 19"/>
            <p:cNvSpPr>
              <a:spLocks noChangeArrowheads="1"/>
            </p:cNvSpPr>
            <p:nvPr/>
          </p:nvSpPr>
          <p:spPr bwMode="auto">
            <a:xfrm>
              <a:off x="1152" y="2832"/>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L</a:t>
              </a:r>
            </a:p>
          </p:txBody>
        </p:sp>
        <p:sp>
          <p:nvSpPr>
            <p:cNvPr id="523284" name="Rectangle 20"/>
            <p:cNvSpPr>
              <a:spLocks noChangeArrowheads="1"/>
            </p:cNvSpPr>
            <p:nvPr/>
          </p:nvSpPr>
          <p:spPr bwMode="auto">
            <a:xfrm>
              <a:off x="1488" y="2832"/>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G</a:t>
              </a:r>
            </a:p>
          </p:txBody>
        </p:sp>
        <p:sp>
          <p:nvSpPr>
            <p:cNvPr id="523285" name="Rectangle 21"/>
            <p:cNvSpPr>
              <a:spLocks noChangeArrowheads="1"/>
            </p:cNvSpPr>
            <p:nvPr/>
          </p:nvSpPr>
          <p:spPr bwMode="auto">
            <a:xfrm>
              <a:off x="1824" y="2832"/>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O</a:t>
              </a:r>
            </a:p>
          </p:txBody>
        </p:sp>
        <p:sp>
          <p:nvSpPr>
            <p:cNvPr id="523286" name="Rectangle 22"/>
            <p:cNvSpPr>
              <a:spLocks noChangeArrowheads="1"/>
            </p:cNvSpPr>
            <p:nvPr/>
          </p:nvSpPr>
          <p:spPr bwMode="auto">
            <a:xfrm>
              <a:off x="2160" y="2832"/>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R</a:t>
              </a:r>
            </a:p>
          </p:txBody>
        </p:sp>
        <p:sp>
          <p:nvSpPr>
            <p:cNvPr id="523287" name="Rectangle 23"/>
            <p:cNvSpPr>
              <a:spLocks noChangeArrowheads="1"/>
            </p:cNvSpPr>
            <p:nvPr/>
          </p:nvSpPr>
          <p:spPr bwMode="auto">
            <a:xfrm>
              <a:off x="2880" y="2832"/>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I</a:t>
              </a:r>
            </a:p>
          </p:txBody>
        </p:sp>
        <p:sp>
          <p:nvSpPr>
            <p:cNvPr id="523288" name="Rectangle 24"/>
            <p:cNvSpPr>
              <a:spLocks noChangeArrowheads="1"/>
            </p:cNvSpPr>
            <p:nvPr/>
          </p:nvSpPr>
          <p:spPr bwMode="auto">
            <a:xfrm>
              <a:off x="3216" y="2832"/>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T</a:t>
              </a:r>
            </a:p>
          </p:txBody>
        </p:sp>
        <p:sp>
          <p:nvSpPr>
            <p:cNvPr id="523289" name="Rectangle 25"/>
            <p:cNvSpPr>
              <a:spLocks noChangeArrowheads="1"/>
            </p:cNvSpPr>
            <p:nvPr/>
          </p:nvSpPr>
          <p:spPr bwMode="auto">
            <a:xfrm>
              <a:off x="3552" y="2832"/>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H</a:t>
              </a:r>
            </a:p>
          </p:txBody>
        </p:sp>
        <p:sp>
          <p:nvSpPr>
            <p:cNvPr id="523290" name="Rectangle 26"/>
            <p:cNvSpPr>
              <a:spLocks noChangeArrowheads="1"/>
            </p:cNvSpPr>
            <p:nvPr/>
          </p:nvSpPr>
          <p:spPr bwMode="auto">
            <a:xfrm>
              <a:off x="3888" y="2832"/>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M</a:t>
              </a:r>
            </a:p>
          </p:txBody>
        </p:sp>
        <p:sp>
          <p:nvSpPr>
            <p:cNvPr id="523291" name="Rectangle 27"/>
            <p:cNvSpPr>
              <a:spLocks noChangeArrowheads="1"/>
            </p:cNvSpPr>
            <p:nvPr/>
          </p:nvSpPr>
          <p:spPr bwMode="auto">
            <a:xfrm>
              <a:off x="4224" y="2832"/>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S</a:t>
              </a:r>
            </a:p>
          </p:txBody>
        </p:sp>
        <p:sp>
          <p:nvSpPr>
            <p:cNvPr id="523292" name="Rectangle 28"/>
            <p:cNvSpPr>
              <a:spLocks noChangeArrowheads="1"/>
            </p:cNvSpPr>
            <p:nvPr/>
          </p:nvSpPr>
          <p:spPr bwMode="auto">
            <a:xfrm>
              <a:off x="816" y="3264"/>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A</a:t>
              </a:r>
            </a:p>
          </p:txBody>
        </p:sp>
        <p:sp>
          <p:nvSpPr>
            <p:cNvPr id="523293" name="Rectangle 29"/>
            <p:cNvSpPr>
              <a:spLocks noChangeArrowheads="1"/>
            </p:cNvSpPr>
            <p:nvPr/>
          </p:nvSpPr>
          <p:spPr bwMode="auto">
            <a:xfrm>
              <a:off x="1152" y="3264"/>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G</a:t>
              </a:r>
            </a:p>
          </p:txBody>
        </p:sp>
        <p:sp>
          <p:nvSpPr>
            <p:cNvPr id="523294" name="Rectangle 30"/>
            <p:cNvSpPr>
              <a:spLocks noChangeArrowheads="1"/>
            </p:cNvSpPr>
            <p:nvPr/>
          </p:nvSpPr>
          <p:spPr bwMode="auto">
            <a:xfrm>
              <a:off x="1488" y="3264"/>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L</a:t>
              </a:r>
            </a:p>
          </p:txBody>
        </p:sp>
        <p:sp>
          <p:nvSpPr>
            <p:cNvPr id="523295" name="Rectangle 31"/>
            <p:cNvSpPr>
              <a:spLocks noChangeArrowheads="1"/>
            </p:cNvSpPr>
            <p:nvPr/>
          </p:nvSpPr>
          <p:spPr bwMode="auto">
            <a:xfrm>
              <a:off x="1824" y="3264"/>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O</a:t>
              </a:r>
            </a:p>
          </p:txBody>
        </p:sp>
        <p:sp>
          <p:nvSpPr>
            <p:cNvPr id="523296" name="Rectangle 32"/>
            <p:cNvSpPr>
              <a:spLocks noChangeArrowheads="1"/>
            </p:cNvSpPr>
            <p:nvPr/>
          </p:nvSpPr>
          <p:spPr bwMode="auto">
            <a:xfrm>
              <a:off x="2160" y="3264"/>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R</a:t>
              </a:r>
            </a:p>
          </p:txBody>
        </p:sp>
        <p:sp>
          <p:nvSpPr>
            <p:cNvPr id="523297" name="Rectangle 33"/>
            <p:cNvSpPr>
              <a:spLocks noChangeArrowheads="1"/>
            </p:cNvSpPr>
            <p:nvPr/>
          </p:nvSpPr>
          <p:spPr bwMode="auto">
            <a:xfrm>
              <a:off x="2880" y="3264"/>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H</a:t>
              </a:r>
            </a:p>
          </p:txBody>
        </p:sp>
        <p:sp>
          <p:nvSpPr>
            <p:cNvPr id="523298" name="Rectangle 34"/>
            <p:cNvSpPr>
              <a:spLocks noChangeArrowheads="1"/>
            </p:cNvSpPr>
            <p:nvPr/>
          </p:nvSpPr>
          <p:spPr bwMode="auto">
            <a:xfrm>
              <a:off x="3216" y="3264"/>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I</a:t>
              </a:r>
            </a:p>
          </p:txBody>
        </p:sp>
        <p:sp>
          <p:nvSpPr>
            <p:cNvPr id="523299" name="Rectangle 35"/>
            <p:cNvSpPr>
              <a:spLocks noChangeArrowheads="1"/>
            </p:cNvSpPr>
            <p:nvPr/>
          </p:nvSpPr>
          <p:spPr bwMode="auto">
            <a:xfrm>
              <a:off x="3552" y="3264"/>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M</a:t>
              </a:r>
            </a:p>
          </p:txBody>
        </p:sp>
        <p:sp>
          <p:nvSpPr>
            <p:cNvPr id="523300" name="Rectangle 36"/>
            <p:cNvSpPr>
              <a:spLocks noChangeArrowheads="1"/>
            </p:cNvSpPr>
            <p:nvPr/>
          </p:nvSpPr>
          <p:spPr bwMode="auto">
            <a:xfrm>
              <a:off x="3888" y="3264"/>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S</a:t>
              </a:r>
            </a:p>
          </p:txBody>
        </p:sp>
        <p:sp>
          <p:nvSpPr>
            <p:cNvPr id="523301" name="Rectangle 37"/>
            <p:cNvSpPr>
              <a:spLocks noChangeArrowheads="1"/>
            </p:cNvSpPr>
            <p:nvPr/>
          </p:nvSpPr>
          <p:spPr bwMode="auto">
            <a:xfrm>
              <a:off x="4224" y="3264"/>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T</a:t>
              </a:r>
            </a:p>
          </p:txBody>
        </p:sp>
        <p:sp>
          <p:nvSpPr>
            <p:cNvPr id="523302" name="Rectangle 38"/>
            <p:cNvSpPr>
              <a:spLocks noChangeArrowheads="1"/>
            </p:cNvSpPr>
            <p:nvPr/>
          </p:nvSpPr>
          <p:spPr bwMode="auto">
            <a:xfrm>
              <a:off x="1008" y="3696"/>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A</a:t>
              </a:r>
            </a:p>
          </p:txBody>
        </p:sp>
        <p:sp>
          <p:nvSpPr>
            <p:cNvPr id="523303" name="Rectangle 39"/>
            <p:cNvSpPr>
              <a:spLocks noChangeArrowheads="1"/>
            </p:cNvSpPr>
            <p:nvPr/>
          </p:nvSpPr>
          <p:spPr bwMode="auto">
            <a:xfrm>
              <a:off x="1344" y="3696"/>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G</a:t>
              </a:r>
            </a:p>
          </p:txBody>
        </p:sp>
        <p:sp>
          <p:nvSpPr>
            <p:cNvPr id="523304" name="Rectangle 40"/>
            <p:cNvSpPr>
              <a:spLocks noChangeArrowheads="1"/>
            </p:cNvSpPr>
            <p:nvPr/>
          </p:nvSpPr>
          <p:spPr bwMode="auto">
            <a:xfrm>
              <a:off x="1680" y="3696"/>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H</a:t>
              </a:r>
            </a:p>
          </p:txBody>
        </p:sp>
        <p:sp>
          <p:nvSpPr>
            <p:cNvPr id="523305" name="Rectangle 41"/>
            <p:cNvSpPr>
              <a:spLocks noChangeArrowheads="1"/>
            </p:cNvSpPr>
            <p:nvPr/>
          </p:nvSpPr>
          <p:spPr bwMode="auto">
            <a:xfrm>
              <a:off x="2016" y="3696"/>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I</a:t>
              </a:r>
            </a:p>
          </p:txBody>
        </p:sp>
        <p:sp>
          <p:nvSpPr>
            <p:cNvPr id="523306" name="Rectangle 42"/>
            <p:cNvSpPr>
              <a:spLocks noChangeArrowheads="1"/>
            </p:cNvSpPr>
            <p:nvPr/>
          </p:nvSpPr>
          <p:spPr bwMode="auto">
            <a:xfrm>
              <a:off x="2352" y="3696"/>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L</a:t>
              </a:r>
            </a:p>
          </p:txBody>
        </p:sp>
        <p:sp>
          <p:nvSpPr>
            <p:cNvPr id="523307" name="Rectangle 43"/>
            <p:cNvSpPr>
              <a:spLocks noChangeArrowheads="1"/>
            </p:cNvSpPr>
            <p:nvPr/>
          </p:nvSpPr>
          <p:spPr bwMode="auto">
            <a:xfrm>
              <a:off x="2688" y="3696"/>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M</a:t>
              </a:r>
            </a:p>
          </p:txBody>
        </p:sp>
        <p:sp>
          <p:nvSpPr>
            <p:cNvPr id="523308" name="Rectangle 44"/>
            <p:cNvSpPr>
              <a:spLocks noChangeArrowheads="1"/>
            </p:cNvSpPr>
            <p:nvPr/>
          </p:nvSpPr>
          <p:spPr bwMode="auto">
            <a:xfrm>
              <a:off x="3024" y="3696"/>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O</a:t>
              </a:r>
            </a:p>
          </p:txBody>
        </p:sp>
        <p:sp>
          <p:nvSpPr>
            <p:cNvPr id="523309" name="Rectangle 45"/>
            <p:cNvSpPr>
              <a:spLocks noChangeArrowheads="1"/>
            </p:cNvSpPr>
            <p:nvPr/>
          </p:nvSpPr>
          <p:spPr bwMode="auto">
            <a:xfrm>
              <a:off x="3360" y="3696"/>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R</a:t>
              </a:r>
            </a:p>
          </p:txBody>
        </p:sp>
        <p:sp>
          <p:nvSpPr>
            <p:cNvPr id="523310" name="Rectangle 46"/>
            <p:cNvSpPr>
              <a:spLocks noChangeArrowheads="1"/>
            </p:cNvSpPr>
            <p:nvPr/>
          </p:nvSpPr>
          <p:spPr bwMode="auto">
            <a:xfrm>
              <a:off x="3696" y="3696"/>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S</a:t>
              </a:r>
            </a:p>
          </p:txBody>
        </p:sp>
        <p:sp>
          <p:nvSpPr>
            <p:cNvPr id="523311" name="Rectangle 47"/>
            <p:cNvSpPr>
              <a:spLocks noChangeArrowheads="1"/>
            </p:cNvSpPr>
            <p:nvPr/>
          </p:nvSpPr>
          <p:spPr bwMode="auto">
            <a:xfrm>
              <a:off x="4032" y="3696"/>
              <a:ext cx="336" cy="240"/>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T</a:t>
              </a:r>
            </a:p>
          </p:txBody>
        </p:sp>
      </p:grpSp>
      <p:pic>
        <p:nvPicPr>
          <p:cNvPr id="523312" name="Picture 48" descr="john_von_neumann_ENIAC"/>
          <p:cNvPicPr>
            <a:picLocks noChangeAspect="1" noChangeArrowheads="1"/>
          </p:cNvPicPr>
          <p:nvPr/>
        </p:nvPicPr>
        <p:blipFill>
          <a:blip r:embed="rId3">
            <a:extLst>
              <a:ext uri="{28A0092B-C50C-407E-A947-70E740481C1C}">
                <a14:useLocalDpi xmlns:a14="http://schemas.microsoft.com/office/drawing/2010/main" val="0"/>
              </a:ext>
            </a:extLst>
          </a:blip>
          <a:srcRect r="48813"/>
          <a:stretch>
            <a:fillRect/>
          </a:stretch>
        </p:blipFill>
        <p:spPr bwMode="auto">
          <a:xfrm>
            <a:off x="7086600" y="838200"/>
            <a:ext cx="1314450" cy="1741488"/>
          </a:xfrm>
          <a:prstGeom prst="rect">
            <a:avLst/>
          </a:prstGeom>
          <a:noFill/>
          <a:extLst>
            <a:ext uri="{909E8E84-426E-40DD-AFC4-6F175D3DCCD1}">
              <a14:hiddenFill xmlns:a14="http://schemas.microsoft.com/office/drawing/2010/main">
                <a:solidFill>
                  <a:srgbClr val="FFFFFF"/>
                </a:solidFill>
              </a14:hiddenFill>
            </a:ext>
          </a:extLst>
        </p:spPr>
      </p:pic>
      <p:sp>
        <p:nvSpPr>
          <p:cNvPr id="523313" name="Text Box 49"/>
          <p:cNvSpPr txBox="1">
            <a:spLocks noChangeArrowheads="1"/>
          </p:cNvSpPr>
          <p:nvPr/>
        </p:nvSpPr>
        <p:spPr bwMode="auto">
          <a:xfrm>
            <a:off x="6781800" y="2667000"/>
            <a:ext cx="20113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kumimoji="0" lang="en-US" sz="1200"/>
              <a:t>Jon von Neumann (1945)</a:t>
            </a:r>
          </a:p>
        </p:txBody>
      </p:sp>
      <p:sp>
        <p:nvSpPr>
          <p:cNvPr id="523315" name="Text Box 51"/>
          <p:cNvSpPr txBox="1">
            <a:spLocks noChangeArrowheads="1"/>
          </p:cNvSpPr>
          <p:nvPr/>
        </p:nvSpPr>
        <p:spPr bwMode="auto">
          <a:xfrm>
            <a:off x="7753350" y="5267325"/>
            <a:ext cx="704850" cy="3460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0" lang="en-US"/>
              <a:t>O(n)</a:t>
            </a:r>
          </a:p>
        </p:txBody>
      </p:sp>
      <p:sp>
        <p:nvSpPr>
          <p:cNvPr id="523316" name="Text Box 52"/>
          <p:cNvSpPr txBox="1">
            <a:spLocks noChangeArrowheads="1"/>
          </p:cNvSpPr>
          <p:nvPr/>
        </p:nvSpPr>
        <p:spPr bwMode="auto">
          <a:xfrm>
            <a:off x="7742238" y="4624388"/>
            <a:ext cx="944562" cy="3460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0" lang="en-US"/>
              <a:t>2T(n/2)</a:t>
            </a:r>
          </a:p>
        </p:txBody>
      </p:sp>
      <p:sp>
        <p:nvSpPr>
          <p:cNvPr id="523317" name="Text Box 53"/>
          <p:cNvSpPr txBox="1">
            <a:spLocks noChangeArrowheads="1"/>
          </p:cNvSpPr>
          <p:nvPr/>
        </p:nvSpPr>
        <p:spPr bwMode="auto">
          <a:xfrm>
            <a:off x="7743825" y="4002088"/>
            <a:ext cx="638175" cy="3460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0" lang="en-US"/>
              <a:t>O(1)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3"/>
          <p:cNvSpPr>
            <a:spLocks noGrp="1"/>
          </p:cNvSpPr>
          <p:nvPr>
            <p:ph type="sldNum" sz="quarter" idx="10"/>
          </p:nvPr>
        </p:nvSpPr>
        <p:spPr/>
        <p:txBody>
          <a:bodyPr/>
          <a:lstStyle/>
          <a:p>
            <a:fld id="{4EEC9D3F-FB79-400B-BA5A-544D576530D9}" type="slidenum">
              <a:rPr lang="en-US"/>
              <a:pPr/>
              <a:t>6</a:t>
            </a:fld>
            <a:endParaRPr lang="en-US" sz="1400"/>
          </a:p>
        </p:txBody>
      </p:sp>
      <p:sp>
        <p:nvSpPr>
          <p:cNvPr id="589826" name="Rectangle 2"/>
          <p:cNvSpPr>
            <a:spLocks noGrp="1" noChangeArrowheads="1"/>
          </p:cNvSpPr>
          <p:nvPr>
            <p:ph type="title"/>
          </p:nvPr>
        </p:nvSpPr>
        <p:spPr/>
        <p:txBody>
          <a:bodyPr/>
          <a:lstStyle/>
          <a:p>
            <a:r>
              <a:rPr lang="en-US"/>
              <a:t>Merging</a:t>
            </a:r>
          </a:p>
        </p:txBody>
      </p:sp>
      <p:sp>
        <p:nvSpPr>
          <p:cNvPr id="589827" name="Rectangle 3"/>
          <p:cNvSpPr>
            <a:spLocks noGrp="1" noChangeArrowheads="1"/>
          </p:cNvSpPr>
          <p:nvPr>
            <p:ph type="body" idx="1"/>
          </p:nvPr>
        </p:nvSpPr>
        <p:spPr/>
        <p:txBody>
          <a:bodyPr/>
          <a:lstStyle/>
          <a:p>
            <a:r>
              <a:rPr lang="en-US"/>
              <a:t>Merging.  </a:t>
            </a:r>
            <a:r>
              <a:rPr lang="en-US">
                <a:solidFill>
                  <a:schemeClr val="tx1"/>
                </a:solidFill>
              </a:rPr>
              <a:t>Combine two pre-sorted lists into a sorted whole.</a:t>
            </a:r>
          </a:p>
          <a:p>
            <a:endParaRPr lang="en-US"/>
          </a:p>
          <a:p>
            <a:r>
              <a:rPr lang="en-US"/>
              <a:t>How to merge efficiently?</a:t>
            </a:r>
          </a:p>
          <a:p>
            <a:pPr lvl="1"/>
            <a:r>
              <a:rPr lang="en-US"/>
              <a:t>Linear number of comparisons.</a:t>
            </a:r>
          </a:p>
          <a:p>
            <a:pPr lvl="1"/>
            <a:r>
              <a:rPr lang="en-US"/>
              <a:t>Use temporary array.</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r>
              <a:rPr lang="en-US"/>
              <a:t>Challenge for the bored.  </a:t>
            </a:r>
            <a:r>
              <a:rPr lang="en-US">
                <a:solidFill>
                  <a:schemeClr val="tx1"/>
                </a:solidFill>
              </a:rPr>
              <a:t>In-place merge.</a:t>
            </a:r>
            <a:r>
              <a:rPr lang="en-US"/>
              <a:t>  </a:t>
            </a:r>
            <a:r>
              <a:rPr lang="en-US">
                <a:solidFill>
                  <a:schemeClr val="hlink"/>
                </a:solidFill>
              </a:rPr>
              <a:t>[Kronrud, 1969]</a:t>
            </a:r>
          </a:p>
          <a:p>
            <a:pPr lvl="1"/>
            <a:endParaRPr lang="en-US"/>
          </a:p>
        </p:txBody>
      </p:sp>
      <p:sp>
        <p:nvSpPr>
          <p:cNvPr id="589829" name="AutoShape 5">
            <a:hlinkClick r:id="rId3" action="ppaction://hlinkpres?slideindex=1&amp;slidetitle=Merging" highlightClick="1"/>
          </p:cNvPr>
          <p:cNvSpPr>
            <a:spLocks noChangeArrowheads="1"/>
          </p:cNvSpPr>
          <p:nvPr/>
        </p:nvSpPr>
        <p:spPr bwMode="auto">
          <a:xfrm>
            <a:off x="4800600" y="1676400"/>
            <a:ext cx="381000" cy="333375"/>
          </a:xfrm>
          <a:prstGeom prst="actionButtonForwardNex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en-US"/>
          </a:p>
        </p:txBody>
      </p:sp>
      <p:sp>
        <p:nvSpPr>
          <p:cNvPr id="589853" name="Rectangle 29" descr="Outlined diamond"/>
          <p:cNvSpPr>
            <a:spLocks noChangeArrowheads="1"/>
          </p:cNvSpPr>
          <p:nvPr/>
        </p:nvSpPr>
        <p:spPr bwMode="auto">
          <a:xfrm>
            <a:off x="1512888" y="3200400"/>
            <a:ext cx="492125" cy="35083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A</a:t>
            </a:r>
          </a:p>
        </p:txBody>
      </p:sp>
      <p:sp>
        <p:nvSpPr>
          <p:cNvPr id="589854" name="Rectangle 30" descr="Outlined diamond"/>
          <p:cNvSpPr>
            <a:spLocks noChangeArrowheads="1"/>
          </p:cNvSpPr>
          <p:nvPr/>
        </p:nvSpPr>
        <p:spPr bwMode="auto">
          <a:xfrm>
            <a:off x="2005013" y="3200400"/>
            <a:ext cx="492125" cy="35083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G</a:t>
            </a:r>
          </a:p>
        </p:txBody>
      </p:sp>
      <p:sp>
        <p:nvSpPr>
          <p:cNvPr id="589855" name="Rectangle 31" descr="Outlined diamond"/>
          <p:cNvSpPr>
            <a:spLocks noChangeArrowheads="1"/>
          </p:cNvSpPr>
          <p:nvPr/>
        </p:nvSpPr>
        <p:spPr bwMode="auto">
          <a:xfrm>
            <a:off x="2497138" y="3200400"/>
            <a:ext cx="492125" cy="35083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L</a:t>
            </a:r>
          </a:p>
        </p:txBody>
      </p:sp>
      <p:sp>
        <p:nvSpPr>
          <p:cNvPr id="589856" name="Rectangle 32"/>
          <p:cNvSpPr>
            <a:spLocks noChangeArrowheads="1"/>
          </p:cNvSpPr>
          <p:nvPr/>
        </p:nvSpPr>
        <p:spPr bwMode="auto">
          <a:xfrm>
            <a:off x="2989263" y="3200400"/>
            <a:ext cx="493712" cy="350838"/>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O</a:t>
            </a:r>
          </a:p>
        </p:txBody>
      </p:sp>
      <p:sp>
        <p:nvSpPr>
          <p:cNvPr id="589857" name="Rectangle 33"/>
          <p:cNvSpPr>
            <a:spLocks noChangeArrowheads="1"/>
          </p:cNvSpPr>
          <p:nvPr/>
        </p:nvSpPr>
        <p:spPr bwMode="auto">
          <a:xfrm>
            <a:off x="3482975" y="3200400"/>
            <a:ext cx="492125" cy="350838"/>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R</a:t>
            </a:r>
          </a:p>
        </p:txBody>
      </p:sp>
      <p:sp>
        <p:nvSpPr>
          <p:cNvPr id="589858" name="Rectangle 34" descr="Outlined diamond"/>
          <p:cNvSpPr>
            <a:spLocks noChangeArrowheads="1"/>
          </p:cNvSpPr>
          <p:nvPr/>
        </p:nvSpPr>
        <p:spPr bwMode="auto">
          <a:xfrm>
            <a:off x="4537075" y="3200400"/>
            <a:ext cx="492125" cy="35083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H</a:t>
            </a:r>
          </a:p>
        </p:txBody>
      </p:sp>
      <p:sp>
        <p:nvSpPr>
          <p:cNvPr id="589859" name="Rectangle 35" descr="Outlined diamond"/>
          <p:cNvSpPr>
            <a:spLocks noChangeArrowheads="1"/>
          </p:cNvSpPr>
          <p:nvPr/>
        </p:nvSpPr>
        <p:spPr bwMode="auto">
          <a:xfrm>
            <a:off x="5029200" y="3200400"/>
            <a:ext cx="493713" cy="35083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I</a:t>
            </a:r>
          </a:p>
        </p:txBody>
      </p:sp>
      <p:sp>
        <p:nvSpPr>
          <p:cNvPr id="589860" name="Rectangle 36"/>
          <p:cNvSpPr>
            <a:spLocks noChangeArrowheads="1"/>
          </p:cNvSpPr>
          <p:nvPr/>
        </p:nvSpPr>
        <p:spPr bwMode="auto">
          <a:xfrm>
            <a:off x="5522913" y="3200400"/>
            <a:ext cx="492125" cy="350838"/>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M</a:t>
            </a:r>
          </a:p>
        </p:txBody>
      </p:sp>
      <p:sp>
        <p:nvSpPr>
          <p:cNvPr id="589861" name="Rectangle 37"/>
          <p:cNvSpPr>
            <a:spLocks noChangeArrowheads="1"/>
          </p:cNvSpPr>
          <p:nvPr/>
        </p:nvSpPr>
        <p:spPr bwMode="auto">
          <a:xfrm>
            <a:off x="6015038" y="3200400"/>
            <a:ext cx="492125" cy="350838"/>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S</a:t>
            </a:r>
          </a:p>
        </p:txBody>
      </p:sp>
      <p:sp>
        <p:nvSpPr>
          <p:cNvPr id="589862" name="Rectangle 38"/>
          <p:cNvSpPr>
            <a:spLocks noChangeArrowheads="1"/>
          </p:cNvSpPr>
          <p:nvPr/>
        </p:nvSpPr>
        <p:spPr bwMode="auto">
          <a:xfrm>
            <a:off x="6507163" y="3200400"/>
            <a:ext cx="492125" cy="350838"/>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T</a:t>
            </a:r>
          </a:p>
        </p:txBody>
      </p:sp>
      <p:sp>
        <p:nvSpPr>
          <p:cNvPr id="589863" name="Rectangle 39"/>
          <p:cNvSpPr>
            <a:spLocks noChangeArrowheads="1"/>
          </p:cNvSpPr>
          <p:nvPr/>
        </p:nvSpPr>
        <p:spPr bwMode="auto">
          <a:xfrm>
            <a:off x="1793875" y="3832225"/>
            <a:ext cx="492125" cy="352425"/>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A</a:t>
            </a:r>
          </a:p>
        </p:txBody>
      </p:sp>
      <p:sp>
        <p:nvSpPr>
          <p:cNvPr id="589864" name="Rectangle 40"/>
          <p:cNvSpPr>
            <a:spLocks noChangeArrowheads="1"/>
          </p:cNvSpPr>
          <p:nvPr/>
        </p:nvSpPr>
        <p:spPr bwMode="auto">
          <a:xfrm>
            <a:off x="2286000" y="3832225"/>
            <a:ext cx="493713" cy="352425"/>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G</a:t>
            </a:r>
          </a:p>
        </p:txBody>
      </p:sp>
      <p:sp>
        <p:nvSpPr>
          <p:cNvPr id="589865" name="Rectangle 41"/>
          <p:cNvSpPr>
            <a:spLocks noChangeArrowheads="1"/>
          </p:cNvSpPr>
          <p:nvPr/>
        </p:nvSpPr>
        <p:spPr bwMode="auto">
          <a:xfrm>
            <a:off x="2779713" y="3832225"/>
            <a:ext cx="492125" cy="352425"/>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H</a:t>
            </a:r>
          </a:p>
        </p:txBody>
      </p:sp>
      <p:sp>
        <p:nvSpPr>
          <p:cNvPr id="589866" name="Rectangle 42"/>
          <p:cNvSpPr>
            <a:spLocks noChangeArrowheads="1"/>
          </p:cNvSpPr>
          <p:nvPr/>
        </p:nvSpPr>
        <p:spPr bwMode="auto">
          <a:xfrm>
            <a:off x="3271838" y="3832225"/>
            <a:ext cx="492125" cy="352425"/>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kumimoji="0" lang="en-US" b="1">
                <a:latin typeface="Courier New" pitchFamily="49" charset="0"/>
              </a:rPr>
              <a:t>I</a:t>
            </a:r>
          </a:p>
        </p:txBody>
      </p:sp>
      <p:sp>
        <p:nvSpPr>
          <p:cNvPr id="589867" name="Rectangle 43"/>
          <p:cNvSpPr>
            <a:spLocks noChangeArrowheads="1"/>
          </p:cNvSpPr>
          <p:nvPr/>
        </p:nvSpPr>
        <p:spPr bwMode="auto">
          <a:xfrm>
            <a:off x="3763963" y="3832225"/>
            <a:ext cx="492125" cy="352425"/>
          </a:xfrm>
          <a:prstGeom prst="rect">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kumimoji="0" lang="en-US" b="1">
              <a:latin typeface="Courier New" pitchFamily="49" charset="0"/>
            </a:endParaRPr>
          </a:p>
        </p:txBody>
      </p:sp>
      <p:sp>
        <p:nvSpPr>
          <p:cNvPr id="589868" name="Rectangle 44"/>
          <p:cNvSpPr>
            <a:spLocks noChangeArrowheads="1"/>
          </p:cNvSpPr>
          <p:nvPr/>
        </p:nvSpPr>
        <p:spPr bwMode="auto">
          <a:xfrm>
            <a:off x="4256088" y="3832225"/>
            <a:ext cx="492125" cy="352425"/>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kumimoji="0" lang="en-US" b="1">
              <a:latin typeface="Courier New" pitchFamily="49" charset="0"/>
            </a:endParaRPr>
          </a:p>
        </p:txBody>
      </p:sp>
      <p:sp>
        <p:nvSpPr>
          <p:cNvPr id="589869" name="Rectangle 45"/>
          <p:cNvSpPr>
            <a:spLocks noChangeArrowheads="1"/>
          </p:cNvSpPr>
          <p:nvPr/>
        </p:nvSpPr>
        <p:spPr bwMode="auto">
          <a:xfrm>
            <a:off x="4748213" y="3832225"/>
            <a:ext cx="492125" cy="352425"/>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kumimoji="0" lang="en-US" b="1">
              <a:latin typeface="Courier New" pitchFamily="49" charset="0"/>
            </a:endParaRPr>
          </a:p>
        </p:txBody>
      </p:sp>
      <p:sp>
        <p:nvSpPr>
          <p:cNvPr id="589870" name="Rectangle 46"/>
          <p:cNvSpPr>
            <a:spLocks noChangeArrowheads="1"/>
          </p:cNvSpPr>
          <p:nvPr/>
        </p:nvSpPr>
        <p:spPr bwMode="auto">
          <a:xfrm>
            <a:off x="5240338" y="3832225"/>
            <a:ext cx="492125" cy="352425"/>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kumimoji="0" lang="en-US" b="1">
              <a:latin typeface="Courier New" pitchFamily="49" charset="0"/>
            </a:endParaRPr>
          </a:p>
        </p:txBody>
      </p:sp>
      <p:sp>
        <p:nvSpPr>
          <p:cNvPr id="589871" name="Rectangle 47"/>
          <p:cNvSpPr>
            <a:spLocks noChangeArrowheads="1"/>
          </p:cNvSpPr>
          <p:nvPr/>
        </p:nvSpPr>
        <p:spPr bwMode="auto">
          <a:xfrm>
            <a:off x="5732463" y="3832225"/>
            <a:ext cx="493712" cy="352425"/>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kumimoji="0" lang="en-US" b="1">
              <a:latin typeface="Courier New" pitchFamily="49" charset="0"/>
            </a:endParaRPr>
          </a:p>
        </p:txBody>
      </p:sp>
      <p:sp>
        <p:nvSpPr>
          <p:cNvPr id="589872" name="Rectangle 48"/>
          <p:cNvSpPr>
            <a:spLocks noChangeArrowheads="1"/>
          </p:cNvSpPr>
          <p:nvPr/>
        </p:nvSpPr>
        <p:spPr bwMode="auto">
          <a:xfrm>
            <a:off x="6226175" y="3832225"/>
            <a:ext cx="492125" cy="352425"/>
          </a:xfrm>
          <a:prstGeom prst="rect">
            <a:avLst/>
          </a:prstGeom>
          <a:solidFill>
            <a:srgbClr val="C0C0C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endParaRPr kumimoji="0" lang="en-US" b="1">
              <a:latin typeface="Courier New" pitchFamily="49" charset="0"/>
            </a:endParaRPr>
          </a:p>
        </p:txBody>
      </p:sp>
      <p:sp>
        <p:nvSpPr>
          <p:cNvPr id="589878" name="Line 54"/>
          <p:cNvSpPr>
            <a:spLocks noChangeShapeType="1"/>
          </p:cNvSpPr>
          <p:nvPr/>
        </p:nvSpPr>
        <p:spPr bwMode="auto">
          <a:xfrm flipV="1">
            <a:off x="3721100" y="5638800"/>
            <a:ext cx="0" cy="228600"/>
          </a:xfrm>
          <a:prstGeom prst="line">
            <a:avLst/>
          </a:prstGeom>
          <a:noFill/>
          <a:ln w="952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589879" name="Rectangle 55"/>
          <p:cNvSpPr>
            <a:spLocks noChangeArrowheads="1"/>
          </p:cNvSpPr>
          <p:nvPr/>
        </p:nvSpPr>
        <p:spPr bwMode="auto">
          <a:xfrm>
            <a:off x="2654300" y="5889625"/>
            <a:ext cx="3435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r>
              <a:rPr lang="en-US" sz="1200"/>
              <a:t>using only a constant amount of extra storage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06613B31-6005-4B76-9343-C0B23FA9C0C1}" type="slidenum">
              <a:rPr lang="en-US"/>
              <a:pPr/>
              <a:t>7</a:t>
            </a:fld>
            <a:endParaRPr lang="en-US" sz="1400"/>
          </a:p>
        </p:txBody>
      </p:sp>
      <p:sp>
        <p:nvSpPr>
          <p:cNvPr id="321538" name="Rectangle 2"/>
          <p:cNvSpPr>
            <a:spLocks noGrp="1" noChangeArrowheads="1"/>
          </p:cNvSpPr>
          <p:nvPr>
            <p:ph type="title"/>
          </p:nvPr>
        </p:nvSpPr>
        <p:spPr/>
        <p:txBody>
          <a:bodyPr/>
          <a:lstStyle/>
          <a:p>
            <a:r>
              <a:rPr lang="en-US"/>
              <a:t>A Useful Recurrence Relation</a:t>
            </a:r>
          </a:p>
        </p:txBody>
      </p:sp>
      <p:sp>
        <p:nvSpPr>
          <p:cNvPr id="321539" name="Rectangle 3"/>
          <p:cNvSpPr>
            <a:spLocks noGrp="1" noChangeArrowheads="1"/>
          </p:cNvSpPr>
          <p:nvPr>
            <p:ph type="body" idx="1"/>
          </p:nvPr>
        </p:nvSpPr>
        <p:spPr/>
        <p:txBody>
          <a:bodyPr/>
          <a:lstStyle/>
          <a:p>
            <a:r>
              <a:rPr lang="en-US"/>
              <a:t>Def.  </a:t>
            </a:r>
            <a:r>
              <a:rPr lang="en-US">
                <a:solidFill>
                  <a:schemeClr val="tx1"/>
                </a:solidFill>
              </a:rPr>
              <a:t>T(n)  = number of comparisons to mergesort an input of size n.</a:t>
            </a:r>
          </a:p>
          <a:p>
            <a:endParaRPr lang="en-US"/>
          </a:p>
          <a:p>
            <a:r>
              <a:rPr lang="en-US"/>
              <a:t>Mergesort recurrence.  </a:t>
            </a:r>
            <a:endParaRPr lang="en-US">
              <a:solidFill>
                <a:schemeClr val="tx1"/>
              </a:solidFill>
            </a:endParaRPr>
          </a:p>
          <a:p>
            <a:pPr lvl="1"/>
            <a:endParaRPr lang="en-US"/>
          </a:p>
          <a:p>
            <a:pPr lvl="1"/>
            <a:endParaRPr lang="en-US"/>
          </a:p>
          <a:p>
            <a:pPr lvl="1"/>
            <a:endParaRPr lang="en-US"/>
          </a:p>
          <a:p>
            <a:endParaRPr lang="en-US">
              <a:solidFill>
                <a:schemeClr val="tx1"/>
              </a:solidFill>
            </a:endParaRPr>
          </a:p>
          <a:p>
            <a:endParaRPr lang="en-US"/>
          </a:p>
          <a:p>
            <a:endParaRPr lang="en-US"/>
          </a:p>
          <a:p>
            <a:r>
              <a:rPr lang="en-US"/>
              <a:t>Solution.  </a:t>
            </a:r>
            <a:r>
              <a:rPr lang="en-US">
                <a:solidFill>
                  <a:schemeClr val="tx1"/>
                </a:solidFill>
              </a:rPr>
              <a:t>T(n) = O(n log</a:t>
            </a:r>
            <a:r>
              <a:rPr lang="en-US" sz="2000" baseline="-25000">
                <a:solidFill>
                  <a:schemeClr val="tx1"/>
                </a:solidFill>
              </a:rPr>
              <a:t>2</a:t>
            </a:r>
            <a:r>
              <a:rPr lang="en-US">
                <a:solidFill>
                  <a:schemeClr val="tx1"/>
                </a:solidFill>
              </a:rPr>
              <a:t> n). </a:t>
            </a:r>
          </a:p>
          <a:p>
            <a:endParaRPr lang="en-US">
              <a:solidFill>
                <a:schemeClr val="tx1"/>
              </a:solidFill>
            </a:endParaRPr>
          </a:p>
          <a:p>
            <a:endParaRPr lang="en-US">
              <a:solidFill>
                <a:schemeClr val="tx1"/>
              </a:solidFill>
            </a:endParaRPr>
          </a:p>
          <a:p>
            <a:r>
              <a:rPr lang="en-US"/>
              <a:t>Assorted proofs.  </a:t>
            </a:r>
            <a:r>
              <a:rPr lang="en-US">
                <a:solidFill>
                  <a:schemeClr val="tx1"/>
                </a:solidFill>
              </a:rPr>
              <a:t>We describe several ways to prove this recurrence. Initially we assume n is a power of 2 and replace </a:t>
            </a:r>
            <a:r>
              <a:rPr lang="en-US">
                <a:solidFill>
                  <a:schemeClr val="tx1"/>
                </a:solidFill>
                <a:sym typeface="Symbol" pitchFamily="18" charset="2"/>
              </a:rPr>
              <a:t> with =.</a:t>
            </a:r>
            <a:endParaRPr lang="en-US">
              <a:solidFill>
                <a:schemeClr val="tx1"/>
              </a:solidFill>
            </a:endParaRPr>
          </a:p>
          <a:p>
            <a:pPr lvl="1"/>
            <a:endParaRPr lang="en-US"/>
          </a:p>
        </p:txBody>
      </p:sp>
      <p:graphicFrame>
        <p:nvGraphicFramePr>
          <p:cNvPr id="321640" name="Object 104"/>
          <p:cNvGraphicFramePr>
            <a:graphicFrameLocks noChangeAspect="1"/>
          </p:cNvGraphicFramePr>
          <p:nvPr/>
        </p:nvGraphicFramePr>
        <p:xfrm>
          <a:off x="1957388" y="2155825"/>
          <a:ext cx="5311775" cy="1146175"/>
        </p:xfrm>
        <a:graphic>
          <a:graphicData uri="http://schemas.openxmlformats.org/presentationml/2006/ole">
            <mc:AlternateContent xmlns:mc="http://schemas.openxmlformats.org/markup-compatibility/2006">
              <mc:Choice xmlns:v="urn:schemas-microsoft-com:vml" Requires="v">
                <p:oleObj spid="_x0000_s321650" name="Equation" r:id="rId4" imgW="5041900" imgH="876300" progId="Equation.3">
                  <p:embed/>
                </p:oleObj>
              </mc:Choice>
              <mc:Fallback>
                <p:oleObj name="Equation" r:id="rId4" imgW="5041900" imgH="876300" progId="Equation.3">
                  <p:embed/>
                  <p:pic>
                    <p:nvPicPr>
                      <p:cNvPr id="0" name="Object 104"/>
                      <p:cNvPicPr>
                        <a:picLocks noChangeAspect="1" noChangeArrowheads="1"/>
                      </p:cNvPicPr>
                      <p:nvPr/>
                    </p:nvPicPr>
                    <p:blipFill>
                      <a:blip r:embed="rId5">
                        <a:extLst>
                          <a:ext uri="{28A0092B-C50C-407E-A947-70E740481C1C}">
                            <a14:useLocalDpi xmlns:a14="http://schemas.microsoft.com/office/drawing/2010/main" val="0"/>
                          </a:ext>
                        </a:extLst>
                      </a:blip>
                      <a:srcRect l="-2721" t="-15652" r="-2721" b="-15652"/>
                      <a:stretch>
                        <a:fillRect/>
                      </a:stretch>
                    </p:blipFill>
                    <p:spPr bwMode="auto">
                      <a:xfrm>
                        <a:off x="1957388" y="2155825"/>
                        <a:ext cx="5311775" cy="11461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3"/>
          <p:cNvSpPr>
            <a:spLocks noGrp="1"/>
          </p:cNvSpPr>
          <p:nvPr>
            <p:ph type="sldNum" sz="quarter" idx="10"/>
          </p:nvPr>
        </p:nvSpPr>
        <p:spPr/>
        <p:txBody>
          <a:bodyPr/>
          <a:lstStyle/>
          <a:p>
            <a:fld id="{340074CE-0C6E-4042-B9DE-F2F741133867}" type="slidenum">
              <a:rPr lang="en-US"/>
              <a:pPr/>
              <a:t>8</a:t>
            </a:fld>
            <a:endParaRPr lang="en-US" sz="1400"/>
          </a:p>
        </p:txBody>
      </p:sp>
      <p:sp>
        <p:nvSpPr>
          <p:cNvPr id="485378" name="Rectangle 2"/>
          <p:cNvSpPr>
            <a:spLocks noGrp="1" noChangeArrowheads="1"/>
          </p:cNvSpPr>
          <p:nvPr>
            <p:ph type="title"/>
          </p:nvPr>
        </p:nvSpPr>
        <p:spPr/>
        <p:txBody>
          <a:bodyPr/>
          <a:lstStyle/>
          <a:p>
            <a:r>
              <a:rPr lang="en-US"/>
              <a:t>Proof by Recursion Tree</a:t>
            </a:r>
          </a:p>
        </p:txBody>
      </p:sp>
      <p:sp>
        <p:nvSpPr>
          <p:cNvPr id="485379" name="Text Box 3"/>
          <p:cNvSpPr txBox="1">
            <a:spLocks noChangeArrowheads="1"/>
          </p:cNvSpPr>
          <p:nvPr/>
        </p:nvSpPr>
        <p:spPr bwMode="auto">
          <a:xfrm>
            <a:off x="3135313" y="2438400"/>
            <a:ext cx="952500"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kumimoji="0" lang="en-US"/>
              <a:t>T(n)</a:t>
            </a:r>
          </a:p>
        </p:txBody>
      </p:sp>
      <p:sp>
        <p:nvSpPr>
          <p:cNvPr id="485380" name="Text Box 4"/>
          <p:cNvSpPr txBox="1">
            <a:spLocks noChangeArrowheads="1"/>
          </p:cNvSpPr>
          <p:nvPr/>
        </p:nvSpPr>
        <p:spPr bwMode="auto">
          <a:xfrm>
            <a:off x="4495800" y="3241675"/>
            <a:ext cx="914400"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kumimoji="0" lang="en-US"/>
              <a:t>T(n/2)</a:t>
            </a:r>
          </a:p>
        </p:txBody>
      </p:sp>
      <p:sp>
        <p:nvSpPr>
          <p:cNvPr id="485381" name="Text Box 5"/>
          <p:cNvSpPr txBox="1">
            <a:spLocks noChangeArrowheads="1"/>
          </p:cNvSpPr>
          <p:nvPr/>
        </p:nvSpPr>
        <p:spPr bwMode="auto">
          <a:xfrm>
            <a:off x="1843088" y="3254375"/>
            <a:ext cx="900112"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kumimoji="0" lang="en-US"/>
              <a:t>T(n/2)</a:t>
            </a:r>
          </a:p>
        </p:txBody>
      </p:sp>
      <p:cxnSp>
        <p:nvCxnSpPr>
          <p:cNvPr id="485382" name="AutoShape 6"/>
          <p:cNvCxnSpPr>
            <a:cxnSpLocks noChangeShapeType="1"/>
            <a:stCxn id="485379" idx="2"/>
            <a:endCxn id="485381" idx="0"/>
          </p:cNvCxnSpPr>
          <p:nvPr/>
        </p:nvCxnSpPr>
        <p:spPr bwMode="auto">
          <a:xfrm flipH="1">
            <a:off x="2293938" y="2774950"/>
            <a:ext cx="1317625" cy="4794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5383" name="AutoShape 7"/>
          <p:cNvCxnSpPr>
            <a:cxnSpLocks noChangeShapeType="1"/>
            <a:stCxn id="485379" idx="2"/>
            <a:endCxn id="485380" idx="0"/>
          </p:cNvCxnSpPr>
          <p:nvPr/>
        </p:nvCxnSpPr>
        <p:spPr bwMode="auto">
          <a:xfrm>
            <a:off x="3611563" y="2774950"/>
            <a:ext cx="1341437" cy="4667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85384" name="Text Box 8"/>
          <p:cNvSpPr txBox="1">
            <a:spLocks noChangeArrowheads="1"/>
          </p:cNvSpPr>
          <p:nvPr/>
        </p:nvSpPr>
        <p:spPr bwMode="auto">
          <a:xfrm>
            <a:off x="5108575" y="4003675"/>
            <a:ext cx="911225"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kumimoji="0" lang="en-US"/>
              <a:t>T(n/4)</a:t>
            </a:r>
          </a:p>
        </p:txBody>
      </p:sp>
      <p:sp>
        <p:nvSpPr>
          <p:cNvPr id="485385" name="Text Box 9"/>
          <p:cNvSpPr txBox="1">
            <a:spLocks noChangeArrowheads="1"/>
          </p:cNvSpPr>
          <p:nvPr/>
        </p:nvSpPr>
        <p:spPr bwMode="auto">
          <a:xfrm>
            <a:off x="3810000" y="4016375"/>
            <a:ext cx="890588"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kumimoji="0" lang="en-US"/>
              <a:t>T(n/4)</a:t>
            </a:r>
          </a:p>
        </p:txBody>
      </p:sp>
      <p:cxnSp>
        <p:nvCxnSpPr>
          <p:cNvPr id="485386" name="AutoShape 10"/>
          <p:cNvCxnSpPr>
            <a:cxnSpLocks noChangeShapeType="1"/>
            <a:stCxn id="485380" idx="2"/>
            <a:endCxn id="485385" idx="0"/>
          </p:cNvCxnSpPr>
          <p:nvPr/>
        </p:nvCxnSpPr>
        <p:spPr bwMode="auto">
          <a:xfrm flipH="1">
            <a:off x="4256088" y="3578225"/>
            <a:ext cx="696912" cy="43815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5387" name="AutoShape 11"/>
          <p:cNvCxnSpPr>
            <a:cxnSpLocks noChangeShapeType="1"/>
            <a:stCxn id="485380" idx="2"/>
            <a:endCxn id="485384" idx="0"/>
          </p:cNvCxnSpPr>
          <p:nvPr/>
        </p:nvCxnSpPr>
        <p:spPr bwMode="auto">
          <a:xfrm>
            <a:off x="4953000" y="3578225"/>
            <a:ext cx="611188" cy="42545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85388" name="Text Box 12"/>
          <p:cNvSpPr txBox="1">
            <a:spLocks noChangeArrowheads="1"/>
          </p:cNvSpPr>
          <p:nvPr/>
        </p:nvSpPr>
        <p:spPr bwMode="auto">
          <a:xfrm>
            <a:off x="914400" y="4003675"/>
            <a:ext cx="928688"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kumimoji="0" lang="en-US"/>
              <a:t>T(n/4)</a:t>
            </a:r>
          </a:p>
        </p:txBody>
      </p:sp>
      <p:cxnSp>
        <p:nvCxnSpPr>
          <p:cNvPr id="485389" name="AutoShape 13"/>
          <p:cNvCxnSpPr>
            <a:cxnSpLocks noChangeShapeType="1"/>
            <a:stCxn id="485381" idx="2"/>
            <a:endCxn id="485388" idx="0"/>
          </p:cNvCxnSpPr>
          <p:nvPr/>
        </p:nvCxnSpPr>
        <p:spPr bwMode="auto">
          <a:xfrm flipH="1">
            <a:off x="1379538" y="3590925"/>
            <a:ext cx="914400" cy="41275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85390" name="Text Box 14"/>
          <p:cNvSpPr txBox="1">
            <a:spLocks noChangeArrowheads="1"/>
          </p:cNvSpPr>
          <p:nvPr/>
        </p:nvSpPr>
        <p:spPr bwMode="auto">
          <a:xfrm>
            <a:off x="2454275" y="4003675"/>
            <a:ext cx="898525"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kumimoji="0" lang="en-US"/>
              <a:t>T(n/4)</a:t>
            </a:r>
          </a:p>
        </p:txBody>
      </p:sp>
      <p:cxnSp>
        <p:nvCxnSpPr>
          <p:cNvPr id="485391" name="AutoShape 15"/>
          <p:cNvCxnSpPr>
            <a:cxnSpLocks noChangeShapeType="1"/>
            <a:stCxn id="485381" idx="2"/>
            <a:endCxn id="485390" idx="0"/>
          </p:cNvCxnSpPr>
          <p:nvPr/>
        </p:nvCxnSpPr>
        <p:spPr bwMode="auto">
          <a:xfrm>
            <a:off x="2293938" y="3590925"/>
            <a:ext cx="609600" cy="412750"/>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85392" name="Text Box 16"/>
          <p:cNvSpPr txBox="1">
            <a:spLocks noChangeArrowheads="1"/>
          </p:cNvSpPr>
          <p:nvPr/>
        </p:nvSpPr>
        <p:spPr bwMode="auto">
          <a:xfrm>
            <a:off x="609600" y="5759450"/>
            <a:ext cx="620713"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kumimoji="0" lang="en-US"/>
              <a:t>T(2)</a:t>
            </a:r>
          </a:p>
        </p:txBody>
      </p:sp>
      <p:cxnSp>
        <p:nvCxnSpPr>
          <p:cNvPr id="485393" name="AutoShape 17"/>
          <p:cNvCxnSpPr>
            <a:cxnSpLocks noChangeShapeType="1"/>
            <a:stCxn id="485388" idx="2"/>
            <a:endCxn id="485392" idx="0"/>
          </p:cNvCxnSpPr>
          <p:nvPr/>
        </p:nvCxnSpPr>
        <p:spPr bwMode="auto">
          <a:xfrm flipH="1">
            <a:off x="920750" y="4340225"/>
            <a:ext cx="458788" cy="14192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85394" name="Text Box 18"/>
          <p:cNvSpPr txBox="1">
            <a:spLocks noChangeArrowheads="1"/>
          </p:cNvSpPr>
          <p:nvPr/>
        </p:nvSpPr>
        <p:spPr bwMode="auto">
          <a:xfrm>
            <a:off x="1295400" y="5759450"/>
            <a:ext cx="623888"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kumimoji="0" lang="en-US"/>
              <a:t>T(2)</a:t>
            </a:r>
          </a:p>
        </p:txBody>
      </p:sp>
      <p:cxnSp>
        <p:nvCxnSpPr>
          <p:cNvPr id="485395" name="AutoShape 19"/>
          <p:cNvCxnSpPr>
            <a:cxnSpLocks noChangeShapeType="1"/>
            <a:stCxn id="485388" idx="2"/>
            <a:endCxn id="485394" idx="0"/>
          </p:cNvCxnSpPr>
          <p:nvPr/>
        </p:nvCxnSpPr>
        <p:spPr bwMode="auto">
          <a:xfrm>
            <a:off x="1379538" y="4340225"/>
            <a:ext cx="228600" cy="14192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85396" name="Text Box 20"/>
          <p:cNvSpPr txBox="1">
            <a:spLocks noChangeArrowheads="1"/>
          </p:cNvSpPr>
          <p:nvPr/>
        </p:nvSpPr>
        <p:spPr bwMode="auto">
          <a:xfrm>
            <a:off x="2133600" y="5772150"/>
            <a:ext cx="644525"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kumimoji="0" lang="en-US"/>
              <a:t>T(2)</a:t>
            </a:r>
          </a:p>
        </p:txBody>
      </p:sp>
      <p:cxnSp>
        <p:nvCxnSpPr>
          <p:cNvPr id="485397" name="AutoShape 21"/>
          <p:cNvCxnSpPr>
            <a:cxnSpLocks noChangeShapeType="1"/>
            <a:stCxn id="485390" idx="2"/>
            <a:endCxn id="485396" idx="0"/>
          </p:cNvCxnSpPr>
          <p:nvPr/>
        </p:nvCxnSpPr>
        <p:spPr bwMode="auto">
          <a:xfrm flipH="1">
            <a:off x="2455863" y="4340225"/>
            <a:ext cx="447675" cy="14319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85398" name="Text Box 22"/>
          <p:cNvSpPr txBox="1">
            <a:spLocks noChangeArrowheads="1"/>
          </p:cNvSpPr>
          <p:nvPr/>
        </p:nvSpPr>
        <p:spPr bwMode="auto">
          <a:xfrm>
            <a:off x="2854325" y="5772150"/>
            <a:ext cx="650875"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kumimoji="0" lang="en-US"/>
              <a:t>T(2)</a:t>
            </a:r>
          </a:p>
        </p:txBody>
      </p:sp>
      <p:cxnSp>
        <p:nvCxnSpPr>
          <p:cNvPr id="485399" name="AutoShape 23"/>
          <p:cNvCxnSpPr>
            <a:cxnSpLocks noChangeShapeType="1"/>
            <a:stCxn id="485390" idx="2"/>
            <a:endCxn id="485398" idx="0"/>
          </p:cNvCxnSpPr>
          <p:nvPr/>
        </p:nvCxnSpPr>
        <p:spPr bwMode="auto">
          <a:xfrm>
            <a:off x="2903538" y="4340225"/>
            <a:ext cx="276225" cy="14319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85400" name="Text Box 24"/>
          <p:cNvSpPr txBox="1">
            <a:spLocks noChangeArrowheads="1"/>
          </p:cNvSpPr>
          <p:nvPr/>
        </p:nvSpPr>
        <p:spPr bwMode="auto">
          <a:xfrm>
            <a:off x="3581400" y="5772150"/>
            <a:ext cx="633413"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kumimoji="0" lang="en-US"/>
              <a:t>T(2)</a:t>
            </a:r>
          </a:p>
        </p:txBody>
      </p:sp>
      <p:cxnSp>
        <p:nvCxnSpPr>
          <p:cNvPr id="485401" name="AutoShape 25"/>
          <p:cNvCxnSpPr>
            <a:cxnSpLocks noChangeShapeType="1"/>
            <a:stCxn id="485385" idx="2"/>
            <a:endCxn id="485400" idx="0"/>
          </p:cNvCxnSpPr>
          <p:nvPr/>
        </p:nvCxnSpPr>
        <p:spPr bwMode="auto">
          <a:xfrm flipH="1">
            <a:off x="3898900" y="4352925"/>
            <a:ext cx="357188" cy="14192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85402" name="Text Box 26"/>
          <p:cNvSpPr txBox="1">
            <a:spLocks noChangeArrowheads="1"/>
          </p:cNvSpPr>
          <p:nvPr/>
        </p:nvSpPr>
        <p:spPr bwMode="auto">
          <a:xfrm>
            <a:off x="4267200" y="5772150"/>
            <a:ext cx="601663"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kumimoji="0" lang="en-US"/>
              <a:t>T(2)</a:t>
            </a:r>
          </a:p>
        </p:txBody>
      </p:sp>
      <p:cxnSp>
        <p:nvCxnSpPr>
          <p:cNvPr id="485403" name="AutoShape 27"/>
          <p:cNvCxnSpPr>
            <a:cxnSpLocks noChangeShapeType="1"/>
            <a:stCxn id="485385" idx="2"/>
            <a:endCxn id="485402" idx="0"/>
          </p:cNvCxnSpPr>
          <p:nvPr/>
        </p:nvCxnSpPr>
        <p:spPr bwMode="auto">
          <a:xfrm>
            <a:off x="4256088" y="4352925"/>
            <a:ext cx="312737" cy="14192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85404" name="Text Box 28"/>
          <p:cNvSpPr txBox="1">
            <a:spLocks noChangeArrowheads="1"/>
          </p:cNvSpPr>
          <p:nvPr/>
        </p:nvSpPr>
        <p:spPr bwMode="auto">
          <a:xfrm>
            <a:off x="5083175" y="5772150"/>
            <a:ext cx="631825"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kumimoji="0" lang="en-US"/>
              <a:t>T(2)</a:t>
            </a:r>
          </a:p>
        </p:txBody>
      </p:sp>
      <p:cxnSp>
        <p:nvCxnSpPr>
          <p:cNvPr id="485405" name="AutoShape 29"/>
          <p:cNvCxnSpPr>
            <a:cxnSpLocks noChangeShapeType="1"/>
            <a:stCxn id="485384" idx="2"/>
            <a:endCxn id="485404" idx="0"/>
          </p:cNvCxnSpPr>
          <p:nvPr/>
        </p:nvCxnSpPr>
        <p:spPr bwMode="auto">
          <a:xfrm flipH="1">
            <a:off x="5399088" y="4340225"/>
            <a:ext cx="165100" cy="14319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85406" name="Text Box 30"/>
          <p:cNvSpPr txBox="1">
            <a:spLocks noChangeArrowheads="1"/>
          </p:cNvSpPr>
          <p:nvPr/>
        </p:nvSpPr>
        <p:spPr bwMode="auto">
          <a:xfrm>
            <a:off x="5788025" y="5772150"/>
            <a:ext cx="612775" cy="33655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kumimoji="0" lang="en-US"/>
              <a:t>T(2)</a:t>
            </a:r>
          </a:p>
        </p:txBody>
      </p:sp>
      <p:cxnSp>
        <p:nvCxnSpPr>
          <p:cNvPr id="485407" name="AutoShape 31"/>
          <p:cNvCxnSpPr>
            <a:cxnSpLocks noChangeShapeType="1"/>
            <a:stCxn id="485384" idx="2"/>
            <a:endCxn id="485406" idx="0"/>
          </p:cNvCxnSpPr>
          <p:nvPr/>
        </p:nvCxnSpPr>
        <p:spPr bwMode="auto">
          <a:xfrm>
            <a:off x="5564188" y="4340225"/>
            <a:ext cx="530225" cy="1431925"/>
          </a:xfrm>
          <a:prstGeom prst="straightConnector1">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85408" name="Text Box 32"/>
          <p:cNvSpPr txBox="1">
            <a:spLocks noChangeArrowheads="1"/>
          </p:cNvSpPr>
          <p:nvPr/>
        </p:nvSpPr>
        <p:spPr bwMode="auto">
          <a:xfrm>
            <a:off x="7148513" y="2506663"/>
            <a:ext cx="6810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t>n</a:t>
            </a:r>
          </a:p>
        </p:txBody>
      </p:sp>
      <p:sp>
        <p:nvSpPr>
          <p:cNvPr id="485409" name="Rectangle 33"/>
          <p:cNvSpPr>
            <a:spLocks noChangeArrowheads="1"/>
          </p:cNvSpPr>
          <p:nvPr/>
        </p:nvSpPr>
        <p:spPr bwMode="auto">
          <a:xfrm>
            <a:off x="754063" y="4875213"/>
            <a:ext cx="5510212" cy="271462"/>
          </a:xfrm>
          <a:prstGeom prst="rect">
            <a:avLst/>
          </a:prstGeom>
          <a:solidFill>
            <a:srgbClr val="0033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solidFill>
                  <a:schemeClr val="bg1"/>
                </a:solidFill>
              </a:rPr>
              <a:t>T(n / 2</a:t>
            </a:r>
            <a:r>
              <a:rPr lang="en-US" baseline="30000">
                <a:solidFill>
                  <a:schemeClr val="bg1"/>
                </a:solidFill>
              </a:rPr>
              <a:t>k</a:t>
            </a:r>
            <a:r>
              <a:rPr lang="en-US">
                <a:solidFill>
                  <a:schemeClr val="bg1"/>
                </a:solidFill>
              </a:rPr>
              <a:t>)</a:t>
            </a:r>
          </a:p>
        </p:txBody>
      </p:sp>
      <p:sp>
        <p:nvSpPr>
          <p:cNvPr id="485410" name="Text Box 34"/>
          <p:cNvSpPr txBox="1">
            <a:spLocks noChangeArrowheads="1"/>
          </p:cNvSpPr>
          <p:nvPr/>
        </p:nvSpPr>
        <p:spPr bwMode="auto">
          <a:xfrm>
            <a:off x="7148513" y="3198813"/>
            <a:ext cx="11572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t>2(n/2)</a:t>
            </a:r>
          </a:p>
        </p:txBody>
      </p:sp>
      <p:sp>
        <p:nvSpPr>
          <p:cNvPr id="485411" name="Text Box 35"/>
          <p:cNvSpPr txBox="1">
            <a:spLocks noChangeArrowheads="1"/>
          </p:cNvSpPr>
          <p:nvPr/>
        </p:nvSpPr>
        <p:spPr bwMode="auto">
          <a:xfrm>
            <a:off x="7148513" y="4003675"/>
            <a:ext cx="11572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t>4(n/4)</a:t>
            </a:r>
          </a:p>
        </p:txBody>
      </p:sp>
      <p:sp>
        <p:nvSpPr>
          <p:cNvPr id="485412" name="Text Box 36"/>
          <p:cNvSpPr txBox="1">
            <a:spLocks noChangeArrowheads="1"/>
          </p:cNvSpPr>
          <p:nvPr/>
        </p:nvSpPr>
        <p:spPr bwMode="auto">
          <a:xfrm>
            <a:off x="7148513" y="4832350"/>
            <a:ext cx="16144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t>2</a:t>
            </a:r>
            <a:r>
              <a:rPr lang="en-US" baseline="30000"/>
              <a:t>k </a:t>
            </a:r>
            <a:r>
              <a:rPr lang="en-US"/>
              <a:t>(n / 2</a:t>
            </a:r>
            <a:r>
              <a:rPr lang="en-US" baseline="30000"/>
              <a:t>k</a:t>
            </a:r>
            <a:r>
              <a:rPr lang="en-US"/>
              <a:t>)</a:t>
            </a:r>
          </a:p>
        </p:txBody>
      </p:sp>
      <p:sp>
        <p:nvSpPr>
          <p:cNvPr id="485413" name="Text Box 37"/>
          <p:cNvSpPr txBox="1">
            <a:spLocks noChangeArrowheads="1"/>
          </p:cNvSpPr>
          <p:nvPr/>
        </p:nvSpPr>
        <p:spPr bwMode="auto">
          <a:xfrm>
            <a:off x="7081838" y="5784850"/>
            <a:ext cx="1223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t>n/2</a:t>
            </a:r>
            <a:r>
              <a:rPr lang="en-US" baseline="30000"/>
              <a:t> </a:t>
            </a:r>
            <a:r>
              <a:rPr lang="en-US"/>
              <a:t>(2)</a:t>
            </a:r>
          </a:p>
        </p:txBody>
      </p:sp>
      <p:sp>
        <p:nvSpPr>
          <p:cNvPr id="485414" name="Text Box 38"/>
          <p:cNvSpPr txBox="1">
            <a:spLocks noChangeArrowheads="1"/>
          </p:cNvSpPr>
          <p:nvPr/>
        </p:nvSpPr>
        <p:spPr bwMode="auto">
          <a:xfrm>
            <a:off x="7148513" y="5295900"/>
            <a:ext cx="11572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t>. . .</a:t>
            </a:r>
          </a:p>
        </p:txBody>
      </p:sp>
      <p:sp>
        <p:nvSpPr>
          <p:cNvPr id="485415" name="Text Box 39"/>
          <p:cNvSpPr txBox="1">
            <a:spLocks noChangeArrowheads="1"/>
          </p:cNvSpPr>
          <p:nvPr/>
        </p:nvSpPr>
        <p:spPr bwMode="auto">
          <a:xfrm>
            <a:off x="7148513" y="4478338"/>
            <a:ext cx="11572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t>. . .</a:t>
            </a:r>
          </a:p>
        </p:txBody>
      </p:sp>
      <p:sp>
        <p:nvSpPr>
          <p:cNvPr id="485416" name="Line 40"/>
          <p:cNvSpPr>
            <a:spLocks noChangeShapeType="1"/>
          </p:cNvSpPr>
          <p:nvPr/>
        </p:nvSpPr>
        <p:spPr bwMode="auto">
          <a:xfrm>
            <a:off x="6740525" y="2574925"/>
            <a:ext cx="0" cy="3536950"/>
          </a:xfrm>
          <a:prstGeom prst="line">
            <a:avLst/>
          </a:prstGeom>
          <a:noFill/>
          <a:ln w="12700">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485417" name="Text Box 41"/>
          <p:cNvSpPr txBox="1">
            <a:spLocks noChangeArrowheads="1"/>
          </p:cNvSpPr>
          <p:nvPr/>
        </p:nvSpPr>
        <p:spPr bwMode="auto">
          <a:xfrm>
            <a:off x="6400800" y="4219575"/>
            <a:ext cx="747713" cy="33655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lgn="ctr">
              <a:spcBef>
                <a:spcPct val="50000"/>
              </a:spcBef>
            </a:pPr>
            <a:r>
              <a:rPr lang="en-US"/>
              <a:t>log</a:t>
            </a:r>
            <a:r>
              <a:rPr lang="en-US" baseline="-25000"/>
              <a:t>2</a:t>
            </a:r>
            <a:r>
              <a:rPr lang="en-US"/>
              <a:t>n</a:t>
            </a:r>
            <a:endParaRPr lang="en-US">
              <a:solidFill>
                <a:srgbClr val="006600"/>
              </a:solidFill>
            </a:endParaRPr>
          </a:p>
        </p:txBody>
      </p:sp>
      <p:sp>
        <p:nvSpPr>
          <p:cNvPr id="485418" name="Line 42"/>
          <p:cNvSpPr>
            <a:spLocks noChangeShapeType="1"/>
          </p:cNvSpPr>
          <p:nvPr/>
        </p:nvSpPr>
        <p:spPr bwMode="auto">
          <a:xfrm flipH="1">
            <a:off x="7081838" y="6248400"/>
            <a:ext cx="108743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US"/>
          </a:p>
        </p:txBody>
      </p:sp>
      <p:sp>
        <p:nvSpPr>
          <p:cNvPr id="485419" name="Text Box 43"/>
          <p:cNvSpPr txBox="1">
            <a:spLocks noChangeArrowheads="1"/>
          </p:cNvSpPr>
          <p:nvPr/>
        </p:nvSpPr>
        <p:spPr bwMode="auto">
          <a:xfrm>
            <a:off x="7148513" y="6329363"/>
            <a:ext cx="11572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p>
            <a:pPr>
              <a:spcBef>
                <a:spcPct val="50000"/>
              </a:spcBef>
            </a:pPr>
            <a:r>
              <a:rPr lang="en-US"/>
              <a:t>n</a:t>
            </a:r>
            <a:r>
              <a:rPr lang="en-US" baseline="30000"/>
              <a:t> </a:t>
            </a:r>
            <a:r>
              <a:rPr lang="en-US"/>
              <a:t>log</a:t>
            </a:r>
            <a:r>
              <a:rPr lang="en-US" baseline="-25000"/>
              <a:t>2</a:t>
            </a:r>
            <a:r>
              <a:rPr lang="en-US"/>
              <a:t>n</a:t>
            </a:r>
          </a:p>
        </p:txBody>
      </p:sp>
      <p:graphicFrame>
        <p:nvGraphicFramePr>
          <p:cNvPr id="485423" name="Object 47"/>
          <p:cNvGraphicFramePr>
            <a:graphicFrameLocks noChangeAspect="1"/>
          </p:cNvGraphicFramePr>
          <p:nvPr/>
        </p:nvGraphicFramePr>
        <p:xfrm>
          <a:off x="2300288" y="990600"/>
          <a:ext cx="3875087" cy="1095375"/>
        </p:xfrm>
        <a:graphic>
          <a:graphicData uri="http://schemas.openxmlformats.org/presentationml/2006/ole">
            <mc:AlternateContent xmlns:mc="http://schemas.openxmlformats.org/markup-compatibility/2006">
              <mc:Choice xmlns:v="urn:schemas-microsoft-com:vml" Requires="v">
                <p:oleObj spid="_x0000_s485433" name="Equation" r:id="rId4" imgW="3606800" imgH="825500" progId="Equation.3">
                  <p:embed/>
                </p:oleObj>
              </mc:Choice>
              <mc:Fallback>
                <p:oleObj name="Equation" r:id="rId4" imgW="3606800" imgH="825500" progId="Equation.3">
                  <p:embed/>
                  <p:pic>
                    <p:nvPicPr>
                      <p:cNvPr id="0" name="Object 47"/>
                      <p:cNvPicPr>
                        <a:picLocks noChangeAspect="1" noChangeArrowheads="1"/>
                      </p:cNvPicPr>
                      <p:nvPr/>
                    </p:nvPicPr>
                    <p:blipFill>
                      <a:blip r:embed="rId5">
                        <a:extLst>
                          <a:ext uri="{28A0092B-C50C-407E-A947-70E740481C1C}">
                            <a14:useLocalDpi xmlns:a14="http://schemas.microsoft.com/office/drawing/2010/main" val="0"/>
                          </a:ext>
                        </a:extLst>
                      </a:blip>
                      <a:srcRect l="-3802" t="-16615" r="-3802" b="-16615"/>
                      <a:stretch>
                        <a:fillRect/>
                      </a:stretch>
                    </p:blipFill>
                    <p:spPr bwMode="auto">
                      <a:xfrm>
                        <a:off x="2300288" y="990600"/>
                        <a:ext cx="3875087" cy="10953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2554CE0F-254E-4A72-BA12-8583F32A1F10}" type="slidenum">
              <a:rPr lang="en-US"/>
              <a:pPr/>
              <a:t>9</a:t>
            </a:fld>
            <a:endParaRPr lang="en-US" sz="1400"/>
          </a:p>
        </p:txBody>
      </p:sp>
      <p:sp>
        <p:nvSpPr>
          <p:cNvPr id="487426" name="Rectangle 2"/>
          <p:cNvSpPr>
            <a:spLocks noGrp="1" noChangeArrowheads="1"/>
          </p:cNvSpPr>
          <p:nvPr>
            <p:ph type="title"/>
          </p:nvPr>
        </p:nvSpPr>
        <p:spPr/>
        <p:txBody>
          <a:bodyPr/>
          <a:lstStyle/>
          <a:p>
            <a:r>
              <a:rPr lang="en-US"/>
              <a:t>Proof by Telescoping</a:t>
            </a:r>
          </a:p>
        </p:txBody>
      </p:sp>
      <p:sp>
        <p:nvSpPr>
          <p:cNvPr id="487427" name="Rectangle 3"/>
          <p:cNvSpPr>
            <a:spLocks noGrp="1" noChangeArrowheads="1"/>
          </p:cNvSpPr>
          <p:nvPr>
            <p:ph type="body" idx="1"/>
          </p:nvPr>
        </p:nvSpPr>
        <p:spPr/>
        <p:txBody>
          <a:bodyPr/>
          <a:lstStyle/>
          <a:p>
            <a:r>
              <a:rPr lang="en-US"/>
              <a:t>Claim.  </a:t>
            </a:r>
            <a:r>
              <a:rPr lang="en-US">
                <a:solidFill>
                  <a:schemeClr val="tx1"/>
                </a:solidFill>
              </a:rPr>
              <a:t>If T(n) satisfies this recurrence, then T(n) = n log</a:t>
            </a:r>
            <a:r>
              <a:rPr lang="en-US" baseline="-25000">
                <a:solidFill>
                  <a:schemeClr val="tx1"/>
                </a:solidFill>
              </a:rPr>
              <a:t>2</a:t>
            </a:r>
            <a:r>
              <a:rPr lang="en-US">
                <a:solidFill>
                  <a:schemeClr val="tx1"/>
                </a:solidFill>
              </a:rPr>
              <a:t> n.</a:t>
            </a:r>
          </a:p>
          <a:p>
            <a:endParaRPr lang="en-US">
              <a:solidFill>
                <a:schemeClr val="tx1"/>
              </a:solidFill>
            </a:endParaRPr>
          </a:p>
          <a:p>
            <a:endParaRPr lang="en-US">
              <a:solidFill>
                <a:schemeClr val="hlink"/>
              </a:solidFill>
            </a:endParaRPr>
          </a:p>
          <a:p>
            <a:endParaRPr lang="en-US">
              <a:solidFill>
                <a:schemeClr val="hlink"/>
              </a:solidFill>
            </a:endParaRPr>
          </a:p>
          <a:p>
            <a:endParaRPr lang="en-US">
              <a:solidFill>
                <a:schemeClr val="hlink"/>
              </a:solidFill>
            </a:endParaRPr>
          </a:p>
          <a:p>
            <a:endParaRPr lang="en-US">
              <a:solidFill>
                <a:schemeClr val="hlink"/>
              </a:solidFill>
            </a:endParaRPr>
          </a:p>
          <a:p>
            <a:endParaRPr lang="en-US">
              <a:solidFill>
                <a:schemeClr val="hlink"/>
              </a:solidFill>
            </a:endParaRPr>
          </a:p>
          <a:p>
            <a:r>
              <a:rPr lang="en-US"/>
              <a:t>Pf.  </a:t>
            </a:r>
            <a:r>
              <a:rPr lang="en-US">
                <a:solidFill>
                  <a:schemeClr val="tx1"/>
                </a:solidFill>
              </a:rPr>
              <a:t>For n &gt; 1:</a:t>
            </a:r>
          </a:p>
        </p:txBody>
      </p:sp>
      <p:graphicFrame>
        <p:nvGraphicFramePr>
          <p:cNvPr id="487431" name="Object 7"/>
          <p:cNvGraphicFramePr>
            <a:graphicFrameLocks noChangeAspect="1"/>
          </p:cNvGraphicFramePr>
          <p:nvPr/>
        </p:nvGraphicFramePr>
        <p:xfrm>
          <a:off x="3359150" y="3325813"/>
          <a:ext cx="3213100" cy="2930525"/>
        </p:xfrm>
        <a:graphic>
          <a:graphicData uri="http://schemas.openxmlformats.org/presentationml/2006/ole">
            <mc:AlternateContent xmlns:mc="http://schemas.openxmlformats.org/markup-compatibility/2006">
              <mc:Choice xmlns:v="urn:schemas-microsoft-com:vml" Requires="v">
                <p:oleObj spid="_x0000_s487457" name="Equation" r:id="rId4" imgW="3213100" imgH="2946400" progId="Equation.3">
                  <p:embed/>
                </p:oleObj>
              </mc:Choice>
              <mc:Fallback>
                <p:oleObj name="Equation" r:id="rId4" imgW="3213100" imgH="29464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9150" y="3325813"/>
                        <a:ext cx="3213100" cy="293052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7436" name="Object 12"/>
          <p:cNvGraphicFramePr>
            <a:graphicFrameLocks noChangeAspect="1"/>
          </p:cNvGraphicFramePr>
          <p:nvPr/>
        </p:nvGraphicFramePr>
        <p:xfrm>
          <a:off x="2300288" y="1774825"/>
          <a:ext cx="3875087" cy="1095375"/>
        </p:xfrm>
        <a:graphic>
          <a:graphicData uri="http://schemas.openxmlformats.org/presentationml/2006/ole">
            <mc:AlternateContent xmlns:mc="http://schemas.openxmlformats.org/markup-compatibility/2006">
              <mc:Choice xmlns:v="urn:schemas-microsoft-com:vml" Requires="v">
                <p:oleObj spid="_x0000_s487458" name="Equation" r:id="rId6" imgW="3606800" imgH="825500" progId="Equation.3">
                  <p:embed/>
                </p:oleObj>
              </mc:Choice>
              <mc:Fallback>
                <p:oleObj name="Equation" r:id="rId6" imgW="3606800" imgH="82550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l="-3802" t="-16615" r="-3802" b="-16615"/>
                      <a:stretch>
                        <a:fillRect/>
                      </a:stretch>
                    </p:blipFill>
                    <p:spPr bwMode="auto">
                      <a:xfrm>
                        <a:off x="2300288" y="1774825"/>
                        <a:ext cx="3875087" cy="109537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7437" name="Text Box 13"/>
          <p:cNvSpPr txBox="1">
            <a:spLocks noChangeArrowheads="1"/>
          </p:cNvSpPr>
          <p:nvPr/>
        </p:nvSpPr>
        <p:spPr bwMode="auto">
          <a:xfrm>
            <a:off x="6400800" y="1570038"/>
            <a:ext cx="1803400"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defTabSz="1019175">
              <a:defRPr kumimoji="1" sz="2400">
                <a:solidFill>
                  <a:schemeClr val="tx1"/>
                </a:solidFill>
                <a:latin typeface="Comic Sans MS" pitchFamily="66" charset="0"/>
              </a:defRPr>
            </a:lvl1pPr>
            <a:lvl2pPr marL="509588" defTabSz="1019175">
              <a:defRPr kumimoji="1" sz="2400">
                <a:solidFill>
                  <a:schemeClr val="tx1"/>
                </a:solidFill>
                <a:latin typeface="Comic Sans MS" pitchFamily="66" charset="0"/>
              </a:defRPr>
            </a:lvl2pPr>
            <a:lvl3pPr marL="1019175" defTabSz="1019175">
              <a:defRPr kumimoji="1" sz="2400">
                <a:solidFill>
                  <a:schemeClr val="tx1"/>
                </a:solidFill>
                <a:latin typeface="Comic Sans MS" pitchFamily="66" charset="0"/>
              </a:defRPr>
            </a:lvl3pPr>
            <a:lvl4pPr marL="1528763" defTabSz="1019175">
              <a:defRPr kumimoji="1" sz="2400">
                <a:solidFill>
                  <a:schemeClr val="tx1"/>
                </a:solidFill>
                <a:latin typeface="Comic Sans MS" pitchFamily="66" charset="0"/>
              </a:defRPr>
            </a:lvl4pPr>
            <a:lvl5pPr marL="2038350" defTabSz="1019175">
              <a:defRPr kumimoji="1" sz="2400">
                <a:solidFill>
                  <a:schemeClr val="tx1"/>
                </a:solidFill>
                <a:latin typeface="Comic Sans MS" pitchFamily="66" charset="0"/>
              </a:defRPr>
            </a:lvl5pPr>
            <a:lvl6pPr marL="2495550" defTabSz="1019175" eaLnBrk="0" fontAlgn="base" hangingPunct="0">
              <a:spcBef>
                <a:spcPct val="0"/>
              </a:spcBef>
              <a:spcAft>
                <a:spcPct val="0"/>
              </a:spcAft>
              <a:defRPr kumimoji="1" sz="2400">
                <a:solidFill>
                  <a:schemeClr val="tx1"/>
                </a:solidFill>
                <a:latin typeface="Comic Sans MS" pitchFamily="66" charset="0"/>
              </a:defRPr>
            </a:lvl6pPr>
            <a:lvl7pPr marL="2952750" defTabSz="1019175" eaLnBrk="0" fontAlgn="base" hangingPunct="0">
              <a:spcBef>
                <a:spcPct val="0"/>
              </a:spcBef>
              <a:spcAft>
                <a:spcPct val="0"/>
              </a:spcAft>
              <a:defRPr kumimoji="1" sz="2400">
                <a:solidFill>
                  <a:schemeClr val="tx1"/>
                </a:solidFill>
                <a:latin typeface="Comic Sans MS" pitchFamily="66" charset="0"/>
              </a:defRPr>
            </a:lvl7pPr>
            <a:lvl8pPr marL="3409950" defTabSz="1019175" eaLnBrk="0" fontAlgn="base" hangingPunct="0">
              <a:spcBef>
                <a:spcPct val="0"/>
              </a:spcBef>
              <a:spcAft>
                <a:spcPct val="0"/>
              </a:spcAft>
              <a:defRPr kumimoji="1" sz="2400">
                <a:solidFill>
                  <a:schemeClr val="tx1"/>
                </a:solidFill>
                <a:latin typeface="Comic Sans MS" pitchFamily="66" charset="0"/>
              </a:defRPr>
            </a:lvl8pPr>
            <a:lvl9pPr marL="3867150" defTabSz="1019175"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n-US" sz="1200"/>
              <a:t>assumes n is a power of 2</a:t>
            </a:r>
            <a:endParaRPr lang="en-US" sz="1200">
              <a:sym typeface="Symbol" pitchFamily="18" charset="2"/>
            </a:endParaRPr>
          </a:p>
        </p:txBody>
      </p:sp>
      <p:sp>
        <p:nvSpPr>
          <p:cNvPr id="487438" name="Line 14"/>
          <p:cNvSpPr>
            <a:spLocks noChangeShapeType="1"/>
          </p:cNvSpPr>
          <p:nvPr/>
        </p:nvSpPr>
        <p:spPr bwMode="auto">
          <a:xfrm flipV="1">
            <a:off x="6800850" y="1370013"/>
            <a:ext cx="0" cy="155575"/>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Tree>
  </p:cSld>
  <p:clrMapOvr>
    <a:masterClrMapping/>
  </p:clrMapOvr>
</p:sld>
</file>

<file path=ppt/theme/theme1.xml><?xml version="1.0" encoding="utf-8"?>
<a:theme xmlns:a="http://schemas.openxmlformats.org/drawingml/2006/main" name="alg-design">
  <a:themeElements>
    <a:clrScheme name="alg-design 7">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660066"/>
      </a:folHlink>
    </a:clrScheme>
    <a:fontScheme name="alg-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triangle" w="sm" len="sm"/>
          <a:tailEnd type="triangl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16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triangle" w="sm" len="sm"/>
          <a:tailEnd type="triangl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16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alg-design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alg-design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alg-design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alg-design 4">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CC"/>
        </a:folHlink>
      </a:clrScheme>
      <a:clrMap bg1="lt1" tx1="dk1" bg2="lt2" tx2="dk2" accent1="accent1" accent2="accent2" accent3="accent3" accent4="accent4" accent5="accent5" accent6="accent6" hlink="hlink" folHlink="folHlink"/>
    </a:extraClrScheme>
    <a:extraClrScheme>
      <a:clrScheme name="alg-design 5">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660066"/>
        </a:folHlink>
      </a:clrScheme>
      <a:clrMap bg1="lt1" tx1="dk1" bg2="lt2" tx2="dk2" accent1="accent1" accent2="accent2" accent3="accent3" accent4="accent4" accent5="accent5" accent6="accent6" hlink="hlink" folHlink="folHlink"/>
    </a:extraClrScheme>
    <a:extraClrScheme>
      <a:clrScheme name="alg-design 6">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FF"/>
        </a:folHlink>
      </a:clrScheme>
      <a:clrMap bg1="lt1" tx1="dk1" bg2="lt2" tx2="dk2" accent1="accent1" accent2="accent2" accent3="accent3" accent4="accent4" accent5="accent5" accent6="accent6" hlink="hlink" folHlink="folHlink"/>
    </a:extraClrScheme>
    <a:extraClrScheme>
      <a:clrScheme name="alg-design 7">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6600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WAYNE:public_html:kleinberg-tardos:alg-design.pot</Template>
  <TotalTime>16346</TotalTime>
  <Words>2883</Words>
  <Application>Microsoft Office PowerPoint</Application>
  <PresentationFormat>全屏显示(4:3)</PresentationFormat>
  <Paragraphs>779</Paragraphs>
  <Slides>43</Slides>
  <Notes>37</Notes>
  <HiddenSlides>1</HiddenSlides>
  <MMClips>0</MMClips>
  <ScaleCrop>false</ScaleCrop>
  <HeadingPairs>
    <vt:vector size="10"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43</vt:i4>
      </vt:variant>
      <vt:variant>
        <vt:lpstr>自定义放映</vt:lpstr>
      </vt:variant>
      <vt:variant>
        <vt:i4>1</vt:i4>
      </vt:variant>
    </vt:vector>
  </HeadingPairs>
  <TitlesOfParts>
    <vt:vector size="54" baseType="lpstr">
      <vt:lpstr>Monotype Sorts</vt:lpstr>
      <vt:lpstr>Arial</vt:lpstr>
      <vt:lpstr>Calibri</vt:lpstr>
      <vt:lpstr>Cambria Math</vt:lpstr>
      <vt:lpstr>Comic Sans MS</vt:lpstr>
      <vt:lpstr>Courier New</vt:lpstr>
      <vt:lpstr>Wingdings</vt:lpstr>
      <vt:lpstr>alg-design</vt:lpstr>
      <vt:lpstr>Equation</vt:lpstr>
      <vt:lpstr>Formula</vt:lpstr>
      <vt:lpstr>Chapter 5  Divide and Conquer</vt:lpstr>
      <vt:lpstr>Divide-and-Conquer</vt:lpstr>
      <vt:lpstr>5.1  Mergesort</vt:lpstr>
      <vt:lpstr>Sorting</vt:lpstr>
      <vt:lpstr>Mergesort</vt:lpstr>
      <vt:lpstr>Merging</vt:lpstr>
      <vt:lpstr>A Useful Recurrence Relation</vt:lpstr>
      <vt:lpstr>Proof by Recursion Tree</vt:lpstr>
      <vt:lpstr>Proof by Telescoping</vt:lpstr>
      <vt:lpstr>Proof by Induction</vt:lpstr>
      <vt:lpstr>Analysis of Mergesort Recurrence</vt:lpstr>
      <vt:lpstr>Master Theorem</vt:lpstr>
      <vt:lpstr>Master Theorem</vt:lpstr>
      <vt:lpstr>5.3  Counting Inversions</vt:lpstr>
      <vt:lpstr>Counting Inversions</vt:lpstr>
      <vt:lpstr>Applications</vt:lpstr>
      <vt:lpstr>Counting Inversions:  Divide-and-Conquer</vt:lpstr>
      <vt:lpstr>Counting Inversions:  Divide-and-Conquer</vt:lpstr>
      <vt:lpstr>Counting Inversions:  Divide-and-Conquer</vt:lpstr>
      <vt:lpstr>Counting Inversions:  Divide-and-Conquer</vt:lpstr>
      <vt:lpstr>Counting Inversions:  Combine</vt:lpstr>
      <vt:lpstr>Counting Inversions:  Implementation</vt:lpstr>
      <vt:lpstr>5.4  Closest Pair of Points</vt:lpstr>
      <vt:lpstr>Closest Pair of Points</vt:lpstr>
      <vt:lpstr>Closest Pair of Points:  First Attempt</vt:lpstr>
      <vt:lpstr>Closest Pair of Points:  First Attempt</vt:lpstr>
      <vt:lpstr>Closest Pair of Points</vt:lpstr>
      <vt:lpstr>Closest Pair of Points</vt:lpstr>
      <vt:lpstr>Closest Pair of Points</vt:lpstr>
      <vt:lpstr>Closest Pair of Points</vt:lpstr>
      <vt:lpstr>Closest Pair of Points</vt:lpstr>
      <vt:lpstr>Closest Pair of Points</vt:lpstr>
      <vt:lpstr>Closest Pair of Points</vt:lpstr>
      <vt:lpstr>Closest Pair of Points</vt:lpstr>
      <vt:lpstr>Closest Pair Algorithm</vt:lpstr>
      <vt:lpstr>Closest Pair of Points:  Analysis</vt:lpstr>
      <vt:lpstr>Median Finding Algorithm</vt:lpstr>
      <vt:lpstr>Problem Definition</vt:lpstr>
      <vt:lpstr>PowerPoint 演示文稿</vt:lpstr>
      <vt:lpstr>Find median of N/5 groups</vt:lpstr>
      <vt:lpstr>PowerPoint 演示文稿</vt:lpstr>
      <vt:lpstr>Find the sets L and R</vt:lpstr>
      <vt:lpstr>Recursion</vt:lpstr>
      <vt:lpstr>handout</vt:lpstr>
    </vt:vector>
  </TitlesOfParts>
  <Company>Dell Computer Corporation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Trees</dc:title>
  <dc:creator>Kevin Wayne</dc:creator>
  <cp:lastModifiedBy>young li</cp:lastModifiedBy>
  <cp:revision>983</cp:revision>
  <cp:lastPrinted>2006-04-26T21:35:29Z</cp:lastPrinted>
  <dcterms:created xsi:type="dcterms:W3CDTF">1999-12-31T01:41:01Z</dcterms:created>
  <dcterms:modified xsi:type="dcterms:W3CDTF">2019-04-03T14:17:11Z</dcterms:modified>
</cp:coreProperties>
</file>