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audio1.bin" ContentType="audio/unknown"/>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59"/>
  </p:notesMasterIdLst>
  <p:sldIdLst>
    <p:sldId id="257" r:id="rId2"/>
    <p:sldId id="258" r:id="rId3"/>
    <p:sldId id="259" r:id="rId4"/>
    <p:sldId id="260" r:id="rId5"/>
    <p:sldId id="261" r:id="rId6"/>
    <p:sldId id="262" r:id="rId7"/>
    <p:sldId id="263" r:id="rId8"/>
    <p:sldId id="264" r:id="rId9"/>
    <p:sldId id="306" r:id="rId10"/>
    <p:sldId id="266" r:id="rId11"/>
    <p:sldId id="267" r:id="rId12"/>
    <p:sldId id="268" r:id="rId13"/>
    <p:sldId id="307" r:id="rId14"/>
    <p:sldId id="269" r:id="rId15"/>
    <p:sldId id="319" r:id="rId16"/>
    <p:sldId id="270" r:id="rId17"/>
    <p:sldId id="271" r:id="rId18"/>
    <p:sldId id="272" r:id="rId19"/>
    <p:sldId id="273" r:id="rId20"/>
    <p:sldId id="274" r:id="rId21"/>
    <p:sldId id="275" r:id="rId22"/>
    <p:sldId id="276" r:id="rId23"/>
    <p:sldId id="308" r:id="rId24"/>
    <p:sldId id="277" r:id="rId25"/>
    <p:sldId id="278" r:id="rId26"/>
    <p:sldId id="279" r:id="rId27"/>
    <p:sldId id="280" r:id="rId28"/>
    <p:sldId id="281" r:id="rId29"/>
    <p:sldId id="282" r:id="rId30"/>
    <p:sldId id="283" r:id="rId31"/>
    <p:sldId id="284" r:id="rId32"/>
    <p:sldId id="285" r:id="rId33"/>
    <p:sldId id="286" r:id="rId34"/>
    <p:sldId id="309" r:id="rId35"/>
    <p:sldId id="287" r:id="rId36"/>
    <p:sldId id="313"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10" r:id="rId54"/>
    <p:sldId id="312" r:id="rId55"/>
    <p:sldId id="314" r:id="rId56"/>
    <p:sldId id="316" r:id="rId57"/>
    <p:sldId id="317" r:id="rId58"/>
  </p:sldIdLst>
  <p:sldSz cx="9144000" cy="6858000" type="screen4x3"/>
  <p:notesSz cx="6858000" cy="9144000"/>
  <p:defaultTextStyle>
    <a:defPPr>
      <a:defRPr lang="en-US"/>
    </a:defPPr>
    <a:lvl1pPr algn="l" rtl="0" eaLnBrk="0" fontAlgn="base" hangingPunct="0">
      <a:spcBef>
        <a:spcPct val="0"/>
      </a:spcBef>
      <a:spcAft>
        <a:spcPct val="0"/>
      </a:spcAft>
      <a:defRPr sz="1200" kern="1200">
        <a:solidFill>
          <a:schemeClr val="hlink"/>
        </a:solidFill>
        <a:latin typeface="Comic Sans MS" pitchFamily="66" charset="0"/>
        <a:ea typeface="ＭＳ Ｐゴシック" pitchFamily="32" charset="-128"/>
        <a:cs typeface="+mn-cs"/>
      </a:defRPr>
    </a:lvl1pPr>
    <a:lvl2pPr marL="457200" algn="l" rtl="0" eaLnBrk="0" fontAlgn="base" hangingPunct="0">
      <a:spcBef>
        <a:spcPct val="0"/>
      </a:spcBef>
      <a:spcAft>
        <a:spcPct val="0"/>
      </a:spcAft>
      <a:defRPr sz="1200" kern="1200">
        <a:solidFill>
          <a:schemeClr val="hlink"/>
        </a:solidFill>
        <a:latin typeface="Comic Sans MS" pitchFamily="66" charset="0"/>
        <a:ea typeface="ＭＳ Ｐゴシック" pitchFamily="32" charset="-128"/>
        <a:cs typeface="+mn-cs"/>
      </a:defRPr>
    </a:lvl2pPr>
    <a:lvl3pPr marL="914400" algn="l" rtl="0" eaLnBrk="0" fontAlgn="base" hangingPunct="0">
      <a:spcBef>
        <a:spcPct val="0"/>
      </a:spcBef>
      <a:spcAft>
        <a:spcPct val="0"/>
      </a:spcAft>
      <a:defRPr sz="1200" kern="1200">
        <a:solidFill>
          <a:schemeClr val="hlink"/>
        </a:solidFill>
        <a:latin typeface="Comic Sans MS" pitchFamily="66" charset="0"/>
        <a:ea typeface="ＭＳ Ｐゴシック" pitchFamily="32" charset="-128"/>
        <a:cs typeface="+mn-cs"/>
      </a:defRPr>
    </a:lvl3pPr>
    <a:lvl4pPr marL="1371600" algn="l" rtl="0" eaLnBrk="0" fontAlgn="base" hangingPunct="0">
      <a:spcBef>
        <a:spcPct val="0"/>
      </a:spcBef>
      <a:spcAft>
        <a:spcPct val="0"/>
      </a:spcAft>
      <a:defRPr sz="1200" kern="1200">
        <a:solidFill>
          <a:schemeClr val="hlink"/>
        </a:solidFill>
        <a:latin typeface="Comic Sans MS" pitchFamily="66" charset="0"/>
        <a:ea typeface="ＭＳ Ｐゴシック" pitchFamily="32" charset="-128"/>
        <a:cs typeface="+mn-cs"/>
      </a:defRPr>
    </a:lvl4pPr>
    <a:lvl5pPr marL="1828800" algn="l" rtl="0" eaLnBrk="0" fontAlgn="base" hangingPunct="0">
      <a:spcBef>
        <a:spcPct val="0"/>
      </a:spcBef>
      <a:spcAft>
        <a:spcPct val="0"/>
      </a:spcAft>
      <a:defRPr sz="1200" kern="1200">
        <a:solidFill>
          <a:schemeClr val="hlink"/>
        </a:solidFill>
        <a:latin typeface="Comic Sans MS" pitchFamily="66" charset="0"/>
        <a:ea typeface="ＭＳ Ｐゴシック" pitchFamily="32" charset="-128"/>
        <a:cs typeface="+mn-cs"/>
      </a:defRPr>
    </a:lvl5pPr>
    <a:lvl6pPr marL="2286000" algn="l" defTabSz="914400" rtl="0" eaLnBrk="1" latinLnBrk="0" hangingPunct="1">
      <a:defRPr sz="1200" kern="1200">
        <a:solidFill>
          <a:schemeClr val="hlink"/>
        </a:solidFill>
        <a:latin typeface="Comic Sans MS" pitchFamily="66" charset="0"/>
        <a:ea typeface="ＭＳ Ｐゴシック" pitchFamily="32" charset="-128"/>
        <a:cs typeface="+mn-cs"/>
      </a:defRPr>
    </a:lvl6pPr>
    <a:lvl7pPr marL="2743200" algn="l" defTabSz="914400" rtl="0" eaLnBrk="1" latinLnBrk="0" hangingPunct="1">
      <a:defRPr sz="1200" kern="1200">
        <a:solidFill>
          <a:schemeClr val="hlink"/>
        </a:solidFill>
        <a:latin typeface="Comic Sans MS" pitchFamily="66" charset="0"/>
        <a:ea typeface="ＭＳ Ｐゴシック" pitchFamily="32" charset="-128"/>
        <a:cs typeface="+mn-cs"/>
      </a:defRPr>
    </a:lvl7pPr>
    <a:lvl8pPr marL="3200400" algn="l" defTabSz="914400" rtl="0" eaLnBrk="1" latinLnBrk="0" hangingPunct="1">
      <a:defRPr sz="1200" kern="1200">
        <a:solidFill>
          <a:schemeClr val="hlink"/>
        </a:solidFill>
        <a:latin typeface="Comic Sans MS" pitchFamily="66" charset="0"/>
        <a:ea typeface="ＭＳ Ｐゴシック" pitchFamily="32" charset="-128"/>
        <a:cs typeface="+mn-cs"/>
      </a:defRPr>
    </a:lvl8pPr>
    <a:lvl9pPr marL="3657600" algn="l" defTabSz="914400" rtl="0" eaLnBrk="1" latinLnBrk="0" hangingPunct="1">
      <a:defRPr sz="1200" kern="1200">
        <a:solidFill>
          <a:schemeClr val="hlink"/>
        </a:solidFill>
        <a:latin typeface="Comic Sans MS" pitchFamily="66" charset="0"/>
        <a:ea typeface="ＭＳ Ｐゴシック" pitchFamily="3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01" autoAdjust="0"/>
    <p:restoredTop sz="79140" autoAdjust="0"/>
  </p:normalViewPr>
  <p:slideViewPr>
    <p:cSldViewPr snapToGrid="0">
      <p:cViewPr varScale="1">
        <p:scale>
          <a:sx n="50" d="100"/>
          <a:sy n="50" d="100"/>
        </p:scale>
        <p:origin x="136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defRPr>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solidFill>
                  <a:schemeClr val="tx1"/>
                </a:solidFill>
              </a:defRPr>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defRPr>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solidFill>
                  <a:schemeClr val="tx1"/>
                </a:solidFill>
              </a:defRPr>
            </a:lvl1pPr>
          </a:lstStyle>
          <a:p>
            <a:fld id="{F600E070-86B0-49D9-BFD1-BB08E477155E}" type="slidenum">
              <a:rPr lang="en-US"/>
              <a:pPr/>
              <a:t>‹#›</a:t>
            </a:fld>
            <a:endParaRPr lang="en-US"/>
          </a:p>
        </p:txBody>
      </p:sp>
    </p:spTree>
    <p:extLst>
      <p:ext uri="{BB962C8B-B14F-4D97-AF65-F5344CB8AC3E}">
        <p14:creationId xmlns:p14="http://schemas.microsoft.com/office/powerpoint/2010/main" val="39061067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omic Sans MS" pitchFamily="66" charset="0"/>
        <a:ea typeface="ＭＳ Ｐゴシック" pitchFamily="32" charset="-128"/>
        <a:cs typeface="+mn-cs"/>
      </a:defRPr>
    </a:lvl1pPr>
    <a:lvl2pPr marL="457200" algn="l" rtl="0" fontAlgn="base">
      <a:spcBef>
        <a:spcPct val="30000"/>
      </a:spcBef>
      <a:spcAft>
        <a:spcPct val="0"/>
      </a:spcAft>
      <a:defRPr sz="1200" kern="1200">
        <a:solidFill>
          <a:schemeClr val="tx1"/>
        </a:solidFill>
        <a:latin typeface="Comic Sans MS" pitchFamily="66" charset="0"/>
        <a:ea typeface="ＭＳ Ｐゴシック" pitchFamily="32" charset="-128"/>
        <a:cs typeface="+mn-cs"/>
      </a:defRPr>
    </a:lvl2pPr>
    <a:lvl3pPr marL="914400" algn="l" rtl="0" fontAlgn="base">
      <a:spcBef>
        <a:spcPct val="30000"/>
      </a:spcBef>
      <a:spcAft>
        <a:spcPct val="0"/>
      </a:spcAft>
      <a:defRPr sz="1200" kern="1200">
        <a:solidFill>
          <a:schemeClr val="tx1"/>
        </a:solidFill>
        <a:latin typeface="Comic Sans MS" pitchFamily="66" charset="0"/>
        <a:ea typeface="ＭＳ Ｐゴシック" pitchFamily="32" charset="-128"/>
        <a:cs typeface="+mn-cs"/>
      </a:defRPr>
    </a:lvl3pPr>
    <a:lvl4pPr marL="1371600" algn="l" rtl="0" fontAlgn="base">
      <a:spcBef>
        <a:spcPct val="30000"/>
      </a:spcBef>
      <a:spcAft>
        <a:spcPct val="0"/>
      </a:spcAft>
      <a:defRPr sz="1200" kern="1200">
        <a:solidFill>
          <a:schemeClr val="tx1"/>
        </a:solidFill>
        <a:latin typeface="Comic Sans MS" pitchFamily="66" charset="0"/>
        <a:ea typeface="ＭＳ Ｐゴシック" pitchFamily="32" charset="-128"/>
        <a:cs typeface="+mn-cs"/>
      </a:defRPr>
    </a:lvl4pPr>
    <a:lvl5pPr marL="1828800" algn="l" rtl="0" fontAlgn="base">
      <a:spcBef>
        <a:spcPct val="30000"/>
      </a:spcBef>
      <a:spcAft>
        <a:spcPct val="0"/>
      </a:spcAft>
      <a:defRPr sz="1200" kern="1200">
        <a:solidFill>
          <a:schemeClr val="tx1"/>
        </a:solidFill>
        <a:latin typeface="Comic Sans MS" pitchFamily="66"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9E7947-101A-4221-BBC1-7E30311DAECE}" type="slidenum">
              <a:rPr lang="en-US"/>
              <a:pPr/>
              <a:t>1</a:t>
            </a:fld>
            <a:endParaRPr lang="en-US"/>
          </a:p>
        </p:txBody>
      </p:sp>
      <p:sp>
        <p:nvSpPr>
          <p:cNvPr id="51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3" name="Rectangle 3"/>
          <p:cNvSpPr>
            <a:spLocks noGrp="1" noChangeArrowheads="1"/>
          </p:cNvSpPr>
          <p:nvPr>
            <p:ph type="body" idx="1"/>
          </p:nvPr>
        </p:nvSpPr>
        <p:spPr bwMode="auto">
          <a:xfrm>
            <a:off x="914400" y="4341813"/>
            <a:ext cx="5029200"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477D2-89EE-42C8-9CB2-FC3B8DC95821}" type="slidenum">
              <a:rPr lang="en-US"/>
              <a:pPr/>
              <a:t>10</a:t>
            </a:fld>
            <a:endParaRPr lang="en-US"/>
          </a:p>
        </p:txBody>
      </p:sp>
      <p:sp>
        <p:nvSpPr>
          <p:cNvPr id="235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351D26-76F4-403A-A6C2-B0E6E660D5E6}" type="slidenum">
              <a:rPr lang="en-US"/>
              <a:pPr/>
              <a:t>11</a:t>
            </a:fld>
            <a:endParaRPr lang="en-US"/>
          </a:p>
        </p:txBody>
      </p:sp>
      <p:sp>
        <p:nvSpPr>
          <p:cNvPr id="25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00F39A-EADC-4244-AAF9-E8D1FC6D1663}" type="slidenum">
              <a:rPr lang="en-US"/>
              <a:pPr/>
              <a:t>12</a:t>
            </a:fld>
            <a:endParaRPr lang="en-US"/>
          </a:p>
        </p:txBody>
      </p:sp>
      <p:sp>
        <p:nvSpPr>
          <p:cNvPr id="276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1"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r>
              <a:rPr lang="en-US"/>
              <a:t>among most basic problems in linear algebra and scientific computing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57691-76B9-42E0-BB20-9BA5C09AC34C}" type="slidenum">
              <a:rPr lang="en-US"/>
              <a:pPr/>
              <a:t>13</a:t>
            </a:fld>
            <a:endParaRPr lang="en-US"/>
          </a:p>
        </p:txBody>
      </p:sp>
      <p:sp>
        <p:nvSpPr>
          <p:cNvPr id="1085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8547"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r>
              <a:rPr lang="en-US"/>
              <a:t>among most basic problems in linear algebra and scientific computing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8D2081-A06E-4A8B-8BBA-B31B9479A864}" type="slidenum">
              <a:rPr lang="en-US"/>
              <a:pPr/>
              <a:t>14</a:t>
            </a:fld>
            <a:endParaRPr lang="en-US"/>
          </a:p>
        </p:txBody>
      </p:sp>
      <p:sp>
        <p:nvSpPr>
          <p:cNvPr id="2969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E7FBA2-769C-459D-B170-FFFFCDC1377E}" type="slidenum">
              <a:rPr lang="en-US"/>
              <a:pPr/>
              <a:t>15</a:t>
            </a:fld>
            <a:endParaRPr lang="en-US"/>
          </a:p>
        </p:txBody>
      </p:sp>
      <p:sp>
        <p:nvSpPr>
          <p:cNvPr id="1361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6195"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r>
              <a:rPr lang="en-US"/>
              <a:t>for scalars, probably not worth elimination one multiplication at expense of 14 extra additions (cost of add and multiply similar), but for matrices can make huge difference since standard multiplies are more expensive than additions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C913-8AB3-43F6-A6BE-398D834DA4B4}" type="slidenum">
              <a:rPr lang="en-US"/>
              <a:pPr/>
              <a:t>16</a:t>
            </a:fld>
            <a:endParaRPr lang="en-US"/>
          </a:p>
        </p:txBody>
      </p:sp>
      <p:sp>
        <p:nvSpPr>
          <p:cNvPr id="317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r>
              <a:rPr lang="en-US"/>
              <a:t>somewhat counterintuitive to be subtracting, especially if all original matrix entries are positive</a:t>
            </a:r>
          </a:p>
          <a:p>
            <a:r>
              <a:rPr lang="en-US"/>
              <a:t>Winograd's variant.  7 multiplications, 15 additions, but less numerically stable than Strassen</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F7D4A-74E2-4907-86FC-E5E9FEA21ED0}" type="slidenum">
              <a:rPr lang="en-US"/>
              <a:pPr/>
              <a:t>17</a:t>
            </a:fld>
            <a:endParaRPr lang="en-US"/>
          </a:p>
        </p:txBody>
      </p:sp>
      <p:sp>
        <p:nvSpPr>
          <p:cNvPr id="337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795"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5B0BA-A5D2-4238-94A2-EBB4FAAE8EA5}" type="slidenum">
              <a:rPr lang="en-US"/>
              <a:pPr/>
              <a:t>18</a:t>
            </a:fld>
            <a:endParaRPr lang="en-US"/>
          </a:p>
        </p:txBody>
      </p:sp>
      <p:sp>
        <p:nvSpPr>
          <p:cNvPr id="35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3"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r>
              <a:rPr lang="en-US"/>
              <a:t>Parallelization can also be an issue.</a:t>
            </a:r>
          </a:p>
          <a:p>
            <a:r>
              <a:rPr lang="en-US"/>
              <a:t>can be made stable</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42C9F-CE73-463B-88CC-B6329D2A0977}" type="slidenum">
              <a:rPr lang="en-US"/>
              <a:pPr/>
              <a:t>19</a:t>
            </a:fld>
            <a:endParaRPr lang="en-US"/>
          </a:p>
        </p:txBody>
      </p:sp>
      <p:sp>
        <p:nvSpPr>
          <p:cNvPr id="37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1"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r>
              <a:rPr lang="en-US"/>
              <a:t>Hopcroft-Kerr bound applies to non-commutative case</a:t>
            </a:r>
          </a:p>
          <a:p>
            <a:r>
              <a:rPr lang="en-US"/>
              <a:t>"Imagine excitement in January, 1980 when this was improved to"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3BC5BF-9A45-49BF-8643-81255C68B2DD}" type="slidenum">
              <a:rPr lang="en-US"/>
              <a:pPr/>
              <a:t>2</a:t>
            </a:fld>
            <a:endParaRPr lang="en-US"/>
          </a:p>
        </p:txBody>
      </p:sp>
      <p:sp>
        <p:nvSpPr>
          <p:cNvPr id="7170" name="Rectangle 2"/>
          <p:cNvSpPr>
            <a:spLocks noGrp="1" noRot="1" noChangeAspect="1" noChangeArrowheads="1"/>
          </p:cNvSpPr>
          <p:nvPr>
            <p:ph type="sldImg"/>
          </p:nvPr>
        </p:nvSpPr>
        <p:spPr bwMode="auto">
          <a:xfrm>
            <a:off x="1146175" y="684213"/>
            <a:ext cx="4572000" cy="3429000"/>
          </a:xfrm>
          <a:prstGeom prst="rect">
            <a:avLst/>
          </a:prstGeom>
          <a:solidFill>
            <a:srgbClr val="FFFFFF"/>
          </a:solidFill>
          <a:ln>
            <a:solidFill>
              <a:srgbClr val="000000"/>
            </a:solidFill>
            <a:miter lim="800000"/>
            <a:headEnd/>
            <a:tailEnd/>
          </a:ln>
        </p:spPr>
      </p:sp>
      <p:sp>
        <p:nvSpPr>
          <p:cNvPr id="7171" name="Rectangle 3"/>
          <p:cNvSpPr>
            <a:spLocks noGrp="1" noChangeArrowheads="1"/>
          </p:cNvSpPr>
          <p:nvPr>
            <p:ph type="body" idx="1"/>
          </p:nvPr>
        </p:nvSpPr>
        <p:spPr bwMode="auto">
          <a:xfrm>
            <a:off x="914400" y="4340225"/>
            <a:ext cx="5029200" cy="4119563"/>
          </a:xfrm>
          <a:prstGeom prst="rect">
            <a:avLst/>
          </a:prstGeom>
          <a:solidFill>
            <a:srgbClr val="FFFFFF"/>
          </a:solidFill>
          <a:ln>
            <a:solidFill>
              <a:srgbClr val="000000"/>
            </a:solidFill>
            <a:miter lim="800000"/>
            <a:headEnd/>
            <a:tailEnd/>
          </a:ln>
        </p:spPr>
        <p:txBody>
          <a:bodyPr lIns="95050" tIns="47525" rIns="95050" bIns="47525"/>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EF8EAA-B7EE-4050-A8D4-1182349E7FC9}" type="slidenum">
              <a:rPr lang="en-US"/>
              <a:pPr/>
              <a:t>20</a:t>
            </a:fld>
            <a:endParaRPr lang="en-US"/>
          </a:p>
        </p:txBody>
      </p:sp>
      <p:sp>
        <p:nvSpPr>
          <p:cNvPr id="399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9"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51F12-C943-4B9D-9D7E-4C6A15E8EB48}" type="slidenum">
              <a:rPr lang="en-US"/>
              <a:pPr/>
              <a:t>21</a:t>
            </a:fld>
            <a:endParaRPr lang="en-US"/>
          </a:p>
        </p:txBody>
      </p:sp>
      <p:sp>
        <p:nvSpPr>
          <p:cNvPr id="41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665D4D-F8F0-42A2-871D-A4625F6685E5}" type="slidenum">
              <a:rPr lang="en-US"/>
              <a:pPr/>
              <a:t>22</a:t>
            </a:fld>
            <a:endParaRPr lang="en-US"/>
          </a:p>
        </p:txBody>
      </p:sp>
      <p:sp>
        <p:nvSpPr>
          <p:cNvPr id="440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5"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r>
              <a:rPr lang="en-US"/>
              <a:t>Fourier was the first to recognize that such trigonometric series could represent arbitrary functions, even those with discontinuities.</a:t>
            </a:r>
          </a:p>
          <a:p>
            <a:r>
              <a:rPr lang="en-US"/>
              <a:t>Later, Dirichlet and Riemann expressed Fourier's results with greater precision and formality.</a:t>
            </a:r>
          </a:p>
          <a:p>
            <a:r>
              <a:rPr lang="en-US"/>
              <a:t>sawtooth wave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555107-80AD-4EA9-8F87-87789E1DBD23}" type="slidenum">
              <a:rPr lang="en-US"/>
              <a:pPr/>
              <a:t>23</a:t>
            </a:fld>
            <a:endParaRPr lang="en-US"/>
          </a:p>
        </p:txBody>
      </p:sp>
      <p:sp>
        <p:nvSpPr>
          <p:cNvPr id="1146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4691"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r>
              <a:rPr lang="en-US"/>
              <a:t>We assume it's continuous (or many many samples)</a:t>
            </a:r>
          </a:p>
          <a:p>
            <a:r>
              <a:rPr lang="en-US"/>
              <a:t>Most noise in nature (e.g., wind blowing, ocean surf) have no distinct frequency signature.</a:t>
            </a:r>
          </a:p>
          <a:p>
            <a:r>
              <a:rPr lang="en-US"/>
              <a:t>What carries information are sudden changes in volume and frequency (e.g., bee buzzing, branch breaking)</a:t>
            </a:r>
          </a:p>
          <a:p>
            <a:r>
              <a:rPr lang="en-US"/>
              <a:t>Human ear recognizes such frequency signatures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95F4D-1ED5-43BE-8BCA-15E538FFD6A5}" type="slidenum">
              <a:rPr lang="en-US"/>
              <a:pPr/>
              <a:t>24</a:t>
            </a:fld>
            <a:endParaRPr lang="en-US"/>
          </a:p>
        </p:txBody>
      </p:sp>
      <p:sp>
        <p:nvSpPr>
          <p:cNvPr id="460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3"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r>
              <a:rPr lang="en-US"/>
              <a:t>fft is complex number - we plot the magnitude</a:t>
            </a:r>
          </a:p>
          <a:p>
            <a:r>
              <a:rPr lang="en-US"/>
              <a:t>application of frequency domain: can filter frequencies polluting the signal</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10231-D5DF-4901-9FCE-3F304024B4AE}" type="slidenum">
              <a:rPr lang="en-US"/>
              <a:pPr/>
              <a:t>25</a:t>
            </a:fld>
            <a:endParaRPr lang="en-US"/>
          </a:p>
        </p:txBody>
      </p:sp>
      <p:sp>
        <p:nvSpPr>
          <p:cNvPr id="481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1"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5C563-9562-4A9A-83F9-54D3816211FA}" type="slidenum">
              <a:rPr lang="en-US"/>
              <a:pPr/>
              <a:t>26</a:t>
            </a:fld>
            <a:endParaRPr lang="en-US"/>
          </a:p>
        </p:txBody>
      </p:sp>
      <p:sp>
        <p:nvSpPr>
          <p:cNvPr id="501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179"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r>
              <a:rPr lang="en-US" dirty="0"/>
              <a:t>Significance.  Perhaps single algorithmic discovery that has had the greatest practical impact in history. Progress in these areas limited by lack of fast algorithms.</a:t>
            </a:r>
          </a:p>
          <a:p>
            <a:r>
              <a:rPr lang="en-US" dirty="0"/>
              <a:t>Difficult to overstate importance of FFT (!)</a:t>
            </a:r>
          </a:p>
          <a:p>
            <a:endParaRPr lang="en-US" dirty="0"/>
          </a:p>
          <a:p>
            <a:r>
              <a:rPr lang="en-US" dirty="0"/>
              <a:t>Variants of FFT used for JPEG, e.g., fast sine/cosine transforms</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9632D-4D56-4B02-8ADF-E87B623BCAAC}" type="slidenum">
              <a:rPr lang="en-US"/>
              <a:pPr/>
              <a:t>27</a:t>
            </a:fld>
            <a:endParaRPr lang="en-US"/>
          </a:p>
        </p:txBody>
      </p:sp>
      <p:sp>
        <p:nvSpPr>
          <p:cNvPr id="522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r>
              <a:rPr lang="en-US" dirty="0"/>
              <a:t>Gauss' algorithm published posthumously in 1866</a:t>
            </a:r>
          </a:p>
          <a:p>
            <a:r>
              <a:rPr lang="en-US" dirty="0"/>
              <a:t>Tukey was Princeton professor.</a:t>
            </a:r>
          </a:p>
          <a:p>
            <a:r>
              <a:rPr lang="en-US" dirty="0">
                <a:solidFill>
                  <a:schemeClr val="hlink"/>
                </a:solidFill>
              </a:rPr>
              <a:t>cautionary tale: Cooley published paper after IBM lawyers decided against setting a precedent for patenting numerical algorithms.</a:t>
            </a:r>
          </a:p>
          <a:p>
            <a:r>
              <a:rPr lang="en-US" dirty="0">
                <a:solidFill>
                  <a:schemeClr val="hlink"/>
                </a:solidFill>
              </a:rPr>
              <a:t>The prevailing wisdom was that nobody could make money selling software; the money was in selling hardware.</a:t>
            </a:r>
            <a:endParaRPr lang="en-US" dirty="0"/>
          </a:p>
          <a:p>
            <a:r>
              <a:rPr lang="en-US" dirty="0"/>
              <a:t>IBM lawyers figured anyone using FFT would need to buy expensive supercomputers and their hardware!</a:t>
            </a:r>
          </a:p>
          <a:p>
            <a:r>
              <a:rPr lang="en-US" dirty="0"/>
              <a:t>Times have certainly changed!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E58040-675A-4CC3-B260-F5ABFF09AF4F}" type="slidenum">
              <a:rPr lang="en-US"/>
              <a:pPr/>
              <a:t>28</a:t>
            </a:fld>
            <a:endParaRPr lang="en-US"/>
          </a:p>
        </p:txBody>
      </p:sp>
      <p:sp>
        <p:nvSpPr>
          <p:cNvPr id="54274"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54275" name="Rectangle 3"/>
          <p:cNvSpPr>
            <a:spLocks noGrp="1" noChangeArrowheads="1"/>
          </p:cNvSpPr>
          <p:nvPr>
            <p:ph type="body" idx="1"/>
          </p:nvPr>
        </p:nvSpPr>
        <p:spPr bwMode="auto">
          <a:xfrm>
            <a:off x="915988" y="4341813"/>
            <a:ext cx="5027612" cy="4113212"/>
          </a:xfrm>
          <a:prstGeom prst="rect">
            <a:avLst/>
          </a:prstGeom>
          <a:solidFill>
            <a:srgbClr val="FFFFFF"/>
          </a:solidFill>
          <a:ln>
            <a:solidFill>
              <a:srgbClr val="000000"/>
            </a:solidFill>
            <a:miter lim="800000"/>
            <a:headEnd/>
            <a:tailEnd/>
          </a:ln>
        </p:spPr>
        <p:txBody>
          <a:bodyPr/>
          <a:lstStyle/>
          <a:p>
            <a:r>
              <a:rPr lang="en-US" dirty="0"/>
              <a:t>can also multiply in O(n^1.585) using Karatsuba polynomial multiplication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2418B-282A-41B2-83DF-C12A4DC2A33F}" type="slidenum">
              <a:rPr lang="en-US"/>
              <a:pPr/>
              <a:t>29</a:t>
            </a:fld>
            <a:endParaRPr lang="en-US"/>
          </a:p>
        </p:txBody>
      </p:sp>
      <p:sp>
        <p:nvSpPr>
          <p:cNvPr id="563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3"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r>
              <a:rPr lang="en-US" dirty="0"/>
              <a:t>In his dissertation Gauss </a:t>
            </a:r>
            <a:r>
              <a:rPr lang="en-US" dirty="0" err="1"/>
              <a:t>severly</a:t>
            </a:r>
            <a:r>
              <a:rPr lang="en-US" dirty="0"/>
              <a:t> criticized Legendre, Laplace and other major mathematicians of the day for their lack of </a:t>
            </a:r>
            <a:r>
              <a:rPr lang="en-US" dirty="0" err="1"/>
              <a:t>rigour</a:t>
            </a:r>
            <a:r>
              <a:rPr lang="en-US" dirty="0"/>
              <a:t>.</a:t>
            </a:r>
          </a:p>
          <a:p>
            <a:r>
              <a:rPr lang="zh-CN" altLang="en-US" dirty="0"/>
              <a:t>单变量有理整代数函数皆可分解为一次或二次式的定理的新证明</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5C5AB-5674-4D34-9354-8F2146F71C7F}" type="slidenum">
              <a:rPr lang="en-US"/>
              <a:pPr/>
              <a:t>3</a:t>
            </a:fld>
            <a:endParaRPr lang="en-US"/>
          </a:p>
        </p:txBody>
      </p:sp>
      <p:sp>
        <p:nvSpPr>
          <p:cNvPr id="9218" name="Rectangle 2"/>
          <p:cNvSpPr>
            <a:spLocks noGrp="1" noRot="1" noChangeAspect="1" noChangeArrowheads="1"/>
          </p:cNvSpPr>
          <p:nvPr>
            <p:ph type="sldImg"/>
          </p:nvPr>
        </p:nvSpPr>
        <p:spPr bwMode="auto">
          <a:xfrm>
            <a:off x="1146175" y="684213"/>
            <a:ext cx="4572000" cy="3429000"/>
          </a:xfrm>
          <a:prstGeom prst="rect">
            <a:avLst/>
          </a:prstGeom>
          <a:solidFill>
            <a:srgbClr val="FFFFFF"/>
          </a:solidFill>
          <a:ln>
            <a:solidFill>
              <a:srgbClr val="000000"/>
            </a:solidFill>
            <a:miter lim="800000"/>
            <a:headEnd/>
            <a:tailEnd/>
          </a:ln>
        </p:spPr>
      </p:sp>
      <p:sp>
        <p:nvSpPr>
          <p:cNvPr id="9219" name="Rectangle 3"/>
          <p:cNvSpPr>
            <a:spLocks noGrp="1" noChangeArrowheads="1"/>
          </p:cNvSpPr>
          <p:nvPr>
            <p:ph type="body" idx="1"/>
          </p:nvPr>
        </p:nvSpPr>
        <p:spPr bwMode="auto">
          <a:xfrm>
            <a:off x="914400" y="4340225"/>
            <a:ext cx="5029200" cy="4119563"/>
          </a:xfrm>
          <a:prstGeom prst="rect">
            <a:avLst/>
          </a:prstGeom>
          <a:solidFill>
            <a:srgbClr val="FFFFFF"/>
          </a:solidFill>
          <a:ln>
            <a:solidFill>
              <a:srgbClr val="000000"/>
            </a:solidFill>
            <a:miter lim="800000"/>
            <a:headEnd/>
            <a:tailEnd/>
          </a:ln>
        </p:spPr>
        <p:txBody>
          <a:bodyPr lIns="95050" tIns="47525" rIns="95050" bIns="47525"/>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6783D3-3F71-468F-B0C3-F5BBE8BBAB62}" type="slidenum">
              <a:rPr lang="en-US"/>
              <a:pPr/>
              <a:t>30</a:t>
            </a:fld>
            <a:endParaRPr lang="en-US"/>
          </a:p>
        </p:txBody>
      </p:sp>
      <p:sp>
        <p:nvSpPr>
          <p:cNvPr id="58370"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58371" name="Rectangle 3"/>
          <p:cNvSpPr>
            <a:spLocks noGrp="1" noChangeArrowheads="1"/>
          </p:cNvSpPr>
          <p:nvPr>
            <p:ph type="body" idx="1"/>
          </p:nvPr>
        </p:nvSpPr>
        <p:spPr bwMode="auto">
          <a:xfrm>
            <a:off x="915988" y="4341813"/>
            <a:ext cx="5027612" cy="4113212"/>
          </a:xfrm>
          <a:prstGeom prst="rect">
            <a:avLst/>
          </a:prstGeom>
          <a:solidFill>
            <a:srgbClr val="FFFFFF"/>
          </a:solidFill>
          <a:ln>
            <a:solidFill>
              <a:srgbClr val="000000"/>
            </a:solidFill>
            <a:miter lim="800000"/>
            <a:headEnd/>
            <a:tailEnd/>
          </a:ln>
        </p:spPr>
        <p:txBody>
          <a:bodyPr/>
          <a:lstStyle/>
          <a:p>
            <a:r>
              <a:rPr lang="en-US"/>
              <a:t>deep theorem - proof requires analysis</a:t>
            </a:r>
          </a:p>
          <a:p>
            <a:r>
              <a:rPr lang="en-US"/>
              <a:t>conjectures in 17th century, but not rigorously proved until Gauss' phd thesis</a:t>
            </a:r>
          </a:p>
          <a:p>
            <a:r>
              <a:rPr lang="en-US"/>
              <a:t>established imaginary numbers as fundamental mathematical objects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6EBA13-6492-4136-B016-92C8C5BF2D4C}" type="slidenum">
              <a:rPr lang="en-US"/>
              <a:pPr/>
              <a:t>31</a:t>
            </a:fld>
            <a:endParaRPr lang="en-US"/>
          </a:p>
        </p:txBody>
      </p:sp>
      <p:sp>
        <p:nvSpPr>
          <p:cNvPr id="60418"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60419" name="Rectangle 3"/>
          <p:cNvSpPr>
            <a:spLocks noGrp="1" noChangeArrowheads="1"/>
          </p:cNvSpPr>
          <p:nvPr>
            <p:ph type="body" idx="1"/>
          </p:nvPr>
        </p:nvSpPr>
        <p:spPr bwMode="auto">
          <a:xfrm>
            <a:off x="915988" y="4341813"/>
            <a:ext cx="5027612" cy="4113212"/>
          </a:xfrm>
          <a:prstGeom prst="rect">
            <a:avLst/>
          </a:prstGeom>
          <a:solidFill>
            <a:srgbClr val="FFFFFF"/>
          </a:solidFill>
          <a:ln>
            <a:solidFill>
              <a:srgbClr val="000000"/>
            </a:solidFill>
            <a:miter lim="800000"/>
            <a:headEnd/>
            <a:tailEnd/>
          </a:ln>
        </p:spPr>
        <p:txBody>
          <a:bodyPr/>
          <a:lstStyle/>
          <a:p>
            <a:r>
              <a:rPr lang="en-US"/>
              <a:t>Lagrange's formula is numerically unstable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82839C-23D1-4EAC-8746-0BAB47F622A1}" type="slidenum">
              <a:rPr lang="en-US"/>
              <a:pPr/>
              <a:t>32</a:t>
            </a:fld>
            <a:endParaRPr lang="en-US"/>
          </a:p>
        </p:txBody>
      </p:sp>
      <p:sp>
        <p:nvSpPr>
          <p:cNvPr id="624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2467"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25236-5E9C-4C7E-A354-0292F8496633}" type="slidenum">
              <a:rPr lang="en-US"/>
              <a:pPr/>
              <a:t>33</a:t>
            </a:fld>
            <a:endParaRPr lang="en-US"/>
          </a:p>
        </p:txBody>
      </p:sp>
      <p:sp>
        <p:nvSpPr>
          <p:cNvPr id="645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4515"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767B17-4D6A-4CA4-92E4-266959B5DC83}" type="slidenum">
              <a:rPr lang="en-US"/>
              <a:pPr/>
              <a:t>34</a:t>
            </a:fld>
            <a:endParaRPr lang="en-US"/>
          </a:p>
        </p:txBody>
      </p:sp>
      <p:sp>
        <p:nvSpPr>
          <p:cNvPr id="1167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6739"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0AD0E1-F3A1-4C89-8629-E5671D9AEF8C}" type="slidenum">
              <a:rPr lang="en-US"/>
              <a:pPr/>
              <a:t>35</a:t>
            </a:fld>
            <a:endParaRPr lang="en-US"/>
          </a:p>
        </p:txBody>
      </p:sp>
      <p:sp>
        <p:nvSpPr>
          <p:cNvPr id="665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6563"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3888A7-2C63-4062-9963-2E07C8B674BC}" type="slidenum">
              <a:rPr lang="en-US"/>
              <a:pPr/>
              <a:t>36</a:t>
            </a:fld>
            <a:endParaRPr lang="en-US"/>
          </a:p>
        </p:txBody>
      </p:sp>
      <p:sp>
        <p:nvSpPr>
          <p:cNvPr id="1239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AF64FA-4195-4199-ABA6-7A427C1A20AC}" type="slidenum">
              <a:rPr lang="en-US"/>
              <a:pPr/>
              <a:t>37</a:t>
            </a:fld>
            <a:endParaRPr lang="en-US"/>
          </a:p>
        </p:txBody>
      </p:sp>
      <p:sp>
        <p:nvSpPr>
          <p:cNvPr id="686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8611"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374A5-5851-4BC2-AFFB-B7E13BEFAF91}" type="slidenum">
              <a:rPr lang="en-US"/>
              <a:pPr/>
              <a:t>38</a:t>
            </a:fld>
            <a:endParaRPr lang="en-US"/>
          </a:p>
        </p:txBody>
      </p:sp>
      <p:sp>
        <p:nvSpPr>
          <p:cNvPr id="706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0659"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D9813D-7263-4216-8B1F-1FC7244BE1F9}" type="slidenum">
              <a:rPr lang="en-US"/>
              <a:pPr/>
              <a:t>39</a:t>
            </a:fld>
            <a:endParaRPr lang="en-US"/>
          </a:p>
        </p:txBody>
      </p:sp>
      <p:sp>
        <p:nvSpPr>
          <p:cNvPr id="727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2707"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r>
              <a:rPr lang="en-US"/>
              <a:t>forms a group under multiplication (similar to additive group Z_n modulo 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355F82-1586-4235-8E5D-D2719D6670D2}" type="slidenum">
              <a:rPr lang="en-US"/>
              <a:pPr/>
              <a:t>4</a:t>
            </a:fld>
            <a:endParaRPr lang="en-US"/>
          </a:p>
        </p:txBody>
      </p:sp>
      <p:sp>
        <p:nvSpPr>
          <p:cNvPr id="112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7"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F10EF1-6136-46E7-8867-63A73415158E}" type="slidenum">
              <a:rPr lang="en-US"/>
              <a:pPr/>
              <a:t>40</a:t>
            </a:fld>
            <a:endParaRPr lang="en-US"/>
          </a:p>
        </p:txBody>
      </p:sp>
      <p:sp>
        <p:nvSpPr>
          <p:cNvPr id="747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4755"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D0EC83-CCE4-48EE-BE92-ACB096A4497D}" type="slidenum">
              <a:rPr lang="en-US"/>
              <a:pPr/>
              <a:t>41</a:t>
            </a:fld>
            <a:endParaRPr lang="en-US"/>
          </a:p>
        </p:txBody>
      </p:sp>
      <p:sp>
        <p:nvSpPr>
          <p:cNvPr id="768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D93812-2F3F-447F-9A1A-A6821961CAFA}" type="slidenum">
              <a:rPr lang="en-US"/>
              <a:pPr/>
              <a:t>42</a:t>
            </a:fld>
            <a:endParaRPr lang="en-US"/>
          </a:p>
        </p:txBody>
      </p:sp>
      <p:sp>
        <p:nvSpPr>
          <p:cNvPr id="788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4AD3B6-B504-4945-B249-78C7D626B0D6}" type="slidenum">
              <a:rPr lang="en-US"/>
              <a:pPr/>
              <a:t>43</a:t>
            </a:fld>
            <a:endParaRPr lang="en-US"/>
          </a:p>
        </p:txBody>
      </p:sp>
      <p:sp>
        <p:nvSpPr>
          <p:cNvPr id="808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0899"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r>
              <a:rPr lang="en-US"/>
              <a:t>each recursive call performs a "perfect shuffle"</a:t>
            </a:r>
          </a:p>
          <a:p>
            <a:r>
              <a:rPr lang="en-US"/>
              <a:t>leaves of tree are in "bit-reversed" order - if you read the bits backwards, it counts from 000 to 111 in binary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2AE6-CA86-490D-9A20-82BDD8200673}" type="slidenum">
              <a:rPr lang="en-US"/>
              <a:pPr/>
              <a:t>44</a:t>
            </a:fld>
            <a:endParaRPr lang="en-US"/>
          </a:p>
        </p:txBody>
      </p:sp>
      <p:sp>
        <p:nvSpPr>
          <p:cNvPr id="829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2947"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390B1-979F-4BAE-A487-9DD7D1B8C39D}" type="slidenum">
              <a:rPr lang="en-US"/>
              <a:pPr/>
              <a:t>45</a:t>
            </a:fld>
            <a:endParaRPr lang="en-US"/>
          </a:p>
        </p:txBody>
      </p:sp>
      <p:sp>
        <p:nvSpPr>
          <p:cNvPr id="849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4995"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16256-041E-4A7B-BC38-0AA688428380}" type="slidenum">
              <a:rPr lang="en-US"/>
              <a:pPr/>
              <a:t>46</a:t>
            </a:fld>
            <a:endParaRPr lang="en-US"/>
          </a:p>
        </p:txBody>
      </p:sp>
      <p:sp>
        <p:nvSpPr>
          <p:cNvPr id="870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7043"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9E2B58-C081-4BF2-8228-E1D45D4B46BD}" type="slidenum">
              <a:rPr lang="en-US"/>
              <a:pPr/>
              <a:t>47</a:t>
            </a:fld>
            <a:endParaRPr lang="en-US"/>
          </a:p>
        </p:txBody>
      </p:sp>
      <p:sp>
        <p:nvSpPr>
          <p:cNvPr id="890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9091"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C3D6BD-DB5E-47E1-88D7-CE5F217E0E5D}" type="slidenum">
              <a:rPr lang="en-US"/>
              <a:pPr/>
              <a:t>48</a:t>
            </a:fld>
            <a:endParaRPr lang="en-US"/>
          </a:p>
        </p:txBody>
      </p:sp>
      <p:sp>
        <p:nvSpPr>
          <p:cNvPr id="911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1139"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2CAAB-357B-4498-94E0-92BFBE613E38}" type="slidenum">
              <a:rPr lang="en-US"/>
              <a:pPr/>
              <a:t>49</a:t>
            </a:fld>
            <a:endParaRPr lang="en-US"/>
          </a:p>
        </p:txBody>
      </p:sp>
      <p:sp>
        <p:nvSpPr>
          <p:cNvPr id="931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3187"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194750-AF25-44F6-A073-4E938845DC50}" type="slidenum">
              <a:rPr lang="en-US"/>
              <a:pPr/>
              <a:t>5</a:t>
            </a:fld>
            <a:endParaRPr lang="en-US"/>
          </a:p>
        </p:txBody>
      </p:sp>
      <p:sp>
        <p:nvSpPr>
          <p:cNvPr id="133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7CEBB2-F0EE-4391-BE46-6A6EB00F1E97}" type="slidenum">
              <a:rPr lang="en-US"/>
              <a:pPr/>
              <a:t>50</a:t>
            </a:fld>
            <a:endParaRPr lang="en-US"/>
          </a:p>
        </p:txBody>
      </p:sp>
      <p:sp>
        <p:nvSpPr>
          <p:cNvPr id="952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5235"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3E322C-BBE0-4B60-8132-685303EBDD9E}" type="slidenum">
              <a:rPr lang="en-US"/>
              <a:pPr/>
              <a:t>51</a:t>
            </a:fld>
            <a:endParaRPr lang="en-US"/>
          </a:p>
        </p:txBody>
      </p:sp>
      <p:sp>
        <p:nvSpPr>
          <p:cNvPr id="972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7283"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r>
              <a:rPr lang="en-US"/>
              <a:t>also handles multidimensional FFTs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2F6009-BBD2-4ECF-8EF6-3BC1E69D10C7}" type="slidenum">
              <a:rPr lang="en-US"/>
              <a:pPr/>
              <a:t>52</a:t>
            </a:fld>
            <a:endParaRPr lang="en-US"/>
          </a:p>
        </p:txBody>
      </p:sp>
      <p:sp>
        <p:nvSpPr>
          <p:cNvPr id="993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9331"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5D6549-8D0D-4984-8053-56E2C925FA56}" type="slidenum">
              <a:rPr lang="en-US"/>
              <a:pPr/>
              <a:t>53</a:t>
            </a:fld>
            <a:endParaRPr lang="en-US"/>
          </a:p>
        </p:txBody>
      </p:sp>
      <p:sp>
        <p:nvSpPr>
          <p:cNvPr id="1187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8787" name="Rectangle 3"/>
          <p:cNvSpPr>
            <a:spLocks noGrp="1" noChangeArrowheads="1"/>
          </p:cNvSpPr>
          <p:nvPr>
            <p:ph type="body" idx="1"/>
          </p:nvPr>
        </p:nvSpPr>
        <p:spPr bwMode="auto">
          <a:xfrm>
            <a:off x="915988" y="4341813"/>
            <a:ext cx="5026025" cy="411638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0937F3-6FA2-4354-A2FA-BD72C2B026EB}" type="slidenum">
              <a:rPr lang="en-US"/>
              <a:pPr/>
              <a:t>54</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30EF69-24C4-4FE0-9142-13534B4A4C56}" type="slidenum">
              <a:rPr lang="en-US"/>
              <a:pPr/>
              <a:t>55</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a:latin typeface="Verdana" pitchFamily="32" charset="0"/>
              </a:rPr>
              <a:t>Marin Mersenne conjectured that numbers of the form 2</a:t>
            </a:r>
            <a:r>
              <a:rPr lang="en-US" baseline="30000">
                <a:latin typeface="Verdana" pitchFamily="32" charset="0"/>
              </a:rPr>
              <a:t>p</a:t>
            </a:r>
            <a:r>
              <a:rPr lang="en-US">
                <a:latin typeface="Verdana" pitchFamily="32" charset="0"/>
              </a:rPr>
              <a:t> - 1 are prime for p = 2, 3, 5, 7, 13, 17, 19, 31, 67, 127 and 257. His conjecture for p = 67 was disproved by F. N. Cole over two hundred and fifty years later in 1903. According to E. T. Bell's book </a:t>
            </a:r>
            <a:r>
              <a:rPr lang="en-US" i="1">
                <a:latin typeface="Arial" charset="0"/>
              </a:rPr>
              <a:t>Mathematics: Queen and Servant of Science</a:t>
            </a:r>
            <a:r>
              <a:rPr lang="en-US">
                <a:latin typeface="Verdana" pitchFamily="32" charset="0"/>
              </a:rPr>
              <a:t>In the October meeting of the AMS, Cole announced a talk "On the Factorisation of Large Numbers". He walked up to the blackboard without saying a word, calculated by hand the value of 2</a:t>
            </a:r>
            <a:r>
              <a:rPr lang="en-US" baseline="30000">
                <a:latin typeface="Verdana" pitchFamily="32" charset="0"/>
              </a:rPr>
              <a:t>67</a:t>
            </a:r>
            <a:r>
              <a:rPr lang="en-US">
                <a:latin typeface="Verdana" pitchFamily="32" charset="0"/>
              </a:rPr>
              <a:t>, carefully subtracted 1. Then he multiplied two numbers (which were 193707721 and 761838257287). Both results written on the blackboard were equal. Cole silently walked back to his seat, and this is said to be the first and only talk held during an AMS meeting where the audience applauded. There were no questions. It took Cole about 3 years, each Sunday, to find this factorisation, according to what he said.</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9E262-C82A-458D-AB5A-6A03C53695B3}" type="slidenum">
              <a:rPr lang="en-US"/>
              <a:pPr/>
              <a:t>56</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1476D7-52CC-4707-AB3B-D4E98C561559}" type="slidenum">
              <a:rPr lang="en-US"/>
              <a:pPr/>
              <a:t>57</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en-US"/>
              <a:t>QFT = quantum fourier transform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6F6AFF-0BCD-4E5E-A7B4-02C72AB75658}" type="slidenum">
              <a:rPr lang="en-US"/>
              <a:pPr/>
              <a:t>6</a:t>
            </a:fld>
            <a:endParaRPr lang="en-US"/>
          </a:p>
        </p:txBody>
      </p:sp>
      <p:sp>
        <p:nvSpPr>
          <p:cNvPr id="153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E5ACA4-4417-4A39-83BD-D97957FA624C}" type="slidenum">
              <a:rPr lang="en-US"/>
              <a:pPr/>
              <a:t>7</a:t>
            </a:fld>
            <a:endParaRPr lang="en-US"/>
          </a:p>
        </p:txBody>
      </p:sp>
      <p:sp>
        <p:nvSpPr>
          <p:cNvPr id="174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11"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r>
              <a:rPr lang="en-US"/>
              <a:t>assumes n is a power of 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ED5298-9211-4959-86E3-7879E9BAC2F8}" type="slidenum">
              <a:rPr lang="en-US"/>
              <a:pPr/>
              <a:t>8</a:t>
            </a:fld>
            <a:endParaRPr lang="en-US"/>
          </a:p>
        </p:txBody>
      </p:sp>
      <p:sp>
        <p:nvSpPr>
          <p:cNvPr id="19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9"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r>
              <a:rPr lang="en-US"/>
              <a:t>Karatsuba: also works for multiplying two degree N univariate polynomials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6E3570-4A48-4C99-8093-9036AF7F1EF3}" type="slidenum">
              <a:rPr lang="en-US"/>
              <a:pPr/>
              <a:t>9</a:t>
            </a:fld>
            <a:endParaRPr lang="en-US"/>
          </a:p>
        </p:txBody>
      </p:sp>
      <p:sp>
        <p:nvSpPr>
          <p:cNvPr id="1064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6499" name="Rectangle 3"/>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r>
              <a:rPr lang="en-US"/>
              <a:t>Karatsuba: also works for multiplying two degree N univariate polynomials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12642"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643" name="Rectangle 3"/>
          <p:cNvSpPr>
            <a:spLocks noGrp="1" noChangeArrowheads="1"/>
          </p:cNvSpPr>
          <p:nvPr>
            <p:ph type="ctrTitle" sz="quarter"/>
          </p:nvPr>
        </p:nvSpPr>
        <p:spPr>
          <a:xfrm>
            <a:off x="0" y="0"/>
            <a:ext cx="9144000" cy="1524000"/>
          </a:xfrm>
        </p:spPr>
        <p:txBody>
          <a:bodyPr anchor="b"/>
          <a:lstStyle>
            <a:lvl1pPr>
              <a:lnSpc>
                <a:spcPct val="80000"/>
              </a:lnSpc>
              <a:defRPr sz="3200">
                <a:solidFill>
                  <a:srgbClr val="003399"/>
                </a:solidFill>
              </a:defRPr>
            </a:lvl1pPr>
          </a:lstStyle>
          <a:p>
            <a:pPr lvl="0"/>
            <a:r>
              <a:rPr lang="en-US" noProof="0"/>
              <a:t>Click to edit Master title style</a:t>
            </a:r>
          </a:p>
        </p:txBody>
      </p:sp>
      <p:sp>
        <p:nvSpPr>
          <p:cNvPr id="112644" name="Rectangle 4"/>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5988">
              <a:defRPr sz="1600"/>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C23691B4-C28F-443B-9D99-B001AD595DEB}" type="slidenum">
              <a:rPr lang="en-US"/>
              <a:pPr/>
              <a:t>‹#›</a:t>
            </a:fld>
            <a:endParaRPr lang="en-US" sz="1400"/>
          </a:p>
        </p:txBody>
      </p:sp>
    </p:spTree>
    <p:extLst>
      <p:ext uri="{BB962C8B-B14F-4D97-AF65-F5344CB8AC3E}">
        <p14:creationId xmlns:p14="http://schemas.microsoft.com/office/powerpoint/2010/main" val="405460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1630D5A7-5126-4CCE-9B02-F580F594992C}" type="slidenum">
              <a:rPr lang="en-US"/>
              <a:pPr/>
              <a:t>‹#›</a:t>
            </a:fld>
            <a:endParaRPr lang="en-US" sz="1400"/>
          </a:p>
        </p:txBody>
      </p:sp>
    </p:spTree>
    <p:extLst>
      <p:ext uri="{BB962C8B-B14F-4D97-AF65-F5344CB8AC3E}">
        <p14:creationId xmlns:p14="http://schemas.microsoft.com/office/powerpoint/2010/main" val="138140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0B900A1B-3202-4440-A270-C19E342151E4}" type="slidenum">
              <a:rPr lang="en-US"/>
              <a:pPr/>
              <a:t>‹#›</a:t>
            </a:fld>
            <a:endParaRPr lang="en-US" sz="1400"/>
          </a:p>
        </p:txBody>
      </p:sp>
    </p:spTree>
    <p:extLst>
      <p:ext uri="{BB962C8B-B14F-4D97-AF65-F5344CB8AC3E}">
        <p14:creationId xmlns:p14="http://schemas.microsoft.com/office/powerpoint/2010/main" val="416388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36EEDE0-52B0-40F7-98B9-0967E84FA7AF}" type="slidenum">
              <a:rPr lang="en-US"/>
              <a:pPr/>
              <a:t>‹#›</a:t>
            </a:fld>
            <a:endParaRPr lang="en-US" sz="1400"/>
          </a:p>
        </p:txBody>
      </p:sp>
    </p:spTree>
    <p:extLst>
      <p:ext uri="{BB962C8B-B14F-4D97-AF65-F5344CB8AC3E}">
        <p14:creationId xmlns:p14="http://schemas.microsoft.com/office/powerpoint/2010/main" val="194397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9F80FFFA-0625-49B5-B977-18CF76E77B94}" type="slidenum">
              <a:rPr lang="en-US"/>
              <a:pPr/>
              <a:t>‹#›</a:t>
            </a:fld>
            <a:endParaRPr lang="en-US" sz="1400"/>
          </a:p>
        </p:txBody>
      </p:sp>
    </p:spTree>
    <p:extLst>
      <p:ext uri="{BB962C8B-B14F-4D97-AF65-F5344CB8AC3E}">
        <p14:creationId xmlns:p14="http://schemas.microsoft.com/office/powerpoint/2010/main" val="2837391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99318758-C168-48BF-A628-EA00A5CEBAEB}" type="slidenum">
              <a:rPr lang="en-US"/>
              <a:pPr/>
              <a:t>‹#›</a:t>
            </a:fld>
            <a:endParaRPr lang="en-US" sz="1400"/>
          </a:p>
        </p:txBody>
      </p:sp>
    </p:spTree>
    <p:extLst>
      <p:ext uri="{BB962C8B-B14F-4D97-AF65-F5344CB8AC3E}">
        <p14:creationId xmlns:p14="http://schemas.microsoft.com/office/powerpoint/2010/main" val="28214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C1ADEAE1-609A-42AF-A22B-2A6A118E24D5}" type="slidenum">
              <a:rPr lang="en-US"/>
              <a:pPr/>
              <a:t>‹#›</a:t>
            </a:fld>
            <a:endParaRPr lang="en-US" sz="1400"/>
          </a:p>
        </p:txBody>
      </p:sp>
    </p:spTree>
    <p:extLst>
      <p:ext uri="{BB962C8B-B14F-4D97-AF65-F5344CB8AC3E}">
        <p14:creationId xmlns:p14="http://schemas.microsoft.com/office/powerpoint/2010/main" val="172820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92803FA-3EC8-4225-87C9-1D028B0B934E}" type="slidenum">
              <a:rPr lang="en-US"/>
              <a:pPr/>
              <a:t>‹#›</a:t>
            </a:fld>
            <a:endParaRPr lang="en-US" sz="1400"/>
          </a:p>
        </p:txBody>
      </p:sp>
    </p:spTree>
    <p:extLst>
      <p:ext uri="{BB962C8B-B14F-4D97-AF65-F5344CB8AC3E}">
        <p14:creationId xmlns:p14="http://schemas.microsoft.com/office/powerpoint/2010/main" val="2586670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A415EAC-00DC-4FB0-8C58-3954A0844B5A}" type="slidenum">
              <a:rPr lang="en-US"/>
              <a:pPr/>
              <a:t>‹#›</a:t>
            </a:fld>
            <a:endParaRPr lang="en-US" sz="1400"/>
          </a:p>
        </p:txBody>
      </p:sp>
    </p:spTree>
    <p:extLst>
      <p:ext uri="{BB962C8B-B14F-4D97-AF65-F5344CB8AC3E}">
        <p14:creationId xmlns:p14="http://schemas.microsoft.com/office/powerpoint/2010/main" val="79384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6A94B958-D676-4825-A590-84F7C9AF3753}" type="slidenum">
              <a:rPr lang="en-US"/>
              <a:pPr/>
              <a:t>‹#›</a:t>
            </a:fld>
            <a:endParaRPr lang="en-US" sz="1400"/>
          </a:p>
        </p:txBody>
      </p:sp>
    </p:spTree>
    <p:extLst>
      <p:ext uri="{BB962C8B-B14F-4D97-AF65-F5344CB8AC3E}">
        <p14:creationId xmlns:p14="http://schemas.microsoft.com/office/powerpoint/2010/main" val="143963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xfrm>
            <a:off x="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11619" name="Rectangle 3"/>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1620" name="Rectangle 4"/>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kumimoji="1" sz="800">
                <a:solidFill>
                  <a:schemeClr val="tx1"/>
                </a:solidFill>
              </a:defRPr>
            </a:lvl1pPr>
          </a:lstStyle>
          <a:p>
            <a:fld id="{2B809552-F147-4C3C-A60E-2F73E2FEDACB}" type="slidenum">
              <a:rPr lang="en-US"/>
              <a:pPr/>
              <a:t>‹#›</a:t>
            </a:fld>
            <a:endParaRPr lang="en-US" sz="140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ctr" rtl="0" eaLnBrk="0" fontAlgn="base" hangingPunct="0">
        <a:lnSpc>
          <a:spcPct val="70000"/>
        </a:lnSpc>
        <a:spcBef>
          <a:spcPct val="0"/>
        </a:spcBef>
        <a:spcAft>
          <a:spcPct val="0"/>
        </a:spcAft>
        <a:defRPr kumimoji="1" sz="2000">
          <a:solidFill>
            <a:schemeClr va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hlink"/>
          </a:solidFill>
          <a:latin typeface="Comic Sans MS" pitchFamily="66" charset="0"/>
        </a:defRPr>
      </a:lvl2pPr>
      <a:lvl3pPr algn="ctr" rtl="0" eaLnBrk="0" fontAlgn="base" hangingPunct="0">
        <a:lnSpc>
          <a:spcPct val="70000"/>
        </a:lnSpc>
        <a:spcBef>
          <a:spcPct val="0"/>
        </a:spcBef>
        <a:spcAft>
          <a:spcPct val="0"/>
        </a:spcAft>
        <a:defRPr kumimoji="1" sz="2000">
          <a:solidFill>
            <a:schemeClr val="hlink"/>
          </a:solidFill>
          <a:latin typeface="Comic Sans MS" pitchFamily="66" charset="0"/>
        </a:defRPr>
      </a:lvl3pPr>
      <a:lvl4pPr algn="ctr" rtl="0" eaLnBrk="0" fontAlgn="base" hangingPunct="0">
        <a:lnSpc>
          <a:spcPct val="70000"/>
        </a:lnSpc>
        <a:spcBef>
          <a:spcPct val="0"/>
        </a:spcBef>
        <a:spcAft>
          <a:spcPct val="0"/>
        </a:spcAft>
        <a:defRPr kumimoji="1" sz="2000">
          <a:solidFill>
            <a:schemeClr val="hlink"/>
          </a:solidFill>
          <a:latin typeface="Comic Sans MS" pitchFamily="66" charset="0"/>
        </a:defRPr>
      </a:lvl4pPr>
      <a:lvl5pPr algn="ctr" rtl="0" eaLnBrk="0" fontAlgn="base" hangingPunct="0">
        <a:lnSpc>
          <a:spcPct val="70000"/>
        </a:lnSpc>
        <a:spcBef>
          <a:spcPct val="0"/>
        </a:spcBef>
        <a:spcAft>
          <a:spcPct val="0"/>
        </a:spcAft>
        <a:defRPr kumimoji="1" sz="2000">
          <a:solidFill>
            <a:schemeClr val="hlink"/>
          </a:solidFill>
          <a:latin typeface="Comic Sans MS" pitchFamily="66" charset="0"/>
        </a:defRPr>
      </a:lvl5pPr>
      <a:lvl6pPr marL="457200" algn="ctr" rtl="0" eaLnBrk="0" fontAlgn="base" hangingPunct="0">
        <a:lnSpc>
          <a:spcPct val="70000"/>
        </a:lnSpc>
        <a:spcBef>
          <a:spcPct val="0"/>
        </a:spcBef>
        <a:spcAft>
          <a:spcPct val="0"/>
        </a:spcAft>
        <a:defRPr kumimoji="1" sz="2000">
          <a:solidFill>
            <a:schemeClr val="hlink"/>
          </a:solidFill>
          <a:latin typeface="Comic Sans MS" pitchFamily="66"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pitchFamily="66"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pitchFamily="66"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pitchFamily="66" charset="0"/>
        </a:defRPr>
      </a:lvl9pPr>
    </p:titleStyle>
    <p:bodyStyle>
      <a:lvl1pPr algn="l" rtl="0" eaLnBrk="0" fontAlgn="base" hangingPunct="0">
        <a:lnSpc>
          <a:spcPts val="2600"/>
        </a:lnSpc>
        <a:spcBef>
          <a:spcPct val="0"/>
        </a:spcBef>
        <a:spcAft>
          <a:spcPct val="0"/>
        </a:spcAft>
        <a:buClr>
          <a:srgbClr val="003399"/>
        </a:buClr>
        <a:buSzPct val="50000"/>
        <a:buFont typeface="Monotype Sorts" pitchFamily="48"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48" charset="2"/>
        <a:buChar char="n"/>
        <a:defRPr kumimoji="1">
          <a:solidFill>
            <a:schemeClr val="tx1"/>
          </a:solidFill>
          <a:latin typeface="+mn-lt"/>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defRPr>
      </a:lvl3pPr>
      <a:lvl4pPr marL="1147763" indent="-404813" algn="l" rtl="0" eaLnBrk="0" fontAlgn="base" hangingPunct="0">
        <a:lnSpc>
          <a:spcPts val="2600"/>
        </a:lnSpc>
        <a:spcBef>
          <a:spcPct val="0"/>
        </a:spcBef>
        <a:spcAft>
          <a:spcPct val="0"/>
        </a:spcAft>
        <a:buClr>
          <a:schemeClr val="tx1"/>
        </a:buClr>
        <a:buFont typeface="Wingdings" pitchFamily="2" charset="2"/>
        <a:buChar char="!"/>
        <a:defRPr kumimoji="1">
          <a:solidFill>
            <a:schemeClr val="tx1"/>
          </a:solidFill>
          <a:latin typeface="+mn-lt"/>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0.wmf"/><Relationship Id="rId4" Type="http://schemas.openxmlformats.org/officeDocument/2006/relationships/oleObject" Target="../embeddings/oleObject9.bin"/><Relationship Id="rId9"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5.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5.wmf"/><Relationship Id="rId4" Type="http://schemas.openxmlformats.org/officeDocument/2006/relationships/oleObject" Target="../embeddings/oleObject14.bin"/><Relationship Id="rId9" Type="http://schemas.openxmlformats.org/officeDocument/2006/relationships/image" Target="../media/image17.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 Id="rId9" Type="http://schemas.openxmlformats.org/officeDocument/2006/relationships/image" Target="../media/image20.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1.wmf"/><Relationship Id="rId4"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6.wmf"/><Relationship Id="rId18" Type="http://schemas.openxmlformats.org/officeDocument/2006/relationships/oleObject" Target="../embeddings/oleObject28.bin"/><Relationship Id="rId3" Type="http://schemas.openxmlformats.org/officeDocument/2006/relationships/notesSlide" Target="../notesSlides/notesSlide19.xml"/><Relationship Id="rId7" Type="http://schemas.openxmlformats.org/officeDocument/2006/relationships/image" Target="../media/image23.wmf"/><Relationship Id="rId12" Type="http://schemas.openxmlformats.org/officeDocument/2006/relationships/oleObject" Target="../embeddings/oleObject25.bin"/><Relationship Id="rId17" Type="http://schemas.openxmlformats.org/officeDocument/2006/relationships/image" Target="../media/image28.wmf"/><Relationship Id="rId2" Type="http://schemas.openxmlformats.org/officeDocument/2006/relationships/slideLayout" Target="../slideLayouts/slideLayout2.xml"/><Relationship Id="rId16" Type="http://schemas.openxmlformats.org/officeDocument/2006/relationships/oleObject" Target="../embeddings/oleObject27.bin"/><Relationship Id="rId1" Type="http://schemas.openxmlformats.org/officeDocument/2006/relationships/vmlDrawing" Target="../drawings/vmlDrawing11.vml"/><Relationship Id="rId6" Type="http://schemas.openxmlformats.org/officeDocument/2006/relationships/oleObject" Target="../embeddings/oleObject22.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24.bin"/><Relationship Id="rId19" Type="http://schemas.openxmlformats.org/officeDocument/2006/relationships/image" Target="../media/image29.wmf"/><Relationship Id="rId4" Type="http://schemas.openxmlformats.org/officeDocument/2006/relationships/oleObject" Target="../embeddings/oleObject21.bin"/><Relationship Id="rId9" Type="http://schemas.openxmlformats.org/officeDocument/2006/relationships/image" Target="../media/image24.wmf"/><Relationship Id="rId14"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22.xml"/><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2.wmf"/></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slideLayout" Target="../slideLayouts/slideLayout2.xml"/><Relationship Id="rId7" Type="http://schemas.openxmlformats.org/officeDocument/2006/relationships/image" Target="../media/image37.wmf"/><Relationship Id="rId2" Type="http://schemas.openxmlformats.org/officeDocument/2006/relationships/audio" Target="../media/audio1.bin"/><Relationship Id="rId1" Type="http://schemas.openxmlformats.org/officeDocument/2006/relationships/vmlDrawing" Target="../drawings/vmlDrawing13.vml"/><Relationship Id="rId6" Type="http://schemas.openxmlformats.org/officeDocument/2006/relationships/oleObject" Target="../embeddings/oleObject30.bin"/><Relationship Id="rId5" Type="http://schemas.openxmlformats.org/officeDocument/2006/relationships/image" Target="../media/image38.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47.wmf"/><Relationship Id="rId3" Type="http://schemas.openxmlformats.org/officeDocument/2006/relationships/notesSlide" Target="../notesSlides/notesSlide28.xml"/><Relationship Id="rId7" Type="http://schemas.openxmlformats.org/officeDocument/2006/relationships/image" Target="../media/image44.wmf"/><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2.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45.wmf"/></Relationships>
</file>

<file path=ppt/slides/_rels/slide2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31.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7.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51.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1.bin"/><Relationship Id="rId5" Type="http://schemas.openxmlformats.org/officeDocument/2006/relationships/image" Target="../media/image53.wmf"/><Relationship Id="rId4" Type="http://schemas.openxmlformats.org/officeDocument/2006/relationships/oleObject" Target="../embeddings/oleObject40.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5.wmf"/><Relationship Id="rId4" Type="http://schemas.openxmlformats.org/officeDocument/2006/relationships/oleObject" Target="../embeddings/oleObject4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55.wmf"/><Relationship Id="rId4" Type="http://schemas.openxmlformats.org/officeDocument/2006/relationships/oleObject" Target="../embeddings/oleObject43.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6.wmf"/><Relationship Id="rId4" Type="http://schemas.openxmlformats.org/officeDocument/2006/relationships/oleObject" Target="../embeddings/oleObject44.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42.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6.bin"/><Relationship Id="rId5" Type="http://schemas.openxmlformats.org/officeDocument/2006/relationships/image" Target="../media/image53.wmf"/><Relationship Id="rId4" Type="http://schemas.openxmlformats.org/officeDocument/2006/relationships/oleObject" Target="../embeddings/oleObject45.bin"/><Relationship Id="rId9" Type="http://schemas.openxmlformats.org/officeDocument/2006/relationships/image" Target="../media/image58.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59.wmf"/><Relationship Id="rId4" Type="http://schemas.openxmlformats.org/officeDocument/2006/relationships/oleObject" Target="../embeddings/oleObject48.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0.bin"/><Relationship Id="rId5" Type="http://schemas.openxmlformats.org/officeDocument/2006/relationships/image" Target="../media/image60.wmf"/><Relationship Id="rId4" Type="http://schemas.openxmlformats.org/officeDocument/2006/relationships/oleObject" Target="../embeddings/oleObject49.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52.bin"/><Relationship Id="rId5" Type="http://schemas.openxmlformats.org/officeDocument/2006/relationships/image" Target="../media/image62.wmf"/><Relationship Id="rId4" Type="http://schemas.openxmlformats.org/officeDocument/2006/relationships/oleObject" Target="../embeddings/oleObject51.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4.bin"/><Relationship Id="rId5" Type="http://schemas.openxmlformats.org/officeDocument/2006/relationships/image" Target="../media/image64.wmf"/><Relationship Id="rId4" Type="http://schemas.openxmlformats.org/officeDocument/2006/relationships/oleObject" Target="../embeddings/oleObject53.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49.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6.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68.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60.bin"/><Relationship Id="rId5" Type="http://schemas.openxmlformats.org/officeDocument/2006/relationships/image" Target="../media/image43.wmf"/><Relationship Id="rId4" Type="http://schemas.openxmlformats.org/officeDocument/2006/relationships/oleObject" Target="../embeddings/oleObject59.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fld id="{F1AD6184-00EE-4F0B-A174-D7A4DED07D39}" type="slidenum">
              <a:rPr lang="en-US"/>
              <a:pPr/>
              <a:t>1</a:t>
            </a:fld>
            <a:endParaRPr lang="en-US" sz="1400"/>
          </a:p>
        </p:txBody>
      </p:sp>
      <p:pic>
        <p:nvPicPr>
          <p:cNvPr id="4098" name="Picture 2" descr="aw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0" y="5238750"/>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p:cNvSpPr>
            <a:spLocks noGrp="1" noChangeArrowheads="1"/>
          </p:cNvSpPr>
          <p:nvPr>
            <p:ph type="ctrTitle" idx="4294967295"/>
          </p:nvPr>
        </p:nvSpPr>
        <p:spPr>
          <a:xfrm>
            <a:off x="4895850" y="1270000"/>
            <a:ext cx="3535363" cy="531813"/>
          </a:xfrm>
          <a:noFill/>
        </p:spPr>
        <p:txBody>
          <a:bodyPr wrap="none" anchor="t">
            <a:spAutoFit/>
          </a:bodyPr>
          <a:lstStyle/>
          <a:p>
            <a:pPr algn="l">
              <a:lnSpc>
                <a:spcPct val="80000"/>
              </a:lnSpc>
            </a:pPr>
            <a:r>
              <a:rPr kumimoji="0" lang="en-US" sz="3600">
                <a:solidFill>
                  <a:schemeClr val="bg1"/>
                </a:solidFill>
              </a:rPr>
              <a:t>How to Multiply</a:t>
            </a:r>
            <a:endParaRPr kumimoji="0" lang="en-US" sz="3600">
              <a:solidFill>
                <a:srgbClr val="003399"/>
              </a:solidFill>
            </a:endParaRPr>
          </a:p>
        </p:txBody>
      </p:sp>
      <p:sp>
        <p:nvSpPr>
          <p:cNvPr id="4100" name="Rectangle 4"/>
          <p:cNvSpPr>
            <a:spLocks noChangeArrowheads="1"/>
          </p:cNvSpPr>
          <p:nvPr/>
        </p:nvSpPr>
        <p:spPr bwMode="auto">
          <a:xfrm>
            <a:off x="5854700" y="5187950"/>
            <a:ext cx="25114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900">
                <a:solidFill>
                  <a:schemeClr val="tx2"/>
                </a:solidFill>
              </a:rPr>
              <a:t>Slides by Kevin Wayne.</a:t>
            </a:r>
            <a:br>
              <a:rPr kumimoji="1" lang="en-US" sz="900">
                <a:solidFill>
                  <a:schemeClr val="tx2"/>
                </a:solidFill>
              </a:rPr>
            </a:br>
            <a:r>
              <a:rPr kumimoji="1" lang="en-US" sz="900">
                <a:solidFill>
                  <a:schemeClr val="tx2"/>
                </a:solidFill>
              </a:rPr>
              <a:t>Copyright © 2005 Pearson-Addison Wesley.</a:t>
            </a:r>
            <a:br>
              <a:rPr kumimoji="1" lang="en-US" sz="900">
                <a:solidFill>
                  <a:schemeClr val="tx2"/>
                </a:solidFill>
              </a:rPr>
            </a:br>
            <a:r>
              <a:rPr kumimoji="1" lang="en-US" sz="900">
                <a:solidFill>
                  <a:schemeClr val="tx2"/>
                </a:solidFill>
              </a:rPr>
              <a:t>All rights reserved.</a:t>
            </a:r>
          </a:p>
        </p:txBody>
      </p:sp>
      <p:pic>
        <p:nvPicPr>
          <p:cNvPr id="4101" name="Picture 5" descr="03212953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3" y="1241425"/>
            <a:ext cx="3917950" cy="4483100"/>
          </a:xfrm>
          <a:prstGeom prst="rect">
            <a:avLst/>
          </a:prstGeom>
          <a:noFill/>
          <a:extLst>
            <a:ext uri="{909E8E84-426E-40DD-AFC4-6F175D3DCCD1}">
              <a14:hiddenFill xmlns:a14="http://schemas.microsoft.com/office/drawing/2010/main">
                <a:solidFill>
                  <a:srgbClr val="FFFFFF"/>
                </a:solidFill>
              </a14:hiddenFill>
            </a:ext>
          </a:extLst>
        </p:spPr>
      </p:pic>
      <p:sp>
        <p:nvSpPr>
          <p:cNvPr id="4103" name="Rectangle 7"/>
          <p:cNvSpPr>
            <a:spLocks noChangeArrowheads="1"/>
          </p:cNvSpPr>
          <p:nvPr/>
        </p:nvSpPr>
        <p:spPr bwMode="auto">
          <a:xfrm>
            <a:off x="4908550" y="1852613"/>
            <a:ext cx="3071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1" hangingPunct="1"/>
            <a:r>
              <a:rPr lang="en-US" sz="1400">
                <a:solidFill>
                  <a:schemeClr val="tx2"/>
                </a:solidFill>
              </a:rPr>
              <a:t>integers, matrices, and polynomials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974987FB-CD50-4C0E-9702-E3A1296B4826}" type="slidenum">
              <a:rPr lang="en-US"/>
              <a:pPr/>
              <a:t>10</a:t>
            </a:fld>
            <a:endParaRPr lang="en-US" sz="1400"/>
          </a:p>
        </p:txBody>
      </p:sp>
      <p:sp>
        <p:nvSpPr>
          <p:cNvPr id="22532" name="Rectangle 4"/>
          <p:cNvSpPr>
            <a:spLocks noGrp="1" noChangeArrowheads="1"/>
          </p:cNvSpPr>
          <p:nvPr>
            <p:ph type="body" idx="1"/>
          </p:nvPr>
        </p:nvSpPr>
        <p:spPr/>
        <p:txBody>
          <a:bodyPr/>
          <a:lstStyle/>
          <a:p>
            <a:r>
              <a:rPr kumimoji="0" lang="en-US"/>
              <a:t>Integer division.  </a:t>
            </a:r>
            <a:r>
              <a:rPr kumimoji="0" lang="en-US">
                <a:solidFill>
                  <a:schemeClr val="tx1"/>
                </a:solidFill>
              </a:rPr>
              <a:t>Given two </a:t>
            </a:r>
            <a:r>
              <a:rPr kumimoji="0" lang="en-US" i="1">
                <a:solidFill>
                  <a:schemeClr val="tx1"/>
                </a:solidFill>
                <a:latin typeface="Times" pitchFamily="32" charset="0"/>
              </a:rPr>
              <a:t>n</a:t>
            </a:r>
            <a:r>
              <a:rPr kumimoji="0" lang="en-US">
                <a:solidFill>
                  <a:schemeClr val="tx1"/>
                </a:solidFill>
              </a:rPr>
              <a:t>-bit (or less) integers </a:t>
            </a:r>
            <a:r>
              <a:rPr kumimoji="0" lang="en-US" i="1">
                <a:solidFill>
                  <a:schemeClr val="tx1"/>
                </a:solidFill>
                <a:latin typeface="Times" pitchFamily="32" charset="0"/>
              </a:rPr>
              <a:t>s</a:t>
            </a:r>
            <a:r>
              <a:rPr kumimoji="0" lang="en-US">
                <a:solidFill>
                  <a:schemeClr val="tx1"/>
                </a:solidFill>
              </a:rPr>
              <a:t> and </a:t>
            </a:r>
            <a:r>
              <a:rPr kumimoji="0" lang="en-US" i="1">
                <a:solidFill>
                  <a:schemeClr val="tx1"/>
                </a:solidFill>
                <a:latin typeface="Times" pitchFamily="32" charset="0"/>
              </a:rPr>
              <a:t>t</a:t>
            </a:r>
            <a:r>
              <a:rPr kumimoji="0" lang="en-US">
                <a:solidFill>
                  <a:schemeClr val="tx1"/>
                </a:solidFill>
              </a:rPr>
              <a:t>,</a:t>
            </a:r>
            <a:br>
              <a:rPr kumimoji="0" lang="en-US">
                <a:solidFill>
                  <a:schemeClr val="tx1"/>
                </a:solidFill>
              </a:rPr>
            </a:br>
            <a:r>
              <a:rPr kumimoji="0" lang="en-US">
                <a:solidFill>
                  <a:schemeClr val="tx1"/>
                </a:solidFill>
              </a:rPr>
              <a:t>compute quotient </a:t>
            </a:r>
            <a:r>
              <a:rPr kumimoji="0" lang="en-US" i="1">
                <a:solidFill>
                  <a:schemeClr val="tx1"/>
                </a:solidFill>
                <a:latin typeface="Times" pitchFamily="32" charset="0"/>
              </a:rPr>
              <a:t>q</a:t>
            </a:r>
            <a:r>
              <a:rPr kumimoji="0" lang="en-US">
                <a:solidFill>
                  <a:schemeClr val="tx1"/>
                </a:solidFill>
                <a:latin typeface="Times" pitchFamily="32" charset="0"/>
              </a:rPr>
              <a:t> = </a:t>
            </a:r>
            <a:r>
              <a:rPr kumimoji="0" lang="en-US" i="1">
                <a:solidFill>
                  <a:schemeClr val="tx1"/>
                </a:solidFill>
                <a:latin typeface="Times" pitchFamily="32" charset="0"/>
              </a:rPr>
              <a:t>s</a:t>
            </a:r>
            <a:r>
              <a:rPr kumimoji="0" lang="en-US">
                <a:solidFill>
                  <a:schemeClr val="tx1"/>
                </a:solidFill>
                <a:latin typeface="Times" pitchFamily="32" charset="0"/>
              </a:rPr>
              <a:t> / </a:t>
            </a:r>
            <a:r>
              <a:rPr kumimoji="0" lang="en-US" i="1">
                <a:solidFill>
                  <a:schemeClr val="tx1"/>
                </a:solidFill>
                <a:latin typeface="Times" pitchFamily="32" charset="0"/>
              </a:rPr>
              <a:t>t</a:t>
            </a:r>
            <a:r>
              <a:rPr kumimoji="0" lang="en-US">
                <a:solidFill>
                  <a:schemeClr val="tx1"/>
                </a:solidFill>
              </a:rPr>
              <a:t> and remainder </a:t>
            </a:r>
            <a:r>
              <a:rPr kumimoji="0" lang="en-US" i="1">
                <a:solidFill>
                  <a:schemeClr val="tx1"/>
                </a:solidFill>
                <a:latin typeface="Times" pitchFamily="32" charset="0"/>
              </a:rPr>
              <a:t>r</a:t>
            </a:r>
            <a:r>
              <a:rPr kumimoji="0" lang="en-US">
                <a:solidFill>
                  <a:schemeClr val="tx1"/>
                </a:solidFill>
                <a:latin typeface="Times" pitchFamily="32" charset="0"/>
              </a:rPr>
              <a:t> = </a:t>
            </a:r>
            <a:r>
              <a:rPr kumimoji="0" lang="en-US" i="1">
                <a:solidFill>
                  <a:schemeClr val="tx1"/>
                </a:solidFill>
                <a:latin typeface="Times" pitchFamily="32" charset="0"/>
              </a:rPr>
              <a:t>s</a:t>
            </a:r>
            <a:r>
              <a:rPr kumimoji="0" lang="en-US">
                <a:solidFill>
                  <a:schemeClr val="tx1"/>
                </a:solidFill>
                <a:latin typeface="Times" pitchFamily="32" charset="0"/>
              </a:rPr>
              <a:t> mod </a:t>
            </a:r>
            <a:r>
              <a:rPr kumimoji="0" lang="en-US" i="1">
                <a:solidFill>
                  <a:schemeClr val="tx1"/>
                </a:solidFill>
                <a:latin typeface="Times" pitchFamily="32" charset="0"/>
              </a:rPr>
              <a:t>t</a:t>
            </a:r>
            <a:r>
              <a:rPr kumimoji="0" lang="en-US">
                <a:solidFill>
                  <a:schemeClr val="tx1"/>
                </a:solidFill>
                <a:latin typeface="Times" pitchFamily="32" charset="0"/>
              </a:rPr>
              <a:t>.</a:t>
            </a:r>
          </a:p>
          <a:p>
            <a:endParaRPr kumimoji="0" lang="en-US"/>
          </a:p>
          <a:p>
            <a:endParaRPr kumimoji="0" lang="en-US"/>
          </a:p>
          <a:p>
            <a:r>
              <a:rPr kumimoji="0" lang="en-US"/>
              <a:t>Fact.  </a:t>
            </a:r>
            <a:r>
              <a:rPr kumimoji="0" lang="en-US">
                <a:solidFill>
                  <a:schemeClr val="tx1"/>
                </a:solidFill>
              </a:rPr>
              <a:t>Complexity of integer division is same as integer multiplication.</a:t>
            </a:r>
          </a:p>
          <a:p>
            <a:r>
              <a:rPr kumimoji="0" lang="en-US">
                <a:solidFill>
                  <a:schemeClr val="tx1"/>
                </a:solidFill>
              </a:rPr>
              <a:t>To compute quotient </a:t>
            </a:r>
            <a:r>
              <a:rPr kumimoji="0" lang="en-US" i="1">
                <a:solidFill>
                  <a:schemeClr val="tx1"/>
                </a:solidFill>
                <a:latin typeface="Times" pitchFamily="32" charset="0"/>
              </a:rPr>
              <a:t>q</a:t>
            </a:r>
            <a:r>
              <a:rPr kumimoji="0" lang="en-US">
                <a:solidFill>
                  <a:schemeClr val="tx1"/>
                </a:solidFill>
              </a:rPr>
              <a:t>:</a:t>
            </a:r>
          </a:p>
          <a:p>
            <a:pPr lvl="1"/>
            <a:r>
              <a:rPr kumimoji="0" lang="en-US"/>
              <a:t>Approximate </a:t>
            </a:r>
            <a:r>
              <a:rPr kumimoji="0" lang="en-US" i="1">
                <a:latin typeface="Times" pitchFamily="32" charset="0"/>
              </a:rPr>
              <a:t>x</a:t>
            </a:r>
            <a:r>
              <a:rPr kumimoji="0" lang="en-US">
                <a:latin typeface="Times" pitchFamily="32" charset="0"/>
              </a:rPr>
              <a:t> = 1 / </a:t>
            </a:r>
            <a:r>
              <a:rPr kumimoji="0" lang="en-US" i="1">
                <a:latin typeface="Times" pitchFamily="32" charset="0"/>
              </a:rPr>
              <a:t>t</a:t>
            </a:r>
            <a:r>
              <a:rPr kumimoji="0" lang="en-US"/>
              <a:t> using Newton's method:</a:t>
            </a:r>
          </a:p>
          <a:p>
            <a:pPr lvl="1"/>
            <a:r>
              <a:rPr kumimoji="0" lang="en-US"/>
              <a:t>After </a:t>
            </a:r>
            <a:r>
              <a:rPr kumimoji="0" lang="en-US">
                <a:latin typeface="Times" pitchFamily="32" charset="0"/>
              </a:rPr>
              <a:t>log </a:t>
            </a:r>
            <a:r>
              <a:rPr kumimoji="0" lang="en-US" i="1">
                <a:latin typeface="Times" pitchFamily="32" charset="0"/>
              </a:rPr>
              <a:t>n</a:t>
            </a:r>
            <a:r>
              <a:rPr kumimoji="0" lang="en-US"/>
              <a:t> iterations, either </a:t>
            </a:r>
            <a:r>
              <a:rPr kumimoji="0" lang="en-US" i="1">
                <a:latin typeface="Times" pitchFamily="32" charset="0"/>
              </a:rPr>
              <a:t>q </a:t>
            </a:r>
            <a:r>
              <a:rPr kumimoji="0" lang="en-US">
                <a:latin typeface="Times" pitchFamily="32" charset="0"/>
              </a:rPr>
              <a:t>= </a:t>
            </a:r>
            <a:r>
              <a:rPr kumimoji="0" lang="en-US">
                <a:sym typeface="Symbol" pitchFamily="18" charset="2"/>
              </a:rPr>
              <a:t></a:t>
            </a:r>
            <a:r>
              <a:rPr kumimoji="0" lang="en-US" i="1">
                <a:latin typeface="Times" pitchFamily="32" charset="0"/>
              </a:rPr>
              <a:t>s x</a:t>
            </a:r>
            <a:r>
              <a:rPr kumimoji="0" lang="en-US">
                <a:sym typeface="Symbol" pitchFamily="18" charset="2"/>
              </a:rPr>
              <a:t>  or </a:t>
            </a:r>
            <a:r>
              <a:rPr kumimoji="0" lang="en-US" i="1">
                <a:latin typeface="Times" pitchFamily="32" charset="0"/>
              </a:rPr>
              <a:t>q</a:t>
            </a:r>
            <a:r>
              <a:rPr kumimoji="0" lang="en-US">
                <a:latin typeface="Times" pitchFamily="32" charset="0"/>
              </a:rPr>
              <a:t> = </a:t>
            </a:r>
            <a:r>
              <a:rPr kumimoji="0" lang="en-US">
                <a:sym typeface="Symbol" pitchFamily="18" charset="2"/>
              </a:rPr>
              <a:t></a:t>
            </a:r>
            <a:r>
              <a:rPr kumimoji="0" lang="en-US" i="1">
                <a:latin typeface="Times" pitchFamily="32" charset="0"/>
              </a:rPr>
              <a:t>s x</a:t>
            </a:r>
            <a:r>
              <a:rPr kumimoji="0" lang="en-US">
                <a:sym typeface="Symbol" pitchFamily="18" charset="2"/>
              </a:rPr>
              <a:t>.</a:t>
            </a:r>
            <a:endParaRPr kumimoji="0" lang="en-US"/>
          </a:p>
          <a:p>
            <a:endParaRPr kumimoji="0" lang="en-US"/>
          </a:p>
        </p:txBody>
      </p:sp>
      <p:graphicFrame>
        <p:nvGraphicFramePr>
          <p:cNvPr id="22530" name="Object 2"/>
          <p:cNvGraphicFramePr>
            <a:graphicFrameLocks noChangeAspect="1"/>
          </p:cNvGraphicFramePr>
          <p:nvPr/>
        </p:nvGraphicFramePr>
        <p:xfrm>
          <a:off x="5989638" y="2959100"/>
          <a:ext cx="1663700" cy="287338"/>
        </p:xfrm>
        <a:graphic>
          <a:graphicData uri="http://schemas.openxmlformats.org/presentationml/2006/ole">
            <mc:AlternateContent xmlns:mc="http://schemas.openxmlformats.org/markup-compatibility/2006">
              <mc:Choice xmlns:v="urn:schemas-microsoft-com:vml" Requires="v">
                <p:oleObj spid="_x0000_s22542" name="Equation" r:id="rId4" imgW="1536700" imgH="266700" progId="Equation.3">
                  <p:embed/>
                </p:oleObj>
              </mc:Choice>
              <mc:Fallback>
                <p:oleObj name="Equation" r:id="rId4" imgW="1536700" imgH="2667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9638" y="2959100"/>
                        <a:ext cx="1663700" cy="2873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1" name="Rectangle 3"/>
          <p:cNvSpPr>
            <a:spLocks noGrp="1" noChangeArrowheads="1"/>
          </p:cNvSpPr>
          <p:nvPr>
            <p:ph type="title"/>
          </p:nvPr>
        </p:nvSpPr>
        <p:spPr/>
        <p:txBody>
          <a:bodyPr/>
          <a:lstStyle/>
          <a:p>
            <a:r>
              <a:rPr kumimoji="0" lang="en-US"/>
              <a:t>Fast Integer Division Too (!)</a:t>
            </a:r>
          </a:p>
        </p:txBody>
      </p:sp>
      <p:sp>
        <p:nvSpPr>
          <p:cNvPr id="22533" name="Rectangle 5"/>
          <p:cNvSpPr>
            <a:spLocks noChangeArrowheads="1"/>
          </p:cNvSpPr>
          <p:nvPr/>
        </p:nvSpPr>
        <p:spPr bwMode="auto">
          <a:xfrm>
            <a:off x="7494588" y="3503613"/>
            <a:ext cx="1135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a:t>using fast</a:t>
            </a:r>
            <a:br>
              <a:rPr kumimoji="1" lang="en-US"/>
            </a:br>
            <a:r>
              <a:rPr kumimoji="1" lang="en-US"/>
              <a:t>multiplication</a:t>
            </a:r>
          </a:p>
        </p:txBody>
      </p:sp>
      <p:sp>
        <p:nvSpPr>
          <p:cNvPr id="22534" name="Line 6"/>
          <p:cNvSpPr>
            <a:spLocks noChangeShapeType="1"/>
          </p:cNvSpPr>
          <p:nvPr/>
        </p:nvSpPr>
        <p:spPr bwMode="auto">
          <a:xfrm flipH="1" flipV="1">
            <a:off x="7477125" y="3325813"/>
            <a:ext cx="122238" cy="169862"/>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noFill/>
          <a:ln/>
        </p:spPr>
        <p:txBody>
          <a:bodyPr/>
          <a:lstStyle/>
          <a:p>
            <a:r>
              <a:rPr kumimoji="0" lang="en-US"/>
              <a:t>Matrix Multiplication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F36EB137-5264-4175-AC50-C6E2106BCD04}" type="slidenum">
              <a:rPr lang="en-US"/>
              <a:pPr/>
              <a:t>12</a:t>
            </a:fld>
            <a:endParaRPr lang="en-US" sz="1400"/>
          </a:p>
        </p:txBody>
      </p:sp>
      <p:sp>
        <p:nvSpPr>
          <p:cNvPr id="26626" name="Rectangle 2"/>
          <p:cNvSpPr>
            <a:spLocks noGrp="1" noChangeArrowheads="1"/>
          </p:cNvSpPr>
          <p:nvPr>
            <p:ph type="body" idx="1"/>
          </p:nvPr>
        </p:nvSpPr>
        <p:spPr>
          <a:xfrm>
            <a:off x="609600" y="914400"/>
            <a:ext cx="8229600" cy="5410200"/>
          </a:xfrm>
        </p:spPr>
        <p:txBody>
          <a:bodyPr/>
          <a:lstStyle/>
          <a:p>
            <a:r>
              <a:rPr kumimoji="0" lang="en-US"/>
              <a:t>Dot product.  </a:t>
            </a:r>
            <a:r>
              <a:rPr kumimoji="0" lang="en-US">
                <a:solidFill>
                  <a:schemeClr val="tx1"/>
                </a:solidFill>
              </a:rPr>
              <a:t>Given two length </a:t>
            </a:r>
            <a:r>
              <a:rPr kumimoji="0" lang="en-US" i="1">
                <a:solidFill>
                  <a:schemeClr val="tx1"/>
                </a:solidFill>
                <a:latin typeface="Times" pitchFamily="32" charset="0"/>
              </a:rPr>
              <a:t>n</a:t>
            </a:r>
            <a:r>
              <a:rPr kumimoji="0" lang="en-US">
                <a:solidFill>
                  <a:schemeClr val="tx1"/>
                </a:solidFill>
              </a:rPr>
              <a:t> vectors </a:t>
            </a:r>
            <a:r>
              <a:rPr kumimoji="0" lang="en-US" i="1">
                <a:solidFill>
                  <a:schemeClr val="tx1"/>
                </a:solidFill>
                <a:latin typeface="Times" pitchFamily="32" charset="0"/>
              </a:rPr>
              <a:t>a</a:t>
            </a:r>
            <a:r>
              <a:rPr kumimoji="0" lang="en-US">
                <a:solidFill>
                  <a:schemeClr val="tx1"/>
                </a:solidFill>
              </a:rPr>
              <a:t> and </a:t>
            </a:r>
            <a:r>
              <a:rPr kumimoji="0" lang="en-US" i="1">
                <a:solidFill>
                  <a:schemeClr val="tx1"/>
                </a:solidFill>
                <a:latin typeface="Times" pitchFamily="32" charset="0"/>
              </a:rPr>
              <a:t>b</a:t>
            </a:r>
            <a:r>
              <a:rPr kumimoji="0" lang="en-US">
                <a:solidFill>
                  <a:schemeClr val="tx1"/>
                </a:solidFill>
              </a:rPr>
              <a:t>, compute </a:t>
            </a:r>
            <a:r>
              <a:rPr kumimoji="0" lang="en-US" i="1">
                <a:solidFill>
                  <a:schemeClr val="tx1"/>
                </a:solidFill>
                <a:latin typeface="Times" pitchFamily="32" charset="0"/>
              </a:rPr>
              <a:t>c = a</a:t>
            </a:r>
            <a:r>
              <a:rPr kumimoji="0" lang="en-US" i="1" baseline="-25000">
                <a:solidFill>
                  <a:schemeClr val="tx1"/>
                </a:solidFill>
                <a:latin typeface="Times" pitchFamily="32" charset="0"/>
              </a:rPr>
              <a:t> </a:t>
            </a:r>
            <a:r>
              <a:rPr kumimoji="0" lang="en-US" i="1">
                <a:solidFill>
                  <a:schemeClr val="tx1"/>
                </a:solidFill>
                <a:latin typeface="Times" pitchFamily="32" charset="0"/>
                <a:sym typeface="Symbol" pitchFamily="18" charset="2"/>
              </a:rPr>
              <a:t></a:t>
            </a:r>
            <a:r>
              <a:rPr kumimoji="0" lang="en-US" i="1" baseline="-25000">
                <a:solidFill>
                  <a:schemeClr val="tx1"/>
                </a:solidFill>
                <a:latin typeface="Times" pitchFamily="32" charset="0"/>
              </a:rPr>
              <a:t> </a:t>
            </a:r>
            <a:r>
              <a:rPr kumimoji="0" lang="en-US" i="1">
                <a:solidFill>
                  <a:schemeClr val="tx1"/>
                </a:solidFill>
                <a:latin typeface="Times" pitchFamily="32" charset="0"/>
              </a:rPr>
              <a:t>b</a:t>
            </a:r>
            <a:r>
              <a:rPr kumimoji="0" lang="en-US">
                <a:solidFill>
                  <a:schemeClr val="tx1"/>
                </a:solidFill>
              </a:rPr>
              <a:t>.</a:t>
            </a:r>
          </a:p>
          <a:p>
            <a:r>
              <a:rPr kumimoji="0" lang="en-US"/>
              <a:t>Grade-school.   </a:t>
            </a:r>
            <a:r>
              <a:rPr kumimoji="0" lang="en-US">
                <a:solidFill>
                  <a:schemeClr val="tx1"/>
                </a:solidFill>
                <a:sym typeface="Symbol" pitchFamily="18" charset="2"/>
              </a:rPr>
              <a:t></a:t>
            </a:r>
            <a:r>
              <a:rPr kumimoji="0" lang="en-US">
                <a:solidFill>
                  <a:schemeClr val="tx1"/>
                </a:solidFill>
                <a:latin typeface="Times" pitchFamily="32" charset="0"/>
              </a:rPr>
              <a:t>(</a:t>
            </a:r>
            <a:r>
              <a:rPr kumimoji="0" lang="en-US" i="1">
                <a:solidFill>
                  <a:schemeClr val="tx1"/>
                </a:solidFill>
                <a:latin typeface="Times" pitchFamily="32" charset="0"/>
              </a:rPr>
              <a:t>n</a:t>
            </a:r>
            <a:r>
              <a:rPr kumimoji="0" lang="en-US">
                <a:solidFill>
                  <a:schemeClr val="tx1"/>
                </a:solidFill>
                <a:latin typeface="Times" pitchFamily="32" charset="0"/>
              </a:rPr>
              <a:t>)</a:t>
            </a:r>
            <a:r>
              <a:rPr kumimoji="0" lang="en-US">
                <a:solidFill>
                  <a:schemeClr val="tx1"/>
                </a:solidFill>
              </a:rPr>
              <a:t> arithmetic operations.</a:t>
            </a:r>
            <a:endParaRPr kumimoji="0" lang="en-US"/>
          </a:p>
          <a:p>
            <a:pPr lvl="1"/>
            <a:endParaRPr kumimoji="0" lang="en-US">
              <a:solidFill>
                <a:schemeClr val="accent1"/>
              </a:solidFill>
            </a:endParaRPr>
          </a:p>
          <a:p>
            <a:pPr lvl="1"/>
            <a:endParaRPr kumimoji="0" lang="en-US">
              <a:solidFill>
                <a:schemeClr val="accent1"/>
              </a:solidFill>
            </a:endParaRPr>
          </a:p>
          <a:p>
            <a:pPr lvl="1"/>
            <a:endParaRPr kumimoji="0" lang="en-US">
              <a:solidFill>
                <a:schemeClr val="accent1"/>
              </a:solidFill>
            </a:endParaRPr>
          </a:p>
          <a:p>
            <a:pPr lvl="1"/>
            <a:endParaRPr kumimoji="0" lang="en-US">
              <a:solidFill>
                <a:schemeClr val="accent1"/>
              </a:solidFill>
            </a:endParaRPr>
          </a:p>
          <a:p>
            <a:pPr lvl="1"/>
            <a:endParaRPr kumimoji="0" lang="en-US">
              <a:solidFill>
                <a:schemeClr val="accent1"/>
              </a:solidFill>
            </a:endParaRPr>
          </a:p>
          <a:p>
            <a:pPr lvl="1"/>
            <a:endParaRPr kumimoji="0" lang="en-US">
              <a:solidFill>
                <a:schemeClr val="accent1"/>
              </a:solidFill>
            </a:endParaRPr>
          </a:p>
          <a:p>
            <a:pPr lvl="1"/>
            <a:endParaRPr kumimoji="0" lang="en-US">
              <a:solidFill>
                <a:schemeClr val="accent1"/>
              </a:solidFill>
            </a:endParaRPr>
          </a:p>
          <a:p>
            <a:pPr lvl="1"/>
            <a:endParaRPr kumimoji="0" lang="en-US">
              <a:solidFill>
                <a:schemeClr val="accent1"/>
              </a:solidFill>
            </a:endParaRPr>
          </a:p>
          <a:p>
            <a:pPr lvl="1"/>
            <a:endParaRPr kumimoji="0" lang="en-US">
              <a:solidFill>
                <a:schemeClr val="accent1"/>
              </a:solidFill>
            </a:endParaRPr>
          </a:p>
          <a:p>
            <a:pPr lvl="1"/>
            <a:endParaRPr kumimoji="0" lang="en-US">
              <a:solidFill>
                <a:schemeClr val="accent1"/>
              </a:solidFill>
            </a:endParaRPr>
          </a:p>
          <a:p>
            <a:pPr lvl="1"/>
            <a:endParaRPr kumimoji="0" lang="en-US">
              <a:solidFill>
                <a:schemeClr val="accent1"/>
              </a:solidFill>
            </a:endParaRPr>
          </a:p>
          <a:p>
            <a:pPr lvl="1"/>
            <a:endParaRPr kumimoji="0" lang="en-US">
              <a:solidFill>
                <a:schemeClr val="accent1"/>
              </a:solidFill>
            </a:endParaRPr>
          </a:p>
          <a:p>
            <a:pPr lvl="1"/>
            <a:endParaRPr kumimoji="0" lang="en-US">
              <a:solidFill>
                <a:schemeClr val="accent1"/>
              </a:solidFill>
            </a:endParaRPr>
          </a:p>
          <a:p>
            <a:r>
              <a:rPr kumimoji="0" lang="en-US"/>
              <a:t>Remark.</a:t>
            </a:r>
            <a:r>
              <a:rPr kumimoji="0" lang="en-US">
                <a:solidFill>
                  <a:schemeClr val="tx1"/>
                </a:solidFill>
              </a:rPr>
              <a:t>  Grade-school dot product algorithm is optimal.</a:t>
            </a:r>
          </a:p>
        </p:txBody>
      </p:sp>
      <p:sp>
        <p:nvSpPr>
          <p:cNvPr id="26627" name="Rectangle 3"/>
          <p:cNvSpPr>
            <a:spLocks noGrp="1" noChangeArrowheads="1"/>
          </p:cNvSpPr>
          <p:nvPr>
            <p:ph type="title"/>
          </p:nvPr>
        </p:nvSpPr>
        <p:spPr/>
        <p:txBody>
          <a:bodyPr/>
          <a:lstStyle/>
          <a:p>
            <a:r>
              <a:rPr kumimoji="0" lang="en-US"/>
              <a:t>Dot Product</a:t>
            </a:r>
          </a:p>
        </p:txBody>
      </p:sp>
      <p:graphicFrame>
        <p:nvGraphicFramePr>
          <p:cNvPr id="26628" name="Object 4"/>
          <p:cNvGraphicFramePr>
            <a:graphicFrameLocks noChangeAspect="1"/>
          </p:cNvGraphicFramePr>
          <p:nvPr/>
        </p:nvGraphicFramePr>
        <p:xfrm>
          <a:off x="7224713" y="1508125"/>
          <a:ext cx="1427162" cy="608013"/>
        </p:xfrm>
        <a:graphic>
          <a:graphicData uri="http://schemas.openxmlformats.org/presentationml/2006/ole">
            <mc:AlternateContent xmlns:mc="http://schemas.openxmlformats.org/markup-compatibility/2006">
              <mc:Choice xmlns:v="urn:schemas-microsoft-com:vml" Requires="v">
                <p:oleObj spid="_x0000_s26652" name="Equation" r:id="rId4" imgW="1473200" imgH="571500" progId="Equation.3">
                  <p:embed/>
                </p:oleObj>
              </mc:Choice>
              <mc:Fallback>
                <p:oleObj name="Equation" r:id="rId4" imgW="1473200" imgH="571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10001" t="-16000" r="-10001" b="-16000"/>
                      <a:stretch>
                        <a:fillRect/>
                      </a:stretch>
                    </p:blipFill>
                    <p:spPr bwMode="auto">
                      <a:xfrm>
                        <a:off x="7224713" y="1508125"/>
                        <a:ext cx="1427162" cy="60801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1695450" y="2366963"/>
          <a:ext cx="5243513" cy="1273175"/>
        </p:xfrm>
        <a:graphic>
          <a:graphicData uri="http://schemas.openxmlformats.org/presentationml/2006/ole">
            <mc:AlternateContent xmlns:mc="http://schemas.openxmlformats.org/markup-compatibility/2006">
              <mc:Choice xmlns:v="urn:schemas-microsoft-com:vml" Requires="v">
                <p:oleObj spid="_x0000_s26653" name="Equation" r:id="rId6" imgW="4610100" imgH="914400" progId="Equation.3">
                  <p:embed/>
                </p:oleObj>
              </mc:Choice>
              <mc:Fallback>
                <p:oleObj name="Equation" r:id="rId6" imgW="4610100" imgH="9144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l="-3273" t="-15485" r="-3273" b="-15485"/>
                      <a:stretch>
                        <a:fillRect/>
                      </a:stretch>
                    </p:blipFill>
                    <p:spPr bwMode="auto">
                      <a:xfrm>
                        <a:off x="1695450" y="2366963"/>
                        <a:ext cx="5243513" cy="12731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7" name="Line 13"/>
          <p:cNvSpPr>
            <a:spLocks noChangeShapeType="1"/>
          </p:cNvSpPr>
          <p:nvPr/>
        </p:nvSpPr>
        <p:spPr bwMode="auto">
          <a:xfrm flipH="1" flipV="1">
            <a:off x="7531100" y="1347788"/>
            <a:ext cx="190500" cy="2222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fld id="{6F965E92-2D19-4FA9-9107-DBE5C086809D}" type="slidenum">
              <a:rPr lang="en-US"/>
              <a:pPr/>
              <a:t>13</a:t>
            </a:fld>
            <a:endParaRPr lang="en-US" sz="1400"/>
          </a:p>
        </p:txBody>
      </p:sp>
      <p:sp>
        <p:nvSpPr>
          <p:cNvPr id="107522" name="Rectangle 2"/>
          <p:cNvSpPr>
            <a:spLocks noGrp="1" noChangeArrowheads="1"/>
          </p:cNvSpPr>
          <p:nvPr>
            <p:ph type="body" idx="1"/>
          </p:nvPr>
        </p:nvSpPr>
        <p:spPr>
          <a:xfrm>
            <a:off x="609600" y="914400"/>
            <a:ext cx="8229600" cy="5410200"/>
          </a:xfrm>
        </p:spPr>
        <p:txBody>
          <a:bodyPr/>
          <a:lstStyle/>
          <a:p>
            <a:r>
              <a:rPr kumimoji="0" lang="en-US"/>
              <a:t>Matrix multiplication.  </a:t>
            </a:r>
            <a:r>
              <a:rPr kumimoji="0" lang="en-US">
                <a:solidFill>
                  <a:schemeClr val="tx1"/>
                </a:solidFill>
              </a:rPr>
              <a:t>Given two </a:t>
            </a:r>
            <a:r>
              <a:rPr kumimoji="0" lang="en-US" i="1">
                <a:solidFill>
                  <a:schemeClr val="tx1"/>
                </a:solidFill>
                <a:latin typeface="Times" pitchFamily="32" charset="0"/>
              </a:rPr>
              <a:t>n</a:t>
            </a:r>
            <a:r>
              <a:rPr kumimoji="0" lang="en-US">
                <a:solidFill>
                  <a:schemeClr val="tx1"/>
                </a:solidFill>
              </a:rPr>
              <a:t>-by-</a:t>
            </a:r>
            <a:r>
              <a:rPr kumimoji="0" lang="en-US" i="1">
                <a:solidFill>
                  <a:schemeClr val="tx1"/>
                </a:solidFill>
                <a:latin typeface="Times" pitchFamily="32" charset="0"/>
              </a:rPr>
              <a:t>n</a:t>
            </a:r>
            <a:r>
              <a:rPr kumimoji="0" lang="en-US">
                <a:solidFill>
                  <a:schemeClr val="tx1"/>
                </a:solidFill>
              </a:rPr>
              <a:t> matrices </a:t>
            </a:r>
            <a:r>
              <a:rPr kumimoji="0" lang="en-US" i="1">
                <a:solidFill>
                  <a:schemeClr val="tx1"/>
                </a:solidFill>
                <a:latin typeface="Times" pitchFamily="32" charset="0"/>
              </a:rPr>
              <a:t>A</a:t>
            </a:r>
            <a:r>
              <a:rPr kumimoji="0" lang="en-US">
                <a:solidFill>
                  <a:schemeClr val="tx1"/>
                </a:solidFill>
              </a:rPr>
              <a:t> and </a:t>
            </a:r>
            <a:r>
              <a:rPr kumimoji="0" lang="en-US" i="1">
                <a:solidFill>
                  <a:schemeClr val="tx1"/>
                </a:solidFill>
                <a:latin typeface="Times" pitchFamily="32" charset="0"/>
              </a:rPr>
              <a:t>B</a:t>
            </a:r>
            <a:r>
              <a:rPr kumimoji="0" lang="en-US">
                <a:solidFill>
                  <a:schemeClr val="tx1"/>
                </a:solidFill>
              </a:rPr>
              <a:t>, compute </a:t>
            </a:r>
            <a:r>
              <a:rPr kumimoji="0" lang="en-US" i="1">
                <a:solidFill>
                  <a:schemeClr val="tx1"/>
                </a:solidFill>
                <a:latin typeface="Times" pitchFamily="32" charset="0"/>
              </a:rPr>
              <a:t>C = AB</a:t>
            </a:r>
            <a:r>
              <a:rPr kumimoji="0" lang="en-US">
                <a:solidFill>
                  <a:schemeClr val="tx1"/>
                </a:solidFill>
              </a:rPr>
              <a:t>.</a:t>
            </a:r>
          </a:p>
          <a:p>
            <a:r>
              <a:rPr kumimoji="0" lang="en-US"/>
              <a:t>Grade-school.   </a:t>
            </a:r>
            <a:r>
              <a:rPr kumimoji="0" lang="en-US">
                <a:solidFill>
                  <a:schemeClr val="tx1"/>
                </a:solidFill>
                <a:sym typeface="Symbol" pitchFamily="18" charset="2"/>
              </a:rPr>
              <a:t></a:t>
            </a:r>
            <a:r>
              <a:rPr kumimoji="0" lang="en-US">
                <a:solidFill>
                  <a:schemeClr val="tx1"/>
                </a:solidFill>
                <a:latin typeface="Times" pitchFamily="32" charset="0"/>
              </a:rPr>
              <a:t>(</a:t>
            </a:r>
            <a:r>
              <a:rPr kumimoji="0" lang="en-US" i="1">
                <a:solidFill>
                  <a:schemeClr val="tx1"/>
                </a:solidFill>
                <a:latin typeface="Times" pitchFamily="32" charset="0"/>
              </a:rPr>
              <a:t>n</a:t>
            </a:r>
            <a:r>
              <a:rPr kumimoji="0" lang="en-US" baseline="30000">
                <a:solidFill>
                  <a:schemeClr val="tx1"/>
                </a:solidFill>
                <a:latin typeface="Times" pitchFamily="32" charset="0"/>
              </a:rPr>
              <a:t>3</a:t>
            </a:r>
            <a:r>
              <a:rPr kumimoji="0" lang="en-US">
                <a:solidFill>
                  <a:schemeClr val="tx1"/>
                </a:solidFill>
                <a:latin typeface="Times" pitchFamily="32" charset="0"/>
              </a:rPr>
              <a:t>)</a:t>
            </a:r>
            <a:r>
              <a:rPr kumimoji="0" lang="en-US">
                <a:solidFill>
                  <a:schemeClr val="tx1"/>
                </a:solidFill>
              </a:rPr>
              <a:t> arithmetic operations.</a:t>
            </a:r>
            <a:endParaRPr kumimoji="0" lang="en-US"/>
          </a:p>
          <a:p>
            <a:pPr lvl="1"/>
            <a:endParaRPr kumimoji="0" lang="en-US">
              <a:solidFill>
                <a:schemeClr val="accent1"/>
              </a:solidFill>
            </a:endParaRPr>
          </a:p>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r>
              <a:rPr kumimoji="0" lang="en-US"/>
              <a:t>Q.</a:t>
            </a:r>
            <a:r>
              <a:rPr kumimoji="0" lang="en-US">
                <a:solidFill>
                  <a:schemeClr val="tx1"/>
                </a:solidFill>
              </a:rPr>
              <a:t>  Is grade-school matrix multiplication algorithm optimal?</a:t>
            </a:r>
          </a:p>
        </p:txBody>
      </p:sp>
      <p:sp>
        <p:nvSpPr>
          <p:cNvPr id="107523" name="Rectangle 3"/>
          <p:cNvSpPr>
            <a:spLocks noGrp="1" noChangeArrowheads="1"/>
          </p:cNvSpPr>
          <p:nvPr>
            <p:ph type="title"/>
          </p:nvPr>
        </p:nvSpPr>
        <p:spPr/>
        <p:txBody>
          <a:bodyPr/>
          <a:lstStyle/>
          <a:p>
            <a:r>
              <a:rPr kumimoji="0" lang="en-US"/>
              <a:t>Matrix Multiplication</a:t>
            </a:r>
          </a:p>
        </p:txBody>
      </p:sp>
      <p:graphicFrame>
        <p:nvGraphicFramePr>
          <p:cNvPr id="107524" name="Object 4"/>
          <p:cNvGraphicFramePr>
            <a:graphicFrameLocks noChangeAspect="1"/>
          </p:cNvGraphicFramePr>
          <p:nvPr/>
        </p:nvGraphicFramePr>
        <p:xfrm>
          <a:off x="7640638" y="1555750"/>
          <a:ext cx="1260475" cy="576263"/>
        </p:xfrm>
        <a:graphic>
          <a:graphicData uri="http://schemas.openxmlformats.org/presentationml/2006/ole">
            <mc:AlternateContent xmlns:mc="http://schemas.openxmlformats.org/markup-compatibility/2006">
              <mc:Choice xmlns:v="urn:schemas-microsoft-com:vml" Requires="v">
                <p:oleObj spid="_x0000_s107554" name="Equation" r:id="rId4" imgW="1371600" imgH="571500" progId="Equation.3">
                  <p:embed/>
                </p:oleObj>
              </mc:Choice>
              <mc:Fallback>
                <p:oleObj name="Equation" r:id="rId4" imgW="1371600" imgH="571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10001" t="-16000" r="-10001" b="-16000"/>
                      <a:stretch>
                        <a:fillRect/>
                      </a:stretch>
                    </p:blipFill>
                    <p:spPr bwMode="auto">
                      <a:xfrm>
                        <a:off x="7640638" y="1555750"/>
                        <a:ext cx="1260475" cy="57626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5" name="Object 5"/>
          <p:cNvGraphicFramePr>
            <a:graphicFrameLocks noChangeAspect="1"/>
          </p:cNvGraphicFramePr>
          <p:nvPr/>
        </p:nvGraphicFramePr>
        <p:xfrm>
          <a:off x="1655763" y="2195513"/>
          <a:ext cx="5376862" cy="1393825"/>
        </p:xfrm>
        <a:graphic>
          <a:graphicData uri="http://schemas.openxmlformats.org/presentationml/2006/ole">
            <mc:AlternateContent xmlns:mc="http://schemas.openxmlformats.org/markup-compatibility/2006">
              <mc:Choice xmlns:v="urn:schemas-microsoft-com:vml" Requires="v">
                <p:oleObj spid="_x0000_s107555" name="Equation" r:id="rId6" imgW="5588000" imgH="1181100" progId="Equation.3">
                  <p:embed/>
                </p:oleObj>
              </mc:Choice>
              <mc:Fallback>
                <p:oleObj name="Equation" r:id="rId6" imgW="5588000" imgH="11811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l="-3273" t="-15485" r="-3273" b="-15485"/>
                      <a:stretch>
                        <a:fillRect/>
                      </a:stretch>
                    </p:blipFill>
                    <p:spPr bwMode="auto">
                      <a:xfrm>
                        <a:off x="1655763" y="2195513"/>
                        <a:ext cx="5376862" cy="13938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6" name="Object 6"/>
          <p:cNvGraphicFramePr>
            <a:graphicFrameLocks noChangeAspect="1"/>
          </p:cNvGraphicFramePr>
          <p:nvPr/>
        </p:nvGraphicFramePr>
        <p:xfrm>
          <a:off x="1666875" y="4076700"/>
          <a:ext cx="4927600" cy="1028700"/>
        </p:xfrm>
        <a:graphic>
          <a:graphicData uri="http://schemas.openxmlformats.org/presentationml/2006/ole">
            <mc:AlternateContent xmlns:mc="http://schemas.openxmlformats.org/markup-compatibility/2006">
              <mc:Choice xmlns:v="urn:schemas-microsoft-com:vml" Requires="v">
                <p:oleObj spid="_x0000_s107556" name="Equation" r:id="rId8" imgW="3873500" imgH="660400" progId="Equation.3">
                  <p:embed/>
                </p:oleObj>
              </mc:Choice>
              <mc:Fallback>
                <p:oleObj name="Equation" r:id="rId8" imgW="3873500" imgH="6604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l="-3273" t="-15485" r="-3273" b="-15485"/>
                      <a:stretch>
                        <a:fillRect/>
                      </a:stretch>
                    </p:blipFill>
                    <p:spPr bwMode="auto">
                      <a:xfrm>
                        <a:off x="1666875" y="4076700"/>
                        <a:ext cx="4927600" cy="10287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7" name="Rectangle 7"/>
          <p:cNvSpPr>
            <a:spLocks noChangeArrowheads="1"/>
          </p:cNvSpPr>
          <p:nvPr/>
        </p:nvSpPr>
        <p:spPr bwMode="auto">
          <a:xfrm>
            <a:off x="3708400" y="4194175"/>
            <a:ext cx="1090613" cy="252413"/>
          </a:xfrm>
          <a:prstGeom prst="rect">
            <a:avLst/>
          </a:prstGeom>
          <a:solidFill>
            <a:srgbClr val="003399">
              <a:alpha val="25000"/>
            </a:srgbClr>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07528" name="Rectangle 8"/>
          <p:cNvSpPr>
            <a:spLocks noChangeArrowheads="1"/>
          </p:cNvSpPr>
          <p:nvPr/>
        </p:nvSpPr>
        <p:spPr bwMode="auto">
          <a:xfrm rot="5400000" flipV="1">
            <a:off x="5472906" y="4444207"/>
            <a:ext cx="811213" cy="304800"/>
          </a:xfrm>
          <a:prstGeom prst="rect">
            <a:avLst/>
          </a:prstGeom>
          <a:solidFill>
            <a:srgbClr val="003399">
              <a:alpha val="25000"/>
            </a:srgbClr>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07529" name="Rectangle 9"/>
          <p:cNvSpPr>
            <a:spLocks noChangeArrowheads="1"/>
          </p:cNvSpPr>
          <p:nvPr/>
        </p:nvSpPr>
        <p:spPr bwMode="auto">
          <a:xfrm>
            <a:off x="2390775" y="4194175"/>
            <a:ext cx="371475" cy="252413"/>
          </a:xfrm>
          <a:prstGeom prst="rect">
            <a:avLst/>
          </a:prstGeom>
          <a:solidFill>
            <a:srgbClr val="003399">
              <a:alpha val="25000"/>
            </a:srgbClr>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07530" name="AutoShape 10"/>
          <p:cNvSpPr>
            <a:spLocks/>
          </p:cNvSpPr>
          <p:nvPr/>
        </p:nvSpPr>
        <p:spPr bwMode="auto">
          <a:xfrm rot="5400000">
            <a:off x="8174831" y="1137444"/>
            <a:ext cx="153988" cy="666750"/>
          </a:xfrm>
          <a:prstGeom prst="rightBrace">
            <a:avLst>
              <a:gd name="adj1" fmla="val 36082"/>
              <a:gd name="adj2" fmla="val 50000"/>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DC02AD47-944D-417B-A85F-52A7C4B806B9}" type="slidenum">
              <a:rPr lang="en-US"/>
              <a:pPr/>
              <a:t>14</a:t>
            </a:fld>
            <a:endParaRPr lang="en-US" sz="1400"/>
          </a:p>
        </p:txBody>
      </p:sp>
      <p:sp>
        <p:nvSpPr>
          <p:cNvPr id="28674" name="Rectangle 2"/>
          <p:cNvSpPr>
            <a:spLocks noGrp="1" noChangeArrowheads="1"/>
          </p:cNvSpPr>
          <p:nvPr>
            <p:ph type="title"/>
          </p:nvPr>
        </p:nvSpPr>
        <p:spPr/>
        <p:txBody>
          <a:bodyPr/>
          <a:lstStyle/>
          <a:p>
            <a:r>
              <a:rPr kumimoji="0" lang="en-US"/>
              <a:t>Block Matrix Multiplication</a:t>
            </a:r>
          </a:p>
        </p:txBody>
      </p:sp>
      <p:graphicFrame>
        <p:nvGraphicFramePr>
          <p:cNvPr id="28677" name="Object 5"/>
          <p:cNvGraphicFramePr>
            <a:graphicFrameLocks noChangeAspect="1"/>
          </p:cNvGraphicFramePr>
          <p:nvPr/>
        </p:nvGraphicFramePr>
        <p:xfrm>
          <a:off x="484188" y="4913313"/>
          <a:ext cx="8304212" cy="841375"/>
        </p:xfrm>
        <a:graphic>
          <a:graphicData uri="http://schemas.openxmlformats.org/presentationml/2006/ole">
            <mc:AlternateContent xmlns:mc="http://schemas.openxmlformats.org/markup-compatibility/2006">
              <mc:Choice xmlns:v="urn:schemas-microsoft-com:vml" Requires="v">
                <p:oleObj spid="_x0000_s28713" name="Equation" r:id="rId4" imgW="7658100" imgH="571500" progId="Equation.3">
                  <p:embed/>
                </p:oleObj>
              </mc:Choice>
              <mc:Fallback>
                <p:oleObj name="Equation" r:id="rId4" imgW="7658100" imgH="571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l="-4333" t="-24001" r="-4333" b="-24001"/>
                      <a:stretch>
                        <a:fillRect/>
                      </a:stretch>
                    </p:blipFill>
                    <p:spPr bwMode="auto">
                      <a:xfrm>
                        <a:off x="484188" y="4913313"/>
                        <a:ext cx="8304212" cy="8413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p:cNvGraphicFramePr>
            <a:graphicFrameLocks noChangeAspect="1"/>
          </p:cNvGraphicFramePr>
          <p:nvPr/>
        </p:nvGraphicFramePr>
        <p:xfrm>
          <a:off x="1381125" y="2066925"/>
          <a:ext cx="6370638" cy="1739900"/>
        </p:xfrm>
        <a:graphic>
          <a:graphicData uri="http://schemas.openxmlformats.org/presentationml/2006/ole">
            <mc:AlternateContent xmlns:mc="http://schemas.openxmlformats.org/markup-compatibility/2006">
              <mc:Choice xmlns:v="urn:schemas-microsoft-com:vml" Requires="v">
                <p:oleObj spid="_x0000_s28714" name="Equation" r:id="rId6" imgW="5867400" imgH="1181100" progId="Equation.3">
                  <p:embed/>
                </p:oleObj>
              </mc:Choice>
              <mc:Fallback>
                <p:oleObj name="Equation" r:id="rId6" imgW="5867400" imgH="11811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l="-4390" t="-24001" r="-4390" b="-24001"/>
                      <a:stretch>
                        <a:fillRect/>
                      </a:stretch>
                    </p:blipFill>
                    <p:spPr bwMode="auto">
                      <a:xfrm>
                        <a:off x="1381125" y="2066925"/>
                        <a:ext cx="6370638" cy="17399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0" name="Rectangle 8"/>
          <p:cNvSpPr>
            <a:spLocks noChangeArrowheads="1"/>
          </p:cNvSpPr>
          <p:nvPr/>
        </p:nvSpPr>
        <p:spPr bwMode="auto">
          <a:xfrm>
            <a:off x="1716088" y="2338388"/>
            <a:ext cx="968375" cy="557212"/>
          </a:xfrm>
          <a:prstGeom prst="rect">
            <a:avLst/>
          </a:prstGeom>
          <a:solidFill>
            <a:schemeClr val="accent1">
              <a:alpha val="25000"/>
            </a:schemeClr>
          </a:solidFill>
          <a:ln>
            <a:noFill/>
          </a:ln>
          <a:extLst>
            <a:ext uri="{91240B29-F687-4F45-9708-019B960494DF}">
              <a14:hiddenLine xmlns:a14="http://schemas.microsoft.com/office/drawing/2010/main" w="9525">
                <a:solidFill>
                  <a:schemeClr val="tx1"/>
                </a:solidFill>
                <a:miter lim="800000"/>
                <a:headEnd/>
                <a:tailEnd type="none" w="sm" len="sm"/>
              </a14:hiddenLine>
            </a:ext>
          </a:extLst>
        </p:spPr>
        <p:txBody>
          <a:bodyPr wrap="none" anchor="ctr"/>
          <a:lstStyle/>
          <a:p>
            <a:endParaRPr lang="en-US"/>
          </a:p>
        </p:txBody>
      </p:sp>
      <p:sp>
        <p:nvSpPr>
          <p:cNvPr id="28681" name="Rectangle 9"/>
          <p:cNvSpPr>
            <a:spLocks noChangeArrowheads="1"/>
          </p:cNvSpPr>
          <p:nvPr/>
        </p:nvSpPr>
        <p:spPr bwMode="auto">
          <a:xfrm>
            <a:off x="4286250" y="2333625"/>
            <a:ext cx="635000" cy="557213"/>
          </a:xfrm>
          <a:prstGeom prst="rect">
            <a:avLst/>
          </a:prstGeom>
          <a:solidFill>
            <a:schemeClr val="folHlink">
              <a:alpha val="25000"/>
            </a:schemeClr>
          </a:solidFill>
          <a:ln>
            <a:noFill/>
          </a:ln>
          <a:extLst>
            <a:ext uri="{91240B29-F687-4F45-9708-019B960494DF}">
              <a14:hiddenLine xmlns:a14="http://schemas.microsoft.com/office/drawing/2010/main" w="9525">
                <a:solidFill>
                  <a:schemeClr val="tx1"/>
                </a:solidFill>
                <a:miter lim="800000"/>
                <a:headEnd/>
                <a:tailEnd type="none" w="sm" len="sm"/>
              </a14:hiddenLine>
            </a:ext>
          </a:extLst>
        </p:spPr>
        <p:txBody>
          <a:bodyPr wrap="none" anchor="ctr"/>
          <a:lstStyle/>
          <a:p>
            <a:endParaRPr lang="en-US"/>
          </a:p>
        </p:txBody>
      </p:sp>
      <p:sp>
        <p:nvSpPr>
          <p:cNvPr id="28682" name="Rectangle 10"/>
          <p:cNvSpPr>
            <a:spLocks noChangeArrowheads="1"/>
          </p:cNvSpPr>
          <p:nvPr/>
        </p:nvSpPr>
        <p:spPr bwMode="auto">
          <a:xfrm>
            <a:off x="5016500" y="2341563"/>
            <a:ext cx="635000" cy="557212"/>
          </a:xfrm>
          <a:prstGeom prst="rect">
            <a:avLst/>
          </a:prstGeom>
          <a:solidFill>
            <a:schemeClr val="folHlink">
              <a:alpha val="25000"/>
            </a:schemeClr>
          </a:solidFill>
          <a:ln>
            <a:noFill/>
          </a:ln>
          <a:extLst>
            <a:ext uri="{91240B29-F687-4F45-9708-019B960494DF}">
              <a14:hiddenLine xmlns:a14="http://schemas.microsoft.com/office/drawing/2010/main" w="9525">
                <a:solidFill>
                  <a:schemeClr val="tx1"/>
                </a:solidFill>
                <a:miter lim="800000"/>
                <a:headEnd/>
                <a:tailEnd type="none" w="sm" len="sm"/>
              </a14:hiddenLine>
            </a:ext>
          </a:extLst>
        </p:spPr>
        <p:txBody>
          <a:bodyPr wrap="none" anchor="ctr"/>
          <a:lstStyle/>
          <a:p>
            <a:endParaRPr lang="en-US"/>
          </a:p>
        </p:txBody>
      </p:sp>
      <p:sp>
        <p:nvSpPr>
          <p:cNvPr id="28683" name="Rectangle 11"/>
          <p:cNvSpPr>
            <a:spLocks noChangeArrowheads="1"/>
          </p:cNvSpPr>
          <p:nvPr/>
        </p:nvSpPr>
        <p:spPr bwMode="auto">
          <a:xfrm>
            <a:off x="5994400" y="2349500"/>
            <a:ext cx="679450" cy="557213"/>
          </a:xfrm>
          <a:prstGeom prst="rect">
            <a:avLst/>
          </a:prstGeom>
          <a:solidFill>
            <a:srgbClr val="339966">
              <a:alpha val="25000"/>
            </a:srgbClr>
          </a:solidFill>
          <a:ln>
            <a:noFill/>
          </a:ln>
          <a:extLst>
            <a:ext uri="{91240B29-F687-4F45-9708-019B960494DF}">
              <a14:hiddenLine xmlns:a14="http://schemas.microsoft.com/office/drawing/2010/main" w="9525">
                <a:solidFill>
                  <a:schemeClr val="tx1"/>
                </a:solidFill>
                <a:miter lim="800000"/>
                <a:headEnd/>
                <a:tailEnd type="none" w="sm" len="sm"/>
              </a14:hiddenLine>
            </a:ext>
          </a:extLst>
        </p:spPr>
        <p:txBody>
          <a:bodyPr wrap="none" anchor="ctr"/>
          <a:lstStyle/>
          <a:p>
            <a:endParaRPr lang="en-US"/>
          </a:p>
        </p:txBody>
      </p:sp>
      <p:sp>
        <p:nvSpPr>
          <p:cNvPr id="28684" name="Rectangle 12"/>
          <p:cNvSpPr>
            <a:spLocks noChangeArrowheads="1"/>
          </p:cNvSpPr>
          <p:nvPr/>
        </p:nvSpPr>
        <p:spPr bwMode="auto">
          <a:xfrm>
            <a:off x="6002338" y="2946400"/>
            <a:ext cx="679450" cy="557213"/>
          </a:xfrm>
          <a:prstGeom prst="rect">
            <a:avLst/>
          </a:prstGeom>
          <a:solidFill>
            <a:srgbClr val="339966">
              <a:alpha val="25000"/>
            </a:srgbClr>
          </a:solidFill>
          <a:ln>
            <a:noFill/>
          </a:ln>
          <a:extLst>
            <a:ext uri="{91240B29-F687-4F45-9708-019B960494DF}">
              <a14:hiddenLine xmlns:a14="http://schemas.microsoft.com/office/drawing/2010/main" w="9525">
                <a:solidFill>
                  <a:schemeClr val="tx1"/>
                </a:solidFill>
                <a:miter lim="800000"/>
                <a:headEnd/>
                <a:tailEnd type="none" w="sm" len="sm"/>
              </a14:hiddenLine>
            </a:ext>
          </a:extLst>
        </p:spPr>
        <p:txBody>
          <a:bodyPr wrap="none" anchor="ctr"/>
          <a:lstStyle/>
          <a:p>
            <a:endParaRPr lang="en-US"/>
          </a:p>
        </p:txBody>
      </p:sp>
      <p:sp>
        <p:nvSpPr>
          <p:cNvPr id="28685" name="Rectangle 13"/>
          <p:cNvSpPr>
            <a:spLocks noChangeArrowheads="1"/>
          </p:cNvSpPr>
          <p:nvPr/>
        </p:nvSpPr>
        <p:spPr bwMode="auto">
          <a:xfrm>
            <a:off x="2581275" y="1511300"/>
            <a:ext cx="417513"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wrap="none">
            <a:spAutoFit/>
          </a:bodyPr>
          <a:lstStyle/>
          <a:p>
            <a:r>
              <a:rPr lang="en-US" sz="1400" i="1">
                <a:solidFill>
                  <a:schemeClr val="tx1"/>
                </a:solidFill>
                <a:latin typeface="Times" pitchFamily="32" charset="0"/>
              </a:rPr>
              <a:t>C</a:t>
            </a:r>
            <a:r>
              <a:rPr lang="en-US" sz="1400" baseline="-25000">
                <a:solidFill>
                  <a:schemeClr val="tx1"/>
                </a:solidFill>
                <a:latin typeface="Times" pitchFamily="32" charset="0"/>
              </a:rPr>
              <a:t>11</a:t>
            </a:r>
            <a:endParaRPr lang="en-US" sz="1400">
              <a:solidFill>
                <a:schemeClr val="tx1"/>
              </a:solidFill>
              <a:latin typeface="Times" pitchFamily="32" charset="0"/>
            </a:endParaRPr>
          </a:p>
        </p:txBody>
      </p:sp>
      <p:sp>
        <p:nvSpPr>
          <p:cNvPr id="28686" name="Line 14"/>
          <p:cNvSpPr>
            <a:spLocks noChangeShapeType="1"/>
          </p:cNvSpPr>
          <p:nvPr/>
        </p:nvSpPr>
        <p:spPr bwMode="auto">
          <a:xfrm flipH="1">
            <a:off x="2295525" y="1827213"/>
            <a:ext cx="355600" cy="468312"/>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7" name="Rectangle 15"/>
          <p:cNvSpPr>
            <a:spLocks noChangeArrowheads="1"/>
          </p:cNvSpPr>
          <p:nvPr/>
        </p:nvSpPr>
        <p:spPr bwMode="auto">
          <a:xfrm>
            <a:off x="4906963" y="1395413"/>
            <a:ext cx="4064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wrap="none">
            <a:spAutoFit/>
          </a:bodyPr>
          <a:lstStyle/>
          <a:p>
            <a:r>
              <a:rPr lang="en-US" sz="1400" i="1">
                <a:solidFill>
                  <a:schemeClr val="tx1"/>
                </a:solidFill>
                <a:latin typeface="Times" pitchFamily="32" charset="0"/>
              </a:rPr>
              <a:t>A</a:t>
            </a:r>
            <a:r>
              <a:rPr lang="en-US" sz="1400" baseline="-25000">
                <a:solidFill>
                  <a:schemeClr val="tx1"/>
                </a:solidFill>
                <a:latin typeface="Times" pitchFamily="32" charset="0"/>
              </a:rPr>
              <a:t>11</a:t>
            </a:r>
            <a:endParaRPr lang="en-US" sz="1400">
              <a:solidFill>
                <a:schemeClr val="tx1"/>
              </a:solidFill>
              <a:latin typeface="Times" pitchFamily="32" charset="0"/>
            </a:endParaRPr>
          </a:p>
        </p:txBody>
      </p:sp>
      <p:sp>
        <p:nvSpPr>
          <p:cNvPr id="28688" name="Line 16"/>
          <p:cNvSpPr>
            <a:spLocks noChangeShapeType="1"/>
          </p:cNvSpPr>
          <p:nvPr/>
        </p:nvSpPr>
        <p:spPr bwMode="auto">
          <a:xfrm flipH="1">
            <a:off x="4621213" y="1711325"/>
            <a:ext cx="355600" cy="46831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9" name="Rectangle 17"/>
          <p:cNvSpPr>
            <a:spLocks noChangeArrowheads="1"/>
          </p:cNvSpPr>
          <p:nvPr/>
        </p:nvSpPr>
        <p:spPr bwMode="auto">
          <a:xfrm>
            <a:off x="5586413" y="1406525"/>
            <a:ext cx="4064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wrap="none">
            <a:spAutoFit/>
          </a:bodyPr>
          <a:lstStyle/>
          <a:p>
            <a:r>
              <a:rPr lang="en-US" sz="1400" i="1">
                <a:solidFill>
                  <a:schemeClr val="tx1"/>
                </a:solidFill>
                <a:latin typeface="Times" pitchFamily="32" charset="0"/>
              </a:rPr>
              <a:t>A</a:t>
            </a:r>
            <a:r>
              <a:rPr lang="en-US" sz="1400" baseline="-25000">
                <a:solidFill>
                  <a:schemeClr val="tx1"/>
                </a:solidFill>
                <a:latin typeface="Times" pitchFamily="32" charset="0"/>
              </a:rPr>
              <a:t>12</a:t>
            </a:r>
            <a:endParaRPr lang="en-US" sz="1400">
              <a:solidFill>
                <a:schemeClr val="tx1"/>
              </a:solidFill>
              <a:latin typeface="Times" pitchFamily="32" charset="0"/>
            </a:endParaRPr>
          </a:p>
        </p:txBody>
      </p:sp>
      <p:sp>
        <p:nvSpPr>
          <p:cNvPr id="28690" name="Line 18"/>
          <p:cNvSpPr>
            <a:spLocks noChangeShapeType="1"/>
          </p:cNvSpPr>
          <p:nvPr/>
        </p:nvSpPr>
        <p:spPr bwMode="auto">
          <a:xfrm flipH="1">
            <a:off x="5300663" y="1722438"/>
            <a:ext cx="355600" cy="468312"/>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91" name="Rectangle 19"/>
          <p:cNvSpPr>
            <a:spLocks noChangeArrowheads="1"/>
          </p:cNvSpPr>
          <p:nvPr/>
        </p:nvSpPr>
        <p:spPr bwMode="auto">
          <a:xfrm>
            <a:off x="6577013" y="1406525"/>
            <a:ext cx="4064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wrap="none">
            <a:spAutoFit/>
          </a:bodyPr>
          <a:lstStyle/>
          <a:p>
            <a:r>
              <a:rPr lang="en-US" sz="1400" i="1">
                <a:solidFill>
                  <a:schemeClr val="tx1"/>
                </a:solidFill>
                <a:latin typeface="Times" pitchFamily="32" charset="0"/>
              </a:rPr>
              <a:t>B</a:t>
            </a:r>
            <a:r>
              <a:rPr lang="en-US" sz="1400" baseline="-25000">
                <a:solidFill>
                  <a:schemeClr val="tx1"/>
                </a:solidFill>
                <a:latin typeface="Times" pitchFamily="32" charset="0"/>
              </a:rPr>
              <a:t>11</a:t>
            </a:r>
            <a:endParaRPr lang="en-US" sz="1400">
              <a:solidFill>
                <a:schemeClr val="tx1"/>
              </a:solidFill>
              <a:latin typeface="Times" pitchFamily="32" charset="0"/>
            </a:endParaRPr>
          </a:p>
        </p:txBody>
      </p:sp>
      <p:sp>
        <p:nvSpPr>
          <p:cNvPr id="28692" name="Line 20"/>
          <p:cNvSpPr>
            <a:spLocks noChangeShapeType="1"/>
          </p:cNvSpPr>
          <p:nvPr/>
        </p:nvSpPr>
        <p:spPr bwMode="auto">
          <a:xfrm flipH="1">
            <a:off x="6291263" y="1722438"/>
            <a:ext cx="355600" cy="468312"/>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95" name="Rectangle 23"/>
          <p:cNvSpPr>
            <a:spLocks noChangeArrowheads="1"/>
          </p:cNvSpPr>
          <p:nvPr/>
        </p:nvSpPr>
        <p:spPr bwMode="auto">
          <a:xfrm>
            <a:off x="6562725" y="4019550"/>
            <a:ext cx="4064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wrap="none">
            <a:spAutoFit/>
          </a:bodyPr>
          <a:lstStyle/>
          <a:p>
            <a:r>
              <a:rPr lang="en-US" sz="1400" i="1">
                <a:solidFill>
                  <a:schemeClr val="tx1"/>
                </a:solidFill>
                <a:latin typeface="Times" pitchFamily="32" charset="0"/>
              </a:rPr>
              <a:t>B</a:t>
            </a:r>
            <a:r>
              <a:rPr lang="en-US" sz="1400" baseline="-25000">
                <a:solidFill>
                  <a:schemeClr val="tx1"/>
                </a:solidFill>
                <a:latin typeface="Times" pitchFamily="32" charset="0"/>
              </a:rPr>
              <a:t>11</a:t>
            </a:r>
            <a:endParaRPr lang="en-US" sz="1400">
              <a:solidFill>
                <a:schemeClr val="tx1"/>
              </a:solidFill>
              <a:latin typeface="Times" pitchFamily="32" charset="0"/>
            </a:endParaRPr>
          </a:p>
        </p:txBody>
      </p:sp>
      <p:sp>
        <p:nvSpPr>
          <p:cNvPr id="28696" name="Line 24"/>
          <p:cNvSpPr>
            <a:spLocks noChangeShapeType="1"/>
          </p:cNvSpPr>
          <p:nvPr/>
        </p:nvSpPr>
        <p:spPr bwMode="auto">
          <a:xfrm flipH="1" flipV="1">
            <a:off x="6232525" y="3578225"/>
            <a:ext cx="355600" cy="46831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686D5C07-3EC2-4312-84B8-A41823777217}" type="slidenum">
              <a:rPr lang="en-US"/>
              <a:pPr/>
              <a:t>15</a:t>
            </a:fld>
            <a:endParaRPr lang="en-US" sz="1400"/>
          </a:p>
        </p:txBody>
      </p:sp>
      <p:sp>
        <p:nvSpPr>
          <p:cNvPr id="135170" name="Rectangle 2"/>
          <p:cNvSpPr>
            <a:spLocks noGrp="1" noChangeArrowheads="1"/>
          </p:cNvSpPr>
          <p:nvPr>
            <p:ph type="title"/>
          </p:nvPr>
        </p:nvSpPr>
        <p:spPr/>
        <p:txBody>
          <a:bodyPr/>
          <a:lstStyle/>
          <a:p>
            <a:r>
              <a:rPr kumimoji="0" lang="en-US"/>
              <a:t>Matrix Multiplication:  Warmup</a:t>
            </a:r>
          </a:p>
        </p:txBody>
      </p:sp>
      <p:sp>
        <p:nvSpPr>
          <p:cNvPr id="135171" name="Rectangle 3"/>
          <p:cNvSpPr>
            <a:spLocks noGrp="1" noChangeArrowheads="1"/>
          </p:cNvSpPr>
          <p:nvPr>
            <p:ph type="body" idx="1"/>
          </p:nvPr>
        </p:nvSpPr>
        <p:spPr/>
        <p:txBody>
          <a:bodyPr/>
          <a:lstStyle/>
          <a:p>
            <a:r>
              <a:rPr kumimoji="0" lang="en-US"/>
              <a:t>To multiply two </a:t>
            </a:r>
            <a:r>
              <a:rPr kumimoji="0" lang="en-US" i="1">
                <a:latin typeface="Times" pitchFamily="32" charset="0"/>
              </a:rPr>
              <a:t>n</a:t>
            </a:r>
            <a:r>
              <a:rPr kumimoji="0" lang="en-US"/>
              <a:t>-by-</a:t>
            </a:r>
            <a:r>
              <a:rPr kumimoji="0" lang="en-US" i="1">
                <a:latin typeface="Times" pitchFamily="32" charset="0"/>
              </a:rPr>
              <a:t>n</a:t>
            </a:r>
            <a:r>
              <a:rPr kumimoji="0" lang="en-US"/>
              <a:t> matrices </a:t>
            </a:r>
            <a:r>
              <a:rPr kumimoji="0" lang="en-US" i="1">
                <a:latin typeface="Times" pitchFamily="32" charset="0"/>
              </a:rPr>
              <a:t>A</a:t>
            </a:r>
            <a:r>
              <a:rPr kumimoji="0" lang="en-US"/>
              <a:t> and </a:t>
            </a:r>
            <a:r>
              <a:rPr kumimoji="0" lang="en-US" i="1">
                <a:latin typeface="Times" pitchFamily="32" charset="0"/>
              </a:rPr>
              <a:t>B</a:t>
            </a:r>
            <a:r>
              <a:rPr kumimoji="0" lang="en-US"/>
              <a:t>:</a:t>
            </a:r>
          </a:p>
          <a:p>
            <a:pPr lvl="1"/>
            <a:r>
              <a:rPr kumimoji="0" lang="en-US"/>
              <a:t>Divide:  partition </a:t>
            </a:r>
            <a:r>
              <a:rPr kumimoji="0" lang="en-US" i="1">
                <a:latin typeface="Times" pitchFamily="32" charset="0"/>
              </a:rPr>
              <a:t>A</a:t>
            </a:r>
            <a:r>
              <a:rPr kumimoji="0" lang="en-US"/>
              <a:t> and </a:t>
            </a:r>
            <a:r>
              <a:rPr kumimoji="0" lang="en-US" i="1">
                <a:latin typeface="Times" pitchFamily="32" charset="0"/>
              </a:rPr>
              <a:t>B</a:t>
            </a:r>
            <a:r>
              <a:rPr kumimoji="0" lang="en-US"/>
              <a:t> into ½</a:t>
            </a:r>
            <a:r>
              <a:rPr kumimoji="0" lang="en-US" i="1">
                <a:latin typeface="Times" pitchFamily="32" charset="0"/>
              </a:rPr>
              <a:t>n</a:t>
            </a:r>
            <a:r>
              <a:rPr kumimoji="0" lang="en-US"/>
              <a:t>-by-½</a:t>
            </a:r>
            <a:r>
              <a:rPr kumimoji="0" lang="en-US" i="1">
                <a:latin typeface="Times" pitchFamily="32" charset="0"/>
              </a:rPr>
              <a:t>n</a:t>
            </a:r>
            <a:r>
              <a:rPr kumimoji="0" lang="en-US"/>
              <a:t> blocks.</a:t>
            </a:r>
          </a:p>
          <a:p>
            <a:pPr lvl="1"/>
            <a:r>
              <a:rPr kumimoji="0" lang="en-US"/>
              <a:t>Conquer:  multiply </a:t>
            </a:r>
            <a:r>
              <a:rPr kumimoji="0" lang="en-US">
                <a:latin typeface="Times" pitchFamily="32" charset="0"/>
              </a:rPr>
              <a:t>8</a:t>
            </a:r>
            <a:r>
              <a:rPr kumimoji="0" lang="en-US"/>
              <a:t> pairs of ½</a:t>
            </a:r>
            <a:r>
              <a:rPr kumimoji="0" lang="en-US" i="1">
                <a:latin typeface="Times" pitchFamily="32" charset="0"/>
              </a:rPr>
              <a:t>n</a:t>
            </a:r>
            <a:r>
              <a:rPr kumimoji="0" lang="en-US"/>
              <a:t>-by-½</a:t>
            </a:r>
            <a:r>
              <a:rPr kumimoji="0" lang="en-US" i="1">
                <a:latin typeface="Times" pitchFamily="32" charset="0"/>
              </a:rPr>
              <a:t>n</a:t>
            </a:r>
            <a:r>
              <a:rPr kumimoji="0" lang="en-US"/>
              <a:t> matrices, recursively.</a:t>
            </a:r>
          </a:p>
          <a:p>
            <a:pPr lvl="1"/>
            <a:r>
              <a:rPr kumimoji="0" lang="en-US"/>
              <a:t>Combine:  add appropriate products using </a:t>
            </a:r>
            <a:r>
              <a:rPr kumimoji="0" lang="en-US">
                <a:latin typeface="Times" pitchFamily="32" charset="0"/>
              </a:rPr>
              <a:t>4</a:t>
            </a:r>
            <a:r>
              <a:rPr kumimoji="0" lang="en-US"/>
              <a:t> matrix additions.</a:t>
            </a:r>
          </a:p>
          <a:p>
            <a:endParaRPr kumimoji="0" lang="en-US"/>
          </a:p>
          <a:p>
            <a:endParaRPr kumimoji="0" lang="en-US"/>
          </a:p>
          <a:p>
            <a:endParaRPr kumimoji="0" lang="en-US"/>
          </a:p>
          <a:p>
            <a:endParaRPr kumimoji="0" lang="en-US"/>
          </a:p>
          <a:p>
            <a:endParaRPr kumimoji="0" lang="en-US"/>
          </a:p>
        </p:txBody>
      </p:sp>
      <p:graphicFrame>
        <p:nvGraphicFramePr>
          <p:cNvPr id="135172" name="Object 4"/>
          <p:cNvGraphicFramePr>
            <a:graphicFrameLocks noChangeAspect="1"/>
          </p:cNvGraphicFramePr>
          <p:nvPr/>
        </p:nvGraphicFramePr>
        <p:xfrm>
          <a:off x="5214938" y="2979738"/>
          <a:ext cx="3062287" cy="1447800"/>
        </p:xfrm>
        <a:graphic>
          <a:graphicData uri="http://schemas.openxmlformats.org/presentationml/2006/ole">
            <mc:AlternateContent xmlns:mc="http://schemas.openxmlformats.org/markup-compatibility/2006">
              <mc:Choice xmlns:v="urn:schemas-microsoft-com:vml" Requires="v">
                <p:oleObj spid="_x0000_s135196" name="Equation" r:id="rId4" imgW="2794000" imgH="1181100" progId="Equation.3">
                  <p:embed/>
                </p:oleObj>
              </mc:Choice>
              <mc:Fallback>
                <p:oleObj name="Equation" r:id="rId4" imgW="2794000" imgH="1181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4909" t="-11613" r="-4909" b="-11613"/>
                      <a:stretch>
                        <a:fillRect/>
                      </a:stretch>
                    </p:blipFill>
                    <p:spPr bwMode="auto">
                      <a:xfrm>
                        <a:off x="5214938" y="2979738"/>
                        <a:ext cx="3062287" cy="14478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73" name="Object 5"/>
          <p:cNvGraphicFramePr>
            <a:graphicFrameLocks noChangeAspect="1"/>
          </p:cNvGraphicFramePr>
          <p:nvPr/>
        </p:nvGraphicFramePr>
        <p:xfrm>
          <a:off x="533400" y="2951163"/>
          <a:ext cx="3997325" cy="935037"/>
        </p:xfrm>
        <a:graphic>
          <a:graphicData uri="http://schemas.openxmlformats.org/presentationml/2006/ole">
            <mc:AlternateContent xmlns:mc="http://schemas.openxmlformats.org/markup-compatibility/2006">
              <mc:Choice xmlns:v="urn:schemas-microsoft-com:vml" Requires="v">
                <p:oleObj spid="_x0000_s135197" name="Equation" r:id="rId6" imgW="3683000" imgH="635000" progId="Equation.3">
                  <p:embed/>
                </p:oleObj>
              </mc:Choice>
              <mc:Fallback>
                <p:oleObj name="Equation" r:id="rId6" imgW="3683000" imgH="635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l="-4390" t="-24001" r="-4390" b="-24001"/>
                      <a:stretch>
                        <a:fillRect/>
                      </a:stretch>
                    </p:blipFill>
                    <p:spPr bwMode="auto">
                      <a:xfrm>
                        <a:off x="533400" y="2951163"/>
                        <a:ext cx="3997325" cy="9350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74" name="Object 6"/>
          <p:cNvGraphicFramePr>
            <a:graphicFrameLocks noChangeAspect="1"/>
          </p:cNvGraphicFramePr>
          <p:nvPr/>
        </p:nvGraphicFramePr>
        <p:xfrm>
          <a:off x="1789113" y="4851400"/>
          <a:ext cx="5013325" cy="922338"/>
        </p:xfrm>
        <a:graphic>
          <a:graphicData uri="http://schemas.openxmlformats.org/presentationml/2006/ole">
            <mc:AlternateContent xmlns:mc="http://schemas.openxmlformats.org/markup-compatibility/2006">
              <mc:Choice xmlns:v="urn:schemas-microsoft-com:vml" Requires="v">
                <p:oleObj spid="_x0000_s135198" name="Equation" r:id="rId8" imgW="4457700" imgH="596900" progId="Equation.3">
                  <p:embed/>
                </p:oleObj>
              </mc:Choice>
              <mc:Fallback>
                <p:oleObj name="Equation" r:id="rId8" imgW="4457700" imgH="5969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l="-3159" t="-22978" r="-3159" b="-22978"/>
                      <a:stretch>
                        <a:fillRect/>
                      </a:stretch>
                    </p:blipFill>
                    <p:spPr bwMode="auto">
                      <a:xfrm>
                        <a:off x="1789113" y="4851400"/>
                        <a:ext cx="5013325" cy="92233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BFC86818-1828-4099-A4A0-882D4F1CF499}" type="slidenum">
              <a:rPr lang="en-US"/>
              <a:pPr/>
              <a:t>16</a:t>
            </a:fld>
            <a:endParaRPr lang="en-US" sz="1400"/>
          </a:p>
        </p:txBody>
      </p:sp>
      <p:sp>
        <p:nvSpPr>
          <p:cNvPr id="30722" name="Rectangle 2"/>
          <p:cNvSpPr>
            <a:spLocks noGrp="1" noChangeArrowheads="1"/>
          </p:cNvSpPr>
          <p:nvPr>
            <p:ph type="title"/>
          </p:nvPr>
        </p:nvSpPr>
        <p:spPr/>
        <p:txBody>
          <a:bodyPr/>
          <a:lstStyle/>
          <a:p>
            <a:r>
              <a:rPr kumimoji="0" lang="en-US"/>
              <a:t>Fast Matrix Multiplication</a:t>
            </a:r>
          </a:p>
        </p:txBody>
      </p:sp>
      <p:sp>
        <p:nvSpPr>
          <p:cNvPr id="30723" name="Rectangle 3"/>
          <p:cNvSpPr>
            <a:spLocks noGrp="1" noChangeArrowheads="1"/>
          </p:cNvSpPr>
          <p:nvPr>
            <p:ph type="body" idx="1"/>
          </p:nvPr>
        </p:nvSpPr>
        <p:spPr/>
        <p:txBody>
          <a:bodyPr/>
          <a:lstStyle/>
          <a:p>
            <a:r>
              <a:rPr kumimoji="0" lang="en-US"/>
              <a:t>Key idea.  </a:t>
            </a:r>
            <a:r>
              <a:rPr kumimoji="0" lang="en-US">
                <a:solidFill>
                  <a:schemeClr val="tx1"/>
                </a:solidFill>
              </a:rPr>
              <a:t>multiply </a:t>
            </a:r>
            <a:r>
              <a:rPr kumimoji="0" lang="en-US">
                <a:solidFill>
                  <a:schemeClr val="tx1"/>
                </a:solidFill>
                <a:latin typeface="Times" pitchFamily="32" charset="0"/>
              </a:rPr>
              <a:t>2</a:t>
            </a:r>
            <a:r>
              <a:rPr kumimoji="0" lang="en-US">
                <a:solidFill>
                  <a:schemeClr val="tx1"/>
                </a:solidFill>
              </a:rPr>
              <a:t>-by-</a:t>
            </a:r>
            <a:r>
              <a:rPr kumimoji="0" lang="en-US">
                <a:solidFill>
                  <a:schemeClr val="tx1"/>
                </a:solidFill>
                <a:latin typeface="Times" pitchFamily="32" charset="0"/>
              </a:rPr>
              <a:t>2</a:t>
            </a:r>
            <a:r>
              <a:rPr kumimoji="0" lang="en-US">
                <a:solidFill>
                  <a:schemeClr val="tx1"/>
                </a:solidFill>
              </a:rPr>
              <a:t> blocks with only </a:t>
            </a:r>
            <a:r>
              <a:rPr kumimoji="0" lang="en-US">
                <a:solidFill>
                  <a:schemeClr val="accent1"/>
                </a:solidFill>
                <a:latin typeface="Times" pitchFamily="32" charset="0"/>
              </a:rPr>
              <a:t>7</a:t>
            </a:r>
            <a:r>
              <a:rPr kumimoji="0" lang="en-US">
                <a:solidFill>
                  <a:schemeClr val="accent1"/>
                </a:solidFill>
              </a:rPr>
              <a:t> multiplications</a:t>
            </a:r>
            <a:r>
              <a:rPr kumimoji="0" lang="en-US">
                <a:solidFill>
                  <a:schemeClr val="tx1"/>
                </a:solidFill>
              </a:rPr>
              <a:t>.</a:t>
            </a:r>
          </a:p>
          <a:p>
            <a:endParaRPr kumimoji="0" lang="en-US">
              <a:solidFill>
                <a:schemeClr val="tx1"/>
              </a:solidFill>
            </a:endParaRPr>
          </a:p>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pPr lvl="1"/>
            <a:r>
              <a:rPr kumimoji="0" lang="en-US">
                <a:latin typeface="Times" pitchFamily="32" charset="0"/>
              </a:rPr>
              <a:t>7</a:t>
            </a:r>
            <a:r>
              <a:rPr kumimoji="0" lang="en-US"/>
              <a:t> multiplications.</a:t>
            </a:r>
          </a:p>
          <a:p>
            <a:pPr lvl="1"/>
            <a:r>
              <a:rPr kumimoji="0" lang="en-US">
                <a:latin typeface="Times" pitchFamily="32" charset="0"/>
              </a:rPr>
              <a:t>18 = 8 + 10</a:t>
            </a:r>
            <a:r>
              <a:rPr kumimoji="0" lang="en-US"/>
              <a:t> additions and subtractions.</a:t>
            </a:r>
          </a:p>
          <a:p>
            <a:pPr lvl="1"/>
            <a:endParaRPr kumimoji="0" lang="en-US"/>
          </a:p>
        </p:txBody>
      </p:sp>
      <p:graphicFrame>
        <p:nvGraphicFramePr>
          <p:cNvPr id="30724" name="Object 4"/>
          <p:cNvGraphicFramePr>
            <a:graphicFrameLocks noChangeAspect="1"/>
          </p:cNvGraphicFramePr>
          <p:nvPr/>
        </p:nvGraphicFramePr>
        <p:xfrm>
          <a:off x="5105400" y="1828800"/>
          <a:ext cx="3333750" cy="2598738"/>
        </p:xfrm>
        <a:graphic>
          <a:graphicData uri="http://schemas.openxmlformats.org/presentationml/2006/ole">
            <mc:AlternateContent xmlns:mc="http://schemas.openxmlformats.org/markup-compatibility/2006">
              <mc:Choice xmlns:v="urn:schemas-microsoft-com:vml" Requires="v">
                <p:oleObj spid="_x0000_s30748" name="Equation" r:id="rId4" imgW="2959100" imgH="2311400" progId="Equation.3">
                  <p:embed/>
                </p:oleObj>
              </mc:Choice>
              <mc:Fallback>
                <p:oleObj name="Equation" r:id="rId4" imgW="2959100" imgH="2311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6354" t="-6506" r="-6354" b="-6506"/>
                      <a:stretch>
                        <a:fillRect/>
                      </a:stretch>
                    </p:blipFill>
                    <p:spPr bwMode="auto">
                      <a:xfrm>
                        <a:off x="5105400" y="1828800"/>
                        <a:ext cx="3333750" cy="259873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5"/>
          <p:cNvGraphicFramePr>
            <a:graphicFrameLocks noChangeAspect="1"/>
          </p:cNvGraphicFramePr>
          <p:nvPr/>
        </p:nvGraphicFramePr>
        <p:xfrm>
          <a:off x="1697038" y="2846388"/>
          <a:ext cx="2720975" cy="1585912"/>
        </p:xfrm>
        <a:graphic>
          <a:graphicData uri="http://schemas.openxmlformats.org/presentationml/2006/ole">
            <mc:AlternateContent xmlns:mc="http://schemas.openxmlformats.org/markup-compatibility/2006">
              <mc:Choice xmlns:v="urn:schemas-microsoft-com:vml" Requires="v">
                <p:oleObj spid="_x0000_s30749" name="Equation" r:id="rId6" imgW="2400300" imgH="1295400" progId="Equation.3">
                  <p:embed/>
                </p:oleObj>
              </mc:Choice>
              <mc:Fallback>
                <p:oleObj name="Equation" r:id="rId6" imgW="2400300" imgH="12954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l="-6793" t="-11490" r="-6793" b="-11490"/>
                      <a:stretch>
                        <a:fillRect/>
                      </a:stretch>
                    </p:blipFill>
                    <p:spPr bwMode="auto">
                      <a:xfrm>
                        <a:off x="1697038" y="2846388"/>
                        <a:ext cx="2720975" cy="158591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6"/>
          <p:cNvGraphicFramePr>
            <a:graphicFrameLocks noChangeAspect="1"/>
          </p:cNvGraphicFramePr>
          <p:nvPr/>
        </p:nvGraphicFramePr>
        <p:xfrm>
          <a:off x="1219200" y="1676400"/>
          <a:ext cx="3598863" cy="823913"/>
        </p:xfrm>
        <a:graphic>
          <a:graphicData uri="http://schemas.openxmlformats.org/presentationml/2006/ole">
            <mc:AlternateContent xmlns:mc="http://schemas.openxmlformats.org/markup-compatibility/2006">
              <mc:Choice xmlns:v="urn:schemas-microsoft-com:vml" Requires="v">
                <p:oleObj spid="_x0000_s30750" name="Equation" r:id="rId8" imgW="3302000" imgH="571500" progId="Equation.3">
                  <p:embed/>
                </p:oleObj>
              </mc:Choice>
              <mc:Fallback>
                <p:oleObj name="Equation" r:id="rId8" imgW="3302000" imgH="5715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l="-4520" t="-22505" r="-4520" b="-22505"/>
                      <a:stretch>
                        <a:fillRect/>
                      </a:stretch>
                    </p:blipFill>
                    <p:spPr bwMode="auto">
                      <a:xfrm>
                        <a:off x="1219200" y="1676400"/>
                        <a:ext cx="3598863" cy="82391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3B32876-9DDC-4E34-9D6D-D51E62EE9F2B}" type="slidenum">
              <a:rPr lang="en-US"/>
              <a:pPr/>
              <a:t>17</a:t>
            </a:fld>
            <a:endParaRPr lang="en-US" sz="1400"/>
          </a:p>
        </p:txBody>
      </p:sp>
      <p:sp>
        <p:nvSpPr>
          <p:cNvPr id="32770" name="Rectangle 2"/>
          <p:cNvSpPr>
            <a:spLocks noGrp="1" noChangeArrowheads="1"/>
          </p:cNvSpPr>
          <p:nvPr>
            <p:ph type="title"/>
          </p:nvPr>
        </p:nvSpPr>
        <p:spPr/>
        <p:txBody>
          <a:bodyPr/>
          <a:lstStyle/>
          <a:p>
            <a:r>
              <a:rPr kumimoji="0" lang="en-US"/>
              <a:t>Fast Matrix Multiplication</a:t>
            </a:r>
          </a:p>
        </p:txBody>
      </p:sp>
      <p:sp>
        <p:nvSpPr>
          <p:cNvPr id="32771" name="Rectangle 3"/>
          <p:cNvSpPr>
            <a:spLocks noGrp="1" noChangeArrowheads="1"/>
          </p:cNvSpPr>
          <p:nvPr>
            <p:ph type="body" idx="1"/>
          </p:nvPr>
        </p:nvSpPr>
        <p:spPr/>
        <p:txBody>
          <a:bodyPr/>
          <a:lstStyle/>
          <a:p>
            <a:r>
              <a:rPr kumimoji="0" lang="en-US"/>
              <a:t>To multiply two </a:t>
            </a:r>
            <a:r>
              <a:rPr kumimoji="0" lang="en-US" i="1">
                <a:latin typeface="Times" pitchFamily="32" charset="0"/>
              </a:rPr>
              <a:t>n</a:t>
            </a:r>
            <a:r>
              <a:rPr kumimoji="0" lang="en-US"/>
              <a:t>-by-</a:t>
            </a:r>
            <a:r>
              <a:rPr kumimoji="0" lang="en-US" i="1">
                <a:latin typeface="Times" pitchFamily="32" charset="0"/>
              </a:rPr>
              <a:t>n</a:t>
            </a:r>
            <a:r>
              <a:rPr kumimoji="0" lang="en-US"/>
              <a:t> matrices </a:t>
            </a:r>
            <a:r>
              <a:rPr kumimoji="0" lang="en-US" i="1">
                <a:latin typeface="Times" pitchFamily="32" charset="0"/>
              </a:rPr>
              <a:t>A</a:t>
            </a:r>
            <a:r>
              <a:rPr kumimoji="0" lang="en-US"/>
              <a:t> and </a:t>
            </a:r>
            <a:r>
              <a:rPr kumimoji="0" lang="en-US" i="1">
                <a:latin typeface="Times" pitchFamily="32" charset="0"/>
              </a:rPr>
              <a:t>B</a:t>
            </a:r>
            <a:r>
              <a:rPr kumimoji="0" lang="en-US"/>
              <a:t>:   </a:t>
            </a:r>
            <a:r>
              <a:rPr kumimoji="0" lang="en-US">
                <a:solidFill>
                  <a:schemeClr val="hlink"/>
                </a:solidFill>
              </a:rPr>
              <a:t>[Strassen 1969]</a:t>
            </a:r>
          </a:p>
          <a:p>
            <a:pPr lvl="1"/>
            <a:r>
              <a:rPr kumimoji="0" lang="en-US"/>
              <a:t>Divide:  partition </a:t>
            </a:r>
            <a:r>
              <a:rPr kumimoji="0" lang="en-US" i="1">
                <a:latin typeface="Times" pitchFamily="32" charset="0"/>
              </a:rPr>
              <a:t>A</a:t>
            </a:r>
            <a:r>
              <a:rPr kumimoji="0" lang="en-US"/>
              <a:t> and </a:t>
            </a:r>
            <a:r>
              <a:rPr kumimoji="0" lang="en-US" i="1">
                <a:latin typeface="Times" pitchFamily="32" charset="0"/>
              </a:rPr>
              <a:t>B</a:t>
            </a:r>
            <a:r>
              <a:rPr kumimoji="0" lang="en-US"/>
              <a:t> into ½</a:t>
            </a:r>
            <a:r>
              <a:rPr kumimoji="0" lang="en-US" i="1">
                <a:latin typeface="Times" pitchFamily="32" charset="0"/>
              </a:rPr>
              <a:t>n</a:t>
            </a:r>
            <a:r>
              <a:rPr kumimoji="0" lang="en-US"/>
              <a:t>-by-½</a:t>
            </a:r>
            <a:r>
              <a:rPr kumimoji="0" lang="en-US" i="1">
                <a:latin typeface="Times" pitchFamily="32" charset="0"/>
              </a:rPr>
              <a:t>n</a:t>
            </a:r>
            <a:r>
              <a:rPr kumimoji="0" lang="en-US"/>
              <a:t> blocks.</a:t>
            </a:r>
          </a:p>
          <a:p>
            <a:pPr lvl="1"/>
            <a:r>
              <a:rPr kumimoji="0" lang="en-US"/>
              <a:t>Compute: </a:t>
            </a:r>
            <a:r>
              <a:rPr kumimoji="0" lang="en-US">
                <a:latin typeface="Times" pitchFamily="32" charset="0"/>
              </a:rPr>
              <a:t>14</a:t>
            </a:r>
            <a:r>
              <a:rPr kumimoji="0" lang="en-US"/>
              <a:t> ½</a:t>
            </a:r>
            <a:r>
              <a:rPr kumimoji="0" lang="en-US" i="1">
                <a:latin typeface="Times" pitchFamily="32" charset="0"/>
              </a:rPr>
              <a:t>n</a:t>
            </a:r>
            <a:r>
              <a:rPr kumimoji="0" lang="en-US"/>
              <a:t>-by-½</a:t>
            </a:r>
            <a:r>
              <a:rPr kumimoji="0" lang="en-US" i="1">
                <a:latin typeface="Times" pitchFamily="32" charset="0"/>
              </a:rPr>
              <a:t>n</a:t>
            </a:r>
            <a:r>
              <a:rPr kumimoji="0" lang="en-US"/>
              <a:t> matrices via </a:t>
            </a:r>
            <a:r>
              <a:rPr kumimoji="0" lang="en-US">
                <a:latin typeface="Times" pitchFamily="32" charset="0"/>
              </a:rPr>
              <a:t>10</a:t>
            </a:r>
            <a:r>
              <a:rPr kumimoji="0" lang="en-US"/>
              <a:t> matrix additions.</a:t>
            </a:r>
          </a:p>
          <a:p>
            <a:pPr lvl="1"/>
            <a:r>
              <a:rPr kumimoji="0" lang="en-US"/>
              <a:t>Conquer:  multiply </a:t>
            </a:r>
            <a:r>
              <a:rPr kumimoji="0" lang="en-US">
                <a:latin typeface="Times" pitchFamily="32" charset="0"/>
              </a:rPr>
              <a:t>7</a:t>
            </a:r>
            <a:r>
              <a:rPr kumimoji="0" lang="en-US"/>
              <a:t> pairs of ½</a:t>
            </a:r>
            <a:r>
              <a:rPr kumimoji="0" lang="en-US" i="1">
                <a:latin typeface="Times" pitchFamily="32" charset="0"/>
              </a:rPr>
              <a:t>n</a:t>
            </a:r>
            <a:r>
              <a:rPr kumimoji="0" lang="en-US"/>
              <a:t>-by-½</a:t>
            </a:r>
            <a:r>
              <a:rPr kumimoji="0" lang="en-US" i="1">
                <a:latin typeface="Times" pitchFamily="32" charset="0"/>
              </a:rPr>
              <a:t>n</a:t>
            </a:r>
            <a:r>
              <a:rPr kumimoji="0" lang="en-US"/>
              <a:t> matrices, recursively.</a:t>
            </a:r>
          </a:p>
          <a:p>
            <a:pPr lvl="1"/>
            <a:r>
              <a:rPr kumimoji="0" lang="en-US"/>
              <a:t>Combine:  </a:t>
            </a:r>
            <a:r>
              <a:rPr kumimoji="0" lang="en-US">
                <a:latin typeface="Times" pitchFamily="32" charset="0"/>
              </a:rPr>
              <a:t>7</a:t>
            </a:r>
            <a:r>
              <a:rPr kumimoji="0" lang="en-US"/>
              <a:t> products into </a:t>
            </a:r>
            <a:r>
              <a:rPr kumimoji="0" lang="en-US">
                <a:latin typeface="Times" pitchFamily="32" charset="0"/>
              </a:rPr>
              <a:t>4</a:t>
            </a:r>
            <a:r>
              <a:rPr kumimoji="0" lang="en-US"/>
              <a:t> terms using </a:t>
            </a:r>
            <a:r>
              <a:rPr kumimoji="0" lang="en-US">
                <a:latin typeface="Times" pitchFamily="32" charset="0"/>
              </a:rPr>
              <a:t>8</a:t>
            </a:r>
            <a:r>
              <a:rPr kumimoji="0" lang="en-US"/>
              <a:t> matrix additions.</a:t>
            </a:r>
          </a:p>
          <a:p>
            <a:pPr lvl="1"/>
            <a:endParaRPr kumimoji="0" lang="en-US"/>
          </a:p>
          <a:p>
            <a:r>
              <a:rPr kumimoji="0" lang="en-US"/>
              <a:t>Analysis.</a:t>
            </a:r>
          </a:p>
          <a:p>
            <a:pPr lvl="1"/>
            <a:r>
              <a:rPr kumimoji="0" lang="en-US"/>
              <a:t>Assume </a:t>
            </a:r>
            <a:r>
              <a:rPr kumimoji="0" lang="en-US" i="1">
                <a:latin typeface="Times" pitchFamily="32" charset="0"/>
              </a:rPr>
              <a:t>n</a:t>
            </a:r>
            <a:r>
              <a:rPr kumimoji="0" lang="en-US"/>
              <a:t> is a power of </a:t>
            </a:r>
            <a:r>
              <a:rPr kumimoji="0" lang="en-US">
                <a:latin typeface="Times" pitchFamily="32" charset="0"/>
              </a:rPr>
              <a:t>2</a:t>
            </a:r>
            <a:r>
              <a:rPr kumimoji="0" lang="en-US"/>
              <a:t>.</a:t>
            </a:r>
          </a:p>
          <a:p>
            <a:pPr lvl="1"/>
            <a:r>
              <a:rPr kumimoji="0" lang="en-US" i="1">
                <a:latin typeface="Times" pitchFamily="32" charset="0"/>
              </a:rPr>
              <a:t>T</a:t>
            </a:r>
            <a:r>
              <a:rPr kumimoji="0" lang="en-US">
                <a:latin typeface="Times" pitchFamily="32" charset="0"/>
              </a:rPr>
              <a:t>(</a:t>
            </a:r>
            <a:r>
              <a:rPr kumimoji="0" lang="en-US" i="1">
                <a:latin typeface="Times" pitchFamily="32" charset="0"/>
              </a:rPr>
              <a:t>n</a:t>
            </a:r>
            <a:r>
              <a:rPr kumimoji="0" lang="en-US">
                <a:latin typeface="Times" pitchFamily="32" charset="0"/>
              </a:rPr>
              <a:t>)</a:t>
            </a:r>
            <a:r>
              <a:rPr kumimoji="0" lang="en-US"/>
              <a:t> = # arithmetic operations.</a:t>
            </a:r>
          </a:p>
          <a:p>
            <a:pPr lvl="1"/>
            <a:endParaRPr kumimoji="0" lang="en-US"/>
          </a:p>
          <a:p>
            <a:pPr lvl="1"/>
            <a:endParaRPr kumimoji="0" lang="en-US"/>
          </a:p>
          <a:p>
            <a:pPr lvl="1"/>
            <a:endParaRPr kumimoji="0" lang="en-US"/>
          </a:p>
          <a:p>
            <a:pPr lvl="1"/>
            <a:endParaRPr kumimoji="0" lang="en-US"/>
          </a:p>
          <a:p>
            <a:pPr lvl="1"/>
            <a:endParaRPr kumimoji="0" lang="en-US"/>
          </a:p>
        </p:txBody>
      </p:sp>
      <p:graphicFrame>
        <p:nvGraphicFramePr>
          <p:cNvPr id="32772" name="Object 4"/>
          <p:cNvGraphicFramePr>
            <a:graphicFrameLocks noChangeAspect="1"/>
          </p:cNvGraphicFramePr>
          <p:nvPr/>
        </p:nvGraphicFramePr>
        <p:xfrm>
          <a:off x="1911350" y="4343400"/>
          <a:ext cx="5283200" cy="868363"/>
        </p:xfrm>
        <a:graphic>
          <a:graphicData uri="http://schemas.openxmlformats.org/presentationml/2006/ole">
            <mc:AlternateContent xmlns:mc="http://schemas.openxmlformats.org/markup-compatibility/2006">
              <mc:Choice xmlns:v="urn:schemas-microsoft-com:vml" Requires="v">
                <p:oleObj spid="_x0000_s32780" name="Equation" r:id="rId4" imgW="5016500" imgH="596900" progId="Equation.3">
                  <p:embed/>
                </p:oleObj>
              </mc:Choice>
              <mc:Fallback>
                <p:oleObj name="Equation" r:id="rId4" imgW="5016500" imgH="596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2727" t="-22978" r="-2727" b="-22978"/>
                      <a:stretch>
                        <a:fillRect/>
                      </a:stretch>
                    </p:blipFill>
                    <p:spPr bwMode="auto">
                      <a:xfrm>
                        <a:off x="1911350" y="4343400"/>
                        <a:ext cx="5283200" cy="86836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8DD293F-B98C-41A0-9DA4-784DED715BBC}" type="slidenum">
              <a:rPr lang="en-US"/>
              <a:pPr/>
              <a:t>18</a:t>
            </a:fld>
            <a:endParaRPr lang="en-US" sz="1400"/>
          </a:p>
        </p:txBody>
      </p:sp>
      <p:sp>
        <p:nvSpPr>
          <p:cNvPr id="34818" name="Rectangle 2"/>
          <p:cNvSpPr>
            <a:spLocks noGrp="1" noChangeArrowheads="1"/>
          </p:cNvSpPr>
          <p:nvPr>
            <p:ph type="title"/>
          </p:nvPr>
        </p:nvSpPr>
        <p:spPr/>
        <p:txBody>
          <a:bodyPr/>
          <a:lstStyle/>
          <a:p>
            <a:r>
              <a:rPr kumimoji="0" lang="en-US"/>
              <a:t>Fast Matrix Multiplication:  Practice</a:t>
            </a:r>
          </a:p>
        </p:txBody>
      </p:sp>
      <p:sp>
        <p:nvSpPr>
          <p:cNvPr id="34819" name="Rectangle 3"/>
          <p:cNvSpPr>
            <a:spLocks noGrp="1" noChangeArrowheads="1"/>
          </p:cNvSpPr>
          <p:nvPr>
            <p:ph type="body" idx="1"/>
          </p:nvPr>
        </p:nvSpPr>
        <p:spPr/>
        <p:txBody>
          <a:bodyPr/>
          <a:lstStyle/>
          <a:p>
            <a:r>
              <a:rPr kumimoji="0" lang="en-US"/>
              <a:t>Implementation issues.</a:t>
            </a:r>
          </a:p>
          <a:p>
            <a:pPr lvl="1"/>
            <a:r>
              <a:rPr kumimoji="0" lang="en-US"/>
              <a:t>Sparsity.</a:t>
            </a:r>
          </a:p>
          <a:p>
            <a:pPr lvl="1"/>
            <a:r>
              <a:rPr kumimoji="0" lang="en-US"/>
              <a:t>Caching effects.</a:t>
            </a:r>
          </a:p>
          <a:p>
            <a:pPr lvl="1"/>
            <a:r>
              <a:rPr kumimoji="0" lang="en-US"/>
              <a:t>Numerical stability.</a:t>
            </a:r>
          </a:p>
          <a:p>
            <a:pPr lvl="1"/>
            <a:r>
              <a:rPr kumimoji="0" lang="en-US"/>
              <a:t>Odd matrix dimensions.</a:t>
            </a:r>
          </a:p>
          <a:p>
            <a:pPr lvl="1"/>
            <a:r>
              <a:rPr kumimoji="0" lang="en-US"/>
              <a:t>Crossover to classical algorithm around </a:t>
            </a:r>
            <a:r>
              <a:rPr kumimoji="0" lang="en-US" i="1">
                <a:latin typeface="Times" pitchFamily="32" charset="0"/>
              </a:rPr>
              <a:t>n</a:t>
            </a:r>
            <a:r>
              <a:rPr kumimoji="0" lang="en-US">
                <a:latin typeface="Times" pitchFamily="32" charset="0"/>
              </a:rPr>
              <a:t> = 128</a:t>
            </a:r>
            <a:r>
              <a:rPr kumimoji="0" lang="en-US"/>
              <a:t>. </a:t>
            </a:r>
          </a:p>
          <a:p>
            <a:pPr lvl="1"/>
            <a:endParaRPr kumimoji="0" lang="en-US"/>
          </a:p>
          <a:p>
            <a:r>
              <a:rPr kumimoji="0" lang="en-US"/>
              <a:t>Common misperception.  </a:t>
            </a:r>
            <a:r>
              <a:rPr kumimoji="0" lang="en-US" i="1">
                <a:solidFill>
                  <a:schemeClr val="tx1"/>
                </a:solidFill>
                <a:latin typeface="Times" pitchFamily="32" charset="0"/>
              </a:rPr>
              <a:t>“Strassen is only a theoretical curiosity.”</a:t>
            </a:r>
            <a:endParaRPr kumimoji="0" lang="en-US">
              <a:solidFill>
                <a:schemeClr val="tx1"/>
              </a:solidFill>
            </a:endParaRPr>
          </a:p>
          <a:p>
            <a:pPr lvl="1"/>
            <a:r>
              <a:rPr kumimoji="0" lang="en-US"/>
              <a:t>Apple reports </a:t>
            </a:r>
            <a:r>
              <a:rPr kumimoji="0" lang="en-US">
                <a:latin typeface="Times" pitchFamily="32" charset="0"/>
              </a:rPr>
              <a:t>8</a:t>
            </a:r>
            <a:r>
              <a:rPr kumimoji="0" lang="en-US"/>
              <a:t>x speedup on G4 Velocity Engine when </a:t>
            </a:r>
            <a:r>
              <a:rPr kumimoji="0" lang="en-US" i="1">
                <a:latin typeface="Times" pitchFamily="32" charset="0"/>
              </a:rPr>
              <a:t>n</a:t>
            </a:r>
            <a:r>
              <a:rPr kumimoji="0" lang="en-US"/>
              <a:t> </a:t>
            </a:r>
            <a:r>
              <a:rPr kumimoji="0" lang="en-US">
                <a:sym typeface="Symbol" pitchFamily="18" charset="2"/>
              </a:rPr>
              <a:t></a:t>
            </a:r>
            <a:r>
              <a:rPr kumimoji="0" lang="en-US"/>
              <a:t> </a:t>
            </a:r>
            <a:r>
              <a:rPr kumimoji="0" lang="en-US">
                <a:latin typeface="Times" pitchFamily="32" charset="0"/>
              </a:rPr>
              <a:t>2,500</a:t>
            </a:r>
            <a:r>
              <a:rPr kumimoji="0" lang="en-US"/>
              <a:t>.</a:t>
            </a:r>
            <a:endParaRPr kumimoji="0" lang="en-US">
              <a:solidFill>
                <a:schemeClr val="hlink"/>
              </a:solidFill>
            </a:endParaRPr>
          </a:p>
          <a:p>
            <a:pPr lvl="1"/>
            <a:r>
              <a:rPr kumimoji="0" lang="en-US"/>
              <a:t>Range of instances where it's useful is a subject of controversy.</a:t>
            </a:r>
          </a:p>
          <a:p>
            <a:endParaRPr kumimoji="0" lang="en-US"/>
          </a:p>
          <a:p>
            <a:endParaRPr kumimoji="0" lang="en-US"/>
          </a:p>
          <a:p>
            <a:r>
              <a:rPr kumimoji="0" lang="en-US"/>
              <a:t>Remark.</a:t>
            </a:r>
            <a:r>
              <a:rPr kumimoji="0" lang="en-US">
                <a:solidFill>
                  <a:schemeClr val="tx1"/>
                </a:solidFill>
              </a:rPr>
              <a:t>  Can "Strassenize" </a:t>
            </a:r>
            <a:r>
              <a:rPr kumimoji="0" lang="en-US" i="1">
                <a:solidFill>
                  <a:schemeClr val="tx1"/>
                </a:solidFill>
                <a:latin typeface="Times" pitchFamily="32" charset="0"/>
              </a:rPr>
              <a:t>Ax = b</a:t>
            </a:r>
            <a:r>
              <a:rPr kumimoji="0" lang="en-US">
                <a:solidFill>
                  <a:schemeClr val="tx1"/>
                </a:solidFill>
              </a:rPr>
              <a:t>, determinant, eigenvalues, SVD,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0"/>
          </p:nvPr>
        </p:nvSpPr>
        <p:spPr/>
        <p:txBody>
          <a:bodyPr/>
          <a:lstStyle/>
          <a:p>
            <a:fld id="{0C5A433B-424A-45BC-BD8E-793444A638F7}" type="slidenum">
              <a:rPr lang="en-US"/>
              <a:pPr/>
              <a:t>19</a:t>
            </a:fld>
            <a:endParaRPr lang="en-US" sz="1400"/>
          </a:p>
        </p:txBody>
      </p:sp>
      <p:sp>
        <p:nvSpPr>
          <p:cNvPr id="36866" name="Rectangle 2"/>
          <p:cNvSpPr>
            <a:spLocks noChangeArrowheads="1"/>
          </p:cNvSpPr>
          <p:nvPr/>
        </p:nvSpPr>
        <p:spPr bwMode="auto">
          <a:xfrm>
            <a:off x="609600" y="38862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sz="1800">
                <a:solidFill>
                  <a:schemeClr val="folHlink"/>
                </a:solidFill>
              </a:rPr>
              <a:t>Begun, the decimal wars have.</a:t>
            </a:r>
            <a:r>
              <a:rPr lang="en-US" sz="1800">
                <a:solidFill>
                  <a:schemeClr val="tx1"/>
                </a:solidFill>
              </a:rPr>
              <a:t>  </a:t>
            </a:r>
            <a:r>
              <a:rPr lang="en-US" sz="1800"/>
              <a:t>[Pan, Bini et al, Schönhage, …]</a:t>
            </a:r>
          </a:p>
        </p:txBody>
      </p:sp>
      <p:sp>
        <p:nvSpPr>
          <p:cNvPr id="36867" name="Rectangle 3"/>
          <p:cNvSpPr>
            <a:spLocks noGrp="1" noChangeArrowheads="1"/>
          </p:cNvSpPr>
          <p:nvPr>
            <p:ph type="title"/>
          </p:nvPr>
        </p:nvSpPr>
        <p:spPr/>
        <p:txBody>
          <a:bodyPr/>
          <a:lstStyle/>
          <a:p>
            <a:r>
              <a:rPr kumimoji="0" lang="en-US"/>
              <a:t>Fast Matrix Multiplication:  Theory</a:t>
            </a:r>
          </a:p>
        </p:txBody>
      </p:sp>
      <p:sp>
        <p:nvSpPr>
          <p:cNvPr id="36868" name="Rectangle 4"/>
          <p:cNvSpPr>
            <a:spLocks noGrp="1" noChangeArrowheads="1"/>
          </p:cNvSpPr>
          <p:nvPr>
            <p:ph type="body" idx="1"/>
          </p:nvPr>
        </p:nvSpPr>
        <p:spPr>
          <a:xfrm>
            <a:off x="609600" y="914400"/>
            <a:ext cx="7848600" cy="468313"/>
          </a:xfrm>
        </p:spPr>
        <p:txBody>
          <a:bodyPr/>
          <a:lstStyle/>
          <a:p>
            <a:r>
              <a:rPr kumimoji="0" lang="en-US"/>
              <a:t>Q.  </a:t>
            </a:r>
            <a:r>
              <a:rPr kumimoji="0" lang="en-US">
                <a:solidFill>
                  <a:schemeClr val="tx1"/>
                </a:solidFill>
              </a:rPr>
              <a:t>Multiply two </a:t>
            </a:r>
            <a:r>
              <a:rPr kumimoji="0" lang="en-US">
                <a:solidFill>
                  <a:schemeClr val="tx1"/>
                </a:solidFill>
                <a:latin typeface="Times" pitchFamily="32" charset="0"/>
              </a:rPr>
              <a:t>2</a:t>
            </a:r>
            <a:r>
              <a:rPr kumimoji="0" lang="en-US">
                <a:solidFill>
                  <a:schemeClr val="tx1"/>
                </a:solidFill>
              </a:rPr>
              <a:t>-by-</a:t>
            </a:r>
            <a:r>
              <a:rPr kumimoji="0" lang="en-US">
                <a:solidFill>
                  <a:schemeClr val="tx1"/>
                </a:solidFill>
                <a:latin typeface="Times" pitchFamily="32" charset="0"/>
              </a:rPr>
              <a:t>2</a:t>
            </a:r>
            <a:r>
              <a:rPr kumimoji="0" lang="en-US">
                <a:solidFill>
                  <a:schemeClr val="tx1"/>
                </a:solidFill>
              </a:rPr>
              <a:t> matrices with </a:t>
            </a:r>
            <a:r>
              <a:rPr kumimoji="0" lang="en-US">
                <a:solidFill>
                  <a:schemeClr val="tx1"/>
                </a:solidFill>
                <a:latin typeface="Times" pitchFamily="32" charset="0"/>
              </a:rPr>
              <a:t>7</a:t>
            </a:r>
            <a:r>
              <a:rPr kumimoji="0" lang="en-US">
                <a:solidFill>
                  <a:schemeClr val="tx1"/>
                </a:solidFill>
              </a:rPr>
              <a:t> scalar multiplications?</a:t>
            </a:r>
          </a:p>
          <a:p>
            <a:endParaRPr kumimoji="0" lang="en-US"/>
          </a:p>
        </p:txBody>
      </p:sp>
      <p:graphicFrame>
        <p:nvGraphicFramePr>
          <p:cNvPr id="36869" name="Object 5"/>
          <p:cNvGraphicFramePr>
            <a:graphicFrameLocks noChangeAspect="1"/>
          </p:cNvGraphicFramePr>
          <p:nvPr/>
        </p:nvGraphicFramePr>
        <p:xfrm>
          <a:off x="6564313" y="3376613"/>
          <a:ext cx="1684337" cy="266700"/>
        </p:xfrm>
        <a:graphic>
          <a:graphicData uri="http://schemas.openxmlformats.org/presentationml/2006/ole">
            <mc:AlternateContent xmlns:mc="http://schemas.openxmlformats.org/markup-compatibility/2006">
              <mc:Choice xmlns:v="urn:schemas-microsoft-com:vml" Requires="v">
                <p:oleObj spid="_x0000_s36943" name="Equation" r:id="rId4" imgW="1689100" imgH="266700" progId="Equation.3">
                  <p:embed/>
                </p:oleObj>
              </mc:Choice>
              <mc:Fallback>
                <p:oleObj name="Equation" r:id="rId4" imgW="1689100" imgH="266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4313" y="3376613"/>
                        <a:ext cx="1684337" cy="2667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6"/>
          <p:cNvGraphicFramePr>
            <a:graphicFrameLocks noChangeAspect="1"/>
          </p:cNvGraphicFramePr>
          <p:nvPr/>
        </p:nvGraphicFramePr>
        <p:xfrm>
          <a:off x="7466013" y="4667250"/>
          <a:ext cx="812800" cy="254000"/>
        </p:xfrm>
        <a:graphic>
          <a:graphicData uri="http://schemas.openxmlformats.org/presentationml/2006/ole">
            <mc:AlternateContent xmlns:mc="http://schemas.openxmlformats.org/markup-compatibility/2006">
              <mc:Choice xmlns:v="urn:schemas-microsoft-com:vml" Requires="v">
                <p:oleObj spid="_x0000_s36944" name="Equation" r:id="rId6" imgW="812800" imgH="254000" progId="Equation.3">
                  <p:embed/>
                </p:oleObj>
              </mc:Choice>
              <mc:Fallback>
                <p:oleObj name="Equation" r:id="rId6" imgW="812800" imgH="2540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6013" y="4667250"/>
                        <a:ext cx="812800" cy="2540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7"/>
          <p:cNvGraphicFramePr>
            <a:graphicFrameLocks noChangeAspect="1"/>
          </p:cNvGraphicFramePr>
          <p:nvPr/>
        </p:nvGraphicFramePr>
        <p:xfrm>
          <a:off x="6596063" y="2460625"/>
          <a:ext cx="1635125" cy="266700"/>
        </p:xfrm>
        <a:graphic>
          <a:graphicData uri="http://schemas.openxmlformats.org/presentationml/2006/ole">
            <mc:AlternateContent xmlns:mc="http://schemas.openxmlformats.org/markup-compatibility/2006">
              <mc:Choice xmlns:v="urn:schemas-microsoft-com:vml" Requires="v">
                <p:oleObj spid="_x0000_s36945" name="Equation" r:id="rId8" imgW="1638300" imgH="266700" progId="Equation.3">
                  <p:embed/>
                </p:oleObj>
              </mc:Choice>
              <mc:Fallback>
                <p:oleObj name="Equation" r:id="rId8" imgW="1638300" imgH="2667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96063" y="2460625"/>
                        <a:ext cx="1635125" cy="2667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2" name="Object 8"/>
          <p:cNvGraphicFramePr>
            <a:graphicFrameLocks noChangeAspect="1"/>
          </p:cNvGraphicFramePr>
          <p:nvPr/>
        </p:nvGraphicFramePr>
        <p:xfrm>
          <a:off x="6543675" y="1381125"/>
          <a:ext cx="1735138" cy="266700"/>
        </p:xfrm>
        <a:graphic>
          <a:graphicData uri="http://schemas.openxmlformats.org/presentationml/2006/ole">
            <mc:AlternateContent xmlns:mc="http://schemas.openxmlformats.org/markup-compatibility/2006">
              <mc:Choice xmlns:v="urn:schemas-microsoft-com:vml" Requires="v">
                <p:oleObj spid="_x0000_s36946" name="Equation" r:id="rId10" imgW="1739900" imgH="266700" progId="Equation.3">
                  <p:embed/>
                </p:oleObj>
              </mc:Choice>
              <mc:Fallback>
                <p:oleObj name="Equation" r:id="rId10" imgW="1739900" imgH="2667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3675" y="1381125"/>
                        <a:ext cx="1735138" cy="2667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3" name="Rectangle 9"/>
          <p:cNvSpPr>
            <a:spLocks noChangeArrowheads="1"/>
          </p:cNvSpPr>
          <p:nvPr/>
        </p:nvSpPr>
        <p:spPr bwMode="auto">
          <a:xfrm>
            <a:off x="609600" y="1243013"/>
            <a:ext cx="7848600"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sz="1800">
                <a:solidFill>
                  <a:schemeClr val="folHlink"/>
                </a:solidFill>
              </a:rPr>
              <a:t>A.</a:t>
            </a:r>
            <a:r>
              <a:rPr lang="en-US" sz="1800">
                <a:solidFill>
                  <a:schemeClr val="tx1"/>
                </a:solidFill>
              </a:rPr>
              <a:t>  Yes!   </a:t>
            </a:r>
            <a:r>
              <a:rPr lang="en-US" sz="1800"/>
              <a:t>[Strassen 1969]</a:t>
            </a:r>
            <a:endParaRPr lang="en-US" sz="1800">
              <a:solidFill>
                <a:schemeClr val="tx1"/>
              </a:solidFill>
            </a:endParaRPr>
          </a:p>
          <a:p>
            <a:endParaRPr lang="en-US" sz="1800">
              <a:solidFill>
                <a:schemeClr val="tx1"/>
              </a:solidFill>
            </a:endParaRPr>
          </a:p>
        </p:txBody>
      </p:sp>
      <p:sp>
        <p:nvSpPr>
          <p:cNvPr id="36874" name="Rectangle 10"/>
          <p:cNvSpPr>
            <a:spLocks noChangeArrowheads="1"/>
          </p:cNvSpPr>
          <p:nvPr/>
        </p:nvSpPr>
        <p:spPr bwMode="auto">
          <a:xfrm>
            <a:off x="609600" y="1901825"/>
            <a:ext cx="7848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sz="1800">
                <a:solidFill>
                  <a:schemeClr val="folHlink"/>
                </a:solidFill>
              </a:rPr>
              <a:t>Q.</a:t>
            </a:r>
            <a:r>
              <a:rPr lang="en-US" sz="1800">
                <a:solidFill>
                  <a:schemeClr val="tx1"/>
                </a:solidFill>
              </a:rPr>
              <a:t>  Multiply two </a:t>
            </a:r>
            <a:r>
              <a:rPr lang="en-US" sz="1800">
                <a:solidFill>
                  <a:schemeClr val="tx1"/>
                </a:solidFill>
                <a:latin typeface="Times" pitchFamily="32" charset="0"/>
              </a:rPr>
              <a:t>2</a:t>
            </a:r>
            <a:r>
              <a:rPr lang="en-US" sz="1800">
                <a:solidFill>
                  <a:schemeClr val="tx1"/>
                </a:solidFill>
              </a:rPr>
              <a:t>-by-</a:t>
            </a:r>
            <a:r>
              <a:rPr lang="en-US" sz="1800">
                <a:solidFill>
                  <a:schemeClr val="tx1"/>
                </a:solidFill>
                <a:latin typeface="Times" pitchFamily="32" charset="0"/>
              </a:rPr>
              <a:t>2</a:t>
            </a:r>
            <a:r>
              <a:rPr lang="en-US" sz="1800">
                <a:solidFill>
                  <a:schemeClr val="tx1"/>
                </a:solidFill>
              </a:rPr>
              <a:t> matrices with </a:t>
            </a:r>
            <a:r>
              <a:rPr lang="en-US" sz="1800">
                <a:solidFill>
                  <a:schemeClr val="tx1"/>
                </a:solidFill>
                <a:latin typeface="Times" pitchFamily="32" charset="0"/>
              </a:rPr>
              <a:t>6</a:t>
            </a:r>
            <a:r>
              <a:rPr lang="en-US" sz="1800">
                <a:solidFill>
                  <a:schemeClr val="tx1"/>
                </a:solidFill>
              </a:rPr>
              <a:t> scalar multiplications?</a:t>
            </a:r>
          </a:p>
          <a:p>
            <a:endParaRPr lang="en-US" sz="1800">
              <a:solidFill>
                <a:schemeClr val="tx1"/>
              </a:solidFill>
            </a:endParaRPr>
          </a:p>
        </p:txBody>
      </p:sp>
      <p:sp>
        <p:nvSpPr>
          <p:cNvPr id="36875" name="Rectangle 11"/>
          <p:cNvSpPr>
            <a:spLocks noChangeArrowheads="1"/>
          </p:cNvSpPr>
          <p:nvPr/>
        </p:nvSpPr>
        <p:spPr bwMode="auto">
          <a:xfrm>
            <a:off x="609600" y="2233613"/>
            <a:ext cx="78486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sz="1800">
                <a:solidFill>
                  <a:schemeClr val="folHlink"/>
                </a:solidFill>
              </a:rPr>
              <a:t>A.</a:t>
            </a:r>
            <a:r>
              <a:rPr lang="en-US" sz="1800">
                <a:solidFill>
                  <a:schemeClr val="tx1"/>
                </a:solidFill>
              </a:rPr>
              <a:t>  Impossible.  </a:t>
            </a:r>
            <a:r>
              <a:rPr lang="en-US" sz="1800"/>
              <a:t>[Hopcroft and Kerr 1971]</a:t>
            </a:r>
            <a:endParaRPr lang="en-US" sz="1800">
              <a:solidFill>
                <a:schemeClr val="tx1"/>
              </a:solidFill>
            </a:endParaRPr>
          </a:p>
          <a:p>
            <a:pPr lvl="3"/>
            <a:endParaRPr lang="en-US" sz="1800">
              <a:solidFill>
                <a:schemeClr val="tx1"/>
              </a:solidFill>
            </a:endParaRPr>
          </a:p>
        </p:txBody>
      </p:sp>
      <p:sp>
        <p:nvSpPr>
          <p:cNvPr id="36876" name="Rectangle 12"/>
          <p:cNvSpPr>
            <a:spLocks noChangeArrowheads="1"/>
          </p:cNvSpPr>
          <p:nvPr/>
        </p:nvSpPr>
        <p:spPr bwMode="auto">
          <a:xfrm>
            <a:off x="609600" y="2895600"/>
            <a:ext cx="78486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sz="1800">
                <a:solidFill>
                  <a:schemeClr val="folHlink"/>
                </a:solidFill>
              </a:rPr>
              <a:t>Q.</a:t>
            </a:r>
            <a:r>
              <a:rPr lang="en-US" sz="1800">
                <a:solidFill>
                  <a:schemeClr val="tx1"/>
                </a:solidFill>
              </a:rPr>
              <a:t>  Two </a:t>
            </a:r>
            <a:r>
              <a:rPr lang="en-US" sz="1800">
                <a:solidFill>
                  <a:schemeClr val="tx1"/>
                </a:solidFill>
                <a:latin typeface="Times" pitchFamily="32" charset="0"/>
              </a:rPr>
              <a:t>3</a:t>
            </a:r>
            <a:r>
              <a:rPr lang="en-US" sz="1800">
                <a:solidFill>
                  <a:schemeClr val="tx1"/>
                </a:solidFill>
              </a:rPr>
              <a:t>-by-</a:t>
            </a:r>
            <a:r>
              <a:rPr lang="en-US" sz="1800">
                <a:solidFill>
                  <a:schemeClr val="tx1"/>
                </a:solidFill>
                <a:latin typeface="Times" pitchFamily="32" charset="0"/>
              </a:rPr>
              <a:t>3</a:t>
            </a:r>
            <a:r>
              <a:rPr lang="en-US" sz="1800">
                <a:solidFill>
                  <a:schemeClr val="tx1"/>
                </a:solidFill>
              </a:rPr>
              <a:t> matrices with </a:t>
            </a:r>
            <a:r>
              <a:rPr lang="en-US" sz="1800">
                <a:solidFill>
                  <a:schemeClr val="tx1"/>
                </a:solidFill>
                <a:latin typeface="Times" pitchFamily="32" charset="0"/>
              </a:rPr>
              <a:t>21</a:t>
            </a:r>
            <a:r>
              <a:rPr lang="en-US" sz="1800">
                <a:solidFill>
                  <a:schemeClr val="tx1"/>
                </a:solidFill>
              </a:rPr>
              <a:t> scalar multiplications?</a:t>
            </a:r>
          </a:p>
          <a:p>
            <a:endParaRPr lang="en-US" sz="1800">
              <a:solidFill>
                <a:schemeClr val="tx1"/>
              </a:solidFill>
            </a:endParaRPr>
          </a:p>
        </p:txBody>
      </p:sp>
      <p:sp>
        <p:nvSpPr>
          <p:cNvPr id="36877" name="Rectangle 13"/>
          <p:cNvSpPr>
            <a:spLocks noChangeArrowheads="1"/>
          </p:cNvSpPr>
          <p:nvPr/>
        </p:nvSpPr>
        <p:spPr bwMode="auto">
          <a:xfrm>
            <a:off x="609600" y="3224213"/>
            <a:ext cx="78486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sz="1800">
                <a:solidFill>
                  <a:schemeClr val="folHlink"/>
                </a:solidFill>
              </a:rPr>
              <a:t>A.</a:t>
            </a:r>
            <a:r>
              <a:rPr lang="en-US" sz="1800">
                <a:solidFill>
                  <a:schemeClr val="tx1"/>
                </a:solidFill>
              </a:rPr>
              <a:t>  Also impossible.</a:t>
            </a:r>
          </a:p>
          <a:p>
            <a:endParaRPr lang="en-US" sz="1800">
              <a:solidFill>
                <a:schemeClr val="tx1"/>
              </a:solidFill>
            </a:endParaRPr>
          </a:p>
        </p:txBody>
      </p:sp>
      <p:sp>
        <p:nvSpPr>
          <p:cNvPr id="36878" name="Rectangle 14"/>
          <p:cNvSpPr>
            <a:spLocks noChangeArrowheads="1"/>
          </p:cNvSpPr>
          <p:nvPr/>
        </p:nvSpPr>
        <p:spPr bwMode="auto">
          <a:xfrm>
            <a:off x="601663" y="4551363"/>
            <a:ext cx="7848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sz="1800">
                <a:solidFill>
                  <a:schemeClr val="tx1"/>
                </a:solidFill>
              </a:rPr>
              <a:t> </a:t>
            </a:r>
            <a:r>
              <a:rPr lang="en-US" sz="600">
                <a:solidFill>
                  <a:schemeClr val="tx1"/>
                </a:solidFill>
                <a:sym typeface="Monotype Sorts" pitchFamily="48" charset="2"/>
              </a:rPr>
              <a:t>     </a:t>
            </a:r>
            <a:r>
              <a:rPr lang="en-US" sz="1800">
                <a:solidFill>
                  <a:schemeClr val="tx1"/>
                </a:solidFill>
              </a:rPr>
              <a:t>Two </a:t>
            </a:r>
            <a:r>
              <a:rPr lang="en-US" sz="1800">
                <a:solidFill>
                  <a:schemeClr val="tx1"/>
                </a:solidFill>
                <a:latin typeface="Times" pitchFamily="32" charset="0"/>
              </a:rPr>
              <a:t>48</a:t>
            </a:r>
            <a:r>
              <a:rPr lang="en-US" sz="1800">
                <a:solidFill>
                  <a:schemeClr val="tx1"/>
                </a:solidFill>
              </a:rPr>
              <a:t>-by-</a:t>
            </a:r>
            <a:r>
              <a:rPr lang="en-US" sz="1800">
                <a:solidFill>
                  <a:schemeClr val="tx1"/>
                </a:solidFill>
                <a:latin typeface="Times" pitchFamily="32" charset="0"/>
              </a:rPr>
              <a:t>48</a:t>
            </a:r>
            <a:r>
              <a:rPr lang="en-US" sz="1800">
                <a:solidFill>
                  <a:schemeClr val="tx1"/>
                </a:solidFill>
              </a:rPr>
              <a:t> matrices with </a:t>
            </a:r>
            <a:r>
              <a:rPr lang="en-US" sz="1800">
                <a:solidFill>
                  <a:schemeClr val="tx1"/>
                </a:solidFill>
                <a:latin typeface="Times" pitchFamily="32" charset="0"/>
              </a:rPr>
              <a:t>47,217</a:t>
            </a:r>
            <a:r>
              <a:rPr lang="en-US" sz="1800">
                <a:solidFill>
                  <a:schemeClr val="tx1"/>
                </a:solidFill>
              </a:rPr>
              <a:t> scalar multiplications.</a:t>
            </a:r>
          </a:p>
        </p:txBody>
      </p:sp>
      <p:sp>
        <p:nvSpPr>
          <p:cNvPr id="36879" name="Rectangle 15"/>
          <p:cNvSpPr>
            <a:spLocks noChangeArrowheads="1"/>
          </p:cNvSpPr>
          <p:nvPr/>
        </p:nvSpPr>
        <p:spPr bwMode="auto">
          <a:xfrm>
            <a:off x="603250" y="5219700"/>
            <a:ext cx="7848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sz="1800">
                <a:solidFill>
                  <a:schemeClr val="tx1"/>
                </a:solidFill>
              </a:rPr>
              <a:t> </a:t>
            </a:r>
            <a:r>
              <a:rPr lang="en-US" sz="600">
                <a:solidFill>
                  <a:schemeClr val="tx1"/>
                </a:solidFill>
                <a:sym typeface="Monotype Sorts" pitchFamily="48" charset="2"/>
              </a:rPr>
              <a:t>     </a:t>
            </a:r>
            <a:r>
              <a:rPr lang="en-US" sz="1800">
                <a:solidFill>
                  <a:schemeClr val="tx1"/>
                </a:solidFill>
              </a:rPr>
              <a:t>December, 1979.</a:t>
            </a:r>
          </a:p>
        </p:txBody>
      </p:sp>
      <p:graphicFrame>
        <p:nvGraphicFramePr>
          <p:cNvPr id="36880" name="Object 16"/>
          <p:cNvGraphicFramePr>
            <a:graphicFrameLocks noChangeAspect="1"/>
          </p:cNvGraphicFramePr>
          <p:nvPr/>
        </p:nvGraphicFramePr>
        <p:xfrm>
          <a:off x="7458075" y="5356225"/>
          <a:ext cx="923925" cy="266700"/>
        </p:xfrm>
        <a:graphic>
          <a:graphicData uri="http://schemas.openxmlformats.org/presentationml/2006/ole">
            <mc:AlternateContent xmlns:mc="http://schemas.openxmlformats.org/markup-compatibility/2006">
              <mc:Choice xmlns:v="urn:schemas-microsoft-com:vml" Requires="v">
                <p:oleObj spid="_x0000_s36947" name="Equation" r:id="rId12" imgW="927100" imgH="266700" progId="Equation.3">
                  <p:embed/>
                </p:oleObj>
              </mc:Choice>
              <mc:Fallback>
                <p:oleObj name="Equation" r:id="rId12" imgW="927100" imgH="2667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58075" y="5356225"/>
                        <a:ext cx="923925" cy="2667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1" name="Object 17"/>
          <p:cNvGraphicFramePr>
            <a:graphicFrameLocks noChangeAspect="1"/>
          </p:cNvGraphicFramePr>
          <p:nvPr/>
        </p:nvGraphicFramePr>
        <p:xfrm>
          <a:off x="7461250" y="5705475"/>
          <a:ext cx="923925" cy="266700"/>
        </p:xfrm>
        <a:graphic>
          <a:graphicData uri="http://schemas.openxmlformats.org/presentationml/2006/ole">
            <mc:AlternateContent xmlns:mc="http://schemas.openxmlformats.org/markup-compatibility/2006">
              <mc:Choice xmlns:v="urn:schemas-microsoft-com:vml" Requires="v">
                <p:oleObj spid="_x0000_s36948" name="Equation" r:id="rId14" imgW="927100" imgH="266700" progId="Equation.3">
                  <p:embed/>
                </p:oleObj>
              </mc:Choice>
              <mc:Fallback>
                <p:oleObj name="Equation" r:id="rId14" imgW="927100" imgH="26670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61250" y="5705475"/>
                        <a:ext cx="923925" cy="2667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2" name="Rectangle 18"/>
          <p:cNvSpPr>
            <a:spLocks noChangeArrowheads="1"/>
          </p:cNvSpPr>
          <p:nvPr/>
        </p:nvSpPr>
        <p:spPr bwMode="auto">
          <a:xfrm>
            <a:off x="601663" y="5535613"/>
            <a:ext cx="7848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sz="1800">
                <a:solidFill>
                  <a:schemeClr val="tx1"/>
                </a:solidFill>
              </a:rPr>
              <a:t> </a:t>
            </a:r>
            <a:r>
              <a:rPr lang="en-US" sz="600">
                <a:solidFill>
                  <a:schemeClr val="tx1"/>
                </a:solidFill>
                <a:sym typeface="Monotype Sorts" pitchFamily="48" charset="2"/>
              </a:rPr>
              <a:t>     </a:t>
            </a:r>
            <a:r>
              <a:rPr lang="en-US" sz="1800">
                <a:solidFill>
                  <a:schemeClr val="tx1"/>
                </a:solidFill>
              </a:rPr>
              <a:t>January, 1980.</a:t>
            </a:r>
          </a:p>
        </p:txBody>
      </p:sp>
      <p:sp>
        <p:nvSpPr>
          <p:cNvPr id="36883" name="Rectangle 19"/>
          <p:cNvSpPr>
            <a:spLocks noChangeArrowheads="1"/>
          </p:cNvSpPr>
          <p:nvPr/>
        </p:nvSpPr>
        <p:spPr bwMode="auto">
          <a:xfrm>
            <a:off x="600075" y="4878388"/>
            <a:ext cx="7848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sz="1800">
                <a:solidFill>
                  <a:schemeClr val="tx1"/>
                </a:solidFill>
              </a:rPr>
              <a:t> </a:t>
            </a:r>
            <a:r>
              <a:rPr lang="en-US" sz="600">
                <a:solidFill>
                  <a:schemeClr val="tx1"/>
                </a:solidFill>
                <a:sym typeface="Monotype Sorts" pitchFamily="48" charset="2"/>
              </a:rPr>
              <a:t>     </a:t>
            </a:r>
            <a:r>
              <a:rPr lang="en-US" sz="1800">
                <a:solidFill>
                  <a:schemeClr val="tx1"/>
                </a:solidFill>
              </a:rPr>
              <a:t>A year later.</a:t>
            </a:r>
          </a:p>
        </p:txBody>
      </p:sp>
      <p:graphicFrame>
        <p:nvGraphicFramePr>
          <p:cNvPr id="36884" name="Object 20"/>
          <p:cNvGraphicFramePr>
            <a:graphicFrameLocks noChangeAspect="1"/>
          </p:cNvGraphicFramePr>
          <p:nvPr/>
        </p:nvGraphicFramePr>
        <p:xfrm>
          <a:off x="7469188" y="5027613"/>
          <a:ext cx="811212" cy="254000"/>
        </p:xfrm>
        <a:graphic>
          <a:graphicData uri="http://schemas.openxmlformats.org/presentationml/2006/ole">
            <mc:AlternateContent xmlns:mc="http://schemas.openxmlformats.org/markup-compatibility/2006">
              <mc:Choice xmlns:v="urn:schemas-microsoft-com:vml" Requires="v">
                <p:oleObj spid="_x0000_s36949" name="Equation" r:id="rId16" imgW="812800" imgH="254000" progId="Equation.3">
                  <p:embed/>
                </p:oleObj>
              </mc:Choice>
              <mc:Fallback>
                <p:oleObj name="Equation" r:id="rId16" imgW="812800" imgH="254000"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69188" y="5027613"/>
                        <a:ext cx="811212" cy="2540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5" name="Rectangle 21"/>
          <p:cNvSpPr>
            <a:spLocks noChangeArrowheads="1"/>
          </p:cNvSpPr>
          <p:nvPr/>
        </p:nvSpPr>
        <p:spPr bwMode="auto">
          <a:xfrm>
            <a:off x="604838" y="4213225"/>
            <a:ext cx="7848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sz="1800">
                <a:solidFill>
                  <a:schemeClr val="tx1"/>
                </a:solidFill>
              </a:rPr>
              <a:t> </a:t>
            </a:r>
            <a:r>
              <a:rPr lang="en-US" sz="600">
                <a:solidFill>
                  <a:schemeClr val="tx1"/>
                </a:solidFill>
                <a:sym typeface="Monotype Sorts" pitchFamily="48" charset="2"/>
              </a:rPr>
              <a:t>     </a:t>
            </a:r>
            <a:r>
              <a:rPr lang="en-US" sz="1800">
                <a:solidFill>
                  <a:schemeClr val="tx1"/>
                </a:solidFill>
              </a:rPr>
              <a:t>Two </a:t>
            </a:r>
            <a:r>
              <a:rPr lang="en-US" sz="1800">
                <a:solidFill>
                  <a:schemeClr val="tx1"/>
                </a:solidFill>
                <a:latin typeface="Times" pitchFamily="32" charset="0"/>
              </a:rPr>
              <a:t>20</a:t>
            </a:r>
            <a:r>
              <a:rPr lang="en-US" sz="1800">
                <a:solidFill>
                  <a:schemeClr val="tx1"/>
                </a:solidFill>
              </a:rPr>
              <a:t>-by-</a:t>
            </a:r>
            <a:r>
              <a:rPr lang="en-US" sz="1800">
                <a:solidFill>
                  <a:schemeClr val="tx1"/>
                </a:solidFill>
                <a:latin typeface="Times" pitchFamily="32" charset="0"/>
              </a:rPr>
              <a:t>20</a:t>
            </a:r>
            <a:r>
              <a:rPr lang="en-US" sz="1800">
                <a:solidFill>
                  <a:schemeClr val="tx1"/>
                </a:solidFill>
              </a:rPr>
              <a:t> matrices with </a:t>
            </a:r>
            <a:r>
              <a:rPr lang="en-US" sz="1800">
                <a:solidFill>
                  <a:schemeClr val="tx1"/>
                </a:solidFill>
                <a:latin typeface="Times" pitchFamily="32" charset="0"/>
              </a:rPr>
              <a:t>4,460</a:t>
            </a:r>
            <a:r>
              <a:rPr lang="en-US" sz="1800">
                <a:solidFill>
                  <a:schemeClr val="tx1"/>
                </a:solidFill>
              </a:rPr>
              <a:t> scalar multiplications.</a:t>
            </a:r>
          </a:p>
        </p:txBody>
      </p:sp>
      <p:graphicFrame>
        <p:nvGraphicFramePr>
          <p:cNvPr id="36886" name="Object 22"/>
          <p:cNvGraphicFramePr>
            <a:graphicFrameLocks noChangeAspect="1"/>
          </p:cNvGraphicFramePr>
          <p:nvPr/>
        </p:nvGraphicFramePr>
        <p:xfrm>
          <a:off x="7493000" y="4311650"/>
          <a:ext cx="749300" cy="254000"/>
        </p:xfrm>
        <a:graphic>
          <a:graphicData uri="http://schemas.openxmlformats.org/presentationml/2006/ole">
            <mc:AlternateContent xmlns:mc="http://schemas.openxmlformats.org/markup-compatibility/2006">
              <mc:Choice xmlns:v="urn:schemas-microsoft-com:vml" Requires="v">
                <p:oleObj spid="_x0000_s36950" name="Equation" r:id="rId18" imgW="749300" imgH="254000" progId="Equation.3">
                  <p:embed/>
                </p:oleObj>
              </mc:Choice>
              <mc:Fallback>
                <p:oleObj name="Equation" r:id="rId18" imgW="749300" imgH="254000" progId="Equation.3">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93000" y="4311650"/>
                        <a:ext cx="749300" cy="2540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7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7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8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86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8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88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87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87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88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88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87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88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88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74" grpId="0"/>
      <p:bldP spid="36875" grpId="0"/>
      <p:bldP spid="36876" grpId="0"/>
      <p:bldP spid="36877" grpId="0"/>
      <p:bldP spid="36878" grpId="0"/>
      <p:bldP spid="36879" grpId="0"/>
      <p:bldP spid="36882" grpId="0"/>
      <p:bldP spid="36883" grpId="0"/>
      <p:bldP spid="368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8AB72E9F-EDDF-4E3F-91B6-6B95BCFC5E41}" type="slidenum">
              <a:rPr lang="en-US"/>
              <a:pPr/>
              <a:t>2</a:t>
            </a:fld>
            <a:endParaRPr lang="en-US" sz="1400"/>
          </a:p>
        </p:txBody>
      </p:sp>
      <p:sp>
        <p:nvSpPr>
          <p:cNvPr id="6146" name="Rectangle 2"/>
          <p:cNvSpPr>
            <a:spLocks noGrp="1" noChangeArrowheads="1"/>
          </p:cNvSpPr>
          <p:nvPr>
            <p:ph type="title"/>
          </p:nvPr>
        </p:nvSpPr>
        <p:spPr/>
        <p:txBody>
          <a:bodyPr/>
          <a:lstStyle/>
          <a:p>
            <a:r>
              <a:rPr kumimoji="0" lang="en-US"/>
              <a:t>Complex Multiplication</a:t>
            </a:r>
          </a:p>
        </p:txBody>
      </p:sp>
      <p:sp>
        <p:nvSpPr>
          <p:cNvPr id="6147" name="Rectangle 3"/>
          <p:cNvSpPr>
            <a:spLocks noGrp="1" noChangeArrowheads="1"/>
          </p:cNvSpPr>
          <p:nvPr>
            <p:ph type="body" idx="1"/>
          </p:nvPr>
        </p:nvSpPr>
        <p:spPr/>
        <p:txBody>
          <a:bodyPr/>
          <a:lstStyle/>
          <a:p>
            <a:r>
              <a:rPr kumimoji="0" lang="en-US"/>
              <a:t>Complex multiplication.  </a:t>
            </a:r>
            <a:r>
              <a:rPr kumimoji="0" lang="en-US">
                <a:solidFill>
                  <a:schemeClr val="tx1"/>
                </a:solidFill>
                <a:latin typeface="Times" pitchFamily="32" charset="0"/>
              </a:rPr>
              <a:t>(</a:t>
            </a:r>
            <a:r>
              <a:rPr kumimoji="0" lang="en-US" i="1">
                <a:solidFill>
                  <a:schemeClr val="tx1"/>
                </a:solidFill>
                <a:latin typeface="Times" pitchFamily="32" charset="0"/>
              </a:rPr>
              <a:t>a</a:t>
            </a:r>
            <a:r>
              <a:rPr kumimoji="0" lang="en-US">
                <a:solidFill>
                  <a:schemeClr val="tx1"/>
                </a:solidFill>
                <a:latin typeface="Times" pitchFamily="32" charset="0"/>
              </a:rPr>
              <a:t> + </a:t>
            </a:r>
            <a:r>
              <a:rPr kumimoji="0" lang="en-US" i="1">
                <a:solidFill>
                  <a:schemeClr val="tx1"/>
                </a:solidFill>
                <a:latin typeface="Times" pitchFamily="32" charset="0"/>
              </a:rPr>
              <a:t>bi</a:t>
            </a:r>
            <a:r>
              <a:rPr kumimoji="0" lang="en-US">
                <a:solidFill>
                  <a:schemeClr val="tx1"/>
                </a:solidFill>
                <a:latin typeface="Times" pitchFamily="32" charset="0"/>
              </a:rPr>
              <a:t>) (</a:t>
            </a:r>
            <a:r>
              <a:rPr kumimoji="0" lang="en-US" i="1">
                <a:solidFill>
                  <a:schemeClr val="tx1"/>
                </a:solidFill>
                <a:latin typeface="Times" pitchFamily="32" charset="0"/>
              </a:rPr>
              <a:t>c</a:t>
            </a:r>
            <a:r>
              <a:rPr kumimoji="0" lang="en-US">
                <a:solidFill>
                  <a:schemeClr val="tx1"/>
                </a:solidFill>
                <a:latin typeface="Times" pitchFamily="32" charset="0"/>
              </a:rPr>
              <a:t> + </a:t>
            </a:r>
            <a:r>
              <a:rPr kumimoji="0" lang="en-US" i="1">
                <a:solidFill>
                  <a:schemeClr val="tx1"/>
                </a:solidFill>
                <a:latin typeface="Times" pitchFamily="32" charset="0"/>
              </a:rPr>
              <a:t>di</a:t>
            </a:r>
            <a:r>
              <a:rPr kumimoji="0" lang="en-US">
                <a:solidFill>
                  <a:schemeClr val="tx1"/>
                </a:solidFill>
                <a:latin typeface="Times" pitchFamily="32" charset="0"/>
              </a:rPr>
              <a:t>) = </a:t>
            </a:r>
            <a:r>
              <a:rPr kumimoji="0" lang="en-US" i="1">
                <a:solidFill>
                  <a:schemeClr val="tx1"/>
                </a:solidFill>
                <a:latin typeface="Times" pitchFamily="32" charset="0"/>
              </a:rPr>
              <a:t>x</a:t>
            </a:r>
            <a:r>
              <a:rPr kumimoji="0" lang="en-US">
                <a:solidFill>
                  <a:schemeClr val="tx1"/>
                </a:solidFill>
                <a:latin typeface="Times" pitchFamily="32" charset="0"/>
              </a:rPr>
              <a:t> + </a:t>
            </a:r>
            <a:r>
              <a:rPr kumimoji="0" lang="en-US" i="1">
                <a:solidFill>
                  <a:schemeClr val="tx1"/>
                </a:solidFill>
                <a:latin typeface="Times" pitchFamily="32" charset="0"/>
              </a:rPr>
              <a:t>yi</a:t>
            </a:r>
            <a:r>
              <a:rPr kumimoji="0" lang="en-US">
                <a:solidFill>
                  <a:schemeClr val="tx1"/>
                </a:solidFill>
                <a:latin typeface="Times" pitchFamily="32" charset="0"/>
              </a:rPr>
              <a:t>.</a:t>
            </a:r>
            <a:endParaRPr kumimoji="0" lang="en-US">
              <a:solidFill>
                <a:schemeClr val="tx1"/>
              </a:solidFill>
            </a:endParaRPr>
          </a:p>
          <a:p>
            <a:pPr lvl="1"/>
            <a:endParaRPr kumimoji="0" lang="en-US"/>
          </a:p>
          <a:p>
            <a:r>
              <a:rPr kumimoji="0" lang="en-US"/>
              <a:t>Grade-school.  </a:t>
            </a:r>
            <a:r>
              <a:rPr kumimoji="0" lang="en-US" i="1">
                <a:solidFill>
                  <a:schemeClr val="tx1"/>
                </a:solidFill>
                <a:latin typeface="Times" pitchFamily="32" charset="0"/>
              </a:rPr>
              <a:t>x</a:t>
            </a:r>
            <a:r>
              <a:rPr kumimoji="0" lang="en-US">
                <a:solidFill>
                  <a:schemeClr val="tx1"/>
                </a:solidFill>
                <a:latin typeface="Times" pitchFamily="32" charset="0"/>
              </a:rPr>
              <a:t> = </a:t>
            </a:r>
            <a:r>
              <a:rPr kumimoji="0" lang="en-US" i="1">
                <a:solidFill>
                  <a:schemeClr val="tx1"/>
                </a:solidFill>
                <a:latin typeface="Times" pitchFamily="32" charset="0"/>
              </a:rPr>
              <a:t>ac</a:t>
            </a:r>
            <a:r>
              <a:rPr kumimoji="0" lang="en-US">
                <a:solidFill>
                  <a:schemeClr val="tx1"/>
                </a:solidFill>
                <a:latin typeface="Times" pitchFamily="32" charset="0"/>
              </a:rPr>
              <a:t> - </a:t>
            </a:r>
            <a:r>
              <a:rPr kumimoji="0" lang="en-US" i="1">
                <a:solidFill>
                  <a:schemeClr val="tx1"/>
                </a:solidFill>
                <a:latin typeface="Times" pitchFamily="32" charset="0"/>
              </a:rPr>
              <a:t>bd</a:t>
            </a:r>
            <a:r>
              <a:rPr kumimoji="0" lang="en-US">
                <a:solidFill>
                  <a:schemeClr val="tx1"/>
                </a:solidFill>
                <a:latin typeface="Times" pitchFamily="32" charset="0"/>
              </a:rPr>
              <a:t>,  </a:t>
            </a:r>
            <a:r>
              <a:rPr kumimoji="0" lang="en-US" i="1">
                <a:solidFill>
                  <a:schemeClr val="tx1"/>
                </a:solidFill>
                <a:latin typeface="Times" pitchFamily="32" charset="0"/>
              </a:rPr>
              <a:t>y</a:t>
            </a:r>
            <a:r>
              <a:rPr kumimoji="0" lang="en-US">
                <a:solidFill>
                  <a:schemeClr val="tx1"/>
                </a:solidFill>
                <a:latin typeface="Times" pitchFamily="32" charset="0"/>
              </a:rPr>
              <a:t> = </a:t>
            </a:r>
            <a:r>
              <a:rPr kumimoji="0" lang="en-US" i="1">
                <a:solidFill>
                  <a:schemeClr val="tx1"/>
                </a:solidFill>
                <a:latin typeface="Times" pitchFamily="32" charset="0"/>
              </a:rPr>
              <a:t>bc</a:t>
            </a:r>
            <a:r>
              <a:rPr kumimoji="0" lang="en-US">
                <a:solidFill>
                  <a:schemeClr val="tx1"/>
                </a:solidFill>
                <a:latin typeface="Times" pitchFamily="32" charset="0"/>
              </a:rPr>
              <a:t> + </a:t>
            </a:r>
            <a:r>
              <a:rPr kumimoji="0" lang="en-US" i="1">
                <a:solidFill>
                  <a:schemeClr val="tx1"/>
                </a:solidFill>
                <a:latin typeface="Times" pitchFamily="32" charset="0"/>
              </a:rPr>
              <a:t>ad</a:t>
            </a:r>
            <a:r>
              <a:rPr kumimoji="0" lang="en-US">
                <a:solidFill>
                  <a:schemeClr val="tx1"/>
                </a:solidFill>
                <a:latin typeface="Times" pitchFamily="32" charset="0"/>
              </a:rPr>
              <a:t>.</a:t>
            </a:r>
          </a:p>
          <a:p>
            <a:pPr lvl="2"/>
            <a:endParaRPr kumimoji="0" lang="en-US">
              <a:solidFill>
                <a:srgbClr val="006600"/>
              </a:solidFill>
            </a:endParaRPr>
          </a:p>
          <a:p>
            <a:endParaRPr kumimoji="0" lang="en-US">
              <a:solidFill>
                <a:srgbClr val="006600"/>
              </a:solidFill>
            </a:endParaRPr>
          </a:p>
          <a:p>
            <a:endParaRPr kumimoji="0" lang="en-US">
              <a:solidFill>
                <a:srgbClr val="006600"/>
              </a:solidFill>
            </a:endParaRPr>
          </a:p>
          <a:p>
            <a:endParaRPr kumimoji="0" lang="en-US">
              <a:solidFill>
                <a:srgbClr val="006600"/>
              </a:solidFill>
            </a:endParaRPr>
          </a:p>
          <a:p>
            <a:endParaRPr kumimoji="0" lang="en-US">
              <a:solidFill>
                <a:srgbClr val="006600"/>
              </a:solidFill>
            </a:endParaRPr>
          </a:p>
          <a:p>
            <a:r>
              <a:rPr kumimoji="0" lang="en-US"/>
              <a:t>Q.  </a:t>
            </a:r>
            <a:r>
              <a:rPr kumimoji="0" lang="en-US">
                <a:solidFill>
                  <a:schemeClr val="tx1"/>
                </a:solidFill>
              </a:rPr>
              <a:t>Is it possible to do with fewer multiplications?</a:t>
            </a:r>
          </a:p>
          <a:p>
            <a:endParaRPr kumimoji="0" lang="en-US">
              <a:solidFill>
                <a:schemeClr val="tx1"/>
              </a:solidFill>
            </a:endParaRPr>
          </a:p>
        </p:txBody>
      </p:sp>
      <p:sp>
        <p:nvSpPr>
          <p:cNvPr id="6148" name="Rectangle 4"/>
          <p:cNvSpPr>
            <a:spLocks noChangeArrowheads="1"/>
          </p:cNvSpPr>
          <p:nvPr/>
        </p:nvSpPr>
        <p:spPr bwMode="auto">
          <a:xfrm>
            <a:off x="2260600" y="2165350"/>
            <a:ext cx="2222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a:solidFill>
                  <a:schemeClr val="accent1"/>
                </a:solidFill>
              </a:rPr>
              <a:t>4 multiplications, 2 additions</a:t>
            </a:r>
          </a:p>
        </p:txBody>
      </p:sp>
      <p:sp>
        <p:nvSpPr>
          <p:cNvPr id="6149" name="Line 5"/>
          <p:cNvSpPr>
            <a:spLocks noChangeShapeType="1"/>
          </p:cNvSpPr>
          <p:nvPr/>
        </p:nvSpPr>
        <p:spPr bwMode="auto">
          <a:xfrm flipH="1" flipV="1">
            <a:off x="2006600" y="2016125"/>
            <a:ext cx="185738" cy="195263"/>
          </a:xfrm>
          <a:prstGeom prst="line">
            <a:avLst/>
          </a:prstGeom>
          <a:noFill/>
          <a:ln w="9525">
            <a:solidFill>
              <a:schemeClr val="accent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CF887A8-CD07-442E-AB6F-F21A564552DD}" type="slidenum">
              <a:rPr lang="en-US"/>
              <a:pPr/>
              <a:t>20</a:t>
            </a:fld>
            <a:endParaRPr lang="en-US" sz="1400" dirty="0"/>
          </a:p>
        </p:txBody>
      </p:sp>
      <p:sp>
        <p:nvSpPr>
          <p:cNvPr id="38914" name="Rectangle 2"/>
          <p:cNvSpPr>
            <a:spLocks noGrp="1" noChangeArrowheads="1"/>
          </p:cNvSpPr>
          <p:nvPr>
            <p:ph type="title"/>
          </p:nvPr>
        </p:nvSpPr>
        <p:spPr/>
        <p:txBody>
          <a:bodyPr/>
          <a:lstStyle/>
          <a:p>
            <a:r>
              <a:rPr kumimoji="0" lang="en-US" dirty="0"/>
              <a:t>Fast Matrix Multiplication:  Theory</a:t>
            </a:r>
          </a:p>
        </p:txBody>
      </p:sp>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p:txBody>
              <a:bodyPr/>
              <a:lstStyle/>
              <a:p>
                <a:endParaRPr kumimoji="0" lang="en-US" dirty="0"/>
              </a:p>
              <a:p>
                <a:endParaRPr kumimoji="0" lang="en-US" dirty="0"/>
              </a:p>
              <a:p>
                <a:endParaRPr kumimoji="0" lang="en-US" dirty="0"/>
              </a:p>
              <a:p>
                <a:endParaRPr kumimoji="0" lang="en-US" dirty="0"/>
              </a:p>
              <a:p>
                <a:endParaRPr kumimoji="0" lang="en-US" dirty="0"/>
              </a:p>
              <a:p>
                <a:endParaRPr kumimoji="0" lang="en-US" dirty="0"/>
              </a:p>
              <a:p>
                <a:endParaRPr kumimoji="0" lang="en-US" dirty="0"/>
              </a:p>
              <a:p>
                <a:endParaRPr kumimoji="0" lang="en-US" dirty="0"/>
              </a:p>
              <a:p>
                <a:endParaRPr kumimoji="0" lang="en-US" dirty="0"/>
              </a:p>
              <a:p>
                <a:endParaRPr kumimoji="0" lang="en-US" dirty="0"/>
              </a:p>
              <a:p>
                <a:r>
                  <a:rPr kumimoji="0" lang="en-US" dirty="0"/>
                  <a:t>Best known.  </a:t>
                </a:r>
                <a:r>
                  <a:rPr kumimoji="0" lang="en-US" i="1" dirty="0">
                    <a:solidFill>
                      <a:schemeClr val="tx1"/>
                    </a:solidFill>
                    <a:latin typeface="Times" pitchFamily="32" charset="0"/>
                  </a:rPr>
                  <a:t>O</a:t>
                </a:r>
                <a:r>
                  <a:rPr kumimoji="0" lang="en-US" dirty="0">
                    <a:solidFill>
                      <a:schemeClr val="tx1"/>
                    </a:solidFill>
                    <a:latin typeface="Times" pitchFamily="32" charset="0"/>
                  </a:rPr>
                  <a:t>(</a:t>
                </a:r>
                <a:r>
                  <a:rPr kumimoji="0" lang="en-US" i="1" dirty="0">
                    <a:solidFill>
                      <a:schemeClr val="tx1"/>
                    </a:solidFill>
                    <a:latin typeface="Times" pitchFamily="32" charset="0"/>
                  </a:rPr>
                  <a:t>n</a:t>
                </a:r>
                <a:r>
                  <a:rPr kumimoji="0" lang="en-US" baseline="30000" dirty="0">
                    <a:solidFill>
                      <a:schemeClr val="tx1"/>
                    </a:solidFill>
                    <a:latin typeface="Times" pitchFamily="32" charset="0"/>
                  </a:rPr>
                  <a:t>2.376</a:t>
                </a:r>
                <a:r>
                  <a:rPr kumimoji="0" lang="en-US" dirty="0">
                    <a:solidFill>
                      <a:schemeClr val="tx1"/>
                    </a:solidFill>
                    <a:latin typeface="Times" pitchFamily="32" charset="0"/>
                  </a:rPr>
                  <a:t>)</a:t>
                </a:r>
                <a:r>
                  <a:rPr kumimoji="0" lang="en-US" dirty="0">
                    <a:solidFill>
                      <a:schemeClr val="tx1"/>
                    </a:solidFill>
                  </a:rPr>
                  <a:t>   </a:t>
                </a:r>
                <a:r>
                  <a:rPr kumimoji="0" lang="en-US" dirty="0">
                    <a:solidFill>
                      <a:schemeClr val="hlink"/>
                    </a:solidFill>
                  </a:rPr>
                  <a:t>[Coppersmith-</a:t>
                </a:r>
                <a:r>
                  <a:rPr kumimoji="0" lang="en-US" dirty="0" err="1">
                    <a:solidFill>
                      <a:schemeClr val="hlink"/>
                    </a:solidFill>
                  </a:rPr>
                  <a:t>Winograd</a:t>
                </a:r>
                <a:r>
                  <a:rPr kumimoji="0" lang="en-US" dirty="0">
                    <a:solidFill>
                      <a:schemeClr val="hlink"/>
                    </a:solidFill>
                  </a:rPr>
                  <a:t>, 1987]</a:t>
                </a:r>
                <a:endParaRPr kumimoji="0" lang="en-US" dirty="0"/>
              </a:p>
              <a:p>
                <a:r>
                  <a:rPr lang="en-US" dirty="0"/>
                  <a:t>                     </a:t>
                </a:r>
                <a14:m>
                  <m:oMath xmlns:m="http://schemas.openxmlformats.org/officeDocument/2006/math">
                    <m:r>
                      <a:rPr kumimoji="0" lang="en-US" dirty="0">
                        <a:solidFill>
                          <a:schemeClr val="hlink"/>
                        </a:solidFill>
                        <a:latin typeface="Cambria Math"/>
                      </a:rPr>
                      <m:t>𝑂</m:t>
                    </m:r>
                    <m:r>
                      <a:rPr kumimoji="0" lang="en-US" dirty="0">
                        <a:solidFill>
                          <a:schemeClr val="hlink"/>
                        </a:solidFill>
                        <a:latin typeface="Cambria Math"/>
                      </a:rPr>
                      <m:t>(</m:t>
                    </m:r>
                    <m:sSup>
                      <m:sSupPr>
                        <m:ctrlPr>
                          <a:rPr kumimoji="0" lang="en-US" i="1" dirty="0">
                            <a:solidFill>
                              <a:schemeClr val="hlink"/>
                            </a:solidFill>
                            <a:latin typeface="Cambria Math" panose="02040503050406030204" pitchFamily="18" charset="0"/>
                          </a:rPr>
                        </m:ctrlPr>
                      </m:sSupPr>
                      <m:e>
                        <m:r>
                          <a:rPr kumimoji="0" lang="en-US" dirty="0">
                            <a:solidFill>
                              <a:schemeClr val="hlink"/>
                            </a:solidFill>
                            <a:latin typeface="Cambria Math"/>
                          </a:rPr>
                          <m:t>𝑛</m:t>
                        </m:r>
                      </m:e>
                      <m:sup>
                        <m:r>
                          <a:rPr kumimoji="0" lang="en-US" dirty="0">
                            <a:solidFill>
                              <a:schemeClr val="hlink"/>
                            </a:solidFill>
                            <a:latin typeface="Cambria Math"/>
                          </a:rPr>
                          <m:t>2.37</m:t>
                        </m:r>
                        <m:r>
                          <a:rPr kumimoji="0" lang="en-US" dirty="0" smtClean="0">
                            <a:solidFill>
                              <a:srgbClr val="FF0000"/>
                            </a:solidFill>
                            <a:latin typeface="Cambria Math"/>
                          </a:rPr>
                          <m:t>27</m:t>
                        </m:r>
                      </m:sup>
                    </m:sSup>
                    <m:r>
                      <a:rPr kumimoji="0" lang="en-US" dirty="0">
                        <a:solidFill>
                          <a:schemeClr val="hlink"/>
                        </a:solidFill>
                        <a:latin typeface="Cambria Math"/>
                      </a:rPr>
                      <m:t>)</m:t>
                    </m:r>
                  </m:oMath>
                </a14:m>
                <a:r>
                  <a:rPr kumimoji="0" lang="en-US" dirty="0">
                    <a:solidFill>
                      <a:schemeClr val="hlink"/>
                    </a:solidFill>
                  </a:rPr>
                  <a:t>  [Williams, 2011]</a:t>
                </a:r>
              </a:p>
              <a:p>
                <a:endParaRPr kumimoji="0" lang="en-US" dirty="0"/>
              </a:p>
              <a:p>
                <a:r>
                  <a:rPr kumimoji="0" lang="en-US" dirty="0"/>
                  <a:t>Conjecture.  </a:t>
                </a:r>
                <a:r>
                  <a:rPr kumimoji="0" lang="en-US" i="1" dirty="0">
                    <a:solidFill>
                      <a:schemeClr val="tx1"/>
                    </a:solidFill>
                    <a:latin typeface="Times" pitchFamily="32" charset="0"/>
                  </a:rPr>
                  <a:t>O</a:t>
                </a:r>
                <a:r>
                  <a:rPr kumimoji="0" lang="en-US" dirty="0">
                    <a:solidFill>
                      <a:schemeClr val="tx1"/>
                    </a:solidFill>
                    <a:latin typeface="Times" pitchFamily="32" charset="0"/>
                  </a:rPr>
                  <a:t>(</a:t>
                </a:r>
                <a:r>
                  <a:rPr kumimoji="0" lang="en-US" i="1" dirty="0">
                    <a:solidFill>
                      <a:schemeClr val="tx1"/>
                    </a:solidFill>
                    <a:latin typeface="Times" pitchFamily="32" charset="0"/>
                  </a:rPr>
                  <a:t>n</a:t>
                </a:r>
                <a:r>
                  <a:rPr kumimoji="0" lang="en-US" baseline="30000" dirty="0">
                    <a:solidFill>
                      <a:schemeClr val="tx1"/>
                    </a:solidFill>
                    <a:latin typeface="Times" pitchFamily="32" charset="0"/>
                  </a:rPr>
                  <a:t>2+</a:t>
                </a:r>
                <a:r>
                  <a:rPr kumimoji="0" lang="en-US" sz="2000" baseline="30000" dirty="0">
                    <a:solidFill>
                      <a:schemeClr val="tx1"/>
                    </a:solidFill>
                    <a:sym typeface="Symbol" pitchFamily="18" charset="2"/>
                  </a:rPr>
                  <a:t></a:t>
                </a:r>
                <a:r>
                  <a:rPr kumimoji="0" lang="en-US" dirty="0">
                    <a:solidFill>
                      <a:schemeClr val="tx1"/>
                    </a:solidFill>
                    <a:latin typeface="Times" pitchFamily="32" charset="0"/>
                  </a:rPr>
                  <a:t>)</a:t>
                </a:r>
                <a:r>
                  <a:rPr kumimoji="0" lang="en-US" dirty="0">
                    <a:solidFill>
                      <a:schemeClr val="tx1"/>
                    </a:solidFill>
                  </a:rPr>
                  <a:t> for any </a:t>
                </a:r>
                <a:r>
                  <a:rPr kumimoji="0" lang="en-US" dirty="0">
                    <a:solidFill>
                      <a:schemeClr val="tx1"/>
                    </a:solidFill>
                    <a:sym typeface="Symbol" pitchFamily="18" charset="2"/>
                  </a:rPr>
                  <a:t> </a:t>
                </a:r>
                <a:r>
                  <a:rPr kumimoji="0" lang="en-US" dirty="0">
                    <a:solidFill>
                      <a:schemeClr val="tx1"/>
                    </a:solidFill>
                    <a:latin typeface="Times" pitchFamily="32" charset="0"/>
                  </a:rPr>
                  <a:t>&gt; 0</a:t>
                </a:r>
                <a:r>
                  <a:rPr kumimoji="0" lang="en-US" dirty="0">
                    <a:solidFill>
                      <a:schemeClr val="tx1"/>
                    </a:solidFill>
                  </a:rPr>
                  <a:t>. </a:t>
                </a:r>
              </a:p>
              <a:p>
                <a:pPr lvl="1"/>
                <a:endParaRPr kumimoji="0" lang="en-US" dirty="0"/>
              </a:p>
              <a:p>
                <a:r>
                  <a:rPr kumimoji="0" lang="en-US" dirty="0"/>
                  <a:t>Caveat.  </a:t>
                </a:r>
                <a:r>
                  <a:rPr kumimoji="0" lang="en-US" dirty="0">
                    <a:solidFill>
                      <a:schemeClr val="tx1"/>
                    </a:solidFill>
                  </a:rPr>
                  <a:t>Theoretical improvements to </a:t>
                </a:r>
                <a:r>
                  <a:rPr kumimoji="0" lang="en-US" dirty="0" err="1">
                    <a:solidFill>
                      <a:schemeClr val="tx1"/>
                    </a:solidFill>
                  </a:rPr>
                  <a:t>Strassen</a:t>
                </a:r>
                <a:r>
                  <a:rPr kumimoji="0" lang="en-US" dirty="0">
                    <a:solidFill>
                      <a:schemeClr val="tx1"/>
                    </a:solidFill>
                  </a:rPr>
                  <a:t> are progressively</a:t>
                </a:r>
                <a:br>
                  <a:rPr kumimoji="0" lang="en-US" dirty="0">
                    <a:solidFill>
                      <a:schemeClr val="tx1"/>
                    </a:solidFill>
                  </a:rPr>
                </a:br>
                <a:r>
                  <a:rPr kumimoji="0" lang="en-US" dirty="0">
                    <a:solidFill>
                      <a:schemeClr val="tx1"/>
                    </a:solidFill>
                  </a:rPr>
                  <a:t>less practical.</a:t>
                </a:r>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blipFill rotWithShape="1">
                <a:blip r:embed="rId3"/>
                <a:stretch>
                  <a:fillRect l="-621" b="-6757"/>
                </a:stretch>
              </a:blipFill>
            </p:spPr>
            <p:txBody>
              <a:bodyPr/>
              <a:lstStyle/>
              <a:p>
                <a:r>
                  <a:rPr lang="en-US">
                    <a:noFill/>
                  </a:rPr>
                  <a:t> </a:t>
                </a:r>
              </a:p>
            </p:txBody>
          </p:sp>
        </mc:Fallback>
      </mc:AlternateContent>
      <p:pic>
        <p:nvPicPr>
          <p:cNvPr id="38916" name="Picture 4" descr="97p00807_l"/>
          <p:cNvPicPr>
            <a:picLocks noChangeAspect="1" noChangeArrowheads="1"/>
          </p:cNvPicPr>
          <p:nvPr/>
        </p:nvPicPr>
        <p:blipFill>
          <a:blip r:embed="rId4">
            <a:extLst>
              <a:ext uri="{28A0092B-C50C-407E-A947-70E740481C1C}">
                <a14:useLocalDpi xmlns:a14="http://schemas.microsoft.com/office/drawing/2010/main" val="0"/>
              </a:ext>
            </a:extLst>
          </a:blip>
          <a:srcRect t="65947" b="9076"/>
          <a:stretch>
            <a:fillRect/>
          </a:stretch>
        </p:blipFill>
        <p:spPr bwMode="auto">
          <a:xfrm>
            <a:off x="485775" y="719138"/>
            <a:ext cx="7848600" cy="2963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noFill/>
          <a:ln/>
        </p:spPr>
        <p:txBody>
          <a:bodyPr/>
          <a:lstStyle/>
          <a:p>
            <a:r>
              <a:rPr kumimoji="0" lang="en-US"/>
              <a:t>5.6 Convolution and FFT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fld id="{1A17AC36-F29B-4AA6-9BC0-5997030D1E84}" type="slidenum">
              <a:rPr lang="en-US"/>
              <a:pPr/>
              <a:t>22</a:t>
            </a:fld>
            <a:endParaRPr lang="en-US" sz="1400"/>
          </a:p>
        </p:txBody>
      </p:sp>
      <p:sp>
        <p:nvSpPr>
          <p:cNvPr id="43010" name="Rectangle 2"/>
          <p:cNvSpPr>
            <a:spLocks noGrp="1" noChangeArrowheads="1"/>
          </p:cNvSpPr>
          <p:nvPr>
            <p:ph type="title"/>
          </p:nvPr>
        </p:nvSpPr>
        <p:spPr/>
        <p:txBody>
          <a:bodyPr/>
          <a:lstStyle/>
          <a:p>
            <a:r>
              <a:rPr kumimoji="0" lang="en-US"/>
              <a:t>Fourier Analysis</a:t>
            </a:r>
          </a:p>
        </p:txBody>
      </p:sp>
      <p:sp>
        <p:nvSpPr>
          <p:cNvPr id="43011" name="Rectangle 3"/>
          <p:cNvSpPr>
            <a:spLocks noGrp="1" noChangeArrowheads="1"/>
          </p:cNvSpPr>
          <p:nvPr>
            <p:ph type="body" idx="1"/>
          </p:nvPr>
        </p:nvSpPr>
        <p:spPr/>
        <p:txBody>
          <a:bodyPr/>
          <a:lstStyle/>
          <a:p>
            <a:r>
              <a:rPr kumimoji="0" lang="en-US"/>
              <a:t>Fourier theorem.  </a:t>
            </a:r>
            <a:r>
              <a:rPr kumimoji="0" lang="en-US">
                <a:solidFill>
                  <a:schemeClr val="hlink"/>
                </a:solidFill>
              </a:rPr>
              <a:t>[Fourier, Dirichlet, Riemann]  </a:t>
            </a:r>
            <a:r>
              <a:rPr kumimoji="0" lang="en-US">
                <a:solidFill>
                  <a:schemeClr val="tx1"/>
                </a:solidFill>
              </a:rPr>
              <a:t>Any periodic function can be expressed as the sum of a series of sinusoids. </a:t>
            </a:r>
          </a:p>
          <a:p>
            <a:endParaRPr kumimoji="0" lang="en-US"/>
          </a:p>
        </p:txBody>
      </p:sp>
      <p:sp>
        <p:nvSpPr>
          <p:cNvPr id="43023" name="Rectangle 15"/>
          <p:cNvSpPr>
            <a:spLocks noChangeArrowheads="1"/>
          </p:cNvSpPr>
          <p:nvPr/>
        </p:nvSpPr>
        <p:spPr bwMode="auto">
          <a:xfrm>
            <a:off x="6934200" y="1447800"/>
            <a:ext cx="157003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sufficiently smooth</a:t>
            </a:r>
          </a:p>
        </p:txBody>
      </p:sp>
      <p:sp>
        <p:nvSpPr>
          <p:cNvPr id="43024" name="Line 16"/>
          <p:cNvSpPr>
            <a:spLocks noChangeShapeType="1"/>
          </p:cNvSpPr>
          <p:nvPr/>
        </p:nvSpPr>
        <p:spPr bwMode="auto">
          <a:xfrm flipH="1" flipV="1">
            <a:off x="6854825" y="1296988"/>
            <a:ext cx="155575" cy="15557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2" name="Rectangle 24"/>
          <p:cNvSpPr>
            <a:spLocks noChangeArrowheads="1"/>
          </p:cNvSpPr>
          <p:nvPr/>
        </p:nvSpPr>
        <p:spPr bwMode="auto">
          <a:xfrm>
            <a:off x="8753475" y="3763963"/>
            <a:ext cx="22701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wrap="none">
            <a:spAutoFit/>
          </a:bodyPr>
          <a:lstStyle/>
          <a:p>
            <a:r>
              <a:rPr lang="en-US" i="1">
                <a:latin typeface="Times" pitchFamily="32" charset="0"/>
              </a:rPr>
              <a:t>t</a:t>
            </a:r>
          </a:p>
        </p:txBody>
      </p:sp>
      <p:sp>
        <p:nvSpPr>
          <p:cNvPr id="43037" name="Rectangle 29"/>
          <p:cNvSpPr>
            <a:spLocks noChangeArrowheads="1"/>
          </p:cNvSpPr>
          <p:nvPr/>
        </p:nvSpPr>
        <p:spPr bwMode="auto">
          <a:xfrm>
            <a:off x="5410200" y="5181600"/>
            <a:ext cx="762000" cy="3048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type="none" w="sm" len="sm"/>
              </a14:hiddenLine>
            </a:ext>
          </a:extLst>
        </p:spPr>
        <p:txBody>
          <a:bodyPr wrap="none" anchor="ctr"/>
          <a:lstStyle/>
          <a:p>
            <a:r>
              <a:rPr lang="en-US" sz="1400" i="1">
                <a:solidFill>
                  <a:schemeClr val="accent1"/>
                </a:solidFill>
                <a:latin typeface="Times" pitchFamily="32" charset="0"/>
              </a:rPr>
              <a:t>N</a:t>
            </a:r>
            <a:r>
              <a:rPr lang="en-US" sz="1400">
                <a:solidFill>
                  <a:schemeClr val="accent1"/>
                </a:solidFill>
                <a:latin typeface="Times" pitchFamily="32" charset="0"/>
              </a:rPr>
              <a:t> = 1</a:t>
            </a:r>
          </a:p>
        </p:txBody>
      </p:sp>
      <p:sp>
        <p:nvSpPr>
          <p:cNvPr id="43039" name="Rectangle 31"/>
          <p:cNvSpPr>
            <a:spLocks noChangeArrowheads="1"/>
          </p:cNvSpPr>
          <p:nvPr/>
        </p:nvSpPr>
        <p:spPr bwMode="auto">
          <a:xfrm>
            <a:off x="5410200" y="5181600"/>
            <a:ext cx="762000" cy="3048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type="none" w="sm" len="sm"/>
              </a14:hiddenLine>
            </a:ext>
          </a:extLst>
        </p:spPr>
        <p:txBody>
          <a:bodyPr wrap="none" anchor="ctr"/>
          <a:lstStyle/>
          <a:p>
            <a:r>
              <a:rPr lang="en-US" sz="1400" i="1">
                <a:solidFill>
                  <a:schemeClr val="accent1"/>
                </a:solidFill>
                <a:latin typeface="Times" pitchFamily="32" charset="0"/>
              </a:rPr>
              <a:t>N</a:t>
            </a:r>
            <a:r>
              <a:rPr lang="en-US" sz="1400">
                <a:solidFill>
                  <a:schemeClr val="accent1"/>
                </a:solidFill>
                <a:latin typeface="Times" pitchFamily="32" charset="0"/>
              </a:rPr>
              <a:t> = 5</a:t>
            </a:r>
          </a:p>
        </p:txBody>
      </p:sp>
      <p:sp>
        <p:nvSpPr>
          <p:cNvPr id="43040" name="Rectangle 32"/>
          <p:cNvSpPr>
            <a:spLocks noChangeArrowheads="1"/>
          </p:cNvSpPr>
          <p:nvPr/>
        </p:nvSpPr>
        <p:spPr bwMode="auto">
          <a:xfrm>
            <a:off x="5410200" y="5181600"/>
            <a:ext cx="762000" cy="3048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type="none" w="sm" len="sm"/>
              </a14:hiddenLine>
            </a:ext>
          </a:extLst>
        </p:spPr>
        <p:txBody>
          <a:bodyPr wrap="none" anchor="ctr"/>
          <a:lstStyle/>
          <a:p>
            <a:r>
              <a:rPr lang="en-US" sz="1400" i="1">
                <a:solidFill>
                  <a:schemeClr val="accent1"/>
                </a:solidFill>
                <a:latin typeface="Times" pitchFamily="32" charset="0"/>
              </a:rPr>
              <a:t>N</a:t>
            </a:r>
            <a:r>
              <a:rPr lang="en-US" sz="1400">
                <a:solidFill>
                  <a:schemeClr val="accent1"/>
                </a:solidFill>
                <a:latin typeface="Times" pitchFamily="32" charset="0"/>
              </a:rPr>
              <a:t> = 10</a:t>
            </a:r>
          </a:p>
        </p:txBody>
      </p:sp>
      <p:sp>
        <p:nvSpPr>
          <p:cNvPr id="43041" name="Rectangle 33"/>
          <p:cNvSpPr>
            <a:spLocks noChangeArrowheads="1"/>
          </p:cNvSpPr>
          <p:nvPr/>
        </p:nvSpPr>
        <p:spPr bwMode="auto">
          <a:xfrm>
            <a:off x="5410200" y="5181600"/>
            <a:ext cx="762000" cy="3048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type="none" w="sm" len="sm"/>
              </a14:hiddenLine>
            </a:ext>
          </a:extLst>
        </p:spPr>
        <p:txBody>
          <a:bodyPr wrap="none" anchor="ctr"/>
          <a:lstStyle/>
          <a:p>
            <a:r>
              <a:rPr lang="en-US" sz="1400" i="1">
                <a:solidFill>
                  <a:schemeClr val="accent1"/>
                </a:solidFill>
                <a:latin typeface="Times" pitchFamily="32" charset="0"/>
              </a:rPr>
              <a:t>N</a:t>
            </a:r>
            <a:r>
              <a:rPr lang="en-US" sz="1400">
                <a:solidFill>
                  <a:schemeClr val="accent1"/>
                </a:solidFill>
                <a:latin typeface="Times" pitchFamily="32" charset="0"/>
              </a:rPr>
              <a:t> = 100</a:t>
            </a:r>
          </a:p>
        </p:txBody>
      </p:sp>
      <p:pic>
        <p:nvPicPr>
          <p:cNvPr id="43046" name="Picture 38" descr="sawtooth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22488"/>
            <a:ext cx="8564563" cy="3059112"/>
          </a:xfrm>
          <a:prstGeom prst="rect">
            <a:avLst/>
          </a:prstGeom>
          <a:noFill/>
          <a:extLst>
            <a:ext uri="{909E8E84-426E-40DD-AFC4-6F175D3DCCD1}">
              <a14:hiddenFill xmlns:a14="http://schemas.microsoft.com/office/drawing/2010/main">
                <a:solidFill>
                  <a:srgbClr val="FFFFFF"/>
                </a:solidFill>
              </a14:hiddenFill>
            </a:ext>
          </a:extLst>
        </p:spPr>
      </p:pic>
      <p:pic>
        <p:nvPicPr>
          <p:cNvPr id="43047" name="Picture 39" descr="sawtooth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122488"/>
            <a:ext cx="8564563" cy="3059112"/>
          </a:xfrm>
          <a:prstGeom prst="rect">
            <a:avLst/>
          </a:prstGeom>
          <a:noFill/>
          <a:extLst>
            <a:ext uri="{909E8E84-426E-40DD-AFC4-6F175D3DCCD1}">
              <a14:hiddenFill xmlns:a14="http://schemas.microsoft.com/office/drawing/2010/main">
                <a:solidFill>
                  <a:srgbClr val="FFFFFF"/>
                </a:solidFill>
              </a14:hiddenFill>
            </a:ext>
          </a:extLst>
        </p:spPr>
      </p:pic>
      <p:pic>
        <p:nvPicPr>
          <p:cNvPr id="43048" name="Picture 40" descr="sawtooth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122488"/>
            <a:ext cx="8564563" cy="3059112"/>
          </a:xfrm>
          <a:prstGeom prst="rect">
            <a:avLst/>
          </a:prstGeom>
          <a:noFill/>
          <a:extLst>
            <a:ext uri="{909E8E84-426E-40DD-AFC4-6F175D3DCCD1}">
              <a14:hiddenFill xmlns:a14="http://schemas.microsoft.com/office/drawing/2010/main">
                <a:solidFill>
                  <a:srgbClr val="FFFFFF"/>
                </a:solidFill>
              </a14:hiddenFill>
            </a:ext>
          </a:extLst>
        </p:spPr>
      </p:pic>
      <p:pic>
        <p:nvPicPr>
          <p:cNvPr id="43049" name="Picture 41" descr="sawtooth1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188" y="2122488"/>
            <a:ext cx="8562975" cy="3059112"/>
          </a:xfrm>
          <a:prstGeom prst="rect">
            <a:avLst/>
          </a:prstGeom>
          <a:noFill/>
          <a:extLst>
            <a:ext uri="{909E8E84-426E-40DD-AFC4-6F175D3DCCD1}">
              <a14:hiddenFill xmlns:a14="http://schemas.microsoft.com/office/drawing/2010/main">
                <a:solidFill>
                  <a:srgbClr val="FFFFFF"/>
                </a:solidFill>
              </a14:hiddenFill>
            </a:ext>
          </a:extLst>
        </p:spPr>
      </p:pic>
      <p:sp>
        <p:nvSpPr>
          <p:cNvPr id="43031" name="Line 23"/>
          <p:cNvSpPr>
            <a:spLocks noChangeShapeType="1"/>
          </p:cNvSpPr>
          <p:nvPr/>
        </p:nvSpPr>
        <p:spPr bwMode="auto">
          <a:xfrm>
            <a:off x="96838" y="3659188"/>
            <a:ext cx="8821737" cy="0"/>
          </a:xfrm>
          <a:prstGeom prst="line">
            <a:avLst/>
          </a:prstGeom>
          <a:noFill/>
          <a:ln w="9525">
            <a:solidFill>
              <a:schemeClr val="hlink">
                <a:alpha val="25000"/>
              </a:schemeClr>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3030" name="Object 22"/>
          <p:cNvGraphicFramePr>
            <a:graphicFrameLocks noChangeAspect="1"/>
          </p:cNvGraphicFramePr>
          <p:nvPr/>
        </p:nvGraphicFramePr>
        <p:xfrm>
          <a:off x="3416300" y="5040313"/>
          <a:ext cx="1562100" cy="520700"/>
        </p:xfrm>
        <a:graphic>
          <a:graphicData uri="http://schemas.openxmlformats.org/presentationml/2006/ole">
            <mc:AlternateContent xmlns:mc="http://schemas.openxmlformats.org/markup-compatibility/2006">
              <mc:Choice xmlns:v="urn:schemas-microsoft-com:vml" Requires="v">
                <p:oleObj spid="_x0000_s43057" name="Equation" r:id="rId8" imgW="1562100" imgH="520700" progId="Equation.3">
                  <p:embed/>
                </p:oleObj>
              </mc:Choice>
              <mc:Fallback>
                <p:oleObj name="Equation" r:id="rId8" imgW="1562100" imgH="520700"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6300" y="5040313"/>
                        <a:ext cx="15621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3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0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9" grpId="0" animBg="1"/>
      <p:bldP spid="43040" grpId="0" animBg="1"/>
      <p:bldP spid="430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fld id="{BB129305-C18C-4F59-9F7F-87278C23917E}" type="slidenum">
              <a:rPr lang="en-US"/>
              <a:pPr/>
              <a:t>23</a:t>
            </a:fld>
            <a:endParaRPr lang="en-US" sz="1400"/>
          </a:p>
        </p:txBody>
      </p:sp>
      <p:sp>
        <p:nvSpPr>
          <p:cNvPr id="113666" name="Rectangle 2"/>
          <p:cNvSpPr>
            <a:spLocks noGrp="1" noChangeArrowheads="1"/>
          </p:cNvSpPr>
          <p:nvPr>
            <p:ph type="title"/>
          </p:nvPr>
        </p:nvSpPr>
        <p:spPr/>
        <p:txBody>
          <a:bodyPr/>
          <a:lstStyle/>
          <a:p>
            <a:r>
              <a:rPr kumimoji="0" lang="en-US"/>
              <a:t>Time Domain vs. Frequency Domain</a:t>
            </a:r>
          </a:p>
        </p:txBody>
      </p:sp>
      <p:sp>
        <p:nvSpPr>
          <p:cNvPr id="113667" name="Rectangle 3"/>
          <p:cNvSpPr>
            <a:spLocks noGrp="1" noChangeArrowheads="1"/>
          </p:cNvSpPr>
          <p:nvPr>
            <p:ph type="body" idx="1"/>
          </p:nvPr>
        </p:nvSpPr>
        <p:spPr/>
        <p:txBody>
          <a:bodyPr/>
          <a:lstStyle/>
          <a:p>
            <a:r>
              <a:rPr kumimoji="0" lang="en-US"/>
              <a:t>Signal.  </a:t>
            </a:r>
            <a:r>
              <a:rPr kumimoji="0" lang="en-US">
                <a:solidFill>
                  <a:schemeClr val="hlink"/>
                </a:solidFill>
              </a:rPr>
              <a:t>[touch tone button 1]</a:t>
            </a:r>
            <a:endParaRPr kumimoji="0" lang="en-US"/>
          </a:p>
          <a:p>
            <a:endParaRPr kumimoji="0" lang="en-US"/>
          </a:p>
          <a:p>
            <a:endParaRPr kumimoji="0" lang="en-US"/>
          </a:p>
          <a:p>
            <a:r>
              <a:rPr kumimoji="0" lang="en-US"/>
              <a:t>Time domain.</a:t>
            </a:r>
          </a:p>
          <a:p>
            <a:endParaRPr kumimoji="0" lang="en-US"/>
          </a:p>
          <a:p>
            <a:endParaRPr kumimoji="0" lang="en-US"/>
          </a:p>
          <a:p>
            <a:endParaRPr kumimoji="0" lang="en-US"/>
          </a:p>
          <a:p>
            <a:endParaRPr kumimoji="0" lang="en-US"/>
          </a:p>
          <a:p>
            <a:endParaRPr kumimoji="0" lang="en-US"/>
          </a:p>
          <a:p>
            <a:endParaRPr kumimoji="0" lang="en-US"/>
          </a:p>
          <a:p>
            <a:r>
              <a:rPr kumimoji="0" lang="en-US"/>
              <a:t>Frequency domain.</a:t>
            </a:r>
          </a:p>
        </p:txBody>
      </p:sp>
      <p:pic>
        <p:nvPicPr>
          <p:cNvPr id="113668" name="Picture 4" descr="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b="51764"/>
          <a:stretch>
            <a:fillRect/>
          </a:stretch>
        </p:blipFill>
        <p:spPr bwMode="auto">
          <a:xfrm>
            <a:off x="3198813" y="4379913"/>
            <a:ext cx="4257675" cy="1635125"/>
          </a:xfrm>
          <a:prstGeom prst="rect">
            <a:avLst/>
          </a:prstGeom>
          <a:noFill/>
          <a:extLst>
            <a:ext uri="{909E8E84-426E-40DD-AFC4-6F175D3DCCD1}">
              <a14:hiddenFill xmlns:a14="http://schemas.microsoft.com/office/drawing/2010/main">
                <a:solidFill>
                  <a:srgbClr val="FFFFFF"/>
                </a:solidFill>
              </a14:hiddenFill>
            </a:ext>
          </a:extLst>
        </p:spPr>
      </p:pic>
      <p:pic>
        <p:nvPicPr>
          <p:cNvPr id="113669" name="Picture 5" descr="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t="50139"/>
          <a:stretch>
            <a:fillRect/>
          </a:stretch>
        </p:blipFill>
        <p:spPr bwMode="auto">
          <a:xfrm>
            <a:off x="3214688" y="1946275"/>
            <a:ext cx="4257675" cy="16906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3670" name="Object 6"/>
          <p:cNvGraphicFramePr>
            <a:graphicFrameLocks noChangeAspect="1"/>
          </p:cNvGraphicFramePr>
          <p:nvPr/>
        </p:nvGraphicFramePr>
        <p:xfrm>
          <a:off x="4056063" y="1011238"/>
          <a:ext cx="3759200" cy="266700"/>
        </p:xfrm>
        <a:graphic>
          <a:graphicData uri="http://schemas.openxmlformats.org/presentationml/2006/ole">
            <mc:AlternateContent xmlns:mc="http://schemas.openxmlformats.org/markup-compatibility/2006">
              <mc:Choice xmlns:v="urn:schemas-microsoft-com:vml" Requires="v">
                <p:oleObj spid="_x0000_s113686" name="Equation" r:id="rId6" imgW="3759200" imgH="266700" progId="Equation.3">
                  <p:embed/>
                </p:oleObj>
              </mc:Choice>
              <mc:Fallback>
                <p:oleObj name="Equation" r:id="rId6" imgW="3759200" imgH="2667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6063" y="1011238"/>
                        <a:ext cx="37592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71" name="Rectangle 7"/>
          <p:cNvSpPr>
            <a:spLocks noChangeArrowheads="1"/>
          </p:cNvSpPr>
          <p:nvPr/>
        </p:nvSpPr>
        <p:spPr bwMode="auto">
          <a:xfrm>
            <a:off x="658813" y="6346825"/>
            <a:ext cx="342741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900"/>
              <a:t>Reference:  Cleve Moler, Numerical Computing with MATLAB</a:t>
            </a:r>
          </a:p>
        </p:txBody>
      </p:sp>
      <p:sp>
        <p:nvSpPr>
          <p:cNvPr id="113672" name="Rectangle 8"/>
          <p:cNvSpPr>
            <a:spLocks noChangeArrowheads="1"/>
          </p:cNvSpPr>
          <p:nvPr/>
        </p:nvSpPr>
        <p:spPr bwMode="auto">
          <a:xfrm>
            <a:off x="4738688" y="5859463"/>
            <a:ext cx="985837"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900">
                <a:solidFill>
                  <a:schemeClr val="tx1"/>
                </a:solidFill>
              </a:rPr>
              <a:t>frequency (Hz)</a:t>
            </a:r>
          </a:p>
        </p:txBody>
      </p:sp>
      <p:sp>
        <p:nvSpPr>
          <p:cNvPr id="113673" name="Rectangle 9"/>
          <p:cNvSpPr>
            <a:spLocks noChangeArrowheads="1"/>
          </p:cNvSpPr>
          <p:nvPr/>
        </p:nvSpPr>
        <p:spPr bwMode="auto">
          <a:xfrm>
            <a:off x="2449513" y="5019675"/>
            <a:ext cx="6985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900">
                <a:solidFill>
                  <a:schemeClr val="tx1"/>
                </a:solidFill>
              </a:rPr>
              <a:t>amplitude</a:t>
            </a:r>
          </a:p>
        </p:txBody>
      </p:sp>
      <p:sp>
        <p:nvSpPr>
          <p:cNvPr id="113674" name="Rectangle 10"/>
          <p:cNvSpPr>
            <a:spLocks noChangeArrowheads="1"/>
          </p:cNvSpPr>
          <p:nvPr/>
        </p:nvSpPr>
        <p:spPr bwMode="auto">
          <a:xfrm>
            <a:off x="3198813" y="5054600"/>
            <a:ext cx="184150"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endParaRPr kumimoji="1" lang="en-US"/>
          </a:p>
        </p:txBody>
      </p:sp>
      <p:sp>
        <p:nvSpPr>
          <p:cNvPr id="113675" name="Rectangle 11"/>
          <p:cNvSpPr>
            <a:spLocks noChangeArrowheads="1"/>
          </p:cNvSpPr>
          <p:nvPr/>
        </p:nvSpPr>
        <p:spPr bwMode="auto">
          <a:xfrm>
            <a:off x="3163888" y="4557713"/>
            <a:ext cx="206375"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46038" rIns="0" bIns="46038">
            <a:spAutoFit/>
          </a:bodyPr>
          <a:lstStyle/>
          <a:p>
            <a:r>
              <a:rPr kumimoji="1" lang="en-US" sz="900" b="1">
                <a:solidFill>
                  <a:schemeClr val="tx1"/>
                </a:solidFill>
                <a:latin typeface="Courier New" pitchFamily="49" charset="0"/>
              </a:rPr>
              <a:t>0.5</a:t>
            </a:r>
          </a:p>
        </p:txBody>
      </p:sp>
      <p:sp>
        <p:nvSpPr>
          <p:cNvPr id="113676" name="Rectangle 12"/>
          <p:cNvSpPr>
            <a:spLocks noChangeArrowheads="1"/>
          </p:cNvSpPr>
          <p:nvPr/>
        </p:nvSpPr>
        <p:spPr bwMode="auto">
          <a:xfrm>
            <a:off x="4932363" y="3495675"/>
            <a:ext cx="95885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900">
                <a:solidFill>
                  <a:schemeClr val="tx1"/>
                </a:solidFill>
              </a:rPr>
              <a:t>time (seconds)</a:t>
            </a:r>
          </a:p>
        </p:txBody>
      </p:sp>
      <p:sp>
        <p:nvSpPr>
          <p:cNvPr id="113677" name="Rectangle 13"/>
          <p:cNvSpPr>
            <a:spLocks noChangeArrowheads="1"/>
          </p:cNvSpPr>
          <p:nvPr/>
        </p:nvSpPr>
        <p:spPr bwMode="auto">
          <a:xfrm>
            <a:off x="2495550" y="2509838"/>
            <a:ext cx="650875"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r>
              <a:rPr kumimoji="1" lang="en-US" sz="900">
                <a:solidFill>
                  <a:schemeClr val="tx1"/>
                </a:solidFill>
              </a:rPr>
              <a:t>sound</a:t>
            </a:r>
            <a:br>
              <a:rPr kumimoji="1" lang="en-US" sz="900">
                <a:solidFill>
                  <a:schemeClr val="tx1"/>
                </a:solidFill>
              </a:rPr>
            </a:br>
            <a:r>
              <a:rPr kumimoji="1" lang="en-US" sz="900">
                <a:solidFill>
                  <a:schemeClr val="tx1"/>
                </a:solidFill>
              </a:rPr>
              <a:t>pressure</a:t>
            </a:r>
          </a:p>
        </p:txBody>
      </p:sp>
      <p:pic>
        <p:nvPicPr>
          <p:cNvPr id="113678" name="Embe1311.WAV">
            <a:hlinkClick r:id="" action="ppaction://media"/>
          </p:cNvPr>
          <p:cNvPicPr>
            <a:picLocks noChangeAspect="1" noChangeArrowheads="1"/>
          </p:cNvPicPr>
          <p:nvPr>
            <a:wavAudioFile r:embed="rId2" name="Embedded Sound 1"/>
          </p:nvPr>
        </p:nvPicPr>
        <p:blipFill>
          <a:blip r:embed="rId8">
            <a:extLst>
              <a:ext uri="{28A0092B-C50C-407E-A947-70E740481C1C}">
                <a14:useLocalDpi xmlns:a14="http://schemas.microsoft.com/office/drawing/2010/main" val="0"/>
              </a:ext>
            </a:extLst>
          </a:blip>
          <a:srcRect/>
          <a:stretch>
            <a:fillRect/>
          </a:stretch>
        </p:blipFill>
        <p:spPr bwMode="auto">
          <a:xfrm>
            <a:off x="2320925" y="1401763"/>
            <a:ext cx="309563" cy="309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3678"/>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99" fill="hold"/>
                                        <p:tgtEl>
                                          <p:spTgt spid="113678"/>
                                        </p:tgtEl>
                                      </p:cBhvr>
                                    </p:cmd>
                                  </p:childTnLst>
                                </p:cTn>
                              </p:par>
                            </p:childTnLst>
                          </p:cTn>
                        </p:par>
                      </p:childTnLst>
                    </p:cTn>
                  </p:par>
                </p:childTnLst>
              </p:cTn>
              <p:nextCondLst>
                <p:cond evt="onClick" delay="0">
                  <p:tgtEl>
                    <p:spTgt spid="113678"/>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13678"/>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8D66A5A4-A952-4D46-A840-98FA9A34C462}" type="slidenum">
              <a:rPr lang="en-US"/>
              <a:pPr/>
              <a:t>24</a:t>
            </a:fld>
            <a:endParaRPr lang="en-US" sz="1400"/>
          </a:p>
        </p:txBody>
      </p:sp>
      <p:sp>
        <p:nvSpPr>
          <p:cNvPr id="45058" name="Rectangle 2"/>
          <p:cNvSpPr>
            <a:spLocks noGrp="1" noChangeArrowheads="1"/>
          </p:cNvSpPr>
          <p:nvPr>
            <p:ph type="title"/>
          </p:nvPr>
        </p:nvSpPr>
        <p:spPr/>
        <p:txBody>
          <a:bodyPr/>
          <a:lstStyle/>
          <a:p>
            <a:r>
              <a:rPr kumimoji="0" lang="en-US"/>
              <a:t>Time Domain vs. Frequency Domain</a:t>
            </a:r>
          </a:p>
        </p:txBody>
      </p:sp>
      <p:sp>
        <p:nvSpPr>
          <p:cNvPr id="45059" name="Rectangle 3"/>
          <p:cNvSpPr>
            <a:spLocks noGrp="1" noChangeArrowheads="1"/>
          </p:cNvSpPr>
          <p:nvPr>
            <p:ph type="body" idx="1"/>
          </p:nvPr>
        </p:nvSpPr>
        <p:spPr/>
        <p:txBody>
          <a:bodyPr/>
          <a:lstStyle/>
          <a:p>
            <a:r>
              <a:rPr kumimoji="0" lang="en-US"/>
              <a:t>Signal.  </a:t>
            </a:r>
            <a:r>
              <a:rPr kumimoji="0" lang="en-US">
                <a:solidFill>
                  <a:schemeClr val="hlink"/>
                </a:solidFill>
              </a:rPr>
              <a:t>[recording, 8192 samples per second]</a:t>
            </a:r>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r>
              <a:rPr kumimoji="0" lang="en-US"/>
              <a:t>Magnitude of discrete Fourier transform.</a:t>
            </a:r>
          </a:p>
          <a:p>
            <a:endParaRPr kumimoji="0" lang="en-US"/>
          </a:p>
        </p:txBody>
      </p:sp>
      <p:pic>
        <p:nvPicPr>
          <p:cNvPr id="45060" name="Picture 4" descr="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t="50139"/>
          <a:stretch>
            <a:fillRect/>
          </a:stretch>
        </p:blipFill>
        <p:spPr bwMode="auto">
          <a:xfrm>
            <a:off x="2817813" y="1573213"/>
            <a:ext cx="4257675" cy="1690687"/>
          </a:xfrm>
          <a:prstGeom prst="rect">
            <a:avLst/>
          </a:prstGeom>
          <a:noFill/>
          <a:extLst>
            <a:ext uri="{909E8E84-426E-40DD-AFC4-6F175D3DCCD1}">
              <a14:hiddenFill xmlns:a14="http://schemas.microsoft.com/office/drawing/2010/main">
                <a:solidFill>
                  <a:srgbClr val="FFFFFF"/>
                </a:solidFill>
              </a14:hiddenFill>
            </a:ext>
          </a:extLst>
        </p:spPr>
      </p:pic>
      <p:pic>
        <p:nvPicPr>
          <p:cNvPr id="45061" name="Picture 5" descr="Picture 4"/>
          <p:cNvPicPr>
            <a:picLocks noChangeAspect="1" noChangeArrowheads="1"/>
          </p:cNvPicPr>
          <p:nvPr/>
        </p:nvPicPr>
        <p:blipFill>
          <a:blip r:embed="rId4">
            <a:extLst>
              <a:ext uri="{28A0092B-C50C-407E-A947-70E740481C1C}">
                <a14:useLocalDpi xmlns:a14="http://schemas.microsoft.com/office/drawing/2010/main" val="0"/>
              </a:ext>
            </a:extLst>
          </a:blip>
          <a:srcRect b="48787"/>
          <a:stretch>
            <a:fillRect/>
          </a:stretch>
        </p:blipFill>
        <p:spPr bwMode="auto">
          <a:xfrm>
            <a:off x="2222500" y="1508125"/>
            <a:ext cx="5732463"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5062" name="Picture 6" descr="Picture 4"/>
          <p:cNvPicPr>
            <a:picLocks noChangeAspect="1" noChangeArrowheads="1"/>
          </p:cNvPicPr>
          <p:nvPr/>
        </p:nvPicPr>
        <p:blipFill>
          <a:blip r:embed="rId4">
            <a:extLst>
              <a:ext uri="{28A0092B-C50C-407E-A947-70E740481C1C}">
                <a14:useLocalDpi xmlns:a14="http://schemas.microsoft.com/office/drawing/2010/main" val="0"/>
              </a:ext>
            </a:extLst>
          </a:blip>
          <a:srcRect t="50374"/>
          <a:stretch>
            <a:fillRect/>
          </a:stretch>
        </p:blipFill>
        <p:spPr bwMode="auto">
          <a:xfrm>
            <a:off x="2227263" y="4184650"/>
            <a:ext cx="5732462" cy="1689100"/>
          </a:xfrm>
          <a:prstGeom prst="rect">
            <a:avLst/>
          </a:prstGeom>
          <a:noFill/>
          <a:extLst>
            <a:ext uri="{909E8E84-426E-40DD-AFC4-6F175D3DCCD1}">
              <a14:hiddenFill xmlns:a14="http://schemas.microsoft.com/office/drawing/2010/main">
                <a:solidFill>
                  <a:srgbClr val="FFFFFF"/>
                </a:solidFill>
              </a14:hiddenFill>
            </a:ext>
          </a:extLst>
        </p:spPr>
      </p:pic>
      <p:sp>
        <p:nvSpPr>
          <p:cNvPr id="45063" name="Rectangle 7"/>
          <p:cNvSpPr>
            <a:spLocks noChangeArrowheads="1"/>
          </p:cNvSpPr>
          <p:nvPr/>
        </p:nvSpPr>
        <p:spPr bwMode="auto">
          <a:xfrm>
            <a:off x="658813" y="6346825"/>
            <a:ext cx="342741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900"/>
              <a:t>Reference:  Cleve Moler, Numerical Computing with MATLAB</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AD7E855F-DF42-4319-94E1-89E491C3C2E7}" type="slidenum">
              <a:rPr lang="en-US"/>
              <a:pPr/>
              <a:t>25</a:t>
            </a:fld>
            <a:endParaRPr lang="en-US" sz="1400"/>
          </a:p>
        </p:txBody>
      </p:sp>
      <p:sp>
        <p:nvSpPr>
          <p:cNvPr id="47106" name="Rectangle 2"/>
          <p:cNvSpPr>
            <a:spLocks noGrp="1" noChangeArrowheads="1"/>
          </p:cNvSpPr>
          <p:nvPr>
            <p:ph type="title"/>
          </p:nvPr>
        </p:nvSpPr>
        <p:spPr/>
        <p:txBody>
          <a:bodyPr/>
          <a:lstStyle/>
          <a:p>
            <a:r>
              <a:rPr kumimoji="0" lang="en-US"/>
              <a:t>Fast Fourier Transform</a:t>
            </a:r>
          </a:p>
        </p:txBody>
      </p:sp>
      <p:sp>
        <p:nvSpPr>
          <p:cNvPr id="47107" name="Rectangle 3"/>
          <p:cNvSpPr>
            <a:spLocks noGrp="1" noChangeArrowheads="1"/>
          </p:cNvSpPr>
          <p:nvPr>
            <p:ph type="body" idx="1"/>
          </p:nvPr>
        </p:nvSpPr>
        <p:spPr>
          <a:xfrm>
            <a:off x="609600" y="914400"/>
            <a:ext cx="8101013" cy="5410200"/>
          </a:xfrm>
        </p:spPr>
        <p:txBody>
          <a:bodyPr/>
          <a:lstStyle/>
          <a:p>
            <a:r>
              <a:rPr kumimoji="0" lang="en-US"/>
              <a:t>FFT.  </a:t>
            </a:r>
            <a:r>
              <a:rPr kumimoji="0" lang="en-US">
                <a:solidFill>
                  <a:schemeClr val="tx1"/>
                </a:solidFill>
              </a:rPr>
              <a:t>Fast way to convert between time-domain and frequency-domain.</a:t>
            </a:r>
          </a:p>
          <a:p>
            <a:endParaRPr kumimoji="0" lang="en-US"/>
          </a:p>
          <a:p>
            <a:r>
              <a:rPr kumimoji="0" lang="en-US"/>
              <a:t>Alternate viewpoint.  </a:t>
            </a:r>
            <a:r>
              <a:rPr kumimoji="0" lang="en-US">
                <a:solidFill>
                  <a:schemeClr val="tx1"/>
                </a:solidFill>
              </a:rPr>
              <a:t>Fast way to multiply and evaluate </a:t>
            </a:r>
            <a:r>
              <a:rPr kumimoji="0" lang="en-US">
                <a:solidFill>
                  <a:schemeClr val="accent1"/>
                </a:solidFill>
              </a:rPr>
              <a:t>polynomials</a:t>
            </a:r>
            <a:r>
              <a:rPr kumimoji="0" lang="en-US">
                <a:solidFill>
                  <a:schemeClr val="tx1"/>
                </a:solidFill>
              </a:rPr>
              <a:t>.</a:t>
            </a:r>
          </a:p>
        </p:txBody>
      </p:sp>
      <p:sp>
        <p:nvSpPr>
          <p:cNvPr id="47108" name="Rectangle 4"/>
          <p:cNvSpPr>
            <a:spLocks noChangeArrowheads="1"/>
          </p:cNvSpPr>
          <p:nvPr/>
        </p:nvSpPr>
        <p:spPr bwMode="auto">
          <a:xfrm>
            <a:off x="1473200" y="3262313"/>
            <a:ext cx="5969000" cy="110966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4320" tIns="91440" rIns="182880" bIns="137160">
            <a:spAutoFit/>
          </a:bodyPr>
          <a:lstStyle/>
          <a:p>
            <a:pPr>
              <a:lnSpc>
                <a:spcPct val="120000"/>
              </a:lnSpc>
            </a:pPr>
            <a:r>
              <a:rPr kumimoji="1" lang="en-US" sz="1600">
                <a:solidFill>
                  <a:schemeClr val="tx1"/>
                </a:solidFill>
              </a:rPr>
              <a:t>If you speed up any nontrivial algorithm by a factor of a million or so the world will beat a path towards finding useful applications for it.    </a:t>
            </a:r>
            <a:r>
              <a:rPr kumimoji="1" lang="en-US" sz="1600"/>
              <a:t>-Numerical Recipes</a:t>
            </a:r>
          </a:p>
        </p:txBody>
      </p:sp>
      <p:sp>
        <p:nvSpPr>
          <p:cNvPr id="47109" name="Rectangle 5"/>
          <p:cNvSpPr>
            <a:spLocks noChangeArrowheads="1"/>
          </p:cNvSpPr>
          <p:nvPr/>
        </p:nvSpPr>
        <p:spPr bwMode="auto">
          <a:xfrm>
            <a:off x="6337300" y="2295525"/>
            <a:ext cx="1739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a:t>we take this approach</a:t>
            </a:r>
          </a:p>
        </p:txBody>
      </p:sp>
      <p:sp>
        <p:nvSpPr>
          <p:cNvPr id="47110" name="Line 6"/>
          <p:cNvSpPr>
            <a:spLocks noChangeShapeType="1"/>
          </p:cNvSpPr>
          <p:nvPr/>
        </p:nvSpPr>
        <p:spPr bwMode="auto">
          <a:xfrm flipH="1" flipV="1">
            <a:off x="7046913" y="2020888"/>
            <a:ext cx="115887" cy="188912"/>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pic>
        <p:nvPicPr>
          <p:cNvPr id="2" name="Picture 1">
            <a:extLst>
              <a:ext uri="{FF2B5EF4-FFF2-40B4-BE49-F238E27FC236}">
                <a16:creationId xmlns:a16="http://schemas.microsoft.com/office/drawing/2014/main" id="{F08DD6ED-2689-A84D-9698-D0D84CB8478D}"/>
              </a:ext>
            </a:extLst>
          </p:cNvPr>
          <p:cNvPicPr>
            <a:picLocks noChangeAspect="1"/>
          </p:cNvPicPr>
          <p:nvPr/>
        </p:nvPicPr>
        <p:blipFill>
          <a:blip r:embed="rId3"/>
          <a:stretch>
            <a:fillRect/>
          </a:stretch>
        </p:blipFill>
        <p:spPr>
          <a:xfrm>
            <a:off x="2000250" y="4676775"/>
            <a:ext cx="5143500" cy="850900"/>
          </a:xfrm>
          <a:prstGeom prst="rect">
            <a:avLst/>
          </a:prstGeom>
        </p:spPr>
      </p:pic>
      <p:pic>
        <p:nvPicPr>
          <p:cNvPr id="3" name="Picture 2">
            <a:extLst>
              <a:ext uri="{FF2B5EF4-FFF2-40B4-BE49-F238E27FC236}">
                <a16:creationId xmlns:a16="http://schemas.microsoft.com/office/drawing/2014/main" id="{7808A49D-C824-154C-A24A-888D4831A917}"/>
              </a:ext>
            </a:extLst>
          </p:cNvPr>
          <p:cNvPicPr>
            <a:picLocks noChangeAspect="1"/>
          </p:cNvPicPr>
          <p:nvPr/>
        </p:nvPicPr>
        <p:blipFill>
          <a:blip r:embed="rId4"/>
          <a:stretch>
            <a:fillRect/>
          </a:stretch>
        </p:blipFill>
        <p:spPr>
          <a:xfrm>
            <a:off x="1606550" y="5484813"/>
            <a:ext cx="5702300" cy="8255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0E3724D-5724-4DB8-92DB-54419569B9A3}" type="slidenum">
              <a:rPr lang="en-US"/>
              <a:pPr/>
              <a:t>26</a:t>
            </a:fld>
            <a:endParaRPr lang="en-US" sz="1400"/>
          </a:p>
        </p:txBody>
      </p:sp>
      <p:sp>
        <p:nvSpPr>
          <p:cNvPr id="49154" name="Rectangle 2"/>
          <p:cNvSpPr>
            <a:spLocks noGrp="1" noChangeArrowheads="1"/>
          </p:cNvSpPr>
          <p:nvPr>
            <p:ph type="title"/>
          </p:nvPr>
        </p:nvSpPr>
        <p:spPr/>
        <p:txBody>
          <a:bodyPr/>
          <a:lstStyle/>
          <a:p>
            <a:r>
              <a:rPr kumimoji="0" lang="en-US"/>
              <a:t>Fast Fourier Transform:  Applications</a:t>
            </a:r>
          </a:p>
        </p:txBody>
      </p:sp>
      <p:sp>
        <p:nvSpPr>
          <p:cNvPr id="49155" name="Rectangle 3"/>
          <p:cNvSpPr>
            <a:spLocks noGrp="1" noChangeArrowheads="1"/>
          </p:cNvSpPr>
          <p:nvPr>
            <p:ph type="body" idx="1"/>
          </p:nvPr>
        </p:nvSpPr>
        <p:spPr/>
        <p:txBody>
          <a:bodyPr/>
          <a:lstStyle/>
          <a:p>
            <a:r>
              <a:rPr kumimoji="0" lang="en-US"/>
              <a:t>Applications.</a:t>
            </a:r>
          </a:p>
          <a:p>
            <a:pPr lvl="1"/>
            <a:r>
              <a:rPr kumimoji="0" lang="en-US"/>
              <a:t>Optics, acoustics, quantum physics, telecommunications, radar, control systems, signal processing, speech recognition, data compression, image processing, seismology, mass spectrometry…</a:t>
            </a:r>
          </a:p>
          <a:p>
            <a:pPr lvl="1"/>
            <a:r>
              <a:rPr kumimoji="0" lang="en-US"/>
              <a:t>Digital media.  </a:t>
            </a:r>
            <a:r>
              <a:rPr kumimoji="0" lang="en-US">
                <a:solidFill>
                  <a:schemeClr val="hlink"/>
                </a:solidFill>
              </a:rPr>
              <a:t>[DVD, JPEG, MP3, H.264]</a:t>
            </a:r>
          </a:p>
          <a:p>
            <a:pPr lvl="1"/>
            <a:r>
              <a:rPr kumimoji="0" lang="en-US"/>
              <a:t>Medical diagnostics.  </a:t>
            </a:r>
            <a:r>
              <a:rPr kumimoji="0" lang="en-US">
                <a:solidFill>
                  <a:schemeClr val="hlink"/>
                </a:solidFill>
              </a:rPr>
              <a:t>[MRI, CT, PET scans, ultrasound]</a:t>
            </a:r>
          </a:p>
          <a:p>
            <a:pPr lvl="1"/>
            <a:r>
              <a:rPr kumimoji="0" lang="en-US"/>
              <a:t>Numerical solutions to Poisson's equation.</a:t>
            </a:r>
          </a:p>
          <a:p>
            <a:pPr lvl="1"/>
            <a:r>
              <a:rPr kumimoji="0" lang="en-US"/>
              <a:t>Shor's quantum factoring algorithm.</a:t>
            </a:r>
          </a:p>
          <a:p>
            <a:pPr lvl="1"/>
            <a:r>
              <a:rPr kumimoji="0" lang="en-US"/>
              <a:t>…</a:t>
            </a:r>
          </a:p>
          <a:p>
            <a:endParaRPr kumimoji="0" lang="en-US">
              <a:solidFill>
                <a:schemeClr val="tx1"/>
              </a:solidFill>
            </a:endParaRPr>
          </a:p>
          <a:p>
            <a:endParaRPr kumimoji="0" lang="en-US">
              <a:solidFill>
                <a:schemeClr val="tx1"/>
              </a:solidFill>
            </a:endParaRPr>
          </a:p>
          <a:p>
            <a:pPr lvl="1"/>
            <a:endParaRPr kumimoji="0" lang="en-US"/>
          </a:p>
          <a:p>
            <a:endParaRPr kumimoji="0" lang="en-US"/>
          </a:p>
        </p:txBody>
      </p:sp>
      <p:sp>
        <p:nvSpPr>
          <p:cNvPr id="49156" name="Rectangle 4"/>
          <p:cNvSpPr>
            <a:spLocks noChangeArrowheads="1"/>
          </p:cNvSpPr>
          <p:nvPr/>
        </p:nvSpPr>
        <p:spPr bwMode="auto">
          <a:xfrm>
            <a:off x="1754188" y="4197350"/>
            <a:ext cx="6013450" cy="16970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4320" tIns="91440" rIns="182880" bIns="137160">
            <a:spAutoFit/>
          </a:bodyPr>
          <a:lstStyle/>
          <a:p>
            <a:pPr>
              <a:lnSpc>
                <a:spcPct val="120000"/>
              </a:lnSpc>
            </a:pPr>
            <a:r>
              <a:rPr kumimoji="1" lang="en-US" sz="1600" dirty="0">
                <a:solidFill>
                  <a:schemeClr val="tx1"/>
                </a:solidFill>
              </a:rPr>
              <a:t>The FFT is one of the truly great computational developments of [the 20th] century.  It has changed the face of science and engineering so much that it is not an exaggeration to say that life as we know it would be very different without the FFT.   </a:t>
            </a:r>
            <a:r>
              <a:rPr kumimoji="1" lang="en-US" sz="1600" dirty="0"/>
              <a:t>-Charles van Loan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0E7AF0C-7459-4306-AEC1-ED71A8CA1A7F}" type="slidenum">
              <a:rPr lang="en-US"/>
              <a:pPr/>
              <a:t>27</a:t>
            </a:fld>
            <a:endParaRPr lang="en-US" sz="1400"/>
          </a:p>
        </p:txBody>
      </p:sp>
      <p:sp>
        <p:nvSpPr>
          <p:cNvPr id="51202" name="Rectangle 2"/>
          <p:cNvSpPr>
            <a:spLocks noGrp="1" noChangeArrowheads="1"/>
          </p:cNvSpPr>
          <p:nvPr>
            <p:ph type="title"/>
          </p:nvPr>
        </p:nvSpPr>
        <p:spPr/>
        <p:txBody>
          <a:bodyPr/>
          <a:lstStyle/>
          <a:p>
            <a:r>
              <a:rPr kumimoji="0" lang="en-US"/>
              <a:t>Fast Fourier Transform:  Brief History</a:t>
            </a:r>
          </a:p>
        </p:txBody>
      </p:sp>
      <p:sp>
        <p:nvSpPr>
          <p:cNvPr id="51203" name="Rectangle 3"/>
          <p:cNvSpPr>
            <a:spLocks noGrp="1" noChangeArrowheads="1"/>
          </p:cNvSpPr>
          <p:nvPr>
            <p:ph type="body" idx="1"/>
          </p:nvPr>
        </p:nvSpPr>
        <p:spPr/>
        <p:txBody>
          <a:bodyPr/>
          <a:lstStyle/>
          <a:p>
            <a:r>
              <a:rPr kumimoji="0" lang="en-US" dirty="0"/>
              <a:t>Gauss (1805, 1866).  </a:t>
            </a:r>
            <a:r>
              <a:rPr kumimoji="0" lang="en-US" dirty="0">
                <a:solidFill>
                  <a:schemeClr val="tx1"/>
                </a:solidFill>
              </a:rPr>
              <a:t>Analyzed periodic motion of asteroid Ceres.</a:t>
            </a:r>
          </a:p>
          <a:p>
            <a:endParaRPr kumimoji="0" lang="en-US" dirty="0"/>
          </a:p>
          <a:p>
            <a:r>
              <a:rPr kumimoji="0" lang="en-US" dirty="0"/>
              <a:t>Runge-König (1924).  </a:t>
            </a:r>
            <a:r>
              <a:rPr kumimoji="0" lang="en-US" dirty="0">
                <a:solidFill>
                  <a:schemeClr val="tx1"/>
                </a:solidFill>
              </a:rPr>
              <a:t>Laid theoretical groundwork.</a:t>
            </a:r>
          </a:p>
          <a:p>
            <a:endParaRPr kumimoji="0" lang="en-US" dirty="0"/>
          </a:p>
          <a:p>
            <a:r>
              <a:rPr kumimoji="0" lang="en-US" dirty="0"/>
              <a:t>Danielson-</a:t>
            </a:r>
            <a:r>
              <a:rPr kumimoji="0" lang="en-US" dirty="0" err="1"/>
              <a:t>Lanczos</a:t>
            </a:r>
            <a:r>
              <a:rPr kumimoji="0" lang="en-US" dirty="0"/>
              <a:t> (1942).  </a:t>
            </a:r>
            <a:r>
              <a:rPr kumimoji="0" lang="en-US" dirty="0">
                <a:solidFill>
                  <a:schemeClr val="tx1"/>
                </a:solidFill>
              </a:rPr>
              <a:t>Efficient algorithm, x-ray crystallography.</a:t>
            </a:r>
          </a:p>
          <a:p>
            <a:endParaRPr kumimoji="0" lang="en-US" dirty="0"/>
          </a:p>
          <a:p>
            <a:r>
              <a:rPr kumimoji="0" lang="en-US" dirty="0"/>
              <a:t>Cooley-Tukey (1965).  </a:t>
            </a:r>
            <a:r>
              <a:rPr kumimoji="0" lang="en-US" dirty="0">
                <a:solidFill>
                  <a:schemeClr val="tx1"/>
                </a:solidFill>
              </a:rPr>
              <a:t>Monitoring nuclear tests in Soviet Union and tracking submarines.  Rediscovered and popularized FFT.</a:t>
            </a:r>
          </a:p>
          <a:p>
            <a:pPr lvl="1"/>
            <a:endParaRPr kumimoji="0" lang="en-US" dirty="0"/>
          </a:p>
          <a:p>
            <a:pPr lvl="1"/>
            <a:endParaRPr kumimoji="0" lang="en-US" dirty="0"/>
          </a:p>
          <a:p>
            <a:pPr lvl="1"/>
            <a:endParaRPr kumimoji="0" lang="en-US" dirty="0"/>
          </a:p>
          <a:p>
            <a:r>
              <a:rPr kumimoji="0" lang="en-US" dirty="0">
                <a:solidFill>
                  <a:schemeClr val="accent1"/>
                </a:solidFill>
              </a:rPr>
              <a:t>Importance</a:t>
            </a:r>
            <a:r>
              <a:rPr kumimoji="0" lang="en-US" dirty="0">
                <a:solidFill>
                  <a:schemeClr val="tx1"/>
                </a:solidFill>
              </a:rPr>
              <a:t> not fully realized until advent of digital computers.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269DDB90-5B49-482E-8D53-A900423D2B58}" type="slidenum">
              <a:rPr lang="en-US"/>
              <a:pPr/>
              <a:t>28</a:t>
            </a:fld>
            <a:endParaRPr lang="en-US" sz="1400"/>
          </a:p>
        </p:txBody>
      </p:sp>
      <p:sp>
        <p:nvSpPr>
          <p:cNvPr id="53250" name="Rectangle 2"/>
          <p:cNvSpPr>
            <a:spLocks noGrp="1" noChangeArrowheads="1"/>
          </p:cNvSpPr>
          <p:nvPr>
            <p:ph type="title"/>
          </p:nvPr>
        </p:nvSpPr>
        <p:spPr/>
        <p:txBody>
          <a:bodyPr/>
          <a:lstStyle/>
          <a:p>
            <a:r>
              <a:rPr kumimoji="0" lang="en-US"/>
              <a:t>Polynomials:  Coefficient Representation</a:t>
            </a:r>
          </a:p>
        </p:txBody>
      </p:sp>
      <p:sp>
        <p:nvSpPr>
          <p:cNvPr id="53251" name="Rectangle 3"/>
          <p:cNvSpPr>
            <a:spLocks noGrp="1" noChangeArrowheads="1"/>
          </p:cNvSpPr>
          <p:nvPr>
            <p:ph type="body" idx="1"/>
          </p:nvPr>
        </p:nvSpPr>
        <p:spPr/>
        <p:txBody>
          <a:bodyPr/>
          <a:lstStyle/>
          <a:p>
            <a:r>
              <a:rPr kumimoji="0" lang="en-US"/>
              <a:t>Polynomial.  </a:t>
            </a:r>
            <a:r>
              <a:rPr kumimoji="0" lang="en-US">
                <a:solidFill>
                  <a:schemeClr val="hlink"/>
                </a:solidFill>
              </a:rPr>
              <a:t>[coefficient representation]</a:t>
            </a:r>
          </a:p>
          <a:p>
            <a:pPr lvl="1"/>
            <a:endParaRPr kumimoji="0" lang="en-US"/>
          </a:p>
          <a:p>
            <a:pPr lvl="1"/>
            <a:endParaRPr kumimoji="0" lang="en-US"/>
          </a:p>
          <a:p>
            <a:endParaRPr kumimoji="0" lang="en-US"/>
          </a:p>
          <a:p>
            <a:endParaRPr kumimoji="0" lang="en-US"/>
          </a:p>
          <a:p>
            <a:r>
              <a:rPr kumimoji="0" lang="en-US"/>
              <a:t>Add.  </a:t>
            </a:r>
            <a:r>
              <a:rPr kumimoji="0" lang="en-US" i="1">
                <a:solidFill>
                  <a:schemeClr val="tx1"/>
                </a:solidFill>
                <a:latin typeface="Times" pitchFamily="32" charset="0"/>
              </a:rPr>
              <a:t>O</a:t>
            </a:r>
            <a:r>
              <a:rPr kumimoji="0" lang="en-US">
                <a:solidFill>
                  <a:schemeClr val="tx1"/>
                </a:solidFill>
                <a:latin typeface="Times" pitchFamily="32" charset="0"/>
              </a:rPr>
              <a:t>(</a:t>
            </a:r>
            <a:r>
              <a:rPr kumimoji="0" lang="en-US" i="1">
                <a:solidFill>
                  <a:schemeClr val="tx1"/>
                </a:solidFill>
                <a:latin typeface="Times" pitchFamily="32" charset="0"/>
              </a:rPr>
              <a:t>n</a:t>
            </a:r>
            <a:r>
              <a:rPr kumimoji="0" lang="en-US">
                <a:solidFill>
                  <a:schemeClr val="tx1"/>
                </a:solidFill>
                <a:latin typeface="Times" pitchFamily="32" charset="0"/>
              </a:rPr>
              <a:t>)</a:t>
            </a:r>
            <a:r>
              <a:rPr kumimoji="0" lang="en-US">
                <a:solidFill>
                  <a:schemeClr val="tx1"/>
                </a:solidFill>
              </a:rPr>
              <a:t> arithmetic operations.</a:t>
            </a:r>
          </a:p>
          <a:p>
            <a:endParaRPr kumimoji="0" lang="en-US"/>
          </a:p>
          <a:p>
            <a:endParaRPr kumimoji="0" lang="en-US"/>
          </a:p>
          <a:p>
            <a:endParaRPr kumimoji="0" lang="en-US"/>
          </a:p>
          <a:p>
            <a:r>
              <a:rPr kumimoji="0" lang="en-US"/>
              <a:t>Evaluate.  </a:t>
            </a:r>
            <a:r>
              <a:rPr kumimoji="0" lang="en-US" i="1">
                <a:solidFill>
                  <a:schemeClr val="tx1"/>
                </a:solidFill>
                <a:latin typeface="Times" pitchFamily="32" charset="0"/>
              </a:rPr>
              <a:t>O</a:t>
            </a:r>
            <a:r>
              <a:rPr kumimoji="0" lang="en-US">
                <a:solidFill>
                  <a:schemeClr val="tx1"/>
                </a:solidFill>
                <a:latin typeface="Times" pitchFamily="32" charset="0"/>
              </a:rPr>
              <a:t>(</a:t>
            </a:r>
            <a:r>
              <a:rPr kumimoji="0" lang="en-US" i="1">
                <a:solidFill>
                  <a:schemeClr val="tx1"/>
                </a:solidFill>
                <a:latin typeface="Times" pitchFamily="32" charset="0"/>
              </a:rPr>
              <a:t>n</a:t>
            </a:r>
            <a:r>
              <a:rPr kumimoji="0" lang="en-US">
                <a:solidFill>
                  <a:schemeClr val="tx1"/>
                </a:solidFill>
                <a:latin typeface="Times" pitchFamily="32" charset="0"/>
              </a:rPr>
              <a:t>)</a:t>
            </a:r>
            <a:r>
              <a:rPr kumimoji="0" lang="en-US">
                <a:solidFill>
                  <a:schemeClr val="tx1"/>
                </a:solidFill>
              </a:rPr>
              <a:t> using Horner's method.</a:t>
            </a:r>
          </a:p>
          <a:p>
            <a:endParaRPr kumimoji="0" lang="en-US"/>
          </a:p>
          <a:p>
            <a:endParaRPr kumimoji="0" lang="en-US"/>
          </a:p>
          <a:p>
            <a:endParaRPr kumimoji="0" lang="en-US"/>
          </a:p>
          <a:p>
            <a:r>
              <a:rPr kumimoji="0" lang="en-US"/>
              <a:t>Multiply (convolve). </a:t>
            </a:r>
            <a:r>
              <a:rPr kumimoji="0" lang="en-US">
                <a:solidFill>
                  <a:schemeClr val="tx1"/>
                </a:solidFill>
              </a:rPr>
              <a:t> </a:t>
            </a:r>
            <a:r>
              <a:rPr kumimoji="0" lang="en-US" i="1">
                <a:solidFill>
                  <a:schemeClr val="tx1"/>
                </a:solidFill>
                <a:latin typeface="Times" pitchFamily="32" charset="0"/>
              </a:rPr>
              <a:t>O</a:t>
            </a:r>
            <a:r>
              <a:rPr kumimoji="0" lang="en-US">
                <a:solidFill>
                  <a:schemeClr val="tx1"/>
                </a:solidFill>
                <a:latin typeface="Times" pitchFamily="32" charset="0"/>
              </a:rPr>
              <a:t>(</a:t>
            </a:r>
            <a:r>
              <a:rPr kumimoji="0" lang="en-US" i="1">
                <a:solidFill>
                  <a:schemeClr val="tx1"/>
                </a:solidFill>
                <a:latin typeface="Times" pitchFamily="32" charset="0"/>
              </a:rPr>
              <a:t>n</a:t>
            </a:r>
            <a:r>
              <a:rPr kumimoji="0" lang="en-US" baseline="30000">
                <a:solidFill>
                  <a:schemeClr val="tx1"/>
                </a:solidFill>
                <a:latin typeface="Times" pitchFamily="32" charset="0"/>
              </a:rPr>
              <a:t>2</a:t>
            </a:r>
            <a:r>
              <a:rPr kumimoji="0" lang="en-US">
                <a:solidFill>
                  <a:schemeClr val="tx1"/>
                </a:solidFill>
                <a:latin typeface="Times" pitchFamily="32" charset="0"/>
              </a:rPr>
              <a:t>)</a:t>
            </a:r>
            <a:r>
              <a:rPr kumimoji="0" lang="en-US">
                <a:solidFill>
                  <a:schemeClr val="tx1"/>
                </a:solidFill>
              </a:rPr>
              <a:t> using brute force.</a:t>
            </a:r>
          </a:p>
        </p:txBody>
      </p:sp>
      <p:graphicFrame>
        <p:nvGraphicFramePr>
          <p:cNvPr id="53252" name="Object 4"/>
          <p:cNvGraphicFramePr>
            <a:graphicFrameLocks noChangeAspect="1"/>
          </p:cNvGraphicFramePr>
          <p:nvPr/>
        </p:nvGraphicFramePr>
        <p:xfrm>
          <a:off x="1890713" y="1390650"/>
          <a:ext cx="3259137" cy="314325"/>
        </p:xfrm>
        <a:graphic>
          <a:graphicData uri="http://schemas.openxmlformats.org/presentationml/2006/ole">
            <mc:AlternateContent xmlns:mc="http://schemas.openxmlformats.org/markup-compatibility/2006">
              <mc:Choice xmlns:v="urn:schemas-microsoft-com:vml" Requires="v">
                <p:oleObj spid="_x0000_s53292" name="Equation" r:id="rId4" imgW="3263900" imgH="317500" progId="Equation.3">
                  <p:embed/>
                </p:oleObj>
              </mc:Choice>
              <mc:Fallback>
                <p:oleObj name="Equation" r:id="rId4" imgW="3263900" imgH="317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0713" y="1390650"/>
                        <a:ext cx="3259137" cy="3143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3" name="Object 5"/>
          <p:cNvGraphicFramePr>
            <a:graphicFrameLocks noChangeAspect="1"/>
          </p:cNvGraphicFramePr>
          <p:nvPr/>
        </p:nvGraphicFramePr>
        <p:xfrm>
          <a:off x="1892300" y="1922463"/>
          <a:ext cx="3194050" cy="315912"/>
        </p:xfrm>
        <a:graphic>
          <a:graphicData uri="http://schemas.openxmlformats.org/presentationml/2006/ole">
            <mc:AlternateContent xmlns:mc="http://schemas.openxmlformats.org/markup-compatibility/2006">
              <mc:Choice xmlns:v="urn:schemas-microsoft-com:vml" Requires="v">
                <p:oleObj spid="_x0000_s53293" name="Equation" r:id="rId6" imgW="3200400" imgH="317500" progId="Equation.3">
                  <p:embed/>
                </p:oleObj>
              </mc:Choice>
              <mc:Fallback>
                <p:oleObj name="Equation" r:id="rId6" imgW="3200400" imgH="3175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2300" y="1922463"/>
                        <a:ext cx="3194050" cy="3159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6"/>
          <p:cNvGraphicFramePr>
            <a:graphicFrameLocks noChangeAspect="1"/>
          </p:cNvGraphicFramePr>
          <p:nvPr/>
        </p:nvGraphicFramePr>
        <p:xfrm>
          <a:off x="1954213" y="3116263"/>
          <a:ext cx="5095875" cy="366712"/>
        </p:xfrm>
        <a:graphic>
          <a:graphicData uri="http://schemas.openxmlformats.org/presentationml/2006/ole">
            <mc:AlternateContent xmlns:mc="http://schemas.openxmlformats.org/markup-compatibility/2006">
              <mc:Choice xmlns:v="urn:schemas-microsoft-com:vml" Requires="v">
                <p:oleObj spid="_x0000_s53294" name="Equation" r:id="rId8" imgW="5105400" imgH="368300" progId="Equation.3">
                  <p:embed/>
                </p:oleObj>
              </mc:Choice>
              <mc:Fallback>
                <p:oleObj name="Equation" r:id="rId8" imgW="5105400" imgH="3683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4213" y="3116263"/>
                        <a:ext cx="5095875" cy="3667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7"/>
          <p:cNvGraphicFramePr>
            <a:graphicFrameLocks noChangeAspect="1"/>
          </p:cNvGraphicFramePr>
          <p:nvPr/>
        </p:nvGraphicFramePr>
        <p:xfrm>
          <a:off x="1827213" y="4502150"/>
          <a:ext cx="4802187" cy="263525"/>
        </p:xfrm>
        <a:graphic>
          <a:graphicData uri="http://schemas.openxmlformats.org/presentationml/2006/ole">
            <mc:AlternateContent xmlns:mc="http://schemas.openxmlformats.org/markup-compatibility/2006">
              <mc:Choice xmlns:v="urn:schemas-microsoft-com:vml" Requires="v">
                <p:oleObj spid="_x0000_s53295" name="Equation" r:id="rId10" imgW="4813300" imgH="266700" progId="Equation.3">
                  <p:embed/>
                </p:oleObj>
              </mc:Choice>
              <mc:Fallback>
                <p:oleObj name="Equation" r:id="rId10" imgW="4813300" imgH="2667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7213" y="4502150"/>
                        <a:ext cx="4802187" cy="2635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8"/>
          <p:cNvGraphicFramePr>
            <a:graphicFrameLocks noChangeAspect="1"/>
          </p:cNvGraphicFramePr>
          <p:nvPr/>
        </p:nvGraphicFramePr>
        <p:xfrm>
          <a:off x="1863725" y="5711825"/>
          <a:ext cx="4056063" cy="644525"/>
        </p:xfrm>
        <a:graphic>
          <a:graphicData uri="http://schemas.openxmlformats.org/presentationml/2006/ole">
            <mc:AlternateContent xmlns:mc="http://schemas.openxmlformats.org/markup-compatibility/2006">
              <mc:Choice xmlns:v="urn:schemas-microsoft-com:vml" Requires="v">
                <p:oleObj spid="_x0000_s53296" name="Equation" r:id="rId12" imgW="4064000" imgH="647700" progId="Equation.3">
                  <p:embed/>
                </p:oleObj>
              </mc:Choice>
              <mc:Fallback>
                <p:oleObj name="Equation" r:id="rId12" imgW="4064000" imgH="64770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63725" y="5711825"/>
                        <a:ext cx="4056063" cy="6445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671BB5F6-3187-4A64-9421-9376E53D86FD}" type="slidenum">
              <a:rPr lang="en-US"/>
              <a:pPr/>
              <a:t>29</a:t>
            </a:fld>
            <a:endParaRPr lang="en-US" sz="1400"/>
          </a:p>
        </p:txBody>
      </p:sp>
      <p:sp>
        <p:nvSpPr>
          <p:cNvPr id="55298" name="Rectangle 2"/>
          <p:cNvSpPr>
            <a:spLocks noGrp="1" noChangeArrowheads="1"/>
          </p:cNvSpPr>
          <p:nvPr>
            <p:ph type="title"/>
          </p:nvPr>
        </p:nvSpPr>
        <p:spPr/>
        <p:txBody>
          <a:bodyPr/>
          <a:lstStyle/>
          <a:p>
            <a:r>
              <a:rPr kumimoji="0" lang="en-US"/>
              <a:t>A Modest PhD Dissertation Title</a:t>
            </a:r>
          </a:p>
        </p:txBody>
      </p:sp>
      <p:sp>
        <p:nvSpPr>
          <p:cNvPr id="55299" name="Rectangle 3"/>
          <p:cNvSpPr>
            <a:spLocks noGrp="1" noChangeArrowheads="1"/>
          </p:cNvSpPr>
          <p:nvPr>
            <p:ph type="body" idx="1"/>
          </p:nvPr>
        </p:nvSpPr>
        <p:spPr/>
        <p:txBody>
          <a:bodyPr/>
          <a:lstStyle/>
          <a:p>
            <a:endParaRPr kumimoji="0" lang="en-US"/>
          </a:p>
          <a:p>
            <a:endParaRPr kumimoji="0" lang="en-US"/>
          </a:p>
        </p:txBody>
      </p:sp>
      <p:pic>
        <p:nvPicPr>
          <p:cNvPr id="55300" name="Picture 4" descr="Gauss_bankno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188" y="3663950"/>
            <a:ext cx="5270500" cy="2571750"/>
          </a:xfrm>
          <a:prstGeom prst="rect">
            <a:avLst/>
          </a:prstGeom>
          <a:noFill/>
          <a:extLst>
            <a:ext uri="{909E8E84-426E-40DD-AFC4-6F175D3DCCD1}">
              <a14:hiddenFill xmlns:a14="http://schemas.microsoft.com/office/drawing/2010/main">
                <a:solidFill>
                  <a:srgbClr val="FFFFFF"/>
                </a:solidFill>
              </a14:hiddenFill>
            </a:ext>
          </a:extLst>
        </p:spPr>
      </p:pic>
      <p:sp>
        <p:nvSpPr>
          <p:cNvPr id="55301" name="Rectangle 5"/>
          <p:cNvSpPr>
            <a:spLocks noChangeArrowheads="1"/>
          </p:cNvSpPr>
          <p:nvPr/>
        </p:nvSpPr>
        <p:spPr bwMode="auto">
          <a:xfrm>
            <a:off x="1439863" y="1339850"/>
            <a:ext cx="5908675" cy="183356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182880" rIns="182880" bIns="182880" anchor="ctr">
            <a:spAutoFit/>
          </a:bodyPr>
          <a:lstStyle/>
          <a:p>
            <a:pPr>
              <a:lnSpc>
                <a:spcPct val="120000"/>
              </a:lnSpc>
            </a:pPr>
            <a:r>
              <a:rPr kumimoji="1" lang="en-US" sz="1600">
                <a:solidFill>
                  <a:schemeClr val="tx1"/>
                </a:solidFill>
              </a:rPr>
              <a:t>"New Proof of the Theorem That Every Algebraic Rational Integral Function In One Variable can be Resolved into Real Factors of the First or the Second Degree."</a:t>
            </a:r>
            <a:br>
              <a:rPr kumimoji="1" lang="en-US" sz="1600">
                <a:solidFill>
                  <a:schemeClr val="tx1"/>
                </a:solidFill>
              </a:rPr>
            </a:br>
            <a:br>
              <a:rPr kumimoji="1" lang="en-US" sz="1600">
                <a:solidFill>
                  <a:schemeClr val="tx1"/>
                </a:solidFill>
              </a:rPr>
            </a:br>
            <a:r>
              <a:rPr kumimoji="1" lang="en-US" sz="1600">
                <a:solidFill>
                  <a:schemeClr val="tx1"/>
                </a:solidFill>
              </a:rPr>
              <a:t>   - </a:t>
            </a:r>
            <a:r>
              <a:rPr kumimoji="1" lang="en-US" sz="1600"/>
              <a:t>PhD dissertation, 1799 the University of Helmstedt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C7499662-79A5-4E5E-B202-D8E036237A47}" type="slidenum">
              <a:rPr lang="en-US"/>
              <a:pPr/>
              <a:t>3</a:t>
            </a:fld>
            <a:endParaRPr lang="en-US" sz="1400"/>
          </a:p>
        </p:txBody>
      </p:sp>
      <p:sp>
        <p:nvSpPr>
          <p:cNvPr id="8194" name="Rectangle 2"/>
          <p:cNvSpPr>
            <a:spLocks noGrp="1" noChangeArrowheads="1"/>
          </p:cNvSpPr>
          <p:nvPr>
            <p:ph type="title"/>
          </p:nvPr>
        </p:nvSpPr>
        <p:spPr/>
        <p:txBody>
          <a:bodyPr/>
          <a:lstStyle/>
          <a:p>
            <a:r>
              <a:rPr kumimoji="0" lang="en-US"/>
              <a:t>Complex Multiplication</a:t>
            </a:r>
          </a:p>
        </p:txBody>
      </p:sp>
      <p:sp>
        <p:nvSpPr>
          <p:cNvPr id="8195" name="Rectangle 3"/>
          <p:cNvSpPr>
            <a:spLocks noGrp="1" noChangeArrowheads="1"/>
          </p:cNvSpPr>
          <p:nvPr>
            <p:ph type="body" idx="1"/>
          </p:nvPr>
        </p:nvSpPr>
        <p:spPr/>
        <p:txBody>
          <a:bodyPr/>
          <a:lstStyle/>
          <a:p>
            <a:r>
              <a:rPr kumimoji="0" lang="en-US"/>
              <a:t>Complex multiplication.  </a:t>
            </a:r>
            <a:r>
              <a:rPr kumimoji="0" lang="en-US">
                <a:solidFill>
                  <a:schemeClr val="tx1"/>
                </a:solidFill>
                <a:latin typeface="Times" pitchFamily="32" charset="0"/>
              </a:rPr>
              <a:t>(</a:t>
            </a:r>
            <a:r>
              <a:rPr kumimoji="0" lang="en-US" i="1">
                <a:solidFill>
                  <a:schemeClr val="tx1"/>
                </a:solidFill>
                <a:latin typeface="Times" pitchFamily="32" charset="0"/>
              </a:rPr>
              <a:t>a</a:t>
            </a:r>
            <a:r>
              <a:rPr kumimoji="0" lang="en-US">
                <a:solidFill>
                  <a:schemeClr val="tx1"/>
                </a:solidFill>
                <a:latin typeface="Times" pitchFamily="32" charset="0"/>
              </a:rPr>
              <a:t> + </a:t>
            </a:r>
            <a:r>
              <a:rPr kumimoji="0" lang="en-US" i="1">
                <a:solidFill>
                  <a:schemeClr val="tx1"/>
                </a:solidFill>
                <a:latin typeface="Times" pitchFamily="32" charset="0"/>
              </a:rPr>
              <a:t>bi</a:t>
            </a:r>
            <a:r>
              <a:rPr kumimoji="0" lang="en-US">
                <a:solidFill>
                  <a:schemeClr val="tx1"/>
                </a:solidFill>
                <a:latin typeface="Times" pitchFamily="32" charset="0"/>
              </a:rPr>
              <a:t>) (</a:t>
            </a:r>
            <a:r>
              <a:rPr kumimoji="0" lang="en-US" i="1">
                <a:solidFill>
                  <a:schemeClr val="tx1"/>
                </a:solidFill>
                <a:latin typeface="Times" pitchFamily="32" charset="0"/>
              </a:rPr>
              <a:t>c</a:t>
            </a:r>
            <a:r>
              <a:rPr kumimoji="0" lang="en-US">
                <a:solidFill>
                  <a:schemeClr val="tx1"/>
                </a:solidFill>
                <a:latin typeface="Times" pitchFamily="32" charset="0"/>
              </a:rPr>
              <a:t> + </a:t>
            </a:r>
            <a:r>
              <a:rPr kumimoji="0" lang="en-US" i="1">
                <a:solidFill>
                  <a:schemeClr val="tx1"/>
                </a:solidFill>
                <a:latin typeface="Times" pitchFamily="32" charset="0"/>
              </a:rPr>
              <a:t>di</a:t>
            </a:r>
            <a:r>
              <a:rPr kumimoji="0" lang="en-US">
                <a:solidFill>
                  <a:schemeClr val="tx1"/>
                </a:solidFill>
                <a:latin typeface="Times" pitchFamily="32" charset="0"/>
              </a:rPr>
              <a:t>) = </a:t>
            </a:r>
            <a:r>
              <a:rPr kumimoji="0" lang="en-US" i="1">
                <a:solidFill>
                  <a:schemeClr val="tx1"/>
                </a:solidFill>
                <a:latin typeface="Times" pitchFamily="32" charset="0"/>
              </a:rPr>
              <a:t>x</a:t>
            </a:r>
            <a:r>
              <a:rPr kumimoji="0" lang="en-US">
                <a:solidFill>
                  <a:schemeClr val="tx1"/>
                </a:solidFill>
                <a:latin typeface="Times" pitchFamily="32" charset="0"/>
              </a:rPr>
              <a:t> + </a:t>
            </a:r>
            <a:r>
              <a:rPr kumimoji="0" lang="en-US" i="1">
                <a:solidFill>
                  <a:schemeClr val="tx1"/>
                </a:solidFill>
                <a:latin typeface="Times" pitchFamily="32" charset="0"/>
              </a:rPr>
              <a:t>yi</a:t>
            </a:r>
            <a:r>
              <a:rPr kumimoji="0" lang="en-US">
                <a:solidFill>
                  <a:schemeClr val="tx1"/>
                </a:solidFill>
                <a:latin typeface="Times" pitchFamily="32" charset="0"/>
              </a:rPr>
              <a:t>.</a:t>
            </a:r>
            <a:endParaRPr kumimoji="0" lang="en-US">
              <a:solidFill>
                <a:schemeClr val="tx1"/>
              </a:solidFill>
            </a:endParaRPr>
          </a:p>
          <a:p>
            <a:pPr lvl="1"/>
            <a:endParaRPr kumimoji="0" lang="en-US"/>
          </a:p>
          <a:p>
            <a:r>
              <a:rPr kumimoji="0" lang="en-US"/>
              <a:t>Grade-school.  </a:t>
            </a:r>
            <a:r>
              <a:rPr kumimoji="0" lang="en-US" i="1">
                <a:solidFill>
                  <a:schemeClr val="tx1"/>
                </a:solidFill>
                <a:latin typeface="Times" pitchFamily="32" charset="0"/>
              </a:rPr>
              <a:t>x</a:t>
            </a:r>
            <a:r>
              <a:rPr kumimoji="0" lang="en-US">
                <a:solidFill>
                  <a:schemeClr val="tx1"/>
                </a:solidFill>
                <a:latin typeface="Times" pitchFamily="32" charset="0"/>
              </a:rPr>
              <a:t> = </a:t>
            </a:r>
            <a:r>
              <a:rPr kumimoji="0" lang="en-US" i="1">
                <a:solidFill>
                  <a:schemeClr val="tx1"/>
                </a:solidFill>
                <a:latin typeface="Times" pitchFamily="32" charset="0"/>
              </a:rPr>
              <a:t>ac</a:t>
            </a:r>
            <a:r>
              <a:rPr kumimoji="0" lang="en-US">
                <a:solidFill>
                  <a:schemeClr val="tx1"/>
                </a:solidFill>
                <a:latin typeface="Times" pitchFamily="32" charset="0"/>
              </a:rPr>
              <a:t> - </a:t>
            </a:r>
            <a:r>
              <a:rPr kumimoji="0" lang="en-US" i="1">
                <a:solidFill>
                  <a:schemeClr val="tx1"/>
                </a:solidFill>
                <a:latin typeface="Times" pitchFamily="32" charset="0"/>
              </a:rPr>
              <a:t>bd</a:t>
            </a:r>
            <a:r>
              <a:rPr kumimoji="0" lang="en-US">
                <a:solidFill>
                  <a:schemeClr val="tx1"/>
                </a:solidFill>
                <a:latin typeface="Times" pitchFamily="32" charset="0"/>
              </a:rPr>
              <a:t>,  </a:t>
            </a:r>
            <a:r>
              <a:rPr kumimoji="0" lang="en-US" i="1">
                <a:solidFill>
                  <a:schemeClr val="tx1"/>
                </a:solidFill>
                <a:latin typeface="Times" pitchFamily="32" charset="0"/>
              </a:rPr>
              <a:t>y</a:t>
            </a:r>
            <a:r>
              <a:rPr kumimoji="0" lang="en-US">
                <a:solidFill>
                  <a:schemeClr val="tx1"/>
                </a:solidFill>
                <a:latin typeface="Times" pitchFamily="32" charset="0"/>
              </a:rPr>
              <a:t> = </a:t>
            </a:r>
            <a:r>
              <a:rPr kumimoji="0" lang="en-US" i="1">
                <a:solidFill>
                  <a:schemeClr val="tx1"/>
                </a:solidFill>
                <a:latin typeface="Times" pitchFamily="32" charset="0"/>
              </a:rPr>
              <a:t>bc</a:t>
            </a:r>
            <a:r>
              <a:rPr kumimoji="0" lang="en-US">
                <a:solidFill>
                  <a:schemeClr val="tx1"/>
                </a:solidFill>
                <a:latin typeface="Times" pitchFamily="32" charset="0"/>
              </a:rPr>
              <a:t> + </a:t>
            </a:r>
            <a:r>
              <a:rPr kumimoji="0" lang="en-US" i="1">
                <a:solidFill>
                  <a:schemeClr val="tx1"/>
                </a:solidFill>
                <a:latin typeface="Times" pitchFamily="32" charset="0"/>
              </a:rPr>
              <a:t>ad</a:t>
            </a:r>
            <a:r>
              <a:rPr kumimoji="0" lang="en-US">
                <a:solidFill>
                  <a:schemeClr val="tx1"/>
                </a:solidFill>
                <a:latin typeface="Times" pitchFamily="32" charset="0"/>
              </a:rPr>
              <a:t>.</a:t>
            </a:r>
            <a:endParaRPr kumimoji="0" lang="en-US">
              <a:solidFill>
                <a:schemeClr val="tx1"/>
              </a:solidFill>
            </a:endParaRPr>
          </a:p>
          <a:p>
            <a:pPr lvl="2"/>
            <a:endParaRPr kumimoji="0" lang="en-US">
              <a:solidFill>
                <a:srgbClr val="006600"/>
              </a:solidFill>
            </a:endParaRPr>
          </a:p>
          <a:p>
            <a:endParaRPr kumimoji="0" lang="en-US">
              <a:solidFill>
                <a:srgbClr val="006600"/>
              </a:solidFill>
            </a:endParaRPr>
          </a:p>
          <a:p>
            <a:endParaRPr kumimoji="0" lang="en-US">
              <a:solidFill>
                <a:srgbClr val="006600"/>
              </a:solidFill>
            </a:endParaRPr>
          </a:p>
          <a:p>
            <a:endParaRPr kumimoji="0" lang="en-US">
              <a:solidFill>
                <a:srgbClr val="006600"/>
              </a:solidFill>
            </a:endParaRPr>
          </a:p>
          <a:p>
            <a:endParaRPr kumimoji="0" lang="en-US">
              <a:solidFill>
                <a:srgbClr val="006600"/>
              </a:solidFill>
            </a:endParaRPr>
          </a:p>
          <a:p>
            <a:r>
              <a:rPr kumimoji="0" lang="en-US"/>
              <a:t>Q.  </a:t>
            </a:r>
            <a:r>
              <a:rPr kumimoji="0" lang="en-US">
                <a:solidFill>
                  <a:schemeClr val="tx1"/>
                </a:solidFill>
              </a:rPr>
              <a:t>Is it possible to do with fewer multiplications?</a:t>
            </a:r>
          </a:p>
          <a:p>
            <a:r>
              <a:rPr kumimoji="0" lang="en-US"/>
              <a:t>A.  </a:t>
            </a:r>
            <a:r>
              <a:rPr kumimoji="0" lang="en-US">
                <a:solidFill>
                  <a:schemeClr val="tx1"/>
                </a:solidFill>
              </a:rPr>
              <a:t>Yes.  </a:t>
            </a:r>
            <a:r>
              <a:rPr kumimoji="0" lang="en-US">
                <a:solidFill>
                  <a:schemeClr val="hlink"/>
                </a:solidFill>
              </a:rPr>
              <a:t>[Gauss] </a:t>
            </a:r>
            <a:r>
              <a:rPr kumimoji="0" lang="en-US"/>
              <a:t>  </a:t>
            </a:r>
            <a:r>
              <a:rPr kumimoji="0" lang="en-US" i="1">
                <a:solidFill>
                  <a:schemeClr val="tx1"/>
                </a:solidFill>
                <a:latin typeface="Times" pitchFamily="32" charset="0"/>
              </a:rPr>
              <a:t>x</a:t>
            </a:r>
            <a:r>
              <a:rPr kumimoji="0" lang="en-US">
                <a:solidFill>
                  <a:schemeClr val="tx1"/>
                </a:solidFill>
                <a:latin typeface="Times" pitchFamily="32" charset="0"/>
              </a:rPr>
              <a:t> = </a:t>
            </a:r>
            <a:r>
              <a:rPr kumimoji="0" lang="en-US" i="1">
                <a:solidFill>
                  <a:schemeClr val="tx1"/>
                </a:solidFill>
                <a:latin typeface="Times" pitchFamily="32" charset="0"/>
              </a:rPr>
              <a:t>ac</a:t>
            </a:r>
            <a:r>
              <a:rPr kumimoji="0" lang="en-US">
                <a:solidFill>
                  <a:schemeClr val="tx1"/>
                </a:solidFill>
                <a:latin typeface="Times" pitchFamily="32" charset="0"/>
              </a:rPr>
              <a:t> - </a:t>
            </a:r>
            <a:r>
              <a:rPr kumimoji="0" lang="en-US" i="1">
                <a:solidFill>
                  <a:schemeClr val="tx1"/>
                </a:solidFill>
                <a:latin typeface="Times" pitchFamily="32" charset="0"/>
              </a:rPr>
              <a:t>bd</a:t>
            </a:r>
            <a:r>
              <a:rPr kumimoji="0" lang="en-US">
                <a:solidFill>
                  <a:schemeClr val="tx1"/>
                </a:solidFill>
                <a:latin typeface="Times" pitchFamily="32" charset="0"/>
              </a:rPr>
              <a:t>,  </a:t>
            </a:r>
            <a:r>
              <a:rPr kumimoji="0" lang="en-US" i="1">
                <a:solidFill>
                  <a:schemeClr val="tx1"/>
                </a:solidFill>
                <a:latin typeface="Times" pitchFamily="32" charset="0"/>
              </a:rPr>
              <a:t>y</a:t>
            </a:r>
            <a:r>
              <a:rPr kumimoji="0" lang="en-US">
                <a:solidFill>
                  <a:schemeClr val="tx1"/>
                </a:solidFill>
                <a:latin typeface="Times" pitchFamily="32" charset="0"/>
              </a:rPr>
              <a:t> = (</a:t>
            </a:r>
            <a:r>
              <a:rPr kumimoji="0" lang="en-US" i="1">
                <a:solidFill>
                  <a:schemeClr val="tx1"/>
                </a:solidFill>
                <a:latin typeface="Times" pitchFamily="32" charset="0"/>
              </a:rPr>
              <a:t>a</a:t>
            </a:r>
            <a:r>
              <a:rPr kumimoji="0" lang="en-US">
                <a:solidFill>
                  <a:schemeClr val="tx1"/>
                </a:solidFill>
                <a:latin typeface="Times" pitchFamily="32" charset="0"/>
              </a:rPr>
              <a:t> + </a:t>
            </a:r>
            <a:r>
              <a:rPr kumimoji="0" lang="en-US" i="1">
                <a:solidFill>
                  <a:schemeClr val="tx1"/>
                </a:solidFill>
                <a:latin typeface="Times" pitchFamily="32" charset="0"/>
              </a:rPr>
              <a:t>b</a:t>
            </a:r>
            <a:r>
              <a:rPr kumimoji="0" lang="en-US">
                <a:solidFill>
                  <a:schemeClr val="tx1"/>
                </a:solidFill>
                <a:latin typeface="Times" pitchFamily="32" charset="0"/>
              </a:rPr>
              <a:t>) (</a:t>
            </a:r>
            <a:r>
              <a:rPr kumimoji="0" lang="en-US" i="1">
                <a:solidFill>
                  <a:schemeClr val="tx1"/>
                </a:solidFill>
                <a:latin typeface="Times" pitchFamily="32" charset="0"/>
              </a:rPr>
              <a:t>c</a:t>
            </a:r>
            <a:r>
              <a:rPr kumimoji="0" lang="en-US">
                <a:solidFill>
                  <a:schemeClr val="tx1"/>
                </a:solidFill>
                <a:latin typeface="Times" pitchFamily="32" charset="0"/>
              </a:rPr>
              <a:t> + </a:t>
            </a:r>
            <a:r>
              <a:rPr kumimoji="0" lang="en-US" i="1">
                <a:solidFill>
                  <a:schemeClr val="tx1"/>
                </a:solidFill>
                <a:latin typeface="Times" pitchFamily="32" charset="0"/>
              </a:rPr>
              <a:t>d</a:t>
            </a:r>
            <a:r>
              <a:rPr kumimoji="0" lang="en-US">
                <a:solidFill>
                  <a:schemeClr val="tx1"/>
                </a:solidFill>
                <a:latin typeface="Times" pitchFamily="32" charset="0"/>
              </a:rPr>
              <a:t>) - </a:t>
            </a:r>
            <a:r>
              <a:rPr kumimoji="0" lang="en-US" i="1">
                <a:solidFill>
                  <a:schemeClr val="tx1"/>
                </a:solidFill>
                <a:latin typeface="Times" pitchFamily="32" charset="0"/>
              </a:rPr>
              <a:t>ac</a:t>
            </a:r>
            <a:r>
              <a:rPr kumimoji="0" lang="en-US">
                <a:solidFill>
                  <a:schemeClr val="tx1"/>
                </a:solidFill>
                <a:latin typeface="Times" pitchFamily="32" charset="0"/>
              </a:rPr>
              <a:t> - </a:t>
            </a:r>
            <a:r>
              <a:rPr kumimoji="0" lang="en-US" i="1">
                <a:solidFill>
                  <a:schemeClr val="tx1"/>
                </a:solidFill>
                <a:latin typeface="Times" pitchFamily="32" charset="0"/>
              </a:rPr>
              <a:t>bd</a:t>
            </a:r>
            <a:r>
              <a:rPr kumimoji="0" lang="en-US">
                <a:solidFill>
                  <a:schemeClr val="tx1"/>
                </a:solidFill>
                <a:latin typeface="Times" pitchFamily="32" charset="0"/>
              </a:rPr>
              <a:t>.</a:t>
            </a:r>
            <a:br>
              <a:rPr kumimoji="0" lang="en-US">
                <a:solidFill>
                  <a:schemeClr val="tx1"/>
                </a:solidFill>
                <a:latin typeface="Times" pitchFamily="32" charset="0"/>
              </a:rPr>
            </a:br>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r>
              <a:rPr kumimoji="0" lang="en-US"/>
              <a:t>Remark.  </a:t>
            </a:r>
            <a:r>
              <a:rPr kumimoji="0" lang="en-US">
                <a:solidFill>
                  <a:schemeClr val="tx1"/>
                </a:solidFill>
              </a:rPr>
              <a:t>Improvement if no hardware multiply.</a:t>
            </a:r>
          </a:p>
        </p:txBody>
      </p:sp>
      <p:sp>
        <p:nvSpPr>
          <p:cNvPr id="8196" name="Rectangle 4"/>
          <p:cNvSpPr>
            <a:spLocks noChangeArrowheads="1"/>
          </p:cNvSpPr>
          <p:nvPr/>
        </p:nvSpPr>
        <p:spPr bwMode="auto">
          <a:xfrm>
            <a:off x="2260600" y="2165350"/>
            <a:ext cx="2222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a:t>4 multiplications, 2 additions</a:t>
            </a:r>
          </a:p>
        </p:txBody>
      </p:sp>
      <p:sp>
        <p:nvSpPr>
          <p:cNvPr id="8197" name="Line 5"/>
          <p:cNvSpPr>
            <a:spLocks noChangeShapeType="1"/>
          </p:cNvSpPr>
          <p:nvPr/>
        </p:nvSpPr>
        <p:spPr bwMode="auto">
          <a:xfrm flipH="1" flipV="1">
            <a:off x="2006600" y="2016125"/>
            <a:ext cx="185738" cy="195263"/>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8198" name="Rectangle 6"/>
          <p:cNvSpPr>
            <a:spLocks noChangeArrowheads="1"/>
          </p:cNvSpPr>
          <p:nvPr/>
        </p:nvSpPr>
        <p:spPr bwMode="auto">
          <a:xfrm>
            <a:off x="2324100" y="4478338"/>
            <a:ext cx="2222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a:solidFill>
                  <a:schemeClr val="accent1"/>
                </a:solidFill>
              </a:rPr>
              <a:t>3 multiplications, 5 additions</a:t>
            </a:r>
          </a:p>
        </p:txBody>
      </p:sp>
      <p:sp>
        <p:nvSpPr>
          <p:cNvPr id="8199" name="Line 7"/>
          <p:cNvSpPr>
            <a:spLocks noChangeShapeType="1"/>
          </p:cNvSpPr>
          <p:nvPr/>
        </p:nvSpPr>
        <p:spPr bwMode="auto">
          <a:xfrm flipH="1" flipV="1">
            <a:off x="2097088" y="4343400"/>
            <a:ext cx="185737" cy="195263"/>
          </a:xfrm>
          <a:prstGeom prst="line">
            <a:avLst/>
          </a:prstGeom>
          <a:noFill/>
          <a:ln w="9525">
            <a:solidFill>
              <a:schemeClr val="accent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nvPr>
        </p:nvSpPr>
        <p:spPr/>
        <p:txBody>
          <a:bodyPr/>
          <a:lstStyle/>
          <a:p>
            <a:fld id="{7534C8CE-FFE3-47BD-B628-CE2C9C400D32}" type="slidenum">
              <a:rPr lang="en-US"/>
              <a:pPr/>
              <a:t>30</a:t>
            </a:fld>
            <a:endParaRPr lang="en-US" sz="1400"/>
          </a:p>
        </p:txBody>
      </p:sp>
      <p:sp>
        <p:nvSpPr>
          <p:cNvPr id="57346" name="Rectangle 2"/>
          <p:cNvSpPr>
            <a:spLocks noGrp="1" noChangeArrowheads="1"/>
          </p:cNvSpPr>
          <p:nvPr>
            <p:ph type="title"/>
          </p:nvPr>
        </p:nvSpPr>
        <p:spPr/>
        <p:txBody>
          <a:bodyPr/>
          <a:lstStyle/>
          <a:p>
            <a:r>
              <a:rPr kumimoji="0" lang="en-US"/>
              <a:t>Polynomials:  Point-Value Representation</a:t>
            </a:r>
          </a:p>
        </p:txBody>
      </p:sp>
      <p:sp>
        <p:nvSpPr>
          <p:cNvPr id="57347" name="Rectangle 3"/>
          <p:cNvSpPr>
            <a:spLocks noGrp="1" noChangeArrowheads="1"/>
          </p:cNvSpPr>
          <p:nvPr>
            <p:ph type="body" idx="1"/>
          </p:nvPr>
        </p:nvSpPr>
        <p:spPr/>
        <p:txBody>
          <a:bodyPr/>
          <a:lstStyle/>
          <a:p>
            <a:r>
              <a:rPr kumimoji="0" lang="en-US"/>
              <a:t>Fundamental theorem of algebra.  </a:t>
            </a:r>
            <a:r>
              <a:rPr kumimoji="0" lang="en-US">
                <a:solidFill>
                  <a:schemeClr val="hlink"/>
                </a:solidFill>
              </a:rPr>
              <a:t>[Gauss, PhD thesis]  </a:t>
            </a:r>
            <a:r>
              <a:rPr kumimoji="0" lang="en-US">
                <a:solidFill>
                  <a:schemeClr val="tx1"/>
                </a:solidFill>
              </a:rPr>
              <a:t>A degree </a:t>
            </a:r>
            <a:r>
              <a:rPr kumimoji="0" lang="en-US" i="1">
                <a:solidFill>
                  <a:schemeClr val="tx1"/>
                </a:solidFill>
                <a:latin typeface="Times" pitchFamily="32" charset="0"/>
              </a:rPr>
              <a:t>n</a:t>
            </a:r>
            <a:r>
              <a:rPr kumimoji="0" lang="en-US">
                <a:solidFill>
                  <a:schemeClr val="tx1"/>
                </a:solidFill>
              </a:rPr>
              <a:t> polynomial with complex coefficients has exactly </a:t>
            </a:r>
            <a:r>
              <a:rPr kumimoji="0" lang="en-US" i="1">
                <a:solidFill>
                  <a:schemeClr val="tx1"/>
                </a:solidFill>
                <a:latin typeface="Times" pitchFamily="32" charset="0"/>
              </a:rPr>
              <a:t>n</a:t>
            </a:r>
            <a:r>
              <a:rPr kumimoji="0" lang="en-US">
                <a:solidFill>
                  <a:schemeClr val="tx1"/>
                </a:solidFill>
              </a:rPr>
              <a:t> complex roots.</a:t>
            </a:r>
          </a:p>
          <a:p>
            <a:endParaRPr kumimoji="0" lang="en-US"/>
          </a:p>
          <a:p>
            <a:r>
              <a:rPr kumimoji="0" lang="en-US"/>
              <a:t>Corollary.  </a:t>
            </a:r>
            <a:r>
              <a:rPr kumimoji="0" lang="en-US">
                <a:solidFill>
                  <a:schemeClr val="tx1"/>
                </a:solidFill>
              </a:rPr>
              <a:t>A degree </a:t>
            </a:r>
            <a:r>
              <a:rPr kumimoji="0" lang="en-US" i="1">
                <a:solidFill>
                  <a:schemeClr val="tx1"/>
                </a:solidFill>
                <a:latin typeface="Times" pitchFamily="32" charset="0"/>
              </a:rPr>
              <a:t>n</a:t>
            </a:r>
            <a:r>
              <a:rPr kumimoji="0" lang="en-US">
                <a:solidFill>
                  <a:schemeClr val="tx1"/>
                </a:solidFill>
                <a:latin typeface="Times" pitchFamily="32" charset="0"/>
              </a:rPr>
              <a:t>-1</a:t>
            </a:r>
            <a:r>
              <a:rPr kumimoji="0" lang="en-US">
                <a:solidFill>
                  <a:schemeClr val="tx1"/>
                </a:solidFill>
              </a:rPr>
              <a:t> polynomial </a:t>
            </a:r>
            <a:r>
              <a:rPr kumimoji="0" lang="en-US" i="1">
                <a:solidFill>
                  <a:schemeClr val="tx1"/>
                </a:solidFill>
                <a:latin typeface="Times" pitchFamily="32" charset="0"/>
              </a:rPr>
              <a:t>A</a:t>
            </a:r>
            <a:r>
              <a:rPr kumimoji="0" lang="en-US">
                <a:solidFill>
                  <a:schemeClr val="tx1"/>
                </a:solidFill>
                <a:latin typeface="Times" pitchFamily="32" charset="0"/>
              </a:rPr>
              <a:t>(</a:t>
            </a:r>
            <a:r>
              <a:rPr kumimoji="0" lang="en-US" i="1">
                <a:solidFill>
                  <a:schemeClr val="tx1"/>
                </a:solidFill>
                <a:latin typeface="Times" pitchFamily="32" charset="0"/>
              </a:rPr>
              <a:t>x</a:t>
            </a:r>
            <a:r>
              <a:rPr kumimoji="0" lang="en-US">
                <a:solidFill>
                  <a:schemeClr val="tx1"/>
                </a:solidFill>
                <a:latin typeface="Times" pitchFamily="32" charset="0"/>
              </a:rPr>
              <a:t>)</a:t>
            </a:r>
            <a:r>
              <a:rPr kumimoji="0" lang="en-US">
                <a:solidFill>
                  <a:schemeClr val="tx1"/>
                </a:solidFill>
              </a:rPr>
              <a:t> is uniquely specified by its evaluation at </a:t>
            </a:r>
            <a:r>
              <a:rPr kumimoji="0" lang="en-US" i="1">
                <a:solidFill>
                  <a:schemeClr val="tx1"/>
                </a:solidFill>
                <a:latin typeface="Times" pitchFamily="32" charset="0"/>
              </a:rPr>
              <a:t>n</a:t>
            </a:r>
            <a:r>
              <a:rPr kumimoji="0" lang="en-US">
                <a:solidFill>
                  <a:schemeClr val="tx1"/>
                </a:solidFill>
              </a:rPr>
              <a:t> distinct values of </a:t>
            </a:r>
            <a:r>
              <a:rPr kumimoji="0" lang="en-US" i="1">
                <a:solidFill>
                  <a:schemeClr val="tx1"/>
                </a:solidFill>
                <a:latin typeface="Times" pitchFamily="32" charset="0"/>
              </a:rPr>
              <a:t>x</a:t>
            </a:r>
            <a:r>
              <a:rPr kumimoji="0" lang="en-US">
                <a:solidFill>
                  <a:schemeClr val="tx1"/>
                </a:solidFill>
              </a:rPr>
              <a:t>.</a:t>
            </a:r>
          </a:p>
          <a:p>
            <a:pPr lvl="1"/>
            <a:endParaRPr kumimoji="0" lang="en-US"/>
          </a:p>
          <a:p>
            <a:pPr lvl="1"/>
            <a:endParaRPr kumimoji="0" lang="en-US"/>
          </a:p>
          <a:p>
            <a:endParaRPr kumimoji="0" lang="en-US"/>
          </a:p>
          <a:p>
            <a:endParaRPr kumimoji="0" lang="en-US"/>
          </a:p>
        </p:txBody>
      </p:sp>
      <p:sp>
        <p:nvSpPr>
          <p:cNvPr id="57349" name="Freeform 5"/>
          <p:cNvSpPr>
            <a:spLocks/>
          </p:cNvSpPr>
          <p:nvPr/>
        </p:nvSpPr>
        <p:spPr bwMode="auto">
          <a:xfrm>
            <a:off x="1573213" y="3851275"/>
            <a:ext cx="5627687" cy="2544763"/>
          </a:xfrm>
          <a:custGeom>
            <a:avLst/>
            <a:gdLst>
              <a:gd name="T0" fmla="*/ 0 w 3891"/>
              <a:gd name="T1" fmla="*/ 827 h 1760"/>
              <a:gd name="T2" fmla="*/ 1059 w 3891"/>
              <a:gd name="T3" fmla="*/ 384 h 1760"/>
              <a:gd name="T4" fmla="*/ 1635 w 3891"/>
              <a:gd name="T5" fmla="*/ 1008 h 1760"/>
              <a:gd name="T6" fmla="*/ 1971 w 3891"/>
              <a:gd name="T7" fmla="*/ 1008 h 1760"/>
              <a:gd name="T8" fmla="*/ 2403 w 3891"/>
              <a:gd name="T9" fmla="*/ 144 h 1760"/>
              <a:gd name="T10" fmla="*/ 2691 w 3891"/>
              <a:gd name="T11" fmla="*/ 1584 h 1760"/>
              <a:gd name="T12" fmla="*/ 3027 w 3891"/>
              <a:gd name="T13" fmla="*/ 1200 h 1760"/>
              <a:gd name="T14" fmla="*/ 3267 w 3891"/>
              <a:gd name="T15" fmla="*/ 1200 h 1760"/>
              <a:gd name="T16" fmla="*/ 3891 w 3891"/>
              <a:gd name="T17" fmla="*/ 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1" h="1760">
                <a:moveTo>
                  <a:pt x="0" y="827"/>
                </a:moveTo>
                <a:cubicBezTo>
                  <a:pt x="175" y="755"/>
                  <a:pt x="787" y="354"/>
                  <a:pt x="1059" y="384"/>
                </a:cubicBezTo>
                <a:cubicBezTo>
                  <a:pt x="1331" y="414"/>
                  <a:pt x="1483" y="904"/>
                  <a:pt x="1635" y="1008"/>
                </a:cubicBezTo>
                <a:cubicBezTo>
                  <a:pt x="1787" y="1112"/>
                  <a:pt x="1843" y="1152"/>
                  <a:pt x="1971" y="1008"/>
                </a:cubicBezTo>
                <a:cubicBezTo>
                  <a:pt x="2099" y="864"/>
                  <a:pt x="2283" y="48"/>
                  <a:pt x="2403" y="144"/>
                </a:cubicBezTo>
                <a:cubicBezTo>
                  <a:pt x="2523" y="240"/>
                  <a:pt x="2587" y="1408"/>
                  <a:pt x="2691" y="1584"/>
                </a:cubicBezTo>
                <a:cubicBezTo>
                  <a:pt x="2795" y="1760"/>
                  <a:pt x="2931" y="1264"/>
                  <a:pt x="3027" y="1200"/>
                </a:cubicBezTo>
                <a:cubicBezTo>
                  <a:pt x="3123" y="1136"/>
                  <a:pt x="3123" y="1400"/>
                  <a:pt x="3267" y="1200"/>
                </a:cubicBezTo>
                <a:cubicBezTo>
                  <a:pt x="3411" y="1000"/>
                  <a:pt x="3651" y="500"/>
                  <a:pt x="3891" y="0"/>
                </a:cubicBezTo>
              </a:path>
            </a:pathLst>
          </a:custGeom>
          <a:noFill/>
          <a:ln w="9525" cap="flat" cmpd="sng">
            <a:solidFill>
              <a:srgbClr val="003399"/>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7350" name="Line 6"/>
          <p:cNvSpPr>
            <a:spLocks noChangeShapeType="1"/>
          </p:cNvSpPr>
          <p:nvPr/>
        </p:nvSpPr>
        <p:spPr bwMode="auto">
          <a:xfrm>
            <a:off x="2584450" y="3087688"/>
            <a:ext cx="0" cy="3063875"/>
          </a:xfrm>
          <a:prstGeom prst="line">
            <a:avLst/>
          </a:prstGeom>
          <a:noFill/>
          <a:ln w="9525">
            <a:solidFill>
              <a:schemeClr val="hlink"/>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7351" name="Line 7"/>
          <p:cNvSpPr>
            <a:spLocks noChangeShapeType="1"/>
          </p:cNvSpPr>
          <p:nvPr/>
        </p:nvSpPr>
        <p:spPr bwMode="auto">
          <a:xfrm>
            <a:off x="1647825" y="5845175"/>
            <a:ext cx="6246813" cy="0"/>
          </a:xfrm>
          <a:prstGeom prst="line">
            <a:avLst/>
          </a:prstGeom>
          <a:noFill/>
          <a:ln w="9525">
            <a:solidFill>
              <a:schemeClr val="hlink"/>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7352" name="Oval 8"/>
          <p:cNvSpPr>
            <a:spLocks noChangeArrowheads="1"/>
          </p:cNvSpPr>
          <p:nvPr/>
        </p:nvSpPr>
        <p:spPr bwMode="auto">
          <a:xfrm>
            <a:off x="4592638" y="4846638"/>
            <a:ext cx="84137" cy="8255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7353" name="Text Box 9"/>
          <p:cNvSpPr txBox="1">
            <a:spLocks noChangeArrowheads="1"/>
          </p:cNvSpPr>
          <p:nvPr/>
        </p:nvSpPr>
        <p:spPr bwMode="auto">
          <a:xfrm>
            <a:off x="7339013" y="6002338"/>
            <a:ext cx="485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1" lang="en-US" sz="1600" i="1">
                <a:solidFill>
                  <a:schemeClr val="tx1"/>
                </a:solidFill>
                <a:latin typeface="Times" pitchFamily="32" charset="0"/>
              </a:rPr>
              <a:t>x</a:t>
            </a:r>
          </a:p>
        </p:txBody>
      </p:sp>
      <p:sp>
        <p:nvSpPr>
          <p:cNvPr id="57354" name="Text Box 10"/>
          <p:cNvSpPr txBox="1">
            <a:spLocks noChangeArrowheads="1"/>
          </p:cNvSpPr>
          <p:nvPr/>
        </p:nvSpPr>
        <p:spPr bwMode="auto">
          <a:xfrm>
            <a:off x="1827213" y="3136900"/>
            <a:ext cx="971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1" lang="en-US" sz="1600" i="1">
                <a:solidFill>
                  <a:schemeClr val="tx1"/>
                </a:solidFill>
                <a:latin typeface="Times" pitchFamily="32" charset="0"/>
              </a:rPr>
              <a:t>y</a:t>
            </a:r>
          </a:p>
        </p:txBody>
      </p:sp>
      <p:sp>
        <p:nvSpPr>
          <p:cNvPr id="57355" name="Oval 11"/>
          <p:cNvSpPr>
            <a:spLocks noChangeArrowheads="1"/>
          </p:cNvSpPr>
          <p:nvPr/>
        </p:nvSpPr>
        <p:spPr bwMode="auto">
          <a:xfrm>
            <a:off x="3811588" y="5178425"/>
            <a:ext cx="82550" cy="841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7356" name="Oval 12"/>
          <p:cNvSpPr>
            <a:spLocks noChangeArrowheads="1"/>
          </p:cNvSpPr>
          <p:nvPr/>
        </p:nvSpPr>
        <p:spPr bwMode="auto">
          <a:xfrm>
            <a:off x="2544763" y="4479925"/>
            <a:ext cx="84137" cy="841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7357" name="Oval 13"/>
          <p:cNvSpPr>
            <a:spLocks noChangeArrowheads="1"/>
          </p:cNvSpPr>
          <p:nvPr/>
        </p:nvSpPr>
        <p:spPr bwMode="auto">
          <a:xfrm>
            <a:off x="6672263" y="4846638"/>
            <a:ext cx="84137" cy="8413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7358" name="Oval 14"/>
          <p:cNvSpPr>
            <a:spLocks noChangeArrowheads="1"/>
          </p:cNvSpPr>
          <p:nvPr/>
        </p:nvSpPr>
        <p:spPr bwMode="auto">
          <a:xfrm>
            <a:off x="5170488" y="4597400"/>
            <a:ext cx="84137" cy="8413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7359" name="Oval 15"/>
          <p:cNvSpPr>
            <a:spLocks noChangeArrowheads="1"/>
          </p:cNvSpPr>
          <p:nvPr/>
        </p:nvSpPr>
        <p:spPr bwMode="auto">
          <a:xfrm>
            <a:off x="3024188" y="4376738"/>
            <a:ext cx="84137" cy="8413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7360" name="Oval 16"/>
          <p:cNvSpPr>
            <a:spLocks noChangeArrowheads="1"/>
          </p:cNvSpPr>
          <p:nvPr/>
        </p:nvSpPr>
        <p:spPr bwMode="auto">
          <a:xfrm>
            <a:off x="5761038" y="5802313"/>
            <a:ext cx="84137" cy="8255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7361" name="Line 17"/>
          <p:cNvSpPr>
            <a:spLocks noChangeShapeType="1"/>
          </p:cNvSpPr>
          <p:nvPr/>
        </p:nvSpPr>
        <p:spPr bwMode="auto">
          <a:xfrm>
            <a:off x="3856038" y="5240338"/>
            <a:ext cx="0" cy="606425"/>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7362" name="Line 18"/>
          <p:cNvSpPr>
            <a:spLocks noChangeShapeType="1"/>
          </p:cNvSpPr>
          <p:nvPr/>
        </p:nvSpPr>
        <p:spPr bwMode="auto">
          <a:xfrm flipH="1">
            <a:off x="2578100" y="5240338"/>
            <a:ext cx="1277938"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57363" name="Text Box 19"/>
          <p:cNvSpPr txBox="1">
            <a:spLocks noChangeArrowheads="1"/>
          </p:cNvSpPr>
          <p:nvPr/>
        </p:nvSpPr>
        <p:spPr bwMode="auto">
          <a:xfrm>
            <a:off x="3656013" y="5867400"/>
            <a:ext cx="485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1" lang="en-US" sz="1600" i="1">
                <a:solidFill>
                  <a:schemeClr val="tx1"/>
                </a:solidFill>
                <a:latin typeface="Times" pitchFamily="32" charset="0"/>
              </a:rPr>
              <a:t>x</a:t>
            </a:r>
            <a:r>
              <a:rPr kumimoji="1" lang="en-US" sz="1600" i="1" baseline="-25000">
                <a:solidFill>
                  <a:schemeClr val="tx1"/>
                </a:solidFill>
                <a:latin typeface="Times" pitchFamily="32" charset="0"/>
              </a:rPr>
              <a:t>j</a:t>
            </a:r>
          </a:p>
        </p:txBody>
      </p:sp>
      <p:sp>
        <p:nvSpPr>
          <p:cNvPr id="57364" name="Text Box 20"/>
          <p:cNvSpPr txBox="1">
            <a:spLocks noChangeArrowheads="1"/>
          </p:cNvSpPr>
          <p:nvPr/>
        </p:nvSpPr>
        <p:spPr bwMode="auto">
          <a:xfrm>
            <a:off x="1514475" y="5035550"/>
            <a:ext cx="1150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1" lang="en-US" sz="1600" i="1">
                <a:solidFill>
                  <a:schemeClr val="tx1"/>
                </a:solidFill>
                <a:latin typeface="Times" pitchFamily="32" charset="0"/>
              </a:rPr>
              <a:t>y</a:t>
            </a:r>
            <a:r>
              <a:rPr kumimoji="1" lang="en-US" sz="1600" i="1" baseline="-25000">
                <a:solidFill>
                  <a:schemeClr val="tx1"/>
                </a:solidFill>
                <a:latin typeface="Times" pitchFamily="32" charset="0"/>
              </a:rPr>
              <a:t>j </a:t>
            </a:r>
            <a:r>
              <a:rPr kumimoji="1" lang="en-US" sz="1600">
                <a:solidFill>
                  <a:schemeClr val="tx1"/>
                </a:solidFill>
                <a:latin typeface="Times" pitchFamily="32" charset="0"/>
              </a:rPr>
              <a:t>=</a:t>
            </a:r>
            <a:r>
              <a:rPr kumimoji="1" lang="en-US" sz="1600" i="1">
                <a:solidFill>
                  <a:schemeClr val="tx1"/>
                </a:solidFill>
                <a:latin typeface="Times" pitchFamily="32" charset="0"/>
              </a:rPr>
              <a:t> A</a:t>
            </a:r>
            <a:r>
              <a:rPr kumimoji="1" lang="en-US" sz="1600">
                <a:solidFill>
                  <a:schemeClr val="tx1"/>
                </a:solidFill>
                <a:latin typeface="Times" pitchFamily="32" charset="0"/>
              </a:rPr>
              <a:t>(</a:t>
            </a:r>
            <a:r>
              <a:rPr kumimoji="1" lang="en-US" sz="1600" i="1">
                <a:solidFill>
                  <a:schemeClr val="tx1"/>
                </a:solidFill>
                <a:latin typeface="Times" pitchFamily="32" charset="0"/>
              </a:rPr>
              <a:t>x</a:t>
            </a:r>
            <a:r>
              <a:rPr kumimoji="1" lang="en-US" sz="1600" i="1" baseline="-25000">
                <a:solidFill>
                  <a:schemeClr val="tx1"/>
                </a:solidFill>
                <a:latin typeface="Times" pitchFamily="32" charset="0"/>
              </a:rPr>
              <a:t>j </a:t>
            </a:r>
            <a:r>
              <a:rPr kumimoji="1" lang="en-US" sz="1600">
                <a:solidFill>
                  <a:schemeClr val="tx1"/>
                </a:solidFill>
                <a:latin typeface="Times" pitchFamily="32" charset="0"/>
              </a:rPr>
              <a:t>)</a:t>
            </a:r>
            <a:endParaRPr kumimoji="1" lang="en-US" sz="1600" i="1">
              <a:solidFill>
                <a:schemeClr val="tx1"/>
              </a:solidFill>
              <a:latin typeface="Times" pitchFamily="32" charset="0"/>
            </a:endParaRPr>
          </a:p>
        </p:txBody>
      </p:sp>
      <p:sp>
        <p:nvSpPr>
          <p:cNvPr id="57365" name="Oval 21"/>
          <p:cNvSpPr>
            <a:spLocks noChangeArrowheads="1"/>
          </p:cNvSpPr>
          <p:nvPr/>
        </p:nvSpPr>
        <p:spPr bwMode="auto">
          <a:xfrm>
            <a:off x="5275263" y="5386388"/>
            <a:ext cx="84137" cy="8413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3D1E74ED-7406-4F8A-AA75-4B33D59D3A45}" type="slidenum">
              <a:rPr lang="en-US"/>
              <a:pPr/>
              <a:t>31</a:t>
            </a:fld>
            <a:endParaRPr lang="en-US" sz="1400"/>
          </a:p>
        </p:txBody>
      </p:sp>
      <p:sp>
        <p:nvSpPr>
          <p:cNvPr id="59394" name="Rectangle 2"/>
          <p:cNvSpPr>
            <a:spLocks noGrp="1" noChangeArrowheads="1"/>
          </p:cNvSpPr>
          <p:nvPr>
            <p:ph type="title"/>
          </p:nvPr>
        </p:nvSpPr>
        <p:spPr/>
        <p:txBody>
          <a:bodyPr/>
          <a:lstStyle/>
          <a:p>
            <a:r>
              <a:rPr kumimoji="0" lang="en-US"/>
              <a:t>Polynomials:  Point-Value Representation</a:t>
            </a:r>
          </a:p>
        </p:txBody>
      </p:sp>
      <p:sp>
        <p:nvSpPr>
          <p:cNvPr id="59395" name="Rectangle 3"/>
          <p:cNvSpPr>
            <a:spLocks noGrp="1" noChangeArrowheads="1"/>
          </p:cNvSpPr>
          <p:nvPr>
            <p:ph type="body" idx="1"/>
          </p:nvPr>
        </p:nvSpPr>
        <p:spPr/>
        <p:txBody>
          <a:bodyPr/>
          <a:lstStyle/>
          <a:p>
            <a:r>
              <a:rPr kumimoji="0" lang="en-US"/>
              <a:t>Polynomial.  </a:t>
            </a:r>
            <a:r>
              <a:rPr kumimoji="0" lang="en-US">
                <a:solidFill>
                  <a:schemeClr val="hlink"/>
                </a:solidFill>
              </a:rPr>
              <a:t>[point-value representation]</a:t>
            </a:r>
          </a:p>
          <a:p>
            <a:endParaRPr kumimoji="0" lang="en-US"/>
          </a:p>
          <a:p>
            <a:endParaRPr kumimoji="0" lang="en-US"/>
          </a:p>
          <a:p>
            <a:endParaRPr kumimoji="0" lang="en-US"/>
          </a:p>
          <a:p>
            <a:r>
              <a:rPr kumimoji="0" lang="en-US"/>
              <a:t>Add.  </a:t>
            </a:r>
            <a:r>
              <a:rPr kumimoji="0" lang="en-US" i="1">
                <a:solidFill>
                  <a:schemeClr val="tx1"/>
                </a:solidFill>
                <a:latin typeface="Times" pitchFamily="32" charset="0"/>
              </a:rPr>
              <a:t>O</a:t>
            </a:r>
            <a:r>
              <a:rPr kumimoji="0" lang="en-US">
                <a:solidFill>
                  <a:schemeClr val="tx1"/>
                </a:solidFill>
                <a:latin typeface="Times" pitchFamily="32" charset="0"/>
              </a:rPr>
              <a:t>(</a:t>
            </a:r>
            <a:r>
              <a:rPr kumimoji="0" lang="en-US" i="1">
                <a:solidFill>
                  <a:schemeClr val="tx1"/>
                </a:solidFill>
                <a:latin typeface="Times" pitchFamily="32" charset="0"/>
              </a:rPr>
              <a:t>n</a:t>
            </a:r>
            <a:r>
              <a:rPr kumimoji="0" lang="en-US">
                <a:solidFill>
                  <a:schemeClr val="tx1"/>
                </a:solidFill>
                <a:latin typeface="Times" pitchFamily="32" charset="0"/>
              </a:rPr>
              <a:t>)</a:t>
            </a:r>
            <a:r>
              <a:rPr kumimoji="0" lang="en-US">
                <a:solidFill>
                  <a:schemeClr val="tx1"/>
                </a:solidFill>
              </a:rPr>
              <a:t> arithmetic operations.</a:t>
            </a:r>
            <a:endParaRPr kumimoji="0" lang="en-US"/>
          </a:p>
          <a:p>
            <a:endParaRPr kumimoji="0" lang="en-US"/>
          </a:p>
          <a:p>
            <a:endParaRPr kumimoji="0" lang="en-US"/>
          </a:p>
          <a:p>
            <a:endParaRPr kumimoji="0" lang="en-US"/>
          </a:p>
          <a:p>
            <a:r>
              <a:rPr kumimoji="0" lang="en-US"/>
              <a:t>Multiply (convolve).  </a:t>
            </a:r>
            <a:r>
              <a:rPr kumimoji="0" lang="en-US" i="1">
                <a:solidFill>
                  <a:schemeClr val="tx1"/>
                </a:solidFill>
                <a:latin typeface="Times" pitchFamily="32" charset="0"/>
              </a:rPr>
              <a:t>O</a:t>
            </a:r>
            <a:r>
              <a:rPr kumimoji="0" lang="en-US">
                <a:solidFill>
                  <a:schemeClr val="tx1"/>
                </a:solidFill>
                <a:latin typeface="Times" pitchFamily="32" charset="0"/>
              </a:rPr>
              <a:t>(</a:t>
            </a:r>
            <a:r>
              <a:rPr kumimoji="0" lang="en-US" i="1">
                <a:solidFill>
                  <a:schemeClr val="tx1"/>
                </a:solidFill>
                <a:latin typeface="Times" pitchFamily="32" charset="0"/>
              </a:rPr>
              <a:t>n</a:t>
            </a:r>
            <a:r>
              <a:rPr kumimoji="0" lang="en-US">
                <a:solidFill>
                  <a:schemeClr val="tx1"/>
                </a:solidFill>
                <a:latin typeface="Times" pitchFamily="32" charset="0"/>
              </a:rPr>
              <a:t>)</a:t>
            </a:r>
            <a:r>
              <a:rPr kumimoji="0" lang="en-US">
                <a:solidFill>
                  <a:schemeClr val="tx1"/>
                </a:solidFill>
              </a:rPr>
              <a:t>, but need </a:t>
            </a:r>
            <a:r>
              <a:rPr kumimoji="0" lang="en-US">
                <a:solidFill>
                  <a:schemeClr val="tx1"/>
                </a:solidFill>
                <a:latin typeface="Times" pitchFamily="32" charset="0"/>
              </a:rPr>
              <a:t>2</a:t>
            </a:r>
            <a:r>
              <a:rPr kumimoji="0" lang="en-US" i="1">
                <a:solidFill>
                  <a:schemeClr val="tx1"/>
                </a:solidFill>
                <a:latin typeface="Times" pitchFamily="32" charset="0"/>
              </a:rPr>
              <a:t>n</a:t>
            </a:r>
            <a:r>
              <a:rPr kumimoji="0" lang="en-US">
                <a:solidFill>
                  <a:schemeClr val="tx1"/>
                </a:solidFill>
                <a:latin typeface="Times" pitchFamily="32" charset="0"/>
              </a:rPr>
              <a:t>-1</a:t>
            </a:r>
            <a:r>
              <a:rPr kumimoji="0" lang="en-US">
                <a:solidFill>
                  <a:schemeClr val="tx1"/>
                </a:solidFill>
              </a:rPr>
              <a:t> points.</a:t>
            </a:r>
          </a:p>
          <a:p>
            <a:pPr lvl="1"/>
            <a:endParaRPr kumimoji="0" lang="en-US"/>
          </a:p>
          <a:p>
            <a:endParaRPr kumimoji="0" lang="en-US"/>
          </a:p>
          <a:p>
            <a:endParaRPr kumimoji="0" lang="en-US"/>
          </a:p>
          <a:p>
            <a:r>
              <a:rPr kumimoji="0" lang="en-US"/>
              <a:t>Evaluate. </a:t>
            </a:r>
            <a:r>
              <a:rPr kumimoji="0" lang="en-US" i="1">
                <a:solidFill>
                  <a:schemeClr val="tx1"/>
                </a:solidFill>
                <a:latin typeface="Times" pitchFamily="32" charset="0"/>
              </a:rPr>
              <a:t>O</a:t>
            </a:r>
            <a:r>
              <a:rPr kumimoji="0" lang="en-US">
                <a:solidFill>
                  <a:schemeClr val="tx1"/>
                </a:solidFill>
                <a:latin typeface="Times" pitchFamily="32" charset="0"/>
              </a:rPr>
              <a:t>(</a:t>
            </a:r>
            <a:r>
              <a:rPr kumimoji="0" lang="en-US" i="1">
                <a:solidFill>
                  <a:schemeClr val="tx1"/>
                </a:solidFill>
                <a:latin typeface="Times" pitchFamily="32" charset="0"/>
              </a:rPr>
              <a:t>n</a:t>
            </a:r>
            <a:r>
              <a:rPr kumimoji="0" lang="en-US" baseline="30000">
                <a:solidFill>
                  <a:schemeClr val="tx1"/>
                </a:solidFill>
                <a:latin typeface="Times" pitchFamily="32" charset="0"/>
              </a:rPr>
              <a:t>2</a:t>
            </a:r>
            <a:r>
              <a:rPr kumimoji="0" lang="en-US">
                <a:solidFill>
                  <a:schemeClr val="tx1"/>
                </a:solidFill>
                <a:latin typeface="Times" pitchFamily="32" charset="0"/>
              </a:rPr>
              <a:t>)</a:t>
            </a:r>
            <a:r>
              <a:rPr kumimoji="0" lang="en-US">
                <a:solidFill>
                  <a:schemeClr val="tx1"/>
                </a:solidFill>
              </a:rPr>
              <a:t> using Lagrange's formula.</a:t>
            </a:r>
          </a:p>
          <a:p>
            <a:endParaRPr kumimoji="0" lang="en-US"/>
          </a:p>
        </p:txBody>
      </p:sp>
      <p:graphicFrame>
        <p:nvGraphicFramePr>
          <p:cNvPr id="59396" name="Object 4"/>
          <p:cNvGraphicFramePr>
            <a:graphicFrameLocks noChangeAspect="1"/>
          </p:cNvGraphicFramePr>
          <p:nvPr/>
        </p:nvGraphicFramePr>
        <p:xfrm>
          <a:off x="2200275" y="1485900"/>
          <a:ext cx="2698750" cy="573088"/>
        </p:xfrm>
        <a:graphic>
          <a:graphicData uri="http://schemas.openxmlformats.org/presentationml/2006/ole">
            <mc:AlternateContent xmlns:mc="http://schemas.openxmlformats.org/markup-compatibility/2006">
              <mc:Choice xmlns:v="urn:schemas-microsoft-com:vml" Requires="v">
                <p:oleObj spid="_x0000_s59428" name="Equation" r:id="rId4" imgW="2578100" imgH="546100" progId="Equation.3">
                  <p:embed/>
                </p:oleObj>
              </mc:Choice>
              <mc:Fallback>
                <p:oleObj name="Equation" r:id="rId4" imgW="2578100" imgH="546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275" y="1485900"/>
                        <a:ext cx="2698750" cy="5730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7" name="Object 5"/>
          <p:cNvGraphicFramePr>
            <a:graphicFrameLocks noChangeAspect="1"/>
          </p:cNvGraphicFramePr>
          <p:nvPr/>
        </p:nvGraphicFramePr>
        <p:xfrm>
          <a:off x="2281238" y="2941638"/>
          <a:ext cx="4068762" cy="239712"/>
        </p:xfrm>
        <a:graphic>
          <a:graphicData uri="http://schemas.openxmlformats.org/presentationml/2006/ole">
            <mc:AlternateContent xmlns:mc="http://schemas.openxmlformats.org/markup-compatibility/2006">
              <mc:Choice xmlns:v="urn:schemas-microsoft-com:vml" Requires="v">
                <p:oleObj spid="_x0000_s59429" name="Equation" r:id="rId6" imgW="3886200" imgH="228600" progId="Equation.3">
                  <p:embed/>
                </p:oleObj>
              </mc:Choice>
              <mc:Fallback>
                <p:oleObj name="Equation" r:id="rId6" imgW="38862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1238" y="2941638"/>
                        <a:ext cx="4068762" cy="2397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8" name="Object 6"/>
          <p:cNvGraphicFramePr>
            <a:graphicFrameLocks noChangeAspect="1"/>
          </p:cNvGraphicFramePr>
          <p:nvPr/>
        </p:nvGraphicFramePr>
        <p:xfrm>
          <a:off x="2257425" y="5591175"/>
          <a:ext cx="2085975" cy="898525"/>
        </p:xfrm>
        <a:graphic>
          <a:graphicData uri="http://schemas.openxmlformats.org/presentationml/2006/ole">
            <mc:AlternateContent xmlns:mc="http://schemas.openxmlformats.org/markup-compatibility/2006">
              <mc:Choice xmlns:v="urn:schemas-microsoft-com:vml" Requires="v">
                <p:oleObj spid="_x0000_s59430" name="Equation" r:id="rId8" imgW="1968500" imgH="850900" progId="Equation.3">
                  <p:embed/>
                </p:oleObj>
              </mc:Choice>
              <mc:Fallback>
                <p:oleObj name="Equation" r:id="rId8" imgW="1968500" imgH="8509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7425" y="5591175"/>
                        <a:ext cx="2085975" cy="8985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9" name="Object 7"/>
          <p:cNvGraphicFramePr>
            <a:graphicFrameLocks noChangeAspect="1"/>
          </p:cNvGraphicFramePr>
          <p:nvPr/>
        </p:nvGraphicFramePr>
        <p:xfrm>
          <a:off x="2228850" y="4329113"/>
          <a:ext cx="4454525" cy="239712"/>
        </p:xfrm>
        <a:graphic>
          <a:graphicData uri="http://schemas.openxmlformats.org/presentationml/2006/ole">
            <mc:AlternateContent xmlns:mc="http://schemas.openxmlformats.org/markup-compatibility/2006">
              <mc:Choice xmlns:v="urn:schemas-microsoft-com:vml" Requires="v">
                <p:oleObj spid="_x0000_s59431" name="Equation" r:id="rId10" imgW="4254500" imgH="228600" progId="Equation.3">
                  <p:embed/>
                </p:oleObj>
              </mc:Choice>
              <mc:Fallback>
                <p:oleObj name="Equation" r:id="rId10" imgW="4254500" imgH="2286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28850" y="4329113"/>
                        <a:ext cx="4454525" cy="2397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0"/>
          </p:nvPr>
        </p:nvSpPr>
        <p:spPr/>
        <p:txBody>
          <a:bodyPr/>
          <a:lstStyle/>
          <a:p>
            <a:fld id="{3A496CF6-98D4-4DB3-B5EE-E0DA43A9AD3D}" type="slidenum">
              <a:rPr lang="en-US"/>
              <a:pPr/>
              <a:t>32</a:t>
            </a:fld>
            <a:endParaRPr lang="en-US" sz="1400"/>
          </a:p>
        </p:txBody>
      </p:sp>
      <p:sp>
        <p:nvSpPr>
          <p:cNvPr id="61442" name="Rectangle 2"/>
          <p:cNvSpPr>
            <a:spLocks noGrp="1" noChangeArrowheads="1"/>
          </p:cNvSpPr>
          <p:nvPr>
            <p:ph type="title"/>
          </p:nvPr>
        </p:nvSpPr>
        <p:spPr/>
        <p:txBody>
          <a:bodyPr/>
          <a:lstStyle/>
          <a:p>
            <a:r>
              <a:rPr kumimoji="0" lang="en-US"/>
              <a:t>Converting Between Two Polynomial Representations</a:t>
            </a:r>
          </a:p>
        </p:txBody>
      </p:sp>
      <p:sp>
        <p:nvSpPr>
          <p:cNvPr id="61443" name="Rectangle 3"/>
          <p:cNvSpPr>
            <a:spLocks noGrp="1" noChangeArrowheads="1"/>
          </p:cNvSpPr>
          <p:nvPr>
            <p:ph type="body" idx="1"/>
          </p:nvPr>
        </p:nvSpPr>
        <p:spPr/>
        <p:txBody>
          <a:bodyPr/>
          <a:lstStyle/>
          <a:p>
            <a:r>
              <a:rPr kumimoji="0" lang="en-US"/>
              <a:t>Tradeoff.  </a:t>
            </a:r>
            <a:r>
              <a:rPr kumimoji="0" lang="en-US">
                <a:solidFill>
                  <a:schemeClr val="tx1"/>
                </a:solidFill>
              </a:rPr>
              <a:t>Fast evaluation </a:t>
            </a:r>
            <a:r>
              <a:rPr kumimoji="0" lang="en-US">
                <a:solidFill>
                  <a:schemeClr val="accent1"/>
                </a:solidFill>
              </a:rPr>
              <a:t>or</a:t>
            </a:r>
            <a:r>
              <a:rPr kumimoji="0" lang="en-US">
                <a:solidFill>
                  <a:schemeClr val="tx1"/>
                </a:solidFill>
              </a:rPr>
              <a:t> fast multiplication. We want both!</a:t>
            </a: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r>
              <a:rPr kumimoji="0" lang="en-US"/>
              <a:t>Goal.  </a:t>
            </a:r>
            <a:r>
              <a:rPr kumimoji="0" lang="en-US">
                <a:solidFill>
                  <a:schemeClr val="tx1"/>
                </a:solidFill>
              </a:rPr>
              <a:t>Efficient conversion between two representations  </a:t>
            </a:r>
            <a:r>
              <a:rPr kumimoji="0" lang="en-US">
                <a:solidFill>
                  <a:schemeClr val="tx1"/>
                </a:solidFill>
                <a:sym typeface="Symbol" pitchFamily="18" charset="2"/>
              </a:rPr>
              <a:t></a:t>
            </a:r>
            <a:r>
              <a:rPr kumimoji="0" lang="en-US">
                <a:solidFill>
                  <a:schemeClr val="tx1"/>
                </a:solidFill>
              </a:rPr>
              <a:t> all ops fast. </a:t>
            </a:r>
          </a:p>
          <a:p>
            <a:endParaRPr kumimoji="0" lang="en-US">
              <a:solidFill>
                <a:schemeClr val="tx1"/>
              </a:solidFill>
            </a:endParaRPr>
          </a:p>
        </p:txBody>
      </p:sp>
      <p:sp>
        <p:nvSpPr>
          <p:cNvPr id="61444" name="Rectangle 4"/>
          <p:cNvSpPr>
            <a:spLocks noChangeArrowheads="1"/>
          </p:cNvSpPr>
          <p:nvPr/>
        </p:nvSpPr>
        <p:spPr bwMode="auto">
          <a:xfrm>
            <a:off x="2100263" y="2286000"/>
            <a:ext cx="1773237"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a:solidFill>
                  <a:schemeClr val="tx1"/>
                </a:solidFill>
              </a:rPr>
              <a:t>coefficient</a:t>
            </a:r>
            <a:endParaRPr lang="en-US" sz="1600" baseline="30000">
              <a:solidFill>
                <a:schemeClr val="tx1"/>
              </a:solidFill>
            </a:endParaRPr>
          </a:p>
        </p:txBody>
      </p:sp>
      <p:sp>
        <p:nvSpPr>
          <p:cNvPr id="61445" name="Rectangle 5"/>
          <p:cNvSpPr>
            <a:spLocks noChangeArrowheads="1"/>
          </p:cNvSpPr>
          <p:nvPr/>
        </p:nvSpPr>
        <p:spPr bwMode="auto">
          <a:xfrm>
            <a:off x="2100263" y="1828800"/>
            <a:ext cx="1773237" cy="4572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a:solidFill>
                  <a:schemeClr val="bg1"/>
                </a:solidFill>
              </a:rPr>
              <a:t>representation</a:t>
            </a:r>
          </a:p>
        </p:txBody>
      </p:sp>
      <p:sp>
        <p:nvSpPr>
          <p:cNvPr id="61446" name="Rectangle 6"/>
          <p:cNvSpPr>
            <a:spLocks noChangeArrowheads="1"/>
          </p:cNvSpPr>
          <p:nvPr/>
        </p:nvSpPr>
        <p:spPr bwMode="auto">
          <a:xfrm>
            <a:off x="3873500" y="2286000"/>
            <a:ext cx="1311275"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i="1">
                <a:solidFill>
                  <a:schemeClr val="tx1"/>
                </a:solidFill>
                <a:latin typeface="Times" pitchFamily="32" charset="0"/>
              </a:rPr>
              <a:t>O</a:t>
            </a:r>
            <a:r>
              <a:rPr lang="en-US" sz="1600">
                <a:solidFill>
                  <a:schemeClr val="tx1"/>
                </a:solidFill>
                <a:latin typeface="Times" pitchFamily="32" charset="0"/>
              </a:rPr>
              <a:t>(</a:t>
            </a:r>
            <a:r>
              <a:rPr lang="en-US" sz="1600" i="1">
                <a:solidFill>
                  <a:schemeClr val="tx1"/>
                </a:solidFill>
                <a:latin typeface="Times" pitchFamily="32" charset="0"/>
              </a:rPr>
              <a:t>n</a:t>
            </a:r>
            <a:r>
              <a:rPr lang="en-US" sz="1600" baseline="30000">
                <a:solidFill>
                  <a:schemeClr val="tx1"/>
                </a:solidFill>
                <a:latin typeface="Times" pitchFamily="32" charset="0"/>
              </a:rPr>
              <a:t>2</a:t>
            </a:r>
            <a:r>
              <a:rPr lang="en-US" sz="1600">
                <a:solidFill>
                  <a:schemeClr val="tx1"/>
                </a:solidFill>
                <a:latin typeface="Times" pitchFamily="32" charset="0"/>
              </a:rPr>
              <a:t>)</a:t>
            </a:r>
          </a:p>
        </p:txBody>
      </p:sp>
      <p:sp>
        <p:nvSpPr>
          <p:cNvPr id="61447" name="Rectangle 7"/>
          <p:cNvSpPr>
            <a:spLocks noChangeArrowheads="1"/>
          </p:cNvSpPr>
          <p:nvPr/>
        </p:nvSpPr>
        <p:spPr bwMode="auto">
          <a:xfrm>
            <a:off x="3873500" y="1828800"/>
            <a:ext cx="1311275" cy="4572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a:solidFill>
                  <a:schemeClr val="bg1"/>
                </a:solidFill>
              </a:rPr>
              <a:t>multiply</a:t>
            </a:r>
          </a:p>
        </p:txBody>
      </p:sp>
      <p:sp>
        <p:nvSpPr>
          <p:cNvPr id="61448" name="Rectangle 8"/>
          <p:cNvSpPr>
            <a:spLocks noChangeArrowheads="1"/>
          </p:cNvSpPr>
          <p:nvPr/>
        </p:nvSpPr>
        <p:spPr bwMode="auto">
          <a:xfrm>
            <a:off x="5176838" y="2286000"/>
            <a:ext cx="1300162"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i="1">
                <a:solidFill>
                  <a:schemeClr val="tx1"/>
                </a:solidFill>
                <a:latin typeface="Times" pitchFamily="32" charset="0"/>
              </a:rPr>
              <a:t>O</a:t>
            </a:r>
            <a:r>
              <a:rPr lang="en-US" sz="1600">
                <a:solidFill>
                  <a:schemeClr val="tx1"/>
                </a:solidFill>
                <a:latin typeface="Times" pitchFamily="32" charset="0"/>
              </a:rPr>
              <a:t>(</a:t>
            </a:r>
            <a:r>
              <a:rPr lang="en-US" sz="1600" i="1">
                <a:solidFill>
                  <a:schemeClr val="tx1"/>
                </a:solidFill>
                <a:latin typeface="Times" pitchFamily="32" charset="0"/>
              </a:rPr>
              <a:t>n</a:t>
            </a:r>
            <a:r>
              <a:rPr lang="en-US" sz="1600">
                <a:solidFill>
                  <a:schemeClr val="tx1"/>
                </a:solidFill>
                <a:latin typeface="Times" pitchFamily="32" charset="0"/>
              </a:rPr>
              <a:t>)</a:t>
            </a:r>
          </a:p>
        </p:txBody>
      </p:sp>
      <p:sp>
        <p:nvSpPr>
          <p:cNvPr id="61449" name="Rectangle 9"/>
          <p:cNvSpPr>
            <a:spLocks noChangeArrowheads="1"/>
          </p:cNvSpPr>
          <p:nvPr/>
        </p:nvSpPr>
        <p:spPr bwMode="auto">
          <a:xfrm>
            <a:off x="5176838" y="1828800"/>
            <a:ext cx="1300162" cy="4572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a:solidFill>
                  <a:schemeClr val="bg1"/>
                </a:solidFill>
              </a:rPr>
              <a:t>evaluate</a:t>
            </a:r>
          </a:p>
        </p:txBody>
      </p:sp>
      <p:sp>
        <p:nvSpPr>
          <p:cNvPr id="61450" name="Rectangle 10"/>
          <p:cNvSpPr>
            <a:spLocks noChangeArrowheads="1"/>
          </p:cNvSpPr>
          <p:nvPr/>
        </p:nvSpPr>
        <p:spPr bwMode="auto">
          <a:xfrm>
            <a:off x="2100263" y="2667000"/>
            <a:ext cx="1773237"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a:solidFill>
                  <a:schemeClr val="tx1"/>
                </a:solidFill>
              </a:rPr>
              <a:t>point-value</a:t>
            </a:r>
            <a:endParaRPr lang="en-US" sz="1600" baseline="30000">
              <a:solidFill>
                <a:schemeClr val="tx1"/>
              </a:solidFill>
            </a:endParaRPr>
          </a:p>
        </p:txBody>
      </p:sp>
      <p:sp>
        <p:nvSpPr>
          <p:cNvPr id="61451" name="Rectangle 11"/>
          <p:cNvSpPr>
            <a:spLocks noChangeArrowheads="1"/>
          </p:cNvSpPr>
          <p:nvPr/>
        </p:nvSpPr>
        <p:spPr bwMode="auto">
          <a:xfrm>
            <a:off x="3873500" y="2667000"/>
            <a:ext cx="1311275"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i="1">
                <a:solidFill>
                  <a:schemeClr val="tx1"/>
                </a:solidFill>
                <a:latin typeface="Times" pitchFamily="32" charset="0"/>
              </a:rPr>
              <a:t>O</a:t>
            </a:r>
            <a:r>
              <a:rPr lang="en-US" sz="1600">
                <a:solidFill>
                  <a:schemeClr val="tx1"/>
                </a:solidFill>
                <a:latin typeface="Times" pitchFamily="32" charset="0"/>
              </a:rPr>
              <a:t>(</a:t>
            </a:r>
            <a:r>
              <a:rPr lang="en-US" sz="1600" i="1">
                <a:solidFill>
                  <a:schemeClr val="tx1"/>
                </a:solidFill>
                <a:latin typeface="Times" pitchFamily="32" charset="0"/>
              </a:rPr>
              <a:t>n</a:t>
            </a:r>
            <a:r>
              <a:rPr lang="en-US" sz="1600">
                <a:solidFill>
                  <a:schemeClr val="tx1"/>
                </a:solidFill>
                <a:latin typeface="Times" pitchFamily="32" charset="0"/>
              </a:rPr>
              <a:t>)</a:t>
            </a:r>
          </a:p>
        </p:txBody>
      </p:sp>
      <p:sp>
        <p:nvSpPr>
          <p:cNvPr id="61452" name="Rectangle 12"/>
          <p:cNvSpPr>
            <a:spLocks noChangeArrowheads="1"/>
          </p:cNvSpPr>
          <p:nvPr/>
        </p:nvSpPr>
        <p:spPr bwMode="auto">
          <a:xfrm>
            <a:off x="5176838" y="2667000"/>
            <a:ext cx="1300162"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i="1">
                <a:solidFill>
                  <a:schemeClr val="tx1"/>
                </a:solidFill>
                <a:latin typeface="Times" pitchFamily="32" charset="0"/>
              </a:rPr>
              <a:t>O</a:t>
            </a:r>
            <a:r>
              <a:rPr lang="en-US" sz="1600">
                <a:solidFill>
                  <a:schemeClr val="tx1"/>
                </a:solidFill>
                <a:latin typeface="Times" pitchFamily="32" charset="0"/>
              </a:rPr>
              <a:t>(</a:t>
            </a:r>
            <a:r>
              <a:rPr lang="en-US" sz="1600" i="1">
                <a:solidFill>
                  <a:schemeClr val="tx1"/>
                </a:solidFill>
                <a:latin typeface="Times" pitchFamily="32" charset="0"/>
              </a:rPr>
              <a:t>n</a:t>
            </a:r>
            <a:r>
              <a:rPr lang="en-US" sz="1600" baseline="30000">
                <a:solidFill>
                  <a:schemeClr val="tx1"/>
                </a:solidFill>
                <a:latin typeface="Times" pitchFamily="32" charset="0"/>
              </a:rPr>
              <a:t>2</a:t>
            </a:r>
            <a:r>
              <a:rPr lang="en-US" sz="1600">
                <a:solidFill>
                  <a:schemeClr val="tx1"/>
                </a:solidFill>
                <a:latin typeface="Times" pitchFamily="32" charset="0"/>
              </a:rPr>
              <a:t>)</a:t>
            </a:r>
          </a:p>
        </p:txBody>
      </p:sp>
      <p:graphicFrame>
        <p:nvGraphicFramePr>
          <p:cNvPr id="61453" name="Object 13"/>
          <p:cNvGraphicFramePr>
            <a:graphicFrameLocks noChangeAspect="1"/>
          </p:cNvGraphicFramePr>
          <p:nvPr/>
        </p:nvGraphicFramePr>
        <p:xfrm>
          <a:off x="881063" y="5113338"/>
          <a:ext cx="1512887" cy="508000"/>
        </p:xfrm>
        <a:graphic>
          <a:graphicData uri="http://schemas.openxmlformats.org/presentationml/2006/ole">
            <mc:AlternateContent xmlns:mc="http://schemas.openxmlformats.org/markup-compatibility/2006">
              <mc:Choice xmlns:v="urn:schemas-microsoft-com:vml" Requires="v">
                <p:oleObj spid="_x0000_s61477" name="Equation" r:id="rId4" imgW="1117600" imgH="228600" progId="Equation.3">
                  <p:embed/>
                </p:oleObj>
              </mc:Choice>
              <mc:Fallback>
                <p:oleObj name="Equation" r:id="rId4" imgW="1117600" imgH="2286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l="-11134" t="-51428" r="-11134" b="-51428"/>
                      <a:stretch>
                        <a:fillRect/>
                      </a:stretch>
                    </p:blipFill>
                    <p:spPr bwMode="auto">
                      <a:xfrm>
                        <a:off x="881063" y="5113338"/>
                        <a:ext cx="1512887" cy="5080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4" name="Object 14"/>
          <p:cNvGraphicFramePr>
            <a:graphicFrameLocks noChangeAspect="1"/>
          </p:cNvGraphicFramePr>
          <p:nvPr/>
        </p:nvGraphicFramePr>
        <p:xfrm>
          <a:off x="5529263" y="5111750"/>
          <a:ext cx="2486025" cy="482600"/>
        </p:xfrm>
        <a:graphic>
          <a:graphicData uri="http://schemas.openxmlformats.org/presentationml/2006/ole">
            <mc:AlternateContent xmlns:mc="http://schemas.openxmlformats.org/markup-compatibility/2006">
              <mc:Choice xmlns:v="urn:schemas-microsoft-com:vml" Requires="v">
                <p:oleObj spid="_x0000_s61478" name="Equation" r:id="rId6" imgW="1943100" imgH="228600" progId="Equation.3">
                  <p:embed/>
                </p:oleObj>
              </mc:Choice>
              <mc:Fallback>
                <p:oleObj name="Equation" r:id="rId6" imgW="1943100" imgH="2286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l="-7826" t="-34285" r="-7826" b="-34285"/>
                      <a:stretch>
                        <a:fillRect/>
                      </a:stretch>
                    </p:blipFill>
                    <p:spPr bwMode="auto">
                      <a:xfrm>
                        <a:off x="5529263" y="5111750"/>
                        <a:ext cx="2486025" cy="4826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5" name="Rectangle 15"/>
          <p:cNvSpPr>
            <a:spLocks noChangeArrowheads="1"/>
          </p:cNvSpPr>
          <p:nvPr/>
        </p:nvSpPr>
        <p:spPr bwMode="auto">
          <a:xfrm>
            <a:off x="603250" y="5692775"/>
            <a:ext cx="20812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a:t>coefficient representation</a:t>
            </a:r>
          </a:p>
        </p:txBody>
      </p:sp>
      <p:sp>
        <p:nvSpPr>
          <p:cNvPr id="61456" name="Rectangle 16"/>
          <p:cNvSpPr>
            <a:spLocks noChangeArrowheads="1"/>
          </p:cNvSpPr>
          <p:nvPr/>
        </p:nvSpPr>
        <p:spPr bwMode="auto">
          <a:xfrm>
            <a:off x="5807075" y="5662613"/>
            <a:ext cx="20621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a:t>point-value representation</a:t>
            </a:r>
          </a:p>
        </p:txBody>
      </p:sp>
      <p:sp>
        <p:nvSpPr>
          <p:cNvPr id="61457" name="Oval 17"/>
          <p:cNvSpPr>
            <a:spLocks noChangeArrowheads="1"/>
          </p:cNvSpPr>
          <p:nvPr/>
        </p:nvSpPr>
        <p:spPr bwMode="auto">
          <a:xfrm>
            <a:off x="2416175" y="5164138"/>
            <a:ext cx="52388"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61458" name="Oval 18"/>
          <p:cNvSpPr>
            <a:spLocks noChangeArrowheads="1"/>
          </p:cNvSpPr>
          <p:nvPr/>
        </p:nvSpPr>
        <p:spPr bwMode="auto">
          <a:xfrm>
            <a:off x="2413000" y="5527675"/>
            <a:ext cx="52388"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61459" name="Oval 19"/>
          <p:cNvSpPr>
            <a:spLocks noChangeArrowheads="1"/>
          </p:cNvSpPr>
          <p:nvPr/>
        </p:nvSpPr>
        <p:spPr bwMode="auto">
          <a:xfrm>
            <a:off x="5402263" y="5160963"/>
            <a:ext cx="52387"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61460" name="Oval 20"/>
          <p:cNvSpPr>
            <a:spLocks noChangeArrowheads="1"/>
          </p:cNvSpPr>
          <p:nvPr/>
        </p:nvSpPr>
        <p:spPr bwMode="auto">
          <a:xfrm>
            <a:off x="5399088" y="5524500"/>
            <a:ext cx="52387"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cxnSp>
        <p:nvCxnSpPr>
          <p:cNvPr id="61461" name="AutoShape 21"/>
          <p:cNvCxnSpPr>
            <a:cxnSpLocks noChangeShapeType="1"/>
            <a:stCxn id="61457" idx="6"/>
            <a:endCxn id="61459" idx="2"/>
          </p:cNvCxnSpPr>
          <p:nvPr/>
        </p:nvCxnSpPr>
        <p:spPr bwMode="auto">
          <a:xfrm flipV="1">
            <a:off x="2468563" y="5187950"/>
            <a:ext cx="29337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462" name="AutoShape 22"/>
          <p:cNvCxnSpPr>
            <a:cxnSpLocks noChangeShapeType="1"/>
            <a:stCxn id="61460" idx="2"/>
            <a:endCxn id="61458" idx="6"/>
          </p:cNvCxnSpPr>
          <p:nvPr/>
        </p:nvCxnSpPr>
        <p:spPr bwMode="auto">
          <a:xfrm flipH="1">
            <a:off x="2465388" y="5551488"/>
            <a:ext cx="29337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FEC36FF-36AA-4136-8A26-B3BDCEB2B3AA}" type="slidenum">
              <a:rPr lang="en-US"/>
              <a:pPr/>
              <a:t>33</a:t>
            </a:fld>
            <a:endParaRPr lang="en-US" sz="1400"/>
          </a:p>
        </p:txBody>
      </p:sp>
      <p:sp>
        <p:nvSpPr>
          <p:cNvPr id="63490" name="Rectangle 2"/>
          <p:cNvSpPr>
            <a:spLocks noGrp="1" noChangeArrowheads="1"/>
          </p:cNvSpPr>
          <p:nvPr>
            <p:ph type="title"/>
          </p:nvPr>
        </p:nvSpPr>
        <p:spPr/>
        <p:txBody>
          <a:bodyPr/>
          <a:lstStyle/>
          <a:p>
            <a:r>
              <a:rPr kumimoji="0" lang="en-US"/>
              <a:t>Converting Between Two Representations:  Brute Force</a:t>
            </a:r>
          </a:p>
        </p:txBody>
      </p:sp>
      <p:sp>
        <p:nvSpPr>
          <p:cNvPr id="63491" name="Rectangle 3"/>
          <p:cNvSpPr>
            <a:spLocks noGrp="1" noChangeArrowheads="1"/>
          </p:cNvSpPr>
          <p:nvPr>
            <p:ph type="body" idx="1"/>
          </p:nvPr>
        </p:nvSpPr>
        <p:spPr/>
        <p:txBody>
          <a:bodyPr/>
          <a:lstStyle/>
          <a:p>
            <a:r>
              <a:rPr kumimoji="0" lang="en-US"/>
              <a:t>Coefficient </a:t>
            </a:r>
            <a:r>
              <a:rPr kumimoji="0" lang="en-US">
                <a:sym typeface="Symbol" pitchFamily="18" charset="2"/>
              </a:rPr>
              <a:t></a:t>
            </a:r>
            <a:r>
              <a:rPr kumimoji="0" lang="en-US"/>
              <a:t> point-value.  </a:t>
            </a:r>
            <a:r>
              <a:rPr kumimoji="0" lang="en-US">
                <a:solidFill>
                  <a:schemeClr val="tx1"/>
                </a:solidFill>
              </a:rPr>
              <a:t>Given a polynomial </a:t>
            </a:r>
            <a:r>
              <a:rPr kumimoji="0" lang="en-US" i="1">
                <a:solidFill>
                  <a:schemeClr val="tx1"/>
                </a:solidFill>
                <a:latin typeface="Times" pitchFamily="32" charset="0"/>
              </a:rPr>
              <a:t>a</a:t>
            </a:r>
            <a:r>
              <a:rPr kumimoji="0" lang="en-US" baseline="-25000">
                <a:solidFill>
                  <a:schemeClr val="tx1"/>
                </a:solidFill>
                <a:latin typeface="Times" pitchFamily="32" charset="0"/>
              </a:rPr>
              <a:t>0</a:t>
            </a:r>
            <a:r>
              <a:rPr kumimoji="0" lang="en-US" i="1">
                <a:solidFill>
                  <a:schemeClr val="tx1"/>
                </a:solidFill>
                <a:latin typeface="Times" pitchFamily="32" charset="0"/>
              </a:rPr>
              <a:t> + a</a:t>
            </a:r>
            <a:r>
              <a:rPr kumimoji="0" lang="en-US" baseline="-25000">
                <a:solidFill>
                  <a:schemeClr val="tx1"/>
                </a:solidFill>
                <a:latin typeface="Times" pitchFamily="32" charset="0"/>
              </a:rPr>
              <a:t>1 </a:t>
            </a:r>
            <a:r>
              <a:rPr kumimoji="0" lang="en-US" i="1">
                <a:solidFill>
                  <a:schemeClr val="tx1"/>
                </a:solidFill>
                <a:latin typeface="Times" pitchFamily="32" charset="0"/>
              </a:rPr>
              <a:t>x + ... + a</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 </a:t>
            </a:r>
            <a:r>
              <a:rPr kumimoji="0" lang="en-US" i="1">
                <a:solidFill>
                  <a:schemeClr val="tx1"/>
                </a:solidFill>
                <a:latin typeface="Times" pitchFamily="32" charset="0"/>
              </a:rPr>
              <a:t>x</a:t>
            </a:r>
            <a:r>
              <a:rPr kumimoji="0" lang="en-US" i="1" baseline="30000">
                <a:solidFill>
                  <a:schemeClr val="tx1"/>
                </a:solidFill>
                <a:latin typeface="Times" pitchFamily="32" charset="0"/>
              </a:rPr>
              <a:t>n</a:t>
            </a:r>
            <a:r>
              <a:rPr kumimoji="0" lang="en-US" baseline="30000">
                <a:solidFill>
                  <a:schemeClr val="tx1"/>
                </a:solidFill>
                <a:latin typeface="Times" pitchFamily="32" charset="0"/>
              </a:rPr>
              <a:t>-1</a:t>
            </a:r>
            <a:r>
              <a:rPr kumimoji="0" lang="en-US">
                <a:solidFill>
                  <a:schemeClr val="tx1"/>
                </a:solidFill>
              </a:rPr>
              <a:t>, evaluate it at </a:t>
            </a:r>
            <a:r>
              <a:rPr kumimoji="0" lang="en-US" i="1">
                <a:solidFill>
                  <a:schemeClr val="tx1"/>
                </a:solidFill>
                <a:latin typeface="Times" pitchFamily="32" charset="0"/>
              </a:rPr>
              <a:t>n</a:t>
            </a:r>
            <a:r>
              <a:rPr kumimoji="0" lang="en-US">
                <a:solidFill>
                  <a:schemeClr val="tx1"/>
                </a:solidFill>
              </a:rPr>
              <a:t> distinct points </a:t>
            </a:r>
            <a:r>
              <a:rPr kumimoji="0" lang="en-US" i="1">
                <a:solidFill>
                  <a:schemeClr val="tx1"/>
                </a:solidFill>
                <a:latin typeface="Times" pitchFamily="32" charset="0"/>
              </a:rPr>
              <a:t>x</a:t>
            </a:r>
            <a:r>
              <a:rPr kumimoji="0" lang="en-US" baseline="-25000">
                <a:solidFill>
                  <a:schemeClr val="tx1"/>
                </a:solidFill>
                <a:latin typeface="Times" pitchFamily="32" charset="0"/>
              </a:rPr>
              <a:t>0 </a:t>
            </a:r>
            <a:r>
              <a:rPr kumimoji="0" lang="en-US" i="1">
                <a:solidFill>
                  <a:schemeClr val="tx1"/>
                </a:solidFill>
                <a:latin typeface="Times" pitchFamily="32" charset="0"/>
              </a:rPr>
              <a:t>, ...,  x</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a:t>
            </a:r>
            <a:r>
              <a:rPr kumimoji="0" lang="en-US">
                <a:solidFill>
                  <a:schemeClr val="tx1"/>
                </a:solidFill>
              </a:rPr>
              <a:t>.</a:t>
            </a:r>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r>
              <a:rPr kumimoji="0" lang="en-US"/>
              <a:t>Running time.  </a:t>
            </a:r>
            <a:r>
              <a:rPr kumimoji="0" lang="en-US" i="1">
                <a:solidFill>
                  <a:schemeClr val="tx1"/>
                </a:solidFill>
                <a:latin typeface="Times" pitchFamily="32" charset="0"/>
              </a:rPr>
              <a:t>O</a:t>
            </a:r>
            <a:r>
              <a:rPr kumimoji="0" lang="en-US">
                <a:solidFill>
                  <a:schemeClr val="tx1"/>
                </a:solidFill>
                <a:latin typeface="Times" pitchFamily="32" charset="0"/>
              </a:rPr>
              <a:t>(</a:t>
            </a:r>
            <a:r>
              <a:rPr kumimoji="0" lang="en-US" i="1">
                <a:solidFill>
                  <a:schemeClr val="tx1"/>
                </a:solidFill>
                <a:latin typeface="Times" pitchFamily="32" charset="0"/>
              </a:rPr>
              <a:t>n</a:t>
            </a:r>
            <a:r>
              <a:rPr kumimoji="0" lang="en-US" baseline="30000">
                <a:solidFill>
                  <a:schemeClr val="tx1"/>
                </a:solidFill>
                <a:latin typeface="Times" pitchFamily="32" charset="0"/>
              </a:rPr>
              <a:t>2</a:t>
            </a:r>
            <a:r>
              <a:rPr kumimoji="0" lang="en-US">
                <a:solidFill>
                  <a:schemeClr val="tx1"/>
                </a:solidFill>
                <a:latin typeface="Times" pitchFamily="32" charset="0"/>
              </a:rPr>
              <a:t>)</a:t>
            </a:r>
            <a:r>
              <a:rPr kumimoji="0" lang="en-US">
                <a:solidFill>
                  <a:schemeClr val="tx1"/>
                </a:solidFill>
              </a:rPr>
              <a:t> for matrix-vector multiply (or </a:t>
            </a:r>
            <a:r>
              <a:rPr kumimoji="0" lang="en-US" i="1">
                <a:solidFill>
                  <a:schemeClr val="tx1"/>
                </a:solidFill>
                <a:latin typeface="Times" pitchFamily="32" charset="0"/>
              </a:rPr>
              <a:t>n</a:t>
            </a:r>
            <a:r>
              <a:rPr kumimoji="0" lang="en-US">
                <a:solidFill>
                  <a:schemeClr val="tx1"/>
                </a:solidFill>
              </a:rPr>
              <a:t> Horner's).</a:t>
            </a:r>
            <a:endParaRPr kumimoji="0" lang="en-US"/>
          </a:p>
          <a:p>
            <a:pPr lvl="1"/>
            <a:endParaRPr kumimoji="0" lang="en-US"/>
          </a:p>
        </p:txBody>
      </p:sp>
      <p:graphicFrame>
        <p:nvGraphicFramePr>
          <p:cNvPr id="63492" name="Object 4"/>
          <p:cNvGraphicFramePr>
            <a:graphicFrameLocks noChangeAspect="1"/>
          </p:cNvGraphicFramePr>
          <p:nvPr/>
        </p:nvGraphicFramePr>
        <p:xfrm>
          <a:off x="1981200" y="2286000"/>
          <a:ext cx="4711700" cy="1900238"/>
        </p:xfrm>
        <a:graphic>
          <a:graphicData uri="http://schemas.openxmlformats.org/presentationml/2006/ole">
            <mc:AlternateContent xmlns:mc="http://schemas.openxmlformats.org/markup-compatibility/2006">
              <mc:Choice xmlns:v="urn:schemas-microsoft-com:vml" Requires="v">
                <p:oleObj spid="_x0000_s63506" name="Equation" r:id="rId4" imgW="4597400" imgH="1701800" progId="Equation.3">
                  <p:embed/>
                </p:oleObj>
              </mc:Choice>
              <mc:Fallback>
                <p:oleObj name="Equation" r:id="rId4" imgW="4597400" imgH="170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3113" t="-8060" r="-3113" b="-8060"/>
                      <a:stretch>
                        <a:fillRect/>
                      </a:stretch>
                    </p:blipFill>
                    <p:spPr bwMode="auto">
                      <a:xfrm>
                        <a:off x="1981200" y="2286000"/>
                        <a:ext cx="4711700" cy="190023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fld id="{E34903C2-0E5A-4C3C-837E-6B8BF468BF18}" type="slidenum">
              <a:rPr lang="en-US"/>
              <a:pPr/>
              <a:t>34</a:t>
            </a:fld>
            <a:endParaRPr lang="en-US" sz="1400"/>
          </a:p>
        </p:txBody>
      </p:sp>
      <p:sp>
        <p:nvSpPr>
          <p:cNvPr id="115714" name="Rectangle 2"/>
          <p:cNvSpPr>
            <a:spLocks noGrp="1" noChangeArrowheads="1"/>
          </p:cNvSpPr>
          <p:nvPr>
            <p:ph type="title"/>
          </p:nvPr>
        </p:nvSpPr>
        <p:spPr/>
        <p:txBody>
          <a:bodyPr/>
          <a:lstStyle/>
          <a:p>
            <a:r>
              <a:rPr kumimoji="0" lang="en-US"/>
              <a:t>Converting Between Two Representations:  Brute Force</a:t>
            </a:r>
          </a:p>
        </p:txBody>
      </p:sp>
      <p:sp>
        <p:nvSpPr>
          <p:cNvPr id="115715" name="Rectangle 3"/>
          <p:cNvSpPr>
            <a:spLocks noGrp="1" noChangeArrowheads="1"/>
          </p:cNvSpPr>
          <p:nvPr>
            <p:ph type="body" idx="1"/>
          </p:nvPr>
        </p:nvSpPr>
        <p:spPr/>
        <p:txBody>
          <a:bodyPr/>
          <a:lstStyle/>
          <a:p>
            <a:r>
              <a:rPr kumimoji="0" lang="en-US"/>
              <a:t>Point-value </a:t>
            </a:r>
            <a:r>
              <a:rPr kumimoji="0" lang="en-US">
                <a:sym typeface="Symbol" pitchFamily="18" charset="2"/>
              </a:rPr>
              <a:t></a:t>
            </a:r>
            <a:r>
              <a:rPr kumimoji="0" lang="en-US"/>
              <a:t> coefficient.  </a:t>
            </a:r>
            <a:r>
              <a:rPr kumimoji="0" lang="en-US">
                <a:solidFill>
                  <a:schemeClr val="tx1"/>
                </a:solidFill>
              </a:rPr>
              <a:t>Given </a:t>
            </a:r>
            <a:r>
              <a:rPr kumimoji="0" lang="en-US" i="1">
                <a:solidFill>
                  <a:schemeClr val="tx1"/>
                </a:solidFill>
                <a:latin typeface="Times" pitchFamily="32" charset="0"/>
              </a:rPr>
              <a:t>n</a:t>
            </a:r>
            <a:r>
              <a:rPr kumimoji="0" lang="en-US">
                <a:solidFill>
                  <a:schemeClr val="tx1"/>
                </a:solidFill>
              </a:rPr>
              <a:t> distinct points </a:t>
            </a:r>
            <a:r>
              <a:rPr kumimoji="0" lang="en-US" i="1">
                <a:solidFill>
                  <a:schemeClr val="tx1"/>
                </a:solidFill>
                <a:latin typeface="Times" pitchFamily="32" charset="0"/>
              </a:rPr>
              <a:t>x</a:t>
            </a:r>
            <a:r>
              <a:rPr kumimoji="0" lang="en-US" baseline="-25000">
                <a:solidFill>
                  <a:schemeClr val="tx1"/>
                </a:solidFill>
                <a:latin typeface="Times" pitchFamily="32" charset="0"/>
              </a:rPr>
              <a:t>0</a:t>
            </a:r>
            <a:r>
              <a:rPr kumimoji="0" lang="en-US" i="1">
                <a:solidFill>
                  <a:schemeClr val="tx1"/>
                </a:solidFill>
                <a:latin typeface="Times" pitchFamily="32" charset="0"/>
              </a:rPr>
              <a:t>, ... , x</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a:t>
            </a:r>
            <a:r>
              <a:rPr kumimoji="0" lang="en-US">
                <a:solidFill>
                  <a:schemeClr val="tx1"/>
                </a:solidFill>
              </a:rPr>
              <a:t> and values </a:t>
            </a:r>
            <a:r>
              <a:rPr kumimoji="0" lang="en-US" i="1">
                <a:solidFill>
                  <a:schemeClr val="tx1"/>
                </a:solidFill>
                <a:latin typeface="Times" pitchFamily="32" charset="0"/>
              </a:rPr>
              <a:t>y</a:t>
            </a:r>
            <a:r>
              <a:rPr kumimoji="0" lang="en-US" baseline="-25000">
                <a:solidFill>
                  <a:schemeClr val="tx1"/>
                </a:solidFill>
                <a:latin typeface="Times" pitchFamily="32" charset="0"/>
              </a:rPr>
              <a:t>0</a:t>
            </a:r>
            <a:r>
              <a:rPr kumimoji="0" lang="en-US" i="1">
                <a:solidFill>
                  <a:schemeClr val="tx1"/>
                </a:solidFill>
                <a:latin typeface="Times" pitchFamily="32" charset="0"/>
              </a:rPr>
              <a:t>, ... , y</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a:t>
            </a:r>
            <a:r>
              <a:rPr kumimoji="0" lang="en-US">
                <a:solidFill>
                  <a:schemeClr val="tx1"/>
                </a:solidFill>
              </a:rPr>
              <a:t>, find unique polynomial </a:t>
            </a:r>
            <a:r>
              <a:rPr kumimoji="0" lang="en-US" i="1">
                <a:solidFill>
                  <a:schemeClr val="tx1"/>
                </a:solidFill>
                <a:latin typeface="Times" pitchFamily="32" charset="0"/>
              </a:rPr>
              <a:t>a</a:t>
            </a:r>
            <a:r>
              <a:rPr kumimoji="0" lang="en-US" baseline="-25000">
                <a:solidFill>
                  <a:schemeClr val="tx1"/>
                </a:solidFill>
                <a:latin typeface="Times" pitchFamily="32" charset="0"/>
              </a:rPr>
              <a:t>0</a:t>
            </a:r>
            <a:r>
              <a:rPr kumimoji="0" lang="en-US" i="1">
                <a:solidFill>
                  <a:schemeClr val="tx1"/>
                </a:solidFill>
                <a:latin typeface="Times" pitchFamily="32" charset="0"/>
              </a:rPr>
              <a:t> + a</a:t>
            </a:r>
            <a:r>
              <a:rPr kumimoji="0" lang="en-US" baseline="-25000">
                <a:solidFill>
                  <a:schemeClr val="tx1"/>
                </a:solidFill>
                <a:latin typeface="Times" pitchFamily="32" charset="0"/>
              </a:rPr>
              <a:t>1</a:t>
            </a:r>
            <a:r>
              <a:rPr kumimoji="0" lang="en-US" i="1">
                <a:solidFill>
                  <a:schemeClr val="tx1"/>
                </a:solidFill>
                <a:latin typeface="Times" pitchFamily="32" charset="0"/>
              </a:rPr>
              <a:t>x + ... + a</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a:t>
            </a:r>
            <a:r>
              <a:rPr kumimoji="0" lang="en-US" i="1">
                <a:solidFill>
                  <a:schemeClr val="tx1"/>
                </a:solidFill>
                <a:latin typeface="Times" pitchFamily="32" charset="0"/>
              </a:rPr>
              <a:t> x</a:t>
            </a:r>
            <a:r>
              <a:rPr kumimoji="0" lang="en-US" i="1" baseline="30000">
                <a:solidFill>
                  <a:schemeClr val="tx1"/>
                </a:solidFill>
                <a:latin typeface="Times" pitchFamily="32" charset="0"/>
              </a:rPr>
              <a:t>n</a:t>
            </a:r>
            <a:r>
              <a:rPr kumimoji="0" lang="en-US" baseline="30000">
                <a:solidFill>
                  <a:schemeClr val="tx1"/>
                </a:solidFill>
                <a:latin typeface="Times" pitchFamily="32" charset="0"/>
              </a:rPr>
              <a:t>-1</a:t>
            </a:r>
            <a:r>
              <a:rPr kumimoji="0" lang="en-US">
                <a:solidFill>
                  <a:schemeClr val="tx1"/>
                </a:solidFill>
              </a:rPr>
              <a:t>, that has given values at given points.</a:t>
            </a:r>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r>
              <a:rPr kumimoji="0" lang="en-US"/>
              <a:t>Running time.  </a:t>
            </a:r>
            <a:r>
              <a:rPr kumimoji="0" lang="en-US" i="1">
                <a:solidFill>
                  <a:schemeClr val="tx1"/>
                </a:solidFill>
                <a:latin typeface="Times" pitchFamily="32" charset="0"/>
              </a:rPr>
              <a:t>O</a:t>
            </a:r>
            <a:r>
              <a:rPr kumimoji="0" lang="en-US">
                <a:solidFill>
                  <a:schemeClr val="tx1"/>
                </a:solidFill>
                <a:latin typeface="Times" pitchFamily="32" charset="0"/>
              </a:rPr>
              <a:t>(</a:t>
            </a:r>
            <a:r>
              <a:rPr kumimoji="0" lang="en-US" i="1">
                <a:solidFill>
                  <a:schemeClr val="tx1"/>
                </a:solidFill>
                <a:latin typeface="Times" pitchFamily="32" charset="0"/>
              </a:rPr>
              <a:t>n</a:t>
            </a:r>
            <a:r>
              <a:rPr kumimoji="0" lang="en-US" baseline="30000">
                <a:solidFill>
                  <a:schemeClr val="tx1"/>
                </a:solidFill>
                <a:latin typeface="Times" pitchFamily="32" charset="0"/>
              </a:rPr>
              <a:t>3</a:t>
            </a:r>
            <a:r>
              <a:rPr kumimoji="0" lang="en-US">
                <a:solidFill>
                  <a:schemeClr val="tx1"/>
                </a:solidFill>
                <a:latin typeface="Times" pitchFamily="32" charset="0"/>
              </a:rPr>
              <a:t>)</a:t>
            </a:r>
            <a:r>
              <a:rPr kumimoji="0" lang="en-US">
                <a:solidFill>
                  <a:schemeClr val="tx1"/>
                </a:solidFill>
              </a:rPr>
              <a:t> for Gaussian elimination.</a:t>
            </a:r>
            <a:endParaRPr kumimoji="0" lang="en-US"/>
          </a:p>
          <a:p>
            <a:pPr lvl="1"/>
            <a:endParaRPr kumimoji="0" lang="en-US"/>
          </a:p>
          <a:p>
            <a:pPr lvl="1"/>
            <a:endParaRPr kumimoji="0" lang="en-US"/>
          </a:p>
        </p:txBody>
      </p:sp>
      <p:sp>
        <p:nvSpPr>
          <p:cNvPr id="115723" name="Rectangle 11"/>
          <p:cNvSpPr>
            <a:spLocks noChangeArrowheads="1"/>
          </p:cNvSpPr>
          <p:nvPr/>
        </p:nvSpPr>
        <p:spPr bwMode="auto">
          <a:xfrm>
            <a:off x="1262063" y="3748088"/>
            <a:ext cx="141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latin typeface="MT Extra" pitchFamily="32" charset="0"/>
              </a:rPr>
              <a:t>  </a:t>
            </a:r>
            <a:endParaRPr lang="en-US"/>
          </a:p>
        </p:txBody>
      </p:sp>
      <p:sp>
        <p:nvSpPr>
          <p:cNvPr id="115724" name="Rectangle 12"/>
          <p:cNvSpPr>
            <a:spLocks noChangeArrowheads="1"/>
          </p:cNvSpPr>
          <p:nvPr/>
        </p:nvSpPr>
        <p:spPr bwMode="auto">
          <a:xfrm>
            <a:off x="1262063" y="3729038"/>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1">
                <a:solidFill>
                  <a:srgbClr val="000000"/>
                </a:solidFill>
                <a:latin typeface="Times New Roman" pitchFamily="32" charset="0"/>
              </a:rPr>
              <a:t>  </a:t>
            </a:r>
            <a:endParaRPr lang="en-US"/>
          </a:p>
        </p:txBody>
      </p:sp>
      <p:graphicFrame>
        <p:nvGraphicFramePr>
          <p:cNvPr id="115862" name="Object 150"/>
          <p:cNvGraphicFramePr>
            <a:graphicFrameLocks noChangeAspect="1"/>
          </p:cNvGraphicFramePr>
          <p:nvPr/>
        </p:nvGraphicFramePr>
        <p:xfrm>
          <a:off x="1981200" y="2286000"/>
          <a:ext cx="4711700" cy="1900238"/>
        </p:xfrm>
        <a:graphic>
          <a:graphicData uri="http://schemas.openxmlformats.org/presentationml/2006/ole">
            <mc:AlternateContent xmlns:mc="http://schemas.openxmlformats.org/markup-compatibility/2006">
              <mc:Choice xmlns:v="urn:schemas-microsoft-com:vml" Requires="v">
                <p:oleObj spid="_x0000_s115874" name="Equation" r:id="rId4" imgW="4597400" imgH="1701800" progId="Equation.3">
                  <p:embed/>
                </p:oleObj>
              </mc:Choice>
              <mc:Fallback>
                <p:oleObj name="Equation" r:id="rId4" imgW="4597400" imgH="1701800" progId="Equation.3">
                  <p:embed/>
                  <p:pic>
                    <p:nvPicPr>
                      <p:cNvPr id="0" name="Object 150"/>
                      <p:cNvPicPr>
                        <a:picLocks noChangeAspect="1" noChangeArrowheads="1"/>
                      </p:cNvPicPr>
                      <p:nvPr/>
                    </p:nvPicPr>
                    <p:blipFill>
                      <a:blip r:embed="rId5">
                        <a:extLst>
                          <a:ext uri="{28A0092B-C50C-407E-A947-70E740481C1C}">
                            <a14:useLocalDpi xmlns:a14="http://schemas.microsoft.com/office/drawing/2010/main" val="0"/>
                          </a:ext>
                        </a:extLst>
                      </a:blip>
                      <a:srcRect l="-3113" t="-8060" r="-3113" b="-8060"/>
                      <a:stretch>
                        <a:fillRect/>
                      </a:stretch>
                    </p:blipFill>
                    <p:spPr bwMode="auto">
                      <a:xfrm>
                        <a:off x="1981200" y="2286000"/>
                        <a:ext cx="4711700" cy="190023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863" name="Rectangle 151"/>
          <p:cNvSpPr>
            <a:spLocks noChangeArrowheads="1"/>
          </p:cNvSpPr>
          <p:nvPr/>
        </p:nvSpPr>
        <p:spPr bwMode="auto">
          <a:xfrm>
            <a:off x="4419600" y="4495800"/>
            <a:ext cx="35306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wrap="none">
            <a:spAutoFit/>
          </a:bodyPr>
          <a:lstStyle/>
          <a:p>
            <a:r>
              <a:rPr kumimoji="1" lang="en-US"/>
              <a:t>Vandermonde matrix is invertible iff </a:t>
            </a:r>
            <a:r>
              <a:rPr kumimoji="1" lang="en-US" i="1">
                <a:latin typeface="Times" pitchFamily="32" charset="0"/>
              </a:rPr>
              <a:t>x</a:t>
            </a:r>
            <a:r>
              <a:rPr kumimoji="1" lang="en-US" i="1" baseline="-25000">
                <a:latin typeface="Times" pitchFamily="32" charset="0"/>
              </a:rPr>
              <a:t>i</a:t>
            </a:r>
            <a:r>
              <a:rPr kumimoji="1" lang="en-US"/>
              <a:t> distinct</a:t>
            </a:r>
            <a:endParaRPr lang="en-US"/>
          </a:p>
        </p:txBody>
      </p:sp>
      <p:sp>
        <p:nvSpPr>
          <p:cNvPr id="115864" name="Line 152"/>
          <p:cNvSpPr>
            <a:spLocks noChangeShapeType="1"/>
          </p:cNvSpPr>
          <p:nvPr/>
        </p:nvSpPr>
        <p:spPr bwMode="auto">
          <a:xfrm flipH="1" flipV="1">
            <a:off x="4343400" y="4267200"/>
            <a:ext cx="15240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5865" name="Rectangle 153"/>
          <p:cNvSpPr>
            <a:spLocks noChangeArrowheads="1"/>
          </p:cNvSpPr>
          <p:nvPr/>
        </p:nvSpPr>
        <p:spPr bwMode="auto">
          <a:xfrm>
            <a:off x="4495800" y="5895975"/>
            <a:ext cx="3001963"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wrap="none">
            <a:spAutoFit/>
          </a:bodyPr>
          <a:lstStyle/>
          <a:p>
            <a:r>
              <a:rPr lang="en-US"/>
              <a:t>or </a:t>
            </a:r>
            <a:r>
              <a:rPr lang="en-US" i="1">
                <a:latin typeface="Times" pitchFamily="32" charset="0"/>
              </a:rPr>
              <a:t>O</a:t>
            </a:r>
            <a:r>
              <a:rPr lang="en-US">
                <a:latin typeface="Times" pitchFamily="32" charset="0"/>
              </a:rPr>
              <a:t>(</a:t>
            </a:r>
            <a:r>
              <a:rPr lang="en-US" i="1">
                <a:latin typeface="Times" pitchFamily="32" charset="0"/>
              </a:rPr>
              <a:t>n</a:t>
            </a:r>
            <a:r>
              <a:rPr lang="en-US" baseline="30000">
                <a:latin typeface="Times" pitchFamily="32" charset="0"/>
              </a:rPr>
              <a:t>2.376</a:t>
            </a:r>
            <a:r>
              <a:rPr lang="en-US">
                <a:latin typeface="Times" pitchFamily="32" charset="0"/>
              </a:rPr>
              <a:t>)</a:t>
            </a:r>
            <a:r>
              <a:rPr lang="en-US"/>
              <a:t> via fast matrix multiplication</a:t>
            </a:r>
          </a:p>
        </p:txBody>
      </p:sp>
      <p:sp>
        <p:nvSpPr>
          <p:cNvPr id="115866" name="Line 154"/>
          <p:cNvSpPr>
            <a:spLocks noChangeShapeType="1"/>
          </p:cNvSpPr>
          <p:nvPr/>
        </p:nvSpPr>
        <p:spPr bwMode="auto">
          <a:xfrm flipH="1" flipV="1">
            <a:off x="4619625" y="5638800"/>
            <a:ext cx="15240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A235015-495B-4F0C-972F-A7C656FD7DA3}" type="slidenum">
              <a:rPr lang="en-US"/>
              <a:pPr/>
              <a:t>35</a:t>
            </a:fld>
            <a:endParaRPr lang="en-US" sz="1400"/>
          </a:p>
        </p:txBody>
      </p:sp>
      <p:sp>
        <p:nvSpPr>
          <p:cNvPr id="65538" name="Rectangle 2"/>
          <p:cNvSpPr>
            <a:spLocks noGrp="1" noChangeArrowheads="1"/>
          </p:cNvSpPr>
          <p:nvPr>
            <p:ph type="title"/>
          </p:nvPr>
        </p:nvSpPr>
        <p:spPr/>
        <p:txBody>
          <a:bodyPr/>
          <a:lstStyle/>
          <a:p>
            <a:r>
              <a:rPr kumimoji="0" lang="en-US"/>
              <a:t>Divide-and-Conquer</a:t>
            </a:r>
          </a:p>
        </p:txBody>
      </p:sp>
      <p:sp>
        <p:nvSpPr>
          <p:cNvPr id="65539" name="Rectangle 3"/>
          <p:cNvSpPr>
            <a:spLocks noGrp="1" noChangeArrowheads="1"/>
          </p:cNvSpPr>
          <p:nvPr>
            <p:ph type="body" idx="1"/>
          </p:nvPr>
        </p:nvSpPr>
        <p:spPr/>
        <p:txBody>
          <a:bodyPr/>
          <a:lstStyle/>
          <a:p>
            <a:r>
              <a:rPr kumimoji="0" lang="en-US"/>
              <a:t>Decimation in frequency.  </a:t>
            </a:r>
            <a:r>
              <a:rPr kumimoji="0" lang="en-US">
                <a:solidFill>
                  <a:schemeClr val="tx1"/>
                </a:solidFill>
              </a:rPr>
              <a:t>Break up polynomial into low and high powers.</a:t>
            </a:r>
          </a:p>
          <a:p>
            <a:pPr lvl="1"/>
            <a:r>
              <a:rPr kumimoji="0" lang="en-US" i="1">
                <a:latin typeface="Times" pitchFamily="32" charset="0"/>
              </a:rPr>
              <a:t>A</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a:t>
            </a:r>
            <a:r>
              <a:rPr kumimoji="0" lang="en-US">
                <a:latin typeface="Times" pitchFamily="32" charset="0"/>
              </a:rPr>
              <a:t> =</a:t>
            </a:r>
            <a:r>
              <a:rPr kumimoji="0" lang="en-US" i="1">
                <a:latin typeface="Times" pitchFamily="32" charset="0"/>
              </a:rPr>
              <a:t>  a</a:t>
            </a:r>
            <a:r>
              <a:rPr kumimoji="0" lang="en-US" baseline="-25000">
                <a:latin typeface="Times" pitchFamily="32" charset="0"/>
              </a:rPr>
              <a:t>0</a:t>
            </a:r>
            <a:r>
              <a:rPr kumimoji="0" lang="en-US" i="1" baseline="-25000">
                <a:latin typeface="Times" pitchFamily="32" charset="0"/>
              </a:rPr>
              <a:t> </a:t>
            </a:r>
            <a:r>
              <a:rPr kumimoji="0" lang="en-US" i="1">
                <a:latin typeface="Times" pitchFamily="32" charset="0"/>
              </a:rPr>
              <a:t>+ a</a:t>
            </a:r>
            <a:r>
              <a:rPr kumimoji="0" lang="en-US" baseline="-25000">
                <a:latin typeface="Times" pitchFamily="32" charset="0"/>
              </a:rPr>
              <a:t>1</a:t>
            </a:r>
            <a:r>
              <a:rPr kumimoji="0" lang="en-US" i="1">
                <a:latin typeface="Times" pitchFamily="32" charset="0"/>
              </a:rPr>
              <a:t>x + a</a:t>
            </a:r>
            <a:r>
              <a:rPr kumimoji="0" lang="en-US" baseline="-25000">
                <a:latin typeface="Times" pitchFamily="32" charset="0"/>
              </a:rPr>
              <a:t>2</a:t>
            </a:r>
            <a:r>
              <a:rPr kumimoji="0" lang="en-US" i="1">
                <a:latin typeface="Times" pitchFamily="32" charset="0"/>
              </a:rPr>
              <a:t>x</a:t>
            </a:r>
            <a:r>
              <a:rPr kumimoji="0" lang="en-US" baseline="30000">
                <a:latin typeface="Times" pitchFamily="32" charset="0"/>
              </a:rPr>
              <a:t>2</a:t>
            </a:r>
            <a:r>
              <a:rPr kumimoji="0" lang="en-US" i="1">
                <a:latin typeface="Times" pitchFamily="32" charset="0"/>
              </a:rPr>
              <a:t> + a</a:t>
            </a:r>
            <a:r>
              <a:rPr kumimoji="0" lang="en-US" baseline="-25000">
                <a:latin typeface="Times" pitchFamily="32" charset="0"/>
              </a:rPr>
              <a:t>3</a:t>
            </a:r>
            <a:r>
              <a:rPr kumimoji="0" lang="en-US" i="1">
                <a:latin typeface="Times" pitchFamily="32" charset="0"/>
              </a:rPr>
              <a:t>x</a:t>
            </a:r>
            <a:r>
              <a:rPr kumimoji="0" lang="en-US" baseline="30000">
                <a:latin typeface="Times" pitchFamily="32" charset="0"/>
              </a:rPr>
              <a:t>3</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4</a:t>
            </a:r>
            <a:r>
              <a:rPr kumimoji="0" lang="en-US" i="1">
                <a:latin typeface="Times" pitchFamily="32" charset="0"/>
              </a:rPr>
              <a:t>x</a:t>
            </a:r>
            <a:r>
              <a:rPr kumimoji="0" lang="en-US" baseline="30000">
                <a:latin typeface="Times" pitchFamily="32" charset="0"/>
              </a:rPr>
              <a:t>4</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5</a:t>
            </a:r>
            <a:r>
              <a:rPr kumimoji="0" lang="en-US" i="1">
                <a:latin typeface="Times" pitchFamily="32" charset="0"/>
              </a:rPr>
              <a:t>x</a:t>
            </a:r>
            <a:r>
              <a:rPr kumimoji="0" lang="en-US" baseline="30000">
                <a:latin typeface="Times" pitchFamily="32" charset="0"/>
              </a:rPr>
              <a:t>5</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6</a:t>
            </a:r>
            <a:r>
              <a:rPr kumimoji="0" lang="en-US" i="1">
                <a:latin typeface="Times" pitchFamily="32" charset="0"/>
              </a:rPr>
              <a:t>x</a:t>
            </a:r>
            <a:r>
              <a:rPr kumimoji="0" lang="en-US" baseline="30000">
                <a:latin typeface="Times" pitchFamily="32" charset="0"/>
              </a:rPr>
              <a:t>6</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7</a:t>
            </a:r>
            <a:r>
              <a:rPr kumimoji="0" lang="en-US" i="1">
                <a:latin typeface="Times" pitchFamily="32" charset="0"/>
              </a:rPr>
              <a:t>x</a:t>
            </a:r>
            <a:r>
              <a:rPr kumimoji="0" lang="en-US" baseline="30000">
                <a:latin typeface="Times" pitchFamily="32" charset="0"/>
              </a:rPr>
              <a:t>7</a:t>
            </a:r>
            <a:r>
              <a:rPr kumimoji="0" lang="en-US" i="1">
                <a:latin typeface="Times" pitchFamily="32" charset="0"/>
              </a:rPr>
              <a:t>.</a:t>
            </a:r>
          </a:p>
          <a:p>
            <a:pPr lvl="1"/>
            <a:r>
              <a:rPr kumimoji="0" lang="en-US" i="1">
                <a:latin typeface="Times" pitchFamily="32" charset="0"/>
              </a:rPr>
              <a:t>A</a:t>
            </a:r>
            <a:r>
              <a:rPr kumimoji="0" lang="en-US" i="1" baseline="-25000">
                <a:latin typeface="Times" pitchFamily="32" charset="0"/>
              </a:rPr>
              <a:t>low</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a:t>
            </a:r>
            <a:r>
              <a:rPr kumimoji="0" lang="en-US">
                <a:latin typeface="Times" pitchFamily="32" charset="0"/>
              </a:rPr>
              <a:t>=</a:t>
            </a:r>
            <a:r>
              <a:rPr kumimoji="0" lang="en-US" i="1">
                <a:latin typeface="Times" pitchFamily="32" charset="0"/>
              </a:rPr>
              <a:t>  a</a:t>
            </a:r>
            <a:r>
              <a:rPr kumimoji="0" lang="en-US" baseline="-25000">
                <a:latin typeface="Times" pitchFamily="32" charset="0"/>
              </a:rPr>
              <a:t>0</a:t>
            </a:r>
            <a:r>
              <a:rPr kumimoji="0" lang="en-US" i="1" baseline="-25000">
                <a:latin typeface="Times" pitchFamily="32" charset="0"/>
              </a:rPr>
              <a:t> </a:t>
            </a:r>
            <a:r>
              <a:rPr kumimoji="0" lang="en-US" i="1">
                <a:latin typeface="Times" pitchFamily="32" charset="0"/>
              </a:rPr>
              <a:t>+ a</a:t>
            </a:r>
            <a:r>
              <a:rPr kumimoji="0" lang="en-US" baseline="-25000">
                <a:latin typeface="Times" pitchFamily="32" charset="0"/>
              </a:rPr>
              <a:t>1</a:t>
            </a:r>
            <a:r>
              <a:rPr kumimoji="0" lang="en-US" i="1">
                <a:latin typeface="Times" pitchFamily="32" charset="0"/>
              </a:rPr>
              <a:t>x + a</a:t>
            </a:r>
            <a:r>
              <a:rPr kumimoji="0" lang="en-US" baseline="-25000">
                <a:latin typeface="Times" pitchFamily="32" charset="0"/>
              </a:rPr>
              <a:t>2</a:t>
            </a:r>
            <a:r>
              <a:rPr kumimoji="0" lang="en-US" i="1">
                <a:latin typeface="Times" pitchFamily="32" charset="0"/>
              </a:rPr>
              <a:t>x</a:t>
            </a:r>
            <a:r>
              <a:rPr kumimoji="0" lang="en-US" baseline="30000">
                <a:latin typeface="Times" pitchFamily="32" charset="0"/>
              </a:rPr>
              <a:t>2</a:t>
            </a:r>
            <a:r>
              <a:rPr kumimoji="0" lang="en-US" i="1">
                <a:latin typeface="Times" pitchFamily="32" charset="0"/>
              </a:rPr>
              <a:t> + a</a:t>
            </a:r>
            <a:r>
              <a:rPr kumimoji="0" lang="en-US" baseline="-25000">
                <a:latin typeface="Times" pitchFamily="32" charset="0"/>
              </a:rPr>
              <a:t>3</a:t>
            </a:r>
            <a:r>
              <a:rPr kumimoji="0" lang="en-US" i="1">
                <a:latin typeface="Times" pitchFamily="32" charset="0"/>
              </a:rPr>
              <a:t>x</a:t>
            </a:r>
            <a:r>
              <a:rPr kumimoji="0" lang="en-US" baseline="30000">
                <a:latin typeface="Times" pitchFamily="32" charset="0"/>
              </a:rPr>
              <a:t>3</a:t>
            </a:r>
            <a:r>
              <a:rPr kumimoji="0" lang="en-US" i="1">
                <a:latin typeface="Times" pitchFamily="32" charset="0"/>
              </a:rPr>
              <a:t>.</a:t>
            </a:r>
          </a:p>
          <a:p>
            <a:pPr lvl="1"/>
            <a:r>
              <a:rPr kumimoji="0" lang="en-US" i="1">
                <a:latin typeface="Times" pitchFamily="32" charset="0"/>
              </a:rPr>
              <a:t>A</a:t>
            </a:r>
            <a:r>
              <a:rPr kumimoji="0" lang="en-US" i="1" baseline="-25000">
                <a:latin typeface="Times" pitchFamily="32" charset="0"/>
              </a:rPr>
              <a:t>high </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a:t>
            </a:r>
            <a:r>
              <a:rPr kumimoji="0" lang="en-US">
                <a:latin typeface="Times" pitchFamily="32" charset="0"/>
              </a:rPr>
              <a:t>=</a:t>
            </a:r>
            <a:r>
              <a:rPr kumimoji="0" lang="en-US" i="1">
                <a:latin typeface="Times" pitchFamily="32" charset="0"/>
              </a:rPr>
              <a:t>  a</a:t>
            </a:r>
            <a:r>
              <a:rPr kumimoji="0" lang="en-US" baseline="-25000">
                <a:latin typeface="Times" pitchFamily="32" charset="0"/>
              </a:rPr>
              <a:t>4</a:t>
            </a:r>
            <a:r>
              <a:rPr kumimoji="0" lang="en-US" i="1">
                <a:latin typeface="Times" pitchFamily="32" charset="0"/>
              </a:rPr>
              <a:t> + a</a:t>
            </a:r>
            <a:r>
              <a:rPr kumimoji="0" lang="en-US" baseline="-25000">
                <a:latin typeface="Times" pitchFamily="32" charset="0"/>
              </a:rPr>
              <a:t>5</a:t>
            </a:r>
            <a:r>
              <a:rPr kumimoji="0" lang="en-US" i="1">
                <a:latin typeface="Times" pitchFamily="32" charset="0"/>
              </a:rPr>
              <a:t>x + a</a:t>
            </a:r>
            <a:r>
              <a:rPr kumimoji="0" lang="en-US" baseline="-25000">
                <a:latin typeface="Times" pitchFamily="32" charset="0"/>
              </a:rPr>
              <a:t>6</a:t>
            </a:r>
            <a:r>
              <a:rPr kumimoji="0" lang="en-US" i="1">
                <a:latin typeface="Times" pitchFamily="32" charset="0"/>
              </a:rPr>
              <a:t>x</a:t>
            </a:r>
            <a:r>
              <a:rPr kumimoji="0" lang="en-US" baseline="30000">
                <a:latin typeface="Times" pitchFamily="32" charset="0"/>
              </a:rPr>
              <a:t>2</a:t>
            </a:r>
            <a:r>
              <a:rPr kumimoji="0" lang="en-US" i="1">
                <a:latin typeface="Times" pitchFamily="32" charset="0"/>
              </a:rPr>
              <a:t> + a</a:t>
            </a:r>
            <a:r>
              <a:rPr kumimoji="0" lang="en-US" baseline="-25000">
                <a:latin typeface="Times" pitchFamily="32" charset="0"/>
              </a:rPr>
              <a:t>7</a:t>
            </a:r>
            <a:r>
              <a:rPr kumimoji="0" lang="en-US" i="1">
                <a:latin typeface="Times" pitchFamily="32" charset="0"/>
              </a:rPr>
              <a:t>x</a:t>
            </a:r>
            <a:r>
              <a:rPr kumimoji="0" lang="en-US" baseline="30000">
                <a:latin typeface="Times" pitchFamily="32" charset="0"/>
              </a:rPr>
              <a:t>3</a:t>
            </a:r>
            <a:r>
              <a:rPr kumimoji="0" lang="en-US" i="1">
                <a:latin typeface="Times" pitchFamily="32" charset="0"/>
              </a:rPr>
              <a:t>.</a:t>
            </a:r>
          </a:p>
          <a:p>
            <a:pPr lvl="1"/>
            <a:r>
              <a:rPr kumimoji="0" lang="en-US" i="1">
                <a:latin typeface="Times" pitchFamily="32" charset="0"/>
              </a:rPr>
              <a:t>A</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 A</a:t>
            </a:r>
            <a:r>
              <a:rPr kumimoji="0" lang="en-US" i="1" baseline="-25000">
                <a:latin typeface="Times" pitchFamily="32" charset="0"/>
              </a:rPr>
              <a:t>low</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 x</a:t>
            </a:r>
            <a:r>
              <a:rPr kumimoji="0" lang="en-US" baseline="30000">
                <a:latin typeface="Times" pitchFamily="32" charset="0"/>
              </a:rPr>
              <a:t>4</a:t>
            </a:r>
            <a:r>
              <a:rPr kumimoji="0" lang="en-US" i="1">
                <a:latin typeface="Times" pitchFamily="32" charset="0"/>
              </a:rPr>
              <a:t> A</a:t>
            </a:r>
            <a:r>
              <a:rPr kumimoji="0" lang="en-US" i="1" baseline="-25000">
                <a:latin typeface="Times" pitchFamily="32" charset="0"/>
              </a:rPr>
              <a:t>high</a:t>
            </a:r>
            <a:r>
              <a:rPr kumimoji="0" lang="en-US">
                <a:latin typeface="Times" pitchFamily="32" charset="0"/>
              </a:rPr>
              <a:t>(</a:t>
            </a:r>
            <a:r>
              <a:rPr kumimoji="0" lang="en-US" i="1">
                <a:latin typeface="Times" pitchFamily="32" charset="0"/>
              </a:rPr>
              <a:t>x</a:t>
            </a:r>
            <a:r>
              <a:rPr kumimoji="0" lang="en-US">
                <a:latin typeface="Times" pitchFamily="32" charset="0"/>
              </a:rPr>
              <a:t>).</a:t>
            </a:r>
            <a:endParaRPr kumimoji="0" lang="en-US" i="1">
              <a:latin typeface="Times" pitchFamily="32" charset="0"/>
            </a:endParaRPr>
          </a:p>
          <a:p>
            <a:pPr lvl="1"/>
            <a:endParaRPr kumimoji="0" lang="en-US"/>
          </a:p>
          <a:p>
            <a:endParaRPr kumimoji="0" lang="en-US"/>
          </a:p>
          <a:p>
            <a:r>
              <a:rPr kumimoji="0" lang="en-US"/>
              <a:t>Decimation in time.  </a:t>
            </a:r>
            <a:r>
              <a:rPr kumimoji="0" lang="en-US">
                <a:solidFill>
                  <a:schemeClr val="tx1"/>
                </a:solidFill>
              </a:rPr>
              <a:t>Break polynomial up into even and odd powers.</a:t>
            </a:r>
          </a:p>
          <a:p>
            <a:pPr lvl="1"/>
            <a:r>
              <a:rPr kumimoji="0" lang="en-US" i="1">
                <a:latin typeface="Times" pitchFamily="32" charset="0"/>
              </a:rPr>
              <a:t>A</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a:t>
            </a:r>
            <a:r>
              <a:rPr kumimoji="0" lang="en-US">
                <a:latin typeface="Times" pitchFamily="32" charset="0"/>
              </a:rPr>
              <a:t>=</a:t>
            </a:r>
            <a:r>
              <a:rPr kumimoji="0" lang="en-US" i="1">
                <a:latin typeface="Times" pitchFamily="32" charset="0"/>
              </a:rPr>
              <a:t>  a</a:t>
            </a:r>
            <a:r>
              <a:rPr kumimoji="0" lang="en-US" baseline="-25000">
                <a:latin typeface="Times" pitchFamily="32" charset="0"/>
              </a:rPr>
              <a:t>0</a:t>
            </a:r>
            <a:r>
              <a:rPr kumimoji="0" lang="en-US" i="1" baseline="-25000">
                <a:latin typeface="Times" pitchFamily="32" charset="0"/>
              </a:rPr>
              <a:t> </a:t>
            </a:r>
            <a:r>
              <a:rPr kumimoji="0" lang="en-US" i="1">
                <a:latin typeface="Times" pitchFamily="32" charset="0"/>
              </a:rPr>
              <a:t>+ a</a:t>
            </a:r>
            <a:r>
              <a:rPr kumimoji="0" lang="en-US" baseline="-25000">
                <a:latin typeface="Times" pitchFamily="32" charset="0"/>
              </a:rPr>
              <a:t>1</a:t>
            </a:r>
            <a:r>
              <a:rPr kumimoji="0" lang="en-US" i="1">
                <a:latin typeface="Times" pitchFamily="32" charset="0"/>
              </a:rPr>
              <a:t>x + a</a:t>
            </a:r>
            <a:r>
              <a:rPr kumimoji="0" lang="en-US" baseline="-25000">
                <a:latin typeface="Times" pitchFamily="32" charset="0"/>
              </a:rPr>
              <a:t>2</a:t>
            </a:r>
            <a:r>
              <a:rPr kumimoji="0" lang="en-US" i="1">
                <a:latin typeface="Times" pitchFamily="32" charset="0"/>
              </a:rPr>
              <a:t>x</a:t>
            </a:r>
            <a:r>
              <a:rPr kumimoji="0" lang="en-US" baseline="30000">
                <a:latin typeface="Times" pitchFamily="32" charset="0"/>
              </a:rPr>
              <a:t>2</a:t>
            </a:r>
            <a:r>
              <a:rPr kumimoji="0" lang="en-US" i="1">
                <a:latin typeface="Times" pitchFamily="32" charset="0"/>
              </a:rPr>
              <a:t> + a</a:t>
            </a:r>
            <a:r>
              <a:rPr kumimoji="0" lang="en-US" baseline="-25000">
                <a:latin typeface="Times" pitchFamily="32" charset="0"/>
              </a:rPr>
              <a:t>3</a:t>
            </a:r>
            <a:r>
              <a:rPr kumimoji="0" lang="en-US" i="1">
                <a:latin typeface="Times" pitchFamily="32" charset="0"/>
              </a:rPr>
              <a:t>x</a:t>
            </a:r>
            <a:r>
              <a:rPr kumimoji="0" lang="en-US" baseline="30000">
                <a:latin typeface="Times" pitchFamily="32" charset="0"/>
              </a:rPr>
              <a:t>3</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4</a:t>
            </a:r>
            <a:r>
              <a:rPr kumimoji="0" lang="en-US" i="1">
                <a:latin typeface="Times" pitchFamily="32" charset="0"/>
              </a:rPr>
              <a:t>x</a:t>
            </a:r>
            <a:r>
              <a:rPr kumimoji="0" lang="en-US" baseline="30000">
                <a:latin typeface="Times" pitchFamily="32" charset="0"/>
              </a:rPr>
              <a:t>4</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5</a:t>
            </a:r>
            <a:r>
              <a:rPr kumimoji="0" lang="en-US" i="1">
                <a:latin typeface="Times" pitchFamily="32" charset="0"/>
              </a:rPr>
              <a:t>x</a:t>
            </a:r>
            <a:r>
              <a:rPr kumimoji="0" lang="en-US" baseline="30000">
                <a:latin typeface="Times" pitchFamily="32" charset="0"/>
              </a:rPr>
              <a:t>5</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6</a:t>
            </a:r>
            <a:r>
              <a:rPr kumimoji="0" lang="en-US" i="1">
                <a:latin typeface="Times" pitchFamily="32" charset="0"/>
              </a:rPr>
              <a:t>x</a:t>
            </a:r>
            <a:r>
              <a:rPr kumimoji="0" lang="en-US" baseline="30000">
                <a:latin typeface="Times" pitchFamily="32" charset="0"/>
              </a:rPr>
              <a:t>6</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7</a:t>
            </a:r>
            <a:r>
              <a:rPr kumimoji="0" lang="en-US" i="1">
                <a:latin typeface="Times" pitchFamily="32" charset="0"/>
              </a:rPr>
              <a:t>x</a:t>
            </a:r>
            <a:r>
              <a:rPr kumimoji="0" lang="en-US" baseline="30000">
                <a:latin typeface="Times" pitchFamily="32" charset="0"/>
              </a:rPr>
              <a:t>7</a:t>
            </a:r>
            <a:r>
              <a:rPr kumimoji="0" lang="en-US" i="1">
                <a:latin typeface="Times" pitchFamily="32" charset="0"/>
              </a:rPr>
              <a:t>.</a:t>
            </a:r>
          </a:p>
          <a:p>
            <a:pPr lvl="1"/>
            <a:r>
              <a:rPr kumimoji="0" lang="en-US" i="1">
                <a:latin typeface="Times" pitchFamily="32" charset="0"/>
              </a:rPr>
              <a:t>A</a:t>
            </a:r>
            <a:r>
              <a:rPr kumimoji="0" lang="en-US" i="1" baseline="-25000">
                <a:latin typeface="Times" pitchFamily="32" charset="0"/>
              </a:rPr>
              <a:t>even</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a:t>
            </a:r>
            <a:r>
              <a:rPr kumimoji="0" lang="en-US">
                <a:latin typeface="Times" pitchFamily="32" charset="0"/>
              </a:rPr>
              <a:t>=</a:t>
            </a:r>
            <a:r>
              <a:rPr kumimoji="0" lang="en-US" i="1">
                <a:latin typeface="Times" pitchFamily="32" charset="0"/>
              </a:rPr>
              <a:t>  a</a:t>
            </a:r>
            <a:r>
              <a:rPr kumimoji="0" lang="en-US" baseline="-25000">
                <a:latin typeface="Times" pitchFamily="32" charset="0"/>
              </a:rPr>
              <a:t>0</a:t>
            </a:r>
            <a:r>
              <a:rPr kumimoji="0" lang="en-US" i="1" baseline="-25000">
                <a:latin typeface="Times" pitchFamily="32" charset="0"/>
              </a:rPr>
              <a:t> </a:t>
            </a:r>
            <a:r>
              <a:rPr kumimoji="0" lang="en-US" i="1">
                <a:latin typeface="Times" pitchFamily="32" charset="0"/>
              </a:rPr>
              <a:t>+ a</a:t>
            </a:r>
            <a:r>
              <a:rPr kumimoji="0" lang="en-US" baseline="-25000">
                <a:latin typeface="Times" pitchFamily="32" charset="0"/>
              </a:rPr>
              <a:t>2</a:t>
            </a:r>
            <a:r>
              <a:rPr kumimoji="0" lang="en-US" i="1">
                <a:latin typeface="Times" pitchFamily="32" charset="0"/>
              </a:rPr>
              <a:t>x + a</a:t>
            </a:r>
            <a:r>
              <a:rPr kumimoji="0" lang="en-US" baseline="-25000">
                <a:latin typeface="Times" pitchFamily="32" charset="0"/>
              </a:rPr>
              <a:t>4</a:t>
            </a:r>
            <a:r>
              <a:rPr kumimoji="0" lang="en-US" i="1">
                <a:latin typeface="Times" pitchFamily="32" charset="0"/>
              </a:rPr>
              <a:t>x</a:t>
            </a:r>
            <a:r>
              <a:rPr kumimoji="0" lang="en-US" baseline="30000">
                <a:latin typeface="Times" pitchFamily="32" charset="0"/>
              </a:rPr>
              <a:t>2</a:t>
            </a:r>
            <a:r>
              <a:rPr kumimoji="0" lang="en-US" i="1">
                <a:latin typeface="Times" pitchFamily="32" charset="0"/>
              </a:rPr>
              <a:t> + a</a:t>
            </a:r>
            <a:r>
              <a:rPr kumimoji="0" lang="en-US" baseline="-25000">
                <a:latin typeface="Times" pitchFamily="32" charset="0"/>
              </a:rPr>
              <a:t>6</a:t>
            </a:r>
            <a:r>
              <a:rPr kumimoji="0" lang="en-US" i="1">
                <a:latin typeface="Times" pitchFamily="32" charset="0"/>
              </a:rPr>
              <a:t>x</a:t>
            </a:r>
            <a:r>
              <a:rPr kumimoji="0" lang="en-US" baseline="30000">
                <a:latin typeface="Times" pitchFamily="32" charset="0"/>
              </a:rPr>
              <a:t>3</a:t>
            </a:r>
            <a:r>
              <a:rPr kumimoji="0" lang="en-US" i="1">
                <a:latin typeface="Times" pitchFamily="32" charset="0"/>
              </a:rPr>
              <a:t>.</a:t>
            </a:r>
          </a:p>
          <a:p>
            <a:pPr lvl="1"/>
            <a:r>
              <a:rPr kumimoji="0" lang="en-US" i="1">
                <a:latin typeface="Times" pitchFamily="32" charset="0"/>
              </a:rPr>
              <a:t>A</a:t>
            </a:r>
            <a:r>
              <a:rPr kumimoji="0" lang="en-US" i="1" baseline="-25000">
                <a:latin typeface="Times" pitchFamily="32" charset="0"/>
              </a:rPr>
              <a:t>odd </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a:t>
            </a:r>
            <a:r>
              <a:rPr kumimoji="0" lang="en-US">
                <a:latin typeface="Times" pitchFamily="32" charset="0"/>
              </a:rPr>
              <a:t>=</a:t>
            </a:r>
            <a:r>
              <a:rPr kumimoji="0" lang="en-US" i="1">
                <a:latin typeface="Times" pitchFamily="32" charset="0"/>
              </a:rPr>
              <a:t>  a</a:t>
            </a:r>
            <a:r>
              <a:rPr kumimoji="0" lang="en-US" baseline="-25000">
                <a:latin typeface="Times" pitchFamily="32" charset="0"/>
              </a:rPr>
              <a:t>1</a:t>
            </a:r>
            <a:r>
              <a:rPr kumimoji="0" lang="en-US" i="1">
                <a:latin typeface="Times" pitchFamily="32" charset="0"/>
              </a:rPr>
              <a:t> + a</a:t>
            </a:r>
            <a:r>
              <a:rPr kumimoji="0" lang="en-US" baseline="-25000">
                <a:latin typeface="Times" pitchFamily="32" charset="0"/>
              </a:rPr>
              <a:t>3</a:t>
            </a:r>
            <a:r>
              <a:rPr kumimoji="0" lang="en-US" i="1">
                <a:latin typeface="Times" pitchFamily="32" charset="0"/>
              </a:rPr>
              <a:t>x + a</a:t>
            </a:r>
            <a:r>
              <a:rPr kumimoji="0" lang="en-US" baseline="-25000">
                <a:latin typeface="Times" pitchFamily="32" charset="0"/>
              </a:rPr>
              <a:t>5</a:t>
            </a:r>
            <a:r>
              <a:rPr kumimoji="0" lang="en-US" i="1">
                <a:latin typeface="Times" pitchFamily="32" charset="0"/>
              </a:rPr>
              <a:t>x</a:t>
            </a:r>
            <a:r>
              <a:rPr kumimoji="0" lang="en-US" baseline="30000">
                <a:latin typeface="Times" pitchFamily="32" charset="0"/>
              </a:rPr>
              <a:t>2</a:t>
            </a:r>
            <a:r>
              <a:rPr kumimoji="0" lang="en-US" i="1">
                <a:latin typeface="Times" pitchFamily="32" charset="0"/>
              </a:rPr>
              <a:t> + a</a:t>
            </a:r>
            <a:r>
              <a:rPr kumimoji="0" lang="en-US" baseline="-25000">
                <a:latin typeface="Times" pitchFamily="32" charset="0"/>
              </a:rPr>
              <a:t>7</a:t>
            </a:r>
            <a:r>
              <a:rPr kumimoji="0" lang="en-US" i="1">
                <a:latin typeface="Times" pitchFamily="32" charset="0"/>
              </a:rPr>
              <a:t>x</a:t>
            </a:r>
            <a:r>
              <a:rPr kumimoji="0" lang="en-US" baseline="30000">
                <a:latin typeface="Times" pitchFamily="32" charset="0"/>
              </a:rPr>
              <a:t>3</a:t>
            </a:r>
            <a:r>
              <a:rPr kumimoji="0" lang="en-US" i="1">
                <a:latin typeface="Times" pitchFamily="32" charset="0"/>
              </a:rPr>
              <a:t>.</a:t>
            </a:r>
          </a:p>
          <a:p>
            <a:pPr lvl="1"/>
            <a:r>
              <a:rPr kumimoji="0" lang="en-US" i="1">
                <a:latin typeface="Times" pitchFamily="32" charset="0"/>
              </a:rPr>
              <a:t>A</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 A</a:t>
            </a:r>
            <a:r>
              <a:rPr kumimoji="0" lang="en-US" i="1" baseline="-25000">
                <a:latin typeface="Times" pitchFamily="32" charset="0"/>
              </a:rPr>
              <a:t>even</a:t>
            </a:r>
            <a:r>
              <a:rPr kumimoji="0" lang="en-US">
                <a:latin typeface="Times" pitchFamily="32" charset="0"/>
              </a:rPr>
              <a:t>(</a:t>
            </a:r>
            <a:r>
              <a:rPr kumimoji="0" lang="en-US" i="1">
                <a:latin typeface="Times" pitchFamily="32" charset="0"/>
              </a:rPr>
              <a:t>x</a:t>
            </a:r>
            <a:r>
              <a:rPr kumimoji="0" lang="en-US" baseline="30000">
                <a:latin typeface="Times" pitchFamily="32" charset="0"/>
              </a:rPr>
              <a:t>2</a:t>
            </a:r>
            <a:r>
              <a:rPr kumimoji="0" lang="en-US">
                <a:latin typeface="Times" pitchFamily="32" charset="0"/>
              </a:rPr>
              <a:t>)</a:t>
            </a:r>
            <a:r>
              <a:rPr kumimoji="0" lang="en-US" i="1">
                <a:latin typeface="Times" pitchFamily="32" charset="0"/>
              </a:rPr>
              <a:t> + x A</a:t>
            </a:r>
            <a:r>
              <a:rPr kumimoji="0" lang="en-US" i="1" baseline="-25000">
                <a:latin typeface="Times" pitchFamily="32" charset="0"/>
              </a:rPr>
              <a:t>odd</a:t>
            </a:r>
            <a:r>
              <a:rPr kumimoji="0" lang="en-US">
                <a:latin typeface="Times" pitchFamily="32" charset="0"/>
              </a:rPr>
              <a:t>(</a:t>
            </a:r>
            <a:r>
              <a:rPr kumimoji="0" lang="en-US" i="1">
                <a:latin typeface="Times" pitchFamily="32" charset="0"/>
              </a:rPr>
              <a:t>x</a:t>
            </a:r>
            <a:r>
              <a:rPr kumimoji="0" lang="en-US" baseline="30000">
                <a:latin typeface="Times" pitchFamily="32" charset="0"/>
              </a:rPr>
              <a:t>2</a:t>
            </a:r>
            <a:r>
              <a:rPr kumimoji="0" lang="en-US">
                <a:latin typeface="Times" pitchFamily="32" charset="0"/>
              </a:rPr>
              <a:t>).</a:t>
            </a:r>
          </a:p>
        </p:txBody>
      </p:sp>
      <p:sp>
        <p:nvSpPr>
          <p:cNvPr id="65540" name="Rectangle 4"/>
          <p:cNvSpPr>
            <a:spLocks noChangeArrowheads="1"/>
          </p:cNvSpPr>
          <p:nvPr/>
        </p:nvSpPr>
        <p:spPr bwMode="auto">
          <a:xfrm>
            <a:off x="6119813" y="40719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endParaRPr kumimoji="1" lang="en-US" sz="180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511F68C2-AFFB-423E-825A-4971AA329DDC}" type="slidenum">
              <a:rPr lang="en-US"/>
              <a:pPr/>
              <a:t>36</a:t>
            </a:fld>
            <a:endParaRPr lang="en-US" sz="1400"/>
          </a:p>
        </p:txBody>
      </p:sp>
      <p:sp>
        <p:nvSpPr>
          <p:cNvPr id="122882" name="Rectangle 2"/>
          <p:cNvSpPr>
            <a:spLocks noGrp="1" noChangeArrowheads="1"/>
          </p:cNvSpPr>
          <p:nvPr>
            <p:ph type="title"/>
          </p:nvPr>
        </p:nvSpPr>
        <p:spPr/>
        <p:txBody>
          <a:bodyPr/>
          <a:lstStyle/>
          <a:p>
            <a:r>
              <a:rPr kumimoji="0" lang="en-US"/>
              <a:t>Coefficient to Point-Value Representation:  Intuition</a:t>
            </a:r>
          </a:p>
        </p:txBody>
      </p:sp>
      <p:sp>
        <p:nvSpPr>
          <p:cNvPr id="122883" name="Rectangle 3"/>
          <p:cNvSpPr>
            <a:spLocks noGrp="1" noChangeArrowheads="1"/>
          </p:cNvSpPr>
          <p:nvPr>
            <p:ph type="body" idx="1"/>
          </p:nvPr>
        </p:nvSpPr>
        <p:spPr/>
        <p:txBody>
          <a:bodyPr/>
          <a:lstStyle/>
          <a:p>
            <a:r>
              <a:rPr kumimoji="0" lang="en-US"/>
              <a:t>Coefficient </a:t>
            </a:r>
            <a:r>
              <a:rPr kumimoji="0" lang="en-US">
                <a:sym typeface="Symbol" pitchFamily="18" charset="2"/>
              </a:rPr>
              <a:t></a:t>
            </a:r>
            <a:r>
              <a:rPr kumimoji="0" lang="en-US"/>
              <a:t> point-value.  </a:t>
            </a:r>
            <a:r>
              <a:rPr kumimoji="0" lang="en-US">
                <a:solidFill>
                  <a:schemeClr val="tx1"/>
                </a:solidFill>
              </a:rPr>
              <a:t>Given a polynomial </a:t>
            </a:r>
            <a:r>
              <a:rPr kumimoji="0" lang="en-US" i="1">
                <a:solidFill>
                  <a:schemeClr val="tx1"/>
                </a:solidFill>
                <a:latin typeface="Times" pitchFamily="32" charset="0"/>
              </a:rPr>
              <a:t>a</a:t>
            </a:r>
            <a:r>
              <a:rPr kumimoji="0" lang="en-US" baseline="-25000">
                <a:solidFill>
                  <a:schemeClr val="tx1"/>
                </a:solidFill>
                <a:latin typeface="Times" pitchFamily="32" charset="0"/>
              </a:rPr>
              <a:t>0</a:t>
            </a:r>
            <a:r>
              <a:rPr kumimoji="0" lang="en-US" i="1">
                <a:solidFill>
                  <a:schemeClr val="tx1"/>
                </a:solidFill>
                <a:latin typeface="Times" pitchFamily="32" charset="0"/>
              </a:rPr>
              <a:t> + a</a:t>
            </a:r>
            <a:r>
              <a:rPr kumimoji="0" lang="en-US" baseline="-25000">
                <a:solidFill>
                  <a:schemeClr val="tx1"/>
                </a:solidFill>
                <a:latin typeface="Times" pitchFamily="32" charset="0"/>
              </a:rPr>
              <a:t>1</a:t>
            </a:r>
            <a:r>
              <a:rPr kumimoji="0" lang="en-US" i="1">
                <a:solidFill>
                  <a:schemeClr val="tx1"/>
                </a:solidFill>
                <a:latin typeface="Times" pitchFamily="32" charset="0"/>
              </a:rPr>
              <a:t>x + ... + a</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a:t>
            </a:r>
            <a:r>
              <a:rPr kumimoji="0" lang="en-US" i="1">
                <a:solidFill>
                  <a:schemeClr val="tx1"/>
                </a:solidFill>
                <a:latin typeface="Times" pitchFamily="32" charset="0"/>
              </a:rPr>
              <a:t> x</a:t>
            </a:r>
            <a:r>
              <a:rPr kumimoji="0" lang="en-US" i="1" baseline="30000">
                <a:solidFill>
                  <a:schemeClr val="tx1"/>
                </a:solidFill>
                <a:latin typeface="Times" pitchFamily="32" charset="0"/>
              </a:rPr>
              <a:t>n</a:t>
            </a:r>
            <a:r>
              <a:rPr kumimoji="0" lang="en-US" baseline="30000">
                <a:solidFill>
                  <a:schemeClr val="tx1"/>
                </a:solidFill>
                <a:latin typeface="Times" pitchFamily="32" charset="0"/>
              </a:rPr>
              <a:t>-1</a:t>
            </a:r>
            <a:r>
              <a:rPr kumimoji="0" lang="en-US">
                <a:solidFill>
                  <a:schemeClr val="tx1"/>
                </a:solidFill>
              </a:rPr>
              <a:t>, evaluate it at </a:t>
            </a:r>
            <a:r>
              <a:rPr kumimoji="0" lang="en-US" i="1">
                <a:solidFill>
                  <a:schemeClr val="tx1"/>
                </a:solidFill>
                <a:latin typeface="Times" pitchFamily="32" charset="0"/>
              </a:rPr>
              <a:t>n</a:t>
            </a:r>
            <a:r>
              <a:rPr kumimoji="0" lang="en-US">
                <a:solidFill>
                  <a:schemeClr val="tx1"/>
                </a:solidFill>
              </a:rPr>
              <a:t> distinct points </a:t>
            </a:r>
            <a:r>
              <a:rPr kumimoji="0" lang="en-US" i="1">
                <a:solidFill>
                  <a:schemeClr val="tx1"/>
                </a:solidFill>
                <a:latin typeface="Times" pitchFamily="32" charset="0"/>
              </a:rPr>
              <a:t>x</a:t>
            </a:r>
            <a:r>
              <a:rPr kumimoji="0" lang="en-US" baseline="-25000">
                <a:solidFill>
                  <a:schemeClr val="tx1"/>
                </a:solidFill>
                <a:latin typeface="Times" pitchFamily="32" charset="0"/>
              </a:rPr>
              <a:t>0 </a:t>
            </a:r>
            <a:r>
              <a:rPr kumimoji="0" lang="en-US" i="1">
                <a:solidFill>
                  <a:schemeClr val="tx1"/>
                </a:solidFill>
                <a:latin typeface="Times" pitchFamily="32" charset="0"/>
              </a:rPr>
              <a:t>, ..., x</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a:t>
            </a:r>
            <a:r>
              <a:rPr kumimoji="0" lang="en-US">
                <a:solidFill>
                  <a:schemeClr val="tx1"/>
                </a:solidFill>
              </a:rPr>
              <a:t>.</a:t>
            </a:r>
            <a:endParaRPr kumimoji="0" lang="en-US"/>
          </a:p>
          <a:p>
            <a:endParaRPr kumimoji="0" lang="en-US"/>
          </a:p>
          <a:p>
            <a:endParaRPr kumimoji="0" lang="en-US"/>
          </a:p>
          <a:p>
            <a:r>
              <a:rPr kumimoji="0" lang="en-US"/>
              <a:t>Divide.  </a:t>
            </a:r>
            <a:r>
              <a:rPr kumimoji="0" lang="en-US">
                <a:solidFill>
                  <a:schemeClr val="tx1"/>
                </a:solidFill>
              </a:rPr>
              <a:t>Break polynomial up into even and odd powers.</a:t>
            </a:r>
          </a:p>
          <a:p>
            <a:pPr lvl="1"/>
            <a:r>
              <a:rPr kumimoji="0" lang="en-US" i="1">
                <a:latin typeface="Times" pitchFamily="32" charset="0"/>
              </a:rPr>
              <a:t>A</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a:t>
            </a:r>
            <a:r>
              <a:rPr kumimoji="0" lang="en-US">
                <a:latin typeface="Times" pitchFamily="32" charset="0"/>
              </a:rPr>
              <a:t>=</a:t>
            </a:r>
            <a:r>
              <a:rPr kumimoji="0" lang="en-US" i="1">
                <a:latin typeface="Times" pitchFamily="32" charset="0"/>
              </a:rPr>
              <a:t>  a</a:t>
            </a:r>
            <a:r>
              <a:rPr kumimoji="0" lang="en-US" baseline="-25000">
                <a:latin typeface="Times" pitchFamily="32" charset="0"/>
              </a:rPr>
              <a:t>0</a:t>
            </a:r>
            <a:r>
              <a:rPr kumimoji="0" lang="en-US" i="1" baseline="-25000">
                <a:latin typeface="Times" pitchFamily="32" charset="0"/>
              </a:rPr>
              <a:t> </a:t>
            </a:r>
            <a:r>
              <a:rPr kumimoji="0" lang="en-US" i="1">
                <a:latin typeface="Times" pitchFamily="32" charset="0"/>
              </a:rPr>
              <a:t>+ a</a:t>
            </a:r>
            <a:r>
              <a:rPr kumimoji="0" lang="en-US" baseline="-25000">
                <a:latin typeface="Times" pitchFamily="32" charset="0"/>
              </a:rPr>
              <a:t>1</a:t>
            </a:r>
            <a:r>
              <a:rPr kumimoji="0" lang="en-US" i="1">
                <a:latin typeface="Times" pitchFamily="32" charset="0"/>
              </a:rPr>
              <a:t>x + a</a:t>
            </a:r>
            <a:r>
              <a:rPr kumimoji="0" lang="en-US" baseline="-25000">
                <a:latin typeface="Times" pitchFamily="32" charset="0"/>
              </a:rPr>
              <a:t>2</a:t>
            </a:r>
            <a:r>
              <a:rPr kumimoji="0" lang="en-US" i="1">
                <a:latin typeface="Times" pitchFamily="32" charset="0"/>
              </a:rPr>
              <a:t>x</a:t>
            </a:r>
            <a:r>
              <a:rPr kumimoji="0" lang="en-US" baseline="30000">
                <a:latin typeface="Times" pitchFamily="32" charset="0"/>
              </a:rPr>
              <a:t>2</a:t>
            </a:r>
            <a:r>
              <a:rPr kumimoji="0" lang="en-US" i="1">
                <a:latin typeface="Times" pitchFamily="32" charset="0"/>
              </a:rPr>
              <a:t> + a</a:t>
            </a:r>
            <a:r>
              <a:rPr kumimoji="0" lang="en-US" baseline="-25000">
                <a:latin typeface="Times" pitchFamily="32" charset="0"/>
              </a:rPr>
              <a:t>3</a:t>
            </a:r>
            <a:r>
              <a:rPr kumimoji="0" lang="en-US" i="1">
                <a:latin typeface="Times" pitchFamily="32" charset="0"/>
              </a:rPr>
              <a:t>x</a:t>
            </a:r>
            <a:r>
              <a:rPr kumimoji="0" lang="en-US" baseline="30000">
                <a:latin typeface="Times" pitchFamily="32" charset="0"/>
              </a:rPr>
              <a:t>3</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4</a:t>
            </a:r>
            <a:r>
              <a:rPr kumimoji="0" lang="en-US" i="1">
                <a:latin typeface="Times" pitchFamily="32" charset="0"/>
              </a:rPr>
              <a:t>x</a:t>
            </a:r>
            <a:r>
              <a:rPr kumimoji="0" lang="en-US" baseline="30000">
                <a:latin typeface="Times" pitchFamily="32" charset="0"/>
              </a:rPr>
              <a:t>4</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5</a:t>
            </a:r>
            <a:r>
              <a:rPr kumimoji="0" lang="en-US" i="1">
                <a:latin typeface="Times" pitchFamily="32" charset="0"/>
              </a:rPr>
              <a:t>x</a:t>
            </a:r>
            <a:r>
              <a:rPr kumimoji="0" lang="en-US" baseline="30000">
                <a:latin typeface="Times" pitchFamily="32" charset="0"/>
              </a:rPr>
              <a:t>5</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6</a:t>
            </a:r>
            <a:r>
              <a:rPr kumimoji="0" lang="en-US" i="1">
                <a:latin typeface="Times" pitchFamily="32" charset="0"/>
              </a:rPr>
              <a:t>x</a:t>
            </a:r>
            <a:r>
              <a:rPr kumimoji="0" lang="en-US" baseline="30000">
                <a:latin typeface="Times" pitchFamily="32" charset="0"/>
              </a:rPr>
              <a:t>6</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7</a:t>
            </a:r>
            <a:r>
              <a:rPr kumimoji="0" lang="en-US" i="1">
                <a:latin typeface="Times" pitchFamily="32" charset="0"/>
              </a:rPr>
              <a:t>x</a:t>
            </a:r>
            <a:r>
              <a:rPr kumimoji="0" lang="en-US" baseline="30000">
                <a:latin typeface="Times" pitchFamily="32" charset="0"/>
              </a:rPr>
              <a:t>7</a:t>
            </a:r>
            <a:r>
              <a:rPr kumimoji="0" lang="en-US" i="1">
                <a:latin typeface="Times" pitchFamily="32" charset="0"/>
              </a:rPr>
              <a:t>.</a:t>
            </a:r>
          </a:p>
          <a:p>
            <a:pPr lvl="1"/>
            <a:r>
              <a:rPr kumimoji="0" lang="en-US" i="1">
                <a:latin typeface="Times" pitchFamily="32" charset="0"/>
              </a:rPr>
              <a:t>A</a:t>
            </a:r>
            <a:r>
              <a:rPr kumimoji="0" lang="en-US" i="1" baseline="-25000">
                <a:latin typeface="Times" pitchFamily="32" charset="0"/>
              </a:rPr>
              <a:t>even</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a:t>
            </a:r>
            <a:r>
              <a:rPr kumimoji="0" lang="en-US">
                <a:latin typeface="Times" pitchFamily="32" charset="0"/>
              </a:rPr>
              <a:t>=</a:t>
            </a:r>
            <a:r>
              <a:rPr kumimoji="0" lang="en-US" i="1">
                <a:latin typeface="Times" pitchFamily="32" charset="0"/>
              </a:rPr>
              <a:t>  a</a:t>
            </a:r>
            <a:r>
              <a:rPr kumimoji="0" lang="en-US" baseline="-25000">
                <a:latin typeface="Times" pitchFamily="32" charset="0"/>
              </a:rPr>
              <a:t>0</a:t>
            </a:r>
            <a:r>
              <a:rPr kumimoji="0" lang="en-US" i="1" baseline="-25000">
                <a:latin typeface="Times" pitchFamily="32" charset="0"/>
              </a:rPr>
              <a:t> </a:t>
            </a:r>
            <a:r>
              <a:rPr kumimoji="0" lang="en-US" i="1">
                <a:latin typeface="Times" pitchFamily="32" charset="0"/>
              </a:rPr>
              <a:t>+ a</a:t>
            </a:r>
            <a:r>
              <a:rPr kumimoji="0" lang="en-US" baseline="-25000">
                <a:latin typeface="Times" pitchFamily="32" charset="0"/>
              </a:rPr>
              <a:t>2</a:t>
            </a:r>
            <a:r>
              <a:rPr kumimoji="0" lang="en-US" i="1">
                <a:latin typeface="Times" pitchFamily="32" charset="0"/>
              </a:rPr>
              <a:t>x + a</a:t>
            </a:r>
            <a:r>
              <a:rPr kumimoji="0" lang="en-US" baseline="-25000">
                <a:latin typeface="Times" pitchFamily="32" charset="0"/>
              </a:rPr>
              <a:t>4</a:t>
            </a:r>
            <a:r>
              <a:rPr kumimoji="0" lang="en-US" i="1">
                <a:latin typeface="Times" pitchFamily="32" charset="0"/>
              </a:rPr>
              <a:t>x</a:t>
            </a:r>
            <a:r>
              <a:rPr kumimoji="0" lang="en-US" baseline="30000">
                <a:latin typeface="Times" pitchFamily="32" charset="0"/>
              </a:rPr>
              <a:t>2</a:t>
            </a:r>
            <a:r>
              <a:rPr kumimoji="0" lang="en-US" i="1">
                <a:latin typeface="Times" pitchFamily="32" charset="0"/>
              </a:rPr>
              <a:t> + a</a:t>
            </a:r>
            <a:r>
              <a:rPr kumimoji="0" lang="en-US" baseline="-25000">
                <a:latin typeface="Times" pitchFamily="32" charset="0"/>
              </a:rPr>
              <a:t>6</a:t>
            </a:r>
            <a:r>
              <a:rPr kumimoji="0" lang="en-US" i="1">
                <a:latin typeface="Times" pitchFamily="32" charset="0"/>
              </a:rPr>
              <a:t>x</a:t>
            </a:r>
            <a:r>
              <a:rPr kumimoji="0" lang="en-US" baseline="30000">
                <a:latin typeface="Times" pitchFamily="32" charset="0"/>
              </a:rPr>
              <a:t>3</a:t>
            </a:r>
            <a:r>
              <a:rPr kumimoji="0" lang="en-US" i="1">
                <a:latin typeface="Times" pitchFamily="32" charset="0"/>
              </a:rPr>
              <a:t>.</a:t>
            </a:r>
          </a:p>
          <a:p>
            <a:pPr lvl="1"/>
            <a:r>
              <a:rPr kumimoji="0" lang="en-US" i="1">
                <a:latin typeface="Times" pitchFamily="32" charset="0"/>
              </a:rPr>
              <a:t>A</a:t>
            </a:r>
            <a:r>
              <a:rPr kumimoji="0" lang="en-US" i="1" baseline="-25000">
                <a:latin typeface="Times" pitchFamily="32" charset="0"/>
              </a:rPr>
              <a:t>odd </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a:t>
            </a:r>
            <a:r>
              <a:rPr kumimoji="0" lang="en-US">
                <a:latin typeface="Times" pitchFamily="32" charset="0"/>
              </a:rPr>
              <a:t>=</a:t>
            </a:r>
            <a:r>
              <a:rPr kumimoji="0" lang="en-US" i="1">
                <a:latin typeface="Times" pitchFamily="32" charset="0"/>
              </a:rPr>
              <a:t>  a</a:t>
            </a:r>
            <a:r>
              <a:rPr kumimoji="0" lang="en-US" baseline="-25000">
                <a:latin typeface="Times" pitchFamily="32" charset="0"/>
              </a:rPr>
              <a:t>1</a:t>
            </a:r>
            <a:r>
              <a:rPr kumimoji="0" lang="en-US" i="1">
                <a:latin typeface="Times" pitchFamily="32" charset="0"/>
              </a:rPr>
              <a:t> + a</a:t>
            </a:r>
            <a:r>
              <a:rPr kumimoji="0" lang="en-US" baseline="-25000">
                <a:latin typeface="Times" pitchFamily="32" charset="0"/>
              </a:rPr>
              <a:t>3</a:t>
            </a:r>
            <a:r>
              <a:rPr kumimoji="0" lang="en-US" i="1">
                <a:latin typeface="Times" pitchFamily="32" charset="0"/>
              </a:rPr>
              <a:t>x + a</a:t>
            </a:r>
            <a:r>
              <a:rPr kumimoji="0" lang="en-US" baseline="-25000">
                <a:latin typeface="Times" pitchFamily="32" charset="0"/>
              </a:rPr>
              <a:t>5</a:t>
            </a:r>
            <a:r>
              <a:rPr kumimoji="0" lang="en-US" i="1">
                <a:latin typeface="Times" pitchFamily="32" charset="0"/>
              </a:rPr>
              <a:t>x</a:t>
            </a:r>
            <a:r>
              <a:rPr kumimoji="0" lang="en-US" baseline="30000">
                <a:latin typeface="Times" pitchFamily="32" charset="0"/>
              </a:rPr>
              <a:t>2</a:t>
            </a:r>
            <a:r>
              <a:rPr kumimoji="0" lang="en-US" i="1">
                <a:latin typeface="Times" pitchFamily="32" charset="0"/>
              </a:rPr>
              <a:t> + a</a:t>
            </a:r>
            <a:r>
              <a:rPr kumimoji="0" lang="en-US" baseline="-25000">
                <a:latin typeface="Times" pitchFamily="32" charset="0"/>
              </a:rPr>
              <a:t>7</a:t>
            </a:r>
            <a:r>
              <a:rPr kumimoji="0" lang="en-US" i="1">
                <a:latin typeface="Times" pitchFamily="32" charset="0"/>
              </a:rPr>
              <a:t>x</a:t>
            </a:r>
            <a:r>
              <a:rPr kumimoji="0" lang="en-US" baseline="30000">
                <a:latin typeface="Times" pitchFamily="32" charset="0"/>
              </a:rPr>
              <a:t>3</a:t>
            </a:r>
            <a:r>
              <a:rPr kumimoji="0" lang="en-US" i="1">
                <a:latin typeface="Times" pitchFamily="32" charset="0"/>
              </a:rPr>
              <a:t>.</a:t>
            </a:r>
          </a:p>
          <a:p>
            <a:pPr lvl="1"/>
            <a:r>
              <a:rPr kumimoji="0" lang="en-US" i="1">
                <a:latin typeface="Times" pitchFamily="32" charset="0"/>
              </a:rPr>
              <a:t>A</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 A</a:t>
            </a:r>
            <a:r>
              <a:rPr kumimoji="0" lang="en-US" i="1" baseline="-25000">
                <a:latin typeface="Times" pitchFamily="32" charset="0"/>
              </a:rPr>
              <a:t>even</a:t>
            </a:r>
            <a:r>
              <a:rPr kumimoji="0" lang="en-US">
                <a:latin typeface="Times" pitchFamily="32" charset="0"/>
              </a:rPr>
              <a:t>(</a:t>
            </a:r>
            <a:r>
              <a:rPr kumimoji="0" lang="en-US" i="1">
                <a:latin typeface="Times" pitchFamily="32" charset="0"/>
              </a:rPr>
              <a:t>x</a:t>
            </a:r>
            <a:r>
              <a:rPr kumimoji="0" lang="en-US" baseline="30000">
                <a:latin typeface="Times" pitchFamily="32" charset="0"/>
              </a:rPr>
              <a:t>2</a:t>
            </a:r>
            <a:r>
              <a:rPr kumimoji="0" lang="en-US">
                <a:latin typeface="Times" pitchFamily="32" charset="0"/>
              </a:rPr>
              <a:t>)</a:t>
            </a:r>
            <a:r>
              <a:rPr kumimoji="0" lang="en-US" i="1">
                <a:latin typeface="Times" pitchFamily="32" charset="0"/>
              </a:rPr>
              <a:t> + x A</a:t>
            </a:r>
            <a:r>
              <a:rPr kumimoji="0" lang="en-US" i="1" baseline="-25000">
                <a:latin typeface="Times" pitchFamily="32" charset="0"/>
              </a:rPr>
              <a:t>odd</a:t>
            </a:r>
            <a:r>
              <a:rPr kumimoji="0" lang="en-US">
                <a:latin typeface="Times" pitchFamily="32" charset="0"/>
              </a:rPr>
              <a:t>(</a:t>
            </a:r>
            <a:r>
              <a:rPr kumimoji="0" lang="en-US" i="1">
                <a:latin typeface="Times" pitchFamily="32" charset="0"/>
              </a:rPr>
              <a:t>x</a:t>
            </a:r>
            <a:r>
              <a:rPr kumimoji="0" lang="en-US" baseline="30000">
                <a:latin typeface="Times" pitchFamily="32" charset="0"/>
              </a:rPr>
              <a:t>2</a:t>
            </a:r>
            <a:r>
              <a:rPr kumimoji="0" lang="en-US">
                <a:latin typeface="Times" pitchFamily="32" charset="0"/>
              </a:rPr>
              <a:t>).</a:t>
            </a:r>
          </a:p>
          <a:p>
            <a:pPr lvl="1"/>
            <a:r>
              <a:rPr kumimoji="0" lang="en-US" i="1">
                <a:latin typeface="Times" pitchFamily="32" charset="0"/>
              </a:rPr>
              <a:t>A</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 A</a:t>
            </a:r>
            <a:r>
              <a:rPr kumimoji="0" lang="en-US" i="1" baseline="-25000">
                <a:latin typeface="Times" pitchFamily="32" charset="0"/>
              </a:rPr>
              <a:t>even</a:t>
            </a:r>
            <a:r>
              <a:rPr kumimoji="0" lang="en-US">
                <a:latin typeface="Times" pitchFamily="32" charset="0"/>
              </a:rPr>
              <a:t>(</a:t>
            </a:r>
            <a:r>
              <a:rPr kumimoji="0" lang="en-US" i="1">
                <a:latin typeface="Times" pitchFamily="32" charset="0"/>
              </a:rPr>
              <a:t>x</a:t>
            </a:r>
            <a:r>
              <a:rPr kumimoji="0" lang="en-US" baseline="30000">
                <a:latin typeface="Times" pitchFamily="32" charset="0"/>
              </a:rPr>
              <a:t>2</a:t>
            </a:r>
            <a:r>
              <a:rPr kumimoji="0" lang="en-US">
                <a:latin typeface="Times" pitchFamily="32" charset="0"/>
              </a:rPr>
              <a:t>)</a:t>
            </a:r>
            <a:r>
              <a:rPr kumimoji="0" lang="en-US" i="1">
                <a:latin typeface="Times" pitchFamily="32" charset="0"/>
              </a:rPr>
              <a:t> - x A</a:t>
            </a:r>
            <a:r>
              <a:rPr kumimoji="0" lang="en-US" i="1" baseline="-25000">
                <a:latin typeface="Times" pitchFamily="32" charset="0"/>
              </a:rPr>
              <a:t>odd</a:t>
            </a:r>
            <a:r>
              <a:rPr kumimoji="0" lang="en-US">
                <a:latin typeface="Times" pitchFamily="32" charset="0"/>
              </a:rPr>
              <a:t>(</a:t>
            </a:r>
            <a:r>
              <a:rPr kumimoji="0" lang="en-US" i="1">
                <a:latin typeface="Times" pitchFamily="32" charset="0"/>
              </a:rPr>
              <a:t>x</a:t>
            </a:r>
            <a:r>
              <a:rPr kumimoji="0" lang="en-US" baseline="30000">
                <a:latin typeface="Times" pitchFamily="32" charset="0"/>
              </a:rPr>
              <a:t>2</a:t>
            </a:r>
            <a:r>
              <a:rPr kumimoji="0" lang="en-US">
                <a:latin typeface="Times" pitchFamily="32" charset="0"/>
              </a:rPr>
              <a:t>).</a:t>
            </a:r>
            <a:endParaRPr kumimoji="0" lang="en-US" i="1">
              <a:latin typeface="Times" pitchFamily="32" charset="0"/>
            </a:endParaRPr>
          </a:p>
          <a:p>
            <a:pPr lvl="1"/>
            <a:endParaRPr kumimoji="0" lang="en-US"/>
          </a:p>
          <a:p>
            <a:r>
              <a:rPr kumimoji="0" lang="en-US"/>
              <a:t>Intuition.  </a:t>
            </a:r>
            <a:r>
              <a:rPr kumimoji="0" lang="en-US">
                <a:solidFill>
                  <a:schemeClr val="tx1"/>
                </a:solidFill>
              </a:rPr>
              <a:t>Choose two points</a:t>
            </a:r>
            <a:r>
              <a:rPr kumimoji="0" lang="en-US" baseline="-25000">
                <a:solidFill>
                  <a:schemeClr val="tx1"/>
                </a:solidFill>
              </a:rPr>
              <a:t> </a:t>
            </a:r>
            <a:r>
              <a:rPr kumimoji="0" lang="en-US">
                <a:solidFill>
                  <a:schemeClr val="tx1"/>
                </a:solidFill>
              </a:rPr>
              <a:t>to be </a:t>
            </a:r>
            <a:r>
              <a:rPr kumimoji="0" lang="en-US">
                <a:solidFill>
                  <a:schemeClr val="tx1"/>
                </a:solidFill>
                <a:latin typeface="Times" pitchFamily="32" charset="0"/>
              </a:rPr>
              <a:t>±1</a:t>
            </a:r>
            <a:r>
              <a:rPr kumimoji="0" lang="en-US">
                <a:solidFill>
                  <a:schemeClr val="tx1"/>
                </a:solidFill>
                <a:sym typeface="Symbol" pitchFamily="18" charset="2"/>
              </a:rPr>
              <a:t>.</a:t>
            </a:r>
            <a:endParaRPr kumimoji="0" lang="en-US">
              <a:solidFill>
                <a:schemeClr val="tx1"/>
              </a:solidFill>
            </a:endParaRPr>
          </a:p>
          <a:p>
            <a:pPr lvl="1"/>
            <a:r>
              <a:rPr kumimoji="0" lang="en-US" i="1">
                <a:latin typeface="Times" pitchFamily="32" charset="0"/>
              </a:rPr>
              <a:t>A</a:t>
            </a:r>
            <a:r>
              <a:rPr kumimoji="0" lang="en-US">
                <a:latin typeface="Times" pitchFamily="32" charset="0"/>
              </a:rPr>
              <a:t>(</a:t>
            </a:r>
            <a:r>
              <a:rPr kumimoji="0" lang="en-US" baseline="-25000">
                <a:latin typeface="Times" pitchFamily="32" charset="0"/>
              </a:rPr>
              <a:t> </a:t>
            </a:r>
            <a:r>
              <a:rPr kumimoji="0" lang="en-US">
                <a:latin typeface="Times" pitchFamily="32" charset="0"/>
              </a:rPr>
              <a:t>1)</a:t>
            </a:r>
            <a:r>
              <a:rPr kumimoji="0" lang="en-US" i="1">
                <a:latin typeface="Times" pitchFamily="32" charset="0"/>
              </a:rPr>
              <a:t> = A</a:t>
            </a:r>
            <a:r>
              <a:rPr kumimoji="0" lang="en-US" i="1" baseline="-25000">
                <a:latin typeface="Times" pitchFamily="32" charset="0"/>
              </a:rPr>
              <a:t>even</a:t>
            </a:r>
            <a:r>
              <a:rPr kumimoji="0" lang="en-US">
                <a:latin typeface="Times" pitchFamily="32" charset="0"/>
              </a:rPr>
              <a:t>(1)</a:t>
            </a:r>
            <a:r>
              <a:rPr kumimoji="0" lang="en-US" i="1">
                <a:latin typeface="Times" pitchFamily="32" charset="0"/>
              </a:rPr>
              <a:t> + </a:t>
            </a:r>
            <a:r>
              <a:rPr kumimoji="0" lang="en-US">
                <a:latin typeface="Times" pitchFamily="32" charset="0"/>
              </a:rPr>
              <a:t>1</a:t>
            </a:r>
            <a:r>
              <a:rPr kumimoji="0" lang="en-US" i="1">
                <a:latin typeface="Times" pitchFamily="32" charset="0"/>
              </a:rPr>
              <a:t> A</a:t>
            </a:r>
            <a:r>
              <a:rPr kumimoji="0" lang="en-US" i="1" baseline="-25000">
                <a:latin typeface="Times" pitchFamily="32" charset="0"/>
              </a:rPr>
              <a:t>odd</a:t>
            </a:r>
            <a:r>
              <a:rPr kumimoji="0" lang="en-US">
                <a:latin typeface="Times" pitchFamily="32" charset="0"/>
              </a:rPr>
              <a:t>(1)</a:t>
            </a:r>
            <a:r>
              <a:rPr kumimoji="0" lang="en-US" i="1">
                <a:latin typeface="Times" pitchFamily="32" charset="0"/>
              </a:rPr>
              <a:t>. </a:t>
            </a:r>
          </a:p>
          <a:p>
            <a:pPr lvl="1"/>
            <a:r>
              <a:rPr kumimoji="0" lang="en-US" i="1">
                <a:latin typeface="Times" pitchFamily="32" charset="0"/>
              </a:rPr>
              <a:t>A</a:t>
            </a:r>
            <a:r>
              <a:rPr kumimoji="0" lang="en-US">
                <a:latin typeface="Times" pitchFamily="32" charset="0"/>
              </a:rPr>
              <a:t>(-1)</a:t>
            </a:r>
            <a:r>
              <a:rPr kumimoji="0" lang="en-US" i="1">
                <a:latin typeface="Times" pitchFamily="32" charset="0"/>
              </a:rPr>
              <a:t> = A</a:t>
            </a:r>
            <a:r>
              <a:rPr kumimoji="0" lang="en-US" i="1" baseline="-25000">
                <a:latin typeface="Times" pitchFamily="32" charset="0"/>
              </a:rPr>
              <a:t>even</a:t>
            </a:r>
            <a:r>
              <a:rPr kumimoji="0" lang="en-US">
                <a:latin typeface="Times" pitchFamily="32" charset="0"/>
              </a:rPr>
              <a:t>(1)</a:t>
            </a:r>
            <a:r>
              <a:rPr kumimoji="0" lang="en-US" i="1">
                <a:latin typeface="Times" pitchFamily="32" charset="0"/>
              </a:rPr>
              <a:t> - </a:t>
            </a:r>
            <a:r>
              <a:rPr kumimoji="0" lang="en-US">
                <a:latin typeface="Times" pitchFamily="32" charset="0"/>
              </a:rPr>
              <a:t>1</a:t>
            </a:r>
            <a:r>
              <a:rPr kumimoji="0" lang="en-US" i="1">
                <a:latin typeface="Times" pitchFamily="32" charset="0"/>
              </a:rPr>
              <a:t> A</a:t>
            </a:r>
            <a:r>
              <a:rPr kumimoji="0" lang="en-US" i="1" baseline="-25000">
                <a:latin typeface="Times" pitchFamily="32" charset="0"/>
              </a:rPr>
              <a:t>odd</a:t>
            </a:r>
            <a:r>
              <a:rPr kumimoji="0" lang="en-US">
                <a:latin typeface="Times" pitchFamily="32" charset="0"/>
              </a:rPr>
              <a:t>(1)</a:t>
            </a:r>
            <a:r>
              <a:rPr kumimoji="0" lang="en-US" i="1">
                <a:latin typeface="Times" pitchFamily="32" charset="0"/>
              </a:rPr>
              <a:t>.</a:t>
            </a:r>
          </a:p>
          <a:p>
            <a:pPr lvl="1"/>
            <a:endParaRPr kumimoji="0" lang="en-US"/>
          </a:p>
        </p:txBody>
      </p:sp>
      <p:sp>
        <p:nvSpPr>
          <p:cNvPr id="122884" name="Rectangle 4"/>
          <p:cNvSpPr>
            <a:spLocks noChangeArrowheads="1"/>
          </p:cNvSpPr>
          <p:nvPr/>
        </p:nvSpPr>
        <p:spPr bwMode="auto">
          <a:xfrm>
            <a:off x="6119813" y="40719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endParaRPr kumimoji="1" lang="en-US" sz="1800">
              <a:solidFill>
                <a:schemeClr val="tx1"/>
              </a:solidFill>
            </a:endParaRPr>
          </a:p>
        </p:txBody>
      </p:sp>
      <p:sp>
        <p:nvSpPr>
          <p:cNvPr id="122885" name="Rectangle 5"/>
          <p:cNvSpPr>
            <a:spLocks noChangeArrowheads="1"/>
          </p:cNvSpPr>
          <p:nvPr/>
        </p:nvSpPr>
        <p:spPr bwMode="auto">
          <a:xfrm>
            <a:off x="4605338" y="5232400"/>
            <a:ext cx="4125912" cy="9890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91440" rIns="92075" bIns="91440">
            <a:spAutoFit/>
          </a:bodyPr>
          <a:lstStyle/>
          <a:p>
            <a:pPr>
              <a:lnSpc>
                <a:spcPct val="110000"/>
              </a:lnSpc>
            </a:pPr>
            <a:r>
              <a:rPr kumimoji="1" lang="en-US" sz="1600">
                <a:solidFill>
                  <a:schemeClr val="tx1"/>
                </a:solidFill>
              </a:rPr>
              <a:t>Can evaluate polynomial of degree </a:t>
            </a:r>
            <a:r>
              <a:rPr kumimoji="1" lang="en-US" sz="1600">
                <a:solidFill>
                  <a:schemeClr val="tx1"/>
                </a:solidFill>
                <a:sym typeface="Symbol" pitchFamily="18" charset="2"/>
              </a:rPr>
              <a:t> </a:t>
            </a:r>
            <a:r>
              <a:rPr kumimoji="1" lang="en-US" sz="1600" i="1">
                <a:solidFill>
                  <a:schemeClr val="tx1"/>
                </a:solidFill>
                <a:latin typeface="Times" pitchFamily="32" charset="0"/>
              </a:rPr>
              <a:t>n</a:t>
            </a:r>
            <a:br>
              <a:rPr kumimoji="1" lang="en-US" sz="1600">
                <a:solidFill>
                  <a:schemeClr val="tx1"/>
                </a:solidFill>
              </a:rPr>
            </a:br>
            <a:r>
              <a:rPr kumimoji="1" lang="en-US" sz="1600">
                <a:solidFill>
                  <a:schemeClr val="tx1"/>
                </a:solidFill>
              </a:rPr>
              <a:t>at </a:t>
            </a:r>
            <a:r>
              <a:rPr kumimoji="1" lang="en-US" sz="1600">
                <a:solidFill>
                  <a:schemeClr val="tx1"/>
                </a:solidFill>
                <a:latin typeface="Times" pitchFamily="32" charset="0"/>
              </a:rPr>
              <a:t>2</a:t>
            </a:r>
            <a:r>
              <a:rPr kumimoji="1" lang="en-US" sz="1600">
                <a:solidFill>
                  <a:schemeClr val="tx1"/>
                </a:solidFill>
              </a:rPr>
              <a:t> points by evaluating two polynomials of degree </a:t>
            </a:r>
            <a:r>
              <a:rPr kumimoji="1" lang="en-US" sz="1600">
                <a:solidFill>
                  <a:schemeClr val="tx1"/>
                </a:solidFill>
                <a:sym typeface="Symbol" pitchFamily="18" charset="2"/>
              </a:rPr>
              <a:t> </a:t>
            </a:r>
            <a:r>
              <a:rPr kumimoji="1" lang="en-US" sz="1600">
                <a:solidFill>
                  <a:schemeClr val="tx1"/>
                </a:solidFill>
              </a:rPr>
              <a:t>½</a:t>
            </a:r>
            <a:r>
              <a:rPr kumimoji="1" lang="en-US" sz="1600" i="1">
                <a:solidFill>
                  <a:schemeClr val="tx1"/>
                </a:solidFill>
                <a:latin typeface="Times" pitchFamily="32" charset="0"/>
              </a:rPr>
              <a:t>n</a:t>
            </a:r>
            <a:r>
              <a:rPr kumimoji="1" lang="en-US" sz="1600">
                <a:solidFill>
                  <a:schemeClr val="tx1"/>
                </a:solidFill>
              </a:rPr>
              <a:t> at </a:t>
            </a:r>
            <a:r>
              <a:rPr kumimoji="1" lang="en-US" sz="1600">
                <a:solidFill>
                  <a:schemeClr val="tx1"/>
                </a:solidFill>
                <a:latin typeface="Times" pitchFamily="32" charset="0"/>
              </a:rPr>
              <a:t>1</a:t>
            </a:r>
            <a:r>
              <a:rPr kumimoji="1" lang="en-US" sz="1600">
                <a:solidFill>
                  <a:schemeClr val="tx1"/>
                </a:solidFill>
              </a:rPr>
              <a:t> point.</a:t>
            </a:r>
          </a:p>
        </p:txBody>
      </p:sp>
      <p:sp>
        <p:nvSpPr>
          <p:cNvPr id="122886" name="Rectangle 6"/>
          <p:cNvSpPr>
            <a:spLocks noChangeArrowheads="1"/>
          </p:cNvSpPr>
          <p:nvPr/>
        </p:nvSpPr>
        <p:spPr bwMode="auto">
          <a:xfrm>
            <a:off x="4611688" y="1836738"/>
            <a:ext cx="22272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a:solidFill>
                  <a:schemeClr val="accent1"/>
                </a:solidFill>
              </a:rPr>
              <a:t>we get to choose which ones!</a:t>
            </a:r>
          </a:p>
        </p:txBody>
      </p:sp>
      <p:sp>
        <p:nvSpPr>
          <p:cNvPr id="122887" name="Line 7"/>
          <p:cNvSpPr>
            <a:spLocks noChangeShapeType="1"/>
          </p:cNvSpPr>
          <p:nvPr/>
        </p:nvSpPr>
        <p:spPr bwMode="auto">
          <a:xfrm flipH="1" flipV="1">
            <a:off x="4467225" y="1666875"/>
            <a:ext cx="161925" cy="188913"/>
          </a:xfrm>
          <a:prstGeom prst="line">
            <a:avLst/>
          </a:prstGeom>
          <a:noFill/>
          <a:ln w="9525">
            <a:solidFill>
              <a:schemeClr val="accent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8C9827C8-272A-4084-9453-4540B3EDA754}" type="slidenum">
              <a:rPr lang="en-US"/>
              <a:pPr/>
              <a:t>37</a:t>
            </a:fld>
            <a:endParaRPr lang="en-US" sz="1400"/>
          </a:p>
        </p:txBody>
      </p:sp>
      <p:sp>
        <p:nvSpPr>
          <p:cNvPr id="67586" name="Rectangle 2"/>
          <p:cNvSpPr>
            <a:spLocks noGrp="1" noChangeArrowheads="1"/>
          </p:cNvSpPr>
          <p:nvPr>
            <p:ph type="title"/>
          </p:nvPr>
        </p:nvSpPr>
        <p:spPr/>
        <p:txBody>
          <a:bodyPr/>
          <a:lstStyle/>
          <a:p>
            <a:r>
              <a:rPr kumimoji="0" lang="en-US"/>
              <a:t>Coefficient to Point-Value Representation:  Intuition</a:t>
            </a:r>
          </a:p>
        </p:txBody>
      </p:sp>
      <p:sp>
        <p:nvSpPr>
          <p:cNvPr id="67587" name="Rectangle 3"/>
          <p:cNvSpPr>
            <a:spLocks noGrp="1" noChangeArrowheads="1"/>
          </p:cNvSpPr>
          <p:nvPr>
            <p:ph type="body" idx="1"/>
          </p:nvPr>
        </p:nvSpPr>
        <p:spPr/>
        <p:txBody>
          <a:bodyPr/>
          <a:lstStyle/>
          <a:p>
            <a:r>
              <a:rPr kumimoji="0" lang="en-US"/>
              <a:t>Coefficient </a:t>
            </a:r>
            <a:r>
              <a:rPr kumimoji="0" lang="en-US">
                <a:sym typeface="Symbol" pitchFamily="18" charset="2"/>
              </a:rPr>
              <a:t></a:t>
            </a:r>
            <a:r>
              <a:rPr kumimoji="0" lang="en-US"/>
              <a:t> point-value.  </a:t>
            </a:r>
            <a:r>
              <a:rPr kumimoji="0" lang="en-US">
                <a:solidFill>
                  <a:schemeClr val="tx1"/>
                </a:solidFill>
              </a:rPr>
              <a:t>Given a polynomial </a:t>
            </a:r>
            <a:r>
              <a:rPr kumimoji="0" lang="en-US" i="1">
                <a:solidFill>
                  <a:schemeClr val="tx1"/>
                </a:solidFill>
                <a:latin typeface="Times" pitchFamily="32" charset="0"/>
              </a:rPr>
              <a:t>a</a:t>
            </a:r>
            <a:r>
              <a:rPr kumimoji="0" lang="en-US" baseline="-25000">
                <a:solidFill>
                  <a:schemeClr val="tx1"/>
                </a:solidFill>
                <a:latin typeface="Times" pitchFamily="32" charset="0"/>
              </a:rPr>
              <a:t>0</a:t>
            </a:r>
            <a:r>
              <a:rPr kumimoji="0" lang="en-US" i="1">
                <a:solidFill>
                  <a:schemeClr val="tx1"/>
                </a:solidFill>
                <a:latin typeface="Times" pitchFamily="32" charset="0"/>
              </a:rPr>
              <a:t> + a</a:t>
            </a:r>
            <a:r>
              <a:rPr kumimoji="0" lang="en-US" baseline="-25000">
                <a:solidFill>
                  <a:schemeClr val="tx1"/>
                </a:solidFill>
                <a:latin typeface="Times" pitchFamily="32" charset="0"/>
              </a:rPr>
              <a:t>1</a:t>
            </a:r>
            <a:r>
              <a:rPr kumimoji="0" lang="en-US" i="1">
                <a:solidFill>
                  <a:schemeClr val="tx1"/>
                </a:solidFill>
                <a:latin typeface="Times" pitchFamily="32" charset="0"/>
              </a:rPr>
              <a:t>x + ... + a</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a:t>
            </a:r>
            <a:r>
              <a:rPr kumimoji="0" lang="en-US" i="1">
                <a:solidFill>
                  <a:schemeClr val="tx1"/>
                </a:solidFill>
                <a:latin typeface="Times" pitchFamily="32" charset="0"/>
              </a:rPr>
              <a:t> x</a:t>
            </a:r>
            <a:r>
              <a:rPr kumimoji="0" lang="en-US" i="1" baseline="30000">
                <a:solidFill>
                  <a:schemeClr val="tx1"/>
                </a:solidFill>
                <a:latin typeface="Times" pitchFamily="32" charset="0"/>
              </a:rPr>
              <a:t>n</a:t>
            </a:r>
            <a:r>
              <a:rPr kumimoji="0" lang="en-US" baseline="30000">
                <a:solidFill>
                  <a:schemeClr val="tx1"/>
                </a:solidFill>
                <a:latin typeface="Times" pitchFamily="32" charset="0"/>
              </a:rPr>
              <a:t>-1</a:t>
            </a:r>
            <a:r>
              <a:rPr kumimoji="0" lang="en-US">
                <a:solidFill>
                  <a:schemeClr val="tx1"/>
                </a:solidFill>
              </a:rPr>
              <a:t>, evaluate it at </a:t>
            </a:r>
            <a:r>
              <a:rPr kumimoji="0" lang="en-US" i="1">
                <a:solidFill>
                  <a:schemeClr val="tx1"/>
                </a:solidFill>
                <a:latin typeface="Times" pitchFamily="32" charset="0"/>
              </a:rPr>
              <a:t>n</a:t>
            </a:r>
            <a:r>
              <a:rPr kumimoji="0" lang="en-US">
                <a:solidFill>
                  <a:schemeClr val="tx1"/>
                </a:solidFill>
              </a:rPr>
              <a:t> distinct points </a:t>
            </a:r>
            <a:r>
              <a:rPr kumimoji="0" lang="en-US" i="1">
                <a:solidFill>
                  <a:schemeClr val="tx1"/>
                </a:solidFill>
                <a:latin typeface="Times" pitchFamily="32" charset="0"/>
              </a:rPr>
              <a:t>x</a:t>
            </a:r>
            <a:r>
              <a:rPr kumimoji="0" lang="en-US" baseline="-25000">
                <a:solidFill>
                  <a:schemeClr val="tx1"/>
                </a:solidFill>
                <a:latin typeface="Times" pitchFamily="32" charset="0"/>
              </a:rPr>
              <a:t>0 </a:t>
            </a:r>
            <a:r>
              <a:rPr kumimoji="0" lang="en-US" i="1">
                <a:solidFill>
                  <a:schemeClr val="tx1"/>
                </a:solidFill>
                <a:latin typeface="Times" pitchFamily="32" charset="0"/>
              </a:rPr>
              <a:t>, ..., x</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a:t>
            </a:r>
            <a:r>
              <a:rPr kumimoji="0" lang="en-US">
                <a:solidFill>
                  <a:schemeClr val="tx1"/>
                </a:solidFill>
              </a:rPr>
              <a:t>.</a:t>
            </a:r>
          </a:p>
          <a:p>
            <a:endParaRPr kumimoji="0" lang="en-US"/>
          </a:p>
          <a:p>
            <a:endParaRPr kumimoji="0" lang="en-US"/>
          </a:p>
          <a:p>
            <a:r>
              <a:rPr kumimoji="0" lang="en-US"/>
              <a:t>Divide.  </a:t>
            </a:r>
            <a:r>
              <a:rPr kumimoji="0" lang="en-US">
                <a:solidFill>
                  <a:schemeClr val="tx1"/>
                </a:solidFill>
              </a:rPr>
              <a:t>Break polynomial up into even and odd powers.</a:t>
            </a:r>
          </a:p>
          <a:p>
            <a:pPr lvl="1"/>
            <a:r>
              <a:rPr kumimoji="0" lang="en-US" i="1">
                <a:latin typeface="Times" pitchFamily="32" charset="0"/>
              </a:rPr>
              <a:t>A</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a:t>
            </a:r>
            <a:r>
              <a:rPr kumimoji="0" lang="en-US">
                <a:latin typeface="Times" pitchFamily="32" charset="0"/>
              </a:rPr>
              <a:t>=</a:t>
            </a:r>
            <a:r>
              <a:rPr kumimoji="0" lang="en-US" i="1">
                <a:latin typeface="Times" pitchFamily="32" charset="0"/>
              </a:rPr>
              <a:t>  a</a:t>
            </a:r>
            <a:r>
              <a:rPr kumimoji="0" lang="en-US" baseline="-25000">
                <a:latin typeface="Times" pitchFamily="32" charset="0"/>
              </a:rPr>
              <a:t>0</a:t>
            </a:r>
            <a:r>
              <a:rPr kumimoji="0" lang="en-US" i="1" baseline="-25000">
                <a:latin typeface="Times" pitchFamily="32" charset="0"/>
              </a:rPr>
              <a:t> </a:t>
            </a:r>
            <a:r>
              <a:rPr kumimoji="0" lang="en-US" i="1">
                <a:latin typeface="Times" pitchFamily="32" charset="0"/>
              </a:rPr>
              <a:t>+ a</a:t>
            </a:r>
            <a:r>
              <a:rPr kumimoji="0" lang="en-US" baseline="-25000">
                <a:latin typeface="Times" pitchFamily="32" charset="0"/>
              </a:rPr>
              <a:t>1</a:t>
            </a:r>
            <a:r>
              <a:rPr kumimoji="0" lang="en-US" i="1">
                <a:latin typeface="Times" pitchFamily="32" charset="0"/>
              </a:rPr>
              <a:t>x + a</a:t>
            </a:r>
            <a:r>
              <a:rPr kumimoji="0" lang="en-US" baseline="-25000">
                <a:latin typeface="Times" pitchFamily="32" charset="0"/>
              </a:rPr>
              <a:t>2</a:t>
            </a:r>
            <a:r>
              <a:rPr kumimoji="0" lang="en-US" i="1">
                <a:latin typeface="Times" pitchFamily="32" charset="0"/>
              </a:rPr>
              <a:t>x</a:t>
            </a:r>
            <a:r>
              <a:rPr kumimoji="0" lang="en-US" baseline="30000">
                <a:latin typeface="Times" pitchFamily="32" charset="0"/>
              </a:rPr>
              <a:t>2</a:t>
            </a:r>
            <a:r>
              <a:rPr kumimoji="0" lang="en-US" i="1">
                <a:latin typeface="Times" pitchFamily="32" charset="0"/>
              </a:rPr>
              <a:t> + a</a:t>
            </a:r>
            <a:r>
              <a:rPr kumimoji="0" lang="en-US" baseline="-25000">
                <a:latin typeface="Times" pitchFamily="32" charset="0"/>
              </a:rPr>
              <a:t>3</a:t>
            </a:r>
            <a:r>
              <a:rPr kumimoji="0" lang="en-US" i="1">
                <a:latin typeface="Times" pitchFamily="32" charset="0"/>
              </a:rPr>
              <a:t>x</a:t>
            </a:r>
            <a:r>
              <a:rPr kumimoji="0" lang="en-US" baseline="30000">
                <a:latin typeface="Times" pitchFamily="32" charset="0"/>
              </a:rPr>
              <a:t>3</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4</a:t>
            </a:r>
            <a:r>
              <a:rPr kumimoji="0" lang="en-US" i="1">
                <a:latin typeface="Times" pitchFamily="32" charset="0"/>
              </a:rPr>
              <a:t>x</a:t>
            </a:r>
            <a:r>
              <a:rPr kumimoji="0" lang="en-US" baseline="30000">
                <a:latin typeface="Times" pitchFamily="32" charset="0"/>
              </a:rPr>
              <a:t>4</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5</a:t>
            </a:r>
            <a:r>
              <a:rPr kumimoji="0" lang="en-US" i="1">
                <a:latin typeface="Times" pitchFamily="32" charset="0"/>
              </a:rPr>
              <a:t>x</a:t>
            </a:r>
            <a:r>
              <a:rPr kumimoji="0" lang="en-US" baseline="30000">
                <a:latin typeface="Times" pitchFamily="32" charset="0"/>
              </a:rPr>
              <a:t>5</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6</a:t>
            </a:r>
            <a:r>
              <a:rPr kumimoji="0" lang="en-US" i="1">
                <a:latin typeface="Times" pitchFamily="32" charset="0"/>
              </a:rPr>
              <a:t>x</a:t>
            </a:r>
            <a:r>
              <a:rPr kumimoji="0" lang="en-US" baseline="30000">
                <a:latin typeface="Times" pitchFamily="32" charset="0"/>
              </a:rPr>
              <a:t>6</a:t>
            </a:r>
            <a:r>
              <a:rPr kumimoji="0" lang="en-US" i="1" baseline="30000">
                <a:latin typeface="Times" pitchFamily="32" charset="0"/>
              </a:rPr>
              <a:t>  </a:t>
            </a:r>
            <a:r>
              <a:rPr kumimoji="0" lang="en-US" i="1">
                <a:latin typeface="Times" pitchFamily="32" charset="0"/>
              </a:rPr>
              <a:t>+ a</a:t>
            </a:r>
            <a:r>
              <a:rPr kumimoji="0" lang="en-US" baseline="-25000">
                <a:latin typeface="Times" pitchFamily="32" charset="0"/>
              </a:rPr>
              <a:t>7</a:t>
            </a:r>
            <a:r>
              <a:rPr kumimoji="0" lang="en-US" i="1">
                <a:latin typeface="Times" pitchFamily="32" charset="0"/>
              </a:rPr>
              <a:t>x</a:t>
            </a:r>
            <a:r>
              <a:rPr kumimoji="0" lang="en-US" baseline="30000">
                <a:latin typeface="Times" pitchFamily="32" charset="0"/>
              </a:rPr>
              <a:t>7</a:t>
            </a:r>
            <a:r>
              <a:rPr kumimoji="0" lang="en-US" i="1">
                <a:latin typeface="Times" pitchFamily="32" charset="0"/>
              </a:rPr>
              <a:t>.</a:t>
            </a:r>
          </a:p>
          <a:p>
            <a:pPr lvl="1"/>
            <a:r>
              <a:rPr kumimoji="0" lang="en-US" i="1">
                <a:latin typeface="Times" pitchFamily="32" charset="0"/>
              </a:rPr>
              <a:t>A</a:t>
            </a:r>
            <a:r>
              <a:rPr kumimoji="0" lang="en-US" i="1" baseline="-25000">
                <a:latin typeface="Times" pitchFamily="32" charset="0"/>
              </a:rPr>
              <a:t>even</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a:t>
            </a:r>
            <a:r>
              <a:rPr kumimoji="0" lang="en-US">
                <a:latin typeface="Times" pitchFamily="32" charset="0"/>
              </a:rPr>
              <a:t>=</a:t>
            </a:r>
            <a:r>
              <a:rPr kumimoji="0" lang="en-US" i="1">
                <a:latin typeface="Times" pitchFamily="32" charset="0"/>
              </a:rPr>
              <a:t>  a</a:t>
            </a:r>
            <a:r>
              <a:rPr kumimoji="0" lang="en-US" baseline="-25000">
                <a:latin typeface="Times" pitchFamily="32" charset="0"/>
              </a:rPr>
              <a:t>0</a:t>
            </a:r>
            <a:r>
              <a:rPr kumimoji="0" lang="en-US" i="1" baseline="-25000">
                <a:latin typeface="Times" pitchFamily="32" charset="0"/>
              </a:rPr>
              <a:t> </a:t>
            </a:r>
            <a:r>
              <a:rPr kumimoji="0" lang="en-US" i="1">
                <a:latin typeface="Times" pitchFamily="32" charset="0"/>
              </a:rPr>
              <a:t>+ a</a:t>
            </a:r>
            <a:r>
              <a:rPr kumimoji="0" lang="en-US" baseline="-25000">
                <a:latin typeface="Times" pitchFamily="32" charset="0"/>
              </a:rPr>
              <a:t>2</a:t>
            </a:r>
            <a:r>
              <a:rPr kumimoji="0" lang="en-US" i="1">
                <a:latin typeface="Times" pitchFamily="32" charset="0"/>
              </a:rPr>
              <a:t>x + a</a:t>
            </a:r>
            <a:r>
              <a:rPr kumimoji="0" lang="en-US" baseline="-25000">
                <a:latin typeface="Times" pitchFamily="32" charset="0"/>
              </a:rPr>
              <a:t>4</a:t>
            </a:r>
            <a:r>
              <a:rPr kumimoji="0" lang="en-US" i="1">
                <a:latin typeface="Times" pitchFamily="32" charset="0"/>
              </a:rPr>
              <a:t>x</a:t>
            </a:r>
            <a:r>
              <a:rPr kumimoji="0" lang="en-US" baseline="30000">
                <a:latin typeface="Times" pitchFamily="32" charset="0"/>
              </a:rPr>
              <a:t>2</a:t>
            </a:r>
            <a:r>
              <a:rPr kumimoji="0" lang="en-US" i="1">
                <a:latin typeface="Times" pitchFamily="32" charset="0"/>
              </a:rPr>
              <a:t> + a</a:t>
            </a:r>
            <a:r>
              <a:rPr kumimoji="0" lang="en-US" baseline="-25000">
                <a:latin typeface="Times" pitchFamily="32" charset="0"/>
              </a:rPr>
              <a:t>6</a:t>
            </a:r>
            <a:r>
              <a:rPr kumimoji="0" lang="en-US" i="1">
                <a:latin typeface="Times" pitchFamily="32" charset="0"/>
              </a:rPr>
              <a:t>x</a:t>
            </a:r>
            <a:r>
              <a:rPr kumimoji="0" lang="en-US" baseline="30000">
                <a:latin typeface="Times" pitchFamily="32" charset="0"/>
              </a:rPr>
              <a:t>3</a:t>
            </a:r>
            <a:r>
              <a:rPr kumimoji="0" lang="en-US" i="1">
                <a:latin typeface="Times" pitchFamily="32" charset="0"/>
              </a:rPr>
              <a:t>.</a:t>
            </a:r>
          </a:p>
          <a:p>
            <a:pPr lvl="1"/>
            <a:r>
              <a:rPr kumimoji="0" lang="en-US" i="1">
                <a:latin typeface="Times" pitchFamily="32" charset="0"/>
              </a:rPr>
              <a:t>A</a:t>
            </a:r>
            <a:r>
              <a:rPr kumimoji="0" lang="en-US" i="1" baseline="-25000">
                <a:latin typeface="Times" pitchFamily="32" charset="0"/>
              </a:rPr>
              <a:t>odd </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a:t>
            </a:r>
            <a:r>
              <a:rPr kumimoji="0" lang="en-US">
                <a:latin typeface="Times" pitchFamily="32" charset="0"/>
              </a:rPr>
              <a:t>=</a:t>
            </a:r>
            <a:r>
              <a:rPr kumimoji="0" lang="en-US" i="1">
                <a:latin typeface="Times" pitchFamily="32" charset="0"/>
              </a:rPr>
              <a:t>  a</a:t>
            </a:r>
            <a:r>
              <a:rPr kumimoji="0" lang="en-US" baseline="-25000">
                <a:latin typeface="Times" pitchFamily="32" charset="0"/>
              </a:rPr>
              <a:t>1</a:t>
            </a:r>
            <a:r>
              <a:rPr kumimoji="0" lang="en-US" i="1">
                <a:latin typeface="Times" pitchFamily="32" charset="0"/>
              </a:rPr>
              <a:t> + a</a:t>
            </a:r>
            <a:r>
              <a:rPr kumimoji="0" lang="en-US" baseline="-25000">
                <a:latin typeface="Times" pitchFamily="32" charset="0"/>
              </a:rPr>
              <a:t>3</a:t>
            </a:r>
            <a:r>
              <a:rPr kumimoji="0" lang="en-US" i="1">
                <a:latin typeface="Times" pitchFamily="32" charset="0"/>
              </a:rPr>
              <a:t>x + a</a:t>
            </a:r>
            <a:r>
              <a:rPr kumimoji="0" lang="en-US" baseline="-25000">
                <a:latin typeface="Times" pitchFamily="32" charset="0"/>
              </a:rPr>
              <a:t>5</a:t>
            </a:r>
            <a:r>
              <a:rPr kumimoji="0" lang="en-US" i="1">
                <a:latin typeface="Times" pitchFamily="32" charset="0"/>
              </a:rPr>
              <a:t>x</a:t>
            </a:r>
            <a:r>
              <a:rPr kumimoji="0" lang="en-US" baseline="30000">
                <a:latin typeface="Times" pitchFamily="32" charset="0"/>
              </a:rPr>
              <a:t>2</a:t>
            </a:r>
            <a:r>
              <a:rPr kumimoji="0" lang="en-US" i="1">
                <a:latin typeface="Times" pitchFamily="32" charset="0"/>
              </a:rPr>
              <a:t> + a</a:t>
            </a:r>
            <a:r>
              <a:rPr kumimoji="0" lang="en-US" baseline="-25000">
                <a:latin typeface="Times" pitchFamily="32" charset="0"/>
              </a:rPr>
              <a:t>7</a:t>
            </a:r>
            <a:r>
              <a:rPr kumimoji="0" lang="en-US" i="1">
                <a:latin typeface="Times" pitchFamily="32" charset="0"/>
              </a:rPr>
              <a:t>x</a:t>
            </a:r>
            <a:r>
              <a:rPr kumimoji="0" lang="en-US" baseline="30000">
                <a:latin typeface="Times" pitchFamily="32" charset="0"/>
              </a:rPr>
              <a:t>3</a:t>
            </a:r>
            <a:r>
              <a:rPr kumimoji="0" lang="en-US" i="1">
                <a:latin typeface="Times" pitchFamily="32" charset="0"/>
              </a:rPr>
              <a:t>.</a:t>
            </a:r>
          </a:p>
          <a:p>
            <a:pPr lvl="1"/>
            <a:r>
              <a:rPr kumimoji="0" lang="en-US" i="1">
                <a:latin typeface="Times" pitchFamily="32" charset="0"/>
              </a:rPr>
              <a:t>A</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 A</a:t>
            </a:r>
            <a:r>
              <a:rPr kumimoji="0" lang="en-US" i="1" baseline="-25000">
                <a:latin typeface="Times" pitchFamily="32" charset="0"/>
              </a:rPr>
              <a:t>even</a:t>
            </a:r>
            <a:r>
              <a:rPr kumimoji="0" lang="en-US">
                <a:latin typeface="Times" pitchFamily="32" charset="0"/>
              </a:rPr>
              <a:t>(</a:t>
            </a:r>
            <a:r>
              <a:rPr kumimoji="0" lang="en-US" i="1">
                <a:latin typeface="Times" pitchFamily="32" charset="0"/>
              </a:rPr>
              <a:t>x</a:t>
            </a:r>
            <a:r>
              <a:rPr kumimoji="0" lang="en-US" baseline="30000">
                <a:latin typeface="Times" pitchFamily="32" charset="0"/>
              </a:rPr>
              <a:t>2</a:t>
            </a:r>
            <a:r>
              <a:rPr kumimoji="0" lang="en-US">
                <a:latin typeface="Times" pitchFamily="32" charset="0"/>
              </a:rPr>
              <a:t>)</a:t>
            </a:r>
            <a:r>
              <a:rPr kumimoji="0" lang="en-US" i="1">
                <a:latin typeface="Times" pitchFamily="32" charset="0"/>
              </a:rPr>
              <a:t> + x A</a:t>
            </a:r>
            <a:r>
              <a:rPr kumimoji="0" lang="en-US" i="1" baseline="-25000">
                <a:latin typeface="Times" pitchFamily="32" charset="0"/>
              </a:rPr>
              <a:t>odd</a:t>
            </a:r>
            <a:r>
              <a:rPr kumimoji="0" lang="en-US">
                <a:latin typeface="Times" pitchFamily="32" charset="0"/>
              </a:rPr>
              <a:t>(</a:t>
            </a:r>
            <a:r>
              <a:rPr kumimoji="0" lang="en-US" i="1">
                <a:latin typeface="Times" pitchFamily="32" charset="0"/>
              </a:rPr>
              <a:t>x</a:t>
            </a:r>
            <a:r>
              <a:rPr kumimoji="0" lang="en-US" baseline="30000">
                <a:latin typeface="Times" pitchFamily="32" charset="0"/>
              </a:rPr>
              <a:t>2</a:t>
            </a:r>
            <a:r>
              <a:rPr kumimoji="0" lang="en-US">
                <a:latin typeface="Times" pitchFamily="32" charset="0"/>
              </a:rPr>
              <a:t>).</a:t>
            </a:r>
            <a:endParaRPr kumimoji="0" lang="en-US" i="1">
              <a:latin typeface="Times" pitchFamily="32" charset="0"/>
            </a:endParaRPr>
          </a:p>
          <a:p>
            <a:pPr lvl="1"/>
            <a:r>
              <a:rPr kumimoji="0" lang="en-US" i="1">
                <a:latin typeface="Times" pitchFamily="32" charset="0"/>
              </a:rPr>
              <a:t>A</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 A</a:t>
            </a:r>
            <a:r>
              <a:rPr kumimoji="0" lang="en-US" i="1" baseline="-25000">
                <a:latin typeface="Times" pitchFamily="32" charset="0"/>
              </a:rPr>
              <a:t>even</a:t>
            </a:r>
            <a:r>
              <a:rPr kumimoji="0" lang="en-US">
                <a:latin typeface="Times" pitchFamily="32" charset="0"/>
              </a:rPr>
              <a:t>(</a:t>
            </a:r>
            <a:r>
              <a:rPr kumimoji="0" lang="en-US" i="1">
                <a:latin typeface="Times" pitchFamily="32" charset="0"/>
              </a:rPr>
              <a:t>x</a:t>
            </a:r>
            <a:r>
              <a:rPr kumimoji="0" lang="en-US" baseline="30000">
                <a:latin typeface="Times" pitchFamily="32" charset="0"/>
              </a:rPr>
              <a:t>2</a:t>
            </a:r>
            <a:r>
              <a:rPr kumimoji="0" lang="en-US">
                <a:latin typeface="Times" pitchFamily="32" charset="0"/>
              </a:rPr>
              <a:t>)</a:t>
            </a:r>
            <a:r>
              <a:rPr kumimoji="0" lang="en-US" i="1">
                <a:latin typeface="Times" pitchFamily="32" charset="0"/>
              </a:rPr>
              <a:t> - x A</a:t>
            </a:r>
            <a:r>
              <a:rPr kumimoji="0" lang="en-US" i="1" baseline="-25000">
                <a:latin typeface="Times" pitchFamily="32" charset="0"/>
              </a:rPr>
              <a:t>odd</a:t>
            </a:r>
            <a:r>
              <a:rPr kumimoji="0" lang="en-US">
                <a:latin typeface="Times" pitchFamily="32" charset="0"/>
              </a:rPr>
              <a:t>(</a:t>
            </a:r>
            <a:r>
              <a:rPr kumimoji="0" lang="en-US" i="1">
                <a:latin typeface="Times" pitchFamily="32" charset="0"/>
              </a:rPr>
              <a:t>x</a:t>
            </a:r>
            <a:r>
              <a:rPr kumimoji="0" lang="en-US" baseline="30000">
                <a:latin typeface="Times" pitchFamily="32" charset="0"/>
              </a:rPr>
              <a:t>2</a:t>
            </a:r>
            <a:r>
              <a:rPr kumimoji="0" lang="en-US">
                <a:latin typeface="Times" pitchFamily="32" charset="0"/>
              </a:rPr>
              <a:t>).</a:t>
            </a:r>
            <a:endParaRPr kumimoji="0" lang="en-US" i="1">
              <a:latin typeface="Times" pitchFamily="32" charset="0"/>
            </a:endParaRPr>
          </a:p>
          <a:p>
            <a:pPr lvl="1"/>
            <a:endParaRPr kumimoji="0" lang="en-US"/>
          </a:p>
          <a:p>
            <a:r>
              <a:rPr kumimoji="0" lang="en-US"/>
              <a:t>Intuition.  </a:t>
            </a:r>
            <a:r>
              <a:rPr kumimoji="0" lang="en-US">
                <a:solidFill>
                  <a:schemeClr val="tx1"/>
                </a:solidFill>
              </a:rPr>
              <a:t>Choose four </a:t>
            </a:r>
            <a:r>
              <a:rPr kumimoji="0" lang="en-US">
                <a:solidFill>
                  <a:schemeClr val="accent1"/>
                </a:solidFill>
              </a:rPr>
              <a:t>complex </a:t>
            </a:r>
            <a:r>
              <a:rPr kumimoji="0" lang="en-US">
                <a:solidFill>
                  <a:schemeClr val="tx1"/>
                </a:solidFill>
              </a:rPr>
              <a:t>points</a:t>
            </a:r>
            <a:r>
              <a:rPr kumimoji="0" lang="en-US" baseline="-25000">
                <a:solidFill>
                  <a:schemeClr val="tx1"/>
                </a:solidFill>
              </a:rPr>
              <a:t> </a:t>
            </a:r>
            <a:r>
              <a:rPr kumimoji="0" lang="en-US">
                <a:solidFill>
                  <a:schemeClr val="tx1"/>
                </a:solidFill>
              </a:rPr>
              <a:t>to be </a:t>
            </a:r>
            <a:r>
              <a:rPr kumimoji="0" lang="en-US">
                <a:solidFill>
                  <a:schemeClr val="tx1"/>
                </a:solidFill>
                <a:latin typeface="Times" pitchFamily="32" charset="0"/>
              </a:rPr>
              <a:t>±1</a:t>
            </a:r>
            <a:r>
              <a:rPr kumimoji="0" lang="en-US">
                <a:solidFill>
                  <a:schemeClr val="tx1"/>
                </a:solidFill>
                <a:sym typeface="Symbol" pitchFamily="18" charset="2"/>
              </a:rPr>
              <a:t>, </a:t>
            </a:r>
            <a:r>
              <a:rPr kumimoji="0" lang="en-US">
                <a:solidFill>
                  <a:schemeClr val="tx1"/>
                </a:solidFill>
                <a:latin typeface="Times" pitchFamily="32" charset="0"/>
              </a:rPr>
              <a:t>±</a:t>
            </a:r>
            <a:r>
              <a:rPr kumimoji="0" lang="en-US" i="1">
                <a:solidFill>
                  <a:schemeClr val="tx1"/>
                </a:solidFill>
                <a:latin typeface="Times" pitchFamily="32" charset="0"/>
              </a:rPr>
              <a:t>i</a:t>
            </a:r>
            <a:r>
              <a:rPr kumimoji="0" lang="en-US">
                <a:solidFill>
                  <a:schemeClr val="tx1"/>
                </a:solidFill>
                <a:sym typeface="Symbol" pitchFamily="18" charset="2"/>
              </a:rPr>
              <a:t>.</a:t>
            </a:r>
            <a:endParaRPr kumimoji="0" lang="en-US">
              <a:solidFill>
                <a:schemeClr val="tx1"/>
              </a:solidFill>
            </a:endParaRPr>
          </a:p>
          <a:p>
            <a:pPr lvl="1"/>
            <a:r>
              <a:rPr kumimoji="0" lang="en-US" i="1">
                <a:latin typeface="Times" pitchFamily="32" charset="0"/>
              </a:rPr>
              <a:t>A</a:t>
            </a:r>
            <a:r>
              <a:rPr kumimoji="0" lang="en-US">
                <a:latin typeface="Times" pitchFamily="32" charset="0"/>
              </a:rPr>
              <a:t>(1)</a:t>
            </a:r>
            <a:r>
              <a:rPr kumimoji="0" lang="en-US" i="1">
                <a:latin typeface="Times" pitchFamily="32" charset="0"/>
              </a:rPr>
              <a:t> = A</a:t>
            </a:r>
            <a:r>
              <a:rPr kumimoji="0" lang="en-US" i="1" baseline="-25000">
                <a:latin typeface="Times" pitchFamily="32" charset="0"/>
              </a:rPr>
              <a:t>even</a:t>
            </a:r>
            <a:r>
              <a:rPr kumimoji="0" lang="en-US">
                <a:latin typeface="Times" pitchFamily="32" charset="0"/>
              </a:rPr>
              <a:t>(1)</a:t>
            </a:r>
            <a:r>
              <a:rPr kumimoji="0" lang="en-US" i="1">
                <a:latin typeface="Times" pitchFamily="32" charset="0"/>
              </a:rPr>
              <a:t> + 1 A</a:t>
            </a:r>
            <a:r>
              <a:rPr kumimoji="0" lang="en-US" i="1" baseline="-25000">
                <a:latin typeface="Times" pitchFamily="32" charset="0"/>
              </a:rPr>
              <a:t>odd</a:t>
            </a:r>
            <a:r>
              <a:rPr kumimoji="0" lang="en-US">
                <a:latin typeface="Times" pitchFamily="32" charset="0"/>
              </a:rPr>
              <a:t>(1)</a:t>
            </a:r>
            <a:r>
              <a:rPr kumimoji="0" lang="en-US" i="1">
                <a:latin typeface="Times" pitchFamily="32" charset="0"/>
              </a:rPr>
              <a:t>. </a:t>
            </a:r>
          </a:p>
          <a:p>
            <a:pPr lvl="1"/>
            <a:r>
              <a:rPr kumimoji="0" lang="en-US" i="1">
                <a:latin typeface="Times" pitchFamily="32" charset="0"/>
              </a:rPr>
              <a:t>A</a:t>
            </a:r>
            <a:r>
              <a:rPr kumimoji="0" lang="en-US">
                <a:latin typeface="Times" pitchFamily="32" charset="0"/>
              </a:rPr>
              <a:t>(-1)</a:t>
            </a:r>
            <a:r>
              <a:rPr kumimoji="0" lang="en-US" i="1">
                <a:latin typeface="Times" pitchFamily="32" charset="0"/>
              </a:rPr>
              <a:t> = A</a:t>
            </a:r>
            <a:r>
              <a:rPr kumimoji="0" lang="en-US" i="1" baseline="-25000">
                <a:latin typeface="Times" pitchFamily="32" charset="0"/>
              </a:rPr>
              <a:t>even</a:t>
            </a:r>
            <a:r>
              <a:rPr kumimoji="0" lang="en-US">
                <a:latin typeface="Times" pitchFamily="32" charset="0"/>
              </a:rPr>
              <a:t>(1)</a:t>
            </a:r>
            <a:r>
              <a:rPr kumimoji="0" lang="en-US" i="1">
                <a:latin typeface="Times" pitchFamily="32" charset="0"/>
              </a:rPr>
              <a:t> - 1 A</a:t>
            </a:r>
            <a:r>
              <a:rPr kumimoji="0" lang="en-US" i="1" baseline="-25000">
                <a:latin typeface="Times" pitchFamily="32" charset="0"/>
              </a:rPr>
              <a:t>odd</a:t>
            </a:r>
            <a:r>
              <a:rPr kumimoji="0" lang="en-US">
                <a:latin typeface="Times" pitchFamily="32" charset="0"/>
              </a:rPr>
              <a:t>(1)</a:t>
            </a:r>
            <a:r>
              <a:rPr kumimoji="0" lang="en-US" i="1">
                <a:latin typeface="Times" pitchFamily="32" charset="0"/>
              </a:rPr>
              <a:t>.</a:t>
            </a:r>
          </a:p>
          <a:p>
            <a:pPr lvl="1"/>
            <a:r>
              <a:rPr kumimoji="0" lang="en-US" i="1">
                <a:latin typeface="Times" pitchFamily="32" charset="0"/>
              </a:rPr>
              <a:t>A</a:t>
            </a:r>
            <a:r>
              <a:rPr kumimoji="0" lang="en-US">
                <a:latin typeface="Times" pitchFamily="32" charset="0"/>
              </a:rPr>
              <a:t>(</a:t>
            </a:r>
            <a:r>
              <a:rPr kumimoji="0" lang="en-US" baseline="-25000">
                <a:latin typeface="Times" pitchFamily="32" charset="0"/>
              </a:rPr>
              <a:t> </a:t>
            </a:r>
            <a:r>
              <a:rPr kumimoji="0" lang="en-US" i="1">
                <a:latin typeface="Times" pitchFamily="32" charset="0"/>
              </a:rPr>
              <a:t>i</a:t>
            </a:r>
            <a:r>
              <a:rPr kumimoji="0" lang="en-US" baseline="-25000">
                <a:latin typeface="Times" pitchFamily="32" charset="0"/>
              </a:rPr>
              <a:t> </a:t>
            </a:r>
            <a:r>
              <a:rPr kumimoji="0" lang="en-US">
                <a:latin typeface="Times" pitchFamily="32" charset="0"/>
              </a:rPr>
              <a:t>)</a:t>
            </a:r>
            <a:r>
              <a:rPr kumimoji="0" lang="en-US" i="1">
                <a:latin typeface="Times" pitchFamily="32" charset="0"/>
              </a:rPr>
              <a:t> = A</a:t>
            </a:r>
            <a:r>
              <a:rPr kumimoji="0" lang="en-US" i="1" baseline="-25000">
                <a:latin typeface="Times" pitchFamily="32" charset="0"/>
              </a:rPr>
              <a:t>even</a:t>
            </a:r>
            <a:r>
              <a:rPr kumimoji="0" lang="en-US">
                <a:latin typeface="Times" pitchFamily="32" charset="0"/>
              </a:rPr>
              <a:t>(-1)</a:t>
            </a:r>
            <a:r>
              <a:rPr kumimoji="0" lang="en-US" i="1">
                <a:latin typeface="Times" pitchFamily="32" charset="0"/>
              </a:rPr>
              <a:t> + i A</a:t>
            </a:r>
            <a:r>
              <a:rPr kumimoji="0" lang="en-US" i="1" baseline="-25000">
                <a:latin typeface="Times" pitchFamily="32" charset="0"/>
              </a:rPr>
              <a:t>odd</a:t>
            </a:r>
            <a:r>
              <a:rPr kumimoji="0" lang="en-US">
                <a:latin typeface="Times" pitchFamily="32" charset="0"/>
              </a:rPr>
              <a:t>(-1)</a:t>
            </a:r>
            <a:r>
              <a:rPr kumimoji="0" lang="en-US" i="1">
                <a:latin typeface="Times" pitchFamily="32" charset="0"/>
              </a:rPr>
              <a:t>. </a:t>
            </a:r>
          </a:p>
          <a:p>
            <a:pPr lvl="1"/>
            <a:r>
              <a:rPr kumimoji="0" lang="en-US" i="1">
                <a:latin typeface="Times" pitchFamily="32" charset="0"/>
              </a:rPr>
              <a:t>A</a:t>
            </a:r>
            <a:r>
              <a:rPr kumimoji="0" lang="en-US">
                <a:latin typeface="Times" pitchFamily="32" charset="0"/>
              </a:rPr>
              <a:t>(</a:t>
            </a:r>
            <a:r>
              <a:rPr kumimoji="0" lang="en-US" baseline="-25000">
                <a:latin typeface="Times" pitchFamily="32" charset="0"/>
              </a:rPr>
              <a:t> </a:t>
            </a:r>
            <a:r>
              <a:rPr kumimoji="0" lang="en-US" i="1">
                <a:latin typeface="Times" pitchFamily="32" charset="0"/>
              </a:rPr>
              <a:t>-i</a:t>
            </a:r>
            <a:r>
              <a:rPr kumimoji="0" lang="en-US" baseline="-25000">
                <a:latin typeface="Times" pitchFamily="32" charset="0"/>
              </a:rPr>
              <a:t> </a:t>
            </a:r>
            <a:r>
              <a:rPr kumimoji="0" lang="en-US">
                <a:latin typeface="Times" pitchFamily="32" charset="0"/>
              </a:rPr>
              <a:t>)</a:t>
            </a:r>
            <a:r>
              <a:rPr kumimoji="0" lang="en-US" i="1">
                <a:latin typeface="Times" pitchFamily="32" charset="0"/>
              </a:rPr>
              <a:t> = A</a:t>
            </a:r>
            <a:r>
              <a:rPr kumimoji="0" lang="en-US" i="1" baseline="-25000">
                <a:latin typeface="Times" pitchFamily="32" charset="0"/>
              </a:rPr>
              <a:t>even</a:t>
            </a:r>
            <a:r>
              <a:rPr kumimoji="0" lang="en-US">
                <a:latin typeface="Times" pitchFamily="32" charset="0"/>
              </a:rPr>
              <a:t>(-1)</a:t>
            </a:r>
            <a:r>
              <a:rPr kumimoji="0" lang="en-US" i="1">
                <a:latin typeface="Times" pitchFamily="32" charset="0"/>
              </a:rPr>
              <a:t> - i A</a:t>
            </a:r>
            <a:r>
              <a:rPr kumimoji="0" lang="en-US" i="1" baseline="-25000">
                <a:latin typeface="Times" pitchFamily="32" charset="0"/>
              </a:rPr>
              <a:t>odd</a:t>
            </a:r>
            <a:r>
              <a:rPr kumimoji="0" lang="en-US">
                <a:latin typeface="Times" pitchFamily="32" charset="0"/>
              </a:rPr>
              <a:t>(-1)</a:t>
            </a:r>
            <a:r>
              <a:rPr kumimoji="0" lang="en-US" i="1">
                <a:latin typeface="Times" pitchFamily="32" charset="0"/>
              </a:rPr>
              <a:t>.</a:t>
            </a:r>
          </a:p>
        </p:txBody>
      </p:sp>
      <p:sp>
        <p:nvSpPr>
          <p:cNvPr id="67588" name="Rectangle 4"/>
          <p:cNvSpPr>
            <a:spLocks noChangeArrowheads="1"/>
          </p:cNvSpPr>
          <p:nvPr/>
        </p:nvSpPr>
        <p:spPr bwMode="auto">
          <a:xfrm>
            <a:off x="6119813" y="40719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endParaRPr kumimoji="1" lang="en-US" sz="1800">
              <a:solidFill>
                <a:schemeClr val="tx1"/>
              </a:solidFill>
            </a:endParaRPr>
          </a:p>
        </p:txBody>
      </p:sp>
      <p:sp>
        <p:nvSpPr>
          <p:cNvPr id="67589" name="Rectangle 5"/>
          <p:cNvSpPr>
            <a:spLocks noChangeArrowheads="1"/>
          </p:cNvSpPr>
          <p:nvPr/>
        </p:nvSpPr>
        <p:spPr bwMode="auto">
          <a:xfrm>
            <a:off x="4605338" y="5233988"/>
            <a:ext cx="4125912" cy="98901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91440" rIns="92075" bIns="91440">
            <a:spAutoFit/>
          </a:bodyPr>
          <a:lstStyle/>
          <a:p>
            <a:pPr>
              <a:lnSpc>
                <a:spcPct val="110000"/>
              </a:lnSpc>
            </a:pPr>
            <a:r>
              <a:rPr kumimoji="1" lang="en-US" sz="1600">
                <a:solidFill>
                  <a:schemeClr val="tx1"/>
                </a:solidFill>
              </a:rPr>
              <a:t>Can evaluate polynomial of degree </a:t>
            </a:r>
            <a:r>
              <a:rPr kumimoji="1" lang="en-US" sz="1600">
                <a:solidFill>
                  <a:schemeClr val="tx1"/>
                </a:solidFill>
                <a:sym typeface="Symbol" pitchFamily="18" charset="2"/>
              </a:rPr>
              <a:t> </a:t>
            </a:r>
            <a:r>
              <a:rPr kumimoji="1" lang="en-US" sz="1600" i="1">
                <a:solidFill>
                  <a:schemeClr val="tx1"/>
                </a:solidFill>
                <a:latin typeface="Times" pitchFamily="32" charset="0"/>
              </a:rPr>
              <a:t>n</a:t>
            </a:r>
            <a:br>
              <a:rPr kumimoji="1" lang="en-US" sz="1600">
                <a:solidFill>
                  <a:schemeClr val="tx1"/>
                </a:solidFill>
              </a:rPr>
            </a:br>
            <a:r>
              <a:rPr kumimoji="1" lang="en-US" sz="1600">
                <a:solidFill>
                  <a:schemeClr val="tx1"/>
                </a:solidFill>
              </a:rPr>
              <a:t>at </a:t>
            </a:r>
            <a:r>
              <a:rPr kumimoji="1" lang="en-US" sz="1600">
                <a:solidFill>
                  <a:schemeClr val="tx1"/>
                </a:solidFill>
                <a:latin typeface="Times" pitchFamily="32" charset="0"/>
              </a:rPr>
              <a:t>4</a:t>
            </a:r>
            <a:r>
              <a:rPr kumimoji="1" lang="en-US" sz="1600">
                <a:solidFill>
                  <a:schemeClr val="tx1"/>
                </a:solidFill>
              </a:rPr>
              <a:t> points by evaluating two polynomials of degree </a:t>
            </a:r>
            <a:r>
              <a:rPr kumimoji="1" lang="en-US" sz="1600">
                <a:solidFill>
                  <a:schemeClr val="tx1"/>
                </a:solidFill>
                <a:sym typeface="Symbol" pitchFamily="18" charset="2"/>
              </a:rPr>
              <a:t> </a:t>
            </a:r>
            <a:r>
              <a:rPr kumimoji="1" lang="en-US" sz="1600">
                <a:solidFill>
                  <a:schemeClr val="tx1"/>
                </a:solidFill>
              </a:rPr>
              <a:t>½</a:t>
            </a:r>
            <a:r>
              <a:rPr kumimoji="1" lang="en-US" sz="1600" i="1">
                <a:solidFill>
                  <a:schemeClr val="tx1"/>
                </a:solidFill>
                <a:latin typeface="Times" pitchFamily="32" charset="0"/>
              </a:rPr>
              <a:t>n</a:t>
            </a:r>
            <a:r>
              <a:rPr kumimoji="1" lang="en-US" sz="1600">
                <a:solidFill>
                  <a:schemeClr val="tx1"/>
                </a:solidFill>
              </a:rPr>
              <a:t> at </a:t>
            </a:r>
            <a:r>
              <a:rPr kumimoji="1" lang="en-US" sz="1600">
                <a:solidFill>
                  <a:schemeClr val="tx1"/>
                </a:solidFill>
                <a:latin typeface="Times" pitchFamily="32" charset="0"/>
              </a:rPr>
              <a:t>2</a:t>
            </a:r>
            <a:r>
              <a:rPr kumimoji="1" lang="en-US" sz="1600">
                <a:solidFill>
                  <a:schemeClr val="tx1"/>
                </a:solidFill>
              </a:rPr>
              <a:t> points.</a:t>
            </a:r>
          </a:p>
        </p:txBody>
      </p:sp>
      <p:sp>
        <p:nvSpPr>
          <p:cNvPr id="67592" name="Rectangle 8"/>
          <p:cNvSpPr>
            <a:spLocks noChangeArrowheads="1"/>
          </p:cNvSpPr>
          <p:nvPr/>
        </p:nvSpPr>
        <p:spPr bwMode="auto">
          <a:xfrm>
            <a:off x="4611688" y="1836738"/>
            <a:ext cx="22272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a:solidFill>
                  <a:schemeClr val="accent1"/>
                </a:solidFill>
              </a:rPr>
              <a:t>we get to choose which ones!</a:t>
            </a:r>
          </a:p>
        </p:txBody>
      </p:sp>
      <p:sp>
        <p:nvSpPr>
          <p:cNvPr id="67593" name="Line 9"/>
          <p:cNvSpPr>
            <a:spLocks noChangeShapeType="1"/>
          </p:cNvSpPr>
          <p:nvPr/>
        </p:nvSpPr>
        <p:spPr bwMode="auto">
          <a:xfrm flipH="1" flipV="1">
            <a:off x="4467225" y="1666875"/>
            <a:ext cx="161925" cy="188913"/>
          </a:xfrm>
          <a:prstGeom prst="line">
            <a:avLst/>
          </a:prstGeom>
          <a:noFill/>
          <a:ln w="9525">
            <a:solidFill>
              <a:schemeClr val="accent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D47F9866-700D-4BD1-862D-1A087BCF0533}" type="slidenum">
              <a:rPr lang="en-US"/>
              <a:pPr/>
              <a:t>38</a:t>
            </a:fld>
            <a:endParaRPr lang="en-US" sz="1400"/>
          </a:p>
        </p:txBody>
      </p:sp>
      <p:sp>
        <p:nvSpPr>
          <p:cNvPr id="69634" name="Rectangle 2"/>
          <p:cNvSpPr>
            <a:spLocks noGrp="1" noChangeArrowheads="1"/>
          </p:cNvSpPr>
          <p:nvPr>
            <p:ph type="title"/>
          </p:nvPr>
        </p:nvSpPr>
        <p:spPr/>
        <p:txBody>
          <a:bodyPr/>
          <a:lstStyle/>
          <a:p>
            <a:r>
              <a:rPr kumimoji="0" lang="en-US"/>
              <a:t>Discrete Fourier Transform</a:t>
            </a:r>
          </a:p>
        </p:txBody>
      </p:sp>
      <p:sp>
        <p:nvSpPr>
          <p:cNvPr id="69635" name="Rectangle 3"/>
          <p:cNvSpPr>
            <a:spLocks noGrp="1" noChangeArrowheads="1"/>
          </p:cNvSpPr>
          <p:nvPr>
            <p:ph type="body" idx="1"/>
          </p:nvPr>
        </p:nvSpPr>
        <p:spPr/>
        <p:txBody>
          <a:bodyPr/>
          <a:lstStyle/>
          <a:p>
            <a:r>
              <a:rPr kumimoji="0" lang="en-US"/>
              <a:t>Coefficient </a:t>
            </a:r>
            <a:r>
              <a:rPr kumimoji="0" lang="en-US">
                <a:sym typeface="Symbol" pitchFamily="18" charset="2"/>
              </a:rPr>
              <a:t></a:t>
            </a:r>
            <a:r>
              <a:rPr kumimoji="0" lang="en-US"/>
              <a:t> point-value.  </a:t>
            </a:r>
            <a:r>
              <a:rPr kumimoji="0" lang="en-US">
                <a:solidFill>
                  <a:schemeClr val="tx1"/>
                </a:solidFill>
              </a:rPr>
              <a:t>Given a polynomial </a:t>
            </a:r>
            <a:r>
              <a:rPr kumimoji="0" lang="en-US" i="1">
                <a:solidFill>
                  <a:schemeClr val="tx1"/>
                </a:solidFill>
                <a:latin typeface="Times" pitchFamily="32" charset="0"/>
              </a:rPr>
              <a:t>a</a:t>
            </a:r>
            <a:r>
              <a:rPr kumimoji="0" lang="en-US" baseline="-25000">
                <a:solidFill>
                  <a:schemeClr val="tx1"/>
                </a:solidFill>
                <a:latin typeface="Times" pitchFamily="32" charset="0"/>
              </a:rPr>
              <a:t>0</a:t>
            </a:r>
            <a:r>
              <a:rPr kumimoji="0" lang="en-US" i="1">
                <a:solidFill>
                  <a:schemeClr val="tx1"/>
                </a:solidFill>
                <a:latin typeface="Times" pitchFamily="32" charset="0"/>
              </a:rPr>
              <a:t> + a</a:t>
            </a:r>
            <a:r>
              <a:rPr kumimoji="0" lang="en-US" baseline="-25000">
                <a:solidFill>
                  <a:schemeClr val="tx1"/>
                </a:solidFill>
                <a:latin typeface="Times" pitchFamily="32" charset="0"/>
              </a:rPr>
              <a:t>1</a:t>
            </a:r>
            <a:r>
              <a:rPr kumimoji="0" lang="en-US" i="1">
                <a:solidFill>
                  <a:schemeClr val="tx1"/>
                </a:solidFill>
                <a:latin typeface="Times" pitchFamily="32" charset="0"/>
              </a:rPr>
              <a:t>x + ... + a</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a:t>
            </a:r>
            <a:r>
              <a:rPr kumimoji="0" lang="en-US" i="1">
                <a:solidFill>
                  <a:schemeClr val="tx1"/>
                </a:solidFill>
                <a:latin typeface="Times" pitchFamily="32" charset="0"/>
              </a:rPr>
              <a:t> x</a:t>
            </a:r>
            <a:r>
              <a:rPr kumimoji="0" lang="en-US" i="1" baseline="30000">
                <a:solidFill>
                  <a:schemeClr val="tx1"/>
                </a:solidFill>
                <a:latin typeface="Times" pitchFamily="32" charset="0"/>
              </a:rPr>
              <a:t>n</a:t>
            </a:r>
            <a:r>
              <a:rPr kumimoji="0" lang="en-US" baseline="30000">
                <a:solidFill>
                  <a:schemeClr val="tx1"/>
                </a:solidFill>
                <a:latin typeface="Times" pitchFamily="32" charset="0"/>
              </a:rPr>
              <a:t>-1</a:t>
            </a:r>
            <a:r>
              <a:rPr kumimoji="0" lang="en-US">
                <a:solidFill>
                  <a:schemeClr val="tx1"/>
                </a:solidFill>
              </a:rPr>
              <a:t>, evaluate it at </a:t>
            </a:r>
            <a:r>
              <a:rPr kumimoji="0" lang="en-US" i="1">
                <a:solidFill>
                  <a:schemeClr val="tx1"/>
                </a:solidFill>
                <a:latin typeface="Times" pitchFamily="32" charset="0"/>
              </a:rPr>
              <a:t>n</a:t>
            </a:r>
            <a:r>
              <a:rPr kumimoji="0" lang="en-US">
                <a:solidFill>
                  <a:schemeClr val="tx1"/>
                </a:solidFill>
              </a:rPr>
              <a:t> distinct points </a:t>
            </a:r>
            <a:r>
              <a:rPr kumimoji="0" lang="en-US" i="1">
                <a:solidFill>
                  <a:schemeClr val="tx1"/>
                </a:solidFill>
                <a:latin typeface="Times" pitchFamily="32" charset="0"/>
              </a:rPr>
              <a:t>x</a:t>
            </a:r>
            <a:r>
              <a:rPr kumimoji="0" lang="en-US" baseline="-25000">
                <a:solidFill>
                  <a:schemeClr val="tx1"/>
                </a:solidFill>
                <a:latin typeface="Times" pitchFamily="32" charset="0"/>
              </a:rPr>
              <a:t>0 </a:t>
            </a:r>
            <a:r>
              <a:rPr kumimoji="0" lang="en-US" i="1">
                <a:solidFill>
                  <a:schemeClr val="tx1"/>
                </a:solidFill>
                <a:latin typeface="Times" pitchFamily="32" charset="0"/>
              </a:rPr>
              <a:t>, ..., x</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a:t>
            </a:r>
            <a:r>
              <a:rPr kumimoji="0" lang="en-US">
                <a:solidFill>
                  <a:schemeClr val="tx1"/>
                </a:solidFill>
              </a:rPr>
              <a:t>.</a:t>
            </a:r>
          </a:p>
          <a:p>
            <a:endParaRPr kumimoji="0" lang="en-US"/>
          </a:p>
          <a:p>
            <a:r>
              <a:rPr kumimoji="0" lang="en-US"/>
              <a:t>Key idea.  </a:t>
            </a:r>
            <a:r>
              <a:rPr kumimoji="0" lang="en-US">
                <a:solidFill>
                  <a:schemeClr val="tx1"/>
                </a:solidFill>
              </a:rPr>
              <a:t>Choose </a:t>
            </a:r>
            <a:r>
              <a:rPr kumimoji="0" lang="en-US" i="1">
                <a:solidFill>
                  <a:schemeClr val="tx1"/>
                </a:solidFill>
                <a:latin typeface="Times" pitchFamily="32" charset="0"/>
              </a:rPr>
              <a:t>x</a:t>
            </a:r>
            <a:r>
              <a:rPr kumimoji="0" lang="en-US" i="1" baseline="-25000">
                <a:solidFill>
                  <a:schemeClr val="tx1"/>
                </a:solidFill>
                <a:latin typeface="Times" pitchFamily="32" charset="0"/>
              </a:rPr>
              <a:t>k</a:t>
            </a:r>
            <a:r>
              <a:rPr kumimoji="0" lang="en-US">
                <a:solidFill>
                  <a:schemeClr val="tx1"/>
                </a:solidFill>
              </a:rPr>
              <a:t> = </a:t>
            </a:r>
            <a:r>
              <a:rPr kumimoji="0" lang="en-US">
                <a:solidFill>
                  <a:schemeClr val="tx1"/>
                </a:solidFill>
                <a:sym typeface="Symbol" pitchFamily="18" charset="2"/>
              </a:rPr>
              <a:t></a:t>
            </a:r>
            <a:r>
              <a:rPr kumimoji="0" lang="en-US" i="1" baseline="30000">
                <a:solidFill>
                  <a:schemeClr val="tx1"/>
                </a:solidFill>
                <a:latin typeface="Times" pitchFamily="32" charset="0"/>
              </a:rPr>
              <a:t>k</a:t>
            </a:r>
            <a:r>
              <a:rPr kumimoji="0" lang="en-US" baseline="30000">
                <a:solidFill>
                  <a:schemeClr val="tx1"/>
                </a:solidFill>
                <a:sym typeface="Symbol" pitchFamily="18" charset="2"/>
              </a:rPr>
              <a:t>  </a:t>
            </a:r>
            <a:r>
              <a:rPr kumimoji="0" lang="en-US">
                <a:solidFill>
                  <a:schemeClr val="tx1"/>
                </a:solidFill>
              </a:rPr>
              <a:t>where </a:t>
            </a:r>
            <a:r>
              <a:rPr kumimoji="0" lang="en-US">
                <a:solidFill>
                  <a:schemeClr val="tx1"/>
                </a:solidFill>
                <a:sym typeface="Symbol" pitchFamily="18" charset="2"/>
              </a:rPr>
              <a:t></a:t>
            </a:r>
            <a:r>
              <a:rPr kumimoji="0" lang="en-US" baseline="30000">
                <a:solidFill>
                  <a:schemeClr val="tx1"/>
                </a:solidFill>
                <a:sym typeface="Symbol" pitchFamily="18" charset="2"/>
              </a:rPr>
              <a:t> </a:t>
            </a:r>
            <a:r>
              <a:rPr kumimoji="0" lang="en-US">
                <a:solidFill>
                  <a:schemeClr val="tx1"/>
                </a:solidFill>
              </a:rPr>
              <a:t>is principal </a:t>
            </a:r>
            <a:r>
              <a:rPr kumimoji="0" lang="en-US" i="1">
                <a:solidFill>
                  <a:schemeClr val="tx1"/>
                </a:solidFill>
                <a:latin typeface="Times" pitchFamily="32" charset="0"/>
              </a:rPr>
              <a:t>n</a:t>
            </a:r>
            <a:r>
              <a:rPr kumimoji="0" lang="en-US" i="1" baseline="30000">
                <a:solidFill>
                  <a:schemeClr val="tx1"/>
                </a:solidFill>
                <a:latin typeface="Times" pitchFamily="32" charset="0"/>
              </a:rPr>
              <a:t>th</a:t>
            </a:r>
            <a:r>
              <a:rPr kumimoji="0" lang="en-US">
                <a:solidFill>
                  <a:schemeClr val="tx1"/>
                </a:solidFill>
              </a:rPr>
              <a:t> root of unity.</a:t>
            </a:r>
          </a:p>
        </p:txBody>
      </p:sp>
      <p:sp>
        <p:nvSpPr>
          <p:cNvPr id="69636" name="Line 4"/>
          <p:cNvSpPr>
            <a:spLocks noChangeShapeType="1"/>
          </p:cNvSpPr>
          <p:nvPr/>
        </p:nvSpPr>
        <p:spPr bwMode="auto">
          <a:xfrm flipV="1">
            <a:off x="2147888" y="5138738"/>
            <a:ext cx="0" cy="274637"/>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69637" name="Rectangle 5"/>
          <p:cNvSpPr>
            <a:spLocks noChangeArrowheads="1"/>
          </p:cNvSpPr>
          <p:nvPr/>
        </p:nvSpPr>
        <p:spPr bwMode="auto">
          <a:xfrm>
            <a:off x="1905000" y="5410200"/>
            <a:ext cx="541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1400"/>
              <a:t>DFT</a:t>
            </a:r>
          </a:p>
        </p:txBody>
      </p:sp>
      <p:graphicFrame>
        <p:nvGraphicFramePr>
          <p:cNvPr id="69638" name="Object 6"/>
          <p:cNvGraphicFramePr>
            <a:graphicFrameLocks noChangeAspect="1"/>
          </p:cNvGraphicFramePr>
          <p:nvPr/>
        </p:nvGraphicFramePr>
        <p:xfrm>
          <a:off x="1228725" y="2713038"/>
          <a:ext cx="6010275" cy="2322512"/>
        </p:xfrm>
        <a:graphic>
          <a:graphicData uri="http://schemas.openxmlformats.org/presentationml/2006/ole">
            <mc:AlternateContent xmlns:mc="http://schemas.openxmlformats.org/markup-compatibility/2006">
              <mc:Choice xmlns:v="urn:schemas-microsoft-com:vml" Requires="v">
                <p:oleObj spid="_x0000_s69648" name="Equation" r:id="rId4" imgW="5740400" imgH="2057400" progId="Equation.3">
                  <p:embed/>
                </p:oleObj>
              </mc:Choice>
              <mc:Fallback>
                <p:oleObj name="Equation" r:id="rId4" imgW="5740400" imgH="2057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l="-2411" t="-6667" r="-2411" b="-6667"/>
                      <a:stretch>
                        <a:fillRect/>
                      </a:stretch>
                    </p:blipFill>
                    <p:spPr bwMode="auto">
                      <a:xfrm>
                        <a:off x="1228725" y="2713038"/>
                        <a:ext cx="6010275" cy="232251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9" name="Line 7"/>
          <p:cNvSpPr>
            <a:spLocks noChangeShapeType="1"/>
          </p:cNvSpPr>
          <p:nvPr/>
        </p:nvSpPr>
        <p:spPr bwMode="auto">
          <a:xfrm flipV="1">
            <a:off x="4505325" y="5135563"/>
            <a:ext cx="0" cy="274637"/>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69640" name="Rectangle 8"/>
          <p:cNvSpPr>
            <a:spLocks noChangeArrowheads="1"/>
          </p:cNvSpPr>
          <p:nvPr/>
        </p:nvSpPr>
        <p:spPr bwMode="auto">
          <a:xfrm>
            <a:off x="3779838" y="5410200"/>
            <a:ext cx="16208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1400"/>
              <a:t>Fourier matrix </a:t>
            </a:r>
            <a:r>
              <a:rPr kumimoji="1" lang="en-US" sz="1400" i="1">
                <a:latin typeface="Times" pitchFamily="32" charset="0"/>
              </a:rPr>
              <a:t>F</a:t>
            </a:r>
            <a:r>
              <a:rPr kumimoji="1" lang="en-US" sz="1400" i="1" baseline="-25000">
                <a:latin typeface="Times" pitchFamily="32" charset="0"/>
              </a:rPr>
              <a:t>n</a:t>
            </a:r>
            <a:endParaRPr kumimoji="1" lang="en-US"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0"/>
          </p:nvPr>
        </p:nvSpPr>
        <p:spPr/>
        <p:txBody>
          <a:bodyPr/>
          <a:lstStyle/>
          <a:p>
            <a:fld id="{DB628069-02C1-474C-9697-AE11951B64EB}" type="slidenum">
              <a:rPr lang="en-US"/>
              <a:pPr/>
              <a:t>39</a:t>
            </a:fld>
            <a:endParaRPr lang="en-US" sz="1400"/>
          </a:p>
        </p:txBody>
      </p:sp>
      <p:sp>
        <p:nvSpPr>
          <p:cNvPr id="71682" name="Rectangle 2"/>
          <p:cNvSpPr>
            <a:spLocks noGrp="1" noChangeArrowheads="1"/>
          </p:cNvSpPr>
          <p:nvPr>
            <p:ph type="title"/>
          </p:nvPr>
        </p:nvSpPr>
        <p:spPr/>
        <p:txBody>
          <a:bodyPr/>
          <a:lstStyle/>
          <a:p>
            <a:r>
              <a:rPr kumimoji="0" lang="en-US"/>
              <a:t>Roots of Unity</a:t>
            </a:r>
          </a:p>
        </p:txBody>
      </p:sp>
      <p:sp>
        <p:nvSpPr>
          <p:cNvPr id="71683" name="Rectangle 3"/>
          <p:cNvSpPr>
            <a:spLocks noGrp="1" noChangeArrowheads="1"/>
          </p:cNvSpPr>
          <p:nvPr>
            <p:ph type="body" idx="1"/>
          </p:nvPr>
        </p:nvSpPr>
        <p:spPr/>
        <p:txBody>
          <a:bodyPr/>
          <a:lstStyle/>
          <a:p>
            <a:r>
              <a:rPr kumimoji="0" lang="en-US"/>
              <a:t>Def.  </a:t>
            </a:r>
            <a:r>
              <a:rPr kumimoji="0" lang="en-US">
                <a:solidFill>
                  <a:schemeClr val="tx1"/>
                </a:solidFill>
              </a:rPr>
              <a:t>An </a:t>
            </a:r>
            <a:r>
              <a:rPr kumimoji="0" lang="en-US" i="1">
                <a:solidFill>
                  <a:schemeClr val="accent1"/>
                </a:solidFill>
                <a:latin typeface="Times" pitchFamily="32" charset="0"/>
              </a:rPr>
              <a:t>n</a:t>
            </a:r>
            <a:r>
              <a:rPr kumimoji="0" lang="en-US" i="1" baseline="30000">
                <a:solidFill>
                  <a:schemeClr val="accent1"/>
                </a:solidFill>
                <a:latin typeface="Times" pitchFamily="32" charset="0"/>
              </a:rPr>
              <a:t>th</a:t>
            </a:r>
            <a:r>
              <a:rPr kumimoji="0" lang="en-US">
                <a:solidFill>
                  <a:schemeClr val="accent1"/>
                </a:solidFill>
              </a:rPr>
              <a:t> root of unity</a:t>
            </a:r>
            <a:r>
              <a:rPr kumimoji="0" lang="en-US">
                <a:solidFill>
                  <a:schemeClr val="tx1"/>
                </a:solidFill>
              </a:rPr>
              <a:t> is a complex number </a:t>
            </a:r>
            <a:r>
              <a:rPr kumimoji="0" lang="en-US" i="1">
                <a:solidFill>
                  <a:schemeClr val="tx1"/>
                </a:solidFill>
                <a:latin typeface="Times" pitchFamily="32" charset="0"/>
              </a:rPr>
              <a:t>x</a:t>
            </a:r>
            <a:r>
              <a:rPr kumimoji="0" lang="en-US">
                <a:solidFill>
                  <a:schemeClr val="tx1"/>
                </a:solidFill>
              </a:rPr>
              <a:t> such that </a:t>
            </a:r>
            <a:r>
              <a:rPr kumimoji="0" lang="en-US" i="1">
                <a:solidFill>
                  <a:schemeClr val="tx1"/>
                </a:solidFill>
                <a:latin typeface="Times" pitchFamily="32" charset="0"/>
              </a:rPr>
              <a:t>x</a:t>
            </a:r>
            <a:r>
              <a:rPr kumimoji="0" lang="en-US" i="1" baseline="30000">
                <a:solidFill>
                  <a:schemeClr val="tx1"/>
                </a:solidFill>
                <a:latin typeface="Times" pitchFamily="32" charset="0"/>
              </a:rPr>
              <a:t>n</a:t>
            </a:r>
            <a:r>
              <a:rPr kumimoji="0" lang="en-US">
                <a:solidFill>
                  <a:schemeClr val="tx1"/>
                </a:solidFill>
              </a:rPr>
              <a:t> </a:t>
            </a:r>
            <a:r>
              <a:rPr kumimoji="0" lang="en-US">
                <a:solidFill>
                  <a:schemeClr val="tx1"/>
                </a:solidFill>
                <a:latin typeface="Times" pitchFamily="32" charset="0"/>
              </a:rPr>
              <a:t>= 1</a:t>
            </a:r>
            <a:r>
              <a:rPr kumimoji="0" lang="en-US">
                <a:solidFill>
                  <a:schemeClr val="tx1"/>
                </a:solidFill>
              </a:rPr>
              <a:t>.</a:t>
            </a:r>
          </a:p>
          <a:p>
            <a:endParaRPr kumimoji="0" lang="en-US">
              <a:solidFill>
                <a:schemeClr val="tx1"/>
              </a:solidFill>
              <a:sym typeface="Symbol" pitchFamily="18" charset="2"/>
            </a:endParaRPr>
          </a:p>
          <a:p>
            <a:r>
              <a:rPr kumimoji="0" lang="en-US">
                <a:sym typeface="Symbol" pitchFamily="18" charset="2"/>
              </a:rPr>
              <a:t>Fact.  </a:t>
            </a:r>
            <a:r>
              <a:rPr kumimoji="0" lang="en-US">
                <a:solidFill>
                  <a:schemeClr val="tx1"/>
                </a:solidFill>
              </a:rPr>
              <a:t>The </a:t>
            </a:r>
            <a:r>
              <a:rPr kumimoji="0" lang="en-US" i="1">
                <a:solidFill>
                  <a:schemeClr val="tx1"/>
                </a:solidFill>
                <a:latin typeface="Times" pitchFamily="32" charset="0"/>
              </a:rPr>
              <a:t>n</a:t>
            </a:r>
            <a:r>
              <a:rPr kumimoji="0" lang="en-US" i="1" baseline="30000">
                <a:solidFill>
                  <a:schemeClr val="tx1"/>
                </a:solidFill>
                <a:latin typeface="Times" pitchFamily="32" charset="0"/>
              </a:rPr>
              <a:t>th</a:t>
            </a:r>
            <a:r>
              <a:rPr kumimoji="0" lang="en-US">
                <a:solidFill>
                  <a:schemeClr val="tx1"/>
                </a:solidFill>
              </a:rPr>
              <a:t> roots of unity are: </a:t>
            </a:r>
            <a:r>
              <a:rPr kumimoji="0" lang="en-US">
                <a:solidFill>
                  <a:schemeClr val="tx1"/>
                </a:solidFill>
                <a:sym typeface="Symbol" pitchFamily="18" charset="2"/>
              </a:rPr>
              <a:t></a:t>
            </a:r>
            <a:r>
              <a:rPr kumimoji="0" lang="en-US" baseline="30000">
                <a:solidFill>
                  <a:schemeClr val="tx1"/>
                </a:solidFill>
                <a:latin typeface="Times" pitchFamily="32" charset="0"/>
              </a:rPr>
              <a:t>0</a:t>
            </a:r>
            <a:r>
              <a:rPr kumimoji="0" lang="en-US">
                <a:solidFill>
                  <a:schemeClr val="tx1"/>
                </a:solidFill>
                <a:latin typeface="Times" pitchFamily="32" charset="0"/>
              </a:rPr>
              <a:t>,</a:t>
            </a:r>
            <a:r>
              <a:rPr kumimoji="0" lang="en-US">
                <a:solidFill>
                  <a:schemeClr val="tx1"/>
                </a:solidFill>
              </a:rPr>
              <a:t> </a:t>
            </a:r>
            <a:r>
              <a:rPr kumimoji="0" lang="en-US">
                <a:solidFill>
                  <a:schemeClr val="tx1"/>
                </a:solidFill>
                <a:sym typeface="Symbol" pitchFamily="18" charset="2"/>
              </a:rPr>
              <a:t></a:t>
            </a:r>
            <a:r>
              <a:rPr kumimoji="0" lang="en-US" baseline="30000">
                <a:solidFill>
                  <a:schemeClr val="tx1"/>
                </a:solidFill>
                <a:latin typeface="Times" pitchFamily="32" charset="0"/>
              </a:rPr>
              <a:t>1</a:t>
            </a:r>
            <a:r>
              <a:rPr kumimoji="0" lang="en-US">
                <a:solidFill>
                  <a:schemeClr val="tx1"/>
                </a:solidFill>
                <a:latin typeface="Times" pitchFamily="32" charset="0"/>
              </a:rPr>
              <a:t>, …, </a:t>
            </a:r>
            <a:r>
              <a:rPr kumimoji="0" lang="en-US">
                <a:solidFill>
                  <a:schemeClr val="tx1"/>
                </a:solidFill>
                <a:sym typeface="Symbol" pitchFamily="18" charset="2"/>
              </a:rPr>
              <a:t></a:t>
            </a:r>
            <a:r>
              <a:rPr kumimoji="0" lang="en-US" i="1" baseline="30000">
                <a:solidFill>
                  <a:schemeClr val="tx1"/>
                </a:solidFill>
                <a:latin typeface="Times" pitchFamily="32" charset="0"/>
              </a:rPr>
              <a:t>n</a:t>
            </a:r>
            <a:r>
              <a:rPr kumimoji="0" lang="en-US" baseline="30000">
                <a:solidFill>
                  <a:schemeClr val="tx1"/>
                </a:solidFill>
                <a:latin typeface="Times" pitchFamily="32" charset="0"/>
              </a:rPr>
              <a:t>-1</a:t>
            </a:r>
            <a:r>
              <a:rPr kumimoji="0" lang="en-US">
                <a:solidFill>
                  <a:schemeClr val="tx1"/>
                </a:solidFill>
              </a:rPr>
              <a:t> where </a:t>
            </a:r>
            <a:r>
              <a:rPr kumimoji="0" lang="en-US">
                <a:solidFill>
                  <a:schemeClr val="tx1"/>
                </a:solidFill>
                <a:sym typeface="Symbol" pitchFamily="18" charset="2"/>
              </a:rPr>
              <a:t> </a:t>
            </a:r>
            <a:r>
              <a:rPr kumimoji="0" lang="en-US">
                <a:solidFill>
                  <a:schemeClr val="tx1"/>
                </a:solidFill>
                <a:latin typeface="Times" pitchFamily="32" charset="0"/>
              </a:rPr>
              <a:t>= </a:t>
            </a:r>
            <a:r>
              <a:rPr kumimoji="0" lang="en-US" i="1">
                <a:solidFill>
                  <a:schemeClr val="tx1"/>
                </a:solidFill>
                <a:latin typeface="Times" pitchFamily="32" charset="0"/>
              </a:rPr>
              <a:t>e</a:t>
            </a:r>
            <a:r>
              <a:rPr kumimoji="0" lang="en-US">
                <a:solidFill>
                  <a:schemeClr val="tx1"/>
                </a:solidFill>
                <a:latin typeface="Times" pitchFamily="32" charset="0"/>
              </a:rPr>
              <a:t> </a:t>
            </a:r>
            <a:r>
              <a:rPr kumimoji="0" lang="en-US" baseline="30000">
                <a:solidFill>
                  <a:schemeClr val="tx1"/>
                </a:solidFill>
                <a:latin typeface="Times" pitchFamily="32" charset="0"/>
              </a:rPr>
              <a:t>2</a:t>
            </a:r>
            <a:r>
              <a:rPr kumimoji="0" lang="en-US" baseline="30000">
                <a:solidFill>
                  <a:schemeClr val="tx1"/>
                </a:solidFill>
                <a:sym typeface="Symbol" pitchFamily="18" charset="2"/>
              </a:rPr>
              <a:t> </a:t>
            </a:r>
            <a:r>
              <a:rPr kumimoji="0" lang="en-US" i="1" baseline="30000">
                <a:solidFill>
                  <a:schemeClr val="tx1"/>
                </a:solidFill>
                <a:latin typeface="Times" pitchFamily="32" charset="0"/>
              </a:rPr>
              <a:t>i / n</a:t>
            </a:r>
            <a:r>
              <a:rPr kumimoji="0" lang="en-US">
                <a:solidFill>
                  <a:schemeClr val="tx1"/>
                </a:solidFill>
              </a:rPr>
              <a:t>.</a:t>
            </a:r>
          </a:p>
          <a:p>
            <a:r>
              <a:rPr kumimoji="0" lang="en-US">
                <a:sym typeface="Symbol" pitchFamily="18" charset="2"/>
              </a:rPr>
              <a:t>Pf.  </a:t>
            </a:r>
            <a:r>
              <a:rPr kumimoji="0" lang="en-US">
                <a:solidFill>
                  <a:schemeClr val="tx1"/>
                </a:solidFill>
                <a:latin typeface="Times" pitchFamily="32" charset="0"/>
              </a:rPr>
              <a:t>(</a:t>
            </a:r>
            <a:r>
              <a:rPr kumimoji="0" lang="en-US">
                <a:solidFill>
                  <a:schemeClr val="tx1"/>
                </a:solidFill>
                <a:sym typeface="Symbol" pitchFamily="18" charset="2"/>
              </a:rPr>
              <a:t></a:t>
            </a:r>
            <a:r>
              <a:rPr kumimoji="0" lang="en-US" i="1" baseline="30000">
                <a:solidFill>
                  <a:schemeClr val="tx1"/>
                </a:solidFill>
                <a:latin typeface="Times" pitchFamily="32" charset="0"/>
              </a:rPr>
              <a:t>k</a:t>
            </a:r>
            <a:r>
              <a:rPr kumimoji="0" lang="en-US">
                <a:solidFill>
                  <a:schemeClr val="tx1"/>
                </a:solidFill>
                <a:latin typeface="Times" pitchFamily="32" charset="0"/>
              </a:rPr>
              <a:t>)</a:t>
            </a:r>
            <a:r>
              <a:rPr kumimoji="0" lang="en-US" i="1" baseline="30000">
                <a:solidFill>
                  <a:schemeClr val="tx1"/>
                </a:solidFill>
                <a:latin typeface="Times" pitchFamily="32" charset="0"/>
              </a:rPr>
              <a:t>n</a:t>
            </a:r>
            <a:r>
              <a:rPr kumimoji="0" lang="en-US">
                <a:solidFill>
                  <a:schemeClr val="tx1"/>
                </a:solidFill>
                <a:latin typeface="Times" pitchFamily="32" charset="0"/>
              </a:rPr>
              <a:t>  = (</a:t>
            </a:r>
            <a:r>
              <a:rPr kumimoji="0" lang="en-US" i="1">
                <a:solidFill>
                  <a:schemeClr val="tx1"/>
                </a:solidFill>
                <a:latin typeface="Times" pitchFamily="32" charset="0"/>
              </a:rPr>
              <a:t>e</a:t>
            </a:r>
            <a:r>
              <a:rPr kumimoji="0" lang="en-US">
                <a:solidFill>
                  <a:schemeClr val="tx1"/>
                </a:solidFill>
                <a:latin typeface="Times" pitchFamily="32" charset="0"/>
              </a:rPr>
              <a:t> </a:t>
            </a:r>
            <a:r>
              <a:rPr kumimoji="0" lang="en-US" baseline="30000">
                <a:solidFill>
                  <a:schemeClr val="tx1"/>
                </a:solidFill>
                <a:latin typeface="Times" pitchFamily="32" charset="0"/>
              </a:rPr>
              <a:t>2</a:t>
            </a:r>
            <a:r>
              <a:rPr kumimoji="0" lang="en-US" baseline="30000">
                <a:solidFill>
                  <a:schemeClr val="tx1"/>
                </a:solidFill>
                <a:sym typeface="Symbol" pitchFamily="18" charset="2"/>
              </a:rPr>
              <a:t> </a:t>
            </a:r>
            <a:r>
              <a:rPr kumimoji="0" lang="en-US" i="1" baseline="30000">
                <a:solidFill>
                  <a:schemeClr val="tx1"/>
                </a:solidFill>
                <a:latin typeface="Times" pitchFamily="32" charset="0"/>
              </a:rPr>
              <a:t>i k / n</a:t>
            </a:r>
            <a:r>
              <a:rPr kumimoji="0" lang="en-US">
                <a:solidFill>
                  <a:schemeClr val="tx1"/>
                </a:solidFill>
                <a:latin typeface="Times" pitchFamily="32" charset="0"/>
              </a:rPr>
              <a:t>) </a:t>
            </a:r>
            <a:r>
              <a:rPr kumimoji="0" lang="en-US" i="1" baseline="30000">
                <a:solidFill>
                  <a:schemeClr val="tx1"/>
                </a:solidFill>
                <a:latin typeface="Times" pitchFamily="32" charset="0"/>
              </a:rPr>
              <a:t>n</a:t>
            </a:r>
            <a:r>
              <a:rPr kumimoji="0" lang="en-US">
                <a:solidFill>
                  <a:schemeClr val="tx1"/>
                </a:solidFill>
                <a:latin typeface="Times" pitchFamily="32" charset="0"/>
              </a:rPr>
              <a:t>  = (e</a:t>
            </a:r>
            <a:r>
              <a:rPr kumimoji="0" lang="en-US" baseline="30000">
                <a:solidFill>
                  <a:schemeClr val="tx1"/>
                </a:solidFill>
                <a:sym typeface="Symbol" pitchFamily="18" charset="2"/>
              </a:rPr>
              <a:t>  </a:t>
            </a:r>
            <a:r>
              <a:rPr kumimoji="0" lang="en-US" i="1" baseline="30000">
                <a:solidFill>
                  <a:schemeClr val="tx1"/>
                </a:solidFill>
                <a:latin typeface="Times" pitchFamily="32" charset="0"/>
              </a:rPr>
              <a:t>i</a:t>
            </a:r>
            <a:r>
              <a:rPr kumimoji="0" lang="en-US" baseline="30000">
                <a:solidFill>
                  <a:schemeClr val="tx1"/>
                </a:solidFill>
                <a:latin typeface="Times" pitchFamily="32" charset="0"/>
              </a:rPr>
              <a:t> </a:t>
            </a:r>
            <a:r>
              <a:rPr kumimoji="0" lang="en-US">
                <a:solidFill>
                  <a:schemeClr val="tx1"/>
                </a:solidFill>
                <a:latin typeface="Times" pitchFamily="32" charset="0"/>
              </a:rPr>
              <a:t>)</a:t>
            </a:r>
            <a:r>
              <a:rPr kumimoji="0" lang="en-US" baseline="30000">
                <a:solidFill>
                  <a:schemeClr val="tx1"/>
                </a:solidFill>
                <a:latin typeface="Times" pitchFamily="32" charset="0"/>
              </a:rPr>
              <a:t> 2</a:t>
            </a:r>
            <a:r>
              <a:rPr kumimoji="0" lang="en-US" i="1" baseline="30000">
                <a:solidFill>
                  <a:schemeClr val="tx1"/>
                </a:solidFill>
                <a:latin typeface="Times" pitchFamily="32" charset="0"/>
              </a:rPr>
              <a:t>k</a:t>
            </a:r>
            <a:r>
              <a:rPr kumimoji="0" lang="en-US">
                <a:solidFill>
                  <a:schemeClr val="tx1"/>
                </a:solidFill>
                <a:latin typeface="Times" pitchFamily="32" charset="0"/>
              </a:rPr>
              <a:t>  =  (-1)</a:t>
            </a:r>
            <a:r>
              <a:rPr kumimoji="0" lang="en-US" baseline="30000">
                <a:solidFill>
                  <a:schemeClr val="tx1"/>
                </a:solidFill>
                <a:latin typeface="Times" pitchFamily="32" charset="0"/>
              </a:rPr>
              <a:t> 2</a:t>
            </a:r>
            <a:r>
              <a:rPr kumimoji="0" lang="en-US" i="1" baseline="30000">
                <a:solidFill>
                  <a:schemeClr val="tx1"/>
                </a:solidFill>
                <a:latin typeface="Times" pitchFamily="32" charset="0"/>
              </a:rPr>
              <a:t>k</a:t>
            </a:r>
            <a:r>
              <a:rPr kumimoji="0" lang="en-US">
                <a:solidFill>
                  <a:schemeClr val="tx1"/>
                </a:solidFill>
                <a:latin typeface="Times" pitchFamily="32" charset="0"/>
              </a:rPr>
              <a:t>  =  1</a:t>
            </a:r>
            <a:r>
              <a:rPr kumimoji="0" lang="en-US">
                <a:solidFill>
                  <a:schemeClr val="tx1"/>
                </a:solidFill>
              </a:rPr>
              <a:t>.</a:t>
            </a:r>
          </a:p>
          <a:p>
            <a:endParaRPr kumimoji="0" lang="en-US">
              <a:solidFill>
                <a:schemeClr val="tx1"/>
              </a:solidFill>
            </a:endParaRPr>
          </a:p>
          <a:p>
            <a:r>
              <a:rPr kumimoji="0" lang="en-US">
                <a:sym typeface="Symbol" pitchFamily="18" charset="2"/>
              </a:rPr>
              <a:t>Fact.  </a:t>
            </a:r>
            <a:r>
              <a:rPr kumimoji="0" lang="en-US">
                <a:solidFill>
                  <a:schemeClr val="tx1"/>
                </a:solidFill>
              </a:rPr>
              <a:t>The </a:t>
            </a:r>
            <a:r>
              <a:rPr kumimoji="0" lang="en-US" sz="1600">
                <a:solidFill>
                  <a:schemeClr val="tx1"/>
                </a:solidFill>
              </a:rPr>
              <a:t>½</a:t>
            </a:r>
            <a:r>
              <a:rPr kumimoji="0" lang="en-US" sz="1600" i="1">
                <a:solidFill>
                  <a:schemeClr val="tx1"/>
                </a:solidFill>
                <a:latin typeface="Times" pitchFamily="32" charset="0"/>
              </a:rPr>
              <a:t>n</a:t>
            </a:r>
            <a:r>
              <a:rPr kumimoji="0" lang="en-US" i="1" baseline="30000">
                <a:solidFill>
                  <a:schemeClr val="tx1"/>
                </a:solidFill>
                <a:latin typeface="Times" pitchFamily="32" charset="0"/>
              </a:rPr>
              <a:t>th</a:t>
            </a:r>
            <a:r>
              <a:rPr kumimoji="0" lang="en-US">
                <a:solidFill>
                  <a:schemeClr val="tx1"/>
                </a:solidFill>
              </a:rPr>
              <a:t> roots of unity are: </a:t>
            </a:r>
            <a:r>
              <a:rPr kumimoji="0" lang="en-US">
                <a:solidFill>
                  <a:schemeClr val="tx1"/>
                </a:solidFill>
                <a:sym typeface="Symbol" pitchFamily="18" charset="2"/>
              </a:rPr>
              <a:t></a:t>
            </a:r>
            <a:r>
              <a:rPr kumimoji="0" lang="en-US" baseline="30000">
                <a:solidFill>
                  <a:schemeClr val="tx1"/>
                </a:solidFill>
                <a:latin typeface="Times" pitchFamily="32" charset="0"/>
              </a:rPr>
              <a:t>0</a:t>
            </a:r>
            <a:r>
              <a:rPr kumimoji="0" lang="en-US">
                <a:solidFill>
                  <a:schemeClr val="tx1"/>
                </a:solidFill>
                <a:latin typeface="Times" pitchFamily="32" charset="0"/>
              </a:rPr>
              <a:t>, </a:t>
            </a:r>
            <a:r>
              <a:rPr kumimoji="0" lang="en-US">
                <a:solidFill>
                  <a:schemeClr val="tx1"/>
                </a:solidFill>
                <a:sym typeface="Symbol" pitchFamily="18" charset="2"/>
              </a:rPr>
              <a:t></a:t>
            </a:r>
            <a:r>
              <a:rPr kumimoji="0" lang="en-US" baseline="30000">
                <a:solidFill>
                  <a:schemeClr val="tx1"/>
                </a:solidFill>
                <a:latin typeface="Times" pitchFamily="32" charset="0"/>
              </a:rPr>
              <a:t>1</a:t>
            </a:r>
            <a:r>
              <a:rPr kumimoji="0" lang="en-US">
                <a:solidFill>
                  <a:schemeClr val="tx1"/>
                </a:solidFill>
                <a:latin typeface="Times" pitchFamily="32" charset="0"/>
              </a:rPr>
              <a:t>, …, </a:t>
            </a:r>
            <a:r>
              <a:rPr kumimoji="0" lang="en-US">
                <a:solidFill>
                  <a:schemeClr val="tx1"/>
                </a:solidFill>
                <a:sym typeface="Symbol" pitchFamily="18" charset="2"/>
              </a:rPr>
              <a:t></a:t>
            </a:r>
            <a:r>
              <a:rPr kumimoji="0" lang="en-US" i="1" baseline="30000">
                <a:solidFill>
                  <a:schemeClr val="tx1"/>
                </a:solidFill>
                <a:latin typeface="Times" pitchFamily="32" charset="0"/>
              </a:rPr>
              <a:t>n</a:t>
            </a:r>
            <a:r>
              <a:rPr kumimoji="0" lang="en-US" baseline="30000">
                <a:solidFill>
                  <a:schemeClr val="tx1"/>
                </a:solidFill>
                <a:latin typeface="Times" pitchFamily="32" charset="0"/>
              </a:rPr>
              <a:t>/2-1</a:t>
            </a:r>
            <a:r>
              <a:rPr kumimoji="0" lang="en-US">
                <a:solidFill>
                  <a:schemeClr val="tx1"/>
                </a:solidFill>
              </a:rPr>
              <a:t> where </a:t>
            </a:r>
            <a:r>
              <a:rPr kumimoji="0" lang="en-US">
                <a:solidFill>
                  <a:schemeClr val="tx1"/>
                </a:solidFill>
                <a:sym typeface="Symbol" pitchFamily="18" charset="2"/>
              </a:rPr>
              <a:t> </a:t>
            </a:r>
            <a:r>
              <a:rPr kumimoji="0" lang="en-US">
                <a:solidFill>
                  <a:schemeClr val="tx1"/>
                </a:solidFill>
                <a:latin typeface="Times" pitchFamily="32" charset="0"/>
              </a:rPr>
              <a:t>=</a:t>
            </a:r>
            <a:r>
              <a:rPr kumimoji="0" lang="en-US">
                <a:solidFill>
                  <a:schemeClr val="tx1"/>
                </a:solidFill>
                <a:sym typeface="Symbol" pitchFamily="18" charset="2"/>
              </a:rPr>
              <a:t> </a:t>
            </a:r>
            <a:r>
              <a:rPr kumimoji="0" lang="en-US" baseline="30000">
                <a:solidFill>
                  <a:schemeClr val="tx1"/>
                </a:solidFill>
                <a:latin typeface="Times" pitchFamily="32" charset="0"/>
              </a:rPr>
              <a:t>2 </a:t>
            </a:r>
            <a:r>
              <a:rPr kumimoji="0" lang="en-US">
                <a:solidFill>
                  <a:schemeClr val="tx1"/>
                </a:solidFill>
                <a:latin typeface="Times" pitchFamily="32" charset="0"/>
              </a:rPr>
              <a:t>= </a:t>
            </a:r>
            <a:r>
              <a:rPr kumimoji="0" lang="en-US" i="1">
                <a:solidFill>
                  <a:schemeClr val="tx1"/>
                </a:solidFill>
                <a:latin typeface="Times" pitchFamily="32" charset="0"/>
              </a:rPr>
              <a:t>e</a:t>
            </a:r>
            <a:r>
              <a:rPr kumimoji="0" lang="en-US">
                <a:solidFill>
                  <a:schemeClr val="tx1"/>
                </a:solidFill>
                <a:latin typeface="Times" pitchFamily="32" charset="0"/>
              </a:rPr>
              <a:t> </a:t>
            </a:r>
            <a:r>
              <a:rPr kumimoji="0" lang="en-US" baseline="30000">
                <a:solidFill>
                  <a:schemeClr val="tx1"/>
                </a:solidFill>
                <a:latin typeface="Times" pitchFamily="32" charset="0"/>
              </a:rPr>
              <a:t>4</a:t>
            </a:r>
            <a:r>
              <a:rPr kumimoji="0" lang="en-US" baseline="30000">
                <a:solidFill>
                  <a:schemeClr val="tx1"/>
                </a:solidFill>
                <a:sym typeface="Symbol" pitchFamily="18" charset="2"/>
              </a:rPr>
              <a:t> </a:t>
            </a:r>
            <a:r>
              <a:rPr kumimoji="0" lang="en-US" i="1" baseline="30000">
                <a:solidFill>
                  <a:schemeClr val="tx1"/>
                </a:solidFill>
                <a:latin typeface="Times" pitchFamily="32" charset="0"/>
              </a:rPr>
              <a:t>i / n</a:t>
            </a:r>
            <a:r>
              <a:rPr kumimoji="0" lang="en-US">
                <a:solidFill>
                  <a:schemeClr val="tx1"/>
                </a:solidFill>
              </a:rPr>
              <a:t>.</a:t>
            </a:r>
          </a:p>
          <a:p>
            <a:endParaRPr kumimoji="0" lang="en-US">
              <a:solidFill>
                <a:schemeClr val="tx1"/>
              </a:solidFill>
              <a:sym typeface="Symbol" pitchFamily="18" charset="2"/>
            </a:endParaRPr>
          </a:p>
        </p:txBody>
      </p:sp>
      <p:sp>
        <p:nvSpPr>
          <p:cNvPr id="71684" name="Oval 4"/>
          <p:cNvSpPr>
            <a:spLocks noChangeArrowheads="1"/>
          </p:cNvSpPr>
          <p:nvPr/>
        </p:nvSpPr>
        <p:spPr bwMode="auto">
          <a:xfrm>
            <a:off x="4087813" y="4029075"/>
            <a:ext cx="2022475" cy="20224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1685" name="Line 5"/>
          <p:cNvSpPr>
            <a:spLocks noChangeShapeType="1"/>
          </p:cNvSpPr>
          <p:nvPr/>
        </p:nvSpPr>
        <p:spPr bwMode="auto">
          <a:xfrm flipH="1">
            <a:off x="3143250" y="5040313"/>
            <a:ext cx="39116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1686" name="Line 6"/>
          <p:cNvSpPr>
            <a:spLocks noChangeShapeType="1"/>
          </p:cNvSpPr>
          <p:nvPr/>
        </p:nvSpPr>
        <p:spPr bwMode="auto">
          <a:xfrm rot="16200000" flipH="1">
            <a:off x="3615531" y="4972844"/>
            <a:ext cx="296703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1687" name="Text Box 7"/>
          <p:cNvSpPr txBox="1">
            <a:spLocks noChangeArrowheads="1"/>
          </p:cNvSpPr>
          <p:nvPr/>
        </p:nvSpPr>
        <p:spPr bwMode="auto">
          <a:xfrm>
            <a:off x="6146800" y="4692650"/>
            <a:ext cx="987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sz="1400">
                <a:solidFill>
                  <a:schemeClr val="tx1"/>
                </a:solidFill>
                <a:sym typeface="Symbol" pitchFamily="18" charset="2"/>
              </a:rPr>
              <a:t></a:t>
            </a:r>
            <a:r>
              <a:rPr kumimoji="1" lang="en-US" sz="1400" baseline="30000">
                <a:solidFill>
                  <a:schemeClr val="tx1"/>
                </a:solidFill>
                <a:latin typeface="Times" pitchFamily="32" charset="0"/>
              </a:rPr>
              <a:t>0</a:t>
            </a:r>
            <a:r>
              <a:rPr kumimoji="1" lang="en-US" sz="1400">
                <a:solidFill>
                  <a:schemeClr val="tx1"/>
                </a:solidFill>
              </a:rPr>
              <a:t> = </a:t>
            </a:r>
            <a:r>
              <a:rPr kumimoji="1" lang="en-US" sz="1400">
                <a:solidFill>
                  <a:schemeClr val="tx1"/>
                </a:solidFill>
                <a:sym typeface="Symbol" pitchFamily="18" charset="2"/>
              </a:rPr>
              <a:t></a:t>
            </a:r>
            <a:r>
              <a:rPr kumimoji="1" lang="en-US" sz="1400" baseline="30000">
                <a:solidFill>
                  <a:schemeClr val="tx1"/>
                </a:solidFill>
                <a:latin typeface="Times" pitchFamily="32" charset="0"/>
              </a:rPr>
              <a:t>0</a:t>
            </a:r>
            <a:r>
              <a:rPr kumimoji="1" lang="en-US" sz="1400">
                <a:solidFill>
                  <a:schemeClr val="tx1"/>
                </a:solidFill>
                <a:latin typeface="Times" pitchFamily="32" charset="0"/>
              </a:rPr>
              <a:t> = 1</a:t>
            </a:r>
          </a:p>
        </p:txBody>
      </p:sp>
      <p:sp>
        <p:nvSpPr>
          <p:cNvPr id="71688" name="Text Box 8"/>
          <p:cNvSpPr txBox="1">
            <a:spLocks noChangeArrowheads="1"/>
          </p:cNvSpPr>
          <p:nvPr/>
        </p:nvSpPr>
        <p:spPr bwMode="auto">
          <a:xfrm>
            <a:off x="5792788" y="4073525"/>
            <a:ext cx="363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sz="1400">
                <a:solidFill>
                  <a:schemeClr val="tx1"/>
                </a:solidFill>
                <a:sym typeface="Symbol" pitchFamily="18" charset="2"/>
              </a:rPr>
              <a:t></a:t>
            </a:r>
            <a:r>
              <a:rPr kumimoji="1" lang="en-US" sz="1400" baseline="30000">
                <a:solidFill>
                  <a:schemeClr val="tx1"/>
                </a:solidFill>
                <a:latin typeface="Times" pitchFamily="32" charset="0"/>
              </a:rPr>
              <a:t>1</a:t>
            </a:r>
            <a:endParaRPr kumimoji="1" lang="en-US" sz="1400" baseline="30000">
              <a:solidFill>
                <a:schemeClr val="tx1"/>
              </a:solidFill>
              <a:sym typeface="Symbol" pitchFamily="18" charset="2"/>
            </a:endParaRPr>
          </a:p>
        </p:txBody>
      </p:sp>
      <p:sp>
        <p:nvSpPr>
          <p:cNvPr id="71689" name="Text Box 9"/>
          <p:cNvSpPr txBox="1">
            <a:spLocks noChangeArrowheads="1"/>
          </p:cNvSpPr>
          <p:nvPr/>
        </p:nvSpPr>
        <p:spPr bwMode="auto">
          <a:xfrm>
            <a:off x="4632325" y="3646488"/>
            <a:ext cx="955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sz="1400">
                <a:solidFill>
                  <a:schemeClr val="tx1"/>
                </a:solidFill>
                <a:sym typeface="Symbol" pitchFamily="18" charset="2"/>
              </a:rPr>
              <a:t></a:t>
            </a:r>
            <a:r>
              <a:rPr kumimoji="1" lang="en-US" sz="1400" baseline="30000">
                <a:solidFill>
                  <a:schemeClr val="tx1"/>
                </a:solidFill>
                <a:latin typeface="Times" pitchFamily="32" charset="0"/>
              </a:rPr>
              <a:t>2</a:t>
            </a:r>
            <a:r>
              <a:rPr kumimoji="1" lang="en-US" sz="1400">
                <a:solidFill>
                  <a:schemeClr val="tx1"/>
                </a:solidFill>
              </a:rPr>
              <a:t> = </a:t>
            </a:r>
            <a:r>
              <a:rPr kumimoji="1" lang="en-US" sz="1400">
                <a:solidFill>
                  <a:schemeClr val="tx1"/>
                </a:solidFill>
                <a:sym typeface="Symbol" pitchFamily="18" charset="2"/>
              </a:rPr>
              <a:t></a:t>
            </a:r>
            <a:r>
              <a:rPr kumimoji="1" lang="en-US" sz="1400" baseline="30000">
                <a:solidFill>
                  <a:schemeClr val="tx1"/>
                </a:solidFill>
                <a:latin typeface="Times" pitchFamily="32" charset="0"/>
              </a:rPr>
              <a:t>1</a:t>
            </a:r>
            <a:r>
              <a:rPr kumimoji="1" lang="en-US" sz="1400">
                <a:solidFill>
                  <a:schemeClr val="tx1"/>
                </a:solidFill>
              </a:rPr>
              <a:t> = </a:t>
            </a:r>
            <a:r>
              <a:rPr kumimoji="1" lang="en-US" sz="1400" i="1">
                <a:solidFill>
                  <a:schemeClr val="tx1"/>
                </a:solidFill>
                <a:latin typeface="Times" pitchFamily="32" charset="0"/>
              </a:rPr>
              <a:t>i</a:t>
            </a:r>
            <a:endParaRPr kumimoji="1" lang="en-US" sz="1400">
              <a:solidFill>
                <a:schemeClr val="tx1"/>
              </a:solidFill>
            </a:endParaRPr>
          </a:p>
        </p:txBody>
      </p:sp>
      <p:sp>
        <p:nvSpPr>
          <p:cNvPr id="71690" name="Text Box 10"/>
          <p:cNvSpPr txBox="1">
            <a:spLocks noChangeArrowheads="1"/>
          </p:cNvSpPr>
          <p:nvPr/>
        </p:nvSpPr>
        <p:spPr bwMode="auto">
          <a:xfrm>
            <a:off x="4106863" y="4029075"/>
            <a:ext cx="363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sz="1400">
                <a:solidFill>
                  <a:schemeClr val="tx1"/>
                </a:solidFill>
                <a:sym typeface="Symbol" pitchFamily="18" charset="2"/>
              </a:rPr>
              <a:t></a:t>
            </a:r>
            <a:r>
              <a:rPr kumimoji="1" lang="en-US" sz="1400" baseline="30000">
                <a:solidFill>
                  <a:schemeClr val="tx1"/>
                </a:solidFill>
                <a:latin typeface="Times" pitchFamily="32" charset="0"/>
              </a:rPr>
              <a:t>3</a:t>
            </a:r>
            <a:endParaRPr kumimoji="1" lang="en-US" sz="1400" baseline="30000">
              <a:solidFill>
                <a:schemeClr val="tx1"/>
              </a:solidFill>
              <a:sym typeface="Symbol" pitchFamily="18" charset="2"/>
            </a:endParaRPr>
          </a:p>
        </p:txBody>
      </p:sp>
      <p:sp>
        <p:nvSpPr>
          <p:cNvPr id="71691" name="Text Box 11"/>
          <p:cNvSpPr txBox="1">
            <a:spLocks noChangeArrowheads="1"/>
          </p:cNvSpPr>
          <p:nvPr/>
        </p:nvSpPr>
        <p:spPr bwMode="auto">
          <a:xfrm>
            <a:off x="2936875" y="4681538"/>
            <a:ext cx="1047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sz="1400">
                <a:solidFill>
                  <a:schemeClr val="tx1"/>
                </a:solidFill>
                <a:sym typeface="Symbol" pitchFamily="18" charset="2"/>
              </a:rPr>
              <a:t></a:t>
            </a:r>
            <a:r>
              <a:rPr kumimoji="1" lang="en-US" sz="1400" baseline="30000">
                <a:solidFill>
                  <a:schemeClr val="tx1"/>
                </a:solidFill>
                <a:latin typeface="Times" pitchFamily="32" charset="0"/>
              </a:rPr>
              <a:t>4</a:t>
            </a:r>
            <a:r>
              <a:rPr kumimoji="1" lang="en-US" sz="1400">
                <a:solidFill>
                  <a:schemeClr val="tx1"/>
                </a:solidFill>
              </a:rPr>
              <a:t> = </a:t>
            </a:r>
            <a:r>
              <a:rPr kumimoji="1" lang="en-US" sz="1400">
                <a:solidFill>
                  <a:schemeClr val="tx1"/>
                </a:solidFill>
                <a:sym typeface="Symbol" pitchFamily="18" charset="2"/>
              </a:rPr>
              <a:t></a:t>
            </a:r>
            <a:r>
              <a:rPr kumimoji="1" lang="en-US" sz="1400" baseline="30000">
                <a:solidFill>
                  <a:schemeClr val="tx1"/>
                </a:solidFill>
                <a:latin typeface="Times" pitchFamily="32" charset="0"/>
              </a:rPr>
              <a:t>2</a:t>
            </a:r>
            <a:r>
              <a:rPr kumimoji="1" lang="en-US" sz="1400">
                <a:solidFill>
                  <a:schemeClr val="tx1"/>
                </a:solidFill>
                <a:latin typeface="Times" pitchFamily="32" charset="0"/>
              </a:rPr>
              <a:t> = -1</a:t>
            </a:r>
          </a:p>
        </p:txBody>
      </p:sp>
      <p:sp>
        <p:nvSpPr>
          <p:cNvPr id="71692" name="Text Box 12"/>
          <p:cNvSpPr txBox="1">
            <a:spLocks noChangeArrowheads="1"/>
          </p:cNvSpPr>
          <p:nvPr/>
        </p:nvSpPr>
        <p:spPr bwMode="auto">
          <a:xfrm>
            <a:off x="4000500" y="5681663"/>
            <a:ext cx="415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sz="1400">
                <a:solidFill>
                  <a:schemeClr val="tx1"/>
                </a:solidFill>
                <a:sym typeface="Symbol" pitchFamily="18" charset="2"/>
              </a:rPr>
              <a:t></a:t>
            </a:r>
            <a:r>
              <a:rPr kumimoji="1" lang="en-US" sz="1400" baseline="30000">
                <a:solidFill>
                  <a:schemeClr val="tx1"/>
                </a:solidFill>
                <a:latin typeface="Times" pitchFamily="32" charset="0"/>
              </a:rPr>
              <a:t>5</a:t>
            </a:r>
            <a:r>
              <a:rPr kumimoji="1" lang="en-US" sz="1400">
                <a:solidFill>
                  <a:schemeClr val="tx1"/>
                </a:solidFill>
              </a:rPr>
              <a:t> </a:t>
            </a:r>
          </a:p>
        </p:txBody>
      </p:sp>
      <p:sp>
        <p:nvSpPr>
          <p:cNvPr id="71693" name="Text Box 13"/>
          <p:cNvSpPr txBox="1">
            <a:spLocks noChangeArrowheads="1"/>
          </p:cNvSpPr>
          <p:nvPr/>
        </p:nvSpPr>
        <p:spPr bwMode="auto">
          <a:xfrm>
            <a:off x="4627563" y="6051550"/>
            <a:ext cx="1008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sz="1400">
                <a:solidFill>
                  <a:schemeClr val="tx1"/>
                </a:solidFill>
                <a:sym typeface="Symbol" pitchFamily="18" charset="2"/>
              </a:rPr>
              <a:t></a:t>
            </a:r>
            <a:r>
              <a:rPr kumimoji="1" lang="en-US" sz="1400" baseline="30000">
                <a:solidFill>
                  <a:schemeClr val="tx1"/>
                </a:solidFill>
                <a:latin typeface="Times" pitchFamily="32" charset="0"/>
              </a:rPr>
              <a:t>6</a:t>
            </a:r>
            <a:r>
              <a:rPr kumimoji="1" lang="en-US" sz="1400">
                <a:solidFill>
                  <a:schemeClr val="tx1"/>
                </a:solidFill>
              </a:rPr>
              <a:t> = </a:t>
            </a:r>
            <a:r>
              <a:rPr kumimoji="1" lang="en-US" sz="1400">
                <a:solidFill>
                  <a:schemeClr val="tx1"/>
                </a:solidFill>
                <a:sym typeface="Symbol" pitchFamily="18" charset="2"/>
              </a:rPr>
              <a:t></a:t>
            </a:r>
            <a:r>
              <a:rPr kumimoji="1" lang="en-US" sz="1400" baseline="30000">
                <a:solidFill>
                  <a:schemeClr val="tx1"/>
                </a:solidFill>
                <a:latin typeface="Times" pitchFamily="32" charset="0"/>
              </a:rPr>
              <a:t>3</a:t>
            </a:r>
            <a:r>
              <a:rPr kumimoji="1" lang="en-US" sz="1400">
                <a:solidFill>
                  <a:schemeClr val="tx1"/>
                </a:solidFill>
                <a:latin typeface="Times" pitchFamily="32" charset="0"/>
              </a:rPr>
              <a:t> = -</a:t>
            </a:r>
            <a:r>
              <a:rPr kumimoji="1" lang="en-US" sz="1400" i="1">
                <a:solidFill>
                  <a:schemeClr val="tx1"/>
                </a:solidFill>
                <a:latin typeface="Times" pitchFamily="32" charset="0"/>
              </a:rPr>
              <a:t>i</a:t>
            </a:r>
            <a:endParaRPr kumimoji="1" lang="en-US" sz="1400">
              <a:solidFill>
                <a:schemeClr val="tx1"/>
              </a:solidFill>
              <a:latin typeface="Times" pitchFamily="32" charset="0"/>
            </a:endParaRPr>
          </a:p>
        </p:txBody>
      </p:sp>
      <p:sp>
        <p:nvSpPr>
          <p:cNvPr id="71694" name="Text Box 14"/>
          <p:cNvSpPr txBox="1">
            <a:spLocks noChangeArrowheads="1"/>
          </p:cNvSpPr>
          <p:nvPr/>
        </p:nvSpPr>
        <p:spPr bwMode="auto">
          <a:xfrm>
            <a:off x="5789613" y="5670550"/>
            <a:ext cx="415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sz="1400">
                <a:solidFill>
                  <a:schemeClr val="tx1"/>
                </a:solidFill>
                <a:sym typeface="Symbol" pitchFamily="18" charset="2"/>
              </a:rPr>
              <a:t></a:t>
            </a:r>
            <a:r>
              <a:rPr kumimoji="1" lang="en-US" sz="1400" baseline="30000">
                <a:solidFill>
                  <a:schemeClr val="tx1"/>
                </a:solidFill>
                <a:latin typeface="Times" pitchFamily="32" charset="0"/>
              </a:rPr>
              <a:t>7</a:t>
            </a:r>
            <a:r>
              <a:rPr kumimoji="1" lang="en-US" sz="1400">
                <a:solidFill>
                  <a:schemeClr val="tx1"/>
                </a:solidFill>
              </a:rPr>
              <a:t> </a:t>
            </a:r>
          </a:p>
        </p:txBody>
      </p:sp>
      <p:sp>
        <p:nvSpPr>
          <p:cNvPr id="71695" name="Oval 15"/>
          <p:cNvSpPr>
            <a:spLocks noChangeArrowheads="1"/>
          </p:cNvSpPr>
          <p:nvPr/>
        </p:nvSpPr>
        <p:spPr bwMode="auto">
          <a:xfrm>
            <a:off x="4065588" y="5022850"/>
            <a:ext cx="46037" cy="46038"/>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1696" name="Oval 16"/>
          <p:cNvSpPr>
            <a:spLocks noChangeArrowheads="1"/>
          </p:cNvSpPr>
          <p:nvPr/>
        </p:nvSpPr>
        <p:spPr bwMode="auto">
          <a:xfrm>
            <a:off x="4359275" y="4314825"/>
            <a:ext cx="46038" cy="46038"/>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1697" name="Oval 17"/>
          <p:cNvSpPr>
            <a:spLocks noChangeArrowheads="1"/>
          </p:cNvSpPr>
          <p:nvPr/>
        </p:nvSpPr>
        <p:spPr bwMode="auto">
          <a:xfrm>
            <a:off x="4362450" y="5724525"/>
            <a:ext cx="46038" cy="46038"/>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1698" name="Oval 18"/>
          <p:cNvSpPr>
            <a:spLocks noChangeArrowheads="1"/>
          </p:cNvSpPr>
          <p:nvPr/>
        </p:nvSpPr>
        <p:spPr bwMode="auto">
          <a:xfrm>
            <a:off x="6089650" y="5027613"/>
            <a:ext cx="46038" cy="46037"/>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1699" name="Oval 19"/>
          <p:cNvSpPr>
            <a:spLocks noChangeArrowheads="1"/>
          </p:cNvSpPr>
          <p:nvPr/>
        </p:nvSpPr>
        <p:spPr bwMode="auto">
          <a:xfrm>
            <a:off x="5789613" y="5729288"/>
            <a:ext cx="46037" cy="46037"/>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1700" name="Oval 20"/>
          <p:cNvSpPr>
            <a:spLocks noChangeArrowheads="1"/>
          </p:cNvSpPr>
          <p:nvPr/>
        </p:nvSpPr>
        <p:spPr bwMode="auto">
          <a:xfrm>
            <a:off x="5084763" y="4002088"/>
            <a:ext cx="46037" cy="46037"/>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1701" name="Oval 21"/>
          <p:cNvSpPr>
            <a:spLocks noChangeArrowheads="1"/>
          </p:cNvSpPr>
          <p:nvPr/>
        </p:nvSpPr>
        <p:spPr bwMode="auto">
          <a:xfrm>
            <a:off x="5080000" y="6021388"/>
            <a:ext cx="46038" cy="46037"/>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1702" name="Oval 22"/>
          <p:cNvSpPr>
            <a:spLocks noChangeArrowheads="1"/>
          </p:cNvSpPr>
          <p:nvPr/>
        </p:nvSpPr>
        <p:spPr bwMode="auto">
          <a:xfrm>
            <a:off x="5794375" y="4314825"/>
            <a:ext cx="46038" cy="46038"/>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1703" name="Rectangle 23"/>
          <p:cNvSpPr>
            <a:spLocks noChangeArrowheads="1"/>
          </p:cNvSpPr>
          <p:nvPr/>
        </p:nvSpPr>
        <p:spPr bwMode="auto">
          <a:xfrm>
            <a:off x="4497388" y="4654550"/>
            <a:ext cx="5508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1400" i="1">
                <a:solidFill>
                  <a:schemeClr val="tx1"/>
                </a:solidFill>
                <a:latin typeface="Times" pitchFamily="32" charset="0"/>
              </a:rPr>
              <a:t>n </a:t>
            </a:r>
            <a:r>
              <a:rPr kumimoji="1" lang="en-US" sz="1400">
                <a:solidFill>
                  <a:schemeClr val="tx1"/>
                </a:solidFill>
                <a:latin typeface="Times" pitchFamily="32" charset="0"/>
              </a:rPr>
              <a:t>= 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noFill/>
          <a:ln/>
        </p:spPr>
        <p:txBody>
          <a:bodyPr/>
          <a:lstStyle/>
          <a:p>
            <a:r>
              <a:rPr kumimoji="0" lang="en-US"/>
              <a:t>5.5  Integer Multiplication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A4A2E9E1-4961-4FB2-86DB-4F4E8C2AF9E3}" type="slidenum">
              <a:rPr lang="en-US"/>
              <a:pPr/>
              <a:t>40</a:t>
            </a:fld>
            <a:endParaRPr lang="en-US" sz="1400"/>
          </a:p>
        </p:txBody>
      </p:sp>
      <p:sp>
        <p:nvSpPr>
          <p:cNvPr id="73730" name="Rectangle 2"/>
          <p:cNvSpPr>
            <a:spLocks noGrp="1" noChangeArrowheads="1"/>
          </p:cNvSpPr>
          <p:nvPr>
            <p:ph type="title"/>
          </p:nvPr>
        </p:nvSpPr>
        <p:spPr/>
        <p:txBody>
          <a:bodyPr/>
          <a:lstStyle/>
          <a:p>
            <a:r>
              <a:rPr kumimoji="0" lang="en-US"/>
              <a:t>Fast Fourier Transform</a:t>
            </a:r>
          </a:p>
        </p:txBody>
      </p:sp>
      <p:sp>
        <p:nvSpPr>
          <p:cNvPr id="73731" name="Rectangle 3"/>
          <p:cNvSpPr>
            <a:spLocks noGrp="1" noChangeArrowheads="1"/>
          </p:cNvSpPr>
          <p:nvPr>
            <p:ph type="body" idx="1"/>
          </p:nvPr>
        </p:nvSpPr>
        <p:spPr/>
        <p:txBody>
          <a:bodyPr/>
          <a:lstStyle/>
          <a:p>
            <a:r>
              <a:rPr kumimoji="0" lang="en-US"/>
              <a:t>Goal.  </a:t>
            </a:r>
            <a:r>
              <a:rPr kumimoji="0" lang="en-US">
                <a:solidFill>
                  <a:schemeClr val="tx1"/>
                </a:solidFill>
              </a:rPr>
              <a:t>Evaluate a degree </a:t>
            </a:r>
            <a:r>
              <a:rPr kumimoji="0" lang="en-US" i="1">
                <a:solidFill>
                  <a:schemeClr val="tx1"/>
                </a:solidFill>
                <a:latin typeface="Times" pitchFamily="32" charset="0"/>
              </a:rPr>
              <a:t>n</a:t>
            </a:r>
            <a:r>
              <a:rPr kumimoji="0" lang="en-US">
                <a:solidFill>
                  <a:schemeClr val="tx1"/>
                </a:solidFill>
                <a:latin typeface="Times" pitchFamily="32" charset="0"/>
              </a:rPr>
              <a:t>-1</a:t>
            </a:r>
            <a:r>
              <a:rPr kumimoji="0" lang="en-US">
                <a:solidFill>
                  <a:schemeClr val="tx1"/>
                </a:solidFill>
              </a:rPr>
              <a:t> polynomial </a:t>
            </a:r>
            <a:r>
              <a:rPr kumimoji="0" lang="en-US" i="1">
                <a:solidFill>
                  <a:schemeClr val="tx1"/>
                </a:solidFill>
                <a:latin typeface="Times" pitchFamily="32" charset="0"/>
              </a:rPr>
              <a:t>A</a:t>
            </a:r>
            <a:r>
              <a:rPr kumimoji="0" lang="en-US">
                <a:solidFill>
                  <a:schemeClr val="tx1"/>
                </a:solidFill>
                <a:latin typeface="Times" pitchFamily="32" charset="0"/>
              </a:rPr>
              <a:t>(</a:t>
            </a:r>
            <a:r>
              <a:rPr kumimoji="0" lang="en-US" i="1">
                <a:solidFill>
                  <a:schemeClr val="tx1"/>
                </a:solidFill>
                <a:latin typeface="Times" pitchFamily="32" charset="0"/>
              </a:rPr>
              <a:t>x</a:t>
            </a:r>
            <a:r>
              <a:rPr kumimoji="0" lang="en-US">
                <a:solidFill>
                  <a:schemeClr val="tx1"/>
                </a:solidFill>
                <a:latin typeface="Times" pitchFamily="32" charset="0"/>
              </a:rPr>
              <a:t>) = </a:t>
            </a:r>
            <a:r>
              <a:rPr kumimoji="0" lang="en-US" i="1">
                <a:solidFill>
                  <a:schemeClr val="tx1"/>
                </a:solidFill>
                <a:latin typeface="Times" pitchFamily="32" charset="0"/>
              </a:rPr>
              <a:t>a</a:t>
            </a:r>
            <a:r>
              <a:rPr kumimoji="0" lang="en-US" baseline="-25000">
                <a:solidFill>
                  <a:schemeClr val="tx1"/>
                </a:solidFill>
                <a:latin typeface="Times" pitchFamily="32" charset="0"/>
              </a:rPr>
              <a:t>0</a:t>
            </a:r>
            <a:r>
              <a:rPr kumimoji="0" lang="en-US">
                <a:solidFill>
                  <a:schemeClr val="tx1"/>
                </a:solidFill>
                <a:latin typeface="Times" pitchFamily="32" charset="0"/>
              </a:rPr>
              <a:t> + ... + </a:t>
            </a:r>
            <a:r>
              <a:rPr kumimoji="0" lang="en-US" i="1">
                <a:solidFill>
                  <a:schemeClr val="tx1"/>
                </a:solidFill>
                <a:latin typeface="Times" pitchFamily="32" charset="0"/>
              </a:rPr>
              <a:t>a</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a:t>
            </a:r>
            <a:r>
              <a:rPr kumimoji="0" lang="en-US">
                <a:solidFill>
                  <a:schemeClr val="tx1"/>
                </a:solidFill>
                <a:latin typeface="Times" pitchFamily="32" charset="0"/>
              </a:rPr>
              <a:t> </a:t>
            </a:r>
            <a:r>
              <a:rPr kumimoji="0" lang="en-US" i="1">
                <a:solidFill>
                  <a:schemeClr val="tx1"/>
                </a:solidFill>
                <a:latin typeface="Times" pitchFamily="32" charset="0"/>
              </a:rPr>
              <a:t>x</a:t>
            </a:r>
            <a:r>
              <a:rPr kumimoji="0" lang="en-US" i="1" baseline="30000">
                <a:solidFill>
                  <a:schemeClr val="tx1"/>
                </a:solidFill>
                <a:latin typeface="Times" pitchFamily="32" charset="0"/>
              </a:rPr>
              <a:t>n</a:t>
            </a:r>
            <a:r>
              <a:rPr kumimoji="0" lang="en-US" baseline="30000">
                <a:solidFill>
                  <a:schemeClr val="tx1"/>
                </a:solidFill>
                <a:latin typeface="Times" pitchFamily="32" charset="0"/>
              </a:rPr>
              <a:t>-1</a:t>
            </a:r>
            <a:r>
              <a:rPr kumimoji="0" lang="en-US">
                <a:solidFill>
                  <a:schemeClr val="tx1"/>
                </a:solidFill>
              </a:rPr>
              <a:t> at its</a:t>
            </a:r>
            <a:br>
              <a:rPr kumimoji="0" lang="en-US">
                <a:solidFill>
                  <a:schemeClr val="tx1"/>
                </a:solidFill>
              </a:rPr>
            </a:br>
            <a:r>
              <a:rPr kumimoji="0" lang="en-US" i="1">
                <a:solidFill>
                  <a:schemeClr val="tx1"/>
                </a:solidFill>
                <a:latin typeface="Times" pitchFamily="32" charset="0"/>
              </a:rPr>
              <a:t>n</a:t>
            </a:r>
            <a:r>
              <a:rPr kumimoji="0" lang="en-US" i="1" baseline="30000">
                <a:solidFill>
                  <a:schemeClr val="tx1"/>
                </a:solidFill>
                <a:latin typeface="Times" pitchFamily="32" charset="0"/>
              </a:rPr>
              <a:t>th</a:t>
            </a:r>
            <a:r>
              <a:rPr kumimoji="0" lang="en-US">
                <a:solidFill>
                  <a:schemeClr val="tx1"/>
                </a:solidFill>
              </a:rPr>
              <a:t> roots of unity: </a:t>
            </a:r>
            <a:r>
              <a:rPr kumimoji="0" lang="en-US">
                <a:solidFill>
                  <a:schemeClr val="tx1"/>
                </a:solidFill>
                <a:sym typeface="Symbol" pitchFamily="18" charset="2"/>
              </a:rPr>
              <a:t></a:t>
            </a:r>
            <a:r>
              <a:rPr kumimoji="0" lang="en-US" baseline="30000">
                <a:solidFill>
                  <a:schemeClr val="tx1"/>
                </a:solidFill>
                <a:latin typeface="Times" pitchFamily="32" charset="0"/>
              </a:rPr>
              <a:t>0</a:t>
            </a:r>
            <a:r>
              <a:rPr kumimoji="0" lang="en-US">
                <a:solidFill>
                  <a:schemeClr val="tx1"/>
                </a:solidFill>
                <a:latin typeface="Times" pitchFamily="32" charset="0"/>
              </a:rPr>
              <a:t>, </a:t>
            </a:r>
            <a:r>
              <a:rPr kumimoji="0" lang="en-US">
                <a:solidFill>
                  <a:schemeClr val="tx1"/>
                </a:solidFill>
                <a:sym typeface="Symbol" pitchFamily="18" charset="2"/>
              </a:rPr>
              <a:t></a:t>
            </a:r>
            <a:r>
              <a:rPr kumimoji="0" lang="en-US" baseline="30000">
                <a:solidFill>
                  <a:schemeClr val="tx1"/>
                </a:solidFill>
                <a:latin typeface="Times" pitchFamily="32" charset="0"/>
              </a:rPr>
              <a:t>1</a:t>
            </a:r>
            <a:r>
              <a:rPr kumimoji="0" lang="en-US">
                <a:solidFill>
                  <a:schemeClr val="tx1"/>
                </a:solidFill>
                <a:latin typeface="Times" pitchFamily="32" charset="0"/>
              </a:rPr>
              <a:t>, …,</a:t>
            </a:r>
            <a:r>
              <a:rPr kumimoji="0" lang="en-US">
                <a:solidFill>
                  <a:schemeClr val="tx1"/>
                </a:solidFill>
              </a:rPr>
              <a:t> </a:t>
            </a:r>
            <a:r>
              <a:rPr kumimoji="0" lang="en-US">
                <a:solidFill>
                  <a:schemeClr val="tx1"/>
                </a:solidFill>
                <a:sym typeface="Symbol" pitchFamily="18" charset="2"/>
              </a:rPr>
              <a:t></a:t>
            </a:r>
            <a:r>
              <a:rPr kumimoji="0" lang="en-US" i="1" baseline="30000">
                <a:solidFill>
                  <a:schemeClr val="tx1"/>
                </a:solidFill>
                <a:latin typeface="Times" pitchFamily="32" charset="0"/>
              </a:rPr>
              <a:t>n</a:t>
            </a:r>
            <a:r>
              <a:rPr kumimoji="0" lang="en-US" baseline="30000">
                <a:solidFill>
                  <a:schemeClr val="tx1"/>
                </a:solidFill>
                <a:latin typeface="Times" pitchFamily="32" charset="0"/>
              </a:rPr>
              <a:t>-1</a:t>
            </a:r>
            <a:r>
              <a:rPr kumimoji="0" lang="en-US">
                <a:solidFill>
                  <a:schemeClr val="tx1"/>
                </a:solidFill>
              </a:rPr>
              <a:t>.</a:t>
            </a:r>
          </a:p>
          <a:p>
            <a:endParaRPr kumimoji="0" lang="en-US"/>
          </a:p>
          <a:p>
            <a:r>
              <a:rPr kumimoji="0" lang="en-US"/>
              <a:t>Divide.  </a:t>
            </a:r>
            <a:r>
              <a:rPr kumimoji="0" lang="en-US">
                <a:solidFill>
                  <a:schemeClr val="tx1"/>
                </a:solidFill>
              </a:rPr>
              <a:t>Break up polynomial into even and odd powers.</a:t>
            </a:r>
          </a:p>
          <a:p>
            <a:pPr lvl="1"/>
            <a:r>
              <a:rPr kumimoji="0" lang="en-US" i="1">
                <a:latin typeface="Times" pitchFamily="32" charset="0"/>
              </a:rPr>
              <a:t>A</a:t>
            </a:r>
            <a:r>
              <a:rPr kumimoji="0" lang="en-US" i="1" baseline="-25000">
                <a:latin typeface="Times" pitchFamily="32" charset="0"/>
              </a:rPr>
              <a:t>even</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  a</a:t>
            </a:r>
            <a:r>
              <a:rPr kumimoji="0" lang="en-US" baseline="-25000">
                <a:latin typeface="Times" pitchFamily="32" charset="0"/>
              </a:rPr>
              <a:t>0</a:t>
            </a:r>
            <a:r>
              <a:rPr kumimoji="0" lang="en-US" i="1" baseline="-25000">
                <a:latin typeface="Times" pitchFamily="32" charset="0"/>
              </a:rPr>
              <a:t> </a:t>
            </a:r>
            <a:r>
              <a:rPr kumimoji="0" lang="en-US" i="1">
                <a:latin typeface="Times" pitchFamily="32" charset="0"/>
              </a:rPr>
              <a:t>+ a</a:t>
            </a:r>
            <a:r>
              <a:rPr kumimoji="0" lang="en-US" baseline="-25000">
                <a:latin typeface="Times" pitchFamily="32" charset="0"/>
              </a:rPr>
              <a:t>2</a:t>
            </a:r>
            <a:r>
              <a:rPr kumimoji="0" lang="en-US" i="1">
                <a:latin typeface="Times" pitchFamily="32" charset="0"/>
              </a:rPr>
              <a:t>x + a</a:t>
            </a:r>
            <a:r>
              <a:rPr kumimoji="0" lang="en-US" baseline="-25000">
                <a:latin typeface="Times" pitchFamily="32" charset="0"/>
              </a:rPr>
              <a:t>4</a:t>
            </a:r>
            <a:r>
              <a:rPr kumimoji="0" lang="en-US" i="1">
                <a:latin typeface="Times" pitchFamily="32" charset="0"/>
              </a:rPr>
              <a:t>x</a:t>
            </a:r>
            <a:r>
              <a:rPr kumimoji="0" lang="en-US" baseline="30000">
                <a:latin typeface="Times" pitchFamily="32" charset="0"/>
              </a:rPr>
              <a:t>2</a:t>
            </a:r>
            <a:r>
              <a:rPr kumimoji="0" lang="en-US" i="1">
                <a:latin typeface="Times" pitchFamily="32" charset="0"/>
              </a:rPr>
              <a:t> + … + a</a:t>
            </a:r>
            <a:r>
              <a:rPr kumimoji="0" lang="en-US" i="1" baseline="-25000">
                <a:latin typeface="Times" pitchFamily="32" charset="0"/>
              </a:rPr>
              <a:t>n</a:t>
            </a:r>
            <a:r>
              <a:rPr kumimoji="0" lang="en-US" baseline="-25000">
                <a:latin typeface="Times" pitchFamily="32" charset="0"/>
              </a:rPr>
              <a:t>-2</a:t>
            </a:r>
            <a:r>
              <a:rPr kumimoji="0" lang="en-US" i="1" baseline="-25000">
                <a:latin typeface="Times" pitchFamily="32" charset="0"/>
              </a:rPr>
              <a:t> </a:t>
            </a:r>
            <a:r>
              <a:rPr kumimoji="0" lang="en-US" i="1">
                <a:latin typeface="Times" pitchFamily="32" charset="0"/>
              </a:rPr>
              <a:t>x</a:t>
            </a:r>
            <a:r>
              <a:rPr kumimoji="0" lang="en-US" i="1" baseline="30000">
                <a:latin typeface="Times" pitchFamily="32" charset="0"/>
              </a:rPr>
              <a:t> n</a:t>
            </a:r>
            <a:r>
              <a:rPr kumimoji="0" lang="en-US" baseline="30000">
                <a:latin typeface="Times" pitchFamily="32" charset="0"/>
              </a:rPr>
              <a:t>/2 - 1</a:t>
            </a:r>
            <a:r>
              <a:rPr kumimoji="0" lang="en-US" i="1">
                <a:latin typeface="Times" pitchFamily="32" charset="0"/>
              </a:rPr>
              <a:t>.</a:t>
            </a:r>
          </a:p>
          <a:p>
            <a:pPr lvl="1"/>
            <a:r>
              <a:rPr kumimoji="0" lang="en-US" i="1">
                <a:latin typeface="Times" pitchFamily="32" charset="0"/>
              </a:rPr>
              <a:t>A</a:t>
            </a:r>
            <a:r>
              <a:rPr kumimoji="0" lang="en-US" i="1" baseline="-25000">
                <a:latin typeface="Times" pitchFamily="32" charset="0"/>
              </a:rPr>
              <a:t>odd </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  a</a:t>
            </a:r>
            <a:r>
              <a:rPr kumimoji="0" lang="en-US" baseline="-25000">
                <a:latin typeface="Times" pitchFamily="32" charset="0"/>
              </a:rPr>
              <a:t>1</a:t>
            </a:r>
            <a:r>
              <a:rPr kumimoji="0" lang="en-US" i="1">
                <a:latin typeface="Times" pitchFamily="32" charset="0"/>
              </a:rPr>
              <a:t> + a</a:t>
            </a:r>
            <a:r>
              <a:rPr kumimoji="0" lang="en-US" baseline="-25000">
                <a:latin typeface="Times" pitchFamily="32" charset="0"/>
              </a:rPr>
              <a:t>3</a:t>
            </a:r>
            <a:r>
              <a:rPr kumimoji="0" lang="en-US" i="1">
                <a:latin typeface="Times" pitchFamily="32" charset="0"/>
              </a:rPr>
              <a:t>x + a</a:t>
            </a:r>
            <a:r>
              <a:rPr kumimoji="0" lang="en-US" baseline="-25000">
                <a:latin typeface="Times" pitchFamily="32" charset="0"/>
              </a:rPr>
              <a:t>5</a:t>
            </a:r>
            <a:r>
              <a:rPr kumimoji="0" lang="en-US" i="1">
                <a:latin typeface="Times" pitchFamily="32" charset="0"/>
              </a:rPr>
              <a:t>x</a:t>
            </a:r>
            <a:r>
              <a:rPr kumimoji="0" lang="en-US" baseline="30000">
                <a:latin typeface="Times" pitchFamily="32" charset="0"/>
              </a:rPr>
              <a:t>2</a:t>
            </a:r>
            <a:r>
              <a:rPr kumimoji="0" lang="en-US" i="1">
                <a:latin typeface="Times" pitchFamily="32" charset="0"/>
              </a:rPr>
              <a:t> + … + a</a:t>
            </a:r>
            <a:r>
              <a:rPr kumimoji="0" lang="en-US" i="1" baseline="-25000">
                <a:latin typeface="Times" pitchFamily="32" charset="0"/>
              </a:rPr>
              <a:t>n</a:t>
            </a:r>
            <a:r>
              <a:rPr kumimoji="0" lang="en-US" baseline="-25000">
                <a:latin typeface="Times" pitchFamily="32" charset="0"/>
              </a:rPr>
              <a:t>-1</a:t>
            </a:r>
            <a:r>
              <a:rPr kumimoji="0" lang="en-US" i="1" baseline="-25000">
                <a:latin typeface="Times" pitchFamily="32" charset="0"/>
              </a:rPr>
              <a:t> </a:t>
            </a:r>
            <a:r>
              <a:rPr kumimoji="0" lang="en-US" i="1">
                <a:latin typeface="Times" pitchFamily="32" charset="0"/>
              </a:rPr>
              <a:t>x</a:t>
            </a:r>
            <a:r>
              <a:rPr kumimoji="0" lang="en-US" i="1" baseline="30000">
                <a:latin typeface="Times" pitchFamily="32" charset="0"/>
              </a:rPr>
              <a:t> n</a:t>
            </a:r>
            <a:r>
              <a:rPr kumimoji="0" lang="en-US" baseline="30000">
                <a:latin typeface="Times" pitchFamily="32" charset="0"/>
              </a:rPr>
              <a:t>/2 - 1</a:t>
            </a:r>
            <a:r>
              <a:rPr kumimoji="0" lang="en-US" i="1">
                <a:latin typeface="Times" pitchFamily="32" charset="0"/>
              </a:rPr>
              <a:t>.</a:t>
            </a:r>
          </a:p>
          <a:p>
            <a:pPr lvl="1"/>
            <a:r>
              <a:rPr kumimoji="0" lang="en-US" i="1">
                <a:latin typeface="Times" pitchFamily="32" charset="0"/>
              </a:rPr>
              <a:t>A</a:t>
            </a:r>
            <a:r>
              <a:rPr kumimoji="0" lang="en-US">
                <a:latin typeface="Times" pitchFamily="32" charset="0"/>
              </a:rPr>
              <a:t>(</a:t>
            </a:r>
            <a:r>
              <a:rPr kumimoji="0" lang="en-US" i="1">
                <a:latin typeface="Times" pitchFamily="32" charset="0"/>
              </a:rPr>
              <a:t>x</a:t>
            </a:r>
            <a:r>
              <a:rPr kumimoji="0" lang="en-US">
                <a:latin typeface="Times" pitchFamily="32" charset="0"/>
              </a:rPr>
              <a:t>)</a:t>
            </a:r>
            <a:r>
              <a:rPr kumimoji="0" lang="en-US" i="1">
                <a:latin typeface="Times" pitchFamily="32" charset="0"/>
              </a:rPr>
              <a:t>  = A</a:t>
            </a:r>
            <a:r>
              <a:rPr kumimoji="0" lang="en-US" i="1" baseline="-25000">
                <a:latin typeface="Times" pitchFamily="32" charset="0"/>
              </a:rPr>
              <a:t>even</a:t>
            </a:r>
            <a:r>
              <a:rPr kumimoji="0" lang="en-US">
                <a:latin typeface="Times" pitchFamily="32" charset="0"/>
              </a:rPr>
              <a:t>(</a:t>
            </a:r>
            <a:r>
              <a:rPr kumimoji="0" lang="en-US" i="1">
                <a:latin typeface="Times" pitchFamily="32" charset="0"/>
              </a:rPr>
              <a:t>x</a:t>
            </a:r>
            <a:r>
              <a:rPr kumimoji="0" lang="en-US" baseline="30000">
                <a:latin typeface="Times" pitchFamily="32" charset="0"/>
              </a:rPr>
              <a:t>2</a:t>
            </a:r>
            <a:r>
              <a:rPr kumimoji="0" lang="en-US">
                <a:latin typeface="Times" pitchFamily="32" charset="0"/>
              </a:rPr>
              <a:t>)</a:t>
            </a:r>
            <a:r>
              <a:rPr kumimoji="0" lang="en-US" i="1">
                <a:latin typeface="Times" pitchFamily="32" charset="0"/>
              </a:rPr>
              <a:t> + x A</a:t>
            </a:r>
            <a:r>
              <a:rPr kumimoji="0" lang="en-US" i="1" baseline="-25000">
                <a:latin typeface="Times" pitchFamily="32" charset="0"/>
              </a:rPr>
              <a:t>odd</a:t>
            </a:r>
            <a:r>
              <a:rPr kumimoji="0" lang="en-US">
                <a:latin typeface="Times" pitchFamily="32" charset="0"/>
              </a:rPr>
              <a:t>(</a:t>
            </a:r>
            <a:r>
              <a:rPr kumimoji="0" lang="en-US" i="1">
                <a:latin typeface="Times" pitchFamily="32" charset="0"/>
              </a:rPr>
              <a:t>x</a:t>
            </a:r>
            <a:r>
              <a:rPr kumimoji="0" lang="en-US" baseline="30000">
                <a:latin typeface="Times" pitchFamily="32" charset="0"/>
              </a:rPr>
              <a:t>2</a:t>
            </a:r>
            <a:r>
              <a:rPr kumimoji="0" lang="en-US">
                <a:latin typeface="Times" pitchFamily="32" charset="0"/>
              </a:rPr>
              <a:t>).</a:t>
            </a:r>
            <a:endParaRPr kumimoji="0" lang="en-US" i="1">
              <a:latin typeface="Times" pitchFamily="32" charset="0"/>
            </a:endParaRPr>
          </a:p>
          <a:p>
            <a:pPr lvl="1"/>
            <a:endParaRPr kumimoji="0" lang="en-US"/>
          </a:p>
          <a:p>
            <a:r>
              <a:rPr kumimoji="0" lang="en-US"/>
              <a:t>Conquer.  </a:t>
            </a:r>
            <a:r>
              <a:rPr kumimoji="0" lang="en-US">
                <a:solidFill>
                  <a:schemeClr val="tx1"/>
                </a:solidFill>
              </a:rPr>
              <a:t>Evaluate </a:t>
            </a:r>
            <a:r>
              <a:rPr kumimoji="0" lang="en-US" i="1">
                <a:solidFill>
                  <a:schemeClr val="tx1"/>
                </a:solidFill>
                <a:latin typeface="Times" pitchFamily="32" charset="0"/>
              </a:rPr>
              <a:t>A</a:t>
            </a:r>
            <a:r>
              <a:rPr kumimoji="0" lang="en-US" i="1" baseline="-25000">
                <a:solidFill>
                  <a:schemeClr val="tx1"/>
                </a:solidFill>
                <a:latin typeface="Times" pitchFamily="32" charset="0"/>
              </a:rPr>
              <a:t>even</a:t>
            </a:r>
            <a:r>
              <a:rPr kumimoji="0" lang="en-US">
                <a:solidFill>
                  <a:schemeClr val="tx1"/>
                </a:solidFill>
                <a:latin typeface="Times" pitchFamily="32" charset="0"/>
              </a:rPr>
              <a:t>(</a:t>
            </a:r>
            <a:r>
              <a:rPr kumimoji="0" lang="en-US" i="1">
                <a:solidFill>
                  <a:schemeClr val="tx1"/>
                </a:solidFill>
                <a:latin typeface="Times" pitchFamily="32" charset="0"/>
              </a:rPr>
              <a:t>x</a:t>
            </a:r>
            <a:r>
              <a:rPr kumimoji="0" lang="en-US">
                <a:solidFill>
                  <a:schemeClr val="tx1"/>
                </a:solidFill>
                <a:latin typeface="Times" pitchFamily="32" charset="0"/>
              </a:rPr>
              <a:t>)</a:t>
            </a:r>
            <a:r>
              <a:rPr kumimoji="0" lang="en-US">
                <a:solidFill>
                  <a:schemeClr val="tx1"/>
                </a:solidFill>
              </a:rPr>
              <a:t> and </a:t>
            </a:r>
            <a:r>
              <a:rPr kumimoji="0" lang="en-US" i="1">
                <a:solidFill>
                  <a:schemeClr val="tx1"/>
                </a:solidFill>
                <a:latin typeface="Times" pitchFamily="32" charset="0"/>
              </a:rPr>
              <a:t>A</a:t>
            </a:r>
            <a:r>
              <a:rPr kumimoji="0" lang="en-US" i="1" baseline="-25000">
                <a:solidFill>
                  <a:schemeClr val="tx1"/>
                </a:solidFill>
                <a:latin typeface="Times" pitchFamily="32" charset="0"/>
              </a:rPr>
              <a:t>odd</a:t>
            </a:r>
            <a:r>
              <a:rPr kumimoji="0" lang="en-US">
                <a:solidFill>
                  <a:schemeClr val="tx1"/>
                </a:solidFill>
                <a:latin typeface="Times" pitchFamily="32" charset="0"/>
              </a:rPr>
              <a:t>(</a:t>
            </a:r>
            <a:r>
              <a:rPr kumimoji="0" lang="en-US" i="1">
                <a:solidFill>
                  <a:schemeClr val="tx1"/>
                </a:solidFill>
                <a:latin typeface="Times" pitchFamily="32" charset="0"/>
              </a:rPr>
              <a:t>x</a:t>
            </a:r>
            <a:r>
              <a:rPr kumimoji="0" lang="en-US">
                <a:solidFill>
                  <a:schemeClr val="tx1"/>
                </a:solidFill>
                <a:latin typeface="Times" pitchFamily="32" charset="0"/>
              </a:rPr>
              <a:t>)</a:t>
            </a:r>
            <a:r>
              <a:rPr kumimoji="0" lang="en-US">
                <a:solidFill>
                  <a:schemeClr val="tx1"/>
                </a:solidFill>
              </a:rPr>
              <a:t> at the ½</a:t>
            </a:r>
            <a:r>
              <a:rPr kumimoji="0" lang="en-US" i="1">
                <a:solidFill>
                  <a:schemeClr val="tx1"/>
                </a:solidFill>
                <a:latin typeface="Times" pitchFamily="32" charset="0"/>
              </a:rPr>
              <a:t>n</a:t>
            </a:r>
            <a:r>
              <a:rPr kumimoji="0" lang="en-US" i="1" baseline="30000">
                <a:solidFill>
                  <a:schemeClr val="tx1"/>
                </a:solidFill>
                <a:latin typeface="Times" pitchFamily="32" charset="0"/>
              </a:rPr>
              <a:t>th</a:t>
            </a:r>
            <a:br>
              <a:rPr kumimoji="0" lang="en-US">
                <a:solidFill>
                  <a:schemeClr val="tx1"/>
                </a:solidFill>
              </a:rPr>
            </a:br>
            <a:r>
              <a:rPr kumimoji="0" lang="en-US">
                <a:solidFill>
                  <a:schemeClr val="tx1"/>
                </a:solidFill>
              </a:rPr>
              <a:t>roots of unity: </a:t>
            </a:r>
            <a:r>
              <a:rPr kumimoji="0" lang="en-US">
                <a:solidFill>
                  <a:schemeClr val="tx1"/>
                </a:solidFill>
                <a:sym typeface="Symbol" pitchFamily="18" charset="2"/>
              </a:rPr>
              <a:t></a:t>
            </a:r>
            <a:r>
              <a:rPr kumimoji="0" lang="en-US" baseline="30000">
                <a:solidFill>
                  <a:schemeClr val="tx1"/>
                </a:solidFill>
                <a:latin typeface="Times" pitchFamily="32" charset="0"/>
              </a:rPr>
              <a:t>0</a:t>
            </a:r>
            <a:r>
              <a:rPr kumimoji="0" lang="en-US">
                <a:solidFill>
                  <a:schemeClr val="tx1"/>
                </a:solidFill>
                <a:latin typeface="Times" pitchFamily="32" charset="0"/>
              </a:rPr>
              <a:t>, </a:t>
            </a:r>
            <a:r>
              <a:rPr kumimoji="0" lang="en-US">
                <a:solidFill>
                  <a:schemeClr val="tx1"/>
                </a:solidFill>
                <a:sym typeface="Symbol" pitchFamily="18" charset="2"/>
              </a:rPr>
              <a:t></a:t>
            </a:r>
            <a:r>
              <a:rPr kumimoji="0" lang="en-US" baseline="30000">
                <a:solidFill>
                  <a:schemeClr val="tx1"/>
                </a:solidFill>
                <a:latin typeface="Times" pitchFamily="32" charset="0"/>
              </a:rPr>
              <a:t>1</a:t>
            </a:r>
            <a:r>
              <a:rPr kumimoji="0" lang="en-US">
                <a:solidFill>
                  <a:schemeClr val="tx1"/>
                </a:solidFill>
                <a:latin typeface="Times" pitchFamily="32" charset="0"/>
              </a:rPr>
              <a:t>, …, </a:t>
            </a:r>
            <a:r>
              <a:rPr kumimoji="0" lang="en-US">
                <a:solidFill>
                  <a:schemeClr val="tx1"/>
                </a:solidFill>
                <a:sym typeface="Symbol" pitchFamily="18" charset="2"/>
              </a:rPr>
              <a:t></a:t>
            </a:r>
            <a:r>
              <a:rPr kumimoji="0" lang="en-US" i="1" baseline="30000">
                <a:solidFill>
                  <a:schemeClr val="tx1"/>
                </a:solidFill>
                <a:latin typeface="Times" pitchFamily="32" charset="0"/>
              </a:rPr>
              <a:t>n</a:t>
            </a:r>
            <a:r>
              <a:rPr kumimoji="0" lang="en-US" baseline="30000">
                <a:solidFill>
                  <a:schemeClr val="tx1"/>
                </a:solidFill>
                <a:latin typeface="Times" pitchFamily="32" charset="0"/>
              </a:rPr>
              <a:t>/2-1</a:t>
            </a:r>
            <a:r>
              <a:rPr kumimoji="0" lang="en-US">
                <a:solidFill>
                  <a:schemeClr val="tx1"/>
                </a:solidFill>
              </a:rPr>
              <a:t>.</a:t>
            </a:r>
          </a:p>
          <a:p>
            <a:endParaRPr kumimoji="0" lang="en-US"/>
          </a:p>
          <a:p>
            <a:r>
              <a:rPr kumimoji="0" lang="en-US"/>
              <a:t>Combine.  </a:t>
            </a:r>
          </a:p>
          <a:p>
            <a:pPr lvl="1"/>
            <a:r>
              <a:rPr kumimoji="0" lang="en-US" i="1">
                <a:latin typeface="Times" pitchFamily="32" charset="0"/>
              </a:rPr>
              <a:t>A</a:t>
            </a:r>
            <a:r>
              <a:rPr kumimoji="0" lang="en-US">
                <a:latin typeface="Times" pitchFamily="32" charset="0"/>
              </a:rPr>
              <a:t>(</a:t>
            </a:r>
            <a:r>
              <a:rPr kumimoji="0" lang="en-US" i="1">
                <a:latin typeface="Times" pitchFamily="32" charset="0"/>
                <a:sym typeface="Symbol" pitchFamily="18" charset="2"/>
              </a:rPr>
              <a:t> </a:t>
            </a:r>
            <a:r>
              <a:rPr kumimoji="0" lang="en-US" i="1" baseline="30000">
                <a:latin typeface="Times" pitchFamily="32" charset="0"/>
              </a:rPr>
              <a:t>k</a:t>
            </a:r>
            <a:r>
              <a:rPr kumimoji="0" lang="en-US">
                <a:latin typeface="Times" pitchFamily="32" charset="0"/>
              </a:rPr>
              <a:t>)</a:t>
            </a:r>
            <a:r>
              <a:rPr kumimoji="0" lang="en-US" i="1">
                <a:latin typeface="Times" pitchFamily="32" charset="0"/>
              </a:rPr>
              <a:t>      </a:t>
            </a:r>
            <a:r>
              <a:rPr kumimoji="0" lang="en-US">
                <a:latin typeface="Times" pitchFamily="32" charset="0"/>
              </a:rPr>
              <a:t>= </a:t>
            </a:r>
            <a:r>
              <a:rPr kumimoji="0" lang="en-US" i="1">
                <a:latin typeface="Times" pitchFamily="32" charset="0"/>
              </a:rPr>
              <a:t>A</a:t>
            </a:r>
            <a:r>
              <a:rPr kumimoji="0" lang="en-US" i="1" baseline="-25000">
                <a:latin typeface="Times" pitchFamily="32" charset="0"/>
              </a:rPr>
              <a:t>even</a:t>
            </a:r>
            <a:r>
              <a:rPr kumimoji="0" lang="en-US">
                <a:latin typeface="Times" pitchFamily="32" charset="0"/>
              </a:rPr>
              <a:t>(</a:t>
            </a:r>
            <a:r>
              <a:rPr kumimoji="0" lang="en-US" i="1">
                <a:latin typeface="Times" pitchFamily="32" charset="0"/>
                <a:sym typeface="Symbol" pitchFamily="18" charset="2"/>
              </a:rPr>
              <a:t></a:t>
            </a:r>
            <a:r>
              <a:rPr kumimoji="0" lang="en-US" i="1" baseline="30000">
                <a:latin typeface="Times" pitchFamily="32" charset="0"/>
              </a:rPr>
              <a:t> k</a:t>
            </a:r>
            <a:r>
              <a:rPr kumimoji="0" lang="en-US">
                <a:latin typeface="Times" pitchFamily="32" charset="0"/>
              </a:rPr>
              <a:t>)</a:t>
            </a:r>
            <a:r>
              <a:rPr kumimoji="0" lang="en-US" i="1">
                <a:latin typeface="Times" pitchFamily="32" charset="0"/>
              </a:rPr>
              <a:t> + </a:t>
            </a:r>
            <a:r>
              <a:rPr kumimoji="0" lang="en-US" i="1">
                <a:latin typeface="Times" pitchFamily="32" charset="0"/>
                <a:sym typeface="Symbol" pitchFamily="18" charset="2"/>
              </a:rPr>
              <a:t> </a:t>
            </a:r>
            <a:r>
              <a:rPr kumimoji="0" lang="en-US" i="1" baseline="30000">
                <a:latin typeface="Times" pitchFamily="32" charset="0"/>
              </a:rPr>
              <a:t>k</a:t>
            </a:r>
            <a:r>
              <a:rPr kumimoji="0" lang="en-US" i="1">
                <a:latin typeface="Times" pitchFamily="32" charset="0"/>
              </a:rPr>
              <a:t> A</a:t>
            </a:r>
            <a:r>
              <a:rPr kumimoji="0" lang="en-US" i="1" baseline="-25000">
                <a:latin typeface="Times" pitchFamily="32" charset="0"/>
              </a:rPr>
              <a:t>odd</a:t>
            </a:r>
            <a:r>
              <a:rPr kumimoji="0" lang="en-US" baseline="-25000">
                <a:latin typeface="Times" pitchFamily="32" charset="0"/>
              </a:rPr>
              <a:t> </a:t>
            </a:r>
            <a:r>
              <a:rPr kumimoji="0" lang="en-US">
                <a:latin typeface="Times" pitchFamily="32" charset="0"/>
              </a:rPr>
              <a:t>(</a:t>
            </a:r>
            <a:r>
              <a:rPr kumimoji="0" lang="en-US" i="1">
                <a:latin typeface="Times" pitchFamily="32" charset="0"/>
                <a:sym typeface="Symbol" pitchFamily="18" charset="2"/>
              </a:rPr>
              <a:t></a:t>
            </a:r>
            <a:r>
              <a:rPr kumimoji="0" lang="en-US" i="1" baseline="30000">
                <a:latin typeface="Times" pitchFamily="32" charset="0"/>
              </a:rPr>
              <a:t> k</a:t>
            </a:r>
            <a:r>
              <a:rPr kumimoji="0" lang="en-US">
                <a:latin typeface="Times" pitchFamily="32" charset="0"/>
              </a:rPr>
              <a:t>),   0 </a:t>
            </a:r>
            <a:r>
              <a:rPr kumimoji="0" lang="en-US">
                <a:latin typeface="Times" pitchFamily="32" charset="0"/>
                <a:sym typeface="Symbol" pitchFamily="18" charset="2"/>
              </a:rPr>
              <a:t></a:t>
            </a:r>
            <a:r>
              <a:rPr kumimoji="0" lang="en-US" i="1">
                <a:latin typeface="Times" pitchFamily="32" charset="0"/>
              </a:rPr>
              <a:t> k </a:t>
            </a:r>
            <a:r>
              <a:rPr kumimoji="0" lang="en-US">
                <a:latin typeface="Times" pitchFamily="32" charset="0"/>
              </a:rPr>
              <a:t>&lt;</a:t>
            </a:r>
            <a:r>
              <a:rPr kumimoji="0" lang="en-US" i="1">
                <a:latin typeface="Times" pitchFamily="32" charset="0"/>
              </a:rPr>
              <a:t> n</a:t>
            </a:r>
            <a:r>
              <a:rPr kumimoji="0" lang="en-US">
                <a:latin typeface="Times" pitchFamily="32" charset="0"/>
              </a:rPr>
              <a:t>/2</a:t>
            </a:r>
            <a:endParaRPr kumimoji="0" lang="en-US" i="1">
              <a:latin typeface="Times" pitchFamily="32" charset="0"/>
            </a:endParaRPr>
          </a:p>
          <a:p>
            <a:pPr lvl="1"/>
            <a:r>
              <a:rPr kumimoji="0" lang="en-US" i="1">
                <a:latin typeface="Times" pitchFamily="32" charset="0"/>
              </a:rPr>
              <a:t>A</a:t>
            </a:r>
            <a:r>
              <a:rPr kumimoji="0" lang="en-US">
                <a:latin typeface="Times" pitchFamily="32" charset="0"/>
              </a:rPr>
              <a:t>(</a:t>
            </a:r>
            <a:r>
              <a:rPr kumimoji="0" lang="en-US" i="1">
                <a:latin typeface="Times" pitchFamily="32" charset="0"/>
                <a:sym typeface="Symbol" pitchFamily="18" charset="2"/>
              </a:rPr>
              <a:t> </a:t>
            </a:r>
            <a:r>
              <a:rPr kumimoji="0" lang="en-US" i="1" baseline="30000">
                <a:latin typeface="Times" pitchFamily="32" charset="0"/>
              </a:rPr>
              <a:t>k+ ½n</a:t>
            </a:r>
            <a:r>
              <a:rPr kumimoji="0" lang="en-US">
                <a:latin typeface="Times" pitchFamily="32" charset="0"/>
              </a:rPr>
              <a:t>) = </a:t>
            </a:r>
            <a:r>
              <a:rPr kumimoji="0" lang="en-US" i="1">
                <a:latin typeface="Times" pitchFamily="32" charset="0"/>
              </a:rPr>
              <a:t>A</a:t>
            </a:r>
            <a:r>
              <a:rPr kumimoji="0" lang="en-US" i="1" baseline="-25000">
                <a:latin typeface="Times" pitchFamily="32" charset="0"/>
              </a:rPr>
              <a:t>even</a:t>
            </a:r>
            <a:r>
              <a:rPr kumimoji="0" lang="en-US">
                <a:latin typeface="Times" pitchFamily="32" charset="0"/>
              </a:rPr>
              <a:t>(</a:t>
            </a:r>
            <a:r>
              <a:rPr kumimoji="0" lang="en-US" i="1">
                <a:latin typeface="Times" pitchFamily="32" charset="0"/>
                <a:sym typeface="Symbol" pitchFamily="18" charset="2"/>
              </a:rPr>
              <a:t></a:t>
            </a:r>
            <a:r>
              <a:rPr kumimoji="0" lang="en-US" i="1" baseline="30000">
                <a:latin typeface="Times" pitchFamily="32" charset="0"/>
              </a:rPr>
              <a:t> k</a:t>
            </a:r>
            <a:r>
              <a:rPr kumimoji="0" lang="en-US">
                <a:latin typeface="Times" pitchFamily="32" charset="0"/>
              </a:rPr>
              <a:t>)</a:t>
            </a:r>
            <a:r>
              <a:rPr kumimoji="0" lang="en-US" i="1">
                <a:latin typeface="Times" pitchFamily="32" charset="0"/>
              </a:rPr>
              <a:t> – </a:t>
            </a:r>
            <a:r>
              <a:rPr kumimoji="0" lang="en-US" i="1">
                <a:latin typeface="Times" pitchFamily="32" charset="0"/>
                <a:sym typeface="Symbol" pitchFamily="18" charset="2"/>
              </a:rPr>
              <a:t> </a:t>
            </a:r>
            <a:r>
              <a:rPr kumimoji="0" lang="en-US" i="1" baseline="30000">
                <a:latin typeface="Times" pitchFamily="32" charset="0"/>
              </a:rPr>
              <a:t>k</a:t>
            </a:r>
            <a:r>
              <a:rPr kumimoji="0" lang="en-US" i="1">
                <a:latin typeface="Times" pitchFamily="32" charset="0"/>
              </a:rPr>
              <a:t> A</a:t>
            </a:r>
            <a:r>
              <a:rPr kumimoji="0" lang="en-US" i="1" baseline="-25000">
                <a:latin typeface="Times" pitchFamily="32" charset="0"/>
              </a:rPr>
              <a:t>odd </a:t>
            </a:r>
            <a:r>
              <a:rPr kumimoji="0" lang="en-US">
                <a:latin typeface="Times" pitchFamily="32" charset="0"/>
              </a:rPr>
              <a:t>(</a:t>
            </a:r>
            <a:r>
              <a:rPr kumimoji="0" lang="en-US" i="1">
                <a:latin typeface="Times" pitchFamily="32" charset="0"/>
                <a:sym typeface="Symbol" pitchFamily="18" charset="2"/>
              </a:rPr>
              <a:t></a:t>
            </a:r>
            <a:r>
              <a:rPr kumimoji="0" lang="en-US" i="1" baseline="30000">
                <a:latin typeface="Times" pitchFamily="32" charset="0"/>
              </a:rPr>
              <a:t> k</a:t>
            </a:r>
            <a:r>
              <a:rPr kumimoji="0" lang="en-US">
                <a:latin typeface="Times" pitchFamily="32" charset="0"/>
              </a:rPr>
              <a:t>),   0 </a:t>
            </a:r>
            <a:r>
              <a:rPr kumimoji="0" lang="en-US">
                <a:latin typeface="Times" pitchFamily="32" charset="0"/>
                <a:sym typeface="Symbol" pitchFamily="18" charset="2"/>
              </a:rPr>
              <a:t></a:t>
            </a:r>
            <a:r>
              <a:rPr kumimoji="0" lang="en-US">
                <a:latin typeface="Times" pitchFamily="32" charset="0"/>
              </a:rPr>
              <a:t> </a:t>
            </a:r>
            <a:r>
              <a:rPr kumimoji="0" lang="en-US" i="1">
                <a:latin typeface="Times" pitchFamily="32" charset="0"/>
              </a:rPr>
              <a:t>k </a:t>
            </a:r>
            <a:r>
              <a:rPr kumimoji="0" lang="en-US">
                <a:latin typeface="Times" pitchFamily="32" charset="0"/>
              </a:rPr>
              <a:t>&lt;</a:t>
            </a:r>
            <a:r>
              <a:rPr kumimoji="0" lang="en-US" i="1">
                <a:latin typeface="Times" pitchFamily="32" charset="0"/>
              </a:rPr>
              <a:t> n</a:t>
            </a:r>
            <a:r>
              <a:rPr kumimoji="0" lang="en-US">
                <a:latin typeface="Times" pitchFamily="32" charset="0"/>
              </a:rPr>
              <a:t>/2</a:t>
            </a:r>
            <a:endParaRPr kumimoji="0" lang="en-US" i="1"/>
          </a:p>
          <a:p>
            <a:pPr lvl="1"/>
            <a:endParaRPr kumimoji="0" lang="en-US"/>
          </a:p>
          <a:p>
            <a:pPr lvl="1"/>
            <a:endParaRPr kumimoji="0" lang="en-US"/>
          </a:p>
        </p:txBody>
      </p:sp>
      <p:sp>
        <p:nvSpPr>
          <p:cNvPr id="73732" name="Line 4"/>
          <p:cNvSpPr>
            <a:spLocks noChangeShapeType="1"/>
          </p:cNvSpPr>
          <p:nvPr/>
        </p:nvSpPr>
        <p:spPr bwMode="auto">
          <a:xfrm flipH="1" flipV="1">
            <a:off x="3424238" y="5584825"/>
            <a:ext cx="174625" cy="246063"/>
          </a:xfrm>
          <a:prstGeom prst="line">
            <a:avLst/>
          </a:prstGeom>
          <a:noFill/>
          <a:ln w="9525">
            <a:solidFill>
              <a:schemeClr val="accent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3733" name="Rectangle 5"/>
          <p:cNvSpPr>
            <a:spLocks noChangeArrowheads="1"/>
          </p:cNvSpPr>
          <p:nvPr/>
        </p:nvSpPr>
        <p:spPr bwMode="auto">
          <a:xfrm>
            <a:off x="3532188" y="5853113"/>
            <a:ext cx="1022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1400">
                <a:solidFill>
                  <a:schemeClr val="accent1"/>
                </a:solidFill>
                <a:sym typeface="Symbol" pitchFamily="18" charset="2"/>
              </a:rPr>
              <a:t></a:t>
            </a:r>
            <a:r>
              <a:rPr kumimoji="1" lang="en-US" sz="1400" i="1" baseline="30000">
                <a:solidFill>
                  <a:schemeClr val="accent1"/>
                </a:solidFill>
                <a:latin typeface="Times" pitchFamily="32" charset="0"/>
              </a:rPr>
              <a:t>k</a:t>
            </a:r>
            <a:r>
              <a:rPr kumimoji="1" lang="en-US" sz="1400" baseline="30000">
                <a:solidFill>
                  <a:schemeClr val="accent1"/>
                </a:solidFill>
                <a:latin typeface="Times" pitchFamily="32" charset="0"/>
              </a:rPr>
              <a:t>+ ½</a:t>
            </a:r>
            <a:r>
              <a:rPr kumimoji="1" lang="en-US" sz="1400" i="1" baseline="30000">
                <a:solidFill>
                  <a:schemeClr val="accent1"/>
                </a:solidFill>
                <a:latin typeface="Times" pitchFamily="32" charset="0"/>
              </a:rPr>
              <a:t>n</a:t>
            </a:r>
            <a:r>
              <a:rPr kumimoji="1" lang="en-US" sz="1400">
                <a:solidFill>
                  <a:schemeClr val="accent1"/>
                </a:solidFill>
              </a:rPr>
              <a:t> = </a:t>
            </a:r>
            <a:r>
              <a:rPr kumimoji="1" lang="en-US" sz="1400">
                <a:solidFill>
                  <a:schemeClr val="accent1"/>
                </a:solidFill>
                <a:latin typeface="Times" pitchFamily="32" charset="0"/>
              </a:rPr>
              <a:t>-</a:t>
            </a:r>
            <a:r>
              <a:rPr kumimoji="1" lang="en-US" sz="1400">
                <a:solidFill>
                  <a:schemeClr val="accent1"/>
                </a:solidFill>
                <a:sym typeface="Symbol" pitchFamily="18" charset="2"/>
              </a:rPr>
              <a:t></a:t>
            </a:r>
            <a:r>
              <a:rPr kumimoji="1" lang="en-US" sz="1400" i="1" baseline="30000">
                <a:solidFill>
                  <a:schemeClr val="accent1"/>
                </a:solidFill>
                <a:latin typeface="Times" pitchFamily="32" charset="0"/>
              </a:rPr>
              <a:t>k</a:t>
            </a:r>
            <a:endParaRPr kumimoji="1" lang="en-US" sz="1400" baseline="30000">
              <a:solidFill>
                <a:schemeClr val="accent1"/>
              </a:solidFill>
            </a:endParaRPr>
          </a:p>
        </p:txBody>
      </p:sp>
      <p:sp>
        <p:nvSpPr>
          <p:cNvPr id="73735" name="Rectangle 7"/>
          <p:cNvSpPr>
            <a:spLocks noChangeArrowheads="1"/>
          </p:cNvSpPr>
          <p:nvPr/>
        </p:nvSpPr>
        <p:spPr bwMode="auto">
          <a:xfrm>
            <a:off x="3000375" y="4502150"/>
            <a:ext cx="893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1400">
                <a:solidFill>
                  <a:schemeClr val="accent1"/>
                </a:solidFill>
                <a:sym typeface="Symbol" pitchFamily="18" charset="2"/>
              </a:rPr>
              <a:t></a:t>
            </a:r>
            <a:r>
              <a:rPr kumimoji="1" lang="en-US" sz="1400" i="1" baseline="30000">
                <a:solidFill>
                  <a:schemeClr val="accent1"/>
                </a:solidFill>
                <a:latin typeface="Times" pitchFamily="32" charset="0"/>
              </a:rPr>
              <a:t>k</a:t>
            </a:r>
            <a:r>
              <a:rPr kumimoji="1" lang="en-US" sz="1400">
                <a:solidFill>
                  <a:schemeClr val="accent1"/>
                </a:solidFill>
                <a:latin typeface="Times" pitchFamily="32" charset="0"/>
              </a:rPr>
              <a:t> = (</a:t>
            </a:r>
            <a:r>
              <a:rPr kumimoji="1" lang="en-US" sz="1400">
                <a:solidFill>
                  <a:schemeClr val="accent1"/>
                </a:solidFill>
                <a:sym typeface="Symbol" pitchFamily="18" charset="2"/>
              </a:rPr>
              <a:t></a:t>
            </a:r>
            <a:r>
              <a:rPr kumimoji="1" lang="en-US" sz="1400" i="1" baseline="30000">
                <a:solidFill>
                  <a:schemeClr val="accent1"/>
                </a:solidFill>
                <a:latin typeface="Times" pitchFamily="32" charset="0"/>
              </a:rPr>
              <a:t>k </a:t>
            </a:r>
            <a:r>
              <a:rPr kumimoji="1" lang="en-US" sz="1400">
                <a:solidFill>
                  <a:schemeClr val="accent1"/>
                </a:solidFill>
                <a:latin typeface="Times" pitchFamily="32" charset="0"/>
              </a:rPr>
              <a:t>)</a:t>
            </a:r>
            <a:r>
              <a:rPr kumimoji="1" lang="en-US" sz="1400" baseline="30000">
                <a:solidFill>
                  <a:schemeClr val="accent1"/>
                </a:solidFill>
                <a:latin typeface="Times" pitchFamily="32" charset="0"/>
              </a:rPr>
              <a:t>2</a:t>
            </a:r>
            <a:endParaRPr kumimoji="1" lang="en-US" sz="1400">
              <a:solidFill>
                <a:schemeClr val="accent1"/>
              </a:solidFill>
              <a:latin typeface="Times" pitchFamily="32" charset="0"/>
            </a:endParaRPr>
          </a:p>
        </p:txBody>
      </p:sp>
      <p:sp>
        <p:nvSpPr>
          <p:cNvPr id="73736" name="Line 8"/>
          <p:cNvSpPr>
            <a:spLocks noChangeShapeType="1"/>
          </p:cNvSpPr>
          <p:nvPr/>
        </p:nvSpPr>
        <p:spPr bwMode="auto">
          <a:xfrm flipH="1">
            <a:off x="2819400" y="4716463"/>
            <a:ext cx="201613" cy="217487"/>
          </a:xfrm>
          <a:prstGeom prst="line">
            <a:avLst/>
          </a:prstGeom>
          <a:noFill/>
          <a:ln w="9525">
            <a:solidFill>
              <a:schemeClr val="accent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3737" name="Line 9"/>
          <p:cNvSpPr>
            <a:spLocks noChangeShapeType="1"/>
          </p:cNvSpPr>
          <p:nvPr/>
        </p:nvSpPr>
        <p:spPr bwMode="auto">
          <a:xfrm flipV="1">
            <a:off x="2598738" y="5599113"/>
            <a:ext cx="174625" cy="246062"/>
          </a:xfrm>
          <a:prstGeom prst="line">
            <a:avLst/>
          </a:prstGeom>
          <a:noFill/>
          <a:ln w="9525">
            <a:solidFill>
              <a:schemeClr val="accent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3738" name="Rectangle 10"/>
          <p:cNvSpPr>
            <a:spLocks noChangeArrowheads="1"/>
          </p:cNvSpPr>
          <p:nvPr/>
        </p:nvSpPr>
        <p:spPr bwMode="auto">
          <a:xfrm>
            <a:off x="2214563" y="5862638"/>
            <a:ext cx="1157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1400">
                <a:solidFill>
                  <a:schemeClr val="accent1"/>
                </a:solidFill>
                <a:sym typeface="Symbol" pitchFamily="18" charset="2"/>
              </a:rPr>
              <a:t></a:t>
            </a:r>
            <a:r>
              <a:rPr kumimoji="1" lang="en-US" sz="1400" i="1" baseline="30000">
                <a:solidFill>
                  <a:schemeClr val="accent1"/>
                </a:solidFill>
                <a:latin typeface="Times" pitchFamily="32" charset="0"/>
              </a:rPr>
              <a:t>k</a:t>
            </a:r>
            <a:r>
              <a:rPr kumimoji="1" lang="en-US" sz="1400">
                <a:solidFill>
                  <a:schemeClr val="accent1"/>
                </a:solidFill>
                <a:latin typeface="Times" pitchFamily="32" charset="0"/>
              </a:rPr>
              <a:t> = (</a:t>
            </a:r>
            <a:r>
              <a:rPr kumimoji="1" lang="en-US" sz="1400">
                <a:solidFill>
                  <a:schemeClr val="accent1"/>
                </a:solidFill>
                <a:sym typeface="Symbol" pitchFamily="18" charset="2"/>
              </a:rPr>
              <a:t></a:t>
            </a:r>
            <a:r>
              <a:rPr kumimoji="1" lang="en-US" sz="1400" i="1" baseline="30000">
                <a:solidFill>
                  <a:schemeClr val="accent1"/>
                </a:solidFill>
                <a:latin typeface="Times" pitchFamily="32" charset="0"/>
              </a:rPr>
              <a:t>k </a:t>
            </a:r>
            <a:r>
              <a:rPr kumimoji="1" lang="en-US" sz="1400" baseline="30000">
                <a:solidFill>
                  <a:schemeClr val="accent1"/>
                </a:solidFill>
                <a:latin typeface="Times" pitchFamily="32" charset="0"/>
              </a:rPr>
              <a:t>+ ½</a:t>
            </a:r>
            <a:r>
              <a:rPr kumimoji="1" lang="en-US" sz="1400" i="1" baseline="30000">
                <a:solidFill>
                  <a:schemeClr val="accent1"/>
                </a:solidFill>
                <a:latin typeface="Times" pitchFamily="32" charset="0"/>
              </a:rPr>
              <a:t>n </a:t>
            </a:r>
            <a:r>
              <a:rPr kumimoji="1" lang="en-US" sz="1400">
                <a:solidFill>
                  <a:schemeClr val="accent1"/>
                </a:solidFill>
                <a:latin typeface="Times" pitchFamily="32" charset="0"/>
              </a:rPr>
              <a:t>)</a:t>
            </a:r>
            <a:r>
              <a:rPr kumimoji="1" lang="en-US" sz="1400" baseline="30000">
                <a:solidFill>
                  <a:schemeClr val="accent1"/>
                </a:solidFill>
                <a:latin typeface="Times" pitchFamily="32" charset="0"/>
              </a:rPr>
              <a:t>2</a:t>
            </a:r>
            <a:endParaRPr kumimoji="1" lang="en-US" sz="1400" i="1" baseline="30000">
              <a:solidFill>
                <a:schemeClr val="accent1"/>
              </a:solidFill>
              <a:latin typeface="Times" pitchFamily="32"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6EA24E5F-501F-46AE-8E6F-A90EE4D390F4}" type="slidenum">
              <a:rPr lang="en-US"/>
              <a:pPr/>
              <a:t>41</a:t>
            </a:fld>
            <a:endParaRPr lang="en-US" sz="1400"/>
          </a:p>
        </p:txBody>
      </p:sp>
      <p:sp>
        <p:nvSpPr>
          <p:cNvPr id="75778" name="Text Box 2"/>
          <p:cNvSpPr txBox="1">
            <a:spLocks noChangeArrowheads="1"/>
          </p:cNvSpPr>
          <p:nvPr/>
        </p:nvSpPr>
        <p:spPr bwMode="auto">
          <a:xfrm>
            <a:off x="1817688" y="1592263"/>
            <a:ext cx="5778500" cy="4384675"/>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37160" rIns="137160" bIns="137160">
            <a:spAutoFit/>
          </a:bodyPr>
          <a:lstStyle/>
          <a:p>
            <a:pPr>
              <a:lnSpc>
                <a:spcPct val="120000"/>
              </a:lnSpc>
            </a:pPr>
            <a:r>
              <a:rPr lang="en-US" sz="1600" b="1">
                <a:solidFill>
                  <a:schemeClr val="bg2"/>
                </a:solidFill>
                <a:latin typeface="Courier New" pitchFamily="49" charset="0"/>
              </a:rPr>
              <a:t>fft(n, a</a:t>
            </a:r>
            <a:r>
              <a:rPr lang="en-US" sz="1600" b="1" baseline="-25000">
                <a:solidFill>
                  <a:schemeClr val="bg2"/>
                </a:solidFill>
                <a:latin typeface="Courier New" pitchFamily="49" charset="0"/>
              </a:rPr>
              <a:t>0</a:t>
            </a:r>
            <a:r>
              <a:rPr lang="en-US" sz="1600" b="1">
                <a:solidFill>
                  <a:schemeClr val="bg2"/>
                </a:solidFill>
                <a:latin typeface="Courier New" pitchFamily="49" charset="0"/>
              </a:rPr>
              <a:t>,a</a:t>
            </a:r>
            <a:r>
              <a:rPr lang="en-US" sz="1600" b="1" baseline="-25000">
                <a:solidFill>
                  <a:schemeClr val="bg2"/>
                </a:solidFill>
                <a:latin typeface="Courier New" pitchFamily="49" charset="0"/>
              </a:rPr>
              <a:t>1</a:t>
            </a:r>
            <a:r>
              <a:rPr lang="en-US" sz="1600" b="1">
                <a:solidFill>
                  <a:schemeClr val="bg2"/>
                </a:solidFill>
                <a:latin typeface="Courier New" pitchFamily="49" charset="0"/>
              </a:rPr>
              <a:t>,…,a</a:t>
            </a:r>
            <a:r>
              <a:rPr lang="en-US" sz="1600" b="1" baseline="-25000">
                <a:solidFill>
                  <a:schemeClr val="bg2"/>
                </a:solidFill>
                <a:latin typeface="Courier New" pitchFamily="49" charset="0"/>
              </a:rPr>
              <a:t>n-1</a:t>
            </a:r>
            <a:r>
              <a:rPr lang="en-US" sz="1600" b="1">
                <a:solidFill>
                  <a:schemeClr val="bg2"/>
                </a:solidFill>
                <a:latin typeface="Courier New" pitchFamily="49" charset="0"/>
              </a:rPr>
              <a:t>) {</a:t>
            </a:r>
          </a:p>
          <a:p>
            <a:pPr>
              <a:lnSpc>
                <a:spcPct val="120000"/>
              </a:lnSpc>
            </a:pPr>
            <a:r>
              <a:rPr lang="en-US" sz="1600" b="1">
                <a:solidFill>
                  <a:schemeClr val="bg2"/>
                </a:solidFill>
                <a:latin typeface="Courier New" pitchFamily="49" charset="0"/>
              </a:rPr>
              <a:t>   </a:t>
            </a:r>
            <a:r>
              <a:rPr lang="en-US" sz="1600" b="1">
                <a:solidFill>
                  <a:srgbClr val="003399"/>
                </a:solidFill>
                <a:latin typeface="Courier New" pitchFamily="49" charset="0"/>
              </a:rPr>
              <a:t>if</a:t>
            </a:r>
            <a:r>
              <a:rPr lang="en-US" sz="1600" b="1">
                <a:solidFill>
                  <a:schemeClr val="bg2"/>
                </a:solidFill>
                <a:latin typeface="Courier New" pitchFamily="49" charset="0"/>
              </a:rPr>
              <a:t> (n == 1) </a:t>
            </a:r>
            <a:r>
              <a:rPr lang="en-US" sz="1600" b="1">
                <a:solidFill>
                  <a:srgbClr val="003399"/>
                </a:solidFill>
                <a:latin typeface="Courier New" pitchFamily="49" charset="0"/>
              </a:rPr>
              <a:t>return</a:t>
            </a:r>
            <a:r>
              <a:rPr lang="en-US" sz="1600" b="1">
                <a:solidFill>
                  <a:schemeClr val="bg2"/>
                </a:solidFill>
                <a:latin typeface="Courier New" pitchFamily="49" charset="0"/>
              </a:rPr>
              <a:t> </a:t>
            </a:r>
            <a:r>
              <a:rPr kumimoji="1" lang="en-US" sz="1600" b="1">
                <a:solidFill>
                  <a:schemeClr val="tx1"/>
                </a:solidFill>
                <a:latin typeface="Courier New" pitchFamily="49" charset="0"/>
              </a:rPr>
              <a:t>a</a:t>
            </a:r>
            <a:r>
              <a:rPr kumimoji="1" lang="en-US" sz="1600" b="1" baseline="-25000">
                <a:solidFill>
                  <a:schemeClr val="tx1"/>
                </a:solidFill>
                <a:latin typeface="Courier New" pitchFamily="49" charset="0"/>
              </a:rPr>
              <a:t>0</a:t>
            </a:r>
            <a:endParaRPr kumimoji="1" lang="en-US" sz="1600" b="1">
              <a:solidFill>
                <a:schemeClr val="tx1"/>
              </a:solidFill>
              <a:latin typeface="Courier New" pitchFamily="49" charset="0"/>
            </a:endParaRPr>
          </a:p>
          <a:p>
            <a:pPr>
              <a:lnSpc>
                <a:spcPct val="120000"/>
              </a:lnSpc>
            </a:pPr>
            <a:r>
              <a:rPr kumimoji="1" lang="en-US" sz="1600" b="1">
                <a:solidFill>
                  <a:schemeClr val="tx1"/>
                </a:solidFill>
                <a:latin typeface="Courier New" pitchFamily="49" charset="0"/>
                <a:sym typeface="Symbol" pitchFamily="18" charset="2"/>
              </a:rPr>
              <a:t> </a:t>
            </a:r>
          </a:p>
          <a:p>
            <a:pPr>
              <a:lnSpc>
                <a:spcPct val="120000"/>
              </a:lnSpc>
            </a:pPr>
            <a:r>
              <a:rPr kumimoji="1" lang="en-US" sz="1600" b="1">
                <a:solidFill>
                  <a:schemeClr val="tx1"/>
                </a:solidFill>
                <a:latin typeface="Courier New" pitchFamily="49" charset="0"/>
                <a:sym typeface="Symbol" pitchFamily="18" charset="2"/>
              </a:rPr>
              <a:t>   </a:t>
            </a:r>
            <a:r>
              <a:rPr lang="en-US" sz="1600" b="1">
                <a:solidFill>
                  <a:schemeClr val="tx1"/>
                </a:solidFill>
                <a:latin typeface="Courier New" pitchFamily="49" charset="0"/>
              </a:rPr>
              <a:t>(e</a:t>
            </a:r>
            <a:r>
              <a:rPr kumimoji="1" lang="en-US" sz="1600" b="1" baseline="-25000">
                <a:solidFill>
                  <a:schemeClr val="tx1"/>
                </a:solidFill>
                <a:latin typeface="Courier New" pitchFamily="49" charset="0"/>
              </a:rPr>
              <a:t>0</a:t>
            </a:r>
            <a:r>
              <a:rPr kumimoji="1" lang="en-US" sz="1600" b="1">
                <a:solidFill>
                  <a:schemeClr val="tx1"/>
                </a:solidFill>
                <a:latin typeface="Courier New" pitchFamily="49" charset="0"/>
              </a:rPr>
              <a:t>,e</a:t>
            </a:r>
            <a:r>
              <a:rPr kumimoji="1" lang="en-US" sz="1600" b="1" baseline="-25000">
                <a:solidFill>
                  <a:schemeClr val="tx1"/>
                </a:solidFill>
                <a:latin typeface="Courier New" pitchFamily="49" charset="0"/>
              </a:rPr>
              <a:t>1</a:t>
            </a:r>
            <a:r>
              <a:rPr kumimoji="1" lang="en-US" sz="1600" b="1">
                <a:solidFill>
                  <a:schemeClr val="tx1"/>
                </a:solidFill>
                <a:latin typeface="Courier New" pitchFamily="49" charset="0"/>
              </a:rPr>
              <a:t>,…,e</a:t>
            </a:r>
            <a:r>
              <a:rPr kumimoji="1" lang="en-US" sz="1600" b="1" baseline="-25000">
                <a:solidFill>
                  <a:schemeClr val="tx1"/>
                </a:solidFill>
                <a:latin typeface="Courier New" pitchFamily="49" charset="0"/>
              </a:rPr>
              <a:t>n/2-1</a:t>
            </a:r>
            <a:r>
              <a:rPr kumimoji="1" lang="en-US" sz="1600" b="1">
                <a:solidFill>
                  <a:schemeClr val="tx1"/>
                </a:solidFill>
                <a:latin typeface="Courier New" pitchFamily="49" charset="0"/>
              </a:rPr>
              <a:t>) </a:t>
            </a:r>
            <a:r>
              <a:rPr lang="en-US" sz="1600" b="1">
                <a:solidFill>
                  <a:schemeClr val="bg2"/>
                </a:solidFill>
                <a:latin typeface="Courier New" pitchFamily="49" charset="0"/>
                <a:sym typeface="Symbol" pitchFamily="18" charset="2"/>
              </a:rPr>
              <a:t></a:t>
            </a:r>
            <a:r>
              <a:rPr lang="en-US" sz="1600" b="1">
                <a:solidFill>
                  <a:schemeClr val="bg2"/>
                </a:solidFill>
                <a:latin typeface="Courier New" pitchFamily="49" charset="0"/>
                <a:sym typeface="Wingdings" pitchFamily="2" charset="2"/>
              </a:rPr>
              <a:t> FFT(n/2, a</a:t>
            </a:r>
            <a:r>
              <a:rPr kumimoji="1" lang="en-US" sz="1600" b="1" baseline="-25000">
                <a:solidFill>
                  <a:schemeClr val="tx1"/>
                </a:solidFill>
                <a:latin typeface="Courier New" pitchFamily="49" charset="0"/>
              </a:rPr>
              <a:t>0</a:t>
            </a:r>
            <a:r>
              <a:rPr kumimoji="1" lang="en-US" sz="1600" b="1">
                <a:solidFill>
                  <a:schemeClr val="tx1"/>
                </a:solidFill>
                <a:latin typeface="Courier New" pitchFamily="49" charset="0"/>
              </a:rPr>
              <a:t>,a</a:t>
            </a:r>
            <a:r>
              <a:rPr kumimoji="1" lang="en-US" sz="1600" b="1" baseline="-25000">
                <a:solidFill>
                  <a:schemeClr val="tx1"/>
                </a:solidFill>
                <a:latin typeface="Courier New" pitchFamily="49" charset="0"/>
              </a:rPr>
              <a:t>2</a:t>
            </a:r>
            <a:r>
              <a:rPr kumimoji="1" lang="en-US" sz="1600" b="1">
                <a:solidFill>
                  <a:schemeClr val="tx1"/>
                </a:solidFill>
                <a:latin typeface="Courier New" pitchFamily="49" charset="0"/>
              </a:rPr>
              <a:t>,a</a:t>
            </a:r>
            <a:r>
              <a:rPr kumimoji="1" lang="en-US" sz="1600" b="1" baseline="-25000">
                <a:solidFill>
                  <a:schemeClr val="tx1"/>
                </a:solidFill>
                <a:latin typeface="Courier New" pitchFamily="49" charset="0"/>
              </a:rPr>
              <a:t>4</a:t>
            </a:r>
            <a:r>
              <a:rPr kumimoji="1" lang="en-US" sz="1600" b="1">
                <a:solidFill>
                  <a:schemeClr val="tx1"/>
                </a:solidFill>
                <a:latin typeface="Courier New" pitchFamily="49" charset="0"/>
              </a:rPr>
              <a:t>,…,a</a:t>
            </a:r>
            <a:r>
              <a:rPr kumimoji="1" lang="en-US" sz="1600" b="1" baseline="-25000">
                <a:solidFill>
                  <a:schemeClr val="tx1"/>
                </a:solidFill>
                <a:latin typeface="Courier New" pitchFamily="49" charset="0"/>
              </a:rPr>
              <a:t>n-2</a:t>
            </a:r>
            <a:r>
              <a:rPr lang="en-US" sz="1600" b="1">
                <a:solidFill>
                  <a:schemeClr val="bg2"/>
                </a:solidFill>
                <a:latin typeface="Courier New" pitchFamily="49" charset="0"/>
              </a:rPr>
              <a:t>)</a:t>
            </a:r>
          </a:p>
          <a:p>
            <a:pPr>
              <a:lnSpc>
                <a:spcPct val="120000"/>
              </a:lnSpc>
            </a:pPr>
            <a:r>
              <a:rPr lang="en-US" sz="1600" b="1">
                <a:solidFill>
                  <a:schemeClr val="tx1"/>
                </a:solidFill>
                <a:latin typeface="Courier New" pitchFamily="49" charset="0"/>
              </a:rPr>
              <a:t>   (d</a:t>
            </a:r>
            <a:r>
              <a:rPr kumimoji="1" lang="en-US" sz="1600" b="1" baseline="-25000">
                <a:solidFill>
                  <a:schemeClr val="tx1"/>
                </a:solidFill>
                <a:latin typeface="Courier New" pitchFamily="49" charset="0"/>
              </a:rPr>
              <a:t>0</a:t>
            </a:r>
            <a:r>
              <a:rPr kumimoji="1" lang="en-US" sz="1600" b="1">
                <a:solidFill>
                  <a:schemeClr val="tx1"/>
                </a:solidFill>
                <a:latin typeface="Courier New" pitchFamily="49" charset="0"/>
              </a:rPr>
              <a:t>,d</a:t>
            </a:r>
            <a:r>
              <a:rPr kumimoji="1" lang="en-US" sz="1600" b="1" baseline="-25000">
                <a:solidFill>
                  <a:schemeClr val="tx1"/>
                </a:solidFill>
                <a:latin typeface="Courier New" pitchFamily="49" charset="0"/>
              </a:rPr>
              <a:t>1</a:t>
            </a:r>
            <a:r>
              <a:rPr kumimoji="1" lang="en-US" sz="1600" b="1">
                <a:solidFill>
                  <a:schemeClr val="tx1"/>
                </a:solidFill>
                <a:latin typeface="Courier New" pitchFamily="49" charset="0"/>
              </a:rPr>
              <a:t>,…,d</a:t>
            </a:r>
            <a:r>
              <a:rPr kumimoji="1" lang="en-US" sz="1600" b="1" baseline="-25000">
                <a:solidFill>
                  <a:schemeClr val="tx1"/>
                </a:solidFill>
                <a:latin typeface="Courier New" pitchFamily="49" charset="0"/>
              </a:rPr>
              <a:t>n/2-1</a:t>
            </a:r>
            <a:r>
              <a:rPr kumimoji="1" lang="en-US" sz="1600" b="1">
                <a:solidFill>
                  <a:schemeClr val="tx1"/>
                </a:solidFill>
                <a:latin typeface="Courier New" pitchFamily="49" charset="0"/>
              </a:rPr>
              <a:t>) </a:t>
            </a:r>
            <a:r>
              <a:rPr lang="en-US" sz="1600" b="1">
                <a:solidFill>
                  <a:schemeClr val="bg2"/>
                </a:solidFill>
                <a:latin typeface="Courier New" pitchFamily="49" charset="0"/>
                <a:sym typeface="Symbol" pitchFamily="18" charset="2"/>
              </a:rPr>
              <a:t></a:t>
            </a:r>
            <a:r>
              <a:rPr lang="en-US" sz="1600" b="1">
                <a:solidFill>
                  <a:schemeClr val="bg2"/>
                </a:solidFill>
                <a:latin typeface="Courier New" pitchFamily="49" charset="0"/>
                <a:sym typeface="Wingdings" pitchFamily="2" charset="2"/>
              </a:rPr>
              <a:t> FFT(n/2, a</a:t>
            </a:r>
            <a:r>
              <a:rPr kumimoji="1" lang="en-US" sz="1600" b="1" baseline="-25000">
                <a:solidFill>
                  <a:schemeClr val="tx1"/>
                </a:solidFill>
                <a:latin typeface="Courier New" pitchFamily="49" charset="0"/>
              </a:rPr>
              <a:t>1</a:t>
            </a:r>
            <a:r>
              <a:rPr kumimoji="1" lang="en-US" sz="1600" b="1">
                <a:solidFill>
                  <a:schemeClr val="tx1"/>
                </a:solidFill>
                <a:latin typeface="Courier New" pitchFamily="49" charset="0"/>
              </a:rPr>
              <a:t>,a</a:t>
            </a:r>
            <a:r>
              <a:rPr kumimoji="1" lang="en-US" sz="1600" b="1" baseline="-25000">
                <a:solidFill>
                  <a:schemeClr val="tx1"/>
                </a:solidFill>
                <a:latin typeface="Courier New" pitchFamily="49" charset="0"/>
              </a:rPr>
              <a:t>3</a:t>
            </a:r>
            <a:r>
              <a:rPr kumimoji="1" lang="en-US" sz="1600" b="1">
                <a:solidFill>
                  <a:schemeClr val="tx1"/>
                </a:solidFill>
                <a:latin typeface="Courier New" pitchFamily="49" charset="0"/>
              </a:rPr>
              <a:t>,a</a:t>
            </a:r>
            <a:r>
              <a:rPr kumimoji="1" lang="en-US" sz="1600" b="1" baseline="-25000">
                <a:solidFill>
                  <a:schemeClr val="tx1"/>
                </a:solidFill>
                <a:latin typeface="Courier New" pitchFamily="49" charset="0"/>
              </a:rPr>
              <a:t>5</a:t>
            </a:r>
            <a:r>
              <a:rPr kumimoji="1" lang="en-US" sz="1600" b="1">
                <a:solidFill>
                  <a:schemeClr val="tx1"/>
                </a:solidFill>
                <a:latin typeface="Courier New" pitchFamily="49" charset="0"/>
              </a:rPr>
              <a:t>,…,a</a:t>
            </a:r>
            <a:r>
              <a:rPr kumimoji="1" lang="en-US" sz="1600" b="1" baseline="-25000">
                <a:solidFill>
                  <a:schemeClr val="tx1"/>
                </a:solidFill>
                <a:latin typeface="Courier New" pitchFamily="49" charset="0"/>
              </a:rPr>
              <a:t>n-1</a:t>
            </a:r>
            <a:r>
              <a:rPr lang="en-US" sz="1600" b="1">
                <a:solidFill>
                  <a:schemeClr val="bg2"/>
                </a:solidFill>
                <a:latin typeface="Courier New" pitchFamily="49" charset="0"/>
              </a:rPr>
              <a:t>)</a:t>
            </a:r>
          </a:p>
          <a:p>
            <a:pPr>
              <a:lnSpc>
                <a:spcPct val="120000"/>
              </a:lnSpc>
            </a:pPr>
            <a:endParaRPr lang="en-US" sz="1600" b="1">
              <a:solidFill>
                <a:schemeClr val="bg2"/>
              </a:solidFill>
              <a:latin typeface="Courier New" pitchFamily="49" charset="0"/>
            </a:endParaRPr>
          </a:p>
          <a:p>
            <a:pPr>
              <a:lnSpc>
                <a:spcPct val="120000"/>
              </a:lnSpc>
            </a:pPr>
            <a:r>
              <a:rPr lang="en-US" sz="1600" b="1">
                <a:solidFill>
                  <a:srgbClr val="003399"/>
                </a:solidFill>
                <a:latin typeface="Courier New" pitchFamily="49" charset="0"/>
              </a:rPr>
              <a:t>   for</a:t>
            </a:r>
            <a:r>
              <a:rPr lang="en-US" sz="1600" b="1">
                <a:solidFill>
                  <a:schemeClr val="bg2"/>
                </a:solidFill>
                <a:latin typeface="Courier New" pitchFamily="49" charset="0"/>
              </a:rPr>
              <a:t> k = 0 </a:t>
            </a:r>
            <a:r>
              <a:rPr lang="en-US" sz="1600" b="1">
                <a:solidFill>
                  <a:srgbClr val="003399"/>
                </a:solidFill>
                <a:latin typeface="Courier New" pitchFamily="49" charset="0"/>
              </a:rPr>
              <a:t>to</a:t>
            </a:r>
            <a:r>
              <a:rPr lang="en-US" sz="1600" b="1">
                <a:solidFill>
                  <a:schemeClr val="bg2"/>
                </a:solidFill>
                <a:latin typeface="Courier New" pitchFamily="49" charset="0"/>
              </a:rPr>
              <a:t> n/2 - 1 {</a:t>
            </a:r>
          </a:p>
          <a:p>
            <a:pPr>
              <a:lnSpc>
                <a:spcPct val="120000"/>
              </a:lnSpc>
            </a:pPr>
            <a:r>
              <a:rPr kumimoji="1" lang="en-US" sz="1600" b="1">
                <a:solidFill>
                  <a:schemeClr val="tx1"/>
                </a:solidFill>
                <a:latin typeface="Courier New" pitchFamily="49" charset="0"/>
                <a:sym typeface="Symbol" pitchFamily="18" charset="2"/>
              </a:rPr>
              <a:t>      </a:t>
            </a:r>
            <a:r>
              <a:rPr kumimoji="1" lang="en-US" sz="1600" b="1" baseline="30000">
                <a:solidFill>
                  <a:schemeClr val="tx1"/>
                </a:solidFill>
                <a:latin typeface="Courier New" pitchFamily="49" charset="0"/>
                <a:sym typeface="Symbol" pitchFamily="18" charset="2"/>
              </a:rPr>
              <a:t>k</a:t>
            </a:r>
            <a:r>
              <a:rPr kumimoji="1" lang="en-US" sz="1600" b="1">
                <a:solidFill>
                  <a:schemeClr val="tx1"/>
                </a:solidFill>
                <a:latin typeface="Courier New" pitchFamily="49" charset="0"/>
                <a:sym typeface="Symbol" pitchFamily="18" charset="2"/>
              </a:rPr>
              <a:t> </a:t>
            </a:r>
            <a:r>
              <a:rPr lang="en-US" sz="1600" b="1">
                <a:solidFill>
                  <a:schemeClr val="bg2"/>
                </a:solidFill>
                <a:latin typeface="Courier New" pitchFamily="49" charset="0"/>
                <a:sym typeface="Symbol" pitchFamily="18" charset="2"/>
              </a:rPr>
              <a:t></a:t>
            </a:r>
            <a:r>
              <a:rPr kumimoji="1" lang="en-US" sz="1600" b="1">
                <a:solidFill>
                  <a:schemeClr val="tx1"/>
                </a:solidFill>
                <a:latin typeface="Courier New" pitchFamily="49" charset="0"/>
                <a:sym typeface="Symbol" pitchFamily="18" charset="2"/>
              </a:rPr>
              <a:t> </a:t>
            </a:r>
            <a:r>
              <a:rPr kumimoji="1" lang="en-US" sz="1600" b="1">
                <a:solidFill>
                  <a:schemeClr val="tx1"/>
                </a:solidFill>
                <a:latin typeface="Courier New" pitchFamily="49" charset="0"/>
              </a:rPr>
              <a:t>e</a:t>
            </a:r>
            <a:r>
              <a:rPr kumimoji="1" lang="en-US" sz="1600" b="1" baseline="30000">
                <a:solidFill>
                  <a:schemeClr val="tx1"/>
                </a:solidFill>
                <a:latin typeface="Courier New" pitchFamily="49" charset="0"/>
                <a:sym typeface="Symbol" pitchFamily="18" charset="2"/>
              </a:rPr>
              <a:t>2ik/n</a:t>
            </a:r>
            <a:endParaRPr lang="en-US" sz="1600" b="1">
              <a:solidFill>
                <a:schemeClr val="bg2"/>
              </a:solidFill>
              <a:latin typeface="Courier New" pitchFamily="49" charset="0"/>
            </a:endParaRPr>
          </a:p>
          <a:p>
            <a:pPr>
              <a:lnSpc>
                <a:spcPct val="120000"/>
              </a:lnSpc>
            </a:pPr>
            <a:r>
              <a:rPr lang="en-US" sz="1600" b="1">
                <a:solidFill>
                  <a:schemeClr val="bg2"/>
                </a:solidFill>
                <a:latin typeface="Courier New" pitchFamily="49" charset="0"/>
              </a:rPr>
              <a:t>      </a:t>
            </a:r>
            <a:r>
              <a:rPr lang="en-US" sz="1600" b="1">
                <a:solidFill>
                  <a:schemeClr val="tx1"/>
                </a:solidFill>
                <a:latin typeface="Courier New" pitchFamily="49" charset="0"/>
              </a:rPr>
              <a:t>y</a:t>
            </a:r>
            <a:r>
              <a:rPr kumimoji="1" lang="en-US" sz="1600" b="1" baseline="-25000">
                <a:solidFill>
                  <a:schemeClr val="tx1"/>
                </a:solidFill>
                <a:latin typeface="Courier New" pitchFamily="49" charset="0"/>
              </a:rPr>
              <a:t>k</a:t>
            </a:r>
            <a:r>
              <a:rPr kumimoji="1" lang="en-US" sz="1600" b="1" baseline="-25000">
                <a:solidFill>
                  <a:schemeClr val="tx2"/>
                </a:solidFill>
                <a:latin typeface="Courier New" pitchFamily="49" charset="0"/>
              </a:rPr>
              <a:t>+n/2</a:t>
            </a:r>
            <a:r>
              <a:rPr kumimoji="1" lang="en-US" sz="1600" b="1">
                <a:solidFill>
                  <a:schemeClr val="tx1"/>
                </a:solidFill>
                <a:latin typeface="Courier New" pitchFamily="49" charset="0"/>
              </a:rPr>
              <a:t> </a:t>
            </a:r>
            <a:r>
              <a:rPr lang="en-US" sz="1600" b="1">
                <a:solidFill>
                  <a:schemeClr val="bg2"/>
                </a:solidFill>
                <a:latin typeface="Courier New" pitchFamily="49" charset="0"/>
                <a:sym typeface="Symbol" pitchFamily="18" charset="2"/>
              </a:rPr>
              <a:t></a:t>
            </a:r>
            <a:r>
              <a:rPr kumimoji="1" lang="en-US" sz="1600" b="1">
                <a:solidFill>
                  <a:schemeClr val="tx1"/>
                </a:solidFill>
                <a:latin typeface="Courier New" pitchFamily="49" charset="0"/>
              </a:rPr>
              <a:t> e</a:t>
            </a:r>
            <a:r>
              <a:rPr kumimoji="1" lang="en-US" sz="1600" b="1" baseline="-25000">
                <a:solidFill>
                  <a:schemeClr val="tx1"/>
                </a:solidFill>
                <a:latin typeface="Courier New" pitchFamily="49" charset="0"/>
              </a:rPr>
              <a:t>k</a:t>
            </a:r>
            <a:r>
              <a:rPr kumimoji="1" lang="en-US" sz="1600" b="1">
                <a:solidFill>
                  <a:schemeClr val="tx1"/>
                </a:solidFill>
                <a:latin typeface="Courier New" pitchFamily="49" charset="0"/>
              </a:rPr>
              <a:t> + </a:t>
            </a:r>
            <a:r>
              <a:rPr kumimoji="1" lang="en-US" sz="1600" b="1">
                <a:solidFill>
                  <a:schemeClr val="tx1"/>
                </a:solidFill>
                <a:latin typeface="Courier New" pitchFamily="49" charset="0"/>
                <a:sym typeface="Symbol" pitchFamily="18" charset="2"/>
              </a:rPr>
              <a:t></a:t>
            </a:r>
            <a:r>
              <a:rPr kumimoji="1" lang="en-US" sz="1600" b="1" baseline="30000">
                <a:solidFill>
                  <a:schemeClr val="tx1"/>
                </a:solidFill>
                <a:latin typeface="Courier New" pitchFamily="49" charset="0"/>
                <a:sym typeface="Symbol" pitchFamily="18" charset="2"/>
              </a:rPr>
              <a:t>k</a:t>
            </a:r>
            <a:r>
              <a:rPr kumimoji="1" lang="en-US" sz="1600" b="1">
                <a:solidFill>
                  <a:schemeClr val="tx1"/>
                </a:solidFill>
                <a:latin typeface="Courier New" pitchFamily="49" charset="0"/>
                <a:sym typeface="Symbol" pitchFamily="18" charset="2"/>
              </a:rPr>
              <a:t> </a:t>
            </a:r>
            <a:r>
              <a:rPr kumimoji="1" lang="en-US" sz="1600" b="1">
                <a:solidFill>
                  <a:schemeClr val="tx1"/>
                </a:solidFill>
                <a:latin typeface="Courier New" pitchFamily="49" charset="0"/>
              </a:rPr>
              <a:t>d</a:t>
            </a:r>
            <a:r>
              <a:rPr kumimoji="1" lang="en-US" sz="1600" b="1" baseline="-25000">
                <a:solidFill>
                  <a:schemeClr val="tx1"/>
                </a:solidFill>
                <a:latin typeface="Courier New" pitchFamily="49" charset="0"/>
              </a:rPr>
              <a:t>k</a:t>
            </a:r>
            <a:endParaRPr kumimoji="1" lang="en-US" sz="1600" b="1">
              <a:solidFill>
                <a:schemeClr val="tx1"/>
              </a:solidFill>
              <a:latin typeface="Courier New" pitchFamily="49" charset="0"/>
            </a:endParaRPr>
          </a:p>
          <a:p>
            <a:pPr>
              <a:lnSpc>
                <a:spcPct val="120000"/>
              </a:lnSpc>
            </a:pPr>
            <a:r>
              <a:rPr lang="en-US" sz="1600" b="1">
                <a:solidFill>
                  <a:schemeClr val="tx1"/>
                </a:solidFill>
                <a:latin typeface="Courier New" pitchFamily="49" charset="0"/>
              </a:rPr>
              <a:t>      y</a:t>
            </a:r>
            <a:r>
              <a:rPr kumimoji="1" lang="en-US" sz="1600" b="1" baseline="-25000">
                <a:solidFill>
                  <a:schemeClr val="tx1"/>
                </a:solidFill>
                <a:latin typeface="Courier New" pitchFamily="49" charset="0"/>
              </a:rPr>
              <a:t>k+n/2</a:t>
            </a:r>
            <a:r>
              <a:rPr kumimoji="1" lang="en-US" sz="1600" b="1">
                <a:solidFill>
                  <a:schemeClr val="tx1"/>
                </a:solidFill>
                <a:latin typeface="Courier New" pitchFamily="49" charset="0"/>
              </a:rPr>
              <a:t> </a:t>
            </a:r>
            <a:r>
              <a:rPr lang="en-US" sz="1600" b="1">
                <a:solidFill>
                  <a:schemeClr val="bg2"/>
                </a:solidFill>
                <a:latin typeface="Courier New" pitchFamily="49" charset="0"/>
                <a:sym typeface="Symbol" pitchFamily="18" charset="2"/>
              </a:rPr>
              <a:t></a:t>
            </a:r>
            <a:r>
              <a:rPr kumimoji="1" lang="en-US" sz="1600" b="1">
                <a:solidFill>
                  <a:schemeClr val="tx1"/>
                </a:solidFill>
                <a:latin typeface="Courier New" pitchFamily="49" charset="0"/>
              </a:rPr>
              <a:t> e</a:t>
            </a:r>
            <a:r>
              <a:rPr kumimoji="1" lang="en-US" sz="1600" b="1" baseline="-25000">
                <a:solidFill>
                  <a:schemeClr val="tx1"/>
                </a:solidFill>
                <a:latin typeface="Courier New" pitchFamily="49" charset="0"/>
              </a:rPr>
              <a:t>k</a:t>
            </a:r>
            <a:r>
              <a:rPr kumimoji="1" lang="en-US" sz="1600" b="1">
                <a:solidFill>
                  <a:schemeClr val="tx1"/>
                </a:solidFill>
                <a:latin typeface="Courier New" pitchFamily="49" charset="0"/>
              </a:rPr>
              <a:t> - </a:t>
            </a:r>
            <a:r>
              <a:rPr kumimoji="1" lang="en-US" sz="1600" b="1">
                <a:solidFill>
                  <a:schemeClr val="tx1"/>
                </a:solidFill>
                <a:latin typeface="Courier New" pitchFamily="49" charset="0"/>
                <a:sym typeface="Symbol" pitchFamily="18" charset="2"/>
              </a:rPr>
              <a:t></a:t>
            </a:r>
            <a:r>
              <a:rPr kumimoji="1" lang="en-US" sz="1600" b="1" baseline="30000">
                <a:solidFill>
                  <a:schemeClr val="tx1"/>
                </a:solidFill>
                <a:latin typeface="Courier New" pitchFamily="49" charset="0"/>
                <a:sym typeface="Symbol" pitchFamily="18" charset="2"/>
              </a:rPr>
              <a:t>k</a:t>
            </a:r>
            <a:r>
              <a:rPr kumimoji="1" lang="en-US" sz="1600" b="1">
                <a:solidFill>
                  <a:schemeClr val="tx1"/>
                </a:solidFill>
                <a:latin typeface="Courier New" pitchFamily="49" charset="0"/>
                <a:sym typeface="Symbol" pitchFamily="18" charset="2"/>
              </a:rPr>
              <a:t> </a:t>
            </a:r>
            <a:r>
              <a:rPr kumimoji="1" lang="en-US" sz="1600" b="1">
                <a:solidFill>
                  <a:schemeClr val="tx1"/>
                </a:solidFill>
                <a:latin typeface="Courier New" pitchFamily="49" charset="0"/>
              </a:rPr>
              <a:t>d</a:t>
            </a:r>
            <a:r>
              <a:rPr kumimoji="1" lang="en-US" sz="1600" b="1" baseline="-25000">
                <a:solidFill>
                  <a:schemeClr val="tx1"/>
                </a:solidFill>
                <a:latin typeface="Courier New" pitchFamily="49" charset="0"/>
              </a:rPr>
              <a:t>k</a:t>
            </a:r>
            <a:endParaRPr kumimoji="1" lang="en-US" sz="1600" b="1">
              <a:solidFill>
                <a:schemeClr val="tx1"/>
              </a:solidFill>
              <a:latin typeface="Courier New" pitchFamily="49" charset="0"/>
            </a:endParaRPr>
          </a:p>
          <a:p>
            <a:pPr>
              <a:lnSpc>
                <a:spcPct val="120000"/>
              </a:lnSpc>
            </a:pPr>
            <a:r>
              <a:rPr lang="en-US" sz="1600" b="1">
                <a:solidFill>
                  <a:schemeClr val="bg2"/>
                </a:solidFill>
                <a:latin typeface="Courier New" pitchFamily="49" charset="0"/>
              </a:rPr>
              <a:t>   }</a:t>
            </a:r>
          </a:p>
          <a:p>
            <a:pPr>
              <a:lnSpc>
                <a:spcPct val="120000"/>
              </a:lnSpc>
            </a:pPr>
            <a:endParaRPr lang="en-US" sz="1600" b="1">
              <a:solidFill>
                <a:schemeClr val="bg2"/>
              </a:solidFill>
              <a:latin typeface="Courier New" pitchFamily="49" charset="0"/>
            </a:endParaRPr>
          </a:p>
          <a:p>
            <a:pPr>
              <a:lnSpc>
                <a:spcPct val="120000"/>
              </a:lnSpc>
            </a:pPr>
            <a:r>
              <a:rPr lang="en-US" sz="1600" b="1">
                <a:solidFill>
                  <a:srgbClr val="003399"/>
                </a:solidFill>
                <a:latin typeface="Courier New" pitchFamily="49" charset="0"/>
              </a:rPr>
              <a:t>   return</a:t>
            </a:r>
            <a:r>
              <a:rPr lang="en-US" sz="1600" b="1">
                <a:solidFill>
                  <a:schemeClr val="bg2"/>
                </a:solidFill>
                <a:latin typeface="Courier New" pitchFamily="49" charset="0"/>
              </a:rPr>
              <a:t> </a:t>
            </a:r>
            <a:r>
              <a:rPr lang="en-US" sz="1600" b="1">
                <a:solidFill>
                  <a:schemeClr val="bg2"/>
                </a:solidFill>
                <a:latin typeface="Courier New" pitchFamily="49" charset="0"/>
                <a:sym typeface="Wingdings" pitchFamily="2" charset="2"/>
              </a:rPr>
              <a:t>(y</a:t>
            </a:r>
            <a:r>
              <a:rPr kumimoji="1" lang="en-US" sz="1600" b="1" baseline="-25000">
                <a:solidFill>
                  <a:schemeClr val="tx1"/>
                </a:solidFill>
                <a:latin typeface="Courier New" pitchFamily="49" charset="0"/>
              </a:rPr>
              <a:t>0</a:t>
            </a:r>
            <a:r>
              <a:rPr kumimoji="1" lang="en-US" sz="1600" b="1">
                <a:solidFill>
                  <a:schemeClr val="tx1"/>
                </a:solidFill>
                <a:latin typeface="Courier New" pitchFamily="49" charset="0"/>
              </a:rPr>
              <a:t>,y</a:t>
            </a:r>
            <a:r>
              <a:rPr kumimoji="1" lang="en-US" sz="1600" b="1" baseline="-25000">
                <a:solidFill>
                  <a:schemeClr val="tx1"/>
                </a:solidFill>
                <a:latin typeface="Courier New" pitchFamily="49" charset="0"/>
              </a:rPr>
              <a:t>1</a:t>
            </a:r>
            <a:r>
              <a:rPr kumimoji="1" lang="en-US" sz="1600" b="1">
                <a:solidFill>
                  <a:schemeClr val="tx1"/>
                </a:solidFill>
                <a:latin typeface="Courier New" pitchFamily="49" charset="0"/>
              </a:rPr>
              <a:t>,…,y</a:t>
            </a:r>
            <a:r>
              <a:rPr kumimoji="1" lang="en-US" sz="1600" b="1" baseline="-25000">
                <a:solidFill>
                  <a:schemeClr val="tx1"/>
                </a:solidFill>
                <a:latin typeface="Courier New" pitchFamily="49" charset="0"/>
              </a:rPr>
              <a:t>n-1</a:t>
            </a:r>
            <a:r>
              <a:rPr lang="en-US" sz="1600" b="1">
                <a:solidFill>
                  <a:schemeClr val="bg2"/>
                </a:solidFill>
                <a:latin typeface="Courier New" pitchFamily="49" charset="0"/>
              </a:rPr>
              <a:t>)</a:t>
            </a:r>
          </a:p>
          <a:p>
            <a:pPr>
              <a:lnSpc>
                <a:spcPct val="120000"/>
              </a:lnSpc>
            </a:pPr>
            <a:r>
              <a:rPr lang="en-US" sz="1600" b="1">
                <a:solidFill>
                  <a:schemeClr val="bg2"/>
                </a:solidFill>
                <a:latin typeface="Courier New" pitchFamily="49" charset="0"/>
              </a:rPr>
              <a:t>}</a:t>
            </a:r>
          </a:p>
        </p:txBody>
      </p:sp>
      <p:sp>
        <p:nvSpPr>
          <p:cNvPr id="75779" name="Rectangle 3"/>
          <p:cNvSpPr>
            <a:spLocks noGrp="1" noChangeArrowheads="1"/>
          </p:cNvSpPr>
          <p:nvPr>
            <p:ph type="title"/>
          </p:nvPr>
        </p:nvSpPr>
        <p:spPr/>
        <p:txBody>
          <a:bodyPr/>
          <a:lstStyle/>
          <a:p>
            <a:r>
              <a:rPr kumimoji="0" lang="en-US"/>
              <a:t>FFT Algorithm</a:t>
            </a:r>
          </a:p>
        </p:txBody>
      </p:sp>
      <p:sp>
        <p:nvSpPr>
          <p:cNvPr id="75780" name="Rectangle 4"/>
          <p:cNvSpPr>
            <a:spLocks noGrp="1" noChangeArrowheads="1"/>
          </p:cNvSpPr>
          <p:nvPr>
            <p:ph type="body" idx="1"/>
          </p:nvPr>
        </p:nvSpPr>
        <p:spPr/>
        <p:txBody>
          <a:bodyPr/>
          <a:lstStyle/>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a:p>
            <a:endParaRPr kumimoji="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492875F3-BF05-4EDE-85B6-61932541F7C5}" type="slidenum">
              <a:rPr lang="en-US"/>
              <a:pPr/>
              <a:t>42</a:t>
            </a:fld>
            <a:endParaRPr lang="en-US" sz="1400"/>
          </a:p>
        </p:txBody>
      </p:sp>
      <p:sp>
        <p:nvSpPr>
          <p:cNvPr id="77826" name="Rectangle 2"/>
          <p:cNvSpPr>
            <a:spLocks noGrp="1" noChangeArrowheads="1"/>
          </p:cNvSpPr>
          <p:nvPr>
            <p:ph type="title"/>
          </p:nvPr>
        </p:nvSpPr>
        <p:spPr/>
        <p:txBody>
          <a:bodyPr/>
          <a:lstStyle/>
          <a:p>
            <a:r>
              <a:rPr kumimoji="0" lang="en-US"/>
              <a:t>FFT Summary</a:t>
            </a:r>
          </a:p>
        </p:txBody>
      </p:sp>
      <p:sp>
        <p:nvSpPr>
          <p:cNvPr id="77827" name="Rectangle 3"/>
          <p:cNvSpPr>
            <a:spLocks noGrp="1" noChangeArrowheads="1"/>
          </p:cNvSpPr>
          <p:nvPr>
            <p:ph type="body" idx="1"/>
          </p:nvPr>
        </p:nvSpPr>
        <p:spPr/>
        <p:txBody>
          <a:bodyPr/>
          <a:lstStyle/>
          <a:p>
            <a:r>
              <a:rPr kumimoji="0" lang="en-US"/>
              <a:t>Theorem.  </a:t>
            </a:r>
            <a:r>
              <a:rPr kumimoji="0" lang="en-US">
                <a:solidFill>
                  <a:schemeClr val="tx1"/>
                </a:solidFill>
              </a:rPr>
              <a:t>FFT algorithm evaluates a degree </a:t>
            </a:r>
            <a:r>
              <a:rPr kumimoji="0" lang="en-US" i="1">
                <a:solidFill>
                  <a:schemeClr val="tx1"/>
                </a:solidFill>
                <a:latin typeface="Times" pitchFamily="32" charset="0"/>
              </a:rPr>
              <a:t>n</a:t>
            </a:r>
            <a:r>
              <a:rPr kumimoji="0" lang="en-US">
                <a:solidFill>
                  <a:schemeClr val="tx1"/>
                </a:solidFill>
                <a:latin typeface="Times" pitchFamily="32" charset="0"/>
              </a:rPr>
              <a:t>-1</a:t>
            </a:r>
            <a:r>
              <a:rPr kumimoji="0" lang="en-US">
                <a:solidFill>
                  <a:schemeClr val="tx1"/>
                </a:solidFill>
              </a:rPr>
              <a:t> polynomial at each of the </a:t>
            </a:r>
            <a:r>
              <a:rPr kumimoji="0" lang="en-US" i="1">
                <a:solidFill>
                  <a:schemeClr val="tx1"/>
                </a:solidFill>
                <a:latin typeface="Times" pitchFamily="32" charset="0"/>
              </a:rPr>
              <a:t>n</a:t>
            </a:r>
            <a:r>
              <a:rPr kumimoji="0" lang="en-US" i="1" baseline="30000">
                <a:solidFill>
                  <a:schemeClr val="tx1"/>
                </a:solidFill>
                <a:latin typeface="Times" pitchFamily="32" charset="0"/>
              </a:rPr>
              <a:t>th</a:t>
            </a:r>
            <a:r>
              <a:rPr kumimoji="0" lang="en-US">
                <a:solidFill>
                  <a:schemeClr val="tx1"/>
                </a:solidFill>
              </a:rPr>
              <a:t> roots of unity in </a:t>
            </a:r>
            <a:r>
              <a:rPr kumimoji="0" lang="en-US" i="1">
                <a:solidFill>
                  <a:schemeClr val="tx1"/>
                </a:solidFill>
                <a:latin typeface="Times" pitchFamily="32" charset="0"/>
              </a:rPr>
              <a:t>O</a:t>
            </a:r>
            <a:r>
              <a:rPr kumimoji="0" lang="en-US">
                <a:solidFill>
                  <a:schemeClr val="tx1"/>
                </a:solidFill>
                <a:latin typeface="Times" pitchFamily="32" charset="0"/>
              </a:rPr>
              <a:t>(</a:t>
            </a:r>
            <a:r>
              <a:rPr kumimoji="0" lang="en-US" i="1">
                <a:solidFill>
                  <a:schemeClr val="tx1"/>
                </a:solidFill>
                <a:latin typeface="Times" pitchFamily="32" charset="0"/>
              </a:rPr>
              <a:t>n</a:t>
            </a:r>
            <a:r>
              <a:rPr kumimoji="0" lang="en-US">
                <a:solidFill>
                  <a:schemeClr val="tx1"/>
                </a:solidFill>
                <a:latin typeface="Times" pitchFamily="32" charset="0"/>
              </a:rPr>
              <a:t> log </a:t>
            </a:r>
            <a:r>
              <a:rPr kumimoji="0" lang="en-US" i="1">
                <a:solidFill>
                  <a:schemeClr val="tx1"/>
                </a:solidFill>
                <a:latin typeface="Times" pitchFamily="32" charset="0"/>
              </a:rPr>
              <a:t>n</a:t>
            </a:r>
            <a:r>
              <a:rPr kumimoji="0" lang="en-US">
                <a:solidFill>
                  <a:schemeClr val="tx1"/>
                </a:solidFill>
                <a:latin typeface="Times" pitchFamily="32" charset="0"/>
              </a:rPr>
              <a:t>)</a:t>
            </a:r>
            <a:r>
              <a:rPr kumimoji="0" lang="en-US">
                <a:solidFill>
                  <a:schemeClr val="tx1"/>
                </a:solidFill>
              </a:rPr>
              <a:t> steps.</a:t>
            </a:r>
          </a:p>
          <a:p>
            <a:endParaRPr kumimoji="0" lang="en-US"/>
          </a:p>
          <a:p>
            <a:endParaRPr kumimoji="0" lang="en-US"/>
          </a:p>
          <a:p>
            <a:r>
              <a:rPr kumimoji="0" lang="en-US"/>
              <a:t>Running time.  </a:t>
            </a:r>
            <a:endParaRPr kumimoji="0" lang="en-US">
              <a:solidFill>
                <a:schemeClr val="tx1"/>
              </a:solidFill>
              <a:sym typeface="Symbol" pitchFamily="18" charset="2"/>
            </a:endParaRPr>
          </a:p>
        </p:txBody>
      </p:sp>
      <p:graphicFrame>
        <p:nvGraphicFramePr>
          <p:cNvPr id="77828" name="Object 4"/>
          <p:cNvGraphicFramePr>
            <a:graphicFrameLocks noChangeAspect="1"/>
          </p:cNvGraphicFramePr>
          <p:nvPr/>
        </p:nvGraphicFramePr>
        <p:xfrm>
          <a:off x="881063" y="5113338"/>
          <a:ext cx="1512887" cy="508000"/>
        </p:xfrm>
        <a:graphic>
          <a:graphicData uri="http://schemas.openxmlformats.org/presentationml/2006/ole">
            <mc:AlternateContent xmlns:mc="http://schemas.openxmlformats.org/markup-compatibility/2006">
              <mc:Choice xmlns:v="urn:schemas-microsoft-com:vml" Requires="v">
                <p:oleObj spid="_x0000_s77866" name="Equation" r:id="rId4" imgW="1117600" imgH="228600" progId="Equation.3">
                  <p:embed/>
                </p:oleObj>
              </mc:Choice>
              <mc:Fallback>
                <p:oleObj name="Equation" r:id="rId4" imgW="11176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11134" t="-51428" r="-11134" b="-51428"/>
                      <a:stretch>
                        <a:fillRect/>
                      </a:stretch>
                    </p:blipFill>
                    <p:spPr bwMode="auto">
                      <a:xfrm>
                        <a:off x="881063" y="5113338"/>
                        <a:ext cx="1512887" cy="5080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29" name="Object 5"/>
          <p:cNvGraphicFramePr>
            <a:graphicFrameLocks noChangeAspect="1"/>
          </p:cNvGraphicFramePr>
          <p:nvPr/>
        </p:nvGraphicFramePr>
        <p:xfrm>
          <a:off x="5573713" y="5141913"/>
          <a:ext cx="2551112" cy="493712"/>
        </p:xfrm>
        <a:graphic>
          <a:graphicData uri="http://schemas.openxmlformats.org/presentationml/2006/ole">
            <mc:AlternateContent xmlns:mc="http://schemas.openxmlformats.org/markup-compatibility/2006">
              <mc:Choice xmlns:v="urn:schemas-microsoft-com:vml" Requires="v">
                <p:oleObj spid="_x0000_s77867" name="Equation" r:id="rId6" imgW="1993900" imgH="266700" progId="Equation.3">
                  <p:embed/>
                </p:oleObj>
              </mc:Choice>
              <mc:Fallback>
                <p:oleObj name="Equation" r:id="rId6" imgW="1993900" imgH="2667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l="-7826" t="-34285" r="-7826" b="-34285"/>
                      <a:stretch>
                        <a:fillRect/>
                      </a:stretch>
                    </p:blipFill>
                    <p:spPr bwMode="auto">
                      <a:xfrm>
                        <a:off x="5573713" y="5141913"/>
                        <a:ext cx="2551112" cy="49371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0" name="Text Box 6"/>
          <p:cNvSpPr txBox="1">
            <a:spLocks noChangeArrowheads="1"/>
          </p:cNvSpPr>
          <p:nvPr/>
        </p:nvSpPr>
        <p:spPr bwMode="auto">
          <a:xfrm>
            <a:off x="3511550" y="4754563"/>
            <a:ext cx="1030288"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sz="1600" i="1">
                <a:solidFill>
                  <a:schemeClr val="accent1"/>
                </a:solidFill>
                <a:latin typeface="Times" pitchFamily="32" charset="0"/>
              </a:rPr>
              <a:t>O</a:t>
            </a:r>
            <a:r>
              <a:rPr kumimoji="1" lang="en-US" sz="1600">
                <a:solidFill>
                  <a:schemeClr val="accent1"/>
                </a:solidFill>
                <a:latin typeface="Times" pitchFamily="32" charset="0"/>
              </a:rPr>
              <a:t>(</a:t>
            </a:r>
            <a:r>
              <a:rPr kumimoji="1" lang="en-US" sz="1600" i="1">
                <a:solidFill>
                  <a:schemeClr val="accent1"/>
                </a:solidFill>
                <a:latin typeface="Times" pitchFamily="32" charset="0"/>
              </a:rPr>
              <a:t>n</a:t>
            </a:r>
            <a:r>
              <a:rPr kumimoji="1" lang="en-US" sz="1600">
                <a:solidFill>
                  <a:schemeClr val="accent1"/>
                </a:solidFill>
                <a:latin typeface="Times" pitchFamily="32" charset="0"/>
              </a:rPr>
              <a:t> log </a:t>
            </a:r>
            <a:r>
              <a:rPr kumimoji="1" lang="en-US" sz="1600" i="1">
                <a:solidFill>
                  <a:schemeClr val="accent1"/>
                </a:solidFill>
                <a:latin typeface="Times" pitchFamily="32" charset="0"/>
              </a:rPr>
              <a:t>n</a:t>
            </a:r>
            <a:r>
              <a:rPr kumimoji="1" lang="en-US" sz="1600">
                <a:solidFill>
                  <a:schemeClr val="accent1"/>
                </a:solidFill>
                <a:latin typeface="Times" pitchFamily="32" charset="0"/>
              </a:rPr>
              <a:t>)</a:t>
            </a:r>
            <a:endParaRPr kumimoji="1" lang="en-US" sz="1600">
              <a:solidFill>
                <a:schemeClr val="accent1"/>
              </a:solidFill>
            </a:endParaRPr>
          </a:p>
        </p:txBody>
      </p:sp>
      <p:sp>
        <p:nvSpPr>
          <p:cNvPr id="77831" name="Rectangle 7"/>
          <p:cNvSpPr>
            <a:spLocks noChangeArrowheads="1"/>
          </p:cNvSpPr>
          <p:nvPr/>
        </p:nvSpPr>
        <p:spPr bwMode="auto">
          <a:xfrm>
            <a:off x="920750" y="5715000"/>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r>
              <a:rPr kumimoji="1" lang="en-US"/>
              <a:t>coefficient</a:t>
            </a:r>
            <a:br>
              <a:rPr kumimoji="1" lang="en-US"/>
            </a:br>
            <a:r>
              <a:rPr kumimoji="1" lang="en-US"/>
              <a:t>representation</a:t>
            </a:r>
          </a:p>
        </p:txBody>
      </p:sp>
      <p:sp>
        <p:nvSpPr>
          <p:cNvPr id="77832" name="Rectangle 8"/>
          <p:cNvSpPr>
            <a:spLocks noChangeArrowheads="1"/>
          </p:cNvSpPr>
          <p:nvPr/>
        </p:nvSpPr>
        <p:spPr bwMode="auto">
          <a:xfrm>
            <a:off x="6134100" y="5711825"/>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r>
              <a:rPr kumimoji="1" lang="en-US"/>
              <a:t>point-value</a:t>
            </a:r>
            <a:br>
              <a:rPr kumimoji="1" lang="en-US"/>
            </a:br>
            <a:r>
              <a:rPr kumimoji="1" lang="en-US"/>
              <a:t>representation</a:t>
            </a:r>
          </a:p>
        </p:txBody>
      </p:sp>
      <p:sp>
        <p:nvSpPr>
          <p:cNvPr id="77833" name="Oval 9"/>
          <p:cNvSpPr>
            <a:spLocks noChangeArrowheads="1"/>
          </p:cNvSpPr>
          <p:nvPr/>
        </p:nvSpPr>
        <p:spPr bwMode="auto">
          <a:xfrm>
            <a:off x="2416175" y="5164138"/>
            <a:ext cx="52388"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7834" name="Oval 10"/>
          <p:cNvSpPr>
            <a:spLocks noChangeArrowheads="1"/>
          </p:cNvSpPr>
          <p:nvPr/>
        </p:nvSpPr>
        <p:spPr bwMode="auto">
          <a:xfrm>
            <a:off x="2413000" y="5527675"/>
            <a:ext cx="52388"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7835" name="Oval 11"/>
          <p:cNvSpPr>
            <a:spLocks noChangeArrowheads="1"/>
          </p:cNvSpPr>
          <p:nvPr/>
        </p:nvSpPr>
        <p:spPr bwMode="auto">
          <a:xfrm>
            <a:off x="5402263" y="5160963"/>
            <a:ext cx="52387"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7836" name="Oval 12"/>
          <p:cNvSpPr>
            <a:spLocks noChangeArrowheads="1"/>
          </p:cNvSpPr>
          <p:nvPr/>
        </p:nvSpPr>
        <p:spPr bwMode="auto">
          <a:xfrm>
            <a:off x="5399088" y="5524500"/>
            <a:ext cx="52387"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cxnSp>
        <p:nvCxnSpPr>
          <p:cNvPr id="77837" name="AutoShape 13"/>
          <p:cNvCxnSpPr>
            <a:cxnSpLocks noChangeShapeType="1"/>
            <a:stCxn id="77833" idx="6"/>
            <a:endCxn id="77835" idx="2"/>
          </p:cNvCxnSpPr>
          <p:nvPr/>
        </p:nvCxnSpPr>
        <p:spPr bwMode="auto">
          <a:xfrm flipV="1">
            <a:off x="2468563" y="5187950"/>
            <a:ext cx="29337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838" name="AutoShape 14"/>
          <p:cNvCxnSpPr>
            <a:cxnSpLocks noChangeShapeType="1"/>
            <a:stCxn id="77836" idx="2"/>
            <a:endCxn id="77834" idx="6"/>
          </p:cNvCxnSpPr>
          <p:nvPr/>
        </p:nvCxnSpPr>
        <p:spPr bwMode="auto">
          <a:xfrm flipH="1">
            <a:off x="2465388" y="5551488"/>
            <a:ext cx="29337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aphicFrame>
        <p:nvGraphicFramePr>
          <p:cNvPr id="77841" name="Object 17"/>
          <p:cNvGraphicFramePr>
            <a:graphicFrameLocks noChangeAspect="1"/>
          </p:cNvGraphicFramePr>
          <p:nvPr/>
        </p:nvGraphicFramePr>
        <p:xfrm>
          <a:off x="2641600" y="2400300"/>
          <a:ext cx="5500688" cy="530225"/>
        </p:xfrm>
        <a:graphic>
          <a:graphicData uri="http://schemas.openxmlformats.org/presentationml/2006/ole">
            <mc:AlternateContent xmlns:mc="http://schemas.openxmlformats.org/markup-compatibility/2006">
              <mc:Choice xmlns:v="urn:schemas-microsoft-com:vml" Requires="v">
                <p:oleObj spid="_x0000_s77868" name="Equation" r:id="rId8" imgW="4089400" imgH="215900" progId="Equation.3">
                  <p:embed/>
                </p:oleObj>
              </mc:Choice>
              <mc:Fallback>
                <p:oleObj name="Equation" r:id="rId8" imgW="4089400" imgH="21590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l="-5647" t="-51428" r="-5647" b="-51428"/>
                      <a:stretch>
                        <a:fillRect/>
                      </a:stretch>
                    </p:blipFill>
                    <p:spPr bwMode="auto">
                      <a:xfrm>
                        <a:off x="2641600" y="2400300"/>
                        <a:ext cx="5500688" cy="5302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42" name="Text Box 18"/>
          <p:cNvSpPr txBox="1">
            <a:spLocks noChangeArrowheads="1"/>
          </p:cNvSpPr>
          <p:nvPr/>
        </p:nvSpPr>
        <p:spPr bwMode="auto">
          <a:xfrm>
            <a:off x="3748088" y="5638800"/>
            <a:ext cx="503237"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sz="1600">
                <a:solidFill>
                  <a:schemeClr val="accent1"/>
                </a:solidFill>
              </a:rPr>
              <a:t>???</a:t>
            </a:r>
          </a:p>
        </p:txBody>
      </p:sp>
      <p:sp>
        <p:nvSpPr>
          <p:cNvPr id="77843" name="Line 19"/>
          <p:cNvSpPr>
            <a:spLocks noChangeShapeType="1"/>
          </p:cNvSpPr>
          <p:nvPr/>
        </p:nvSpPr>
        <p:spPr bwMode="auto">
          <a:xfrm flipH="1" flipV="1">
            <a:off x="5684838" y="1358900"/>
            <a:ext cx="125412" cy="220663"/>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77844" name="Rectangle 20"/>
          <p:cNvSpPr>
            <a:spLocks noChangeArrowheads="1"/>
          </p:cNvSpPr>
          <p:nvPr/>
        </p:nvSpPr>
        <p:spPr bwMode="auto">
          <a:xfrm>
            <a:off x="5395913" y="1590675"/>
            <a:ext cx="19827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a:sym typeface="Symbol" pitchFamily="18" charset="2"/>
              </a:rPr>
              <a:t>assumes </a:t>
            </a:r>
            <a:r>
              <a:rPr kumimoji="1" lang="en-US" i="1">
                <a:latin typeface="Times" pitchFamily="32" charset="0"/>
              </a:rPr>
              <a:t>n</a:t>
            </a:r>
            <a:r>
              <a:rPr kumimoji="1" lang="en-US">
                <a:sym typeface="Symbol" pitchFamily="18" charset="2"/>
              </a:rPr>
              <a:t> is a power of 2</a:t>
            </a:r>
            <a:endParaRPr kumimoji="1" lang="en-US" baseline="30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p>
            <a:fld id="{92DC5D79-1429-453D-97B5-3729FC122376}" type="slidenum">
              <a:rPr lang="en-US"/>
              <a:pPr/>
              <a:t>43</a:t>
            </a:fld>
            <a:endParaRPr lang="en-US" sz="1400"/>
          </a:p>
        </p:txBody>
      </p:sp>
      <p:sp>
        <p:nvSpPr>
          <p:cNvPr id="79874" name="Rectangle 2"/>
          <p:cNvSpPr>
            <a:spLocks noGrp="1" noChangeArrowheads="1"/>
          </p:cNvSpPr>
          <p:nvPr>
            <p:ph type="title"/>
          </p:nvPr>
        </p:nvSpPr>
        <p:spPr/>
        <p:txBody>
          <a:bodyPr/>
          <a:lstStyle/>
          <a:p>
            <a:r>
              <a:rPr kumimoji="0" lang="en-US"/>
              <a:t>Recursion Tree</a:t>
            </a:r>
          </a:p>
        </p:txBody>
      </p:sp>
      <p:sp>
        <p:nvSpPr>
          <p:cNvPr id="79875" name="Text Box 3"/>
          <p:cNvSpPr txBox="1">
            <a:spLocks noChangeArrowheads="1"/>
          </p:cNvSpPr>
          <p:nvPr/>
        </p:nvSpPr>
        <p:spPr bwMode="auto">
          <a:xfrm>
            <a:off x="3200400" y="1235075"/>
            <a:ext cx="2895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b="1">
                <a:solidFill>
                  <a:schemeClr val="bg2"/>
                </a:solidFill>
                <a:latin typeface="Courier New" pitchFamily="49" charset="0"/>
              </a:rPr>
              <a:t>a</a:t>
            </a:r>
            <a:r>
              <a:rPr kumimoji="1" lang="en-US" b="1" baseline="-25000">
                <a:solidFill>
                  <a:schemeClr val="tx1"/>
                </a:solidFill>
                <a:latin typeface="Courier New" pitchFamily="49" charset="0"/>
              </a:rPr>
              <a:t>0</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1</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2</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3</a:t>
            </a:r>
            <a:r>
              <a:rPr lang="en-US" b="1">
                <a:solidFill>
                  <a:schemeClr val="bg2"/>
                </a:solidFill>
                <a:latin typeface="Courier New" pitchFamily="49" charset="0"/>
              </a:rPr>
              <a:t>, a</a:t>
            </a:r>
            <a:r>
              <a:rPr kumimoji="1" lang="en-US" b="1" baseline="-25000">
                <a:solidFill>
                  <a:schemeClr val="tx1"/>
                </a:solidFill>
                <a:latin typeface="Courier New" pitchFamily="49" charset="0"/>
              </a:rPr>
              <a:t>4</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5</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6</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7</a:t>
            </a:r>
          </a:p>
        </p:txBody>
      </p:sp>
      <p:sp>
        <p:nvSpPr>
          <p:cNvPr id="79876" name="Text Box 4"/>
          <p:cNvSpPr txBox="1">
            <a:spLocks noChangeArrowheads="1"/>
          </p:cNvSpPr>
          <p:nvPr/>
        </p:nvSpPr>
        <p:spPr bwMode="auto">
          <a:xfrm>
            <a:off x="5486400" y="2947988"/>
            <a:ext cx="1447800" cy="3651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b="1">
                <a:solidFill>
                  <a:schemeClr val="bg2"/>
                </a:solidFill>
                <a:latin typeface="Courier New" pitchFamily="49" charset="0"/>
              </a:rPr>
              <a:t>a</a:t>
            </a:r>
            <a:r>
              <a:rPr kumimoji="1" lang="en-US" b="1" baseline="-25000">
                <a:solidFill>
                  <a:schemeClr val="tx1"/>
                </a:solidFill>
                <a:latin typeface="Courier New" pitchFamily="49" charset="0"/>
              </a:rPr>
              <a:t>1</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3</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5</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7</a:t>
            </a:r>
          </a:p>
        </p:txBody>
      </p:sp>
      <p:sp>
        <p:nvSpPr>
          <p:cNvPr id="79877" name="Text Box 5"/>
          <p:cNvSpPr txBox="1">
            <a:spLocks noChangeArrowheads="1"/>
          </p:cNvSpPr>
          <p:nvPr/>
        </p:nvSpPr>
        <p:spPr bwMode="auto">
          <a:xfrm>
            <a:off x="2057400" y="2947988"/>
            <a:ext cx="1524000" cy="333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b="1">
                <a:solidFill>
                  <a:schemeClr val="bg2"/>
                </a:solidFill>
                <a:latin typeface="Courier New" pitchFamily="49" charset="0"/>
              </a:rPr>
              <a:t>a</a:t>
            </a:r>
            <a:r>
              <a:rPr kumimoji="1" lang="en-US" b="1" baseline="-25000">
                <a:solidFill>
                  <a:schemeClr val="tx1"/>
                </a:solidFill>
                <a:latin typeface="Courier New" pitchFamily="49" charset="0"/>
              </a:rPr>
              <a:t>0</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2</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4</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6</a:t>
            </a:r>
          </a:p>
        </p:txBody>
      </p:sp>
      <p:cxnSp>
        <p:nvCxnSpPr>
          <p:cNvPr id="79878" name="AutoShape 6"/>
          <p:cNvCxnSpPr>
            <a:cxnSpLocks noChangeShapeType="1"/>
            <a:stCxn id="79875" idx="2"/>
            <a:endCxn id="79877" idx="0"/>
          </p:cNvCxnSpPr>
          <p:nvPr/>
        </p:nvCxnSpPr>
        <p:spPr bwMode="auto">
          <a:xfrm flipH="1">
            <a:off x="2819400" y="1558925"/>
            <a:ext cx="1828800" cy="13890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879" name="AutoShape 7"/>
          <p:cNvCxnSpPr>
            <a:cxnSpLocks noChangeShapeType="1"/>
            <a:stCxn id="79875" idx="2"/>
            <a:endCxn id="79876" idx="0"/>
          </p:cNvCxnSpPr>
          <p:nvPr/>
        </p:nvCxnSpPr>
        <p:spPr bwMode="auto">
          <a:xfrm>
            <a:off x="4648200" y="1558925"/>
            <a:ext cx="1562100" cy="13890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9880" name="Text Box 8"/>
          <p:cNvSpPr txBox="1">
            <a:spLocks noChangeArrowheads="1"/>
          </p:cNvSpPr>
          <p:nvPr/>
        </p:nvSpPr>
        <p:spPr bwMode="auto">
          <a:xfrm>
            <a:off x="6553200" y="4146550"/>
            <a:ext cx="914400" cy="333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kumimoji="1" lang="en-US" b="1">
                <a:solidFill>
                  <a:schemeClr val="tx1"/>
                </a:solidFill>
                <a:latin typeface="Courier New" pitchFamily="49" charset="0"/>
              </a:rPr>
              <a:t>a</a:t>
            </a:r>
            <a:r>
              <a:rPr kumimoji="1" lang="en-US" b="1" baseline="-25000">
                <a:solidFill>
                  <a:schemeClr val="tx1"/>
                </a:solidFill>
                <a:latin typeface="Courier New" pitchFamily="49" charset="0"/>
              </a:rPr>
              <a:t>3</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7</a:t>
            </a:r>
          </a:p>
        </p:txBody>
      </p:sp>
      <p:sp>
        <p:nvSpPr>
          <p:cNvPr id="79881" name="Text Box 9"/>
          <p:cNvSpPr txBox="1">
            <a:spLocks noChangeArrowheads="1"/>
          </p:cNvSpPr>
          <p:nvPr/>
        </p:nvSpPr>
        <p:spPr bwMode="auto">
          <a:xfrm>
            <a:off x="4876800" y="4160838"/>
            <a:ext cx="914400" cy="333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b="1">
                <a:solidFill>
                  <a:schemeClr val="bg2"/>
                </a:solidFill>
                <a:latin typeface="Courier New" pitchFamily="49" charset="0"/>
              </a:rPr>
              <a:t>a</a:t>
            </a:r>
            <a:r>
              <a:rPr kumimoji="1" lang="en-US" b="1" baseline="-25000">
                <a:solidFill>
                  <a:schemeClr val="tx1"/>
                </a:solidFill>
                <a:latin typeface="Courier New" pitchFamily="49" charset="0"/>
              </a:rPr>
              <a:t>1</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5</a:t>
            </a:r>
          </a:p>
        </p:txBody>
      </p:sp>
      <p:cxnSp>
        <p:nvCxnSpPr>
          <p:cNvPr id="79882" name="AutoShape 10"/>
          <p:cNvCxnSpPr>
            <a:cxnSpLocks noChangeShapeType="1"/>
            <a:stCxn id="79876" idx="2"/>
            <a:endCxn id="79881" idx="0"/>
          </p:cNvCxnSpPr>
          <p:nvPr/>
        </p:nvCxnSpPr>
        <p:spPr bwMode="auto">
          <a:xfrm flipH="1">
            <a:off x="5334000" y="3313113"/>
            <a:ext cx="876300" cy="8477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883" name="AutoShape 11"/>
          <p:cNvCxnSpPr>
            <a:cxnSpLocks noChangeShapeType="1"/>
            <a:stCxn id="79876" idx="2"/>
            <a:endCxn id="79880" idx="0"/>
          </p:cNvCxnSpPr>
          <p:nvPr/>
        </p:nvCxnSpPr>
        <p:spPr bwMode="auto">
          <a:xfrm>
            <a:off x="6210300" y="3313113"/>
            <a:ext cx="800100" cy="833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9884" name="Text Box 12"/>
          <p:cNvSpPr txBox="1">
            <a:spLocks noChangeArrowheads="1"/>
          </p:cNvSpPr>
          <p:nvPr/>
        </p:nvSpPr>
        <p:spPr bwMode="auto">
          <a:xfrm>
            <a:off x="1524000" y="4146550"/>
            <a:ext cx="914400" cy="333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b="1">
                <a:solidFill>
                  <a:schemeClr val="bg2"/>
                </a:solidFill>
                <a:latin typeface="Courier New" pitchFamily="49" charset="0"/>
              </a:rPr>
              <a:t>a</a:t>
            </a:r>
            <a:r>
              <a:rPr kumimoji="1" lang="en-US" b="1" baseline="-25000">
                <a:solidFill>
                  <a:schemeClr val="tx1"/>
                </a:solidFill>
                <a:latin typeface="Courier New" pitchFamily="49" charset="0"/>
              </a:rPr>
              <a:t>0</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4</a:t>
            </a:r>
          </a:p>
        </p:txBody>
      </p:sp>
      <p:cxnSp>
        <p:nvCxnSpPr>
          <p:cNvPr id="79885" name="AutoShape 13"/>
          <p:cNvCxnSpPr>
            <a:cxnSpLocks noChangeShapeType="1"/>
            <a:stCxn id="79877" idx="2"/>
            <a:endCxn id="79884" idx="0"/>
          </p:cNvCxnSpPr>
          <p:nvPr/>
        </p:nvCxnSpPr>
        <p:spPr bwMode="auto">
          <a:xfrm flipH="1">
            <a:off x="1981200" y="3281363"/>
            <a:ext cx="83820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9886" name="Text Box 14"/>
          <p:cNvSpPr txBox="1">
            <a:spLocks noChangeArrowheads="1"/>
          </p:cNvSpPr>
          <p:nvPr/>
        </p:nvSpPr>
        <p:spPr bwMode="auto">
          <a:xfrm>
            <a:off x="3200400" y="4146550"/>
            <a:ext cx="914400" cy="333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kumimoji="1" lang="en-US" b="1">
                <a:solidFill>
                  <a:schemeClr val="tx1"/>
                </a:solidFill>
                <a:latin typeface="Courier New" pitchFamily="49" charset="0"/>
              </a:rPr>
              <a:t>a</a:t>
            </a:r>
            <a:r>
              <a:rPr kumimoji="1" lang="en-US" b="1" baseline="-25000">
                <a:solidFill>
                  <a:schemeClr val="tx1"/>
                </a:solidFill>
                <a:latin typeface="Courier New" pitchFamily="49" charset="0"/>
              </a:rPr>
              <a:t>2</a:t>
            </a:r>
            <a:r>
              <a:rPr kumimoji="1" lang="en-US" b="1">
                <a:solidFill>
                  <a:schemeClr val="tx1"/>
                </a:solidFill>
                <a:latin typeface="Courier New" pitchFamily="49" charset="0"/>
              </a:rPr>
              <a:t>, a</a:t>
            </a:r>
            <a:r>
              <a:rPr kumimoji="1" lang="en-US" b="1" baseline="-25000">
                <a:solidFill>
                  <a:schemeClr val="tx1"/>
                </a:solidFill>
                <a:latin typeface="Courier New" pitchFamily="49" charset="0"/>
              </a:rPr>
              <a:t>6</a:t>
            </a:r>
          </a:p>
        </p:txBody>
      </p:sp>
      <p:cxnSp>
        <p:nvCxnSpPr>
          <p:cNvPr id="79887" name="AutoShape 15"/>
          <p:cNvCxnSpPr>
            <a:cxnSpLocks noChangeShapeType="1"/>
            <a:stCxn id="79877" idx="2"/>
            <a:endCxn id="79886" idx="0"/>
          </p:cNvCxnSpPr>
          <p:nvPr/>
        </p:nvCxnSpPr>
        <p:spPr bwMode="auto">
          <a:xfrm>
            <a:off x="2819400" y="3281363"/>
            <a:ext cx="83820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9888" name="Text Box 16"/>
          <p:cNvSpPr txBox="1">
            <a:spLocks noChangeArrowheads="1"/>
          </p:cNvSpPr>
          <p:nvPr/>
        </p:nvSpPr>
        <p:spPr bwMode="auto">
          <a:xfrm>
            <a:off x="1219200" y="5387975"/>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b="1">
                <a:solidFill>
                  <a:schemeClr val="bg2"/>
                </a:solidFill>
                <a:latin typeface="Courier New" pitchFamily="49" charset="0"/>
              </a:rPr>
              <a:t>a</a:t>
            </a:r>
            <a:r>
              <a:rPr kumimoji="1" lang="en-US" b="1" baseline="-25000">
                <a:solidFill>
                  <a:schemeClr val="tx1"/>
                </a:solidFill>
                <a:latin typeface="Courier New" pitchFamily="49" charset="0"/>
              </a:rPr>
              <a:t>0</a:t>
            </a:r>
          </a:p>
        </p:txBody>
      </p:sp>
      <p:cxnSp>
        <p:nvCxnSpPr>
          <p:cNvPr id="79889" name="AutoShape 17"/>
          <p:cNvCxnSpPr>
            <a:cxnSpLocks noChangeShapeType="1"/>
            <a:stCxn id="79884" idx="2"/>
            <a:endCxn id="79888" idx="0"/>
          </p:cNvCxnSpPr>
          <p:nvPr/>
        </p:nvCxnSpPr>
        <p:spPr bwMode="auto">
          <a:xfrm flipH="1">
            <a:off x="1524000" y="4479925"/>
            <a:ext cx="457200" cy="908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9890" name="Text Box 18"/>
          <p:cNvSpPr txBox="1">
            <a:spLocks noChangeArrowheads="1"/>
          </p:cNvSpPr>
          <p:nvPr/>
        </p:nvSpPr>
        <p:spPr bwMode="auto">
          <a:xfrm>
            <a:off x="1981200" y="5387975"/>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b="1">
                <a:solidFill>
                  <a:schemeClr val="bg2"/>
                </a:solidFill>
                <a:latin typeface="Courier New" pitchFamily="49" charset="0"/>
              </a:rPr>
              <a:t>a</a:t>
            </a:r>
            <a:r>
              <a:rPr kumimoji="1" lang="en-US" b="1" baseline="-25000">
                <a:solidFill>
                  <a:schemeClr val="tx1"/>
                </a:solidFill>
                <a:latin typeface="Courier New" pitchFamily="49" charset="0"/>
              </a:rPr>
              <a:t>4</a:t>
            </a:r>
          </a:p>
        </p:txBody>
      </p:sp>
      <p:cxnSp>
        <p:nvCxnSpPr>
          <p:cNvPr id="79891" name="AutoShape 19"/>
          <p:cNvCxnSpPr>
            <a:cxnSpLocks noChangeShapeType="1"/>
            <a:stCxn id="79884" idx="2"/>
            <a:endCxn id="79890" idx="0"/>
          </p:cNvCxnSpPr>
          <p:nvPr/>
        </p:nvCxnSpPr>
        <p:spPr bwMode="auto">
          <a:xfrm>
            <a:off x="1981200" y="4479925"/>
            <a:ext cx="304800" cy="908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9892" name="Text Box 20"/>
          <p:cNvSpPr txBox="1">
            <a:spLocks noChangeArrowheads="1"/>
          </p:cNvSpPr>
          <p:nvPr/>
        </p:nvSpPr>
        <p:spPr bwMode="auto">
          <a:xfrm>
            <a:off x="2895600" y="5402263"/>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b="1">
                <a:solidFill>
                  <a:schemeClr val="bg2"/>
                </a:solidFill>
                <a:latin typeface="Courier New" pitchFamily="49" charset="0"/>
              </a:rPr>
              <a:t>a</a:t>
            </a:r>
            <a:r>
              <a:rPr kumimoji="1" lang="en-US" b="1" baseline="-25000">
                <a:solidFill>
                  <a:schemeClr val="tx1"/>
                </a:solidFill>
                <a:latin typeface="Courier New" pitchFamily="49" charset="0"/>
              </a:rPr>
              <a:t>2</a:t>
            </a:r>
          </a:p>
        </p:txBody>
      </p:sp>
      <p:cxnSp>
        <p:nvCxnSpPr>
          <p:cNvPr id="79893" name="AutoShape 21"/>
          <p:cNvCxnSpPr>
            <a:cxnSpLocks noChangeShapeType="1"/>
            <a:stCxn id="79886" idx="2"/>
            <a:endCxn id="79892" idx="0"/>
          </p:cNvCxnSpPr>
          <p:nvPr/>
        </p:nvCxnSpPr>
        <p:spPr bwMode="auto">
          <a:xfrm flipH="1">
            <a:off x="3200400" y="4479925"/>
            <a:ext cx="457200" cy="9223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9894" name="Text Box 22"/>
          <p:cNvSpPr txBox="1">
            <a:spLocks noChangeArrowheads="1"/>
          </p:cNvSpPr>
          <p:nvPr/>
        </p:nvSpPr>
        <p:spPr bwMode="auto">
          <a:xfrm>
            <a:off x="3657600" y="5402263"/>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b="1">
                <a:solidFill>
                  <a:schemeClr val="bg2"/>
                </a:solidFill>
                <a:latin typeface="Courier New" pitchFamily="49" charset="0"/>
              </a:rPr>
              <a:t>a</a:t>
            </a:r>
            <a:r>
              <a:rPr kumimoji="1" lang="en-US" b="1" baseline="-25000">
                <a:solidFill>
                  <a:schemeClr val="tx1"/>
                </a:solidFill>
                <a:latin typeface="Courier New" pitchFamily="49" charset="0"/>
              </a:rPr>
              <a:t>6</a:t>
            </a:r>
          </a:p>
        </p:txBody>
      </p:sp>
      <p:cxnSp>
        <p:nvCxnSpPr>
          <p:cNvPr id="79895" name="AutoShape 23"/>
          <p:cNvCxnSpPr>
            <a:cxnSpLocks noChangeShapeType="1"/>
            <a:stCxn id="79886" idx="2"/>
            <a:endCxn id="79894" idx="0"/>
          </p:cNvCxnSpPr>
          <p:nvPr/>
        </p:nvCxnSpPr>
        <p:spPr bwMode="auto">
          <a:xfrm>
            <a:off x="3657600" y="4479925"/>
            <a:ext cx="304800" cy="9223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9896" name="Text Box 24"/>
          <p:cNvSpPr txBox="1">
            <a:spLocks noChangeArrowheads="1"/>
          </p:cNvSpPr>
          <p:nvPr/>
        </p:nvSpPr>
        <p:spPr bwMode="auto">
          <a:xfrm>
            <a:off x="4648200" y="5402263"/>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b="1">
                <a:solidFill>
                  <a:schemeClr val="bg2"/>
                </a:solidFill>
                <a:latin typeface="Courier New" pitchFamily="49" charset="0"/>
              </a:rPr>
              <a:t>a</a:t>
            </a:r>
            <a:r>
              <a:rPr kumimoji="1" lang="en-US" b="1" baseline="-25000">
                <a:solidFill>
                  <a:schemeClr val="tx1"/>
                </a:solidFill>
                <a:latin typeface="Courier New" pitchFamily="49" charset="0"/>
              </a:rPr>
              <a:t>1</a:t>
            </a:r>
          </a:p>
        </p:txBody>
      </p:sp>
      <p:cxnSp>
        <p:nvCxnSpPr>
          <p:cNvPr id="79897" name="AutoShape 25"/>
          <p:cNvCxnSpPr>
            <a:cxnSpLocks noChangeShapeType="1"/>
            <a:stCxn id="79881" idx="2"/>
            <a:endCxn id="79896" idx="0"/>
          </p:cNvCxnSpPr>
          <p:nvPr/>
        </p:nvCxnSpPr>
        <p:spPr bwMode="auto">
          <a:xfrm flipH="1">
            <a:off x="4953000" y="4494213"/>
            <a:ext cx="381000" cy="908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9898" name="Text Box 26"/>
          <p:cNvSpPr txBox="1">
            <a:spLocks noChangeArrowheads="1"/>
          </p:cNvSpPr>
          <p:nvPr/>
        </p:nvSpPr>
        <p:spPr bwMode="auto">
          <a:xfrm>
            <a:off x="5410200" y="5402263"/>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b="1">
                <a:solidFill>
                  <a:schemeClr val="bg2"/>
                </a:solidFill>
                <a:latin typeface="Courier New" pitchFamily="49" charset="0"/>
              </a:rPr>
              <a:t>a</a:t>
            </a:r>
            <a:r>
              <a:rPr kumimoji="1" lang="en-US" b="1" baseline="-25000">
                <a:solidFill>
                  <a:schemeClr val="tx1"/>
                </a:solidFill>
                <a:latin typeface="Courier New" pitchFamily="49" charset="0"/>
              </a:rPr>
              <a:t>5</a:t>
            </a:r>
          </a:p>
        </p:txBody>
      </p:sp>
      <p:cxnSp>
        <p:nvCxnSpPr>
          <p:cNvPr id="79899" name="AutoShape 27"/>
          <p:cNvCxnSpPr>
            <a:cxnSpLocks noChangeShapeType="1"/>
            <a:stCxn id="79881" idx="2"/>
            <a:endCxn id="79898" idx="0"/>
          </p:cNvCxnSpPr>
          <p:nvPr/>
        </p:nvCxnSpPr>
        <p:spPr bwMode="auto">
          <a:xfrm>
            <a:off x="5334000" y="4494213"/>
            <a:ext cx="381000" cy="908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9900" name="Text Box 28"/>
          <p:cNvSpPr txBox="1">
            <a:spLocks noChangeArrowheads="1"/>
          </p:cNvSpPr>
          <p:nvPr/>
        </p:nvSpPr>
        <p:spPr bwMode="auto">
          <a:xfrm>
            <a:off x="6324600" y="5402263"/>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b="1">
                <a:solidFill>
                  <a:schemeClr val="bg2"/>
                </a:solidFill>
                <a:latin typeface="Courier New" pitchFamily="49" charset="0"/>
              </a:rPr>
              <a:t>a</a:t>
            </a:r>
            <a:r>
              <a:rPr kumimoji="1" lang="en-US" b="1" baseline="-25000">
                <a:solidFill>
                  <a:schemeClr val="tx1"/>
                </a:solidFill>
                <a:latin typeface="Courier New" pitchFamily="49" charset="0"/>
              </a:rPr>
              <a:t>3</a:t>
            </a:r>
          </a:p>
        </p:txBody>
      </p:sp>
      <p:cxnSp>
        <p:nvCxnSpPr>
          <p:cNvPr id="79901" name="AutoShape 29"/>
          <p:cNvCxnSpPr>
            <a:cxnSpLocks noChangeShapeType="1"/>
            <a:stCxn id="79880" idx="2"/>
            <a:endCxn id="79900" idx="0"/>
          </p:cNvCxnSpPr>
          <p:nvPr/>
        </p:nvCxnSpPr>
        <p:spPr bwMode="auto">
          <a:xfrm flipH="1">
            <a:off x="6629400" y="4479925"/>
            <a:ext cx="381000" cy="9223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9902" name="Text Box 30"/>
          <p:cNvSpPr txBox="1">
            <a:spLocks noChangeArrowheads="1"/>
          </p:cNvSpPr>
          <p:nvPr/>
        </p:nvSpPr>
        <p:spPr bwMode="auto">
          <a:xfrm>
            <a:off x="7086600" y="5402263"/>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b="1">
                <a:solidFill>
                  <a:schemeClr val="bg2"/>
                </a:solidFill>
                <a:latin typeface="Courier New" pitchFamily="49" charset="0"/>
              </a:rPr>
              <a:t>a</a:t>
            </a:r>
            <a:r>
              <a:rPr kumimoji="1" lang="en-US" b="1" baseline="-25000">
                <a:solidFill>
                  <a:schemeClr val="tx1"/>
                </a:solidFill>
                <a:latin typeface="Courier New" pitchFamily="49" charset="0"/>
              </a:rPr>
              <a:t>7</a:t>
            </a:r>
          </a:p>
        </p:txBody>
      </p:sp>
      <p:cxnSp>
        <p:nvCxnSpPr>
          <p:cNvPr id="79903" name="AutoShape 31"/>
          <p:cNvCxnSpPr>
            <a:cxnSpLocks noChangeShapeType="1"/>
            <a:stCxn id="79880" idx="2"/>
            <a:endCxn id="79902" idx="0"/>
          </p:cNvCxnSpPr>
          <p:nvPr/>
        </p:nvCxnSpPr>
        <p:spPr bwMode="auto">
          <a:xfrm>
            <a:off x="7010400" y="4479925"/>
            <a:ext cx="381000" cy="9223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9904" name="Text Box 32"/>
          <p:cNvSpPr txBox="1">
            <a:spLocks noChangeArrowheads="1"/>
          </p:cNvSpPr>
          <p:nvPr/>
        </p:nvSpPr>
        <p:spPr bwMode="auto">
          <a:xfrm>
            <a:off x="3232150" y="6194425"/>
            <a:ext cx="266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1" lang="en-US" sz="1400"/>
              <a:t>"bit-reversed" order</a:t>
            </a:r>
          </a:p>
        </p:txBody>
      </p:sp>
      <p:sp>
        <p:nvSpPr>
          <p:cNvPr id="79905" name="Text Box 33"/>
          <p:cNvSpPr txBox="1">
            <a:spLocks noChangeArrowheads="1"/>
          </p:cNvSpPr>
          <p:nvPr/>
        </p:nvSpPr>
        <p:spPr bwMode="auto">
          <a:xfrm>
            <a:off x="1292225" y="5818188"/>
            <a:ext cx="458788"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b="1">
                <a:solidFill>
                  <a:schemeClr val="bg2"/>
                </a:solidFill>
                <a:latin typeface="Courier New" pitchFamily="49" charset="0"/>
              </a:rPr>
              <a:t>000</a:t>
            </a:r>
            <a:endParaRPr kumimoji="1" lang="en-US" b="1" baseline="-25000">
              <a:solidFill>
                <a:schemeClr val="tx1"/>
              </a:solidFill>
              <a:latin typeface="Courier New" pitchFamily="49" charset="0"/>
            </a:endParaRPr>
          </a:p>
        </p:txBody>
      </p:sp>
      <p:sp>
        <p:nvSpPr>
          <p:cNvPr id="79906" name="Text Box 34"/>
          <p:cNvSpPr txBox="1">
            <a:spLocks noChangeArrowheads="1"/>
          </p:cNvSpPr>
          <p:nvPr/>
        </p:nvSpPr>
        <p:spPr bwMode="auto">
          <a:xfrm>
            <a:off x="2054225" y="5818188"/>
            <a:ext cx="458788"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b="1">
                <a:solidFill>
                  <a:schemeClr val="bg2"/>
                </a:solidFill>
                <a:latin typeface="Courier New" pitchFamily="49" charset="0"/>
              </a:rPr>
              <a:t>100</a:t>
            </a:r>
            <a:endParaRPr kumimoji="1" lang="en-US" b="1" baseline="-25000">
              <a:solidFill>
                <a:schemeClr val="tx1"/>
              </a:solidFill>
              <a:latin typeface="Courier New" pitchFamily="49" charset="0"/>
            </a:endParaRPr>
          </a:p>
        </p:txBody>
      </p:sp>
      <p:sp>
        <p:nvSpPr>
          <p:cNvPr id="79907" name="Text Box 35"/>
          <p:cNvSpPr txBox="1">
            <a:spLocks noChangeArrowheads="1"/>
          </p:cNvSpPr>
          <p:nvPr/>
        </p:nvSpPr>
        <p:spPr bwMode="auto">
          <a:xfrm>
            <a:off x="2968625" y="5832475"/>
            <a:ext cx="458788"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b="1">
                <a:solidFill>
                  <a:schemeClr val="bg2"/>
                </a:solidFill>
                <a:latin typeface="Courier New" pitchFamily="49" charset="0"/>
              </a:rPr>
              <a:t>010</a:t>
            </a:r>
            <a:endParaRPr kumimoji="1" lang="en-US" b="1" baseline="-25000">
              <a:solidFill>
                <a:schemeClr val="tx1"/>
              </a:solidFill>
              <a:latin typeface="Courier New" pitchFamily="49" charset="0"/>
            </a:endParaRPr>
          </a:p>
        </p:txBody>
      </p:sp>
      <p:sp>
        <p:nvSpPr>
          <p:cNvPr id="79908" name="Text Box 36"/>
          <p:cNvSpPr txBox="1">
            <a:spLocks noChangeArrowheads="1"/>
          </p:cNvSpPr>
          <p:nvPr/>
        </p:nvSpPr>
        <p:spPr bwMode="auto">
          <a:xfrm>
            <a:off x="3730625" y="5832475"/>
            <a:ext cx="458788"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b="1">
                <a:solidFill>
                  <a:schemeClr val="bg2"/>
                </a:solidFill>
                <a:latin typeface="Courier New" pitchFamily="49" charset="0"/>
              </a:rPr>
              <a:t>110</a:t>
            </a:r>
            <a:endParaRPr kumimoji="1" lang="en-US" b="1" baseline="-25000">
              <a:solidFill>
                <a:schemeClr val="tx1"/>
              </a:solidFill>
              <a:latin typeface="Courier New" pitchFamily="49" charset="0"/>
            </a:endParaRPr>
          </a:p>
        </p:txBody>
      </p:sp>
      <p:sp>
        <p:nvSpPr>
          <p:cNvPr id="79909" name="Text Box 37"/>
          <p:cNvSpPr txBox="1">
            <a:spLocks noChangeArrowheads="1"/>
          </p:cNvSpPr>
          <p:nvPr/>
        </p:nvSpPr>
        <p:spPr bwMode="auto">
          <a:xfrm>
            <a:off x="4721225" y="5832475"/>
            <a:ext cx="458788"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b="1">
                <a:solidFill>
                  <a:schemeClr val="bg2"/>
                </a:solidFill>
                <a:latin typeface="Courier New" pitchFamily="49" charset="0"/>
              </a:rPr>
              <a:t>001</a:t>
            </a:r>
            <a:endParaRPr kumimoji="1" lang="en-US" b="1" baseline="-25000">
              <a:solidFill>
                <a:schemeClr val="tx1"/>
              </a:solidFill>
              <a:latin typeface="Courier New" pitchFamily="49" charset="0"/>
            </a:endParaRPr>
          </a:p>
        </p:txBody>
      </p:sp>
      <p:sp>
        <p:nvSpPr>
          <p:cNvPr id="79910" name="Text Box 38"/>
          <p:cNvSpPr txBox="1">
            <a:spLocks noChangeArrowheads="1"/>
          </p:cNvSpPr>
          <p:nvPr/>
        </p:nvSpPr>
        <p:spPr bwMode="auto">
          <a:xfrm>
            <a:off x="5483225" y="5832475"/>
            <a:ext cx="458788"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b="1">
                <a:solidFill>
                  <a:schemeClr val="bg2"/>
                </a:solidFill>
                <a:latin typeface="Courier New" pitchFamily="49" charset="0"/>
              </a:rPr>
              <a:t>101</a:t>
            </a:r>
            <a:endParaRPr kumimoji="1" lang="en-US" b="1" baseline="-25000">
              <a:solidFill>
                <a:schemeClr val="tx1"/>
              </a:solidFill>
              <a:latin typeface="Courier New" pitchFamily="49" charset="0"/>
            </a:endParaRPr>
          </a:p>
        </p:txBody>
      </p:sp>
      <p:sp>
        <p:nvSpPr>
          <p:cNvPr id="79911" name="Text Box 39"/>
          <p:cNvSpPr txBox="1">
            <a:spLocks noChangeArrowheads="1"/>
          </p:cNvSpPr>
          <p:nvPr/>
        </p:nvSpPr>
        <p:spPr bwMode="auto">
          <a:xfrm>
            <a:off x="6397625" y="5832475"/>
            <a:ext cx="458788"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b="1">
                <a:solidFill>
                  <a:schemeClr val="bg2"/>
                </a:solidFill>
                <a:latin typeface="Courier New" pitchFamily="49" charset="0"/>
              </a:rPr>
              <a:t>011</a:t>
            </a:r>
            <a:endParaRPr kumimoji="1" lang="en-US" b="1" baseline="-25000">
              <a:solidFill>
                <a:schemeClr val="tx1"/>
              </a:solidFill>
              <a:latin typeface="Courier New" pitchFamily="49" charset="0"/>
            </a:endParaRPr>
          </a:p>
        </p:txBody>
      </p:sp>
      <p:sp>
        <p:nvSpPr>
          <p:cNvPr id="79912" name="Text Box 40"/>
          <p:cNvSpPr txBox="1">
            <a:spLocks noChangeArrowheads="1"/>
          </p:cNvSpPr>
          <p:nvPr/>
        </p:nvSpPr>
        <p:spPr bwMode="auto">
          <a:xfrm>
            <a:off x="7159625" y="5832475"/>
            <a:ext cx="458788"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b="1">
                <a:solidFill>
                  <a:schemeClr val="bg2"/>
                </a:solidFill>
                <a:latin typeface="Courier New" pitchFamily="49" charset="0"/>
              </a:rPr>
              <a:t>111</a:t>
            </a:r>
            <a:endParaRPr kumimoji="1" lang="en-US" b="1" baseline="-25000">
              <a:solidFill>
                <a:schemeClr val="tx1"/>
              </a:solidFill>
              <a:latin typeface="Courier New" pitchFamily="49" charset="0"/>
            </a:endParaRPr>
          </a:p>
        </p:txBody>
      </p:sp>
      <p:sp>
        <p:nvSpPr>
          <p:cNvPr id="79913" name="Text Box 41"/>
          <p:cNvSpPr txBox="1">
            <a:spLocks noChangeArrowheads="1"/>
          </p:cNvSpPr>
          <p:nvPr/>
        </p:nvSpPr>
        <p:spPr bwMode="auto">
          <a:xfrm>
            <a:off x="3865563" y="2230438"/>
            <a:ext cx="148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sz="1400"/>
              <a:t>perfect shuffle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9F3C6E21-67B5-4D1F-9DE5-4608006F0E27}" type="slidenum">
              <a:rPr lang="en-US"/>
              <a:pPr/>
              <a:t>44</a:t>
            </a:fld>
            <a:endParaRPr lang="en-US" sz="1400"/>
          </a:p>
        </p:txBody>
      </p:sp>
      <p:sp>
        <p:nvSpPr>
          <p:cNvPr id="81922" name="Rectangle 2"/>
          <p:cNvSpPr>
            <a:spLocks noGrp="1" noChangeArrowheads="1"/>
          </p:cNvSpPr>
          <p:nvPr>
            <p:ph type="title"/>
          </p:nvPr>
        </p:nvSpPr>
        <p:spPr/>
        <p:txBody>
          <a:bodyPr/>
          <a:lstStyle/>
          <a:p>
            <a:r>
              <a:rPr kumimoji="0" lang="en-US"/>
              <a:t>Inverse Discrete Fourier Transform</a:t>
            </a:r>
          </a:p>
        </p:txBody>
      </p:sp>
      <p:sp>
        <p:nvSpPr>
          <p:cNvPr id="81923" name="Rectangle 3"/>
          <p:cNvSpPr>
            <a:spLocks noGrp="1" noChangeArrowheads="1"/>
          </p:cNvSpPr>
          <p:nvPr>
            <p:ph type="body" idx="1"/>
          </p:nvPr>
        </p:nvSpPr>
        <p:spPr/>
        <p:txBody>
          <a:bodyPr/>
          <a:lstStyle/>
          <a:p>
            <a:r>
              <a:rPr kumimoji="0" lang="en-US"/>
              <a:t>Point-value </a:t>
            </a:r>
            <a:r>
              <a:rPr kumimoji="0" lang="en-US">
                <a:sym typeface="Symbol" pitchFamily="18" charset="2"/>
              </a:rPr>
              <a:t></a:t>
            </a:r>
            <a:r>
              <a:rPr kumimoji="0" lang="en-US"/>
              <a:t> coefficient.  </a:t>
            </a:r>
            <a:r>
              <a:rPr kumimoji="0" lang="en-US">
                <a:solidFill>
                  <a:schemeClr val="tx1"/>
                </a:solidFill>
              </a:rPr>
              <a:t>Given </a:t>
            </a:r>
            <a:r>
              <a:rPr kumimoji="0" lang="en-US" i="1">
                <a:solidFill>
                  <a:schemeClr val="tx1"/>
                </a:solidFill>
                <a:latin typeface="Times" pitchFamily="32" charset="0"/>
              </a:rPr>
              <a:t>n</a:t>
            </a:r>
            <a:r>
              <a:rPr kumimoji="0" lang="en-US">
                <a:solidFill>
                  <a:schemeClr val="tx1"/>
                </a:solidFill>
              </a:rPr>
              <a:t> distinct points </a:t>
            </a:r>
            <a:r>
              <a:rPr kumimoji="0" lang="en-US" i="1">
                <a:solidFill>
                  <a:schemeClr val="tx1"/>
                </a:solidFill>
                <a:latin typeface="Times" pitchFamily="32" charset="0"/>
              </a:rPr>
              <a:t>x</a:t>
            </a:r>
            <a:r>
              <a:rPr kumimoji="0" lang="en-US" baseline="-25000">
                <a:solidFill>
                  <a:schemeClr val="tx1"/>
                </a:solidFill>
                <a:latin typeface="Times" pitchFamily="32" charset="0"/>
              </a:rPr>
              <a:t>0</a:t>
            </a:r>
            <a:r>
              <a:rPr kumimoji="0" lang="en-US" i="1">
                <a:solidFill>
                  <a:schemeClr val="tx1"/>
                </a:solidFill>
                <a:latin typeface="Times" pitchFamily="32" charset="0"/>
              </a:rPr>
              <a:t>, ... , x</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a:t>
            </a:r>
            <a:r>
              <a:rPr kumimoji="0" lang="en-US">
                <a:solidFill>
                  <a:schemeClr val="tx1"/>
                </a:solidFill>
              </a:rPr>
              <a:t> and values </a:t>
            </a:r>
            <a:r>
              <a:rPr kumimoji="0" lang="en-US" i="1">
                <a:solidFill>
                  <a:schemeClr val="tx1"/>
                </a:solidFill>
                <a:latin typeface="Times" pitchFamily="32" charset="0"/>
              </a:rPr>
              <a:t>y</a:t>
            </a:r>
            <a:r>
              <a:rPr kumimoji="0" lang="en-US" baseline="-25000">
                <a:solidFill>
                  <a:schemeClr val="tx1"/>
                </a:solidFill>
                <a:latin typeface="Times" pitchFamily="32" charset="0"/>
              </a:rPr>
              <a:t>0</a:t>
            </a:r>
            <a:r>
              <a:rPr kumimoji="0" lang="en-US" i="1">
                <a:solidFill>
                  <a:schemeClr val="tx1"/>
                </a:solidFill>
                <a:latin typeface="Times" pitchFamily="32" charset="0"/>
              </a:rPr>
              <a:t>, ... , y</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a:t>
            </a:r>
            <a:r>
              <a:rPr kumimoji="0" lang="en-US">
                <a:solidFill>
                  <a:schemeClr val="tx1"/>
                </a:solidFill>
              </a:rPr>
              <a:t>, find unique polynomial </a:t>
            </a:r>
            <a:r>
              <a:rPr kumimoji="0" lang="en-US" i="1">
                <a:solidFill>
                  <a:schemeClr val="tx1"/>
                </a:solidFill>
                <a:latin typeface="Times" pitchFamily="32" charset="0"/>
              </a:rPr>
              <a:t>a</a:t>
            </a:r>
            <a:r>
              <a:rPr kumimoji="0" lang="en-US" baseline="-25000">
                <a:solidFill>
                  <a:schemeClr val="tx1"/>
                </a:solidFill>
                <a:latin typeface="Times" pitchFamily="32" charset="0"/>
              </a:rPr>
              <a:t>0</a:t>
            </a:r>
            <a:r>
              <a:rPr kumimoji="0" lang="en-US" i="1">
                <a:solidFill>
                  <a:schemeClr val="tx1"/>
                </a:solidFill>
                <a:latin typeface="Times" pitchFamily="32" charset="0"/>
              </a:rPr>
              <a:t> + a</a:t>
            </a:r>
            <a:r>
              <a:rPr kumimoji="0" lang="en-US" baseline="-25000">
                <a:solidFill>
                  <a:schemeClr val="tx1"/>
                </a:solidFill>
                <a:latin typeface="Times" pitchFamily="32" charset="0"/>
              </a:rPr>
              <a:t>1</a:t>
            </a:r>
            <a:r>
              <a:rPr kumimoji="0" lang="en-US" i="1">
                <a:solidFill>
                  <a:schemeClr val="tx1"/>
                </a:solidFill>
                <a:latin typeface="Times" pitchFamily="32" charset="0"/>
              </a:rPr>
              <a:t>x + ... + a</a:t>
            </a:r>
            <a:r>
              <a:rPr kumimoji="0" lang="en-US" i="1" baseline="-25000">
                <a:solidFill>
                  <a:schemeClr val="tx1"/>
                </a:solidFill>
                <a:latin typeface="Times" pitchFamily="32" charset="0"/>
              </a:rPr>
              <a:t>n</a:t>
            </a:r>
            <a:r>
              <a:rPr kumimoji="0" lang="en-US" baseline="-25000">
                <a:solidFill>
                  <a:schemeClr val="tx1"/>
                </a:solidFill>
                <a:latin typeface="Times" pitchFamily="32" charset="0"/>
              </a:rPr>
              <a:t>-1</a:t>
            </a:r>
            <a:r>
              <a:rPr kumimoji="0" lang="en-US" i="1">
                <a:solidFill>
                  <a:schemeClr val="tx1"/>
                </a:solidFill>
                <a:latin typeface="Times" pitchFamily="32" charset="0"/>
              </a:rPr>
              <a:t> x</a:t>
            </a:r>
            <a:r>
              <a:rPr kumimoji="0" lang="en-US" i="1" baseline="30000">
                <a:solidFill>
                  <a:schemeClr val="tx1"/>
                </a:solidFill>
                <a:latin typeface="Times" pitchFamily="32" charset="0"/>
              </a:rPr>
              <a:t>n</a:t>
            </a:r>
            <a:r>
              <a:rPr kumimoji="0" lang="en-US" baseline="30000">
                <a:solidFill>
                  <a:schemeClr val="tx1"/>
                </a:solidFill>
                <a:latin typeface="Times" pitchFamily="32" charset="0"/>
              </a:rPr>
              <a:t>-1</a:t>
            </a:r>
            <a:r>
              <a:rPr kumimoji="0" lang="en-US">
                <a:solidFill>
                  <a:schemeClr val="tx1"/>
                </a:solidFill>
              </a:rPr>
              <a:t>, that has given values at given points.</a:t>
            </a:r>
          </a:p>
        </p:txBody>
      </p:sp>
      <p:sp>
        <p:nvSpPr>
          <p:cNvPr id="81924" name="Line 4"/>
          <p:cNvSpPr>
            <a:spLocks noChangeShapeType="1"/>
          </p:cNvSpPr>
          <p:nvPr/>
        </p:nvSpPr>
        <p:spPr bwMode="auto">
          <a:xfrm flipV="1">
            <a:off x="2289175" y="5002213"/>
            <a:ext cx="0" cy="274637"/>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81925" name="Rectangle 5"/>
          <p:cNvSpPr>
            <a:spLocks noChangeArrowheads="1"/>
          </p:cNvSpPr>
          <p:nvPr/>
        </p:nvSpPr>
        <p:spPr bwMode="auto">
          <a:xfrm>
            <a:off x="1570038" y="5275263"/>
            <a:ext cx="1238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1400"/>
              <a:t>Inverse DFT</a:t>
            </a:r>
          </a:p>
        </p:txBody>
      </p:sp>
      <p:graphicFrame>
        <p:nvGraphicFramePr>
          <p:cNvPr id="81926" name="Object 6"/>
          <p:cNvGraphicFramePr>
            <a:graphicFrameLocks noChangeAspect="1"/>
          </p:cNvGraphicFramePr>
          <p:nvPr/>
        </p:nvGraphicFramePr>
        <p:xfrm>
          <a:off x="1350963" y="2517775"/>
          <a:ext cx="6434137" cy="2438400"/>
        </p:xfrm>
        <a:graphic>
          <a:graphicData uri="http://schemas.openxmlformats.org/presentationml/2006/ole">
            <mc:AlternateContent xmlns:mc="http://schemas.openxmlformats.org/markup-compatibility/2006">
              <mc:Choice xmlns:v="urn:schemas-microsoft-com:vml" Requires="v">
                <p:oleObj spid="_x0000_s81936" name="Equation" r:id="rId4" imgW="6146800" imgH="2159000" progId="Equation.3">
                  <p:embed/>
                </p:oleObj>
              </mc:Choice>
              <mc:Fallback>
                <p:oleObj name="Equation" r:id="rId4" imgW="6146800" imgH="21590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l="-2411" t="-6667" r="-2411" b="-6667"/>
                      <a:stretch>
                        <a:fillRect/>
                      </a:stretch>
                    </p:blipFill>
                    <p:spPr bwMode="auto">
                      <a:xfrm>
                        <a:off x="1350963" y="2517775"/>
                        <a:ext cx="6434137" cy="24384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7" name="Line 7"/>
          <p:cNvSpPr>
            <a:spLocks noChangeShapeType="1"/>
          </p:cNvSpPr>
          <p:nvPr/>
        </p:nvSpPr>
        <p:spPr bwMode="auto">
          <a:xfrm flipV="1">
            <a:off x="4838700" y="4997450"/>
            <a:ext cx="0" cy="27463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81928" name="Rectangle 8"/>
          <p:cNvSpPr>
            <a:spLocks noChangeArrowheads="1"/>
          </p:cNvSpPr>
          <p:nvPr/>
        </p:nvSpPr>
        <p:spPr bwMode="auto">
          <a:xfrm>
            <a:off x="3924300" y="5272088"/>
            <a:ext cx="2528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1400"/>
              <a:t>Fourier matrix inverse </a:t>
            </a:r>
            <a:r>
              <a:rPr kumimoji="1" lang="en-US" sz="1400">
                <a:latin typeface="Times" pitchFamily="32" charset="0"/>
              </a:rPr>
              <a:t>(</a:t>
            </a:r>
            <a:r>
              <a:rPr kumimoji="1" lang="en-US" sz="1400" i="1">
                <a:latin typeface="Times" pitchFamily="32" charset="0"/>
              </a:rPr>
              <a:t>F</a:t>
            </a:r>
            <a:r>
              <a:rPr kumimoji="1" lang="en-US" sz="1400" i="1" baseline="-25000">
                <a:latin typeface="Times" pitchFamily="32" charset="0"/>
              </a:rPr>
              <a:t>n</a:t>
            </a:r>
            <a:r>
              <a:rPr kumimoji="1" lang="en-US" sz="1400">
                <a:latin typeface="Times" pitchFamily="32" charset="0"/>
              </a:rPr>
              <a:t>) </a:t>
            </a:r>
            <a:r>
              <a:rPr kumimoji="1" lang="en-US" sz="1400" baseline="30000">
                <a:latin typeface="Times" pitchFamily="32" charset="0"/>
              </a:rPr>
              <a:t>-1</a:t>
            </a:r>
            <a:endParaRPr kumimoji="1" lang="en-US"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6F533DB4-78E5-46D4-B57A-0756E8538795}" type="slidenum">
              <a:rPr lang="en-US"/>
              <a:pPr/>
              <a:t>45</a:t>
            </a:fld>
            <a:endParaRPr lang="en-US" sz="1400"/>
          </a:p>
        </p:txBody>
      </p:sp>
      <p:sp>
        <p:nvSpPr>
          <p:cNvPr id="83970" name="Rectangle 2"/>
          <p:cNvSpPr>
            <a:spLocks noGrp="1" noChangeArrowheads="1"/>
          </p:cNvSpPr>
          <p:nvPr>
            <p:ph type="body" idx="1"/>
          </p:nvPr>
        </p:nvSpPr>
        <p:spPr/>
        <p:txBody>
          <a:bodyPr/>
          <a:lstStyle/>
          <a:p>
            <a:r>
              <a:rPr kumimoji="0" lang="en-US"/>
              <a:t>Claim.  </a:t>
            </a:r>
            <a:r>
              <a:rPr kumimoji="0" lang="en-US">
                <a:solidFill>
                  <a:schemeClr val="tx1"/>
                </a:solidFill>
              </a:rPr>
              <a:t>Inverse of Fourier matrix </a:t>
            </a:r>
            <a:r>
              <a:rPr kumimoji="0" lang="en-US" i="1">
                <a:solidFill>
                  <a:schemeClr val="tx1"/>
                </a:solidFill>
                <a:latin typeface="Times" pitchFamily="32" charset="0"/>
              </a:rPr>
              <a:t>F</a:t>
            </a:r>
            <a:r>
              <a:rPr kumimoji="0" lang="en-US" i="1" baseline="-25000">
                <a:solidFill>
                  <a:schemeClr val="tx1"/>
                </a:solidFill>
                <a:latin typeface="Times" pitchFamily="32" charset="0"/>
              </a:rPr>
              <a:t>n</a:t>
            </a:r>
            <a:r>
              <a:rPr kumimoji="0" lang="en-US">
                <a:solidFill>
                  <a:schemeClr val="tx1"/>
                </a:solidFill>
              </a:rPr>
              <a:t> is given by following formula.</a:t>
            </a: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r>
              <a:rPr kumimoji="0" lang="en-US"/>
              <a:t>Consequence.  </a:t>
            </a:r>
            <a:r>
              <a:rPr kumimoji="0" lang="en-US">
                <a:solidFill>
                  <a:schemeClr val="tx1"/>
                </a:solidFill>
              </a:rPr>
              <a:t>To compute inverse FFT, apply same algorithm but use</a:t>
            </a:r>
            <a:br>
              <a:rPr kumimoji="0" lang="en-US">
                <a:solidFill>
                  <a:schemeClr val="tx1"/>
                </a:solidFill>
              </a:rPr>
            </a:br>
            <a:r>
              <a:rPr kumimoji="0" lang="en-US">
                <a:solidFill>
                  <a:schemeClr val="tx1"/>
                </a:solidFill>
              </a:rPr>
              <a:t> </a:t>
            </a:r>
            <a:r>
              <a:rPr kumimoji="0" lang="en-US">
                <a:solidFill>
                  <a:schemeClr val="tx1"/>
                </a:solidFill>
                <a:sym typeface="Symbol" pitchFamily="18" charset="2"/>
              </a:rPr>
              <a:t></a:t>
            </a:r>
            <a:r>
              <a:rPr kumimoji="0" lang="en-US" baseline="30000">
                <a:solidFill>
                  <a:schemeClr val="tx1"/>
                </a:solidFill>
                <a:latin typeface="Times" pitchFamily="32" charset="0"/>
              </a:rPr>
              <a:t>-1</a:t>
            </a:r>
            <a:r>
              <a:rPr kumimoji="0" lang="en-US">
                <a:solidFill>
                  <a:schemeClr val="tx1"/>
                </a:solidFill>
              </a:rPr>
              <a:t> =</a:t>
            </a:r>
            <a:r>
              <a:rPr kumimoji="0" lang="en-US">
                <a:solidFill>
                  <a:schemeClr val="tx1"/>
                </a:solidFill>
                <a:sym typeface="Symbol" pitchFamily="18" charset="2"/>
              </a:rPr>
              <a:t> </a:t>
            </a:r>
            <a:r>
              <a:rPr kumimoji="0" lang="en-US" i="1">
                <a:solidFill>
                  <a:schemeClr val="tx1"/>
                </a:solidFill>
                <a:latin typeface="Times" pitchFamily="32" charset="0"/>
              </a:rPr>
              <a:t>e </a:t>
            </a:r>
            <a:r>
              <a:rPr kumimoji="0" lang="en-US" i="1" baseline="30000">
                <a:solidFill>
                  <a:schemeClr val="tx1"/>
                </a:solidFill>
                <a:latin typeface="Times" pitchFamily="32" charset="0"/>
              </a:rPr>
              <a:t>-2</a:t>
            </a:r>
            <a:r>
              <a:rPr kumimoji="0" lang="en-US" i="1" baseline="30000">
                <a:solidFill>
                  <a:schemeClr val="tx1"/>
                </a:solidFill>
                <a:sym typeface="Symbol" pitchFamily="18" charset="2"/>
              </a:rPr>
              <a:t> </a:t>
            </a:r>
            <a:r>
              <a:rPr kumimoji="0" lang="en-US" i="1" baseline="30000">
                <a:solidFill>
                  <a:schemeClr val="tx1"/>
                </a:solidFill>
                <a:latin typeface="Times" pitchFamily="32" charset="0"/>
              </a:rPr>
              <a:t>i / n</a:t>
            </a:r>
            <a:r>
              <a:rPr kumimoji="0" lang="en-US">
                <a:solidFill>
                  <a:schemeClr val="tx1"/>
                </a:solidFill>
              </a:rPr>
              <a:t> as principal </a:t>
            </a:r>
            <a:r>
              <a:rPr kumimoji="0" lang="en-US" i="1">
                <a:solidFill>
                  <a:schemeClr val="tx1"/>
                </a:solidFill>
                <a:latin typeface="Times" pitchFamily="32" charset="0"/>
              </a:rPr>
              <a:t>n</a:t>
            </a:r>
            <a:r>
              <a:rPr kumimoji="0" lang="en-US" i="1" baseline="30000">
                <a:solidFill>
                  <a:schemeClr val="tx1"/>
                </a:solidFill>
                <a:latin typeface="Times" pitchFamily="32" charset="0"/>
              </a:rPr>
              <a:t>th</a:t>
            </a:r>
            <a:r>
              <a:rPr kumimoji="0" lang="en-US">
                <a:solidFill>
                  <a:schemeClr val="tx1"/>
                </a:solidFill>
              </a:rPr>
              <a:t> root of unity (and divide by </a:t>
            </a:r>
            <a:r>
              <a:rPr kumimoji="0" lang="en-US" i="1">
                <a:solidFill>
                  <a:schemeClr val="tx1"/>
                </a:solidFill>
                <a:latin typeface="Times" pitchFamily="32" charset="0"/>
              </a:rPr>
              <a:t>n</a:t>
            </a:r>
            <a:r>
              <a:rPr kumimoji="0" lang="en-US">
                <a:solidFill>
                  <a:schemeClr val="tx1"/>
                </a:solidFill>
              </a:rPr>
              <a:t>).</a:t>
            </a:r>
          </a:p>
          <a:p>
            <a:endParaRPr kumimoji="0" lang="en-US">
              <a:solidFill>
                <a:schemeClr val="tx1"/>
              </a:solidFill>
            </a:endParaRPr>
          </a:p>
        </p:txBody>
      </p:sp>
      <p:graphicFrame>
        <p:nvGraphicFramePr>
          <p:cNvPr id="83971" name="Object 3"/>
          <p:cNvGraphicFramePr>
            <a:graphicFrameLocks noChangeAspect="1"/>
          </p:cNvGraphicFramePr>
          <p:nvPr/>
        </p:nvGraphicFramePr>
        <p:xfrm>
          <a:off x="1685925" y="1747838"/>
          <a:ext cx="5688013" cy="2322512"/>
        </p:xfrm>
        <a:graphic>
          <a:graphicData uri="http://schemas.openxmlformats.org/presentationml/2006/ole">
            <mc:AlternateContent xmlns:mc="http://schemas.openxmlformats.org/markup-compatibility/2006">
              <mc:Choice xmlns:v="urn:schemas-microsoft-com:vml" Requires="v">
                <p:oleObj spid="_x0000_s83990" name="Equation" r:id="rId4" imgW="5422900" imgH="2057400" progId="Equation.3">
                  <p:embed/>
                </p:oleObj>
              </mc:Choice>
              <mc:Fallback>
                <p:oleObj name="Equation" r:id="rId4" imgW="5422900" imgH="2057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l="-2518" t="-6667" r="-2518" b="-6667"/>
                      <a:stretch>
                        <a:fillRect/>
                      </a:stretch>
                    </p:blipFill>
                    <p:spPr bwMode="auto">
                      <a:xfrm>
                        <a:off x="1685925" y="1747838"/>
                        <a:ext cx="5688013" cy="232251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2" name="Rectangle 4"/>
          <p:cNvSpPr>
            <a:spLocks noGrp="1" noChangeArrowheads="1"/>
          </p:cNvSpPr>
          <p:nvPr>
            <p:ph type="title"/>
          </p:nvPr>
        </p:nvSpPr>
        <p:spPr/>
        <p:txBody>
          <a:bodyPr/>
          <a:lstStyle/>
          <a:p>
            <a:r>
              <a:rPr kumimoji="0" lang="en-US"/>
              <a:t>Inverse DFT</a:t>
            </a:r>
          </a:p>
        </p:txBody>
      </p:sp>
      <p:graphicFrame>
        <p:nvGraphicFramePr>
          <p:cNvPr id="83974" name="Object 6"/>
          <p:cNvGraphicFramePr>
            <a:graphicFrameLocks noChangeAspect="1"/>
          </p:cNvGraphicFramePr>
          <p:nvPr/>
        </p:nvGraphicFramePr>
        <p:xfrm>
          <a:off x="3733800" y="4191000"/>
          <a:ext cx="1423988" cy="350838"/>
        </p:xfrm>
        <a:graphic>
          <a:graphicData uri="http://schemas.openxmlformats.org/presentationml/2006/ole">
            <mc:AlternateContent xmlns:mc="http://schemas.openxmlformats.org/markup-compatibility/2006">
              <mc:Choice xmlns:v="urn:schemas-microsoft-com:vml" Requires="v">
                <p:oleObj spid="_x0000_s83991" name="Equation" r:id="rId6" imgW="1371600" imgH="317500" progId="Equation.3">
                  <p:embed/>
                </p:oleObj>
              </mc:Choice>
              <mc:Fallback>
                <p:oleObj name="Equation" r:id="rId6" imgW="1371600" imgH="317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l="-1945" t="-5760" r="-1945" b="-5760"/>
                      <a:stretch>
                        <a:fillRect/>
                      </a:stretch>
                    </p:blipFill>
                    <p:spPr bwMode="auto">
                      <a:xfrm>
                        <a:off x="3733800" y="4191000"/>
                        <a:ext cx="1423988" cy="3508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8D8CED23-91B1-4F3F-BDFF-CA44A56630D9}" type="slidenum">
              <a:rPr lang="en-US"/>
              <a:pPr/>
              <a:t>46</a:t>
            </a:fld>
            <a:endParaRPr lang="en-US" sz="1400"/>
          </a:p>
        </p:txBody>
      </p:sp>
      <p:sp>
        <p:nvSpPr>
          <p:cNvPr id="86018" name="Rectangle 2"/>
          <p:cNvSpPr>
            <a:spLocks noGrp="1" noChangeArrowheads="1"/>
          </p:cNvSpPr>
          <p:nvPr>
            <p:ph type="title"/>
          </p:nvPr>
        </p:nvSpPr>
        <p:spPr/>
        <p:txBody>
          <a:bodyPr/>
          <a:lstStyle/>
          <a:p>
            <a:r>
              <a:rPr kumimoji="0" lang="en-US"/>
              <a:t>Inverse FFT:  Proof of Correctness</a:t>
            </a:r>
          </a:p>
        </p:txBody>
      </p:sp>
      <p:sp>
        <p:nvSpPr>
          <p:cNvPr id="86019" name="Rectangle 3"/>
          <p:cNvSpPr>
            <a:spLocks noGrp="1" noChangeArrowheads="1"/>
          </p:cNvSpPr>
          <p:nvPr>
            <p:ph type="body" idx="1"/>
          </p:nvPr>
        </p:nvSpPr>
        <p:spPr>
          <a:xfrm>
            <a:off x="609600" y="914400"/>
            <a:ext cx="8197850" cy="5410200"/>
          </a:xfrm>
        </p:spPr>
        <p:txBody>
          <a:bodyPr/>
          <a:lstStyle/>
          <a:p>
            <a:r>
              <a:rPr kumimoji="0" lang="en-US"/>
              <a:t>Claim.  </a:t>
            </a:r>
            <a:r>
              <a:rPr kumimoji="0" lang="en-US" i="1">
                <a:solidFill>
                  <a:schemeClr val="tx1"/>
                </a:solidFill>
                <a:latin typeface="Times" pitchFamily="32" charset="0"/>
              </a:rPr>
              <a:t>F</a:t>
            </a:r>
            <a:r>
              <a:rPr kumimoji="0" lang="en-US" i="1" baseline="-25000">
                <a:solidFill>
                  <a:schemeClr val="tx1"/>
                </a:solidFill>
                <a:latin typeface="Times" pitchFamily="32" charset="0"/>
              </a:rPr>
              <a:t>n</a:t>
            </a:r>
            <a:r>
              <a:rPr kumimoji="0" lang="en-US">
                <a:solidFill>
                  <a:schemeClr val="tx1"/>
                </a:solidFill>
              </a:rPr>
              <a:t> and </a:t>
            </a:r>
            <a:r>
              <a:rPr kumimoji="0" lang="en-US" i="1">
                <a:solidFill>
                  <a:schemeClr val="tx1"/>
                </a:solidFill>
                <a:latin typeface="Times" pitchFamily="32" charset="0"/>
              </a:rPr>
              <a:t>G</a:t>
            </a:r>
            <a:r>
              <a:rPr kumimoji="0" lang="en-US" i="1" baseline="-25000">
                <a:solidFill>
                  <a:schemeClr val="tx1"/>
                </a:solidFill>
                <a:latin typeface="Times" pitchFamily="32" charset="0"/>
              </a:rPr>
              <a:t>n</a:t>
            </a:r>
            <a:r>
              <a:rPr kumimoji="0" lang="en-US">
                <a:solidFill>
                  <a:schemeClr val="tx1"/>
                </a:solidFill>
              </a:rPr>
              <a:t> are inverses.</a:t>
            </a:r>
          </a:p>
          <a:p>
            <a:r>
              <a:rPr kumimoji="0" lang="en-US"/>
              <a:t>Pf.  </a:t>
            </a:r>
          </a:p>
          <a:p>
            <a:endParaRPr kumimoji="0" lang="en-US"/>
          </a:p>
          <a:p>
            <a:endParaRPr kumimoji="0" lang="en-US"/>
          </a:p>
          <a:p>
            <a:endParaRPr kumimoji="0" lang="en-US"/>
          </a:p>
          <a:p>
            <a:endParaRPr kumimoji="0" lang="en-US"/>
          </a:p>
          <a:p>
            <a:endParaRPr kumimoji="0" lang="en-US"/>
          </a:p>
          <a:p>
            <a:r>
              <a:rPr kumimoji="0" lang="en-US"/>
              <a:t>Summation lemma.  </a:t>
            </a:r>
            <a:r>
              <a:rPr kumimoji="0" lang="en-US">
                <a:solidFill>
                  <a:schemeClr val="tx1"/>
                </a:solidFill>
              </a:rPr>
              <a:t>Let </a:t>
            </a:r>
            <a:r>
              <a:rPr kumimoji="0" lang="en-US">
                <a:solidFill>
                  <a:schemeClr val="tx1"/>
                </a:solidFill>
                <a:sym typeface="Symbol" pitchFamily="18" charset="2"/>
              </a:rPr>
              <a:t></a:t>
            </a:r>
            <a:r>
              <a:rPr kumimoji="0" lang="en-US">
                <a:solidFill>
                  <a:schemeClr val="tx1"/>
                </a:solidFill>
              </a:rPr>
              <a:t> be a principal </a:t>
            </a:r>
            <a:r>
              <a:rPr kumimoji="0" lang="en-US" i="1">
                <a:solidFill>
                  <a:schemeClr val="tx1"/>
                </a:solidFill>
                <a:latin typeface="Times" pitchFamily="32" charset="0"/>
              </a:rPr>
              <a:t>n</a:t>
            </a:r>
            <a:r>
              <a:rPr kumimoji="0" lang="en-US" i="1" baseline="30000">
                <a:solidFill>
                  <a:schemeClr val="tx1"/>
                </a:solidFill>
                <a:latin typeface="Times" pitchFamily="32" charset="0"/>
              </a:rPr>
              <a:t>th</a:t>
            </a:r>
            <a:r>
              <a:rPr kumimoji="0" lang="en-US">
                <a:solidFill>
                  <a:schemeClr val="tx1"/>
                </a:solidFill>
              </a:rPr>
              <a:t> root of unity. Then</a:t>
            </a:r>
          </a:p>
          <a:p>
            <a:endParaRPr kumimoji="0" lang="en-US"/>
          </a:p>
          <a:p>
            <a:endParaRPr kumimoji="0" lang="en-US"/>
          </a:p>
          <a:p>
            <a:endParaRPr kumimoji="0" lang="en-US"/>
          </a:p>
          <a:p>
            <a:endParaRPr kumimoji="0" lang="en-US"/>
          </a:p>
          <a:p>
            <a:r>
              <a:rPr kumimoji="0" lang="en-US"/>
              <a:t>Pf.</a:t>
            </a:r>
          </a:p>
          <a:p>
            <a:pPr lvl="1"/>
            <a:r>
              <a:rPr kumimoji="0" lang="en-US"/>
              <a:t>If </a:t>
            </a:r>
            <a:r>
              <a:rPr kumimoji="0" lang="en-US" i="1">
                <a:latin typeface="Times" pitchFamily="32" charset="0"/>
              </a:rPr>
              <a:t>k</a:t>
            </a:r>
            <a:r>
              <a:rPr kumimoji="0" lang="en-US"/>
              <a:t> is a multiple of </a:t>
            </a:r>
            <a:r>
              <a:rPr kumimoji="0" lang="en-US" i="1">
                <a:latin typeface="Times" pitchFamily="32" charset="0"/>
              </a:rPr>
              <a:t>n</a:t>
            </a:r>
            <a:r>
              <a:rPr kumimoji="0" lang="en-US"/>
              <a:t> then </a:t>
            </a:r>
            <a:r>
              <a:rPr kumimoji="0" lang="en-US">
                <a:sym typeface="Symbol" pitchFamily="18" charset="2"/>
              </a:rPr>
              <a:t></a:t>
            </a:r>
            <a:r>
              <a:rPr kumimoji="0" lang="en-US" i="1" baseline="30000">
                <a:latin typeface="Times" pitchFamily="32" charset="0"/>
              </a:rPr>
              <a:t>k</a:t>
            </a:r>
            <a:r>
              <a:rPr kumimoji="0" lang="en-US"/>
              <a:t> </a:t>
            </a:r>
            <a:r>
              <a:rPr kumimoji="0" lang="en-US">
                <a:latin typeface="Times" pitchFamily="32" charset="0"/>
              </a:rPr>
              <a:t>= 1</a:t>
            </a:r>
            <a:r>
              <a:rPr kumimoji="0" lang="en-US"/>
              <a:t>  </a:t>
            </a:r>
            <a:r>
              <a:rPr kumimoji="0" lang="en-US">
                <a:sym typeface="Symbol" pitchFamily="18" charset="2"/>
              </a:rPr>
              <a:t>  series sums to </a:t>
            </a:r>
            <a:r>
              <a:rPr kumimoji="0" lang="en-US" i="1">
                <a:latin typeface="Times" pitchFamily="32" charset="0"/>
              </a:rPr>
              <a:t>n</a:t>
            </a:r>
            <a:r>
              <a:rPr kumimoji="0" lang="en-US"/>
              <a:t>.</a:t>
            </a:r>
          </a:p>
          <a:p>
            <a:pPr lvl="1"/>
            <a:r>
              <a:rPr kumimoji="0" lang="en-US"/>
              <a:t>Each </a:t>
            </a:r>
            <a:r>
              <a:rPr kumimoji="0" lang="en-US" i="1">
                <a:latin typeface="Times" pitchFamily="32" charset="0"/>
              </a:rPr>
              <a:t>n</a:t>
            </a:r>
            <a:r>
              <a:rPr kumimoji="0" lang="en-US" i="1" baseline="30000">
                <a:latin typeface="Times" pitchFamily="32" charset="0"/>
              </a:rPr>
              <a:t>th</a:t>
            </a:r>
            <a:r>
              <a:rPr kumimoji="0" lang="en-US"/>
              <a:t> root of unity </a:t>
            </a:r>
            <a:r>
              <a:rPr kumimoji="0" lang="en-US">
                <a:sym typeface="Symbol" pitchFamily="18" charset="2"/>
              </a:rPr>
              <a:t></a:t>
            </a:r>
            <a:r>
              <a:rPr kumimoji="0" lang="en-US" i="1" baseline="30000">
                <a:latin typeface="Times" pitchFamily="32" charset="0"/>
              </a:rPr>
              <a:t>k</a:t>
            </a:r>
            <a:r>
              <a:rPr kumimoji="0" lang="en-US"/>
              <a:t> is a root of </a:t>
            </a:r>
            <a:r>
              <a:rPr kumimoji="0" lang="en-US" i="1">
                <a:latin typeface="Times" pitchFamily="32" charset="0"/>
              </a:rPr>
              <a:t>x</a:t>
            </a:r>
            <a:r>
              <a:rPr kumimoji="0" lang="en-US" i="1" baseline="30000">
                <a:latin typeface="Times" pitchFamily="32" charset="0"/>
              </a:rPr>
              <a:t>n</a:t>
            </a:r>
            <a:r>
              <a:rPr kumimoji="0" lang="en-US">
                <a:latin typeface="Times" pitchFamily="32" charset="0"/>
              </a:rPr>
              <a:t> - 1 = (</a:t>
            </a:r>
            <a:r>
              <a:rPr kumimoji="0" lang="en-US" i="1">
                <a:latin typeface="Times" pitchFamily="32" charset="0"/>
              </a:rPr>
              <a:t>x</a:t>
            </a:r>
            <a:r>
              <a:rPr kumimoji="0" lang="en-US">
                <a:latin typeface="Times" pitchFamily="32" charset="0"/>
              </a:rPr>
              <a:t> - 1) (1 + </a:t>
            </a:r>
            <a:r>
              <a:rPr kumimoji="0" lang="en-US" i="1">
                <a:latin typeface="Times" pitchFamily="32" charset="0"/>
              </a:rPr>
              <a:t>x</a:t>
            </a:r>
            <a:r>
              <a:rPr kumimoji="0" lang="en-US">
                <a:latin typeface="Times" pitchFamily="32" charset="0"/>
              </a:rPr>
              <a:t> + </a:t>
            </a:r>
            <a:r>
              <a:rPr kumimoji="0" lang="en-US" i="1">
                <a:latin typeface="Times" pitchFamily="32" charset="0"/>
              </a:rPr>
              <a:t>x</a:t>
            </a:r>
            <a:r>
              <a:rPr kumimoji="0" lang="en-US" baseline="30000">
                <a:latin typeface="Times" pitchFamily="32" charset="0"/>
              </a:rPr>
              <a:t>2 </a:t>
            </a:r>
            <a:r>
              <a:rPr kumimoji="0" lang="en-US">
                <a:latin typeface="Times" pitchFamily="32" charset="0"/>
              </a:rPr>
              <a:t>+ ... + </a:t>
            </a:r>
            <a:r>
              <a:rPr kumimoji="0" lang="en-US" i="1">
                <a:latin typeface="Times" pitchFamily="32" charset="0"/>
              </a:rPr>
              <a:t>x</a:t>
            </a:r>
            <a:r>
              <a:rPr kumimoji="0" lang="en-US" i="1" baseline="30000">
                <a:latin typeface="Times" pitchFamily="32" charset="0"/>
              </a:rPr>
              <a:t>n</a:t>
            </a:r>
            <a:r>
              <a:rPr kumimoji="0" lang="en-US" baseline="30000">
                <a:latin typeface="Times" pitchFamily="32" charset="0"/>
              </a:rPr>
              <a:t>-1</a:t>
            </a:r>
            <a:r>
              <a:rPr kumimoji="0" lang="en-US">
                <a:latin typeface="Times" pitchFamily="32" charset="0"/>
              </a:rPr>
              <a:t>)</a:t>
            </a:r>
            <a:r>
              <a:rPr kumimoji="0" lang="en-US"/>
              <a:t>.</a:t>
            </a:r>
          </a:p>
          <a:p>
            <a:pPr lvl="1"/>
            <a:r>
              <a:rPr kumimoji="0" lang="en-US"/>
              <a:t>if </a:t>
            </a:r>
            <a:r>
              <a:rPr kumimoji="0" lang="en-US">
                <a:sym typeface="Symbol" pitchFamily="18" charset="2"/>
              </a:rPr>
              <a:t></a:t>
            </a:r>
            <a:r>
              <a:rPr kumimoji="0" lang="en-US" i="1" baseline="30000">
                <a:latin typeface="Times" pitchFamily="32" charset="0"/>
              </a:rPr>
              <a:t>k</a:t>
            </a:r>
            <a:r>
              <a:rPr kumimoji="0" lang="en-US"/>
              <a:t> </a:t>
            </a:r>
            <a:r>
              <a:rPr kumimoji="0" lang="en-US">
                <a:sym typeface="Symbol" pitchFamily="18" charset="2"/>
              </a:rPr>
              <a:t></a:t>
            </a:r>
            <a:r>
              <a:rPr kumimoji="0" lang="en-US"/>
              <a:t> </a:t>
            </a:r>
            <a:r>
              <a:rPr kumimoji="0" lang="en-US">
                <a:latin typeface="Times" pitchFamily="32" charset="0"/>
              </a:rPr>
              <a:t>1</a:t>
            </a:r>
            <a:r>
              <a:rPr kumimoji="0" lang="en-US"/>
              <a:t> we have:  </a:t>
            </a:r>
            <a:r>
              <a:rPr kumimoji="0" lang="en-US">
                <a:latin typeface="Times" pitchFamily="32" charset="0"/>
              </a:rPr>
              <a:t>1 + </a:t>
            </a:r>
            <a:r>
              <a:rPr kumimoji="0" lang="en-US">
                <a:sym typeface="Symbol" pitchFamily="18" charset="2"/>
              </a:rPr>
              <a:t></a:t>
            </a:r>
            <a:r>
              <a:rPr kumimoji="0" lang="en-US" i="1" baseline="30000">
                <a:latin typeface="Times" pitchFamily="32" charset="0"/>
              </a:rPr>
              <a:t>k</a:t>
            </a:r>
            <a:r>
              <a:rPr kumimoji="0" lang="en-US">
                <a:latin typeface="Times" pitchFamily="32" charset="0"/>
              </a:rPr>
              <a:t> + </a:t>
            </a:r>
            <a:r>
              <a:rPr kumimoji="0" lang="en-US">
                <a:sym typeface="Symbol" pitchFamily="18" charset="2"/>
              </a:rPr>
              <a:t></a:t>
            </a:r>
            <a:r>
              <a:rPr kumimoji="0" lang="en-US" i="1" baseline="30000">
                <a:latin typeface="Times" pitchFamily="32" charset="0"/>
              </a:rPr>
              <a:t>k</a:t>
            </a:r>
            <a:r>
              <a:rPr kumimoji="0" lang="en-US" baseline="30000">
                <a:latin typeface="Times" pitchFamily="32" charset="0"/>
              </a:rPr>
              <a:t>(2) </a:t>
            </a:r>
            <a:r>
              <a:rPr kumimoji="0" lang="en-US">
                <a:latin typeface="Times" pitchFamily="32" charset="0"/>
              </a:rPr>
              <a:t>+ … +</a:t>
            </a:r>
            <a:r>
              <a:rPr kumimoji="0" lang="en-US"/>
              <a:t> </a:t>
            </a:r>
            <a:r>
              <a:rPr kumimoji="0" lang="en-US">
                <a:sym typeface="Symbol" pitchFamily="18" charset="2"/>
              </a:rPr>
              <a:t></a:t>
            </a:r>
            <a:r>
              <a:rPr kumimoji="0" lang="en-US" i="1" baseline="30000">
                <a:latin typeface="Times" pitchFamily="32" charset="0"/>
              </a:rPr>
              <a:t>k</a:t>
            </a:r>
            <a:r>
              <a:rPr kumimoji="0" lang="en-US" baseline="30000">
                <a:latin typeface="Times" pitchFamily="32" charset="0"/>
              </a:rPr>
              <a:t>(</a:t>
            </a:r>
            <a:r>
              <a:rPr kumimoji="0" lang="en-US" i="1" baseline="30000">
                <a:latin typeface="Times" pitchFamily="32" charset="0"/>
              </a:rPr>
              <a:t>n</a:t>
            </a:r>
            <a:r>
              <a:rPr kumimoji="0" lang="en-US" baseline="30000">
                <a:latin typeface="Times" pitchFamily="32" charset="0"/>
              </a:rPr>
              <a:t>-1) </a:t>
            </a:r>
            <a:r>
              <a:rPr kumimoji="0" lang="en-US">
                <a:latin typeface="Times" pitchFamily="32" charset="0"/>
              </a:rPr>
              <a:t>= 0 </a:t>
            </a:r>
            <a:r>
              <a:rPr kumimoji="0" lang="en-US"/>
              <a:t> </a:t>
            </a:r>
            <a:r>
              <a:rPr kumimoji="0" lang="en-US">
                <a:sym typeface="Symbol" pitchFamily="18" charset="2"/>
              </a:rPr>
              <a:t>  series sums to </a:t>
            </a:r>
            <a:r>
              <a:rPr kumimoji="0" lang="en-US">
                <a:latin typeface="Times" pitchFamily="32" charset="0"/>
              </a:rPr>
              <a:t>0</a:t>
            </a:r>
            <a:r>
              <a:rPr kumimoji="0" lang="en-US"/>
              <a:t>.  </a:t>
            </a:r>
            <a:r>
              <a:rPr kumimoji="0" lang="en-US">
                <a:ea typeface="Lucida Grande" pitchFamily="32" charset="0"/>
                <a:cs typeface="Lucida Grande" pitchFamily="32" charset="0"/>
              </a:rPr>
              <a:t>▪</a:t>
            </a:r>
          </a:p>
        </p:txBody>
      </p:sp>
      <p:graphicFrame>
        <p:nvGraphicFramePr>
          <p:cNvPr id="86020" name="Object 4"/>
          <p:cNvGraphicFramePr>
            <a:graphicFrameLocks noChangeAspect="1"/>
          </p:cNvGraphicFramePr>
          <p:nvPr/>
        </p:nvGraphicFramePr>
        <p:xfrm>
          <a:off x="2663825" y="3916363"/>
          <a:ext cx="3049588" cy="892175"/>
        </p:xfrm>
        <a:graphic>
          <a:graphicData uri="http://schemas.openxmlformats.org/presentationml/2006/ole">
            <mc:AlternateContent xmlns:mc="http://schemas.openxmlformats.org/markup-compatibility/2006">
              <mc:Choice xmlns:v="urn:schemas-microsoft-com:vml" Requires="v">
                <p:oleObj spid="_x0000_s86038" name="Equation" r:id="rId4" imgW="2781300" imgH="635000" progId="Equation.3">
                  <p:embed/>
                </p:oleObj>
              </mc:Choice>
              <mc:Fallback>
                <p:oleObj name="Equation" r:id="rId4" imgW="2781300" imgH="635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4843" t="-20769" r="-4843" b="-20769"/>
                      <a:stretch>
                        <a:fillRect/>
                      </a:stretch>
                    </p:blipFill>
                    <p:spPr bwMode="auto">
                      <a:xfrm>
                        <a:off x="2663825" y="3916363"/>
                        <a:ext cx="3049588" cy="8921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1" name="Object 5"/>
          <p:cNvGraphicFramePr>
            <a:graphicFrameLocks noChangeAspect="1"/>
          </p:cNvGraphicFramePr>
          <p:nvPr/>
        </p:nvGraphicFramePr>
        <p:xfrm>
          <a:off x="1722438" y="1620838"/>
          <a:ext cx="6575425" cy="893762"/>
        </p:xfrm>
        <a:graphic>
          <a:graphicData uri="http://schemas.openxmlformats.org/presentationml/2006/ole">
            <mc:AlternateContent xmlns:mc="http://schemas.openxmlformats.org/markup-compatibility/2006">
              <mc:Choice xmlns:v="urn:schemas-microsoft-com:vml" Requires="v">
                <p:oleObj spid="_x0000_s86039" name="Equation" r:id="rId6" imgW="6311900" imgH="635000" progId="Equation.3">
                  <p:embed/>
                </p:oleObj>
              </mc:Choice>
              <mc:Fallback>
                <p:oleObj name="Equation" r:id="rId6" imgW="6311900" imgH="635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l="-2097" t="-20769" r="-2097" b="-20769"/>
                      <a:stretch>
                        <a:fillRect/>
                      </a:stretch>
                    </p:blipFill>
                    <p:spPr bwMode="auto">
                      <a:xfrm>
                        <a:off x="1722438" y="1620838"/>
                        <a:ext cx="6575425" cy="8937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2" name="Line 6"/>
          <p:cNvSpPr>
            <a:spLocks noChangeShapeType="1"/>
          </p:cNvSpPr>
          <p:nvPr/>
        </p:nvSpPr>
        <p:spPr bwMode="auto">
          <a:xfrm flipH="1" flipV="1">
            <a:off x="6484938" y="2200275"/>
            <a:ext cx="258762" cy="436563"/>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86023" name="Rectangle 7"/>
          <p:cNvSpPr>
            <a:spLocks noChangeArrowheads="1"/>
          </p:cNvSpPr>
          <p:nvPr/>
        </p:nvSpPr>
        <p:spPr bwMode="auto">
          <a:xfrm>
            <a:off x="6334125" y="2660650"/>
            <a:ext cx="14128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a:t>summation lemma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E7006158-C3F7-4230-ACDA-1017A696AAB2}" type="slidenum">
              <a:rPr lang="en-US"/>
              <a:pPr/>
              <a:t>47</a:t>
            </a:fld>
            <a:endParaRPr lang="en-US" sz="1400"/>
          </a:p>
        </p:txBody>
      </p:sp>
      <p:sp>
        <p:nvSpPr>
          <p:cNvPr id="88066" name="Rectangle 2"/>
          <p:cNvSpPr>
            <a:spLocks noGrp="1" noChangeArrowheads="1"/>
          </p:cNvSpPr>
          <p:nvPr>
            <p:ph type="title"/>
          </p:nvPr>
        </p:nvSpPr>
        <p:spPr/>
        <p:txBody>
          <a:bodyPr/>
          <a:lstStyle/>
          <a:p>
            <a:r>
              <a:rPr kumimoji="0" lang="en-US"/>
              <a:t>Inverse FFT:  Algorithm</a:t>
            </a:r>
          </a:p>
        </p:txBody>
      </p:sp>
      <p:sp>
        <p:nvSpPr>
          <p:cNvPr id="88067" name="Text Box 3"/>
          <p:cNvSpPr txBox="1">
            <a:spLocks noChangeArrowheads="1"/>
          </p:cNvSpPr>
          <p:nvPr/>
        </p:nvSpPr>
        <p:spPr bwMode="auto">
          <a:xfrm>
            <a:off x="1684338" y="1301750"/>
            <a:ext cx="5778500" cy="4384675"/>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37160" rIns="137160" bIns="137160">
            <a:spAutoFit/>
          </a:bodyPr>
          <a:lstStyle/>
          <a:p>
            <a:pPr>
              <a:lnSpc>
                <a:spcPct val="120000"/>
              </a:lnSpc>
            </a:pPr>
            <a:r>
              <a:rPr lang="en-US" sz="1600" b="1">
                <a:solidFill>
                  <a:schemeClr val="bg2"/>
                </a:solidFill>
                <a:latin typeface="Courier New" pitchFamily="49" charset="0"/>
              </a:rPr>
              <a:t>ifft(n, a</a:t>
            </a:r>
            <a:r>
              <a:rPr lang="en-US" sz="1600" b="1" baseline="-25000">
                <a:solidFill>
                  <a:schemeClr val="bg2"/>
                </a:solidFill>
                <a:latin typeface="Courier New" pitchFamily="49" charset="0"/>
              </a:rPr>
              <a:t>0</a:t>
            </a:r>
            <a:r>
              <a:rPr lang="en-US" sz="1600" b="1">
                <a:solidFill>
                  <a:schemeClr val="bg2"/>
                </a:solidFill>
                <a:latin typeface="Courier New" pitchFamily="49" charset="0"/>
              </a:rPr>
              <a:t>,a</a:t>
            </a:r>
            <a:r>
              <a:rPr lang="en-US" sz="1600" b="1" baseline="-25000">
                <a:solidFill>
                  <a:schemeClr val="bg2"/>
                </a:solidFill>
                <a:latin typeface="Courier New" pitchFamily="49" charset="0"/>
              </a:rPr>
              <a:t>1</a:t>
            </a:r>
            <a:r>
              <a:rPr lang="en-US" sz="1600" b="1">
                <a:solidFill>
                  <a:schemeClr val="bg2"/>
                </a:solidFill>
                <a:latin typeface="Courier New" pitchFamily="49" charset="0"/>
              </a:rPr>
              <a:t>,…,a</a:t>
            </a:r>
            <a:r>
              <a:rPr lang="en-US" sz="1600" b="1" baseline="-25000">
                <a:solidFill>
                  <a:schemeClr val="bg2"/>
                </a:solidFill>
                <a:latin typeface="Courier New" pitchFamily="49" charset="0"/>
              </a:rPr>
              <a:t>n-1</a:t>
            </a:r>
            <a:r>
              <a:rPr lang="en-US" sz="1600" b="1">
                <a:solidFill>
                  <a:schemeClr val="bg2"/>
                </a:solidFill>
                <a:latin typeface="Courier New" pitchFamily="49" charset="0"/>
              </a:rPr>
              <a:t>) {</a:t>
            </a:r>
          </a:p>
          <a:p>
            <a:pPr>
              <a:lnSpc>
                <a:spcPct val="120000"/>
              </a:lnSpc>
            </a:pPr>
            <a:r>
              <a:rPr lang="en-US" sz="1600" b="1">
                <a:solidFill>
                  <a:schemeClr val="bg2"/>
                </a:solidFill>
                <a:latin typeface="Courier New" pitchFamily="49" charset="0"/>
              </a:rPr>
              <a:t>   </a:t>
            </a:r>
            <a:r>
              <a:rPr lang="en-US" sz="1600" b="1">
                <a:solidFill>
                  <a:srgbClr val="003399"/>
                </a:solidFill>
                <a:latin typeface="Courier New" pitchFamily="49" charset="0"/>
              </a:rPr>
              <a:t>if</a:t>
            </a:r>
            <a:r>
              <a:rPr lang="en-US" sz="1600" b="1">
                <a:solidFill>
                  <a:schemeClr val="bg2"/>
                </a:solidFill>
                <a:latin typeface="Courier New" pitchFamily="49" charset="0"/>
              </a:rPr>
              <a:t> (n == 1) </a:t>
            </a:r>
            <a:r>
              <a:rPr lang="en-US" sz="1600" b="1">
                <a:solidFill>
                  <a:srgbClr val="003399"/>
                </a:solidFill>
                <a:latin typeface="Courier New" pitchFamily="49" charset="0"/>
              </a:rPr>
              <a:t>return</a:t>
            </a:r>
            <a:r>
              <a:rPr lang="en-US" sz="1600" b="1">
                <a:solidFill>
                  <a:schemeClr val="bg2"/>
                </a:solidFill>
                <a:latin typeface="Courier New" pitchFamily="49" charset="0"/>
              </a:rPr>
              <a:t> </a:t>
            </a:r>
            <a:r>
              <a:rPr kumimoji="1" lang="en-US" sz="1600" b="1">
                <a:solidFill>
                  <a:schemeClr val="tx1"/>
                </a:solidFill>
                <a:latin typeface="Courier New" pitchFamily="49" charset="0"/>
              </a:rPr>
              <a:t>a</a:t>
            </a:r>
            <a:r>
              <a:rPr kumimoji="1" lang="en-US" sz="1600" b="1" baseline="-25000">
                <a:solidFill>
                  <a:schemeClr val="tx1"/>
                </a:solidFill>
                <a:latin typeface="Courier New" pitchFamily="49" charset="0"/>
              </a:rPr>
              <a:t>0</a:t>
            </a:r>
            <a:endParaRPr kumimoji="1" lang="en-US" sz="1600" b="1">
              <a:solidFill>
                <a:schemeClr val="tx1"/>
              </a:solidFill>
              <a:latin typeface="Courier New" pitchFamily="49" charset="0"/>
            </a:endParaRPr>
          </a:p>
          <a:p>
            <a:pPr>
              <a:lnSpc>
                <a:spcPct val="120000"/>
              </a:lnSpc>
            </a:pPr>
            <a:r>
              <a:rPr kumimoji="1" lang="en-US" sz="1600" b="1">
                <a:solidFill>
                  <a:schemeClr val="tx1"/>
                </a:solidFill>
                <a:latin typeface="Courier New" pitchFamily="49" charset="0"/>
                <a:sym typeface="Symbol" pitchFamily="18" charset="2"/>
              </a:rPr>
              <a:t> </a:t>
            </a:r>
          </a:p>
          <a:p>
            <a:pPr>
              <a:lnSpc>
                <a:spcPct val="120000"/>
              </a:lnSpc>
            </a:pPr>
            <a:r>
              <a:rPr kumimoji="1" lang="en-US" sz="1600" b="1">
                <a:solidFill>
                  <a:schemeClr val="tx1"/>
                </a:solidFill>
                <a:latin typeface="Courier New" pitchFamily="49" charset="0"/>
                <a:sym typeface="Symbol" pitchFamily="18" charset="2"/>
              </a:rPr>
              <a:t>   </a:t>
            </a:r>
            <a:r>
              <a:rPr lang="en-US" sz="1600" b="1">
                <a:solidFill>
                  <a:schemeClr val="tx1"/>
                </a:solidFill>
                <a:latin typeface="Courier New" pitchFamily="49" charset="0"/>
              </a:rPr>
              <a:t>(e</a:t>
            </a:r>
            <a:r>
              <a:rPr kumimoji="1" lang="en-US" sz="1600" b="1" baseline="-25000">
                <a:solidFill>
                  <a:schemeClr val="tx1"/>
                </a:solidFill>
                <a:latin typeface="Courier New" pitchFamily="49" charset="0"/>
              </a:rPr>
              <a:t>0</a:t>
            </a:r>
            <a:r>
              <a:rPr kumimoji="1" lang="en-US" sz="1600" b="1">
                <a:solidFill>
                  <a:schemeClr val="tx1"/>
                </a:solidFill>
                <a:latin typeface="Courier New" pitchFamily="49" charset="0"/>
              </a:rPr>
              <a:t>,e</a:t>
            </a:r>
            <a:r>
              <a:rPr kumimoji="1" lang="en-US" sz="1600" b="1" baseline="-25000">
                <a:solidFill>
                  <a:schemeClr val="tx1"/>
                </a:solidFill>
                <a:latin typeface="Courier New" pitchFamily="49" charset="0"/>
              </a:rPr>
              <a:t>1</a:t>
            </a:r>
            <a:r>
              <a:rPr kumimoji="1" lang="en-US" sz="1600" b="1">
                <a:solidFill>
                  <a:schemeClr val="tx1"/>
                </a:solidFill>
                <a:latin typeface="Courier New" pitchFamily="49" charset="0"/>
              </a:rPr>
              <a:t>,…,e</a:t>
            </a:r>
            <a:r>
              <a:rPr kumimoji="1" lang="en-US" sz="1600" b="1" baseline="-25000">
                <a:solidFill>
                  <a:schemeClr val="tx1"/>
                </a:solidFill>
                <a:latin typeface="Courier New" pitchFamily="49" charset="0"/>
              </a:rPr>
              <a:t>n/2-1</a:t>
            </a:r>
            <a:r>
              <a:rPr kumimoji="1" lang="en-US" sz="1600" b="1">
                <a:solidFill>
                  <a:schemeClr val="tx1"/>
                </a:solidFill>
                <a:latin typeface="Courier New" pitchFamily="49" charset="0"/>
              </a:rPr>
              <a:t>) </a:t>
            </a:r>
            <a:r>
              <a:rPr lang="en-US" sz="1600" b="1">
                <a:solidFill>
                  <a:schemeClr val="bg2"/>
                </a:solidFill>
                <a:latin typeface="Courier New" pitchFamily="49" charset="0"/>
                <a:sym typeface="Symbol" pitchFamily="18" charset="2"/>
              </a:rPr>
              <a:t></a:t>
            </a:r>
            <a:r>
              <a:rPr lang="en-US" sz="1600" b="1">
                <a:solidFill>
                  <a:schemeClr val="bg2"/>
                </a:solidFill>
                <a:latin typeface="Courier New" pitchFamily="49" charset="0"/>
                <a:sym typeface="Wingdings" pitchFamily="2" charset="2"/>
              </a:rPr>
              <a:t> FFT(n/2, a</a:t>
            </a:r>
            <a:r>
              <a:rPr kumimoji="1" lang="en-US" sz="1600" b="1" baseline="-25000">
                <a:solidFill>
                  <a:schemeClr val="tx1"/>
                </a:solidFill>
                <a:latin typeface="Courier New" pitchFamily="49" charset="0"/>
              </a:rPr>
              <a:t>0</a:t>
            </a:r>
            <a:r>
              <a:rPr kumimoji="1" lang="en-US" sz="1600" b="1">
                <a:solidFill>
                  <a:schemeClr val="tx1"/>
                </a:solidFill>
                <a:latin typeface="Courier New" pitchFamily="49" charset="0"/>
              </a:rPr>
              <a:t>,a</a:t>
            </a:r>
            <a:r>
              <a:rPr kumimoji="1" lang="en-US" sz="1600" b="1" baseline="-25000">
                <a:solidFill>
                  <a:schemeClr val="tx1"/>
                </a:solidFill>
                <a:latin typeface="Courier New" pitchFamily="49" charset="0"/>
              </a:rPr>
              <a:t>2</a:t>
            </a:r>
            <a:r>
              <a:rPr kumimoji="1" lang="en-US" sz="1600" b="1">
                <a:solidFill>
                  <a:schemeClr val="tx1"/>
                </a:solidFill>
                <a:latin typeface="Courier New" pitchFamily="49" charset="0"/>
              </a:rPr>
              <a:t>,a</a:t>
            </a:r>
            <a:r>
              <a:rPr kumimoji="1" lang="en-US" sz="1600" b="1" baseline="-25000">
                <a:solidFill>
                  <a:schemeClr val="tx1"/>
                </a:solidFill>
                <a:latin typeface="Courier New" pitchFamily="49" charset="0"/>
              </a:rPr>
              <a:t>4</a:t>
            </a:r>
            <a:r>
              <a:rPr kumimoji="1" lang="en-US" sz="1600" b="1">
                <a:solidFill>
                  <a:schemeClr val="tx1"/>
                </a:solidFill>
                <a:latin typeface="Courier New" pitchFamily="49" charset="0"/>
              </a:rPr>
              <a:t>,…,a</a:t>
            </a:r>
            <a:r>
              <a:rPr kumimoji="1" lang="en-US" sz="1600" b="1" baseline="-25000">
                <a:solidFill>
                  <a:schemeClr val="tx1"/>
                </a:solidFill>
                <a:latin typeface="Courier New" pitchFamily="49" charset="0"/>
              </a:rPr>
              <a:t>n-2</a:t>
            </a:r>
            <a:r>
              <a:rPr lang="en-US" sz="1600" b="1">
                <a:solidFill>
                  <a:schemeClr val="bg2"/>
                </a:solidFill>
                <a:latin typeface="Courier New" pitchFamily="49" charset="0"/>
              </a:rPr>
              <a:t>)</a:t>
            </a:r>
          </a:p>
          <a:p>
            <a:pPr>
              <a:lnSpc>
                <a:spcPct val="120000"/>
              </a:lnSpc>
            </a:pPr>
            <a:r>
              <a:rPr lang="en-US" sz="1600" b="1">
                <a:solidFill>
                  <a:schemeClr val="tx1"/>
                </a:solidFill>
                <a:latin typeface="Courier New" pitchFamily="49" charset="0"/>
              </a:rPr>
              <a:t>   (d</a:t>
            </a:r>
            <a:r>
              <a:rPr kumimoji="1" lang="en-US" sz="1600" b="1" baseline="-25000">
                <a:solidFill>
                  <a:schemeClr val="tx1"/>
                </a:solidFill>
                <a:latin typeface="Courier New" pitchFamily="49" charset="0"/>
              </a:rPr>
              <a:t>0</a:t>
            </a:r>
            <a:r>
              <a:rPr kumimoji="1" lang="en-US" sz="1600" b="1">
                <a:solidFill>
                  <a:schemeClr val="tx1"/>
                </a:solidFill>
                <a:latin typeface="Courier New" pitchFamily="49" charset="0"/>
              </a:rPr>
              <a:t>,d</a:t>
            </a:r>
            <a:r>
              <a:rPr kumimoji="1" lang="en-US" sz="1600" b="1" baseline="-25000">
                <a:solidFill>
                  <a:schemeClr val="tx1"/>
                </a:solidFill>
                <a:latin typeface="Courier New" pitchFamily="49" charset="0"/>
              </a:rPr>
              <a:t>1</a:t>
            </a:r>
            <a:r>
              <a:rPr kumimoji="1" lang="en-US" sz="1600" b="1">
                <a:solidFill>
                  <a:schemeClr val="tx1"/>
                </a:solidFill>
                <a:latin typeface="Courier New" pitchFamily="49" charset="0"/>
              </a:rPr>
              <a:t>,…,d</a:t>
            </a:r>
            <a:r>
              <a:rPr kumimoji="1" lang="en-US" sz="1600" b="1" baseline="-25000">
                <a:solidFill>
                  <a:schemeClr val="tx1"/>
                </a:solidFill>
                <a:latin typeface="Courier New" pitchFamily="49" charset="0"/>
              </a:rPr>
              <a:t>n/2-1</a:t>
            </a:r>
            <a:r>
              <a:rPr kumimoji="1" lang="en-US" sz="1600" b="1">
                <a:solidFill>
                  <a:schemeClr val="tx1"/>
                </a:solidFill>
                <a:latin typeface="Courier New" pitchFamily="49" charset="0"/>
              </a:rPr>
              <a:t>) </a:t>
            </a:r>
            <a:r>
              <a:rPr lang="en-US" sz="1600" b="1">
                <a:solidFill>
                  <a:schemeClr val="bg2"/>
                </a:solidFill>
                <a:latin typeface="Courier New" pitchFamily="49" charset="0"/>
                <a:sym typeface="Symbol" pitchFamily="18" charset="2"/>
              </a:rPr>
              <a:t></a:t>
            </a:r>
            <a:r>
              <a:rPr lang="en-US" sz="1600" b="1">
                <a:solidFill>
                  <a:schemeClr val="bg2"/>
                </a:solidFill>
                <a:latin typeface="Courier New" pitchFamily="49" charset="0"/>
                <a:sym typeface="Wingdings" pitchFamily="2" charset="2"/>
              </a:rPr>
              <a:t> FFT(n/2, a</a:t>
            </a:r>
            <a:r>
              <a:rPr kumimoji="1" lang="en-US" sz="1600" b="1" baseline="-25000">
                <a:solidFill>
                  <a:schemeClr val="tx1"/>
                </a:solidFill>
                <a:latin typeface="Courier New" pitchFamily="49" charset="0"/>
              </a:rPr>
              <a:t>1</a:t>
            </a:r>
            <a:r>
              <a:rPr kumimoji="1" lang="en-US" sz="1600" b="1">
                <a:solidFill>
                  <a:schemeClr val="tx1"/>
                </a:solidFill>
                <a:latin typeface="Courier New" pitchFamily="49" charset="0"/>
              </a:rPr>
              <a:t>,a</a:t>
            </a:r>
            <a:r>
              <a:rPr kumimoji="1" lang="en-US" sz="1600" b="1" baseline="-25000">
                <a:solidFill>
                  <a:schemeClr val="tx1"/>
                </a:solidFill>
                <a:latin typeface="Courier New" pitchFamily="49" charset="0"/>
              </a:rPr>
              <a:t>3</a:t>
            </a:r>
            <a:r>
              <a:rPr kumimoji="1" lang="en-US" sz="1600" b="1">
                <a:solidFill>
                  <a:schemeClr val="tx1"/>
                </a:solidFill>
                <a:latin typeface="Courier New" pitchFamily="49" charset="0"/>
              </a:rPr>
              <a:t>,a</a:t>
            </a:r>
            <a:r>
              <a:rPr kumimoji="1" lang="en-US" sz="1600" b="1" baseline="-25000">
                <a:solidFill>
                  <a:schemeClr val="tx1"/>
                </a:solidFill>
                <a:latin typeface="Courier New" pitchFamily="49" charset="0"/>
              </a:rPr>
              <a:t>5</a:t>
            </a:r>
            <a:r>
              <a:rPr kumimoji="1" lang="en-US" sz="1600" b="1">
                <a:solidFill>
                  <a:schemeClr val="tx1"/>
                </a:solidFill>
                <a:latin typeface="Courier New" pitchFamily="49" charset="0"/>
              </a:rPr>
              <a:t>,…,a</a:t>
            </a:r>
            <a:r>
              <a:rPr kumimoji="1" lang="en-US" sz="1600" b="1" baseline="-25000">
                <a:solidFill>
                  <a:schemeClr val="tx1"/>
                </a:solidFill>
                <a:latin typeface="Courier New" pitchFamily="49" charset="0"/>
              </a:rPr>
              <a:t>n-1</a:t>
            </a:r>
            <a:r>
              <a:rPr lang="en-US" sz="1600" b="1">
                <a:solidFill>
                  <a:schemeClr val="bg2"/>
                </a:solidFill>
                <a:latin typeface="Courier New" pitchFamily="49" charset="0"/>
              </a:rPr>
              <a:t>)</a:t>
            </a:r>
          </a:p>
          <a:p>
            <a:pPr>
              <a:lnSpc>
                <a:spcPct val="120000"/>
              </a:lnSpc>
            </a:pPr>
            <a:endParaRPr lang="en-US" sz="1600" b="1">
              <a:solidFill>
                <a:schemeClr val="bg2"/>
              </a:solidFill>
              <a:latin typeface="Courier New" pitchFamily="49" charset="0"/>
            </a:endParaRPr>
          </a:p>
          <a:p>
            <a:pPr>
              <a:lnSpc>
                <a:spcPct val="120000"/>
              </a:lnSpc>
            </a:pPr>
            <a:r>
              <a:rPr lang="en-US" sz="1600" b="1">
                <a:solidFill>
                  <a:srgbClr val="003399"/>
                </a:solidFill>
                <a:latin typeface="Courier New" pitchFamily="49" charset="0"/>
              </a:rPr>
              <a:t>   for</a:t>
            </a:r>
            <a:r>
              <a:rPr lang="en-US" sz="1600" b="1">
                <a:solidFill>
                  <a:schemeClr val="bg2"/>
                </a:solidFill>
                <a:latin typeface="Courier New" pitchFamily="49" charset="0"/>
              </a:rPr>
              <a:t> k = 0 </a:t>
            </a:r>
            <a:r>
              <a:rPr lang="en-US" sz="1600" b="1">
                <a:solidFill>
                  <a:srgbClr val="003399"/>
                </a:solidFill>
                <a:latin typeface="Courier New" pitchFamily="49" charset="0"/>
              </a:rPr>
              <a:t>to</a:t>
            </a:r>
            <a:r>
              <a:rPr lang="en-US" sz="1600" b="1">
                <a:solidFill>
                  <a:schemeClr val="bg2"/>
                </a:solidFill>
                <a:latin typeface="Courier New" pitchFamily="49" charset="0"/>
              </a:rPr>
              <a:t> n/2 - 1 {</a:t>
            </a:r>
          </a:p>
          <a:p>
            <a:pPr>
              <a:lnSpc>
                <a:spcPct val="120000"/>
              </a:lnSpc>
            </a:pPr>
            <a:r>
              <a:rPr kumimoji="1" lang="en-US" sz="1600" b="1">
                <a:solidFill>
                  <a:schemeClr val="tx1"/>
                </a:solidFill>
                <a:latin typeface="Courier New" pitchFamily="49" charset="0"/>
                <a:sym typeface="Symbol" pitchFamily="18" charset="2"/>
              </a:rPr>
              <a:t>      </a:t>
            </a:r>
            <a:r>
              <a:rPr kumimoji="1" lang="en-US" sz="1600" b="1" baseline="30000">
                <a:solidFill>
                  <a:schemeClr val="tx1"/>
                </a:solidFill>
                <a:latin typeface="Courier New" pitchFamily="49" charset="0"/>
                <a:sym typeface="Symbol" pitchFamily="18" charset="2"/>
              </a:rPr>
              <a:t>k</a:t>
            </a:r>
            <a:r>
              <a:rPr kumimoji="1" lang="en-US" sz="1600" b="1">
                <a:solidFill>
                  <a:schemeClr val="tx1"/>
                </a:solidFill>
                <a:latin typeface="Courier New" pitchFamily="49" charset="0"/>
                <a:sym typeface="Symbol" pitchFamily="18" charset="2"/>
              </a:rPr>
              <a:t> </a:t>
            </a:r>
            <a:r>
              <a:rPr lang="en-US" sz="1600" b="1">
                <a:solidFill>
                  <a:schemeClr val="tx1"/>
                </a:solidFill>
                <a:latin typeface="Courier New" pitchFamily="49" charset="0"/>
                <a:sym typeface="Symbol" pitchFamily="18" charset="2"/>
              </a:rPr>
              <a:t></a:t>
            </a:r>
            <a:r>
              <a:rPr kumimoji="1" lang="en-US" sz="1600" b="1">
                <a:solidFill>
                  <a:schemeClr val="tx1"/>
                </a:solidFill>
                <a:latin typeface="Courier New" pitchFamily="49" charset="0"/>
                <a:sym typeface="Symbol" pitchFamily="18" charset="2"/>
              </a:rPr>
              <a:t> </a:t>
            </a:r>
            <a:r>
              <a:rPr kumimoji="1" lang="en-US" sz="1600" b="1">
                <a:solidFill>
                  <a:schemeClr val="tx1"/>
                </a:solidFill>
                <a:latin typeface="Courier New" pitchFamily="49" charset="0"/>
              </a:rPr>
              <a:t>e</a:t>
            </a:r>
            <a:r>
              <a:rPr kumimoji="1" lang="en-US" sz="1600" b="1" baseline="30000">
                <a:solidFill>
                  <a:schemeClr val="tx1"/>
                </a:solidFill>
                <a:latin typeface="Courier New" pitchFamily="49" charset="0"/>
                <a:sym typeface="Symbol" pitchFamily="18" charset="2"/>
              </a:rPr>
              <a:t>-2ik/n</a:t>
            </a:r>
            <a:endParaRPr lang="en-US" sz="1600" b="1">
              <a:solidFill>
                <a:schemeClr val="tx1"/>
              </a:solidFill>
              <a:latin typeface="Courier New" pitchFamily="49" charset="0"/>
            </a:endParaRPr>
          </a:p>
          <a:p>
            <a:pPr>
              <a:lnSpc>
                <a:spcPct val="120000"/>
              </a:lnSpc>
            </a:pPr>
            <a:r>
              <a:rPr lang="en-US" sz="1600" b="1">
                <a:solidFill>
                  <a:schemeClr val="tx1"/>
                </a:solidFill>
                <a:latin typeface="Courier New" pitchFamily="49" charset="0"/>
              </a:rPr>
              <a:t>      y</a:t>
            </a:r>
            <a:r>
              <a:rPr kumimoji="1" lang="en-US" sz="1600" b="1" baseline="-25000">
                <a:solidFill>
                  <a:schemeClr val="tx1"/>
                </a:solidFill>
                <a:latin typeface="Courier New" pitchFamily="49" charset="0"/>
              </a:rPr>
              <a:t>k+n/2  </a:t>
            </a:r>
            <a:r>
              <a:rPr lang="en-US" sz="1600" b="1">
                <a:solidFill>
                  <a:schemeClr val="tx1"/>
                </a:solidFill>
                <a:latin typeface="Courier New" pitchFamily="49" charset="0"/>
                <a:sym typeface="Symbol" pitchFamily="18" charset="2"/>
              </a:rPr>
              <a:t></a:t>
            </a:r>
            <a:r>
              <a:rPr kumimoji="1" lang="en-US" sz="1600" b="1">
                <a:solidFill>
                  <a:schemeClr val="tx1"/>
                </a:solidFill>
                <a:latin typeface="Courier New" pitchFamily="49" charset="0"/>
              </a:rPr>
              <a:t> (e</a:t>
            </a:r>
            <a:r>
              <a:rPr kumimoji="1" lang="en-US" sz="1600" b="1" baseline="-25000">
                <a:solidFill>
                  <a:schemeClr val="tx1"/>
                </a:solidFill>
                <a:latin typeface="Courier New" pitchFamily="49" charset="0"/>
              </a:rPr>
              <a:t>k</a:t>
            </a:r>
            <a:r>
              <a:rPr kumimoji="1" lang="en-US" sz="1600" b="1">
                <a:solidFill>
                  <a:schemeClr val="tx1"/>
                </a:solidFill>
                <a:latin typeface="Courier New" pitchFamily="49" charset="0"/>
              </a:rPr>
              <a:t> + </a:t>
            </a:r>
            <a:r>
              <a:rPr kumimoji="1" lang="en-US" sz="1600" b="1">
                <a:solidFill>
                  <a:schemeClr val="tx1"/>
                </a:solidFill>
                <a:latin typeface="Courier New" pitchFamily="49" charset="0"/>
                <a:sym typeface="Symbol" pitchFamily="18" charset="2"/>
              </a:rPr>
              <a:t></a:t>
            </a:r>
            <a:r>
              <a:rPr kumimoji="1" lang="en-US" sz="1600" b="1" baseline="30000">
                <a:solidFill>
                  <a:schemeClr val="tx1"/>
                </a:solidFill>
                <a:latin typeface="Courier New" pitchFamily="49" charset="0"/>
                <a:sym typeface="Symbol" pitchFamily="18" charset="2"/>
              </a:rPr>
              <a:t>k</a:t>
            </a:r>
            <a:r>
              <a:rPr kumimoji="1" lang="en-US" sz="1600" b="1">
                <a:solidFill>
                  <a:schemeClr val="tx1"/>
                </a:solidFill>
                <a:latin typeface="Courier New" pitchFamily="49" charset="0"/>
                <a:sym typeface="Symbol" pitchFamily="18" charset="2"/>
              </a:rPr>
              <a:t> </a:t>
            </a:r>
            <a:r>
              <a:rPr kumimoji="1" lang="en-US" sz="1600" b="1">
                <a:solidFill>
                  <a:schemeClr val="tx1"/>
                </a:solidFill>
                <a:latin typeface="Courier New" pitchFamily="49" charset="0"/>
              </a:rPr>
              <a:t>d</a:t>
            </a:r>
            <a:r>
              <a:rPr kumimoji="1" lang="en-US" sz="1600" b="1" baseline="-25000">
                <a:solidFill>
                  <a:schemeClr val="tx1"/>
                </a:solidFill>
                <a:latin typeface="Courier New" pitchFamily="49" charset="0"/>
              </a:rPr>
              <a:t>k</a:t>
            </a:r>
            <a:r>
              <a:rPr kumimoji="1" lang="en-US" sz="1600" b="1">
                <a:solidFill>
                  <a:schemeClr val="tx1"/>
                </a:solidFill>
                <a:latin typeface="Courier New" pitchFamily="49" charset="0"/>
              </a:rPr>
              <a:t>) / n</a:t>
            </a:r>
          </a:p>
          <a:p>
            <a:pPr>
              <a:lnSpc>
                <a:spcPct val="120000"/>
              </a:lnSpc>
            </a:pPr>
            <a:r>
              <a:rPr lang="en-US" sz="1600" b="1">
                <a:solidFill>
                  <a:schemeClr val="tx1"/>
                </a:solidFill>
                <a:latin typeface="Courier New" pitchFamily="49" charset="0"/>
              </a:rPr>
              <a:t>      y</a:t>
            </a:r>
            <a:r>
              <a:rPr kumimoji="1" lang="en-US" sz="1600" b="1" baseline="-25000">
                <a:solidFill>
                  <a:schemeClr val="tx1"/>
                </a:solidFill>
                <a:latin typeface="Courier New" pitchFamily="49" charset="0"/>
              </a:rPr>
              <a:t>k+n/2  </a:t>
            </a:r>
            <a:r>
              <a:rPr lang="en-US" sz="1600" b="1">
                <a:solidFill>
                  <a:schemeClr val="tx1"/>
                </a:solidFill>
                <a:latin typeface="Courier New" pitchFamily="49" charset="0"/>
                <a:sym typeface="Symbol" pitchFamily="18" charset="2"/>
              </a:rPr>
              <a:t></a:t>
            </a:r>
            <a:r>
              <a:rPr kumimoji="1" lang="en-US" sz="1600" b="1">
                <a:solidFill>
                  <a:schemeClr val="tx1"/>
                </a:solidFill>
                <a:latin typeface="Courier New" pitchFamily="49" charset="0"/>
              </a:rPr>
              <a:t> (e</a:t>
            </a:r>
            <a:r>
              <a:rPr kumimoji="1" lang="en-US" sz="1600" b="1" baseline="-25000">
                <a:solidFill>
                  <a:schemeClr val="tx1"/>
                </a:solidFill>
                <a:latin typeface="Courier New" pitchFamily="49" charset="0"/>
              </a:rPr>
              <a:t>k</a:t>
            </a:r>
            <a:r>
              <a:rPr kumimoji="1" lang="en-US" sz="1600" b="1">
                <a:solidFill>
                  <a:schemeClr val="tx1"/>
                </a:solidFill>
                <a:latin typeface="Courier New" pitchFamily="49" charset="0"/>
              </a:rPr>
              <a:t> - </a:t>
            </a:r>
            <a:r>
              <a:rPr kumimoji="1" lang="en-US" sz="1600" b="1">
                <a:solidFill>
                  <a:schemeClr val="tx1"/>
                </a:solidFill>
                <a:latin typeface="Courier New" pitchFamily="49" charset="0"/>
                <a:sym typeface="Symbol" pitchFamily="18" charset="2"/>
              </a:rPr>
              <a:t></a:t>
            </a:r>
            <a:r>
              <a:rPr kumimoji="1" lang="en-US" sz="1600" b="1" baseline="30000">
                <a:solidFill>
                  <a:schemeClr val="tx1"/>
                </a:solidFill>
                <a:latin typeface="Courier New" pitchFamily="49" charset="0"/>
                <a:sym typeface="Symbol" pitchFamily="18" charset="2"/>
              </a:rPr>
              <a:t>k</a:t>
            </a:r>
            <a:r>
              <a:rPr kumimoji="1" lang="en-US" sz="1600" b="1">
                <a:solidFill>
                  <a:schemeClr val="tx1"/>
                </a:solidFill>
                <a:latin typeface="Courier New" pitchFamily="49" charset="0"/>
                <a:sym typeface="Symbol" pitchFamily="18" charset="2"/>
              </a:rPr>
              <a:t> </a:t>
            </a:r>
            <a:r>
              <a:rPr kumimoji="1" lang="en-US" sz="1600" b="1">
                <a:solidFill>
                  <a:schemeClr val="tx1"/>
                </a:solidFill>
                <a:latin typeface="Courier New" pitchFamily="49" charset="0"/>
              </a:rPr>
              <a:t>d</a:t>
            </a:r>
            <a:r>
              <a:rPr kumimoji="1" lang="en-US" sz="1600" b="1" baseline="-25000">
                <a:solidFill>
                  <a:schemeClr val="tx1"/>
                </a:solidFill>
                <a:latin typeface="Courier New" pitchFamily="49" charset="0"/>
              </a:rPr>
              <a:t>k</a:t>
            </a:r>
            <a:r>
              <a:rPr kumimoji="1" lang="en-US" sz="1600" b="1">
                <a:solidFill>
                  <a:schemeClr val="tx1"/>
                </a:solidFill>
                <a:latin typeface="Courier New" pitchFamily="49" charset="0"/>
              </a:rPr>
              <a:t>) / n</a:t>
            </a:r>
          </a:p>
          <a:p>
            <a:pPr>
              <a:lnSpc>
                <a:spcPct val="120000"/>
              </a:lnSpc>
            </a:pPr>
            <a:r>
              <a:rPr lang="en-US" sz="1600" b="1">
                <a:solidFill>
                  <a:schemeClr val="bg2"/>
                </a:solidFill>
                <a:latin typeface="Courier New" pitchFamily="49" charset="0"/>
              </a:rPr>
              <a:t>   }</a:t>
            </a:r>
          </a:p>
          <a:p>
            <a:pPr>
              <a:lnSpc>
                <a:spcPct val="120000"/>
              </a:lnSpc>
            </a:pPr>
            <a:endParaRPr lang="en-US" sz="1600" b="1">
              <a:solidFill>
                <a:schemeClr val="bg2"/>
              </a:solidFill>
              <a:latin typeface="Courier New" pitchFamily="49" charset="0"/>
            </a:endParaRPr>
          </a:p>
          <a:p>
            <a:pPr>
              <a:lnSpc>
                <a:spcPct val="120000"/>
              </a:lnSpc>
            </a:pPr>
            <a:r>
              <a:rPr lang="en-US" sz="1600" b="1">
                <a:solidFill>
                  <a:srgbClr val="003399"/>
                </a:solidFill>
                <a:latin typeface="Courier New" pitchFamily="49" charset="0"/>
              </a:rPr>
              <a:t>   return</a:t>
            </a:r>
            <a:r>
              <a:rPr lang="en-US" sz="1600" b="1">
                <a:solidFill>
                  <a:schemeClr val="bg2"/>
                </a:solidFill>
                <a:latin typeface="Courier New" pitchFamily="49" charset="0"/>
              </a:rPr>
              <a:t> </a:t>
            </a:r>
            <a:r>
              <a:rPr lang="en-US" sz="1600" b="1">
                <a:solidFill>
                  <a:schemeClr val="bg2"/>
                </a:solidFill>
                <a:latin typeface="Courier New" pitchFamily="49" charset="0"/>
                <a:sym typeface="Wingdings" pitchFamily="2" charset="2"/>
              </a:rPr>
              <a:t>(y</a:t>
            </a:r>
            <a:r>
              <a:rPr kumimoji="1" lang="en-US" sz="1600" b="1" baseline="-25000">
                <a:solidFill>
                  <a:schemeClr val="tx1"/>
                </a:solidFill>
                <a:latin typeface="Courier New" pitchFamily="49" charset="0"/>
              </a:rPr>
              <a:t>0</a:t>
            </a:r>
            <a:r>
              <a:rPr kumimoji="1" lang="en-US" sz="1600" b="1">
                <a:solidFill>
                  <a:schemeClr val="tx1"/>
                </a:solidFill>
                <a:latin typeface="Courier New" pitchFamily="49" charset="0"/>
              </a:rPr>
              <a:t>,y</a:t>
            </a:r>
            <a:r>
              <a:rPr kumimoji="1" lang="en-US" sz="1600" b="1" baseline="-25000">
                <a:solidFill>
                  <a:schemeClr val="tx1"/>
                </a:solidFill>
                <a:latin typeface="Courier New" pitchFamily="49" charset="0"/>
              </a:rPr>
              <a:t>1</a:t>
            </a:r>
            <a:r>
              <a:rPr kumimoji="1" lang="en-US" sz="1600" b="1">
                <a:solidFill>
                  <a:schemeClr val="tx1"/>
                </a:solidFill>
                <a:latin typeface="Courier New" pitchFamily="49" charset="0"/>
              </a:rPr>
              <a:t>,…,y</a:t>
            </a:r>
            <a:r>
              <a:rPr kumimoji="1" lang="en-US" sz="1600" b="1" baseline="-25000">
                <a:solidFill>
                  <a:schemeClr val="tx1"/>
                </a:solidFill>
                <a:latin typeface="Courier New" pitchFamily="49" charset="0"/>
              </a:rPr>
              <a:t>n-1</a:t>
            </a:r>
            <a:r>
              <a:rPr lang="en-US" sz="1600" b="1">
                <a:solidFill>
                  <a:schemeClr val="bg2"/>
                </a:solidFill>
                <a:latin typeface="Courier New" pitchFamily="49" charset="0"/>
              </a:rPr>
              <a:t>)</a:t>
            </a:r>
          </a:p>
          <a:p>
            <a:pPr>
              <a:lnSpc>
                <a:spcPct val="120000"/>
              </a:lnSpc>
            </a:pPr>
            <a:r>
              <a:rPr lang="en-US" sz="1600" b="1">
                <a:solidFill>
                  <a:schemeClr val="bg2"/>
                </a:solidFill>
                <a:latin typeface="Courier New" pitchFamily="49" charset="0"/>
              </a:rPr>
              <a:t>}</a:t>
            </a:r>
          </a:p>
        </p:txBody>
      </p:sp>
      <p:sp>
        <p:nvSpPr>
          <p:cNvPr id="88068" name="Rectangle 4"/>
          <p:cNvSpPr>
            <a:spLocks noChangeArrowheads="1"/>
          </p:cNvSpPr>
          <p:nvPr/>
        </p:nvSpPr>
        <p:spPr bwMode="auto">
          <a:xfrm>
            <a:off x="3186113" y="3471863"/>
            <a:ext cx="931862" cy="317500"/>
          </a:xfrm>
          <a:prstGeom prst="rect">
            <a:avLst/>
          </a:prstGeom>
          <a:solidFill>
            <a:schemeClr val="accent1">
              <a:alpha val="25000"/>
            </a:schemeClr>
          </a:solidFill>
          <a:ln>
            <a:noFill/>
          </a:ln>
          <a:extLst>
            <a:ext uri="{91240B29-F687-4F45-9708-019B960494DF}">
              <a14:hiddenLine xmlns:a14="http://schemas.microsoft.com/office/drawing/2010/main" w="9525">
                <a:solidFill>
                  <a:schemeClr val="tx1"/>
                </a:solidFill>
                <a:miter lim="800000"/>
                <a:headEnd/>
                <a:tailEnd type="none" w="sm" len="sm"/>
              </a14:hiddenLine>
            </a:ext>
          </a:extLst>
        </p:spPr>
        <p:txBody>
          <a:bodyPr wrap="none" anchor="ctr"/>
          <a:lstStyle/>
          <a:p>
            <a:endParaRPr lang="en-US"/>
          </a:p>
        </p:txBody>
      </p:sp>
      <p:sp>
        <p:nvSpPr>
          <p:cNvPr id="88069" name="Rectangle 5"/>
          <p:cNvSpPr>
            <a:spLocks noChangeArrowheads="1"/>
          </p:cNvSpPr>
          <p:nvPr/>
        </p:nvSpPr>
        <p:spPr bwMode="auto">
          <a:xfrm>
            <a:off x="5087938" y="3787775"/>
            <a:ext cx="582612" cy="317500"/>
          </a:xfrm>
          <a:prstGeom prst="rect">
            <a:avLst/>
          </a:prstGeom>
          <a:solidFill>
            <a:schemeClr val="accent1">
              <a:alpha val="25000"/>
            </a:schemeClr>
          </a:solidFill>
          <a:ln>
            <a:noFill/>
          </a:ln>
          <a:extLst>
            <a:ext uri="{91240B29-F687-4F45-9708-019B960494DF}">
              <a14:hiddenLine xmlns:a14="http://schemas.microsoft.com/office/drawing/2010/main" w="9525">
                <a:solidFill>
                  <a:schemeClr val="tx1"/>
                </a:solidFill>
                <a:miter lim="800000"/>
                <a:headEnd/>
                <a:tailEnd type="none" w="sm" len="sm"/>
              </a14:hiddenLine>
            </a:ext>
          </a:extLst>
        </p:spPr>
        <p:txBody>
          <a:bodyPr wrap="none" anchor="ctr"/>
          <a:lstStyle/>
          <a:p>
            <a:endParaRPr lang="en-US"/>
          </a:p>
        </p:txBody>
      </p:sp>
      <p:sp>
        <p:nvSpPr>
          <p:cNvPr id="88070" name="Rectangle 6"/>
          <p:cNvSpPr>
            <a:spLocks noChangeArrowheads="1"/>
          </p:cNvSpPr>
          <p:nvPr/>
        </p:nvSpPr>
        <p:spPr bwMode="auto">
          <a:xfrm>
            <a:off x="5087938" y="4095750"/>
            <a:ext cx="582612" cy="317500"/>
          </a:xfrm>
          <a:prstGeom prst="rect">
            <a:avLst/>
          </a:prstGeom>
          <a:solidFill>
            <a:schemeClr val="accent1">
              <a:alpha val="25000"/>
            </a:schemeClr>
          </a:solidFill>
          <a:ln>
            <a:noFill/>
          </a:ln>
          <a:extLst>
            <a:ext uri="{91240B29-F687-4F45-9708-019B960494DF}">
              <a14:hiddenLine xmlns:a14="http://schemas.microsoft.com/office/drawing/2010/main" w="9525">
                <a:solidFill>
                  <a:schemeClr val="tx1"/>
                </a:solidFill>
                <a:miter lim="800000"/>
                <a:headEnd/>
                <a:tailEnd type="none" w="sm" len="sm"/>
              </a14:hiddenLine>
            </a:ext>
          </a:extLst>
        </p:spPr>
        <p:txBody>
          <a:bodyPr wrap="none" anchor="ct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FECBCC7F-98A3-4CB5-8608-43BC17507BC2}" type="slidenum">
              <a:rPr lang="en-US"/>
              <a:pPr/>
              <a:t>48</a:t>
            </a:fld>
            <a:endParaRPr lang="en-US" sz="1400"/>
          </a:p>
        </p:txBody>
      </p:sp>
      <p:sp>
        <p:nvSpPr>
          <p:cNvPr id="90114" name="Rectangle 2"/>
          <p:cNvSpPr>
            <a:spLocks noGrp="1" noChangeArrowheads="1"/>
          </p:cNvSpPr>
          <p:nvPr>
            <p:ph type="title"/>
          </p:nvPr>
        </p:nvSpPr>
        <p:spPr/>
        <p:txBody>
          <a:bodyPr/>
          <a:lstStyle/>
          <a:p>
            <a:r>
              <a:rPr kumimoji="0" lang="en-US"/>
              <a:t>Inverse FFT Summary</a:t>
            </a:r>
          </a:p>
        </p:txBody>
      </p:sp>
      <p:sp>
        <p:nvSpPr>
          <p:cNvPr id="90115" name="Rectangle 3"/>
          <p:cNvSpPr>
            <a:spLocks noGrp="1" noChangeArrowheads="1"/>
          </p:cNvSpPr>
          <p:nvPr>
            <p:ph type="body" idx="1"/>
          </p:nvPr>
        </p:nvSpPr>
        <p:spPr/>
        <p:txBody>
          <a:bodyPr/>
          <a:lstStyle/>
          <a:p>
            <a:r>
              <a:rPr kumimoji="0" lang="en-US"/>
              <a:t>Theorem.  </a:t>
            </a:r>
            <a:r>
              <a:rPr kumimoji="0" lang="en-US">
                <a:solidFill>
                  <a:schemeClr val="tx1"/>
                </a:solidFill>
              </a:rPr>
              <a:t>Inverse FFT algorithm interpolates a degree </a:t>
            </a:r>
            <a:r>
              <a:rPr kumimoji="0" lang="en-US" i="1">
                <a:solidFill>
                  <a:schemeClr val="tx1"/>
                </a:solidFill>
                <a:latin typeface="Times" pitchFamily="32" charset="0"/>
              </a:rPr>
              <a:t>n</a:t>
            </a:r>
            <a:r>
              <a:rPr kumimoji="0" lang="en-US">
                <a:solidFill>
                  <a:schemeClr val="tx1"/>
                </a:solidFill>
                <a:latin typeface="Times" pitchFamily="32" charset="0"/>
              </a:rPr>
              <a:t>-1</a:t>
            </a:r>
            <a:r>
              <a:rPr kumimoji="0" lang="en-US">
                <a:solidFill>
                  <a:schemeClr val="tx1"/>
                </a:solidFill>
              </a:rPr>
              <a:t> polynomial given values at each of the </a:t>
            </a:r>
            <a:r>
              <a:rPr kumimoji="0" lang="en-US" i="1">
                <a:solidFill>
                  <a:schemeClr val="tx1"/>
                </a:solidFill>
                <a:latin typeface="Times" pitchFamily="32" charset="0"/>
              </a:rPr>
              <a:t>n</a:t>
            </a:r>
            <a:r>
              <a:rPr kumimoji="0" lang="en-US" i="1" baseline="30000">
                <a:solidFill>
                  <a:schemeClr val="tx1"/>
                </a:solidFill>
                <a:latin typeface="Times" pitchFamily="32" charset="0"/>
              </a:rPr>
              <a:t>th</a:t>
            </a:r>
            <a:r>
              <a:rPr kumimoji="0" lang="en-US">
                <a:solidFill>
                  <a:schemeClr val="tx1"/>
                </a:solidFill>
              </a:rPr>
              <a:t> roots of unity in </a:t>
            </a:r>
            <a:r>
              <a:rPr lang="en-US" i="1">
                <a:solidFill>
                  <a:schemeClr val="tx1"/>
                </a:solidFill>
                <a:latin typeface="Times" pitchFamily="32" charset="0"/>
              </a:rPr>
              <a:t>O</a:t>
            </a:r>
            <a:r>
              <a:rPr lang="en-US">
                <a:solidFill>
                  <a:schemeClr val="tx1"/>
                </a:solidFill>
                <a:latin typeface="Times" pitchFamily="32" charset="0"/>
              </a:rPr>
              <a:t>(</a:t>
            </a:r>
            <a:r>
              <a:rPr lang="en-US" i="1">
                <a:solidFill>
                  <a:schemeClr val="tx1"/>
                </a:solidFill>
                <a:latin typeface="Times" pitchFamily="32" charset="0"/>
              </a:rPr>
              <a:t>n</a:t>
            </a:r>
            <a:r>
              <a:rPr lang="en-US">
                <a:solidFill>
                  <a:schemeClr val="tx1"/>
                </a:solidFill>
                <a:latin typeface="Times" pitchFamily="32" charset="0"/>
              </a:rPr>
              <a:t> log </a:t>
            </a:r>
            <a:r>
              <a:rPr lang="en-US" i="1">
                <a:solidFill>
                  <a:schemeClr val="tx1"/>
                </a:solidFill>
                <a:latin typeface="Times" pitchFamily="32" charset="0"/>
              </a:rPr>
              <a:t>n</a:t>
            </a:r>
            <a:r>
              <a:rPr lang="en-US">
                <a:solidFill>
                  <a:schemeClr val="tx1"/>
                </a:solidFill>
                <a:latin typeface="Times" pitchFamily="32" charset="0"/>
              </a:rPr>
              <a:t>) </a:t>
            </a:r>
            <a:r>
              <a:rPr kumimoji="0" lang="en-US">
                <a:solidFill>
                  <a:schemeClr val="tx1"/>
                </a:solidFill>
              </a:rPr>
              <a:t>steps.</a:t>
            </a:r>
          </a:p>
          <a:p>
            <a:endParaRPr kumimoji="0" lang="en-US">
              <a:solidFill>
                <a:schemeClr val="tx1"/>
              </a:solidFill>
            </a:endParaRPr>
          </a:p>
        </p:txBody>
      </p:sp>
      <p:sp>
        <p:nvSpPr>
          <p:cNvPr id="90116" name="Line 4"/>
          <p:cNvSpPr>
            <a:spLocks noChangeShapeType="1"/>
          </p:cNvSpPr>
          <p:nvPr/>
        </p:nvSpPr>
        <p:spPr bwMode="auto">
          <a:xfrm flipH="1" flipV="1">
            <a:off x="3678238" y="1646238"/>
            <a:ext cx="96837" cy="193675"/>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90117" name="Rectangle 5"/>
          <p:cNvSpPr>
            <a:spLocks noChangeArrowheads="1"/>
          </p:cNvSpPr>
          <p:nvPr/>
        </p:nvSpPr>
        <p:spPr bwMode="auto">
          <a:xfrm>
            <a:off x="3389313" y="1878013"/>
            <a:ext cx="19827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a:sym typeface="Symbol" pitchFamily="18" charset="2"/>
              </a:rPr>
              <a:t>assumes </a:t>
            </a:r>
            <a:r>
              <a:rPr kumimoji="1" lang="en-US" i="1">
                <a:latin typeface="Times" pitchFamily="32" charset="0"/>
              </a:rPr>
              <a:t>n</a:t>
            </a:r>
            <a:r>
              <a:rPr kumimoji="1" lang="en-US">
                <a:sym typeface="Symbol" pitchFamily="18" charset="2"/>
              </a:rPr>
              <a:t> is a power of 2</a:t>
            </a:r>
            <a:endParaRPr kumimoji="1" lang="en-US" baseline="30000"/>
          </a:p>
        </p:txBody>
      </p:sp>
      <p:graphicFrame>
        <p:nvGraphicFramePr>
          <p:cNvPr id="90118" name="Object 6"/>
          <p:cNvGraphicFramePr>
            <a:graphicFrameLocks noChangeAspect="1"/>
          </p:cNvGraphicFramePr>
          <p:nvPr/>
        </p:nvGraphicFramePr>
        <p:xfrm>
          <a:off x="855663" y="5113338"/>
          <a:ext cx="1563687" cy="508000"/>
        </p:xfrm>
        <a:graphic>
          <a:graphicData uri="http://schemas.openxmlformats.org/presentationml/2006/ole">
            <mc:AlternateContent xmlns:mc="http://schemas.openxmlformats.org/markup-compatibility/2006">
              <mc:Choice xmlns:v="urn:schemas-microsoft-com:vml" Requires="v">
                <p:oleObj spid="_x0000_s90144" name="Equation" r:id="rId4" imgW="1155700" imgH="228600" progId="Equation.3">
                  <p:embed/>
                </p:oleObj>
              </mc:Choice>
              <mc:Fallback>
                <p:oleObj name="Equation" r:id="rId4" imgW="11557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l="-11134" t="-51428" r="-11134" b="-51428"/>
                      <a:stretch>
                        <a:fillRect/>
                      </a:stretch>
                    </p:blipFill>
                    <p:spPr bwMode="auto">
                      <a:xfrm>
                        <a:off x="855663" y="5113338"/>
                        <a:ext cx="1563687" cy="5080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9" name="Object 7"/>
          <p:cNvGraphicFramePr>
            <a:graphicFrameLocks noChangeAspect="1"/>
          </p:cNvGraphicFramePr>
          <p:nvPr/>
        </p:nvGraphicFramePr>
        <p:xfrm>
          <a:off x="5541963" y="5141913"/>
          <a:ext cx="2616200" cy="493712"/>
        </p:xfrm>
        <a:graphic>
          <a:graphicData uri="http://schemas.openxmlformats.org/presentationml/2006/ole">
            <mc:AlternateContent xmlns:mc="http://schemas.openxmlformats.org/markup-compatibility/2006">
              <mc:Choice xmlns:v="urn:schemas-microsoft-com:vml" Requires="v">
                <p:oleObj spid="_x0000_s90145" name="Equation" r:id="rId6" imgW="2044700" imgH="266700" progId="Equation.3">
                  <p:embed/>
                </p:oleObj>
              </mc:Choice>
              <mc:Fallback>
                <p:oleObj name="Equation" r:id="rId6" imgW="2044700" imgH="2667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l="-7826" t="-34285" r="-7826" b="-34285"/>
                      <a:stretch>
                        <a:fillRect/>
                      </a:stretch>
                    </p:blipFill>
                    <p:spPr bwMode="auto">
                      <a:xfrm>
                        <a:off x="5541963" y="5141913"/>
                        <a:ext cx="2616200" cy="49371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0" name="Text Box 8"/>
          <p:cNvSpPr txBox="1">
            <a:spLocks noChangeArrowheads="1"/>
          </p:cNvSpPr>
          <p:nvPr/>
        </p:nvSpPr>
        <p:spPr bwMode="auto">
          <a:xfrm>
            <a:off x="3508375" y="4754563"/>
            <a:ext cx="1030288"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sz="1600" i="1">
                <a:solidFill>
                  <a:schemeClr val="tx1"/>
                </a:solidFill>
                <a:latin typeface="Times" pitchFamily="32" charset="0"/>
              </a:rPr>
              <a:t>O</a:t>
            </a:r>
            <a:r>
              <a:rPr kumimoji="1" lang="en-US" sz="1600">
                <a:solidFill>
                  <a:schemeClr val="tx1"/>
                </a:solidFill>
                <a:latin typeface="Times" pitchFamily="32" charset="0"/>
              </a:rPr>
              <a:t>(</a:t>
            </a:r>
            <a:r>
              <a:rPr kumimoji="1" lang="en-US" sz="1600" i="1">
                <a:solidFill>
                  <a:schemeClr val="tx1"/>
                </a:solidFill>
                <a:latin typeface="Times" pitchFamily="32" charset="0"/>
              </a:rPr>
              <a:t>n</a:t>
            </a:r>
            <a:r>
              <a:rPr kumimoji="1" lang="en-US" sz="1600">
                <a:solidFill>
                  <a:schemeClr val="tx1"/>
                </a:solidFill>
                <a:latin typeface="Times" pitchFamily="32" charset="0"/>
              </a:rPr>
              <a:t> log </a:t>
            </a:r>
            <a:r>
              <a:rPr kumimoji="1" lang="en-US" sz="1600" i="1">
                <a:solidFill>
                  <a:schemeClr val="tx1"/>
                </a:solidFill>
                <a:latin typeface="Times" pitchFamily="32" charset="0"/>
              </a:rPr>
              <a:t>n</a:t>
            </a:r>
            <a:r>
              <a:rPr kumimoji="1" lang="en-US" sz="1600">
                <a:solidFill>
                  <a:schemeClr val="tx1"/>
                </a:solidFill>
                <a:latin typeface="Times" pitchFamily="32" charset="0"/>
              </a:rPr>
              <a:t>)</a:t>
            </a:r>
          </a:p>
        </p:txBody>
      </p:sp>
      <p:sp>
        <p:nvSpPr>
          <p:cNvPr id="90121" name="Rectangle 9"/>
          <p:cNvSpPr>
            <a:spLocks noChangeArrowheads="1"/>
          </p:cNvSpPr>
          <p:nvPr/>
        </p:nvSpPr>
        <p:spPr bwMode="auto">
          <a:xfrm>
            <a:off x="920750" y="5726113"/>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r>
              <a:rPr kumimoji="1" lang="en-US"/>
              <a:t>coefficient</a:t>
            </a:r>
            <a:br>
              <a:rPr kumimoji="1" lang="en-US"/>
            </a:br>
            <a:r>
              <a:rPr kumimoji="1" lang="en-US"/>
              <a:t>representation</a:t>
            </a:r>
          </a:p>
        </p:txBody>
      </p:sp>
      <p:sp>
        <p:nvSpPr>
          <p:cNvPr id="90122" name="Text Box 10"/>
          <p:cNvSpPr txBox="1">
            <a:spLocks noChangeArrowheads="1"/>
          </p:cNvSpPr>
          <p:nvPr/>
        </p:nvSpPr>
        <p:spPr bwMode="auto">
          <a:xfrm>
            <a:off x="3522663" y="5583238"/>
            <a:ext cx="1030287"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sz="1600" i="1">
                <a:solidFill>
                  <a:schemeClr val="accent1"/>
                </a:solidFill>
                <a:latin typeface="Times" pitchFamily="32" charset="0"/>
              </a:rPr>
              <a:t>O</a:t>
            </a:r>
            <a:r>
              <a:rPr kumimoji="1" lang="en-US" sz="1600">
                <a:solidFill>
                  <a:schemeClr val="accent1"/>
                </a:solidFill>
                <a:latin typeface="Times" pitchFamily="32" charset="0"/>
              </a:rPr>
              <a:t>(</a:t>
            </a:r>
            <a:r>
              <a:rPr kumimoji="1" lang="en-US" sz="1600" i="1">
                <a:solidFill>
                  <a:schemeClr val="accent1"/>
                </a:solidFill>
                <a:latin typeface="Times" pitchFamily="32" charset="0"/>
              </a:rPr>
              <a:t>n</a:t>
            </a:r>
            <a:r>
              <a:rPr kumimoji="1" lang="en-US" sz="1600">
                <a:solidFill>
                  <a:schemeClr val="accent1"/>
                </a:solidFill>
                <a:latin typeface="Times" pitchFamily="32" charset="0"/>
              </a:rPr>
              <a:t> log </a:t>
            </a:r>
            <a:r>
              <a:rPr kumimoji="1" lang="en-US" sz="1600" i="1">
                <a:solidFill>
                  <a:schemeClr val="accent1"/>
                </a:solidFill>
                <a:latin typeface="Times" pitchFamily="32" charset="0"/>
              </a:rPr>
              <a:t>n</a:t>
            </a:r>
            <a:r>
              <a:rPr kumimoji="1" lang="en-US" sz="1600">
                <a:solidFill>
                  <a:schemeClr val="accent1"/>
                </a:solidFill>
                <a:latin typeface="Times" pitchFamily="32" charset="0"/>
              </a:rPr>
              <a:t>)</a:t>
            </a:r>
          </a:p>
        </p:txBody>
      </p:sp>
      <p:sp>
        <p:nvSpPr>
          <p:cNvPr id="90123" name="Rectangle 11"/>
          <p:cNvSpPr>
            <a:spLocks noChangeArrowheads="1"/>
          </p:cNvSpPr>
          <p:nvPr/>
        </p:nvSpPr>
        <p:spPr bwMode="auto">
          <a:xfrm>
            <a:off x="6167438" y="5711825"/>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r>
              <a:rPr kumimoji="1" lang="en-US"/>
              <a:t>point-value</a:t>
            </a:r>
            <a:br>
              <a:rPr kumimoji="1" lang="en-US"/>
            </a:br>
            <a:r>
              <a:rPr kumimoji="1" lang="en-US"/>
              <a:t>representation</a:t>
            </a:r>
          </a:p>
        </p:txBody>
      </p:sp>
      <p:sp>
        <p:nvSpPr>
          <p:cNvPr id="90124" name="Oval 12"/>
          <p:cNvSpPr>
            <a:spLocks noChangeArrowheads="1"/>
          </p:cNvSpPr>
          <p:nvPr/>
        </p:nvSpPr>
        <p:spPr bwMode="auto">
          <a:xfrm>
            <a:off x="2416175" y="5164138"/>
            <a:ext cx="52388"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90125" name="Oval 13"/>
          <p:cNvSpPr>
            <a:spLocks noChangeArrowheads="1"/>
          </p:cNvSpPr>
          <p:nvPr/>
        </p:nvSpPr>
        <p:spPr bwMode="auto">
          <a:xfrm>
            <a:off x="2413000" y="5527675"/>
            <a:ext cx="52388"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90126" name="Oval 14"/>
          <p:cNvSpPr>
            <a:spLocks noChangeArrowheads="1"/>
          </p:cNvSpPr>
          <p:nvPr/>
        </p:nvSpPr>
        <p:spPr bwMode="auto">
          <a:xfrm>
            <a:off x="5402263" y="5160963"/>
            <a:ext cx="52387"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90127" name="Oval 15"/>
          <p:cNvSpPr>
            <a:spLocks noChangeArrowheads="1"/>
          </p:cNvSpPr>
          <p:nvPr/>
        </p:nvSpPr>
        <p:spPr bwMode="auto">
          <a:xfrm>
            <a:off x="5399088" y="5524500"/>
            <a:ext cx="52387"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cxnSp>
        <p:nvCxnSpPr>
          <p:cNvPr id="90128" name="AutoShape 16"/>
          <p:cNvCxnSpPr>
            <a:cxnSpLocks noChangeShapeType="1"/>
            <a:stCxn id="90124" idx="6"/>
            <a:endCxn id="90126" idx="2"/>
          </p:cNvCxnSpPr>
          <p:nvPr/>
        </p:nvCxnSpPr>
        <p:spPr bwMode="auto">
          <a:xfrm flipV="1">
            <a:off x="2468563" y="5187950"/>
            <a:ext cx="29337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0129" name="AutoShape 17"/>
          <p:cNvCxnSpPr>
            <a:cxnSpLocks noChangeShapeType="1"/>
            <a:stCxn id="90127" idx="2"/>
            <a:endCxn id="90125" idx="6"/>
          </p:cNvCxnSpPr>
          <p:nvPr/>
        </p:nvCxnSpPr>
        <p:spPr bwMode="auto">
          <a:xfrm flipH="1">
            <a:off x="2465388" y="5551488"/>
            <a:ext cx="29337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nvPr>
        </p:nvSpPr>
        <p:spPr/>
        <p:txBody>
          <a:bodyPr/>
          <a:lstStyle/>
          <a:p>
            <a:fld id="{F3FD43D8-C2FA-427C-A035-BFD6AEFE3231}" type="slidenum">
              <a:rPr lang="en-US"/>
              <a:pPr/>
              <a:t>49</a:t>
            </a:fld>
            <a:endParaRPr lang="en-US" sz="1400"/>
          </a:p>
        </p:txBody>
      </p:sp>
      <p:sp>
        <p:nvSpPr>
          <p:cNvPr id="92162" name="Rectangle 2"/>
          <p:cNvSpPr>
            <a:spLocks noGrp="1" noChangeArrowheads="1"/>
          </p:cNvSpPr>
          <p:nvPr>
            <p:ph type="title"/>
          </p:nvPr>
        </p:nvSpPr>
        <p:spPr/>
        <p:txBody>
          <a:bodyPr/>
          <a:lstStyle/>
          <a:p>
            <a:r>
              <a:rPr kumimoji="0" lang="en-US"/>
              <a:t>Polynomial Multiplication</a:t>
            </a:r>
          </a:p>
        </p:txBody>
      </p:sp>
      <p:sp>
        <p:nvSpPr>
          <p:cNvPr id="92163" name="Rectangle 3"/>
          <p:cNvSpPr>
            <a:spLocks noGrp="1" noChangeArrowheads="1"/>
          </p:cNvSpPr>
          <p:nvPr>
            <p:ph type="body" idx="1"/>
          </p:nvPr>
        </p:nvSpPr>
        <p:spPr/>
        <p:txBody>
          <a:bodyPr/>
          <a:lstStyle/>
          <a:p>
            <a:r>
              <a:rPr kumimoji="0" lang="en-US"/>
              <a:t>Theorem.  </a:t>
            </a:r>
            <a:r>
              <a:rPr kumimoji="0" lang="en-US">
                <a:solidFill>
                  <a:schemeClr val="tx1"/>
                </a:solidFill>
              </a:rPr>
              <a:t>Can multiply two degree </a:t>
            </a:r>
            <a:r>
              <a:rPr kumimoji="0" lang="en-US" i="1">
                <a:solidFill>
                  <a:schemeClr val="tx1"/>
                </a:solidFill>
                <a:latin typeface="Times" pitchFamily="32" charset="0"/>
              </a:rPr>
              <a:t>n</a:t>
            </a:r>
            <a:r>
              <a:rPr kumimoji="0" lang="en-US">
                <a:solidFill>
                  <a:schemeClr val="tx1"/>
                </a:solidFill>
                <a:latin typeface="Times" pitchFamily="32" charset="0"/>
              </a:rPr>
              <a:t>-1</a:t>
            </a:r>
            <a:r>
              <a:rPr kumimoji="0" lang="en-US">
                <a:solidFill>
                  <a:schemeClr val="tx1"/>
                </a:solidFill>
              </a:rPr>
              <a:t> polynomials in </a:t>
            </a:r>
            <a:r>
              <a:rPr kumimoji="0" lang="en-US" i="1">
                <a:solidFill>
                  <a:schemeClr val="tx1"/>
                </a:solidFill>
                <a:latin typeface="Times" pitchFamily="32" charset="0"/>
              </a:rPr>
              <a:t>O</a:t>
            </a:r>
            <a:r>
              <a:rPr kumimoji="0" lang="en-US">
                <a:solidFill>
                  <a:schemeClr val="tx1"/>
                </a:solidFill>
                <a:latin typeface="Times" pitchFamily="32" charset="0"/>
              </a:rPr>
              <a:t>(</a:t>
            </a:r>
            <a:r>
              <a:rPr kumimoji="0" lang="en-US" i="1">
                <a:solidFill>
                  <a:schemeClr val="tx1"/>
                </a:solidFill>
                <a:latin typeface="Times" pitchFamily="32" charset="0"/>
              </a:rPr>
              <a:t>n</a:t>
            </a:r>
            <a:r>
              <a:rPr kumimoji="0" lang="en-US">
                <a:solidFill>
                  <a:schemeClr val="tx1"/>
                </a:solidFill>
                <a:latin typeface="Times" pitchFamily="32" charset="0"/>
              </a:rPr>
              <a:t> log </a:t>
            </a:r>
            <a:r>
              <a:rPr kumimoji="0" lang="en-US" i="1">
                <a:solidFill>
                  <a:schemeClr val="tx1"/>
                </a:solidFill>
                <a:latin typeface="Times" pitchFamily="32" charset="0"/>
              </a:rPr>
              <a:t>n</a:t>
            </a:r>
            <a:r>
              <a:rPr kumimoji="0" lang="en-US">
                <a:solidFill>
                  <a:schemeClr val="tx1"/>
                </a:solidFill>
                <a:latin typeface="Times" pitchFamily="32" charset="0"/>
              </a:rPr>
              <a:t>)</a:t>
            </a:r>
            <a:r>
              <a:rPr kumimoji="0" lang="en-US">
                <a:solidFill>
                  <a:schemeClr val="tx1"/>
                </a:solidFill>
              </a:rPr>
              <a:t> steps.</a:t>
            </a:r>
          </a:p>
          <a:p>
            <a:endParaRPr kumimoji="0" lang="en-US">
              <a:solidFill>
                <a:schemeClr val="tx1"/>
              </a:solidFill>
            </a:endParaRPr>
          </a:p>
        </p:txBody>
      </p:sp>
      <p:graphicFrame>
        <p:nvGraphicFramePr>
          <p:cNvPr id="92164" name="Object 4"/>
          <p:cNvGraphicFramePr>
            <a:graphicFrameLocks noChangeAspect="1"/>
          </p:cNvGraphicFramePr>
          <p:nvPr/>
        </p:nvGraphicFramePr>
        <p:xfrm>
          <a:off x="790575" y="2963863"/>
          <a:ext cx="1489075" cy="781050"/>
        </p:xfrm>
        <a:graphic>
          <a:graphicData uri="http://schemas.openxmlformats.org/presentationml/2006/ole">
            <mc:AlternateContent xmlns:mc="http://schemas.openxmlformats.org/markup-compatibility/2006">
              <mc:Choice xmlns:v="urn:schemas-microsoft-com:vml" Requires="v">
                <p:oleObj spid="_x0000_s92209" name="Equation" r:id="rId4" imgW="1155700" imgH="546100" progId="Equation.3">
                  <p:embed/>
                </p:oleObj>
              </mc:Choice>
              <mc:Fallback>
                <p:oleObj name="Equation" r:id="rId4" imgW="1155700" imgH="546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8182" t="-14999" r="-8182" b="-14999"/>
                      <a:stretch>
                        <a:fillRect/>
                      </a:stretch>
                    </p:blipFill>
                    <p:spPr bwMode="auto">
                      <a:xfrm>
                        <a:off x="790575" y="2963863"/>
                        <a:ext cx="1489075" cy="7810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5" name="Object 5"/>
          <p:cNvGraphicFramePr>
            <a:graphicFrameLocks noChangeAspect="1"/>
          </p:cNvGraphicFramePr>
          <p:nvPr/>
        </p:nvGraphicFramePr>
        <p:xfrm>
          <a:off x="6670675" y="3163888"/>
          <a:ext cx="1527175" cy="423862"/>
        </p:xfrm>
        <a:graphic>
          <a:graphicData uri="http://schemas.openxmlformats.org/presentationml/2006/ole">
            <mc:AlternateContent xmlns:mc="http://schemas.openxmlformats.org/markup-compatibility/2006">
              <mc:Choice xmlns:v="urn:schemas-microsoft-com:vml" Requires="v">
                <p:oleObj spid="_x0000_s92210" name="Equation" r:id="rId6" imgW="1193800" imgH="228600" progId="Equation.3">
                  <p:embed/>
                </p:oleObj>
              </mc:Choice>
              <mc:Fallback>
                <p:oleObj name="Equation" r:id="rId6" imgW="11938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l="-7826" t="-34285" r="-7826" b="-34285"/>
                      <a:stretch>
                        <a:fillRect/>
                      </a:stretch>
                    </p:blipFill>
                    <p:spPr bwMode="auto">
                      <a:xfrm>
                        <a:off x="6670675" y="3163888"/>
                        <a:ext cx="1527175" cy="4238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6" name="Object 6"/>
          <p:cNvGraphicFramePr>
            <a:graphicFrameLocks noChangeAspect="1"/>
          </p:cNvGraphicFramePr>
          <p:nvPr/>
        </p:nvGraphicFramePr>
        <p:xfrm>
          <a:off x="560388" y="5510213"/>
          <a:ext cx="1954212" cy="892175"/>
        </p:xfrm>
        <a:graphic>
          <a:graphicData uri="http://schemas.openxmlformats.org/presentationml/2006/ole">
            <mc:AlternateContent xmlns:mc="http://schemas.openxmlformats.org/markup-compatibility/2006">
              <mc:Choice xmlns:v="urn:schemas-microsoft-com:vml" Requires="v">
                <p:oleObj spid="_x0000_s92211" name="Equation" r:id="rId8" imgW="1625600" imgH="622300" progId="Equation.3">
                  <p:embed/>
                </p:oleObj>
              </mc:Choice>
              <mc:Fallback>
                <p:oleObj name="Equation" r:id="rId8" imgW="1625600" imgH="6223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l="-4364" t="-14999" r="-4364" b="-14999"/>
                      <a:stretch>
                        <a:fillRect/>
                      </a:stretch>
                    </p:blipFill>
                    <p:spPr bwMode="auto">
                      <a:xfrm>
                        <a:off x="560388" y="5510213"/>
                        <a:ext cx="1954212" cy="8921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7" name="Object 7"/>
          <p:cNvGraphicFramePr>
            <a:graphicFrameLocks noChangeAspect="1"/>
          </p:cNvGraphicFramePr>
          <p:nvPr/>
        </p:nvGraphicFramePr>
        <p:xfrm>
          <a:off x="6456363" y="5716588"/>
          <a:ext cx="1951037" cy="492125"/>
        </p:xfrm>
        <a:graphic>
          <a:graphicData uri="http://schemas.openxmlformats.org/presentationml/2006/ole">
            <mc:AlternateContent xmlns:mc="http://schemas.openxmlformats.org/markup-compatibility/2006">
              <mc:Choice xmlns:v="urn:schemas-microsoft-com:vml" Requires="v">
                <p:oleObj spid="_x0000_s92212" name="Equation" r:id="rId10" imgW="1612900" imgH="266700" progId="Equation.3">
                  <p:embed/>
                </p:oleObj>
              </mc:Choice>
              <mc:Fallback>
                <p:oleObj name="Equation" r:id="rId10" imgW="1612900" imgH="2667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l="-4645" t="-34285" r="-4645" b="-34285"/>
                      <a:stretch>
                        <a:fillRect/>
                      </a:stretch>
                    </p:blipFill>
                    <p:spPr bwMode="auto">
                      <a:xfrm>
                        <a:off x="6456363" y="5716588"/>
                        <a:ext cx="1951037" cy="4921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92168" name="AutoShape 8"/>
          <p:cNvCxnSpPr>
            <a:cxnSpLocks noChangeShapeType="1"/>
            <a:stCxn id="0" idx="2"/>
            <a:endCxn id="0" idx="0"/>
          </p:cNvCxnSpPr>
          <p:nvPr/>
        </p:nvCxnSpPr>
        <p:spPr bwMode="auto">
          <a:xfrm>
            <a:off x="1535113" y="3744913"/>
            <a:ext cx="3175" cy="1765300"/>
          </a:xfrm>
          <a:prstGeom prst="straightConnector1">
            <a:avLst/>
          </a:prstGeom>
          <a:noFill/>
          <a:ln w="158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169" name="AutoShape 9"/>
          <p:cNvCxnSpPr>
            <a:cxnSpLocks noChangeShapeType="1"/>
            <a:stCxn id="0" idx="3"/>
            <a:endCxn id="0" idx="1"/>
          </p:cNvCxnSpPr>
          <p:nvPr/>
        </p:nvCxnSpPr>
        <p:spPr bwMode="auto">
          <a:xfrm>
            <a:off x="2514600" y="5956300"/>
            <a:ext cx="3941763" cy="63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170" name="AutoShape 10"/>
          <p:cNvCxnSpPr>
            <a:cxnSpLocks noChangeShapeType="1"/>
            <a:stCxn id="0" idx="0"/>
            <a:endCxn id="0" idx="2"/>
          </p:cNvCxnSpPr>
          <p:nvPr/>
        </p:nvCxnSpPr>
        <p:spPr bwMode="auto">
          <a:xfrm flipV="1">
            <a:off x="7432675" y="3587750"/>
            <a:ext cx="1588" cy="2128838"/>
          </a:xfrm>
          <a:prstGeom prst="straightConnector1">
            <a:avLst/>
          </a:prstGeom>
          <a:noFill/>
          <a:ln w="158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171" name="Text Box 11"/>
          <p:cNvSpPr txBox="1">
            <a:spLocks noChangeArrowheads="1"/>
          </p:cNvSpPr>
          <p:nvPr/>
        </p:nvSpPr>
        <p:spPr bwMode="auto">
          <a:xfrm>
            <a:off x="2971800" y="5994400"/>
            <a:ext cx="3200400"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600" i="1">
                <a:solidFill>
                  <a:schemeClr val="tx1"/>
                </a:solidFill>
                <a:latin typeface="Times" pitchFamily="32" charset="0"/>
              </a:rPr>
              <a:t>O</a:t>
            </a:r>
            <a:r>
              <a:rPr lang="en-US" sz="1600">
                <a:solidFill>
                  <a:schemeClr val="tx1"/>
                </a:solidFill>
                <a:latin typeface="Times" pitchFamily="32" charset="0"/>
              </a:rPr>
              <a:t>(</a:t>
            </a:r>
            <a:r>
              <a:rPr lang="en-US" sz="1600" i="1">
                <a:solidFill>
                  <a:schemeClr val="tx1"/>
                </a:solidFill>
                <a:latin typeface="Times" pitchFamily="32" charset="0"/>
              </a:rPr>
              <a:t>n</a:t>
            </a:r>
            <a:r>
              <a:rPr lang="en-US" sz="1600">
                <a:solidFill>
                  <a:schemeClr val="tx1"/>
                </a:solidFill>
                <a:latin typeface="Times" pitchFamily="32" charset="0"/>
              </a:rPr>
              <a:t>)</a:t>
            </a:r>
          </a:p>
        </p:txBody>
      </p:sp>
      <p:sp>
        <p:nvSpPr>
          <p:cNvPr id="92172" name="Text Box 12"/>
          <p:cNvSpPr txBox="1">
            <a:spLocks noChangeArrowheads="1"/>
          </p:cNvSpPr>
          <p:nvPr/>
        </p:nvSpPr>
        <p:spPr bwMode="auto">
          <a:xfrm>
            <a:off x="2971800" y="5578475"/>
            <a:ext cx="3200400" cy="304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1" lang="en-US" sz="1400"/>
              <a:t>point-value multiplication</a:t>
            </a:r>
          </a:p>
        </p:txBody>
      </p:sp>
      <p:sp>
        <p:nvSpPr>
          <p:cNvPr id="92173" name="Text Box 13"/>
          <p:cNvSpPr txBox="1">
            <a:spLocks noChangeArrowheads="1"/>
          </p:cNvSpPr>
          <p:nvPr/>
        </p:nvSpPr>
        <p:spPr bwMode="auto">
          <a:xfrm>
            <a:off x="1600200" y="4308475"/>
            <a:ext cx="140652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600" i="1">
                <a:solidFill>
                  <a:schemeClr val="accent1"/>
                </a:solidFill>
                <a:latin typeface="Times" pitchFamily="32" charset="0"/>
              </a:rPr>
              <a:t>O</a:t>
            </a:r>
            <a:r>
              <a:rPr lang="en-US" sz="1600">
                <a:solidFill>
                  <a:schemeClr val="accent1"/>
                </a:solidFill>
                <a:latin typeface="Times" pitchFamily="32" charset="0"/>
              </a:rPr>
              <a:t>(</a:t>
            </a:r>
            <a:r>
              <a:rPr lang="en-US" sz="1600" i="1">
                <a:solidFill>
                  <a:schemeClr val="accent1"/>
                </a:solidFill>
                <a:latin typeface="Times" pitchFamily="32" charset="0"/>
              </a:rPr>
              <a:t>n</a:t>
            </a:r>
            <a:r>
              <a:rPr lang="en-US" sz="1600">
                <a:solidFill>
                  <a:schemeClr val="accent1"/>
                </a:solidFill>
                <a:latin typeface="Times" pitchFamily="32" charset="0"/>
              </a:rPr>
              <a:t> log </a:t>
            </a:r>
            <a:r>
              <a:rPr lang="en-US" sz="1600" i="1">
                <a:solidFill>
                  <a:schemeClr val="accent1"/>
                </a:solidFill>
                <a:latin typeface="Times" pitchFamily="32" charset="0"/>
              </a:rPr>
              <a:t>n</a:t>
            </a:r>
            <a:r>
              <a:rPr lang="en-US" sz="1600">
                <a:solidFill>
                  <a:schemeClr val="accent1"/>
                </a:solidFill>
                <a:latin typeface="Times" pitchFamily="32" charset="0"/>
              </a:rPr>
              <a:t>)</a:t>
            </a:r>
          </a:p>
        </p:txBody>
      </p:sp>
      <p:sp>
        <p:nvSpPr>
          <p:cNvPr id="92174" name="Text Box 14"/>
          <p:cNvSpPr txBox="1">
            <a:spLocks noChangeArrowheads="1"/>
          </p:cNvSpPr>
          <p:nvPr/>
        </p:nvSpPr>
        <p:spPr bwMode="auto">
          <a:xfrm>
            <a:off x="238125" y="4300538"/>
            <a:ext cx="1371600"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1" lang="en-US" sz="1600">
                <a:solidFill>
                  <a:schemeClr val="accent1"/>
                </a:solidFill>
              </a:rPr>
              <a:t>2 FFTs</a:t>
            </a:r>
          </a:p>
        </p:txBody>
      </p:sp>
      <p:sp>
        <p:nvSpPr>
          <p:cNvPr id="92175" name="Text Box 15"/>
          <p:cNvSpPr txBox="1">
            <a:spLocks noChangeArrowheads="1"/>
          </p:cNvSpPr>
          <p:nvPr/>
        </p:nvSpPr>
        <p:spPr bwMode="auto">
          <a:xfrm>
            <a:off x="5916613" y="4349750"/>
            <a:ext cx="1604962"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1" lang="en-US" sz="1600">
                <a:solidFill>
                  <a:schemeClr val="accent1"/>
                </a:solidFill>
              </a:rPr>
              <a:t>inverse FFT</a:t>
            </a:r>
          </a:p>
        </p:txBody>
      </p:sp>
      <p:sp>
        <p:nvSpPr>
          <p:cNvPr id="92176" name="Text Box 16"/>
          <p:cNvSpPr txBox="1">
            <a:spLocks noChangeArrowheads="1"/>
          </p:cNvSpPr>
          <p:nvPr/>
        </p:nvSpPr>
        <p:spPr bwMode="auto">
          <a:xfrm>
            <a:off x="7527925" y="4362450"/>
            <a:ext cx="12477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600" i="1">
                <a:solidFill>
                  <a:schemeClr val="accent1"/>
                </a:solidFill>
                <a:latin typeface="Times" pitchFamily="32" charset="0"/>
              </a:rPr>
              <a:t>O</a:t>
            </a:r>
            <a:r>
              <a:rPr lang="en-US" sz="1600">
                <a:solidFill>
                  <a:schemeClr val="accent1"/>
                </a:solidFill>
                <a:latin typeface="Times" pitchFamily="32" charset="0"/>
              </a:rPr>
              <a:t>(</a:t>
            </a:r>
            <a:r>
              <a:rPr lang="en-US" sz="1600" i="1">
                <a:solidFill>
                  <a:schemeClr val="accent1"/>
                </a:solidFill>
                <a:latin typeface="Times" pitchFamily="32" charset="0"/>
              </a:rPr>
              <a:t>n</a:t>
            </a:r>
            <a:r>
              <a:rPr lang="en-US" sz="1600">
                <a:solidFill>
                  <a:schemeClr val="accent1"/>
                </a:solidFill>
                <a:latin typeface="Times" pitchFamily="32" charset="0"/>
              </a:rPr>
              <a:t> log </a:t>
            </a:r>
            <a:r>
              <a:rPr lang="en-US" sz="1600" i="1">
                <a:solidFill>
                  <a:schemeClr val="accent1"/>
                </a:solidFill>
                <a:latin typeface="Times" pitchFamily="32" charset="0"/>
              </a:rPr>
              <a:t>n</a:t>
            </a:r>
            <a:r>
              <a:rPr lang="en-US" sz="1600">
                <a:solidFill>
                  <a:schemeClr val="accent1"/>
                </a:solidFill>
                <a:latin typeface="Times" pitchFamily="32" charset="0"/>
              </a:rPr>
              <a:t>)</a:t>
            </a:r>
          </a:p>
        </p:txBody>
      </p:sp>
      <p:sp>
        <p:nvSpPr>
          <p:cNvPr id="92177" name="Text Box 17"/>
          <p:cNvSpPr txBox="1">
            <a:spLocks noChangeArrowheads="1"/>
          </p:cNvSpPr>
          <p:nvPr/>
        </p:nvSpPr>
        <p:spPr bwMode="auto">
          <a:xfrm>
            <a:off x="715963" y="2366963"/>
            <a:ext cx="16303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1" lang="en-US"/>
              <a:t>coefficient</a:t>
            </a:r>
            <a:br>
              <a:rPr kumimoji="1" lang="en-US"/>
            </a:br>
            <a:r>
              <a:rPr kumimoji="1" lang="en-US"/>
              <a:t>representation</a:t>
            </a:r>
          </a:p>
        </p:txBody>
      </p:sp>
      <p:sp>
        <p:nvSpPr>
          <p:cNvPr id="92178" name="Text Box 18"/>
          <p:cNvSpPr txBox="1">
            <a:spLocks noChangeArrowheads="1"/>
          </p:cNvSpPr>
          <p:nvPr/>
        </p:nvSpPr>
        <p:spPr bwMode="auto">
          <a:xfrm>
            <a:off x="6618288" y="2576513"/>
            <a:ext cx="16303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1" lang="en-US"/>
              <a:t>coefficient</a:t>
            </a:r>
            <a:br>
              <a:rPr kumimoji="1" lang="en-US"/>
            </a:br>
            <a:r>
              <a:rPr kumimoji="1" lang="en-US"/>
              <a:t>representation</a:t>
            </a:r>
          </a:p>
        </p:txBody>
      </p:sp>
      <p:sp>
        <p:nvSpPr>
          <p:cNvPr id="92179" name="Rectangle 19"/>
          <p:cNvSpPr>
            <a:spLocks noChangeArrowheads="1"/>
          </p:cNvSpPr>
          <p:nvPr/>
        </p:nvSpPr>
        <p:spPr bwMode="auto">
          <a:xfrm>
            <a:off x="4603750" y="1530350"/>
            <a:ext cx="2625725"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wrap="none">
            <a:spAutoFit/>
          </a:bodyPr>
          <a:lstStyle/>
          <a:p>
            <a:r>
              <a:rPr lang="en-US"/>
              <a:t>pad with </a:t>
            </a:r>
            <a:r>
              <a:rPr lang="en-US">
                <a:latin typeface="Times" pitchFamily="32" charset="0"/>
              </a:rPr>
              <a:t>0</a:t>
            </a:r>
            <a:r>
              <a:rPr lang="en-US"/>
              <a:t>s to make </a:t>
            </a:r>
            <a:r>
              <a:rPr lang="en-US" i="1">
                <a:latin typeface="Times" pitchFamily="32" charset="0"/>
              </a:rPr>
              <a:t>n</a:t>
            </a:r>
            <a:r>
              <a:rPr lang="en-US"/>
              <a:t> a power of </a:t>
            </a:r>
            <a:r>
              <a:rPr lang="en-US">
                <a:latin typeface="Times" pitchFamily="32" charset="0"/>
              </a:rPr>
              <a:t>2</a:t>
            </a:r>
            <a:endParaRPr lang="en-US"/>
          </a:p>
        </p:txBody>
      </p:sp>
      <p:sp>
        <p:nvSpPr>
          <p:cNvPr id="92180" name="Line 20"/>
          <p:cNvSpPr>
            <a:spLocks noChangeShapeType="1"/>
          </p:cNvSpPr>
          <p:nvPr/>
        </p:nvSpPr>
        <p:spPr bwMode="auto">
          <a:xfrm flipH="1" flipV="1">
            <a:off x="4554538" y="1308100"/>
            <a:ext cx="146050" cy="2111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0"/>
          </p:nvPr>
        </p:nvSpPr>
        <p:spPr/>
        <p:txBody>
          <a:bodyPr/>
          <a:lstStyle/>
          <a:p>
            <a:fld id="{821DD3EE-A6E3-4B16-84B0-BB56F03F1C81}" type="slidenum">
              <a:rPr lang="en-US"/>
              <a:pPr/>
              <a:t>5</a:t>
            </a:fld>
            <a:endParaRPr lang="en-US" sz="1400"/>
          </a:p>
        </p:txBody>
      </p:sp>
      <p:sp>
        <p:nvSpPr>
          <p:cNvPr id="12290" name="Rectangle 2"/>
          <p:cNvSpPr>
            <a:spLocks noGrp="1" noChangeArrowheads="1"/>
          </p:cNvSpPr>
          <p:nvPr>
            <p:ph type="body" idx="1"/>
          </p:nvPr>
        </p:nvSpPr>
        <p:spPr/>
        <p:txBody>
          <a:bodyPr/>
          <a:lstStyle/>
          <a:p>
            <a:r>
              <a:rPr kumimoji="0" lang="en-US"/>
              <a:t>Addition.  </a:t>
            </a:r>
            <a:r>
              <a:rPr kumimoji="0" lang="en-US">
                <a:solidFill>
                  <a:schemeClr val="tx1"/>
                </a:solidFill>
              </a:rPr>
              <a:t>Given two </a:t>
            </a:r>
            <a:r>
              <a:rPr kumimoji="0" lang="en-US" i="1">
                <a:solidFill>
                  <a:schemeClr val="tx1"/>
                </a:solidFill>
                <a:latin typeface="Times" pitchFamily="32" charset="0"/>
              </a:rPr>
              <a:t>n</a:t>
            </a:r>
            <a:r>
              <a:rPr kumimoji="0" lang="en-US">
                <a:solidFill>
                  <a:schemeClr val="tx1"/>
                </a:solidFill>
              </a:rPr>
              <a:t>-bit integers </a:t>
            </a:r>
            <a:r>
              <a:rPr kumimoji="0" lang="en-US" i="1">
                <a:solidFill>
                  <a:schemeClr val="tx1"/>
                </a:solidFill>
                <a:latin typeface="Times" pitchFamily="32" charset="0"/>
              </a:rPr>
              <a:t>a</a:t>
            </a:r>
            <a:r>
              <a:rPr kumimoji="0" lang="en-US">
                <a:solidFill>
                  <a:schemeClr val="tx1"/>
                </a:solidFill>
              </a:rPr>
              <a:t> and </a:t>
            </a:r>
            <a:r>
              <a:rPr kumimoji="0" lang="en-US" i="1">
                <a:solidFill>
                  <a:schemeClr val="tx1"/>
                </a:solidFill>
                <a:latin typeface="Times" pitchFamily="32" charset="0"/>
              </a:rPr>
              <a:t>b</a:t>
            </a:r>
            <a:r>
              <a:rPr kumimoji="0" lang="en-US">
                <a:solidFill>
                  <a:schemeClr val="tx1"/>
                </a:solidFill>
              </a:rPr>
              <a:t>, compute </a:t>
            </a:r>
            <a:r>
              <a:rPr kumimoji="0" lang="en-US" i="1">
                <a:solidFill>
                  <a:schemeClr val="tx1"/>
                </a:solidFill>
                <a:latin typeface="Times" pitchFamily="32" charset="0"/>
              </a:rPr>
              <a:t>a + b</a:t>
            </a:r>
            <a:r>
              <a:rPr kumimoji="0" lang="en-US">
                <a:solidFill>
                  <a:schemeClr val="tx1"/>
                </a:solidFill>
              </a:rPr>
              <a:t>.</a:t>
            </a:r>
          </a:p>
          <a:p>
            <a:r>
              <a:rPr kumimoji="0" lang="en-US"/>
              <a:t>Grade-school.  </a:t>
            </a:r>
            <a:r>
              <a:rPr kumimoji="0" lang="en-US">
                <a:solidFill>
                  <a:schemeClr val="tx1"/>
                </a:solidFill>
                <a:sym typeface="Symbol" pitchFamily="18" charset="2"/>
              </a:rPr>
              <a:t></a:t>
            </a:r>
            <a:r>
              <a:rPr kumimoji="0" lang="en-US">
                <a:solidFill>
                  <a:schemeClr val="tx1"/>
                </a:solidFill>
                <a:latin typeface="Times" pitchFamily="32" charset="0"/>
              </a:rPr>
              <a:t>(</a:t>
            </a:r>
            <a:r>
              <a:rPr kumimoji="0" lang="en-US" i="1">
                <a:solidFill>
                  <a:schemeClr val="tx1"/>
                </a:solidFill>
                <a:latin typeface="Times" pitchFamily="32" charset="0"/>
              </a:rPr>
              <a:t>n</a:t>
            </a:r>
            <a:r>
              <a:rPr kumimoji="0" lang="en-US">
                <a:solidFill>
                  <a:schemeClr val="tx1"/>
                </a:solidFill>
                <a:latin typeface="Times" pitchFamily="32" charset="0"/>
              </a:rPr>
              <a:t>)</a:t>
            </a:r>
            <a:r>
              <a:rPr kumimoji="0" lang="en-US">
                <a:solidFill>
                  <a:schemeClr val="tx1"/>
                </a:solidFill>
              </a:rPr>
              <a:t> bit operations.</a:t>
            </a:r>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r>
              <a:rPr kumimoji="0" lang="en-US"/>
              <a:t>Remark.  </a:t>
            </a:r>
            <a:r>
              <a:rPr kumimoji="0" lang="en-US">
                <a:solidFill>
                  <a:schemeClr val="tx1"/>
                </a:solidFill>
                <a:sym typeface="Symbol" pitchFamily="18" charset="2"/>
              </a:rPr>
              <a:t>Grade-school addition algorithm is optimal.</a:t>
            </a:r>
          </a:p>
        </p:txBody>
      </p:sp>
      <p:sp>
        <p:nvSpPr>
          <p:cNvPr id="12291" name="Rectangle 3"/>
          <p:cNvSpPr>
            <a:spLocks noGrp="1" noChangeArrowheads="1"/>
          </p:cNvSpPr>
          <p:nvPr>
            <p:ph type="title"/>
          </p:nvPr>
        </p:nvSpPr>
        <p:spPr/>
        <p:txBody>
          <a:bodyPr/>
          <a:lstStyle/>
          <a:p>
            <a:r>
              <a:rPr kumimoji="0" lang="en-US"/>
              <a:t>Integer Addition</a:t>
            </a:r>
          </a:p>
        </p:txBody>
      </p:sp>
      <p:sp>
        <p:nvSpPr>
          <p:cNvPr id="12292" name="Rectangle 4"/>
          <p:cNvSpPr>
            <a:spLocks noChangeArrowheads="1"/>
          </p:cNvSpPr>
          <p:nvPr/>
        </p:nvSpPr>
        <p:spPr bwMode="auto">
          <a:xfrm>
            <a:off x="2681288" y="3427413"/>
            <a:ext cx="423862"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2293" name="Rectangle 5"/>
          <p:cNvSpPr>
            <a:spLocks noChangeArrowheads="1"/>
          </p:cNvSpPr>
          <p:nvPr/>
        </p:nvSpPr>
        <p:spPr bwMode="auto">
          <a:xfrm>
            <a:off x="3951288" y="2720975"/>
            <a:ext cx="423862" cy="3540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0</a:t>
            </a:r>
            <a:endParaRPr kumimoji="1" lang="en-US" sz="1400" b="1" baseline="-25000">
              <a:solidFill>
                <a:schemeClr val="tx1"/>
              </a:solidFill>
              <a:latin typeface="Courier New" pitchFamily="49" charset="0"/>
            </a:endParaRPr>
          </a:p>
        </p:txBody>
      </p:sp>
      <p:sp>
        <p:nvSpPr>
          <p:cNvPr id="12294" name="Rectangle 6"/>
          <p:cNvSpPr>
            <a:spLocks noChangeArrowheads="1"/>
          </p:cNvSpPr>
          <p:nvPr/>
        </p:nvSpPr>
        <p:spPr bwMode="auto">
          <a:xfrm>
            <a:off x="3527425" y="2720975"/>
            <a:ext cx="423863" cy="3540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2295" name="Rectangle 7"/>
          <p:cNvSpPr>
            <a:spLocks noChangeArrowheads="1"/>
          </p:cNvSpPr>
          <p:nvPr/>
        </p:nvSpPr>
        <p:spPr bwMode="auto">
          <a:xfrm>
            <a:off x="3105150" y="2720975"/>
            <a:ext cx="422275" cy="3540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2296" name="Rectangle 8"/>
          <p:cNvSpPr>
            <a:spLocks noChangeArrowheads="1"/>
          </p:cNvSpPr>
          <p:nvPr/>
        </p:nvSpPr>
        <p:spPr bwMode="auto">
          <a:xfrm>
            <a:off x="4375150" y="2720975"/>
            <a:ext cx="422275" cy="3540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2297" name="Rectangle 9"/>
          <p:cNvSpPr>
            <a:spLocks noChangeArrowheads="1"/>
          </p:cNvSpPr>
          <p:nvPr/>
        </p:nvSpPr>
        <p:spPr bwMode="auto">
          <a:xfrm>
            <a:off x="3951288" y="3074988"/>
            <a:ext cx="423862"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2298" name="Rectangle 10"/>
          <p:cNvSpPr>
            <a:spLocks noChangeArrowheads="1"/>
          </p:cNvSpPr>
          <p:nvPr/>
        </p:nvSpPr>
        <p:spPr bwMode="auto">
          <a:xfrm>
            <a:off x="3527425" y="3074988"/>
            <a:ext cx="423863"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2299" name="Rectangle 11"/>
          <p:cNvSpPr>
            <a:spLocks noChangeArrowheads="1"/>
          </p:cNvSpPr>
          <p:nvPr/>
        </p:nvSpPr>
        <p:spPr bwMode="auto">
          <a:xfrm>
            <a:off x="3105150" y="3074988"/>
            <a:ext cx="422275"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0</a:t>
            </a:r>
            <a:endParaRPr kumimoji="1" lang="en-US" sz="1400" b="1" baseline="-25000">
              <a:solidFill>
                <a:schemeClr val="tx1"/>
              </a:solidFill>
              <a:latin typeface="Courier New" pitchFamily="49" charset="0"/>
            </a:endParaRPr>
          </a:p>
        </p:txBody>
      </p:sp>
      <p:sp>
        <p:nvSpPr>
          <p:cNvPr id="12300" name="Rectangle 12"/>
          <p:cNvSpPr>
            <a:spLocks noChangeArrowheads="1"/>
          </p:cNvSpPr>
          <p:nvPr/>
        </p:nvSpPr>
        <p:spPr bwMode="auto">
          <a:xfrm>
            <a:off x="4375150" y="3074988"/>
            <a:ext cx="422275"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2301" name="Rectangle 13"/>
          <p:cNvSpPr>
            <a:spLocks noChangeArrowheads="1"/>
          </p:cNvSpPr>
          <p:nvPr/>
        </p:nvSpPr>
        <p:spPr bwMode="auto">
          <a:xfrm>
            <a:off x="2681288" y="3074988"/>
            <a:ext cx="423862"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a:t>
            </a:r>
            <a:endParaRPr kumimoji="1" lang="en-US" sz="1400" b="1" baseline="-25000">
              <a:solidFill>
                <a:schemeClr val="tx1"/>
              </a:solidFill>
              <a:latin typeface="Courier New" pitchFamily="49" charset="0"/>
            </a:endParaRPr>
          </a:p>
        </p:txBody>
      </p:sp>
      <p:sp>
        <p:nvSpPr>
          <p:cNvPr id="12302" name="Rectangle 14"/>
          <p:cNvSpPr>
            <a:spLocks noChangeArrowheads="1"/>
          </p:cNvSpPr>
          <p:nvPr/>
        </p:nvSpPr>
        <p:spPr bwMode="auto">
          <a:xfrm>
            <a:off x="3951288" y="3427413"/>
            <a:ext cx="423862"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2303" name="Rectangle 15"/>
          <p:cNvSpPr>
            <a:spLocks noChangeArrowheads="1"/>
          </p:cNvSpPr>
          <p:nvPr/>
        </p:nvSpPr>
        <p:spPr bwMode="auto">
          <a:xfrm>
            <a:off x="3527425" y="3427413"/>
            <a:ext cx="423863"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2304" name="Rectangle 16"/>
          <p:cNvSpPr>
            <a:spLocks noChangeArrowheads="1"/>
          </p:cNvSpPr>
          <p:nvPr/>
        </p:nvSpPr>
        <p:spPr bwMode="auto">
          <a:xfrm>
            <a:off x="3105150" y="3427413"/>
            <a:ext cx="422275"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2305" name="Rectangle 17"/>
          <p:cNvSpPr>
            <a:spLocks noChangeArrowheads="1"/>
          </p:cNvSpPr>
          <p:nvPr/>
        </p:nvSpPr>
        <p:spPr bwMode="auto">
          <a:xfrm>
            <a:off x="4375150" y="3427413"/>
            <a:ext cx="422275"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2306" name="Line 18"/>
          <p:cNvSpPr>
            <a:spLocks noChangeShapeType="1"/>
          </p:cNvSpPr>
          <p:nvPr/>
        </p:nvSpPr>
        <p:spPr bwMode="auto">
          <a:xfrm flipH="1" flipV="1">
            <a:off x="2681288" y="3427413"/>
            <a:ext cx="2116137"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12307" name="Rectangle 19"/>
          <p:cNvSpPr>
            <a:spLocks noChangeArrowheads="1"/>
          </p:cNvSpPr>
          <p:nvPr/>
        </p:nvSpPr>
        <p:spPr bwMode="auto">
          <a:xfrm>
            <a:off x="2681288" y="2720975"/>
            <a:ext cx="423862" cy="3540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1" lang="en-US" sz="1400" b="1" baseline="-25000">
              <a:solidFill>
                <a:schemeClr val="tx1"/>
              </a:solidFill>
              <a:latin typeface="Courier New" pitchFamily="49" charset="0"/>
            </a:endParaRPr>
          </a:p>
        </p:txBody>
      </p:sp>
      <p:sp>
        <p:nvSpPr>
          <p:cNvPr id="12308" name="Rectangle 20"/>
          <p:cNvSpPr>
            <a:spLocks noChangeArrowheads="1"/>
          </p:cNvSpPr>
          <p:nvPr/>
        </p:nvSpPr>
        <p:spPr bwMode="auto">
          <a:xfrm>
            <a:off x="3951288" y="2368550"/>
            <a:ext cx="423862"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2309" name="Rectangle 21"/>
          <p:cNvSpPr>
            <a:spLocks noChangeArrowheads="1"/>
          </p:cNvSpPr>
          <p:nvPr/>
        </p:nvSpPr>
        <p:spPr bwMode="auto">
          <a:xfrm>
            <a:off x="3527425" y="2368550"/>
            <a:ext cx="423863"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2310" name="Rectangle 22"/>
          <p:cNvSpPr>
            <a:spLocks noChangeArrowheads="1"/>
          </p:cNvSpPr>
          <p:nvPr/>
        </p:nvSpPr>
        <p:spPr bwMode="auto">
          <a:xfrm>
            <a:off x="3105150" y="2368550"/>
            <a:ext cx="422275"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2311" name="Rectangle 23"/>
          <p:cNvSpPr>
            <a:spLocks noChangeArrowheads="1"/>
          </p:cNvSpPr>
          <p:nvPr/>
        </p:nvSpPr>
        <p:spPr bwMode="auto">
          <a:xfrm>
            <a:off x="4375150" y="2368550"/>
            <a:ext cx="422275"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1" lang="en-US" sz="1400" b="1" baseline="-25000">
              <a:solidFill>
                <a:srgbClr val="003399"/>
              </a:solidFill>
              <a:latin typeface="Courier New" pitchFamily="49" charset="0"/>
            </a:endParaRPr>
          </a:p>
        </p:txBody>
      </p:sp>
      <p:sp>
        <p:nvSpPr>
          <p:cNvPr id="12312" name="Rectangle 24"/>
          <p:cNvSpPr>
            <a:spLocks noChangeArrowheads="1"/>
          </p:cNvSpPr>
          <p:nvPr/>
        </p:nvSpPr>
        <p:spPr bwMode="auto">
          <a:xfrm>
            <a:off x="2681288" y="2368550"/>
            <a:ext cx="423862"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1" lang="en-US" sz="1400" b="1" baseline="-25000">
              <a:solidFill>
                <a:srgbClr val="003399"/>
              </a:solidFill>
              <a:latin typeface="Courier New" pitchFamily="49" charset="0"/>
            </a:endParaRPr>
          </a:p>
        </p:txBody>
      </p:sp>
      <p:sp>
        <p:nvSpPr>
          <p:cNvPr id="12313" name="Rectangle 25"/>
          <p:cNvSpPr>
            <a:spLocks noChangeArrowheads="1"/>
          </p:cNvSpPr>
          <p:nvPr/>
        </p:nvSpPr>
        <p:spPr bwMode="auto">
          <a:xfrm>
            <a:off x="5645150" y="2720975"/>
            <a:ext cx="422275" cy="3540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0</a:t>
            </a:r>
            <a:endParaRPr kumimoji="1" lang="en-US" sz="1400" b="1" baseline="-25000">
              <a:solidFill>
                <a:schemeClr val="tx1"/>
              </a:solidFill>
              <a:latin typeface="Courier New" pitchFamily="49" charset="0"/>
            </a:endParaRPr>
          </a:p>
        </p:txBody>
      </p:sp>
      <p:sp>
        <p:nvSpPr>
          <p:cNvPr id="12314" name="Rectangle 26"/>
          <p:cNvSpPr>
            <a:spLocks noChangeArrowheads="1"/>
          </p:cNvSpPr>
          <p:nvPr/>
        </p:nvSpPr>
        <p:spPr bwMode="auto">
          <a:xfrm>
            <a:off x="5221288" y="2720975"/>
            <a:ext cx="423862" cy="3540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2315" name="Rectangle 27"/>
          <p:cNvSpPr>
            <a:spLocks noChangeArrowheads="1"/>
          </p:cNvSpPr>
          <p:nvPr/>
        </p:nvSpPr>
        <p:spPr bwMode="auto">
          <a:xfrm>
            <a:off x="4797425" y="2720975"/>
            <a:ext cx="423863" cy="3540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0</a:t>
            </a:r>
            <a:endParaRPr kumimoji="1" lang="en-US" sz="1400" b="1" baseline="-25000">
              <a:solidFill>
                <a:schemeClr val="tx1"/>
              </a:solidFill>
              <a:latin typeface="Courier New" pitchFamily="49" charset="0"/>
            </a:endParaRPr>
          </a:p>
        </p:txBody>
      </p:sp>
      <p:sp>
        <p:nvSpPr>
          <p:cNvPr id="12316" name="Rectangle 28"/>
          <p:cNvSpPr>
            <a:spLocks noChangeArrowheads="1"/>
          </p:cNvSpPr>
          <p:nvPr/>
        </p:nvSpPr>
        <p:spPr bwMode="auto">
          <a:xfrm>
            <a:off x="6067425" y="2720975"/>
            <a:ext cx="423863" cy="3540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2317" name="Rectangle 29"/>
          <p:cNvSpPr>
            <a:spLocks noChangeArrowheads="1"/>
          </p:cNvSpPr>
          <p:nvPr/>
        </p:nvSpPr>
        <p:spPr bwMode="auto">
          <a:xfrm>
            <a:off x="5645150" y="3074988"/>
            <a:ext cx="422275"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0</a:t>
            </a:r>
            <a:endParaRPr kumimoji="1" lang="en-US" sz="1400" b="1" baseline="-25000">
              <a:solidFill>
                <a:schemeClr val="tx1"/>
              </a:solidFill>
              <a:latin typeface="Courier New" pitchFamily="49" charset="0"/>
            </a:endParaRPr>
          </a:p>
        </p:txBody>
      </p:sp>
      <p:sp>
        <p:nvSpPr>
          <p:cNvPr id="12318" name="Rectangle 30"/>
          <p:cNvSpPr>
            <a:spLocks noChangeArrowheads="1"/>
          </p:cNvSpPr>
          <p:nvPr/>
        </p:nvSpPr>
        <p:spPr bwMode="auto">
          <a:xfrm>
            <a:off x="5221288" y="3074988"/>
            <a:ext cx="423862"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2319" name="Rectangle 31"/>
          <p:cNvSpPr>
            <a:spLocks noChangeArrowheads="1"/>
          </p:cNvSpPr>
          <p:nvPr/>
        </p:nvSpPr>
        <p:spPr bwMode="auto">
          <a:xfrm>
            <a:off x="4797425" y="3074988"/>
            <a:ext cx="423863"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2320" name="Rectangle 32"/>
          <p:cNvSpPr>
            <a:spLocks noChangeArrowheads="1"/>
          </p:cNvSpPr>
          <p:nvPr/>
        </p:nvSpPr>
        <p:spPr bwMode="auto">
          <a:xfrm>
            <a:off x="6067425" y="3074988"/>
            <a:ext cx="423863"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2321" name="Rectangle 33"/>
          <p:cNvSpPr>
            <a:spLocks noChangeArrowheads="1"/>
          </p:cNvSpPr>
          <p:nvPr/>
        </p:nvSpPr>
        <p:spPr bwMode="auto">
          <a:xfrm>
            <a:off x="5645150" y="3427413"/>
            <a:ext cx="422275"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2322" name="Rectangle 34"/>
          <p:cNvSpPr>
            <a:spLocks noChangeArrowheads="1"/>
          </p:cNvSpPr>
          <p:nvPr/>
        </p:nvSpPr>
        <p:spPr bwMode="auto">
          <a:xfrm>
            <a:off x="5221288" y="3427413"/>
            <a:ext cx="423862"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2323" name="Rectangle 35"/>
          <p:cNvSpPr>
            <a:spLocks noChangeArrowheads="1"/>
          </p:cNvSpPr>
          <p:nvPr/>
        </p:nvSpPr>
        <p:spPr bwMode="auto">
          <a:xfrm>
            <a:off x="4797425" y="3427413"/>
            <a:ext cx="423863"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2324" name="Rectangle 36"/>
          <p:cNvSpPr>
            <a:spLocks noChangeArrowheads="1"/>
          </p:cNvSpPr>
          <p:nvPr/>
        </p:nvSpPr>
        <p:spPr bwMode="auto">
          <a:xfrm>
            <a:off x="6067425" y="3427413"/>
            <a:ext cx="423863" cy="3524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2325" name="Line 37"/>
          <p:cNvSpPr>
            <a:spLocks noChangeShapeType="1"/>
          </p:cNvSpPr>
          <p:nvPr/>
        </p:nvSpPr>
        <p:spPr bwMode="auto">
          <a:xfrm flipH="1" flipV="1">
            <a:off x="4797425" y="3427413"/>
            <a:ext cx="1693863"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12326" name="Rectangle 38"/>
          <p:cNvSpPr>
            <a:spLocks noChangeArrowheads="1"/>
          </p:cNvSpPr>
          <p:nvPr/>
        </p:nvSpPr>
        <p:spPr bwMode="auto">
          <a:xfrm>
            <a:off x="5645150" y="2368550"/>
            <a:ext cx="422275"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2327" name="Rectangle 39"/>
          <p:cNvSpPr>
            <a:spLocks noChangeArrowheads="1"/>
          </p:cNvSpPr>
          <p:nvPr/>
        </p:nvSpPr>
        <p:spPr bwMode="auto">
          <a:xfrm>
            <a:off x="5221288" y="2368550"/>
            <a:ext cx="423862"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2328" name="Rectangle 40"/>
          <p:cNvSpPr>
            <a:spLocks noChangeArrowheads="1"/>
          </p:cNvSpPr>
          <p:nvPr/>
        </p:nvSpPr>
        <p:spPr bwMode="auto">
          <a:xfrm>
            <a:off x="4797425" y="2368550"/>
            <a:ext cx="423863"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2329" name="Rectangle 41"/>
          <p:cNvSpPr>
            <a:spLocks noChangeArrowheads="1"/>
          </p:cNvSpPr>
          <p:nvPr/>
        </p:nvSpPr>
        <p:spPr bwMode="auto">
          <a:xfrm>
            <a:off x="6067425" y="2368550"/>
            <a:ext cx="423863"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1" lang="en-US" sz="1400" b="1" baseline="-25000">
              <a:solidFill>
                <a:srgbClr val="003399"/>
              </a:solidFill>
              <a:latin typeface="Courier New" pitchFamily="49" charset="0"/>
            </a:endParaRPr>
          </a:p>
        </p:txBody>
      </p:sp>
      <p:sp>
        <p:nvSpPr>
          <p:cNvPr id="12330" name="Rectangle 42"/>
          <p:cNvSpPr>
            <a:spLocks noChangeArrowheads="1"/>
          </p:cNvSpPr>
          <p:nvPr/>
        </p:nvSpPr>
        <p:spPr bwMode="auto">
          <a:xfrm>
            <a:off x="4375150" y="2368550"/>
            <a:ext cx="422275"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2331" name="Rectangle 43"/>
          <p:cNvSpPr>
            <a:spLocks noChangeArrowheads="1"/>
          </p:cNvSpPr>
          <p:nvPr/>
        </p:nvSpPr>
        <p:spPr bwMode="auto">
          <a:xfrm>
            <a:off x="2681288" y="2368550"/>
            <a:ext cx="423862"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DC56E18-7BDB-4262-91EB-C97A87B8643B}" type="slidenum">
              <a:rPr lang="en-US"/>
              <a:pPr/>
              <a:t>50</a:t>
            </a:fld>
            <a:endParaRPr lang="en-US" sz="1400"/>
          </a:p>
        </p:txBody>
      </p:sp>
      <p:sp>
        <p:nvSpPr>
          <p:cNvPr id="94210" name="Rectangle 2"/>
          <p:cNvSpPr>
            <a:spLocks noGrp="1" noChangeArrowheads="1"/>
          </p:cNvSpPr>
          <p:nvPr>
            <p:ph type="title"/>
          </p:nvPr>
        </p:nvSpPr>
        <p:spPr/>
        <p:txBody>
          <a:bodyPr/>
          <a:lstStyle/>
          <a:p>
            <a:r>
              <a:rPr kumimoji="0" lang="en-US"/>
              <a:t>FFT in Practice ?</a:t>
            </a:r>
          </a:p>
        </p:txBody>
      </p:sp>
      <p:pic>
        <p:nvPicPr>
          <p:cNvPr id="94211" name="Picture 3" descr="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438" y="884238"/>
            <a:ext cx="5489575" cy="5578475"/>
          </a:xfrm>
          <a:prstGeom prst="rect">
            <a:avLst/>
          </a:prstGeom>
          <a:noFill/>
          <a:extLst>
            <a:ext uri="{909E8E84-426E-40DD-AFC4-6F175D3DCCD1}">
              <a14:hiddenFill xmlns:a14="http://schemas.microsoft.com/office/drawing/2010/main">
                <a:solidFill>
                  <a:srgbClr val="FFFFFF"/>
                </a:solidFill>
              </a14:hiddenFill>
            </a:ext>
          </a:extLst>
        </p:spPr>
      </p:pic>
      <p:sp>
        <p:nvSpPr>
          <p:cNvPr id="94212" name="Rectangle 4"/>
          <p:cNvSpPr>
            <a:spLocks noChangeArrowheads="1"/>
          </p:cNvSpPr>
          <p:nvPr/>
        </p:nvSpPr>
        <p:spPr bwMode="auto">
          <a:xfrm>
            <a:off x="1819275" y="2095500"/>
            <a:ext cx="3395663" cy="484188"/>
          </a:xfrm>
          <a:prstGeom prst="rect">
            <a:avLst/>
          </a:prstGeom>
          <a:solidFill>
            <a:srgbClr val="003399">
              <a:alpha val="25000"/>
            </a:srgbClr>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601F0A6-9BDC-4B27-BFF8-36A239035C99}" type="slidenum">
              <a:rPr lang="en-US"/>
              <a:pPr/>
              <a:t>51</a:t>
            </a:fld>
            <a:endParaRPr lang="en-US" sz="1400"/>
          </a:p>
        </p:txBody>
      </p:sp>
      <p:sp>
        <p:nvSpPr>
          <p:cNvPr id="96258" name="Rectangle 2"/>
          <p:cNvSpPr>
            <a:spLocks noGrp="1" noChangeArrowheads="1"/>
          </p:cNvSpPr>
          <p:nvPr>
            <p:ph type="title"/>
          </p:nvPr>
        </p:nvSpPr>
        <p:spPr/>
        <p:txBody>
          <a:bodyPr/>
          <a:lstStyle/>
          <a:p>
            <a:r>
              <a:rPr kumimoji="0" lang="en-US"/>
              <a:t>FFT in Practice</a:t>
            </a:r>
          </a:p>
        </p:txBody>
      </p:sp>
      <p:sp>
        <p:nvSpPr>
          <p:cNvPr id="96259" name="Rectangle 3"/>
          <p:cNvSpPr>
            <a:spLocks noGrp="1" noChangeArrowheads="1"/>
          </p:cNvSpPr>
          <p:nvPr>
            <p:ph type="body" idx="1"/>
          </p:nvPr>
        </p:nvSpPr>
        <p:spPr/>
        <p:txBody>
          <a:bodyPr/>
          <a:lstStyle/>
          <a:p>
            <a:r>
              <a:rPr kumimoji="0" lang="en-US"/>
              <a:t>Fastest Fourier transform in the West.  </a:t>
            </a:r>
            <a:r>
              <a:rPr kumimoji="0" lang="en-US">
                <a:solidFill>
                  <a:schemeClr val="hlink"/>
                </a:solidFill>
              </a:rPr>
              <a:t>[Frigo and Johnson]</a:t>
            </a:r>
            <a:endParaRPr kumimoji="0" lang="en-US"/>
          </a:p>
          <a:p>
            <a:pPr lvl="1"/>
            <a:r>
              <a:rPr kumimoji="0" lang="en-US"/>
              <a:t>Optimized C library.</a:t>
            </a:r>
          </a:p>
          <a:p>
            <a:pPr lvl="1"/>
            <a:r>
              <a:rPr kumimoji="0" lang="en-US"/>
              <a:t>Features:  DFT, DCT, real, complex, any size, any dimension.</a:t>
            </a:r>
          </a:p>
          <a:p>
            <a:pPr lvl="1"/>
            <a:r>
              <a:rPr kumimoji="0" lang="en-US"/>
              <a:t>Won 1999 Wilkinson Prize for Numerical Software.</a:t>
            </a:r>
          </a:p>
          <a:p>
            <a:pPr lvl="1"/>
            <a:r>
              <a:rPr kumimoji="0" lang="en-US"/>
              <a:t>Portable, competitive with vendor-tuned code.</a:t>
            </a:r>
          </a:p>
          <a:p>
            <a:pPr lvl="1"/>
            <a:endParaRPr kumimoji="0" lang="en-US"/>
          </a:p>
          <a:p>
            <a:r>
              <a:rPr kumimoji="0" lang="en-US"/>
              <a:t>Implementation details.</a:t>
            </a:r>
          </a:p>
          <a:p>
            <a:pPr lvl="1"/>
            <a:r>
              <a:rPr kumimoji="0" lang="en-US"/>
              <a:t>Instead of executing predetermined algorithm, it evaluates your hardware and uses a special-purpose compiler to generate an optimized algorithm catered to "shape" of the problem.</a:t>
            </a:r>
          </a:p>
          <a:p>
            <a:pPr lvl="1"/>
            <a:r>
              <a:rPr kumimoji="0" lang="en-US"/>
              <a:t>Core algorithm is nonrecursive version of Cooley-Tukey.</a:t>
            </a:r>
          </a:p>
          <a:p>
            <a:pPr lvl="1"/>
            <a:r>
              <a:rPr kumimoji="0" lang="en-US" i="1">
                <a:latin typeface="Times" pitchFamily="32" charset="0"/>
              </a:rPr>
              <a:t>O</a:t>
            </a:r>
            <a:r>
              <a:rPr kumimoji="0" lang="en-US">
                <a:latin typeface="Times" pitchFamily="32" charset="0"/>
              </a:rPr>
              <a:t>(</a:t>
            </a:r>
            <a:r>
              <a:rPr kumimoji="0" lang="en-US" i="1">
                <a:latin typeface="Times" pitchFamily="32" charset="0"/>
              </a:rPr>
              <a:t>n</a:t>
            </a:r>
            <a:r>
              <a:rPr kumimoji="0" lang="en-US">
                <a:latin typeface="Times" pitchFamily="32" charset="0"/>
              </a:rPr>
              <a:t> log </a:t>
            </a:r>
            <a:r>
              <a:rPr kumimoji="0" lang="en-US" i="1">
                <a:latin typeface="Times" pitchFamily="32" charset="0"/>
              </a:rPr>
              <a:t>n</a:t>
            </a:r>
            <a:r>
              <a:rPr kumimoji="0" lang="en-US">
                <a:latin typeface="Times" pitchFamily="32" charset="0"/>
              </a:rPr>
              <a:t>)</a:t>
            </a:r>
            <a:r>
              <a:rPr kumimoji="0" lang="en-US"/>
              <a:t>, even for prime sizes.</a:t>
            </a:r>
          </a:p>
        </p:txBody>
      </p:sp>
      <p:sp>
        <p:nvSpPr>
          <p:cNvPr id="96260" name="Rectangle 4"/>
          <p:cNvSpPr>
            <a:spLocks noChangeArrowheads="1"/>
          </p:cNvSpPr>
          <p:nvPr/>
        </p:nvSpPr>
        <p:spPr bwMode="auto">
          <a:xfrm>
            <a:off x="957263" y="5446713"/>
            <a:ext cx="1941512"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900"/>
              <a:t>Reference:  http://www.fftw.org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B1F8887C-8180-4009-B8BB-FC1C6D468423}" type="slidenum">
              <a:rPr lang="en-US"/>
              <a:pPr/>
              <a:t>52</a:t>
            </a:fld>
            <a:endParaRPr lang="en-US" sz="1400"/>
          </a:p>
        </p:txBody>
      </p:sp>
      <p:sp>
        <p:nvSpPr>
          <p:cNvPr id="98306" name="Rectangle 2"/>
          <p:cNvSpPr>
            <a:spLocks noGrp="1" noChangeArrowheads="1"/>
          </p:cNvSpPr>
          <p:nvPr>
            <p:ph type="title"/>
          </p:nvPr>
        </p:nvSpPr>
        <p:spPr/>
        <p:txBody>
          <a:bodyPr/>
          <a:lstStyle/>
          <a:p>
            <a:r>
              <a:rPr kumimoji="0" lang="en-US"/>
              <a:t>Integer Multiplication, Redux</a:t>
            </a:r>
          </a:p>
        </p:txBody>
      </p:sp>
      <p:sp>
        <p:nvSpPr>
          <p:cNvPr id="98307" name="Rectangle 3"/>
          <p:cNvSpPr>
            <a:spLocks noGrp="1" noChangeArrowheads="1"/>
          </p:cNvSpPr>
          <p:nvPr>
            <p:ph type="body" idx="1"/>
          </p:nvPr>
        </p:nvSpPr>
        <p:spPr/>
        <p:txBody>
          <a:bodyPr/>
          <a:lstStyle/>
          <a:p>
            <a:r>
              <a:rPr kumimoji="0" lang="en-US" dirty="0"/>
              <a:t>Integer multiplication.  </a:t>
            </a:r>
            <a:r>
              <a:rPr kumimoji="0" lang="en-US" dirty="0">
                <a:solidFill>
                  <a:schemeClr val="tx1"/>
                </a:solidFill>
              </a:rPr>
              <a:t>Given two </a:t>
            </a:r>
            <a:r>
              <a:rPr kumimoji="0" lang="en-US" i="1" dirty="0">
                <a:solidFill>
                  <a:schemeClr val="tx1"/>
                </a:solidFill>
                <a:latin typeface="Times" pitchFamily="32" charset="0"/>
              </a:rPr>
              <a:t>n</a:t>
            </a:r>
            <a:r>
              <a:rPr kumimoji="0" lang="en-US" dirty="0">
                <a:solidFill>
                  <a:schemeClr val="tx1"/>
                </a:solidFill>
              </a:rPr>
              <a:t> bit integers </a:t>
            </a:r>
            <a:r>
              <a:rPr kumimoji="0" lang="en-US" i="1" dirty="0">
                <a:solidFill>
                  <a:schemeClr val="tx1"/>
                </a:solidFill>
                <a:latin typeface="Times" pitchFamily="32" charset="0"/>
              </a:rPr>
              <a:t>a = a</a:t>
            </a:r>
            <a:r>
              <a:rPr kumimoji="0" lang="en-US" i="1" baseline="-25000" dirty="0">
                <a:solidFill>
                  <a:schemeClr val="tx1"/>
                </a:solidFill>
                <a:latin typeface="Times" pitchFamily="32" charset="0"/>
              </a:rPr>
              <a:t>n-1 </a:t>
            </a:r>
            <a:r>
              <a:rPr kumimoji="0" lang="en-US" i="1" dirty="0">
                <a:solidFill>
                  <a:schemeClr val="tx1"/>
                </a:solidFill>
                <a:latin typeface="Times" pitchFamily="32" charset="0"/>
              </a:rPr>
              <a:t>… a</a:t>
            </a:r>
            <a:r>
              <a:rPr kumimoji="0" lang="en-US" i="1" baseline="-25000" dirty="0">
                <a:solidFill>
                  <a:schemeClr val="tx1"/>
                </a:solidFill>
                <a:latin typeface="Times" pitchFamily="32" charset="0"/>
              </a:rPr>
              <a:t>1</a:t>
            </a:r>
            <a:r>
              <a:rPr kumimoji="0" lang="en-US" i="1" dirty="0">
                <a:solidFill>
                  <a:schemeClr val="tx1"/>
                </a:solidFill>
                <a:latin typeface="Times" pitchFamily="32" charset="0"/>
              </a:rPr>
              <a:t>a</a:t>
            </a:r>
            <a:r>
              <a:rPr kumimoji="0" lang="en-US" i="1" baseline="-25000" dirty="0">
                <a:solidFill>
                  <a:schemeClr val="tx1"/>
                </a:solidFill>
                <a:latin typeface="Times" pitchFamily="32" charset="0"/>
              </a:rPr>
              <a:t>0</a:t>
            </a:r>
            <a:r>
              <a:rPr kumimoji="0" lang="en-US" baseline="-25000" dirty="0">
                <a:solidFill>
                  <a:schemeClr val="tx1"/>
                </a:solidFill>
              </a:rPr>
              <a:t> </a:t>
            </a:r>
            <a:r>
              <a:rPr kumimoji="0" lang="en-US" dirty="0">
                <a:solidFill>
                  <a:schemeClr val="tx1"/>
                </a:solidFill>
              </a:rPr>
              <a:t>and</a:t>
            </a:r>
            <a:br>
              <a:rPr kumimoji="0" lang="en-US" dirty="0">
                <a:solidFill>
                  <a:schemeClr val="tx1"/>
                </a:solidFill>
              </a:rPr>
            </a:br>
            <a:r>
              <a:rPr kumimoji="0" lang="en-US" i="1" dirty="0">
                <a:solidFill>
                  <a:schemeClr val="tx1"/>
                </a:solidFill>
                <a:latin typeface="Times" pitchFamily="32" charset="0"/>
              </a:rPr>
              <a:t>b = b</a:t>
            </a:r>
            <a:r>
              <a:rPr kumimoji="0" lang="en-US" i="1" baseline="-25000" dirty="0">
                <a:solidFill>
                  <a:schemeClr val="tx1"/>
                </a:solidFill>
                <a:latin typeface="Times" pitchFamily="32" charset="0"/>
              </a:rPr>
              <a:t>n-1 </a:t>
            </a:r>
            <a:r>
              <a:rPr kumimoji="0" lang="en-US" i="1" dirty="0">
                <a:solidFill>
                  <a:schemeClr val="tx1"/>
                </a:solidFill>
                <a:latin typeface="Times" pitchFamily="32" charset="0"/>
              </a:rPr>
              <a:t>… b</a:t>
            </a:r>
            <a:r>
              <a:rPr kumimoji="0" lang="en-US" i="1" baseline="-25000" dirty="0">
                <a:solidFill>
                  <a:schemeClr val="tx1"/>
                </a:solidFill>
                <a:latin typeface="Times" pitchFamily="32" charset="0"/>
              </a:rPr>
              <a:t>1</a:t>
            </a:r>
            <a:r>
              <a:rPr kumimoji="0" lang="en-US" i="1" dirty="0">
                <a:solidFill>
                  <a:schemeClr val="tx1"/>
                </a:solidFill>
                <a:latin typeface="Times" pitchFamily="32" charset="0"/>
              </a:rPr>
              <a:t>b</a:t>
            </a:r>
            <a:r>
              <a:rPr kumimoji="0" lang="en-US" i="1" baseline="-25000" dirty="0">
                <a:solidFill>
                  <a:schemeClr val="tx1"/>
                </a:solidFill>
                <a:latin typeface="Times" pitchFamily="32" charset="0"/>
              </a:rPr>
              <a:t>0</a:t>
            </a:r>
            <a:r>
              <a:rPr kumimoji="0" lang="en-US" dirty="0">
                <a:solidFill>
                  <a:schemeClr val="tx1"/>
                </a:solidFill>
              </a:rPr>
              <a:t>, compute their product </a:t>
            </a:r>
            <a:r>
              <a:rPr kumimoji="0" lang="en-US" i="1" dirty="0">
                <a:solidFill>
                  <a:schemeClr val="tx1"/>
                </a:solidFill>
                <a:latin typeface="Times" pitchFamily="32" charset="0"/>
              </a:rPr>
              <a:t>a</a:t>
            </a:r>
            <a:r>
              <a:rPr kumimoji="0" lang="en-US" dirty="0">
                <a:solidFill>
                  <a:schemeClr val="tx1"/>
                </a:solidFill>
              </a:rPr>
              <a:t> </a:t>
            </a:r>
            <a:r>
              <a:rPr kumimoji="0" lang="en-US" dirty="0">
                <a:solidFill>
                  <a:schemeClr val="tx1"/>
                </a:solidFill>
                <a:sym typeface="Symbol" pitchFamily="18" charset="2"/>
              </a:rPr>
              <a:t></a:t>
            </a:r>
            <a:r>
              <a:rPr kumimoji="0" lang="en-US" dirty="0">
                <a:solidFill>
                  <a:schemeClr val="tx1"/>
                </a:solidFill>
              </a:rPr>
              <a:t> </a:t>
            </a:r>
            <a:r>
              <a:rPr kumimoji="0" lang="en-US" i="1" dirty="0">
                <a:solidFill>
                  <a:schemeClr val="tx1"/>
                </a:solidFill>
                <a:latin typeface="Times" pitchFamily="32" charset="0"/>
              </a:rPr>
              <a:t>b</a:t>
            </a:r>
            <a:r>
              <a:rPr kumimoji="0" lang="en-US" dirty="0">
                <a:solidFill>
                  <a:schemeClr val="tx1"/>
                </a:solidFill>
              </a:rPr>
              <a:t>.</a:t>
            </a:r>
          </a:p>
          <a:p>
            <a:pPr lvl="1"/>
            <a:endParaRPr kumimoji="0" lang="en-US" dirty="0"/>
          </a:p>
          <a:p>
            <a:r>
              <a:rPr kumimoji="0" lang="en-US" dirty="0"/>
              <a:t>Convolution algorithm.</a:t>
            </a:r>
          </a:p>
          <a:p>
            <a:pPr lvl="1"/>
            <a:r>
              <a:rPr kumimoji="0" lang="en-US" dirty="0"/>
              <a:t>Form two polynomials.</a:t>
            </a:r>
          </a:p>
          <a:p>
            <a:pPr lvl="1"/>
            <a:r>
              <a:rPr kumimoji="0" lang="en-US" dirty="0"/>
              <a:t>Note:  </a:t>
            </a:r>
            <a:r>
              <a:rPr kumimoji="0" lang="en-US" i="1" dirty="0">
                <a:latin typeface="Times" pitchFamily="32" charset="0"/>
              </a:rPr>
              <a:t>a = A</a:t>
            </a:r>
            <a:r>
              <a:rPr kumimoji="0" lang="en-US" dirty="0">
                <a:latin typeface="Times" pitchFamily="32" charset="0"/>
              </a:rPr>
              <a:t>(2)</a:t>
            </a:r>
            <a:r>
              <a:rPr kumimoji="0" lang="en-US" i="1" dirty="0">
                <a:latin typeface="Times" pitchFamily="32" charset="0"/>
              </a:rPr>
              <a:t>, b = B</a:t>
            </a:r>
            <a:r>
              <a:rPr kumimoji="0" lang="en-US" dirty="0">
                <a:latin typeface="Times" pitchFamily="32" charset="0"/>
              </a:rPr>
              <a:t>(2)</a:t>
            </a:r>
            <a:r>
              <a:rPr kumimoji="0" lang="en-US" i="1" dirty="0">
                <a:latin typeface="Times" pitchFamily="32" charset="0"/>
              </a:rPr>
              <a:t>.</a:t>
            </a:r>
            <a:endParaRPr kumimoji="0" lang="en-US" dirty="0"/>
          </a:p>
          <a:p>
            <a:pPr lvl="1"/>
            <a:r>
              <a:rPr kumimoji="0" lang="en-US" dirty="0"/>
              <a:t>Compute </a:t>
            </a:r>
            <a:r>
              <a:rPr kumimoji="0" lang="en-US" i="1" dirty="0">
                <a:latin typeface="Times" pitchFamily="32" charset="0"/>
              </a:rPr>
              <a:t>C</a:t>
            </a:r>
            <a:r>
              <a:rPr kumimoji="0" lang="en-US" dirty="0">
                <a:latin typeface="Times" pitchFamily="32" charset="0"/>
              </a:rPr>
              <a:t>(</a:t>
            </a:r>
            <a:r>
              <a:rPr kumimoji="0" lang="en-US" i="1" dirty="0">
                <a:latin typeface="Times" pitchFamily="32" charset="0"/>
              </a:rPr>
              <a:t>x</a:t>
            </a:r>
            <a:r>
              <a:rPr kumimoji="0" lang="en-US" dirty="0">
                <a:latin typeface="Times" pitchFamily="32" charset="0"/>
              </a:rPr>
              <a:t>)</a:t>
            </a:r>
            <a:r>
              <a:rPr kumimoji="0" lang="en-US" dirty="0"/>
              <a:t> = </a:t>
            </a:r>
            <a:r>
              <a:rPr kumimoji="0" lang="en-US" i="1" dirty="0">
                <a:latin typeface="Times" pitchFamily="32" charset="0"/>
              </a:rPr>
              <a:t>A</a:t>
            </a:r>
            <a:r>
              <a:rPr kumimoji="0" lang="en-US" dirty="0">
                <a:latin typeface="Times" pitchFamily="32" charset="0"/>
              </a:rPr>
              <a:t>(</a:t>
            </a:r>
            <a:r>
              <a:rPr kumimoji="0" lang="en-US" i="1" dirty="0">
                <a:latin typeface="Times" pitchFamily="32" charset="0"/>
              </a:rPr>
              <a:t>x</a:t>
            </a:r>
            <a:r>
              <a:rPr kumimoji="0" lang="en-US" dirty="0">
                <a:latin typeface="Times" pitchFamily="32" charset="0"/>
              </a:rPr>
              <a:t>)</a:t>
            </a:r>
            <a:r>
              <a:rPr kumimoji="0" lang="en-US" dirty="0"/>
              <a:t> </a:t>
            </a:r>
            <a:r>
              <a:rPr kumimoji="0" lang="en-US" dirty="0">
                <a:sym typeface="Symbol" pitchFamily="18" charset="2"/>
              </a:rPr>
              <a:t></a:t>
            </a:r>
            <a:r>
              <a:rPr kumimoji="0" lang="en-US" dirty="0"/>
              <a:t> </a:t>
            </a:r>
            <a:r>
              <a:rPr kumimoji="0" lang="en-US" i="1" dirty="0">
                <a:latin typeface="Times" pitchFamily="32" charset="0"/>
              </a:rPr>
              <a:t>B</a:t>
            </a:r>
            <a:r>
              <a:rPr kumimoji="0" lang="en-US" dirty="0">
                <a:latin typeface="Times" pitchFamily="32" charset="0"/>
              </a:rPr>
              <a:t>(</a:t>
            </a:r>
            <a:r>
              <a:rPr kumimoji="0" lang="en-US" i="1" dirty="0">
                <a:latin typeface="Times" pitchFamily="32" charset="0"/>
              </a:rPr>
              <a:t>x</a:t>
            </a:r>
            <a:r>
              <a:rPr kumimoji="0" lang="en-US" dirty="0">
                <a:latin typeface="Times" pitchFamily="32" charset="0"/>
              </a:rPr>
              <a:t>)</a:t>
            </a:r>
            <a:r>
              <a:rPr kumimoji="0" lang="en-US" dirty="0"/>
              <a:t>.</a:t>
            </a:r>
          </a:p>
          <a:p>
            <a:pPr lvl="1"/>
            <a:r>
              <a:rPr kumimoji="0" lang="en-US" dirty="0"/>
              <a:t>Evaluate </a:t>
            </a:r>
            <a:r>
              <a:rPr kumimoji="0" lang="en-US" i="1" dirty="0">
                <a:latin typeface="Times" pitchFamily="32" charset="0"/>
              </a:rPr>
              <a:t>C</a:t>
            </a:r>
            <a:r>
              <a:rPr kumimoji="0" lang="en-US" dirty="0">
                <a:latin typeface="Times" pitchFamily="32" charset="0"/>
              </a:rPr>
              <a:t>(2)</a:t>
            </a:r>
            <a:r>
              <a:rPr kumimoji="0" lang="en-US" dirty="0"/>
              <a:t> = </a:t>
            </a:r>
            <a:r>
              <a:rPr kumimoji="0" lang="en-US" i="1" dirty="0">
                <a:latin typeface="Times" pitchFamily="32" charset="0"/>
              </a:rPr>
              <a:t>a</a:t>
            </a:r>
            <a:r>
              <a:rPr kumimoji="0" lang="en-US" dirty="0"/>
              <a:t> </a:t>
            </a:r>
            <a:r>
              <a:rPr kumimoji="0" lang="en-US" dirty="0">
                <a:sym typeface="Symbol" pitchFamily="18" charset="2"/>
              </a:rPr>
              <a:t></a:t>
            </a:r>
            <a:r>
              <a:rPr kumimoji="0" lang="en-US" dirty="0"/>
              <a:t> </a:t>
            </a:r>
            <a:r>
              <a:rPr kumimoji="0" lang="en-US" i="1" dirty="0">
                <a:latin typeface="Times" pitchFamily="32" charset="0"/>
              </a:rPr>
              <a:t>b</a:t>
            </a:r>
            <a:r>
              <a:rPr kumimoji="0" lang="en-US" dirty="0"/>
              <a:t>.</a:t>
            </a:r>
          </a:p>
          <a:p>
            <a:pPr lvl="1"/>
            <a:r>
              <a:rPr kumimoji="0" lang="en-US" dirty="0"/>
              <a:t>Running time:  </a:t>
            </a:r>
            <a:r>
              <a:rPr kumimoji="0" lang="en-US" i="1" dirty="0">
                <a:latin typeface="Times" pitchFamily="32" charset="0"/>
              </a:rPr>
              <a:t>O(n </a:t>
            </a:r>
            <a:r>
              <a:rPr kumimoji="0" lang="en-US" dirty="0">
                <a:latin typeface="Times" pitchFamily="32" charset="0"/>
              </a:rPr>
              <a:t>log</a:t>
            </a:r>
            <a:r>
              <a:rPr kumimoji="0" lang="en-US" i="1" dirty="0">
                <a:latin typeface="Times" pitchFamily="32" charset="0"/>
              </a:rPr>
              <a:t> n)</a:t>
            </a:r>
            <a:r>
              <a:rPr kumimoji="0" lang="en-US" dirty="0"/>
              <a:t> complex </a:t>
            </a:r>
            <a:r>
              <a:rPr kumimoji="0" lang="en-US" dirty="0">
                <a:solidFill>
                  <a:schemeClr val="accent1"/>
                </a:solidFill>
              </a:rPr>
              <a:t>arithmetic </a:t>
            </a:r>
            <a:r>
              <a:rPr kumimoji="0" lang="en-US" dirty="0"/>
              <a:t>operations.</a:t>
            </a:r>
          </a:p>
          <a:p>
            <a:endParaRPr kumimoji="0" lang="en-US" dirty="0"/>
          </a:p>
          <a:p>
            <a:endParaRPr kumimoji="0" lang="en-US" dirty="0"/>
          </a:p>
          <a:p>
            <a:r>
              <a:rPr kumimoji="0" lang="en-US" dirty="0"/>
              <a:t>Theory.  </a:t>
            </a:r>
            <a:r>
              <a:rPr kumimoji="0" lang="en-US" dirty="0">
                <a:solidFill>
                  <a:schemeClr val="hlink"/>
                </a:solidFill>
              </a:rPr>
              <a:t>[Schönhage-Strassen 1971]</a:t>
            </a:r>
            <a:r>
              <a:rPr kumimoji="0" lang="en-US" dirty="0"/>
              <a:t>  </a:t>
            </a:r>
            <a:r>
              <a:rPr kumimoji="0" lang="en-US" i="1" dirty="0">
                <a:solidFill>
                  <a:schemeClr val="tx1"/>
                </a:solidFill>
                <a:latin typeface="Times" pitchFamily="32" charset="0"/>
              </a:rPr>
              <a:t>O</a:t>
            </a:r>
            <a:r>
              <a:rPr kumimoji="0" lang="en-US" dirty="0">
                <a:solidFill>
                  <a:schemeClr val="tx1"/>
                </a:solidFill>
                <a:latin typeface="Times" pitchFamily="32" charset="0"/>
              </a:rPr>
              <a:t>(</a:t>
            </a:r>
            <a:r>
              <a:rPr kumimoji="0" lang="en-US" i="1" dirty="0">
                <a:solidFill>
                  <a:schemeClr val="tx1"/>
                </a:solidFill>
                <a:latin typeface="Times" pitchFamily="32" charset="0"/>
              </a:rPr>
              <a:t>n </a:t>
            </a:r>
            <a:r>
              <a:rPr kumimoji="0" lang="en-US" dirty="0">
                <a:solidFill>
                  <a:schemeClr val="tx1"/>
                </a:solidFill>
                <a:latin typeface="Times" pitchFamily="32" charset="0"/>
              </a:rPr>
              <a:t>log</a:t>
            </a:r>
            <a:r>
              <a:rPr kumimoji="0" lang="en-US" i="1" dirty="0">
                <a:solidFill>
                  <a:schemeClr val="tx1"/>
                </a:solidFill>
                <a:latin typeface="Times" pitchFamily="32" charset="0"/>
              </a:rPr>
              <a:t> n </a:t>
            </a:r>
            <a:r>
              <a:rPr kumimoji="0" lang="en-US" dirty="0">
                <a:solidFill>
                  <a:schemeClr val="tx1"/>
                </a:solidFill>
                <a:latin typeface="Times" pitchFamily="32" charset="0"/>
              </a:rPr>
              <a:t>log log</a:t>
            </a:r>
            <a:r>
              <a:rPr kumimoji="0" lang="en-US" i="1" dirty="0">
                <a:solidFill>
                  <a:schemeClr val="tx1"/>
                </a:solidFill>
                <a:latin typeface="Times" pitchFamily="32" charset="0"/>
              </a:rPr>
              <a:t> n</a:t>
            </a:r>
            <a:r>
              <a:rPr kumimoji="0" lang="en-US" dirty="0">
                <a:solidFill>
                  <a:schemeClr val="tx1"/>
                </a:solidFill>
                <a:latin typeface="Times" pitchFamily="32" charset="0"/>
              </a:rPr>
              <a:t>)</a:t>
            </a:r>
            <a:r>
              <a:rPr kumimoji="0" lang="en-US" dirty="0">
                <a:solidFill>
                  <a:schemeClr val="tx1"/>
                </a:solidFill>
              </a:rPr>
              <a:t> </a:t>
            </a:r>
            <a:r>
              <a:rPr kumimoji="0" lang="en-US" dirty="0">
                <a:solidFill>
                  <a:schemeClr val="accent1"/>
                </a:solidFill>
              </a:rPr>
              <a:t>bit </a:t>
            </a:r>
            <a:r>
              <a:rPr kumimoji="0" lang="en-US" dirty="0">
                <a:solidFill>
                  <a:schemeClr val="tx1"/>
                </a:solidFill>
              </a:rPr>
              <a:t>operations.</a:t>
            </a:r>
          </a:p>
          <a:p>
            <a:r>
              <a:rPr lang="en-US" dirty="0"/>
              <a:t>Theory.  </a:t>
            </a:r>
            <a:r>
              <a:rPr lang="en-US" dirty="0">
                <a:solidFill>
                  <a:schemeClr val="hlink"/>
                </a:solidFill>
              </a:rPr>
              <a:t>[</a:t>
            </a:r>
            <a:r>
              <a:rPr lang="en-US" dirty="0" err="1">
                <a:solidFill>
                  <a:schemeClr val="hlink"/>
                </a:solidFill>
              </a:rPr>
              <a:t>Fürer</a:t>
            </a:r>
            <a:r>
              <a:rPr lang="en-US" dirty="0">
                <a:solidFill>
                  <a:schemeClr val="hlink"/>
                </a:solidFill>
              </a:rPr>
              <a:t> 2007]</a:t>
            </a:r>
            <a:r>
              <a:rPr lang="en-US" dirty="0"/>
              <a:t>  </a:t>
            </a:r>
            <a:r>
              <a:rPr lang="en-US" dirty="0">
                <a:solidFill>
                  <a:schemeClr val="tx1"/>
                </a:solidFill>
                <a:latin typeface="Times" pitchFamily="32" charset="0"/>
              </a:rPr>
              <a:t>O(</a:t>
            </a:r>
            <a:r>
              <a:rPr lang="en-US" i="1" dirty="0">
                <a:solidFill>
                  <a:schemeClr val="tx1"/>
                </a:solidFill>
                <a:latin typeface="Times" pitchFamily="32" charset="0"/>
              </a:rPr>
              <a:t>n</a:t>
            </a:r>
            <a:r>
              <a:rPr lang="en-US" dirty="0">
                <a:solidFill>
                  <a:schemeClr val="tx1"/>
                </a:solidFill>
                <a:latin typeface="Times" pitchFamily="32" charset="0"/>
              </a:rPr>
              <a:t> log </a:t>
            </a:r>
            <a:r>
              <a:rPr lang="en-US" i="1" dirty="0">
                <a:solidFill>
                  <a:schemeClr val="tx1"/>
                </a:solidFill>
                <a:latin typeface="Times" pitchFamily="32" charset="0"/>
              </a:rPr>
              <a:t>n</a:t>
            </a:r>
            <a:r>
              <a:rPr lang="en-US" dirty="0">
                <a:solidFill>
                  <a:schemeClr val="tx1"/>
                </a:solidFill>
                <a:latin typeface="Times" pitchFamily="32" charset="0"/>
              </a:rPr>
              <a:t> 2</a:t>
            </a:r>
            <a:r>
              <a:rPr lang="en-US" baseline="30000" dirty="0">
                <a:solidFill>
                  <a:schemeClr val="tx1"/>
                </a:solidFill>
                <a:latin typeface="Times" pitchFamily="32" charset="0"/>
              </a:rPr>
              <a:t>O(log *</a:t>
            </a:r>
            <a:r>
              <a:rPr lang="en-US" i="1" baseline="30000" dirty="0">
                <a:solidFill>
                  <a:schemeClr val="tx1"/>
                </a:solidFill>
                <a:latin typeface="Times" pitchFamily="32" charset="0"/>
              </a:rPr>
              <a:t>n</a:t>
            </a:r>
            <a:r>
              <a:rPr lang="en-US" baseline="30000" dirty="0">
                <a:solidFill>
                  <a:schemeClr val="tx1"/>
                </a:solidFill>
                <a:latin typeface="Times" pitchFamily="32" charset="0"/>
              </a:rPr>
              <a:t>)</a:t>
            </a:r>
            <a:r>
              <a:rPr lang="en-US" dirty="0">
                <a:solidFill>
                  <a:schemeClr val="tx1"/>
                </a:solidFill>
                <a:latin typeface="Times" pitchFamily="32" charset="0"/>
              </a:rPr>
              <a:t>)</a:t>
            </a:r>
            <a:r>
              <a:rPr lang="en-US" dirty="0">
                <a:solidFill>
                  <a:schemeClr val="tx1"/>
                </a:solidFill>
              </a:rPr>
              <a:t> </a:t>
            </a:r>
            <a:r>
              <a:rPr lang="en-US" dirty="0">
                <a:solidFill>
                  <a:schemeClr val="accent1"/>
                </a:solidFill>
              </a:rPr>
              <a:t>bit operations</a:t>
            </a:r>
            <a:r>
              <a:rPr lang="en-US" dirty="0">
                <a:solidFill>
                  <a:schemeClr val="tx1"/>
                </a:solidFill>
              </a:rPr>
              <a:t>.</a:t>
            </a:r>
          </a:p>
          <a:p>
            <a:endParaRPr kumimoji="0" lang="en-US" dirty="0">
              <a:solidFill>
                <a:schemeClr val="tx1"/>
              </a:solidFill>
            </a:endParaRPr>
          </a:p>
          <a:p>
            <a:endParaRPr kumimoji="0" lang="en-US" dirty="0">
              <a:solidFill>
                <a:schemeClr val="tx1"/>
              </a:solidFill>
            </a:endParaRPr>
          </a:p>
        </p:txBody>
      </p:sp>
      <p:graphicFrame>
        <p:nvGraphicFramePr>
          <p:cNvPr id="98308" name="Object 4"/>
          <p:cNvGraphicFramePr>
            <a:graphicFrameLocks noChangeAspect="1"/>
          </p:cNvGraphicFramePr>
          <p:nvPr/>
        </p:nvGraphicFramePr>
        <p:xfrm>
          <a:off x="4386263" y="2255838"/>
          <a:ext cx="3259137" cy="314325"/>
        </p:xfrm>
        <a:graphic>
          <a:graphicData uri="http://schemas.openxmlformats.org/presentationml/2006/ole">
            <mc:AlternateContent xmlns:mc="http://schemas.openxmlformats.org/markup-compatibility/2006">
              <mc:Choice xmlns:v="urn:schemas-microsoft-com:vml" Requires="v">
                <p:oleObj spid="_x0000_s98326" name="Equation" r:id="rId4" imgW="3263900" imgH="317500" progId="Equation.3">
                  <p:embed/>
                </p:oleObj>
              </mc:Choice>
              <mc:Fallback>
                <p:oleObj name="Equation" r:id="rId4" imgW="3263900" imgH="317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6263" y="2255838"/>
                        <a:ext cx="3259137" cy="3143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9" name="Object 5"/>
          <p:cNvGraphicFramePr>
            <a:graphicFrameLocks noChangeAspect="1"/>
          </p:cNvGraphicFramePr>
          <p:nvPr/>
        </p:nvGraphicFramePr>
        <p:xfrm>
          <a:off x="4383088" y="2676525"/>
          <a:ext cx="3181350" cy="315913"/>
        </p:xfrm>
        <a:graphic>
          <a:graphicData uri="http://schemas.openxmlformats.org/presentationml/2006/ole">
            <mc:AlternateContent xmlns:mc="http://schemas.openxmlformats.org/markup-compatibility/2006">
              <mc:Choice xmlns:v="urn:schemas-microsoft-com:vml" Requires="v">
                <p:oleObj spid="_x0000_s98327" name="Equation" r:id="rId6" imgW="3187700" imgH="317500" progId="Equation.3">
                  <p:embed/>
                </p:oleObj>
              </mc:Choice>
              <mc:Fallback>
                <p:oleObj name="Equation" r:id="rId6" imgW="3187700" imgH="3175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3088" y="2676525"/>
                        <a:ext cx="3181350" cy="31591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C6C8CCAE-F936-4A53-A196-59A6BAB85DB1}" type="slidenum">
              <a:rPr lang="en-US"/>
              <a:pPr/>
              <a:t>53</a:t>
            </a:fld>
            <a:endParaRPr lang="en-US" sz="1400"/>
          </a:p>
        </p:txBody>
      </p:sp>
      <p:sp>
        <p:nvSpPr>
          <p:cNvPr id="117762" name="Rectangle 2"/>
          <p:cNvSpPr>
            <a:spLocks noGrp="1" noChangeArrowheads="1"/>
          </p:cNvSpPr>
          <p:nvPr>
            <p:ph type="title"/>
          </p:nvPr>
        </p:nvSpPr>
        <p:spPr/>
        <p:txBody>
          <a:bodyPr/>
          <a:lstStyle/>
          <a:p>
            <a:r>
              <a:rPr kumimoji="0" lang="en-US"/>
              <a:t>Integer Multiplication, Redux</a:t>
            </a:r>
          </a:p>
        </p:txBody>
      </p:sp>
      <p:sp>
        <p:nvSpPr>
          <p:cNvPr id="117763" name="Rectangle 3"/>
          <p:cNvSpPr>
            <a:spLocks noGrp="1" noChangeArrowheads="1"/>
          </p:cNvSpPr>
          <p:nvPr>
            <p:ph type="body" idx="1"/>
          </p:nvPr>
        </p:nvSpPr>
        <p:spPr/>
        <p:txBody>
          <a:bodyPr/>
          <a:lstStyle/>
          <a:p>
            <a:r>
              <a:rPr kumimoji="0" lang="en-US"/>
              <a:t>Integer multiplication.  </a:t>
            </a:r>
            <a:r>
              <a:rPr kumimoji="0" lang="en-US">
                <a:solidFill>
                  <a:schemeClr val="tx1"/>
                </a:solidFill>
              </a:rPr>
              <a:t>Given two </a:t>
            </a:r>
            <a:r>
              <a:rPr kumimoji="0" lang="en-US" i="1">
                <a:solidFill>
                  <a:schemeClr val="tx1"/>
                </a:solidFill>
                <a:latin typeface="Times" pitchFamily="32" charset="0"/>
              </a:rPr>
              <a:t>n</a:t>
            </a:r>
            <a:r>
              <a:rPr kumimoji="0" lang="en-US">
                <a:solidFill>
                  <a:schemeClr val="tx1"/>
                </a:solidFill>
              </a:rPr>
              <a:t> bit integers </a:t>
            </a:r>
            <a:r>
              <a:rPr kumimoji="0" lang="en-US" i="1">
                <a:solidFill>
                  <a:schemeClr val="tx1"/>
                </a:solidFill>
                <a:latin typeface="Times" pitchFamily="32" charset="0"/>
              </a:rPr>
              <a:t>a = a</a:t>
            </a:r>
            <a:r>
              <a:rPr kumimoji="0" lang="en-US" i="1" baseline="-25000">
                <a:solidFill>
                  <a:schemeClr val="tx1"/>
                </a:solidFill>
                <a:latin typeface="Times" pitchFamily="32" charset="0"/>
              </a:rPr>
              <a:t>n-1 </a:t>
            </a:r>
            <a:r>
              <a:rPr kumimoji="0" lang="en-US" i="1">
                <a:solidFill>
                  <a:schemeClr val="tx1"/>
                </a:solidFill>
                <a:latin typeface="Times" pitchFamily="32" charset="0"/>
              </a:rPr>
              <a:t>… a</a:t>
            </a:r>
            <a:r>
              <a:rPr kumimoji="0" lang="en-US" i="1" baseline="-25000">
                <a:solidFill>
                  <a:schemeClr val="tx1"/>
                </a:solidFill>
                <a:latin typeface="Times" pitchFamily="32" charset="0"/>
              </a:rPr>
              <a:t>1</a:t>
            </a:r>
            <a:r>
              <a:rPr kumimoji="0" lang="en-US" i="1">
                <a:solidFill>
                  <a:schemeClr val="tx1"/>
                </a:solidFill>
                <a:latin typeface="Times" pitchFamily="32" charset="0"/>
              </a:rPr>
              <a:t>a</a:t>
            </a:r>
            <a:r>
              <a:rPr kumimoji="0" lang="en-US" i="1" baseline="-25000">
                <a:solidFill>
                  <a:schemeClr val="tx1"/>
                </a:solidFill>
                <a:latin typeface="Times" pitchFamily="32" charset="0"/>
              </a:rPr>
              <a:t>0</a:t>
            </a:r>
            <a:r>
              <a:rPr kumimoji="0" lang="en-US" baseline="-25000">
                <a:solidFill>
                  <a:schemeClr val="tx1"/>
                </a:solidFill>
              </a:rPr>
              <a:t> </a:t>
            </a:r>
            <a:r>
              <a:rPr kumimoji="0" lang="en-US">
                <a:solidFill>
                  <a:schemeClr val="tx1"/>
                </a:solidFill>
              </a:rPr>
              <a:t>and</a:t>
            </a:r>
            <a:br>
              <a:rPr kumimoji="0" lang="en-US">
                <a:solidFill>
                  <a:schemeClr val="tx1"/>
                </a:solidFill>
              </a:rPr>
            </a:br>
            <a:r>
              <a:rPr kumimoji="0" lang="en-US" i="1">
                <a:solidFill>
                  <a:schemeClr val="tx1"/>
                </a:solidFill>
                <a:latin typeface="Times" pitchFamily="32" charset="0"/>
              </a:rPr>
              <a:t>b = b</a:t>
            </a:r>
            <a:r>
              <a:rPr kumimoji="0" lang="en-US" i="1" baseline="-25000">
                <a:solidFill>
                  <a:schemeClr val="tx1"/>
                </a:solidFill>
                <a:latin typeface="Times" pitchFamily="32" charset="0"/>
              </a:rPr>
              <a:t>n-1 </a:t>
            </a:r>
            <a:r>
              <a:rPr kumimoji="0" lang="en-US" i="1">
                <a:solidFill>
                  <a:schemeClr val="tx1"/>
                </a:solidFill>
                <a:latin typeface="Times" pitchFamily="32" charset="0"/>
              </a:rPr>
              <a:t>… b</a:t>
            </a:r>
            <a:r>
              <a:rPr kumimoji="0" lang="en-US" i="1" baseline="-25000">
                <a:solidFill>
                  <a:schemeClr val="tx1"/>
                </a:solidFill>
                <a:latin typeface="Times" pitchFamily="32" charset="0"/>
              </a:rPr>
              <a:t>1</a:t>
            </a:r>
            <a:r>
              <a:rPr kumimoji="0" lang="en-US" i="1">
                <a:solidFill>
                  <a:schemeClr val="tx1"/>
                </a:solidFill>
                <a:latin typeface="Times" pitchFamily="32" charset="0"/>
              </a:rPr>
              <a:t>b</a:t>
            </a:r>
            <a:r>
              <a:rPr kumimoji="0" lang="en-US" i="1" baseline="-25000">
                <a:solidFill>
                  <a:schemeClr val="tx1"/>
                </a:solidFill>
                <a:latin typeface="Times" pitchFamily="32" charset="0"/>
              </a:rPr>
              <a:t>0</a:t>
            </a:r>
            <a:r>
              <a:rPr kumimoji="0" lang="en-US">
                <a:solidFill>
                  <a:schemeClr val="tx1"/>
                </a:solidFill>
              </a:rPr>
              <a:t>, compute their product </a:t>
            </a:r>
            <a:r>
              <a:rPr kumimoji="0" lang="en-US" i="1">
                <a:solidFill>
                  <a:schemeClr val="tx1"/>
                </a:solidFill>
                <a:latin typeface="Times" pitchFamily="32" charset="0"/>
              </a:rPr>
              <a:t>a</a:t>
            </a:r>
            <a:r>
              <a:rPr kumimoji="0" lang="en-US">
                <a:solidFill>
                  <a:schemeClr val="tx1"/>
                </a:solidFill>
              </a:rPr>
              <a:t> </a:t>
            </a:r>
            <a:r>
              <a:rPr kumimoji="0" lang="en-US">
                <a:solidFill>
                  <a:schemeClr val="tx1"/>
                </a:solidFill>
                <a:sym typeface="Symbol" pitchFamily="18" charset="2"/>
              </a:rPr>
              <a:t></a:t>
            </a:r>
            <a:r>
              <a:rPr kumimoji="0" lang="en-US">
                <a:solidFill>
                  <a:schemeClr val="tx1"/>
                </a:solidFill>
              </a:rPr>
              <a:t> </a:t>
            </a:r>
            <a:r>
              <a:rPr kumimoji="0" lang="en-US" i="1">
                <a:solidFill>
                  <a:schemeClr val="tx1"/>
                </a:solidFill>
                <a:latin typeface="Times" pitchFamily="32" charset="0"/>
              </a:rPr>
              <a:t>b</a:t>
            </a:r>
            <a:r>
              <a:rPr kumimoji="0" lang="en-US">
                <a:solidFill>
                  <a:schemeClr val="tx1"/>
                </a:solidFill>
              </a:rPr>
              <a:t>.</a:t>
            </a:r>
          </a:p>
          <a:p>
            <a:pPr lvl="1"/>
            <a:endParaRPr kumimoji="0" lang="en-US"/>
          </a:p>
          <a:p>
            <a:endParaRPr kumimoji="0" lang="en-US"/>
          </a:p>
          <a:p>
            <a:endParaRPr kumimoji="0" lang="en-US"/>
          </a:p>
          <a:p>
            <a:endParaRPr kumimoji="0" lang="en-US"/>
          </a:p>
          <a:p>
            <a:r>
              <a:rPr kumimoji="0" lang="en-US"/>
              <a:t>Practice.  </a:t>
            </a:r>
            <a:r>
              <a:rPr kumimoji="0" lang="en-US">
                <a:solidFill>
                  <a:schemeClr val="hlink"/>
                </a:solidFill>
              </a:rPr>
              <a:t>[GNU Multiple Precision Arithmetic Library]</a:t>
            </a:r>
            <a:br>
              <a:rPr kumimoji="0" lang="en-US">
                <a:solidFill>
                  <a:schemeClr val="hlink"/>
                </a:solidFill>
              </a:rPr>
            </a:br>
            <a:r>
              <a:rPr kumimoji="0" lang="en-US">
                <a:solidFill>
                  <a:schemeClr val="tx1"/>
                </a:solidFill>
              </a:rPr>
              <a:t>It uses brute force, Karatsuba, and FFT, depending on the size of </a:t>
            </a:r>
            <a:r>
              <a:rPr kumimoji="0" lang="en-US" i="1">
                <a:solidFill>
                  <a:schemeClr val="tx1"/>
                </a:solidFill>
                <a:latin typeface="Times" pitchFamily="32" charset="0"/>
              </a:rPr>
              <a:t>n</a:t>
            </a:r>
            <a:r>
              <a:rPr kumimoji="0" lang="en-US">
                <a:solidFill>
                  <a:schemeClr val="tx1"/>
                </a:solidFill>
              </a:rPr>
              <a:t>.</a:t>
            </a:r>
          </a:p>
        </p:txBody>
      </p:sp>
      <p:sp>
        <p:nvSpPr>
          <p:cNvPr id="117766" name="Rectangle 6"/>
          <p:cNvSpPr>
            <a:spLocks noChangeArrowheads="1"/>
          </p:cNvSpPr>
          <p:nvPr/>
        </p:nvSpPr>
        <p:spPr bwMode="auto">
          <a:xfrm>
            <a:off x="4964113" y="2392363"/>
            <a:ext cx="31702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a:solidFill>
                  <a:schemeClr val="accent1"/>
                </a:solidFill>
              </a:rPr>
              <a:t>"the fastest bignum library on the planet"</a:t>
            </a:r>
          </a:p>
        </p:txBody>
      </p:sp>
      <p:sp>
        <p:nvSpPr>
          <p:cNvPr id="117767" name="Line 7"/>
          <p:cNvSpPr>
            <a:spLocks noChangeShapeType="1"/>
          </p:cNvSpPr>
          <p:nvPr/>
        </p:nvSpPr>
        <p:spPr bwMode="auto">
          <a:xfrm flipH="1">
            <a:off x="4849813" y="2697163"/>
            <a:ext cx="214312" cy="215900"/>
          </a:xfrm>
          <a:prstGeom prst="line">
            <a:avLst/>
          </a:prstGeom>
          <a:noFill/>
          <a:ln w="9525">
            <a:solidFill>
              <a:schemeClr val="accent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D803088E-AF5F-4A15-86C9-EDDF2247F3F3}" type="slidenum">
              <a:rPr lang="en-US"/>
              <a:pPr/>
              <a:t>54</a:t>
            </a:fld>
            <a:endParaRPr lang="en-US" sz="1400"/>
          </a:p>
        </p:txBody>
      </p:sp>
      <p:sp>
        <p:nvSpPr>
          <p:cNvPr id="121858" name="Rectangle 2"/>
          <p:cNvSpPr>
            <a:spLocks noGrp="1" noChangeArrowheads="1"/>
          </p:cNvSpPr>
          <p:nvPr>
            <p:ph type="title"/>
          </p:nvPr>
        </p:nvSpPr>
        <p:spPr/>
        <p:txBody>
          <a:bodyPr/>
          <a:lstStyle/>
          <a:p>
            <a:r>
              <a:rPr kumimoji="0" lang="en-US"/>
              <a:t>Integer Arithmetic</a:t>
            </a:r>
          </a:p>
        </p:txBody>
      </p:sp>
      <p:sp>
        <p:nvSpPr>
          <p:cNvPr id="121859" name="Rectangle 3"/>
          <p:cNvSpPr>
            <a:spLocks noGrp="1" noChangeArrowheads="1"/>
          </p:cNvSpPr>
          <p:nvPr>
            <p:ph type="body" idx="1"/>
          </p:nvPr>
        </p:nvSpPr>
        <p:spPr/>
        <p:txBody>
          <a:bodyPr/>
          <a:lstStyle/>
          <a:p>
            <a:r>
              <a:rPr kumimoji="0" lang="en-US"/>
              <a:t>Fundamental open question.  </a:t>
            </a:r>
            <a:r>
              <a:rPr kumimoji="0" lang="en-US">
                <a:solidFill>
                  <a:schemeClr val="tx1"/>
                </a:solidFill>
              </a:rPr>
              <a:t>What is complexity of arithmetic?</a:t>
            </a:r>
          </a:p>
        </p:txBody>
      </p:sp>
      <p:sp>
        <p:nvSpPr>
          <p:cNvPr id="121860" name="Rectangle 4"/>
          <p:cNvSpPr>
            <a:spLocks noChangeArrowheads="1"/>
          </p:cNvSpPr>
          <p:nvPr/>
        </p:nvSpPr>
        <p:spPr bwMode="auto">
          <a:xfrm>
            <a:off x="693738" y="2819400"/>
            <a:ext cx="21336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a:solidFill>
                  <a:schemeClr val="tx1"/>
                </a:solidFill>
              </a:rPr>
              <a:t>addition</a:t>
            </a:r>
            <a:endParaRPr lang="en-US" sz="1600" baseline="30000">
              <a:solidFill>
                <a:schemeClr val="tx1"/>
              </a:solidFill>
            </a:endParaRPr>
          </a:p>
        </p:txBody>
      </p:sp>
      <p:sp>
        <p:nvSpPr>
          <p:cNvPr id="121861" name="Rectangle 5"/>
          <p:cNvSpPr>
            <a:spLocks noChangeArrowheads="1"/>
          </p:cNvSpPr>
          <p:nvPr/>
        </p:nvSpPr>
        <p:spPr bwMode="auto">
          <a:xfrm>
            <a:off x="693738" y="2362200"/>
            <a:ext cx="2133600" cy="4572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a:solidFill>
                  <a:schemeClr val="bg1"/>
                </a:solidFill>
              </a:rPr>
              <a:t>Operation</a:t>
            </a:r>
          </a:p>
        </p:txBody>
      </p:sp>
      <p:sp>
        <p:nvSpPr>
          <p:cNvPr id="121862" name="Rectangle 6"/>
          <p:cNvSpPr>
            <a:spLocks noChangeArrowheads="1"/>
          </p:cNvSpPr>
          <p:nvPr/>
        </p:nvSpPr>
        <p:spPr bwMode="auto">
          <a:xfrm>
            <a:off x="2827338" y="2819400"/>
            <a:ext cx="2582862"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i="1">
                <a:solidFill>
                  <a:schemeClr val="tx1"/>
                </a:solidFill>
                <a:latin typeface="Times" pitchFamily="32" charset="0"/>
              </a:rPr>
              <a:t>O</a:t>
            </a:r>
            <a:r>
              <a:rPr lang="en-US" sz="1600">
                <a:solidFill>
                  <a:schemeClr val="tx1"/>
                </a:solidFill>
                <a:latin typeface="Times" pitchFamily="32" charset="0"/>
              </a:rPr>
              <a:t>(</a:t>
            </a:r>
            <a:r>
              <a:rPr lang="en-US" sz="1600" i="1">
                <a:solidFill>
                  <a:schemeClr val="tx1"/>
                </a:solidFill>
                <a:latin typeface="Times" pitchFamily="32" charset="0"/>
              </a:rPr>
              <a:t>n</a:t>
            </a:r>
            <a:r>
              <a:rPr lang="en-US" sz="1600">
                <a:solidFill>
                  <a:schemeClr val="tx1"/>
                </a:solidFill>
                <a:latin typeface="Times" pitchFamily="32" charset="0"/>
              </a:rPr>
              <a:t>)</a:t>
            </a:r>
          </a:p>
        </p:txBody>
      </p:sp>
      <p:sp>
        <p:nvSpPr>
          <p:cNvPr id="121863" name="Rectangle 7"/>
          <p:cNvSpPr>
            <a:spLocks noChangeArrowheads="1"/>
          </p:cNvSpPr>
          <p:nvPr/>
        </p:nvSpPr>
        <p:spPr bwMode="auto">
          <a:xfrm>
            <a:off x="2827338" y="2362200"/>
            <a:ext cx="2582862" cy="4572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a:solidFill>
                  <a:schemeClr val="bg1"/>
                </a:solidFill>
              </a:rPr>
              <a:t>Upper Bound</a:t>
            </a:r>
          </a:p>
        </p:txBody>
      </p:sp>
      <p:sp>
        <p:nvSpPr>
          <p:cNvPr id="121864" name="Rectangle 8"/>
          <p:cNvSpPr>
            <a:spLocks noChangeArrowheads="1"/>
          </p:cNvSpPr>
          <p:nvPr/>
        </p:nvSpPr>
        <p:spPr bwMode="auto">
          <a:xfrm>
            <a:off x="5410200" y="2819400"/>
            <a:ext cx="25146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a:solidFill>
                  <a:schemeClr val="tx1"/>
                </a:solidFill>
                <a:latin typeface="Arial" charset="0"/>
                <a:sym typeface="Symbol" pitchFamily="18" charset="2"/>
              </a:rPr>
              <a:t></a:t>
            </a:r>
            <a:r>
              <a:rPr lang="en-US" sz="1600">
                <a:solidFill>
                  <a:schemeClr val="tx1"/>
                </a:solidFill>
                <a:latin typeface="Times" pitchFamily="32" charset="0"/>
              </a:rPr>
              <a:t>(</a:t>
            </a:r>
            <a:r>
              <a:rPr lang="en-US" sz="1600" i="1">
                <a:solidFill>
                  <a:schemeClr val="tx1"/>
                </a:solidFill>
                <a:latin typeface="Times" pitchFamily="32" charset="0"/>
              </a:rPr>
              <a:t>n</a:t>
            </a:r>
            <a:r>
              <a:rPr lang="en-US" sz="1600">
                <a:solidFill>
                  <a:schemeClr val="tx1"/>
                </a:solidFill>
                <a:latin typeface="Times" pitchFamily="32" charset="0"/>
              </a:rPr>
              <a:t>)</a:t>
            </a:r>
            <a:endParaRPr lang="en-US" sz="1600">
              <a:solidFill>
                <a:schemeClr val="tx1"/>
              </a:solidFill>
              <a:latin typeface="Arial" charset="0"/>
            </a:endParaRPr>
          </a:p>
        </p:txBody>
      </p:sp>
      <p:sp>
        <p:nvSpPr>
          <p:cNvPr id="121865" name="Rectangle 9"/>
          <p:cNvSpPr>
            <a:spLocks noChangeArrowheads="1"/>
          </p:cNvSpPr>
          <p:nvPr/>
        </p:nvSpPr>
        <p:spPr bwMode="auto">
          <a:xfrm>
            <a:off x="5410200" y="2362200"/>
            <a:ext cx="2514600" cy="4572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a:solidFill>
                  <a:schemeClr val="bg1"/>
                </a:solidFill>
              </a:rPr>
              <a:t>Lower Bound</a:t>
            </a:r>
          </a:p>
        </p:txBody>
      </p:sp>
      <p:sp>
        <p:nvSpPr>
          <p:cNvPr id="121866" name="Rectangle 10"/>
          <p:cNvSpPr>
            <a:spLocks noChangeArrowheads="1"/>
          </p:cNvSpPr>
          <p:nvPr/>
        </p:nvSpPr>
        <p:spPr bwMode="auto">
          <a:xfrm>
            <a:off x="693738" y="3200400"/>
            <a:ext cx="21336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a:solidFill>
                  <a:schemeClr val="tx1"/>
                </a:solidFill>
              </a:rPr>
              <a:t>multiplication</a:t>
            </a:r>
            <a:endParaRPr lang="en-US" sz="1600" baseline="30000">
              <a:solidFill>
                <a:schemeClr val="tx1"/>
              </a:solidFill>
            </a:endParaRPr>
          </a:p>
        </p:txBody>
      </p:sp>
      <p:sp>
        <p:nvSpPr>
          <p:cNvPr id="121867" name="Rectangle 11"/>
          <p:cNvSpPr>
            <a:spLocks noChangeArrowheads="1"/>
          </p:cNvSpPr>
          <p:nvPr/>
        </p:nvSpPr>
        <p:spPr bwMode="auto">
          <a:xfrm>
            <a:off x="2827338" y="3200400"/>
            <a:ext cx="2582862"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i="1">
                <a:solidFill>
                  <a:schemeClr val="tx1"/>
                </a:solidFill>
                <a:latin typeface="Times" pitchFamily="32" charset="0"/>
              </a:rPr>
              <a:t>O</a:t>
            </a:r>
            <a:r>
              <a:rPr lang="en-US" sz="1600">
                <a:solidFill>
                  <a:schemeClr val="tx1"/>
                </a:solidFill>
                <a:latin typeface="Times" pitchFamily="32" charset="0"/>
              </a:rPr>
              <a:t>(</a:t>
            </a:r>
            <a:r>
              <a:rPr lang="en-US" sz="1600" i="1">
                <a:solidFill>
                  <a:schemeClr val="tx1"/>
                </a:solidFill>
                <a:latin typeface="Times" pitchFamily="32" charset="0"/>
              </a:rPr>
              <a:t>n</a:t>
            </a:r>
            <a:r>
              <a:rPr lang="en-US" sz="1600">
                <a:solidFill>
                  <a:schemeClr val="tx1"/>
                </a:solidFill>
                <a:latin typeface="Times" pitchFamily="32" charset="0"/>
              </a:rPr>
              <a:t> log </a:t>
            </a:r>
            <a:r>
              <a:rPr lang="en-US" sz="1600" i="1">
                <a:solidFill>
                  <a:schemeClr val="tx1"/>
                </a:solidFill>
                <a:latin typeface="Times" pitchFamily="32" charset="0"/>
              </a:rPr>
              <a:t>n</a:t>
            </a:r>
            <a:r>
              <a:rPr lang="en-US" sz="1600">
                <a:solidFill>
                  <a:schemeClr val="tx1"/>
                </a:solidFill>
                <a:latin typeface="Times" pitchFamily="32" charset="0"/>
              </a:rPr>
              <a:t> 2</a:t>
            </a:r>
            <a:r>
              <a:rPr lang="en-US" sz="1600" baseline="30000">
                <a:solidFill>
                  <a:schemeClr val="tx1"/>
                </a:solidFill>
                <a:latin typeface="Times" pitchFamily="32" charset="0"/>
              </a:rPr>
              <a:t>O(log*</a:t>
            </a:r>
            <a:r>
              <a:rPr lang="en-US" sz="1600" i="1" baseline="30000">
                <a:solidFill>
                  <a:schemeClr val="tx1"/>
                </a:solidFill>
                <a:latin typeface="Times" pitchFamily="32" charset="0"/>
              </a:rPr>
              <a:t>n</a:t>
            </a:r>
            <a:r>
              <a:rPr lang="en-US" sz="1600" baseline="30000">
                <a:solidFill>
                  <a:schemeClr val="tx1"/>
                </a:solidFill>
                <a:latin typeface="Times" pitchFamily="32" charset="0"/>
              </a:rPr>
              <a:t>)</a:t>
            </a:r>
            <a:r>
              <a:rPr lang="en-US" sz="1600">
                <a:solidFill>
                  <a:schemeClr val="tx1"/>
                </a:solidFill>
                <a:latin typeface="Times" pitchFamily="32" charset="0"/>
              </a:rPr>
              <a:t>)</a:t>
            </a:r>
          </a:p>
        </p:txBody>
      </p:sp>
      <p:sp>
        <p:nvSpPr>
          <p:cNvPr id="121868" name="Rectangle 12"/>
          <p:cNvSpPr>
            <a:spLocks noChangeArrowheads="1"/>
          </p:cNvSpPr>
          <p:nvPr/>
        </p:nvSpPr>
        <p:spPr bwMode="auto">
          <a:xfrm>
            <a:off x="5410200" y="3200400"/>
            <a:ext cx="25146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a:solidFill>
                  <a:schemeClr val="tx1"/>
                </a:solidFill>
                <a:latin typeface="Arial" charset="0"/>
                <a:sym typeface="Symbol" pitchFamily="18" charset="2"/>
              </a:rPr>
              <a:t></a:t>
            </a:r>
            <a:r>
              <a:rPr lang="en-US" sz="1600">
                <a:solidFill>
                  <a:schemeClr val="tx1"/>
                </a:solidFill>
                <a:latin typeface="Times" pitchFamily="32" charset="0"/>
              </a:rPr>
              <a:t>(</a:t>
            </a:r>
            <a:r>
              <a:rPr lang="en-US" sz="1600" i="1">
                <a:solidFill>
                  <a:schemeClr val="tx1"/>
                </a:solidFill>
                <a:latin typeface="Times" pitchFamily="32" charset="0"/>
              </a:rPr>
              <a:t>n</a:t>
            </a:r>
            <a:r>
              <a:rPr lang="en-US" sz="1600">
                <a:solidFill>
                  <a:schemeClr val="tx1"/>
                </a:solidFill>
                <a:latin typeface="Times" pitchFamily="32" charset="0"/>
              </a:rPr>
              <a:t>)</a:t>
            </a:r>
          </a:p>
        </p:txBody>
      </p:sp>
      <p:sp>
        <p:nvSpPr>
          <p:cNvPr id="121869" name="Rectangle 13"/>
          <p:cNvSpPr>
            <a:spLocks noChangeArrowheads="1"/>
          </p:cNvSpPr>
          <p:nvPr/>
        </p:nvSpPr>
        <p:spPr bwMode="auto">
          <a:xfrm>
            <a:off x="693738" y="3581400"/>
            <a:ext cx="21336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a:solidFill>
                  <a:schemeClr val="tx1"/>
                </a:solidFill>
              </a:rPr>
              <a:t>division</a:t>
            </a:r>
            <a:endParaRPr lang="en-US" sz="1600" baseline="30000">
              <a:solidFill>
                <a:schemeClr val="tx1"/>
              </a:solidFill>
            </a:endParaRPr>
          </a:p>
        </p:txBody>
      </p:sp>
      <p:sp>
        <p:nvSpPr>
          <p:cNvPr id="121870" name="Rectangle 14"/>
          <p:cNvSpPr>
            <a:spLocks noChangeArrowheads="1"/>
          </p:cNvSpPr>
          <p:nvPr/>
        </p:nvSpPr>
        <p:spPr bwMode="auto">
          <a:xfrm>
            <a:off x="2827338" y="3581400"/>
            <a:ext cx="2582862"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i="1">
                <a:solidFill>
                  <a:schemeClr val="tx1"/>
                </a:solidFill>
                <a:latin typeface="Times" pitchFamily="32" charset="0"/>
              </a:rPr>
              <a:t>O</a:t>
            </a:r>
            <a:r>
              <a:rPr lang="en-US" sz="1600">
                <a:solidFill>
                  <a:schemeClr val="tx1"/>
                </a:solidFill>
                <a:latin typeface="Times" pitchFamily="32" charset="0"/>
              </a:rPr>
              <a:t>(</a:t>
            </a:r>
            <a:r>
              <a:rPr lang="en-US" sz="1600" i="1">
                <a:solidFill>
                  <a:schemeClr val="tx1"/>
                </a:solidFill>
                <a:latin typeface="Times" pitchFamily="32" charset="0"/>
              </a:rPr>
              <a:t>n</a:t>
            </a:r>
            <a:r>
              <a:rPr lang="en-US" sz="1600">
                <a:solidFill>
                  <a:schemeClr val="tx1"/>
                </a:solidFill>
                <a:latin typeface="Times" pitchFamily="32" charset="0"/>
              </a:rPr>
              <a:t> log </a:t>
            </a:r>
            <a:r>
              <a:rPr lang="en-US" sz="1600" i="1">
                <a:solidFill>
                  <a:schemeClr val="tx1"/>
                </a:solidFill>
                <a:latin typeface="Times" pitchFamily="32" charset="0"/>
              </a:rPr>
              <a:t>n</a:t>
            </a:r>
            <a:r>
              <a:rPr lang="en-US" sz="1600">
                <a:solidFill>
                  <a:schemeClr val="tx1"/>
                </a:solidFill>
                <a:latin typeface="Times" pitchFamily="32" charset="0"/>
              </a:rPr>
              <a:t> 2</a:t>
            </a:r>
            <a:r>
              <a:rPr lang="en-US" sz="1600" baseline="30000">
                <a:solidFill>
                  <a:schemeClr val="tx1"/>
                </a:solidFill>
                <a:latin typeface="Times" pitchFamily="32" charset="0"/>
              </a:rPr>
              <a:t>O(log*</a:t>
            </a:r>
            <a:r>
              <a:rPr lang="en-US" sz="1600" i="1" baseline="30000">
                <a:solidFill>
                  <a:schemeClr val="tx1"/>
                </a:solidFill>
                <a:latin typeface="Times" pitchFamily="32" charset="0"/>
              </a:rPr>
              <a:t>n</a:t>
            </a:r>
            <a:r>
              <a:rPr lang="en-US" sz="1600" baseline="30000">
                <a:solidFill>
                  <a:schemeClr val="tx1"/>
                </a:solidFill>
                <a:latin typeface="Times" pitchFamily="32" charset="0"/>
              </a:rPr>
              <a:t>)</a:t>
            </a:r>
            <a:r>
              <a:rPr lang="en-US" sz="1600">
                <a:solidFill>
                  <a:schemeClr val="tx1"/>
                </a:solidFill>
                <a:latin typeface="Times" pitchFamily="32" charset="0"/>
              </a:rPr>
              <a:t>)</a:t>
            </a:r>
          </a:p>
        </p:txBody>
      </p:sp>
      <p:sp>
        <p:nvSpPr>
          <p:cNvPr id="121871" name="Rectangle 15"/>
          <p:cNvSpPr>
            <a:spLocks noChangeArrowheads="1"/>
          </p:cNvSpPr>
          <p:nvPr/>
        </p:nvSpPr>
        <p:spPr bwMode="auto">
          <a:xfrm>
            <a:off x="5410200" y="3581400"/>
            <a:ext cx="25146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a:solidFill>
                  <a:schemeClr val="tx1"/>
                </a:solidFill>
                <a:latin typeface="Arial" charset="0"/>
                <a:sym typeface="Symbol" pitchFamily="18" charset="2"/>
              </a:rPr>
              <a:t></a:t>
            </a:r>
            <a:r>
              <a:rPr lang="en-US" sz="1600">
                <a:solidFill>
                  <a:schemeClr val="tx1"/>
                </a:solidFill>
                <a:latin typeface="Times" pitchFamily="32" charset="0"/>
              </a:rPr>
              <a:t>(</a:t>
            </a:r>
            <a:r>
              <a:rPr lang="en-US" sz="1600" i="1">
                <a:solidFill>
                  <a:schemeClr val="tx1"/>
                </a:solidFill>
                <a:latin typeface="Times" pitchFamily="32" charset="0"/>
              </a:rPr>
              <a:t>n</a:t>
            </a:r>
            <a:r>
              <a:rPr lang="en-US" sz="1600">
                <a:solidFill>
                  <a:schemeClr val="tx1"/>
                </a:solidFill>
                <a:latin typeface="Times" pitchFamily="32"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AFAC2DCD-C172-46C3-9634-6F2727DF8685}" type="slidenum">
              <a:rPr lang="en-US"/>
              <a:pPr/>
              <a:t>55</a:t>
            </a:fld>
            <a:endParaRPr lang="en-US" sz="1400"/>
          </a:p>
        </p:txBody>
      </p:sp>
      <p:sp>
        <p:nvSpPr>
          <p:cNvPr id="124930" name="Rectangle 2"/>
          <p:cNvSpPr>
            <a:spLocks noGrp="1" noChangeArrowheads="1"/>
          </p:cNvSpPr>
          <p:nvPr>
            <p:ph type="title"/>
          </p:nvPr>
        </p:nvSpPr>
        <p:spPr/>
        <p:txBody>
          <a:bodyPr/>
          <a:lstStyle/>
          <a:p>
            <a:r>
              <a:rPr lang="en-US"/>
              <a:t>Factoring</a:t>
            </a:r>
          </a:p>
        </p:txBody>
      </p:sp>
      <p:sp>
        <p:nvSpPr>
          <p:cNvPr id="124931" name="Rectangle 3"/>
          <p:cNvSpPr>
            <a:spLocks noGrp="1" noChangeArrowheads="1"/>
          </p:cNvSpPr>
          <p:nvPr>
            <p:ph type="body" idx="1"/>
          </p:nvPr>
        </p:nvSpPr>
        <p:spPr>
          <a:xfrm>
            <a:off x="609600" y="914400"/>
            <a:ext cx="7580313" cy="5410200"/>
          </a:xfrm>
        </p:spPr>
        <p:txBody>
          <a:bodyPr/>
          <a:lstStyle/>
          <a:p>
            <a:r>
              <a:rPr lang="en-US"/>
              <a:t>Factoring.  </a:t>
            </a:r>
            <a:r>
              <a:rPr lang="en-US">
                <a:solidFill>
                  <a:schemeClr val="tx1"/>
                </a:solidFill>
              </a:rPr>
              <a:t>Given an </a:t>
            </a:r>
            <a:r>
              <a:rPr lang="en-US" i="1">
                <a:solidFill>
                  <a:schemeClr val="tx1"/>
                </a:solidFill>
                <a:latin typeface="Times" pitchFamily="32" charset="0"/>
              </a:rPr>
              <a:t>n</a:t>
            </a:r>
            <a:r>
              <a:rPr lang="en-US">
                <a:solidFill>
                  <a:schemeClr val="tx1"/>
                </a:solidFill>
              </a:rPr>
              <a:t>-bit integer, find its prime factorization.</a:t>
            </a:r>
          </a:p>
        </p:txBody>
      </p:sp>
      <p:sp>
        <p:nvSpPr>
          <p:cNvPr id="124936" name="Rectangle 8"/>
          <p:cNvSpPr>
            <a:spLocks noChangeArrowheads="1"/>
          </p:cNvSpPr>
          <p:nvPr/>
        </p:nvSpPr>
        <p:spPr bwMode="auto">
          <a:xfrm>
            <a:off x="3276600" y="1771650"/>
            <a:ext cx="2071688" cy="5667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137160" rIns="182880" bIns="137160" anchor="ctr">
            <a:spAutoFit/>
          </a:bodyPr>
          <a:lstStyle/>
          <a:p>
            <a:pPr>
              <a:lnSpc>
                <a:spcPct val="120000"/>
              </a:lnSpc>
            </a:pPr>
            <a:r>
              <a:rPr lang="en-US" sz="1600" b="1">
                <a:solidFill>
                  <a:schemeClr val="tx1"/>
                </a:solidFill>
                <a:latin typeface="Courier New" pitchFamily="49" charset="0"/>
              </a:rPr>
              <a:t>2773 = 47 × 59</a:t>
            </a:r>
          </a:p>
        </p:txBody>
      </p:sp>
      <p:sp>
        <p:nvSpPr>
          <p:cNvPr id="124940" name="Rectangle 12"/>
          <p:cNvSpPr>
            <a:spLocks noChangeArrowheads="1"/>
          </p:cNvSpPr>
          <p:nvPr/>
        </p:nvSpPr>
        <p:spPr bwMode="auto">
          <a:xfrm>
            <a:off x="1054100" y="2986088"/>
            <a:ext cx="7239000" cy="56673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137160" rIns="182880" bIns="137160" anchor="ctr">
            <a:spAutoFit/>
          </a:bodyPr>
          <a:lstStyle/>
          <a:p>
            <a:pPr>
              <a:lnSpc>
                <a:spcPct val="120000"/>
              </a:lnSpc>
            </a:pPr>
            <a:r>
              <a:rPr lang="en-US" sz="1600" b="1">
                <a:solidFill>
                  <a:schemeClr val="tx1"/>
                </a:solidFill>
                <a:latin typeface="Courier New" pitchFamily="49" charset="0"/>
              </a:rPr>
              <a:t> 2</a:t>
            </a:r>
            <a:r>
              <a:rPr lang="en-US" sz="1600" b="1" baseline="30000">
                <a:solidFill>
                  <a:schemeClr val="tx1"/>
                </a:solidFill>
                <a:latin typeface="Courier New" pitchFamily="49" charset="0"/>
              </a:rPr>
              <a:t>67</a:t>
            </a:r>
            <a:r>
              <a:rPr lang="en-US" sz="1600" b="1">
                <a:solidFill>
                  <a:schemeClr val="tx1"/>
                </a:solidFill>
                <a:latin typeface="Courier New" pitchFamily="49" charset="0"/>
              </a:rPr>
              <a:t>-1 = 147573952589676412927 = 193707721 × 761838257287</a:t>
            </a:r>
          </a:p>
        </p:txBody>
      </p:sp>
      <p:sp>
        <p:nvSpPr>
          <p:cNvPr id="124945" name="Rectangle 17"/>
          <p:cNvSpPr>
            <a:spLocks noChangeArrowheads="1"/>
          </p:cNvSpPr>
          <p:nvPr/>
        </p:nvSpPr>
        <p:spPr bwMode="auto">
          <a:xfrm>
            <a:off x="3271838" y="5661025"/>
            <a:ext cx="21590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wrap="none">
            <a:spAutoFit/>
          </a:bodyPr>
          <a:lstStyle/>
          <a:p>
            <a:pPr algn="ctr"/>
            <a:r>
              <a:rPr lang="en-US" sz="1000"/>
              <a:t>RSA-704</a:t>
            </a:r>
            <a:br>
              <a:rPr lang="en-US" sz="1000"/>
            </a:br>
            <a:r>
              <a:rPr lang="en-US" sz="1000"/>
              <a:t>($30,000 prize if you can factor)</a:t>
            </a:r>
          </a:p>
        </p:txBody>
      </p:sp>
      <p:sp>
        <p:nvSpPr>
          <p:cNvPr id="124946" name="Rectangle 18"/>
          <p:cNvSpPr>
            <a:spLocks noChangeArrowheads="1"/>
          </p:cNvSpPr>
          <p:nvPr/>
        </p:nvSpPr>
        <p:spPr bwMode="auto">
          <a:xfrm>
            <a:off x="993775" y="4283075"/>
            <a:ext cx="7315200" cy="12509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137160" rIns="182880" bIns="137160" anchor="ctr">
            <a:spAutoFit/>
          </a:bodyPr>
          <a:lstStyle/>
          <a:p>
            <a:r>
              <a:rPr lang="en-US" sz="1600" b="1">
                <a:solidFill>
                  <a:schemeClr val="tx1"/>
                </a:solidFill>
                <a:latin typeface="Courier New" pitchFamily="49" charset="0"/>
              </a:rPr>
              <a:t>740375634795617128280467960974295731425931888892312890849</a:t>
            </a:r>
            <a:br>
              <a:rPr lang="en-US" sz="1600" b="1">
                <a:solidFill>
                  <a:schemeClr val="tx1"/>
                </a:solidFill>
                <a:latin typeface="Courier New" pitchFamily="49" charset="0"/>
              </a:rPr>
            </a:br>
            <a:r>
              <a:rPr lang="en-US" sz="1600" b="1">
                <a:solidFill>
                  <a:schemeClr val="tx1"/>
                </a:solidFill>
                <a:latin typeface="Courier New" pitchFamily="49" charset="0"/>
              </a:rPr>
              <a:t>362326389727650340282662768919964196251178439958943305021</a:t>
            </a:r>
            <a:br>
              <a:rPr lang="en-US" sz="1600" b="1">
                <a:solidFill>
                  <a:schemeClr val="tx1"/>
                </a:solidFill>
                <a:latin typeface="Courier New" pitchFamily="49" charset="0"/>
              </a:rPr>
            </a:br>
            <a:r>
              <a:rPr lang="en-US" sz="1600" b="1">
                <a:solidFill>
                  <a:schemeClr val="tx1"/>
                </a:solidFill>
                <a:latin typeface="Courier New" pitchFamily="49" charset="0"/>
              </a:rPr>
              <a:t>275853701189680982867331732731089309005525051168770632990</a:t>
            </a:r>
            <a:br>
              <a:rPr lang="en-US" sz="1600" b="1">
                <a:solidFill>
                  <a:schemeClr val="tx1"/>
                </a:solidFill>
                <a:latin typeface="Courier New" pitchFamily="49" charset="0"/>
              </a:rPr>
            </a:br>
            <a:r>
              <a:rPr lang="en-US" sz="1600" b="1">
                <a:solidFill>
                  <a:schemeClr val="tx1"/>
                </a:solidFill>
                <a:latin typeface="Courier New" pitchFamily="49" charset="0"/>
              </a:rPr>
              <a:t>72396380786710086096962537934650563796359</a:t>
            </a:r>
          </a:p>
        </p:txBody>
      </p:sp>
      <p:sp>
        <p:nvSpPr>
          <p:cNvPr id="124947" name="Rectangle 19"/>
          <p:cNvSpPr>
            <a:spLocks noChangeArrowheads="1"/>
          </p:cNvSpPr>
          <p:nvPr/>
        </p:nvSpPr>
        <p:spPr bwMode="auto">
          <a:xfrm>
            <a:off x="2643188" y="3719513"/>
            <a:ext cx="35718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wrap="none">
            <a:spAutoFit/>
          </a:bodyPr>
          <a:lstStyle/>
          <a:p>
            <a:pPr algn="ctr"/>
            <a:r>
              <a:rPr lang="en-US" sz="1000"/>
              <a:t>a disproof of Mersenne's conjecture that 2</a:t>
            </a:r>
            <a:r>
              <a:rPr lang="en-US" sz="1000" baseline="30000"/>
              <a:t>67</a:t>
            </a:r>
            <a:r>
              <a:rPr lang="en-US" sz="1000"/>
              <a:t> - 1 is prime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5539241-E71C-4851-B687-94F9AEC72A24}" type="slidenum">
              <a:rPr lang="en-US"/>
              <a:pPr/>
              <a:t>56</a:t>
            </a:fld>
            <a:endParaRPr lang="en-US" sz="1400"/>
          </a:p>
        </p:txBody>
      </p:sp>
      <p:sp>
        <p:nvSpPr>
          <p:cNvPr id="126978" name="Rectangle 2"/>
          <p:cNvSpPr>
            <a:spLocks noGrp="1" noChangeArrowheads="1"/>
          </p:cNvSpPr>
          <p:nvPr>
            <p:ph type="title"/>
          </p:nvPr>
        </p:nvSpPr>
        <p:spPr/>
        <p:txBody>
          <a:bodyPr/>
          <a:lstStyle/>
          <a:p>
            <a:r>
              <a:rPr lang="en-US"/>
              <a:t>Factoring and RSA</a:t>
            </a:r>
          </a:p>
        </p:txBody>
      </p:sp>
      <p:sp>
        <p:nvSpPr>
          <p:cNvPr id="126979" name="Rectangle 3"/>
          <p:cNvSpPr>
            <a:spLocks noGrp="1" noChangeArrowheads="1"/>
          </p:cNvSpPr>
          <p:nvPr>
            <p:ph type="body" idx="1"/>
          </p:nvPr>
        </p:nvSpPr>
        <p:spPr>
          <a:xfrm>
            <a:off x="609600" y="914400"/>
            <a:ext cx="7580313" cy="5410200"/>
          </a:xfrm>
        </p:spPr>
        <p:txBody>
          <a:bodyPr/>
          <a:lstStyle/>
          <a:p>
            <a:r>
              <a:rPr lang="en-US"/>
              <a:t>Primality.  </a:t>
            </a:r>
            <a:r>
              <a:rPr lang="en-US">
                <a:solidFill>
                  <a:schemeClr val="tx1"/>
                </a:solidFill>
              </a:rPr>
              <a:t>Given an </a:t>
            </a:r>
            <a:r>
              <a:rPr lang="en-US" i="1">
                <a:solidFill>
                  <a:schemeClr val="tx1"/>
                </a:solidFill>
                <a:latin typeface="Times" pitchFamily="32" charset="0"/>
              </a:rPr>
              <a:t>n</a:t>
            </a:r>
            <a:r>
              <a:rPr lang="en-US">
                <a:solidFill>
                  <a:schemeClr val="tx1"/>
                </a:solidFill>
              </a:rPr>
              <a:t>-bit integer, is it prime?</a:t>
            </a:r>
          </a:p>
          <a:p>
            <a:r>
              <a:rPr lang="en-US"/>
              <a:t>Factoring.  </a:t>
            </a:r>
            <a:r>
              <a:rPr lang="en-US">
                <a:solidFill>
                  <a:schemeClr val="tx1"/>
                </a:solidFill>
              </a:rPr>
              <a:t>Given an </a:t>
            </a:r>
            <a:r>
              <a:rPr lang="en-US" i="1">
                <a:solidFill>
                  <a:schemeClr val="tx1"/>
                </a:solidFill>
                <a:latin typeface="Times" pitchFamily="32" charset="0"/>
              </a:rPr>
              <a:t>n</a:t>
            </a:r>
            <a:r>
              <a:rPr lang="en-US">
                <a:solidFill>
                  <a:schemeClr val="tx1"/>
                </a:solidFill>
              </a:rPr>
              <a:t>-bit integer, find its prime factorization.</a:t>
            </a:r>
          </a:p>
          <a:p>
            <a:endParaRPr lang="en-US"/>
          </a:p>
          <a:p>
            <a:r>
              <a:rPr lang="en-US"/>
              <a:t>Significance.  </a:t>
            </a:r>
            <a:r>
              <a:rPr lang="en-US">
                <a:solidFill>
                  <a:schemeClr val="tx1"/>
                </a:solidFill>
              </a:rPr>
              <a:t>Efficient primality testing  </a:t>
            </a:r>
            <a:r>
              <a:rPr lang="en-US">
                <a:solidFill>
                  <a:schemeClr val="tx1"/>
                </a:solidFill>
                <a:sym typeface="Symbol" pitchFamily="18" charset="2"/>
              </a:rPr>
              <a:t>  can implement RSA.</a:t>
            </a:r>
          </a:p>
          <a:p>
            <a:r>
              <a:rPr lang="en-US"/>
              <a:t>Significance.  </a:t>
            </a:r>
            <a:r>
              <a:rPr lang="en-US">
                <a:solidFill>
                  <a:schemeClr val="tx1"/>
                </a:solidFill>
              </a:rPr>
              <a:t>Efficient factoring  </a:t>
            </a:r>
            <a:r>
              <a:rPr lang="en-US">
                <a:solidFill>
                  <a:schemeClr val="tx1"/>
                </a:solidFill>
                <a:sym typeface="Symbol" pitchFamily="18" charset="2"/>
              </a:rPr>
              <a:t>  can break RSA.</a:t>
            </a:r>
          </a:p>
          <a:p>
            <a:endParaRPr lang="en-US">
              <a:solidFill>
                <a:schemeClr val="tx1"/>
              </a:solidFill>
              <a:sym typeface="Symbol" pitchFamily="18" charset="2"/>
            </a:endParaRPr>
          </a:p>
          <a:p>
            <a:r>
              <a:rPr lang="en-US"/>
              <a:t>Theorem.  </a:t>
            </a:r>
            <a:r>
              <a:rPr lang="en-US">
                <a:solidFill>
                  <a:schemeClr val="hlink"/>
                </a:solidFill>
              </a:rPr>
              <a:t>[AKS 2002]</a:t>
            </a:r>
            <a:r>
              <a:rPr lang="en-US"/>
              <a:t>  </a:t>
            </a:r>
            <a:r>
              <a:rPr lang="en-US">
                <a:solidFill>
                  <a:schemeClr val="tx1"/>
                </a:solidFill>
              </a:rPr>
              <a:t>Poly-time algorithm for primality testing.</a:t>
            </a:r>
            <a:endParaRPr lang="en-US">
              <a:solidFill>
                <a:schemeClr val="tx1"/>
              </a:solidFill>
              <a:sym typeface="Symbol" pitchFamily="18" charset="2"/>
            </a:endParaRPr>
          </a:p>
          <a:p>
            <a:endParaRPr lang="en-US">
              <a:solidFill>
                <a:schemeClr val="tx1"/>
              </a:solidFill>
            </a:endParaRPr>
          </a:p>
        </p:txBody>
      </p:sp>
      <p:pic>
        <p:nvPicPr>
          <p:cNvPr id="126982" name="Picture 6" descr="rs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1963" y="4029075"/>
            <a:ext cx="2654300" cy="2300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023B9B22-6E22-412C-A5CF-F16FF1839C5C}" type="slidenum">
              <a:rPr lang="en-US"/>
              <a:pPr/>
              <a:t>57</a:t>
            </a:fld>
            <a:endParaRPr lang="en-US" sz="1400"/>
          </a:p>
        </p:txBody>
      </p:sp>
      <p:sp>
        <p:nvSpPr>
          <p:cNvPr id="130050" name="Rectangle 2"/>
          <p:cNvSpPr>
            <a:spLocks noGrp="1" noChangeArrowheads="1"/>
          </p:cNvSpPr>
          <p:nvPr>
            <p:ph type="title"/>
          </p:nvPr>
        </p:nvSpPr>
        <p:spPr/>
        <p:txBody>
          <a:bodyPr/>
          <a:lstStyle/>
          <a:p>
            <a:r>
              <a:rPr lang="en-US"/>
              <a:t>Shor's Algorithm</a:t>
            </a:r>
          </a:p>
        </p:txBody>
      </p:sp>
      <p:sp>
        <p:nvSpPr>
          <p:cNvPr id="130051" name="Rectangle 3"/>
          <p:cNvSpPr>
            <a:spLocks noGrp="1" noChangeArrowheads="1"/>
          </p:cNvSpPr>
          <p:nvPr>
            <p:ph type="body" idx="1"/>
          </p:nvPr>
        </p:nvSpPr>
        <p:spPr>
          <a:xfrm>
            <a:off x="609600" y="914400"/>
            <a:ext cx="7580313" cy="5410200"/>
          </a:xfrm>
        </p:spPr>
        <p:txBody>
          <a:bodyPr/>
          <a:lstStyle/>
          <a:p>
            <a:r>
              <a:rPr lang="en-US"/>
              <a:t>Shor's algorithm.  </a:t>
            </a:r>
            <a:r>
              <a:rPr lang="en-US">
                <a:solidFill>
                  <a:schemeClr val="tx1"/>
                </a:solidFill>
              </a:rPr>
              <a:t>Can factor an </a:t>
            </a:r>
            <a:r>
              <a:rPr lang="en-US" i="1">
                <a:solidFill>
                  <a:schemeClr val="tx1"/>
                </a:solidFill>
                <a:latin typeface="Times" pitchFamily="32" charset="0"/>
              </a:rPr>
              <a:t>n</a:t>
            </a:r>
            <a:r>
              <a:rPr lang="en-US">
                <a:solidFill>
                  <a:schemeClr val="tx1"/>
                </a:solidFill>
              </a:rPr>
              <a:t>-bit integer in </a:t>
            </a:r>
            <a:r>
              <a:rPr lang="en-US" i="1">
                <a:solidFill>
                  <a:schemeClr val="tx1"/>
                </a:solidFill>
                <a:latin typeface="Times" pitchFamily="32" charset="0"/>
              </a:rPr>
              <a:t>O</a:t>
            </a:r>
            <a:r>
              <a:rPr lang="en-US">
                <a:solidFill>
                  <a:schemeClr val="tx1"/>
                </a:solidFill>
                <a:latin typeface="Times" pitchFamily="32" charset="0"/>
              </a:rPr>
              <a:t>(</a:t>
            </a:r>
            <a:r>
              <a:rPr lang="en-US" i="1">
                <a:solidFill>
                  <a:schemeClr val="tx1"/>
                </a:solidFill>
                <a:latin typeface="Times" pitchFamily="32" charset="0"/>
              </a:rPr>
              <a:t>n</a:t>
            </a:r>
            <a:r>
              <a:rPr lang="en-US" baseline="30000">
                <a:solidFill>
                  <a:schemeClr val="tx1"/>
                </a:solidFill>
                <a:latin typeface="Times" pitchFamily="32" charset="0"/>
              </a:rPr>
              <a:t>3</a:t>
            </a:r>
            <a:r>
              <a:rPr lang="en-US">
                <a:solidFill>
                  <a:schemeClr val="tx1"/>
                </a:solidFill>
                <a:latin typeface="Times" pitchFamily="32" charset="0"/>
              </a:rPr>
              <a:t>)</a:t>
            </a:r>
            <a:r>
              <a:rPr lang="en-US">
                <a:solidFill>
                  <a:schemeClr val="tx1"/>
                </a:solidFill>
              </a:rPr>
              <a:t> time on a </a:t>
            </a:r>
            <a:r>
              <a:rPr lang="en-US">
                <a:solidFill>
                  <a:schemeClr val="accent1"/>
                </a:solidFill>
              </a:rPr>
              <a:t>quantum computer</a:t>
            </a:r>
            <a:r>
              <a:rPr lang="en-US">
                <a:solidFill>
                  <a:schemeClr val="tx1"/>
                </a:solidFill>
              </a:rPr>
              <a:t>.</a:t>
            </a:r>
          </a:p>
          <a:p>
            <a:endParaRPr lang="en-US">
              <a:solidFill>
                <a:schemeClr val="tx1"/>
              </a:solidFill>
            </a:endParaRPr>
          </a:p>
          <a:p>
            <a:endParaRPr lang="en-US">
              <a:solidFill>
                <a:schemeClr val="tx1"/>
              </a:solidFill>
            </a:endParaRPr>
          </a:p>
          <a:p>
            <a:endParaRPr lang="en-US"/>
          </a:p>
          <a:p>
            <a:endParaRPr lang="en-US"/>
          </a:p>
          <a:p>
            <a:endParaRPr lang="en-US"/>
          </a:p>
          <a:p>
            <a:r>
              <a:rPr lang="en-US"/>
              <a:t>Ramification.  </a:t>
            </a:r>
            <a:r>
              <a:rPr lang="en-US">
                <a:solidFill>
                  <a:schemeClr val="tx1"/>
                </a:solidFill>
              </a:rPr>
              <a:t>At least one of the following is wrong:</a:t>
            </a:r>
          </a:p>
          <a:p>
            <a:pPr lvl="1"/>
            <a:r>
              <a:rPr lang="en-US"/>
              <a:t>RSA is secure.</a:t>
            </a:r>
          </a:p>
          <a:p>
            <a:pPr lvl="1"/>
            <a:r>
              <a:rPr lang="en-US"/>
              <a:t>Textbook quantum mechanics.</a:t>
            </a:r>
          </a:p>
          <a:p>
            <a:pPr lvl="1"/>
            <a:r>
              <a:rPr lang="en-US"/>
              <a:t>Extending Church-Turing thesis.</a:t>
            </a:r>
          </a:p>
        </p:txBody>
      </p:sp>
      <p:sp>
        <p:nvSpPr>
          <p:cNvPr id="130052" name="Line 4"/>
          <p:cNvSpPr>
            <a:spLocks noChangeShapeType="1"/>
          </p:cNvSpPr>
          <p:nvPr/>
        </p:nvSpPr>
        <p:spPr bwMode="auto">
          <a:xfrm flipH="1" flipV="1">
            <a:off x="3633788" y="1370013"/>
            <a:ext cx="184150" cy="230187"/>
          </a:xfrm>
          <a:prstGeom prst="line">
            <a:avLst/>
          </a:prstGeom>
          <a:noFill/>
          <a:ln w="9525">
            <a:solidFill>
              <a:schemeClr val="accent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0053" name="Rectangle 5"/>
          <p:cNvSpPr>
            <a:spLocks noChangeArrowheads="1"/>
          </p:cNvSpPr>
          <p:nvPr/>
        </p:nvSpPr>
        <p:spPr bwMode="auto">
          <a:xfrm>
            <a:off x="3613150" y="1630363"/>
            <a:ext cx="2395538"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wrap="none">
            <a:spAutoFit/>
          </a:bodyPr>
          <a:lstStyle/>
          <a:p>
            <a:r>
              <a:rPr lang="en-US">
                <a:solidFill>
                  <a:schemeClr val="accent1"/>
                </a:solidFill>
              </a:rPr>
              <a:t>algorithm uses quantum QFT !  </a:t>
            </a:r>
          </a:p>
        </p:txBody>
      </p:sp>
      <p:pic>
        <p:nvPicPr>
          <p:cNvPr id="130055" name="Picture 7" descr="pic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3341688"/>
            <a:ext cx="1473200" cy="2208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lide Number Placeholder 3"/>
          <p:cNvSpPr>
            <a:spLocks noGrp="1"/>
          </p:cNvSpPr>
          <p:nvPr>
            <p:ph type="sldNum" sz="quarter" idx="10"/>
          </p:nvPr>
        </p:nvSpPr>
        <p:spPr/>
        <p:txBody>
          <a:bodyPr/>
          <a:lstStyle/>
          <a:p>
            <a:fld id="{C583E632-E760-413A-AF76-EA26E7DF8CDA}" type="slidenum">
              <a:rPr lang="en-US"/>
              <a:pPr/>
              <a:t>6</a:t>
            </a:fld>
            <a:endParaRPr lang="en-US" sz="1400"/>
          </a:p>
        </p:txBody>
      </p:sp>
      <p:sp>
        <p:nvSpPr>
          <p:cNvPr id="14338" name="Rectangle 2"/>
          <p:cNvSpPr>
            <a:spLocks noGrp="1" noChangeArrowheads="1"/>
          </p:cNvSpPr>
          <p:nvPr>
            <p:ph type="title"/>
          </p:nvPr>
        </p:nvSpPr>
        <p:spPr/>
        <p:txBody>
          <a:bodyPr/>
          <a:lstStyle/>
          <a:p>
            <a:r>
              <a:rPr kumimoji="0" lang="en-US"/>
              <a:t>Integer Multiplication</a:t>
            </a:r>
          </a:p>
        </p:txBody>
      </p:sp>
      <p:sp>
        <p:nvSpPr>
          <p:cNvPr id="14339" name="Rectangle 3"/>
          <p:cNvSpPr>
            <a:spLocks noGrp="1" noChangeArrowheads="1"/>
          </p:cNvSpPr>
          <p:nvPr>
            <p:ph type="body" idx="1"/>
          </p:nvPr>
        </p:nvSpPr>
        <p:spPr/>
        <p:txBody>
          <a:bodyPr/>
          <a:lstStyle/>
          <a:p>
            <a:r>
              <a:rPr kumimoji="0" lang="en-US"/>
              <a:t>Multiplication. </a:t>
            </a:r>
            <a:r>
              <a:rPr kumimoji="0" lang="en-US">
                <a:solidFill>
                  <a:schemeClr val="tx1"/>
                </a:solidFill>
              </a:rPr>
              <a:t>Given two </a:t>
            </a:r>
            <a:r>
              <a:rPr kumimoji="0" lang="en-US" i="1">
                <a:solidFill>
                  <a:schemeClr val="tx1"/>
                </a:solidFill>
                <a:latin typeface="Times" pitchFamily="32" charset="0"/>
              </a:rPr>
              <a:t>n</a:t>
            </a:r>
            <a:r>
              <a:rPr kumimoji="0" lang="en-US">
                <a:solidFill>
                  <a:schemeClr val="tx1"/>
                </a:solidFill>
              </a:rPr>
              <a:t>-bit integers </a:t>
            </a:r>
            <a:r>
              <a:rPr kumimoji="0" lang="en-US" i="1">
                <a:solidFill>
                  <a:schemeClr val="tx1"/>
                </a:solidFill>
                <a:latin typeface="Times" pitchFamily="32" charset="0"/>
              </a:rPr>
              <a:t>a</a:t>
            </a:r>
            <a:r>
              <a:rPr kumimoji="0" lang="en-US">
                <a:solidFill>
                  <a:schemeClr val="tx1"/>
                </a:solidFill>
              </a:rPr>
              <a:t> and </a:t>
            </a:r>
            <a:r>
              <a:rPr kumimoji="0" lang="en-US" i="1">
                <a:solidFill>
                  <a:schemeClr val="tx1"/>
                </a:solidFill>
                <a:latin typeface="Times" pitchFamily="32" charset="0"/>
              </a:rPr>
              <a:t>b</a:t>
            </a:r>
            <a:r>
              <a:rPr kumimoji="0" lang="en-US">
                <a:solidFill>
                  <a:schemeClr val="tx1"/>
                </a:solidFill>
              </a:rPr>
              <a:t>, compute </a:t>
            </a:r>
            <a:r>
              <a:rPr kumimoji="0" lang="en-US" i="1">
                <a:solidFill>
                  <a:schemeClr val="tx1"/>
                </a:solidFill>
                <a:latin typeface="Times" pitchFamily="32" charset="0"/>
              </a:rPr>
              <a:t>a </a:t>
            </a:r>
            <a:r>
              <a:rPr kumimoji="0" lang="en-US">
                <a:solidFill>
                  <a:schemeClr val="tx1"/>
                </a:solidFill>
                <a:sym typeface="Symbol" pitchFamily="18" charset="2"/>
              </a:rPr>
              <a:t></a:t>
            </a:r>
            <a:r>
              <a:rPr kumimoji="0" lang="en-US">
                <a:solidFill>
                  <a:schemeClr val="tx1"/>
                </a:solidFill>
              </a:rPr>
              <a:t> </a:t>
            </a:r>
            <a:r>
              <a:rPr kumimoji="0" lang="en-US" i="1">
                <a:solidFill>
                  <a:schemeClr val="tx1"/>
                </a:solidFill>
                <a:latin typeface="Times" pitchFamily="32" charset="0"/>
              </a:rPr>
              <a:t>b</a:t>
            </a:r>
            <a:r>
              <a:rPr kumimoji="0" lang="en-US">
                <a:solidFill>
                  <a:schemeClr val="tx1"/>
                </a:solidFill>
              </a:rPr>
              <a:t>.</a:t>
            </a:r>
          </a:p>
          <a:p>
            <a:r>
              <a:rPr kumimoji="0" lang="en-US"/>
              <a:t>Grade-school.  </a:t>
            </a:r>
            <a:r>
              <a:rPr kumimoji="0" lang="en-US">
                <a:solidFill>
                  <a:schemeClr val="tx1"/>
                </a:solidFill>
                <a:sym typeface="Symbol" pitchFamily="18" charset="2"/>
              </a:rPr>
              <a:t></a:t>
            </a:r>
            <a:r>
              <a:rPr kumimoji="0" lang="en-US">
                <a:solidFill>
                  <a:schemeClr val="tx1"/>
                </a:solidFill>
                <a:latin typeface="Times" pitchFamily="32" charset="0"/>
              </a:rPr>
              <a:t>(</a:t>
            </a:r>
            <a:r>
              <a:rPr kumimoji="0" lang="en-US" i="1">
                <a:solidFill>
                  <a:schemeClr val="tx1"/>
                </a:solidFill>
                <a:latin typeface="Times" pitchFamily="32" charset="0"/>
              </a:rPr>
              <a:t>n</a:t>
            </a:r>
            <a:r>
              <a:rPr kumimoji="0" lang="en-US" baseline="30000">
                <a:solidFill>
                  <a:schemeClr val="tx1"/>
                </a:solidFill>
                <a:latin typeface="Times" pitchFamily="32" charset="0"/>
              </a:rPr>
              <a:t>2</a:t>
            </a:r>
            <a:r>
              <a:rPr kumimoji="0" lang="en-US">
                <a:solidFill>
                  <a:schemeClr val="tx1"/>
                </a:solidFill>
                <a:latin typeface="Times" pitchFamily="32" charset="0"/>
              </a:rPr>
              <a:t>)</a:t>
            </a:r>
            <a:r>
              <a:rPr kumimoji="0" lang="en-US">
                <a:solidFill>
                  <a:schemeClr val="tx1"/>
                </a:solidFill>
              </a:rPr>
              <a:t> bit operations.</a:t>
            </a: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endParaRPr kumimoji="0" lang="en-US">
              <a:solidFill>
                <a:schemeClr val="tx1"/>
              </a:solidFill>
            </a:endParaRPr>
          </a:p>
          <a:p>
            <a:r>
              <a:rPr kumimoji="0" lang="en-US"/>
              <a:t>Q.  </a:t>
            </a:r>
            <a:r>
              <a:rPr kumimoji="0" lang="en-US">
                <a:solidFill>
                  <a:schemeClr val="tx1"/>
                </a:solidFill>
                <a:sym typeface="Symbol" pitchFamily="18" charset="2"/>
              </a:rPr>
              <a:t>Is grade-school multiplication algorithm optimal?</a:t>
            </a:r>
          </a:p>
        </p:txBody>
      </p:sp>
      <p:sp>
        <p:nvSpPr>
          <p:cNvPr id="14340" name="Rectangle 4"/>
          <p:cNvSpPr>
            <a:spLocks noChangeArrowheads="1"/>
          </p:cNvSpPr>
          <p:nvPr/>
        </p:nvSpPr>
        <p:spPr bwMode="auto">
          <a:xfrm>
            <a:off x="5740400" y="2025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4341" name="Rectangle 5"/>
          <p:cNvSpPr>
            <a:spLocks noChangeArrowheads="1"/>
          </p:cNvSpPr>
          <p:nvPr/>
        </p:nvSpPr>
        <p:spPr bwMode="auto">
          <a:xfrm>
            <a:off x="5740400" y="2374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4342" name="Rectangle 6"/>
          <p:cNvSpPr>
            <a:spLocks noChangeArrowheads="1"/>
          </p:cNvSpPr>
          <p:nvPr/>
        </p:nvSpPr>
        <p:spPr bwMode="auto">
          <a:xfrm>
            <a:off x="5740400" y="2724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44" name="Rectangle 8"/>
          <p:cNvSpPr>
            <a:spLocks noChangeArrowheads="1"/>
          </p:cNvSpPr>
          <p:nvPr/>
        </p:nvSpPr>
        <p:spPr bwMode="auto">
          <a:xfrm>
            <a:off x="5530850" y="2025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0</a:t>
            </a:r>
            <a:endParaRPr kumimoji="1" lang="en-US" sz="1400" b="1" baseline="-25000">
              <a:solidFill>
                <a:schemeClr val="tx1"/>
              </a:solidFill>
              <a:latin typeface="Courier New" pitchFamily="49" charset="0"/>
            </a:endParaRPr>
          </a:p>
        </p:txBody>
      </p:sp>
      <p:sp>
        <p:nvSpPr>
          <p:cNvPr id="14345" name="Rectangle 9"/>
          <p:cNvSpPr>
            <a:spLocks noChangeArrowheads="1"/>
          </p:cNvSpPr>
          <p:nvPr/>
        </p:nvSpPr>
        <p:spPr bwMode="auto">
          <a:xfrm>
            <a:off x="5530850" y="2374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0</a:t>
            </a:r>
            <a:endParaRPr kumimoji="1" lang="en-US" sz="1400" b="1" baseline="-25000">
              <a:solidFill>
                <a:schemeClr val="tx1"/>
              </a:solidFill>
              <a:latin typeface="Courier New" pitchFamily="49" charset="0"/>
            </a:endParaRPr>
          </a:p>
        </p:txBody>
      </p:sp>
      <p:sp>
        <p:nvSpPr>
          <p:cNvPr id="14346" name="Rectangle 10"/>
          <p:cNvSpPr>
            <a:spLocks noChangeArrowheads="1"/>
          </p:cNvSpPr>
          <p:nvPr/>
        </p:nvSpPr>
        <p:spPr bwMode="auto">
          <a:xfrm>
            <a:off x="5530850" y="2724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47" name="Rectangle 11"/>
          <p:cNvSpPr>
            <a:spLocks noChangeArrowheads="1"/>
          </p:cNvSpPr>
          <p:nvPr/>
        </p:nvSpPr>
        <p:spPr bwMode="auto">
          <a:xfrm>
            <a:off x="5321300" y="2025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4348" name="Rectangle 12"/>
          <p:cNvSpPr>
            <a:spLocks noChangeArrowheads="1"/>
          </p:cNvSpPr>
          <p:nvPr/>
        </p:nvSpPr>
        <p:spPr bwMode="auto">
          <a:xfrm>
            <a:off x="5321300" y="2374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4349" name="Rectangle 13"/>
          <p:cNvSpPr>
            <a:spLocks noChangeArrowheads="1"/>
          </p:cNvSpPr>
          <p:nvPr/>
        </p:nvSpPr>
        <p:spPr bwMode="auto">
          <a:xfrm>
            <a:off x="5321300" y="2724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51" name="Rectangle 15"/>
          <p:cNvSpPr>
            <a:spLocks noChangeArrowheads="1"/>
          </p:cNvSpPr>
          <p:nvPr/>
        </p:nvSpPr>
        <p:spPr bwMode="auto">
          <a:xfrm>
            <a:off x="5111750" y="2025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0</a:t>
            </a:r>
            <a:endParaRPr kumimoji="1" lang="en-US" sz="1400" b="1" baseline="-25000">
              <a:solidFill>
                <a:schemeClr val="tx1"/>
              </a:solidFill>
              <a:latin typeface="Courier New" pitchFamily="49" charset="0"/>
            </a:endParaRPr>
          </a:p>
        </p:txBody>
      </p:sp>
      <p:sp>
        <p:nvSpPr>
          <p:cNvPr id="14352" name="Rectangle 16"/>
          <p:cNvSpPr>
            <a:spLocks noChangeArrowheads="1"/>
          </p:cNvSpPr>
          <p:nvPr/>
        </p:nvSpPr>
        <p:spPr bwMode="auto">
          <a:xfrm>
            <a:off x="5111750" y="2374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4353" name="Rectangle 17"/>
          <p:cNvSpPr>
            <a:spLocks noChangeArrowheads="1"/>
          </p:cNvSpPr>
          <p:nvPr/>
        </p:nvSpPr>
        <p:spPr bwMode="auto">
          <a:xfrm>
            <a:off x="5111750" y="2724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54" name="Rectangle 18"/>
          <p:cNvSpPr>
            <a:spLocks noChangeArrowheads="1"/>
          </p:cNvSpPr>
          <p:nvPr/>
        </p:nvSpPr>
        <p:spPr bwMode="auto">
          <a:xfrm>
            <a:off x="4902200" y="2025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4355" name="Rectangle 19"/>
          <p:cNvSpPr>
            <a:spLocks noChangeArrowheads="1"/>
          </p:cNvSpPr>
          <p:nvPr/>
        </p:nvSpPr>
        <p:spPr bwMode="auto">
          <a:xfrm>
            <a:off x="4902200" y="2374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4356" name="Rectangle 20"/>
          <p:cNvSpPr>
            <a:spLocks noChangeArrowheads="1"/>
          </p:cNvSpPr>
          <p:nvPr/>
        </p:nvSpPr>
        <p:spPr bwMode="auto">
          <a:xfrm>
            <a:off x="4902200" y="2724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58" name="Rectangle 22"/>
          <p:cNvSpPr>
            <a:spLocks noChangeArrowheads="1"/>
          </p:cNvSpPr>
          <p:nvPr/>
        </p:nvSpPr>
        <p:spPr bwMode="auto">
          <a:xfrm>
            <a:off x="4692650" y="2025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0</a:t>
            </a:r>
            <a:endParaRPr kumimoji="1" lang="en-US" sz="1400" b="1" baseline="-25000">
              <a:solidFill>
                <a:schemeClr val="tx1"/>
              </a:solidFill>
              <a:latin typeface="Courier New" pitchFamily="49" charset="0"/>
            </a:endParaRPr>
          </a:p>
        </p:txBody>
      </p:sp>
      <p:sp>
        <p:nvSpPr>
          <p:cNvPr id="14359" name="Rectangle 23"/>
          <p:cNvSpPr>
            <a:spLocks noChangeArrowheads="1"/>
          </p:cNvSpPr>
          <p:nvPr/>
        </p:nvSpPr>
        <p:spPr bwMode="auto">
          <a:xfrm>
            <a:off x="4692650" y="2374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4360" name="Rectangle 24"/>
          <p:cNvSpPr>
            <a:spLocks noChangeArrowheads="1"/>
          </p:cNvSpPr>
          <p:nvPr/>
        </p:nvSpPr>
        <p:spPr bwMode="auto">
          <a:xfrm>
            <a:off x="4692650" y="2724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61" name="Rectangle 25"/>
          <p:cNvSpPr>
            <a:spLocks noChangeArrowheads="1"/>
          </p:cNvSpPr>
          <p:nvPr/>
        </p:nvSpPr>
        <p:spPr bwMode="auto">
          <a:xfrm>
            <a:off x="4483100" y="2025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4362" name="Rectangle 26"/>
          <p:cNvSpPr>
            <a:spLocks noChangeArrowheads="1"/>
          </p:cNvSpPr>
          <p:nvPr/>
        </p:nvSpPr>
        <p:spPr bwMode="auto">
          <a:xfrm>
            <a:off x="4483100" y="2374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4363" name="Rectangle 27"/>
          <p:cNvSpPr>
            <a:spLocks noChangeArrowheads="1"/>
          </p:cNvSpPr>
          <p:nvPr/>
        </p:nvSpPr>
        <p:spPr bwMode="auto">
          <a:xfrm>
            <a:off x="4483100" y="2724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65" name="Rectangle 29"/>
          <p:cNvSpPr>
            <a:spLocks noChangeArrowheads="1"/>
          </p:cNvSpPr>
          <p:nvPr/>
        </p:nvSpPr>
        <p:spPr bwMode="auto">
          <a:xfrm>
            <a:off x="4273550" y="2025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1</a:t>
            </a:r>
            <a:endParaRPr kumimoji="1" lang="en-US" sz="1400" b="1" baseline="-25000">
              <a:solidFill>
                <a:schemeClr val="tx1"/>
              </a:solidFill>
              <a:latin typeface="Courier New" pitchFamily="49" charset="0"/>
            </a:endParaRPr>
          </a:p>
        </p:txBody>
      </p:sp>
      <p:sp>
        <p:nvSpPr>
          <p:cNvPr id="14366" name="Rectangle 30"/>
          <p:cNvSpPr>
            <a:spLocks noChangeArrowheads="1"/>
          </p:cNvSpPr>
          <p:nvPr/>
        </p:nvSpPr>
        <p:spPr bwMode="auto">
          <a:xfrm>
            <a:off x="4273550" y="2374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rPr>
              <a:t>0</a:t>
            </a:r>
            <a:endParaRPr kumimoji="1" lang="en-US" sz="1400" b="1" baseline="-25000">
              <a:solidFill>
                <a:schemeClr val="tx1"/>
              </a:solidFill>
              <a:latin typeface="Courier New" pitchFamily="49" charset="0"/>
            </a:endParaRPr>
          </a:p>
        </p:txBody>
      </p:sp>
      <p:sp>
        <p:nvSpPr>
          <p:cNvPr id="14367" name="Rectangle 31"/>
          <p:cNvSpPr>
            <a:spLocks noChangeArrowheads="1"/>
          </p:cNvSpPr>
          <p:nvPr/>
        </p:nvSpPr>
        <p:spPr bwMode="auto">
          <a:xfrm>
            <a:off x="4273550" y="2724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68" name="Rectangle 32"/>
          <p:cNvSpPr>
            <a:spLocks noChangeArrowheads="1"/>
          </p:cNvSpPr>
          <p:nvPr/>
        </p:nvSpPr>
        <p:spPr bwMode="auto">
          <a:xfrm>
            <a:off x="5740400" y="3073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69" name="Rectangle 33"/>
          <p:cNvSpPr>
            <a:spLocks noChangeArrowheads="1"/>
          </p:cNvSpPr>
          <p:nvPr/>
        </p:nvSpPr>
        <p:spPr bwMode="auto">
          <a:xfrm>
            <a:off x="5530850" y="3073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70" name="Rectangle 34"/>
          <p:cNvSpPr>
            <a:spLocks noChangeArrowheads="1"/>
          </p:cNvSpPr>
          <p:nvPr/>
        </p:nvSpPr>
        <p:spPr bwMode="auto">
          <a:xfrm>
            <a:off x="5321300" y="3073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71" name="Rectangle 35"/>
          <p:cNvSpPr>
            <a:spLocks noChangeArrowheads="1"/>
          </p:cNvSpPr>
          <p:nvPr/>
        </p:nvSpPr>
        <p:spPr bwMode="auto">
          <a:xfrm>
            <a:off x="5111750" y="3073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72" name="Rectangle 36"/>
          <p:cNvSpPr>
            <a:spLocks noChangeArrowheads="1"/>
          </p:cNvSpPr>
          <p:nvPr/>
        </p:nvSpPr>
        <p:spPr bwMode="auto">
          <a:xfrm>
            <a:off x="4902200" y="3073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73" name="Rectangle 37"/>
          <p:cNvSpPr>
            <a:spLocks noChangeArrowheads="1"/>
          </p:cNvSpPr>
          <p:nvPr/>
        </p:nvSpPr>
        <p:spPr bwMode="auto">
          <a:xfrm>
            <a:off x="4692650" y="3073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74" name="Rectangle 38"/>
          <p:cNvSpPr>
            <a:spLocks noChangeArrowheads="1"/>
          </p:cNvSpPr>
          <p:nvPr/>
        </p:nvSpPr>
        <p:spPr bwMode="auto">
          <a:xfrm>
            <a:off x="4483100" y="3073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75" name="Rectangle 39"/>
          <p:cNvSpPr>
            <a:spLocks noChangeArrowheads="1"/>
          </p:cNvSpPr>
          <p:nvPr/>
        </p:nvSpPr>
        <p:spPr bwMode="auto">
          <a:xfrm>
            <a:off x="4273550" y="3073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76" name="Rectangle 40"/>
          <p:cNvSpPr>
            <a:spLocks noChangeArrowheads="1"/>
          </p:cNvSpPr>
          <p:nvPr/>
        </p:nvSpPr>
        <p:spPr bwMode="auto">
          <a:xfrm>
            <a:off x="5530850" y="3422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77" name="Rectangle 41"/>
          <p:cNvSpPr>
            <a:spLocks noChangeArrowheads="1"/>
          </p:cNvSpPr>
          <p:nvPr/>
        </p:nvSpPr>
        <p:spPr bwMode="auto">
          <a:xfrm>
            <a:off x="5321300" y="3422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78" name="Rectangle 42"/>
          <p:cNvSpPr>
            <a:spLocks noChangeArrowheads="1"/>
          </p:cNvSpPr>
          <p:nvPr/>
        </p:nvSpPr>
        <p:spPr bwMode="auto">
          <a:xfrm>
            <a:off x="5111750" y="3422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79" name="Rectangle 43"/>
          <p:cNvSpPr>
            <a:spLocks noChangeArrowheads="1"/>
          </p:cNvSpPr>
          <p:nvPr/>
        </p:nvSpPr>
        <p:spPr bwMode="auto">
          <a:xfrm>
            <a:off x="4902200" y="3422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80" name="Rectangle 44"/>
          <p:cNvSpPr>
            <a:spLocks noChangeArrowheads="1"/>
          </p:cNvSpPr>
          <p:nvPr/>
        </p:nvSpPr>
        <p:spPr bwMode="auto">
          <a:xfrm>
            <a:off x="4692650" y="3422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81" name="Rectangle 45"/>
          <p:cNvSpPr>
            <a:spLocks noChangeArrowheads="1"/>
          </p:cNvSpPr>
          <p:nvPr/>
        </p:nvSpPr>
        <p:spPr bwMode="auto">
          <a:xfrm>
            <a:off x="4483100" y="3422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82" name="Rectangle 46"/>
          <p:cNvSpPr>
            <a:spLocks noChangeArrowheads="1"/>
          </p:cNvSpPr>
          <p:nvPr/>
        </p:nvSpPr>
        <p:spPr bwMode="auto">
          <a:xfrm>
            <a:off x="4273550" y="3422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83" name="Rectangle 47"/>
          <p:cNvSpPr>
            <a:spLocks noChangeArrowheads="1"/>
          </p:cNvSpPr>
          <p:nvPr/>
        </p:nvSpPr>
        <p:spPr bwMode="auto">
          <a:xfrm>
            <a:off x="4064000" y="3422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84" name="Rectangle 48"/>
          <p:cNvSpPr>
            <a:spLocks noChangeArrowheads="1"/>
          </p:cNvSpPr>
          <p:nvPr/>
        </p:nvSpPr>
        <p:spPr bwMode="auto">
          <a:xfrm>
            <a:off x="5321300" y="3771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85" name="Rectangle 49"/>
          <p:cNvSpPr>
            <a:spLocks noChangeArrowheads="1"/>
          </p:cNvSpPr>
          <p:nvPr/>
        </p:nvSpPr>
        <p:spPr bwMode="auto">
          <a:xfrm>
            <a:off x="5111750" y="3771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86" name="Rectangle 50"/>
          <p:cNvSpPr>
            <a:spLocks noChangeArrowheads="1"/>
          </p:cNvSpPr>
          <p:nvPr/>
        </p:nvSpPr>
        <p:spPr bwMode="auto">
          <a:xfrm>
            <a:off x="4902200" y="3771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87" name="Rectangle 51"/>
          <p:cNvSpPr>
            <a:spLocks noChangeArrowheads="1"/>
          </p:cNvSpPr>
          <p:nvPr/>
        </p:nvSpPr>
        <p:spPr bwMode="auto">
          <a:xfrm>
            <a:off x="4692650" y="3771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88" name="Rectangle 52"/>
          <p:cNvSpPr>
            <a:spLocks noChangeArrowheads="1"/>
          </p:cNvSpPr>
          <p:nvPr/>
        </p:nvSpPr>
        <p:spPr bwMode="auto">
          <a:xfrm>
            <a:off x="4483100" y="3771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89" name="Rectangle 53"/>
          <p:cNvSpPr>
            <a:spLocks noChangeArrowheads="1"/>
          </p:cNvSpPr>
          <p:nvPr/>
        </p:nvSpPr>
        <p:spPr bwMode="auto">
          <a:xfrm>
            <a:off x="4273550" y="3771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90" name="Rectangle 54"/>
          <p:cNvSpPr>
            <a:spLocks noChangeArrowheads="1"/>
          </p:cNvSpPr>
          <p:nvPr/>
        </p:nvSpPr>
        <p:spPr bwMode="auto">
          <a:xfrm>
            <a:off x="4064000" y="3771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91" name="Rectangle 55"/>
          <p:cNvSpPr>
            <a:spLocks noChangeArrowheads="1"/>
          </p:cNvSpPr>
          <p:nvPr/>
        </p:nvSpPr>
        <p:spPr bwMode="auto">
          <a:xfrm>
            <a:off x="3854450" y="3771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92" name="Rectangle 56"/>
          <p:cNvSpPr>
            <a:spLocks noChangeArrowheads="1"/>
          </p:cNvSpPr>
          <p:nvPr/>
        </p:nvSpPr>
        <p:spPr bwMode="auto">
          <a:xfrm>
            <a:off x="5111750" y="4121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93" name="Rectangle 57"/>
          <p:cNvSpPr>
            <a:spLocks noChangeArrowheads="1"/>
          </p:cNvSpPr>
          <p:nvPr/>
        </p:nvSpPr>
        <p:spPr bwMode="auto">
          <a:xfrm>
            <a:off x="4902200" y="4121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94" name="Rectangle 58"/>
          <p:cNvSpPr>
            <a:spLocks noChangeArrowheads="1"/>
          </p:cNvSpPr>
          <p:nvPr/>
        </p:nvSpPr>
        <p:spPr bwMode="auto">
          <a:xfrm>
            <a:off x="4692650" y="4121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95" name="Rectangle 59"/>
          <p:cNvSpPr>
            <a:spLocks noChangeArrowheads="1"/>
          </p:cNvSpPr>
          <p:nvPr/>
        </p:nvSpPr>
        <p:spPr bwMode="auto">
          <a:xfrm>
            <a:off x="4483100" y="4121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96" name="Rectangle 60"/>
          <p:cNvSpPr>
            <a:spLocks noChangeArrowheads="1"/>
          </p:cNvSpPr>
          <p:nvPr/>
        </p:nvSpPr>
        <p:spPr bwMode="auto">
          <a:xfrm>
            <a:off x="4273550" y="4121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97" name="Rectangle 61"/>
          <p:cNvSpPr>
            <a:spLocks noChangeArrowheads="1"/>
          </p:cNvSpPr>
          <p:nvPr/>
        </p:nvSpPr>
        <p:spPr bwMode="auto">
          <a:xfrm>
            <a:off x="4064000" y="4121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398" name="Rectangle 62"/>
          <p:cNvSpPr>
            <a:spLocks noChangeArrowheads="1"/>
          </p:cNvSpPr>
          <p:nvPr/>
        </p:nvSpPr>
        <p:spPr bwMode="auto">
          <a:xfrm>
            <a:off x="3854450" y="4121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399" name="Rectangle 63"/>
          <p:cNvSpPr>
            <a:spLocks noChangeArrowheads="1"/>
          </p:cNvSpPr>
          <p:nvPr/>
        </p:nvSpPr>
        <p:spPr bwMode="auto">
          <a:xfrm>
            <a:off x="3644900" y="4121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00" name="Rectangle 64"/>
          <p:cNvSpPr>
            <a:spLocks noChangeArrowheads="1"/>
          </p:cNvSpPr>
          <p:nvPr/>
        </p:nvSpPr>
        <p:spPr bwMode="auto">
          <a:xfrm>
            <a:off x="4902200" y="4470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01" name="Rectangle 65"/>
          <p:cNvSpPr>
            <a:spLocks noChangeArrowheads="1"/>
          </p:cNvSpPr>
          <p:nvPr/>
        </p:nvSpPr>
        <p:spPr bwMode="auto">
          <a:xfrm>
            <a:off x="4692650" y="4470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02" name="Rectangle 66"/>
          <p:cNvSpPr>
            <a:spLocks noChangeArrowheads="1"/>
          </p:cNvSpPr>
          <p:nvPr/>
        </p:nvSpPr>
        <p:spPr bwMode="auto">
          <a:xfrm>
            <a:off x="4483100" y="4470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03" name="Rectangle 67"/>
          <p:cNvSpPr>
            <a:spLocks noChangeArrowheads="1"/>
          </p:cNvSpPr>
          <p:nvPr/>
        </p:nvSpPr>
        <p:spPr bwMode="auto">
          <a:xfrm>
            <a:off x="4273550" y="4470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04" name="Rectangle 68"/>
          <p:cNvSpPr>
            <a:spLocks noChangeArrowheads="1"/>
          </p:cNvSpPr>
          <p:nvPr/>
        </p:nvSpPr>
        <p:spPr bwMode="auto">
          <a:xfrm>
            <a:off x="4064000" y="4470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05" name="Rectangle 69"/>
          <p:cNvSpPr>
            <a:spLocks noChangeArrowheads="1"/>
          </p:cNvSpPr>
          <p:nvPr/>
        </p:nvSpPr>
        <p:spPr bwMode="auto">
          <a:xfrm>
            <a:off x="3854450" y="4470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06" name="Rectangle 70"/>
          <p:cNvSpPr>
            <a:spLocks noChangeArrowheads="1"/>
          </p:cNvSpPr>
          <p:nvPr/>
        </p:nvSpPr>
        <p:spPr bwMode="auto">
          <a:xfrm>
            <a:off x="3644900" y="4470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07" name="Rectangle 71"/>
          <p:cNvSpPr>
            <a:spLocks noChangeArrowheads="1"/>
          </p:cNvSpPr>
          <p:nvPr/>
        </p:nvSpPr>
        <p:spPr bwMode="auto">
          <a:xfrm>
            <a:off x="3435350" y="4470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08" name="Rectangle 72"/>
          <p:cNvSpPr>
            <a:spLocks noChangeArrowheads="1"/>
          </p:cNvSpPr>
          <p:nvPr/>
        </p:nvSpPr>
        <p:spPr bwMode="auto">
          <a:xfrm>
            <a:off x="4692650" y="4819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09" name="Rectangle 73"/>
          <p:cNvSpPr>
            <a:spLocks noChangeArrowheads="1"/>
          </p:cNvSpPr>
          <p:nvPr/>
        </p:nvSpPr>
        <p:spPr bwMode="auto">
          <a:xfrm>
            <a:off x="4483100" y="4819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10" name="Rectangle 74"/>
          <p:cNvSpPr>
            <a:spLocks noChangeArrowheads="1"/>
          </p:cNvSpPr>
          <p:nvPr/>
        </p:nvSpPr>
        <p:spPr bwMode="auto">
          <a:xfrm>
            <a:off x="4273550" y="4819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11" name="Rectangle 75"/>
          <p:cNvSpPr>
            <a:spLocks noChangeArrowheads="1"/>
          </p:cNvSpPr>
          <p:nvPr/>
        </p:nvSpPr>
        <p:spPr bwMode="auto">
          <a:xfrm>
            <a:off x="4064000" y="4819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12" name="Rectangle 76"/>
          <p:cNvSpPr>
            <a:spLocks noChangeArrowheads="1"/>
          </p:cNvSpPr>
          <p:nvPr/>
        </p:nvSpPr>
        <p:spPr bwMode="auto">
          <a:xfrm>
            <a:off x="3854450" y="4819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13" name="Rectangle 77"/>
          <p:cNvSpPr>
            <a:spLocks noChangeArrowheads="1"/>
          </p:cNvSpPr>
          <p:nvPr/>
        </p:nvSpPr>
        <p:spPr bwMode="auto">
          <a:xfrm>
            <a:off x="3644900" y="4819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14" name="Rectangle 78"/>
          <p:cNvSpPr>
            <a:spLocks noChangeArrowheads="1"/>
          </p:cNvSpPr>
          <p:nvPr/>
        </p:nvSpPr>
        <p:spPr bwMode="auto">
          <a:xfrm>
            <a:off x="3435350" y="4819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15" name="Rectangle 79"/>
          <p:cNvSpPr>
            <a:spLocks noChangeArrowheads="1"/>
          </p:cNvSpPr>
          <p:nvPr/>
        </p:nvSpPr>
        <p:spPr bwMode="auto">
          <a:xfrm>
            <a:off x="3225800" y="4819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16" name="Rectangle 80"/>
          <p:cNvSpPr>
            <a:spLocks noChangeArrowheads="1"/>
          </p:cNvSpPr>
          <p:nvPr/>
        </p:nvSpPr>
        <p:spPr bwMode="auto">
          <a:xfrm>
            <a:off x="4483100" y="5168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17" name="Rectangle 81"/>
          <p:cNvSpPr>
            <a:spLocks noChangeArrowheads="1"/>
          </p:cNvSpPr>
          <p:nvPr/>
        </p:nvSpPr>
        <p:spPr bwMode="auto">
          <a:xfrm>
            <a:off x="4273550" y="5168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18" name="Rectangle 82"/>
          <p:cNvSpPr>
            <a:spLocks noChangeArrowheads="1"/>
          </p:cNvSpPr>
          <p:nvPr/>
        </p:nvSpPr>
        <p:spPr bwMode="auto">
          <a:xfrm>
            <a:off x="4064000" y="5168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19" name="Rectangle 83"/>
          <p:cNvSpPr>
            <a:spLocks noChangeArrowheads="1"/>
          </p:cNvSpPr>
          <p:nvPr/>
        </p:nvSpPr>
        <p:spPr bwMode="auto">
          <a:xfrm>
            <a:off x="3854450" y="5168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20" name="Rectangle 84"/>
          <p:cNvSpPr>
            <a:spLocks noChangeArrowheads="1"/>
          </p:cNvSpPr>
          <p:nvPr/>
        </p:nvSpPr>
        <p:spPr bwMode="auto">
          <a:xfrm>
            <a:off x="3644900" y="5168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21" name="Rectangle 85"/>
          <p:cNvSpPr>
            <a:spLocks noChangeArrowheads="1"/>
          </p:cNvSpPr>
          <p:nvPr/>
        </p:nvSpPr>
        <p:spPr bwMode="auto">
          <a:xfrm>
            <a:off x="3435350" y="5168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22" name="Rectangle 86"/>
          <p:cNvSpPr>
            <a:spLocks noChangeArrowheads="1"/>
          </p:cNvSpPr>
          <p:nvPr/>
        </p:nvSpPr>
        <p:spPr bwMode="auto">
          <a:xfrm>
            <a:off x="3225800" y="5168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23" name="Rectangle 87"/>
          <p:cNvSpPr>
            <a:spLocks noChangeArrowheads="1"/>
          </p:cNvSpPr>
          <p:nvPr/>
        </p:nvSpPr>
        <p:spPr bwMode="auto">
          <a:xfrm>
            <a:off x="3016250" y="5168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24" name="Rectangle 88"/>
          <p:cNvSpPr>
            <a:spLocks noChangeArrowheads="1"/>
          </p:cNvSpPr>
          <p:nvPr/>
        </p:nvSpPr>
        <p:spPr bwMode="auto">
          <a:xfrm>
            <a:off x="574040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25" name="Rectangle 89"/>
          <p:cNvSpPr>
            <a:spLocks noChangeArrowheads="1"/>
          </p:cNvSpPr>
          <p:nvPr/>
        </p:nvSpPr>
        <p:spPr bwMode="auto">
          <a:xfrm>
            <a:off x="553085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26" name="Rectangle 90"/>
          <p:cNvSpPr>
            <a:spLocks noChangeArrowheads="1"/>
          </p:cNvSpPr>
          <p:nvPr/>
        </p:nvSpPr>
        <p:spPr bwMode="auto">
          <a:xfrm>
            <a:off x="532130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27" name="Rectangle 91"/>
          <p:cNvSpPr>
            <a:spLocks noChangeArrowheads="1"/>
          </p:cNvSpPr>
          <p:nvPr/>
        </p:nvSpPr>
        <p:spPr bwMode="auto">
          <a:xfrm>
            <a:off x="511175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28" name="Rectangle 92"/>
          <p:cNvSpPr>
            <a:spLocks noChangeArrowheads="1"/>
          </p:cNvSpPr>
          <p:nvPr/>
        </p:nvSpPr>
        <p:spPr bwMode="auto">
          <a:xfrm>
            <a:off x="490220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29" name="Rectangle 93"/>
          <p:cNvSpPr>
            <a:spLocks noChangeArrowheads="1"/>
          </p:cNvSpPr>
          <p:nvPr/>
        </p:nvSpPr>
        <p:spPr bwMode="auto">
          <a:xfrm>
            <a:off x="469265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30" name="Rectangle 94"/>
          <p:cNvSpPr>
            <a:spLocks noChangeArrowheads="1"/>
          </p:cNvSpPr>
          <p:nvPr/>
        </p:nvSpPr>
        <p:spPr bwMode="auto">
          <a:xfrm>
            <a:off x="448310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31" name="Line 95"/>
          <p:cNvSpPr>
            <a:spLocks noChangeShapeType="1"/>
          </p:cNvSpPr>
          <p:nvPr/>
        </p:nvSpPr>
        <p:spPr bwMode="auto">
          <a:xfrm flipH="1" flipV="1">
            <a:off x="4273550" y="5518150"/>
            <a:ext cx="16764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14432" name="Rectangle 96"/>
          <p:cNvSpPr>
            <a:spLocks noChangeArrowheads="1"/>
          </p:cNvSpPr>
          <p:nvPr/>
        </p:nvSpPr>
        <p:spPr bwMode="auto">
          <a:xfrm>
            <a:off x="427355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33" name="Rectangle 97"/>
          <p:cNvSpPr>
            <a:spLocks noChangeArrowheads="1"/>
          </p:cNvSpPr>
          <p:nvPr/>
        </p:nvSpPr>
        <p:spPr bwMode="auto">
          <a:xfrm>
            <a:off x="406400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34" name="Rectangle 98"/>
          <p:cNvSpPr>
            <a:spLocks noChangeArrowheads="1"/>
          </p:cNvSpPr>
          <p:nvPr/>
        </p:nvSpPr>
        <p:spPr bwMode="auto">
          <a:xfrm>
            <a:off x="385445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35" name="Rectangle 99"/>
          <p:cNvSpPr>
            <a:spLocks noChangeArrowheads="1"/>
          </p:cNvSpPr>
          <p:nvPr/>
        </p:nvSpPr>
        <p:spPr bwMode="auto">
          <a:xfrm>
            <a:off x="364490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36" name="Rectangle 100"/>
          <p:cNvSpPr>
            <a:spLocks noChangeArrowheads="1"/>
          </p:cNvSpPr>
          <p:nvPr/>
        </p:nvSpPr>
        <p:spPr bwMode="auto">
          <a:xfrm>
            <a:off x="343535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37" name="Rectangle 101"/>
          <p:cNvSpPr>
            <a:spLocks noChangeArrowheads="1"/>
          </p:cNvSpPr>
          <p:nvPr/>
        </p:nvSpPr>
        <p:spPr bwMode="auto">
          <a:xfrm>
            <a:off x="322580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38" name="Rectangle 102"/>
          <p:cNvSpPr>
            <a:spLocks noChangeArrowheads="1"/>
          </p:cNvSpPr>
          <p:nvPr/>
        </p:nvSpPr>
        <p:spPr bwMode="auto">
          <a:xfrm>
            <a:off x="301625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39" name="Rectangle 103"/>
          <p:cNvSpPr>
            <a:spLocks noChangeArrowheads="1"/>
          </p:cNvSpPr>
          <p:nvPr/>
        </p:nvSpPr>
        <p:spPr bwMode="auto">
          <a:xfrm>
            <a:off x="280670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40" name="Rectangle 104"/>
          <p:cNvSpPr>
            <a:spLocks noChangeArrowheads="1"/>
          </p:cNvSpPr>
          <p:nvPr/>
        </p:nvSpPr>
        <p:spPr bwMode="auto">
          <a:xfrm>
            <a:off x="4064000" y="3073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41" name="Rectangle 105"/>
          <p:cNvSpPr>
            <a:spLocks noChangeArrowheads="1"/>
          </p:cNvSpPr>
          <p:nvPr/>
        </p:nvSpPr>
        <p:spPr bwMode="auto">
          <a:xfrm>
            <a:off x="3854450" y="3422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42" name="Rectangle 106"/>
          <p:cNvSpPr>
            <a:spLocks noChangeArrowheads="1"/>
          </p:cNvSpPr>
          <p:nvPr/>
        </p:nvSpPr>
        <p:spPr bwMode="auto">
          <a:xfrm>
            <a:off x="3644900" y="3771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43" name="Rectangle 107"/>
          <p:cNvSpPr>
            <a:spLocks noChangeArrowheads="1"/>
          </p:cNvSpPr>
          <p:nvPr/>
        </p:nvSpPr>
        <p:spPr bwMode="auto">
          <a:xfrm>
            <a:off x="3435350" y="4121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44" name="Rectangle 108"/>
          <p:cNvSpPr>
            <a:spLocks noChangeArrowheads="1"/>
          </p:cNvSpPr>
          <p:nvPr/>
        </p:nvSpPr>
        <p:spPr bwMode="auto">
          <a:xfrm>
            <a:off x="3225800" y="44704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45" name="Rectangle 109"/>
          <p:cNvSpPr>
            <a:spLocks noChangeArrowheads="1"/>
          </p:cNvSpPr>
          <p:nvPr/>
        </p:nvSpPr>
        <p:spPr bwMode="auto">
          <a:xfrm>
            <a:off x="3016250" y="4819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1</a:t>
            </a:r>
            <a:endParaRPr kumimoji="1" lang="en-US" sz="1400" b="1" baseline="-25000">
              <a:solidFill>
                <a:srgbClr val="003399"/>
              </a:solidFill>
              <a:latin typeface="Courier New" pitchFamily="49" charset="0"/>
            </a:endParaRPr>
          </a:p>
        </p:txBody>
      </p:sp>
      <p:sp>
        <p:nvSpPr>
          <p:cNvPr id="14446" name="Rectangle 110"/>
          <p:cNvSpPr>
            <a:spLocks noChangeArrowheads="1"/>
          </p:cNvSpPr>
          <p:nvPr/>
        </p:nvSpPr>
        <p:spPr bwMode="auto">
          <a:xfrm>
            <a:off x="2806700" y="5168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47" name="Rectangle 111"/>
          <p:cNvSpPr>
            <a:spLocks noChangeArrowheads="1"/>
          </p:cNvSpPr>
          <p:nvPr/>
        </p:nvSpPr>
        <p:spPr bwMode="auto">
          <a:xfrm>
            <a:off x="2597150" y="55181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rgbClr val="003399"/>
                </a:solidFill>
                <a:latin typeface="Courier New" pitchFamily="49" charset="0"/>
              </a:rPr>
              <a:t>0</a:t>
            </a:r>
            <a:endParaRPr kumimoji="1" lang="en-US" sz="1400" b="1" baseline="-25000">
              <a:solidFill>
                <a:srgbClr val="003399"/>
              </a:solidFill>
              <a:latin typeface="Courier New" pitchFamily="49" charset="0"/>
            </a:endParaRPr>
          </a:p>
        </p:txBody>
      </p:sp>
      <p:sp>
        <p:nvSpPr>
          <p:cNvPr id="14448" name="Line 112"/>
          <p:cNvSpPr>
            <a:spLocks noChangeShapeType="1"/>
          </p:cNvSpPr>
          <p:nvPr/>
        </p:nvSpPr>
        <p:spPr bwMode="auto">
          <a:xfrm flipH="1" flipV="1">
            <a:off x="2597150" y="5518150"/>
            <a:ext cx="188595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14449" name="Rectangle 113"/>
          <p:cNvSpPr>
            <a:spLocks noChangeArrowheads="1"/>
          </p:cNvSpPr>
          <p:nvPr/>
        </p:nvSpPr>
        <p:spPr bwMode="auto">
          <a:xfrm>
            <a:off x="4064000" y="202565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1" lang="en-US" sz="1400" b="1" baseline="-25000">
              <a:solidFill>
                <a:schemeClr val="tx1"/>
              </a:solidFill>
              <a:latin typeface="Courier New" pitchFamily="49" charset="0"/>
            </a:endParaRPr>
          </a:p>
        </p:txBody>
      </p:sp>
      <p:sp>
        <p:nvSpPr>
          <p:cNvPr id="14450" name="Rectangle 114"/>
          <p:cNvSpPr>
            <a:spLocks noChangeArrowheads="1"/>
          </p:cNvSpPr>
          <p:nvPr/>
        </p:nvSpPr>
        <p:spPr bwMode="auto">
          <a:xfrm>
            <a:off x="4064000" y="2374900"/>
            <a:ext cx="209550" cy="349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1400" b="1">
                <a:solidFill>
                  <a:schemeClr val="tx1"/>
                </a:solidFill>
                <a:latin typeface="Courier New" pitchFamily="49" charset="0"/>
                <a:sym typeface="Symbol" pitchFamily="18" charset="2"/>
              </a:rPr>
              <a:t></a:t>
            </a:r>
            <a:endParaRPr kumimoji="1" lang="en-US" sz="1400" b="1" baseline="-25000">
              <a:solidFill>
                <a:schemeClr val="tx1"/>
              </a:solidFill>
              <a:latin typeface="Courier New" pitchFamily="49" charset="0"/>
            </a:endParaRPr>
          </a:p>
        </p:txBody>
      </p:sp>
      <p:sp>
        <p:nvSpPr>
          <p:cNvPr id="14451" name="Line 115"/>
          <p:cNvSpPr>
            <a:spLocks noChangeShapeType="1"/>
          </p:cNvSpPr>
          <p:nvPr/>
        </p:nvSpPr>
        <p:spPr bwMode="auto">
          <a:xfrm flipH="1" flipV="1">
            <a:off x="4064000" y="2724150"/>
            <a:ext cx="188595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fld id="{05C0F704-63E8-4386-B156-6CD656747058}" type="slidenum">
              <a:rPr lang="en-US"/>
              <a:pPr/>
              <a:t>7</a:t>
            </a:fld>
            <a:endParaRPr lang="en-US" sz="1400"/>
          </a:p>
        </p:txBody>
      </p:sp>
      <p:sp>
        <p:nvSpPr>
          <p:cNvPr id="16386" name="Rectangle 2"/>
          <p:cNvSpPr>
            <a:spLocks noGrp="1" noChangeArrowheads="1"/>
          </p:cNvSpPr>
          <p:nvPr>
            <p:ph type="body" idx="1"/>
          </p:nvPr>
        </p:nvSpPr>
        <p:spPr/>
        <p:txBody>
          <a:bodyPr/>
          <a:lstStyle/>
          <a:p>
            <a:r>
              <a:rPr kumimoji="0" lang="en-US"/>
              <a:t>To multiply </a:t>
            </a:r>
            <a:r>
              <a:rPr kumimoji="0" lang="en-US">
                <a:solidFill>
                  <a:schemeClr val="folHlink"/>
                </a:solidFill>
              </a:rPr>
              <a:t>two </a:t>
            </a:r>
            <a:r>
              <a:rPr kumimoji="0" lang="en-US" i="1">
                <a:solidFill>
                  <a:schemeClr val="folHlink"/>
                </a:solidFill>
                <a:latin typeface="Times" pitchFamily="32" charset="0"/>
                <a:ea typeface="ＭＳ Ｐゴシック" pitchFamily="32" charset="-128"/>
              </a:rPr>
              <a:t>n</a:t>
            </a:r>
            <a:r>
              <a:rPr kumimoji="0" lang="en-US">
                <a:solidFill>
                  <a:schemeClr val="folHlink"/>
                </a:solidFill>
              </a:rPr>
              <a:t>-bit integers </a:t>
            </a:r>
            <a:r>
              <a:rPr kumimoji="0" lang="en-US" i="1">
                <a:solidFill>
                  <a:schemeClr val="folHlink"/>
                </a:solidFill>
                <a:latin typeface="Times" pitchFamily="32" charset="0"/>
              </a:rPr>
              <a:t>a</a:t>
            </a:r>
            <a:r>
              <a:rPr kumimoji="0" lang="en-US">
                <a:solidFill>
                  <a:schemeClr val="folHlink"/>
                </a:solidFill>
              </a:rPr>
              <a:t> and </a:t>
            </a:r>
            <a:r>
              <a:rPr kumimoji="0" lang="en-US" i="1">
                <a:solidFill>
                  <a:schemeClr val="folHlink"/>
                </a:solidFill>
                <a:latin typeface="Times" pitchFamily="32" charset="0"/>
              </a:rPr>
              <a:t>b</a:t>
            </a:r>
            <a:r>
              <a:rPr kumimoji="0" lang="en-US"/>
              <a:t>:</a:t>
            </a:r>
          </a:p>
          <a:p>
            <a:pPr lvl="1"/>
            <a:r>
              <a:rPr kumimoji="0" lang="en-US"/>
              <a:t>Multiply four ½</a:t>
            </a:r>
            <a:r>
              <a:rPr kumimoji="0" lang="en-US" i="1">
                <a:latin typeface="Times" pitchFamily="32" charset="0"/>
                <a:ea typeface="ＭＳ Ｐゴシック" pitchFamily="32" charset="-128"/>
              </a:rPr>
              <a:t>n</a:t>
            </a:r>
            <a:r>
              <a:rPr kumimoji="0" lang="en-US"/>
              <a:t>-bit integers, recursively.</a:t>
            </a:r>
          </a:p>
          <a:p>
            <a:pPr lvl="1"/>
            <a:r>
              <a:rPr kumimoji="0" lang="en-US"/>
              <a:t>Add and shift to obtain result.</a:t>
            </a:r>
          </a:p>
          <a:p>
            <a:pPr lvl="1"/>
            <a:endParaRPr kumimoji="0" lang="en-US"/>
          </a:p>
          <a:p>
            <a:endParaRPr kumimoji="0" lang="en-US"/>
          </a:p>
          <a:p>
            <a:endParaRPr kumimoji="0" lang="en-US"/>
          </a:p>
          <a:p>
            <a:endParaRPr kumimoji="0" lang="en-US"/>
          </a:p>
          <a:p>
            <a:endParaRPr kumimoji="0" lang="en-US"/>
          </a:p>
          <a:p>
            <a:endParaRPr kumimoji="0" lang="en-US"/>
          </a:p>
          <a:p>
            <a:r>
              <a:rPr kumimoji="0" lang="en-US"/>
              <a:t>Ex.</a:t>
            </a:r>
          </a:p>
        </p:txBody>
      </p:sp>
      <p:sp>
        <p:nvSpPr>
          <p:cNvPr id="16387" name="Rectangle 3"/>
          <p:cNvSpPr>
            <a:spLocks noGrp="1" noChangeArrowheads="1"/>
          </p:cNvSpPr>
          <p:nvPr>
            <p:ph type="title"/>
          </p:nvPr>
        </p:nvSpPr>
        <p:spPr/>
        <p:txBody>
          <a:bodyPr/>
          <a:lstStyle/>
          <a:p>
            <a:r>
              <a:rPr kumimoji="0" lang="en-US"/>
              <a:t>Divide-and-Conquer Multiplication:  Warmup</a:t>
            </a:r>
          </a:p>
        </p:txBody>
      </p:sp>
      <p:graphicFrame>
        <p:nvGraphicFramePr>
          <p:cNvPr id="16388" name="Object 4"/>
          <p:cNvGraphicFramePr>
            <a:graphicFrameLocks noChangeAspect="1"/>
          </p:cNvGraphicFramePr>
          <p:nvPr/>
        </p:nvGraphicFramePr>
        <p:xfrm>
          <a:off x="1989138" y="5221288"/>
          <a:ext cx="4211637" cy="815975"/>
        </p:xfrm>
        <a:graphic>
          <a:graphicData uri="http://schemas.openxmlformats.org/presentationml/2006/ole">
            <mc:AlternateContent xmlns:mc="http://schemas.openxmlformats.org/markup-compatibility/2006">
              <mc:Choice xmlns:v="urn:schemas-microsoft-com:vml" Requires="v">
                <p:oleObj spid="_x0000_s16413" name="Equation" r:id="rId4" imgW="3962400" imgH="546100" progId="Equation.3">
                  <p:embed/>
                </p:oleObj>
              </mc:Choice>
              <mc:Fallback>
                <p:oleObj name="Equation" r:id="rId4" imgW="3962400" imgH="546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3262" t="-25116" r="-3262" b="-25116"/>
                      <a:stretch>
                        <a:fillRect/>
                      </a:stretch>
                    </p:blipFill>
                    <p:spPr bwMode="auto">
                      <a:xfrm>
                        <a:off x="1989138" y="5221288"/>
                        <a:ext cx="4211637" cy="8159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p:cNvGraphicFramePr>
            <a:graphicFrameLocks noChangeAspect="1"/>
          </p:cNvGraphicFramePr>
          <p:nvPr/>
        </p:nvGraphicFramePr>
        <p:xfrm>
          <a:off x="1460500" y="2362200"/>
          <a:ext cx="6635750" cy="1147763"/>
        </p:xfrm>
        <a:graphic>
          <a:graphicData uri="http://schemas.openxmlformats.org/presentationml/2006/ole">
            <mc:AlternateContent xmlns:mc="http://schemas.openxmlformats.org/markup-compatibility/2006">
              <mc:Choice xmlns:v="urn:schemas-microsoft-com:vml" Requires="v">
                <p:oleObj spid="_x0000_s16414" name="Equation" r:id="rId6" imgW="6400800" imgH="939800" progId="Equation.3">
                  <p:embed/>
                </p:oleObj>
              </mc:Choice>
              <mc:Fallback>
                <p:oleObj name="Equation" r:id="rId6" imgW="6400800" imgH="939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l="-1929" t="-11252" r="-1929" b="-11252"/>
                      <a:stretch>
                        <a:fillRect/>
                      </a:stretch>
                    </p:blipFill>
                    <p:spPr bwMode="auto">
                      <a:xfrm>
                        <a:off x="1460500" y="2362200"/>
                        <a:ext cx="6635750" cy="114776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Rectangle 6"/>
          <p:cNvSpPr>
            <a:spLocks noChangeArrowheads="1"/>
          </p:cNvSpPr>
          <p:nvPr/>
        </p:nvSpPr>
        <p:spPr bwMode="auto">
          <a:xfrm>
            <a:off x="1466850" y="3960813"/>
            <a:ext cx="3578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sz="1600" b="1" i="1">
                <a:solidFill>
                  <a:schemeClr val="tx1"/>
                </a:solidFill>
                <a:latin typeface="Courier New" pitchFamily="49" charset="0"/>
              </a:rPr>
              <a:t>a</a:t>
            </a:r>
            <a:r>
              <a:rPr kumimoji="1" lang="en-US" sz="1600" b="1">
                <a:solidFill>
                  <a:schemeClr val="tx1"/>
                </a:solidFill>
                <a:latin typeface="Courier New" pitchFamily="49" charset="0"/>
              </a:rPr>
              <a:t> = 10001101    </a:t>
            </a:r>
            <a:r>
              <a:rPr kumimoji="1" lang="en-US" sz="1600" b="1" i="1">
                <a:solidFill>
                  <a:schemeClr val="tx1"/>
                </a:solidFill>
                <a:latin typeface="Times" pitchFamily="32" charset="0"/>
              </a:rPr>
              <a:t>b</a:t>
            </a:r>
            <a:r>
              <a:rPr kumimoji="1" lang="en-US" sz="1600" b="1">
                <a:solidFill>
                  <a:schemeClr val="tx1"/>
                </a:solidFill>
                <a:latin typeface="Courier New" pitchFamily="49" charset="0"/>
              </a:rPr>
              <a:t> = 11100001</a:t>
            </a:r>
          </a:p>
        </p:txBody>
      </p:sp>
      <p:sp>
        <p:nvSpPr>
          <p:cNvPr id="16391" name="AutoShape 7"/>
          <p:cNvSpPr>
            <a:spLocks/>
          </p:cNvSpPr>
          <p:nvPr/>
        </p:nvSpPr>
        <p:spPr bwMode="auto">
          <a:xfrm rot="5400000">
            <a:off x="2230438" y="4092575"/>
            <a:ext cx="101600" cy="438150"/>
          </a:xfrm>
          <a:prstGeom prst="rightBrace">
            <a:avLst>
              <a:gd name="adj1" fmla="val 35937"/>
              <a:gd name="adj2" fmla="val 50000"/>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6392" name="Rectangle 8"/>
          <p:cNvSpPr>
            <a:spLocks noChangeArrowheads="1"/>
          </p:cNvSpPr>
          <p:nvPr/>
        </p:nvSpPr>
        <p:spPr bwMode="auto">
          <a:xfrm>
            <a:off x="2143125" y="4375150"/>
            <a:ext cx="311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i="1">
                <a:latin typeface="Times" pitchFamily="32" charset="0"/>
              </a:rPr>
              <a:t>a</a:t>
            </a:r>
            <a:r>
              <a:rPr kumimoji="1" lang="en-US" i="1" baseline="-25000">
                <a:latin typeface="Times" pitchFamily="32" charset="0"/>
              </a:rPr>
              <a:t>1</a:t>
            </a:r>
            <a:endParaRPr kumimoji="1" lang="en-US" i="1">
              <a:latin typeface="Times" pitchFamily="32" charset="0"/>
            </a:endParaRPr>
          </a:p>
        </p:txBody>
      </p:sp>
      <p:sp>
        <p:nvSpPr>
          <p:cNvPr id="16393" name="AutoShape 9"/>
          <p:cNvSpPr>
            <a:spLocks/>
          </p:cNvSpPr>
          <p:nvPr/>
        </p:nvSpPr>
        <p:spPr bwMode="auto">
          <a:xfrm rot="5400000">
            <a:off x="2724150" y="4094163"/>
            <a:ext cx="101600" cy="438150"/>
          </a:xfrm>
          <a:prstGeom prst="rightBrace">
            <a:avLst>
              <a:gd name="adj1" fmla="val 35937"/>
              <a:gd name="adj2" fmla="val 50000"/>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6394" name="Rectangle 10"/>
          <p:cNvSpPr>
            <a:spLocks noChangeArrowheads="1"/>
          </p:cNvSpPr>
          <p:nvPr/>
        </p:nvSpPr>
        <p:spPr bwMode="auto">
          <a:xfrm>
            <a:off x="2636838" y="4376738"/>
            <a:ext cx="311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i="1">
                <a:latin typeface="Times" pitchFamily="32" charset="0"/>
              </a:rPr>
              <a:t>a</a:t>
            </a:r>
            <a:r>
              <a:rPr kumimoji="1" lang="en-US" i="1" baseline="-25000">
                <a:latin typeface="Times" pitchFamily="32" charset="0"/>
              </a:rPr>
              <a:t>0</a:t>
            </a:r>
            <a:endParaRPr kumimoji="1" lang="en-US" i="1">
              <a:latin typeface="Times" pitchFamily="32" charset="0"/>
            </a:endParaRPr>
          </a:p>
        </p:txBody>
      </p:sp>
      <p:sp>
        <p:nvSpPr>
          <p:cNvPr id="16395" name="AutoShape 11"/>
          <p:cNvSpPr>
            <a:spLocks/>
          </p:cNvSpPr>
          <p:nvPr/>
        </p:nvSpPr>
        <p:spPr bwMode="auto">
          <a:xfrm rot="5400000">
            <a:off x="4184650" y="4081463"/>
            <a:ext cx="101600" cy="438150"/>
          </a:xfrm>
          <a:prstGeom prst="rightBrace">
            <a:avLst>
              <a:gd name="adj1" fmla="val 35937"/>
              <a:gd name="adj2" fmla="val 50000"/>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6396" name="Rectangle 12"/>
          <p:cNvSpPr>
            <a:spLocks noChangeArrowheads="1"/>
          </p:cNvSpPr>
          <p:nvPr/>
        </p:nvSpPr>
        <p:spPr bwMode="auto">
          <a:xfrm>
            <a:off x="4097338" y="4364038"/>
            <a:ext cx="311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i="1">
                <a:latin typeface="Times" pitchFamily="32" charset="0"/>
              </a:rPr>
              <a:t>b</a:t>
            </a:r>
            <a:r>
              <a:rPr kumimoji="1" lang="en-US" i="1" baseline="-25000">
                <a:latin typeface="Times" pitchFamily="32" charset="0"/>
              </a:rPr>
              <a:t>1</a:t>
            </a:r>
            <a:endParaRPr kumimoji="1" lang="en-US" i="1">
              <a:latin typeface="Times" pitchFamily="32" charset="0"/>
            </a:endParaRPr>
          </a:p>
        </p:txBody>
      </p:sp>
      <p:sp>
        <p:nvSpPr>
          <p:cNvPr id="16397" name="AutoShape 13"/>
          <p:cNvSpPr>
            <a:spLocks/>
          </p:cNvSpPr>
          <p:nvPr/>
        </p:nvSpPr>
        <p:spPr bwMode="auto">
          <a:xfrm rot="5400000">
            <a:off x="4678363" y="4083050"/>
            <a:ext cx="101600" cy="438150"/>
          </a:xfrm>
          <a:prstGeom prst="rightBrace">
            <a:avLst>
              <a:gd name="adj1" fmla="val 35937"/>
              <a:gd name="adj2" fmla="val 50000"/>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6398" name="Rectangle 14"/>
          <p:cNvSpPr>
            <a:spLocks noChangeArrowheads="1"/>
          </p:cNvSpPr>
          <p:nvPr/>
        </p:nvSpPr>
        <p:spPr bwMode="auto">
          <a:xfrm>
            <a:off x="4591050" y="4365625"/>
            <a:ext cx="311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kumimoji="1" lang="en-US" i="1">
                <a:latin typeface="Times" pitchFamily="32" charset="0"/>
              </a:rPr>
              <a:t>b</a:t>
            </a:r>
            <a:r>
              <a:rPr kumimoji="1" lang="en-US" i="1" baseline="-25000">
                <a:latin typeface="Times" pitchFamily="32" charset="0"/>
              </a:rPr>
              <a:t>0</a:t>
            </a:r>
            <a:endParaRPr kumimoji="1" lang="en-US" i="1">
              <a:latin typeface="Times" pitchFamily="3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A8AF9F03-2A5E-4A6D-BE06-4686C21BD976}" type="slidenum">
              <a:rPr lang="en-US"/>
              <a:pPr/>
              <a:t>8</a:t>
            </a:fld>
            <a:endParaRPr lang="en-US" sz="1400"/>
          </a:p>
        </p:txBody>
      </p:sp>
      <p:sp>
        <p:nvSpPr>
          <p:cNvPr id="18434" name="Rectangle 2"/>
          <p:cNvSpPr>
            <a:spLocks noGrp="1" noChangeArrowheads="1"/>
          </p:cNvSpPr>
          <p:nvPr>
            <p:ph type="body" idx="1"/>
          </p:nvPr>
        </p:nvSpPr>
        <p:spPr/>
        <p:txBody>
          <a:bodyPr/>
          <a:lstStyle/>
          <a:p>
            <a:r>
              <a:rPr kumimoji="0" lang="en-US"/>
              <a:t>To multiply two</a:t>
            </a:r>
            <a:r>
              <a:rPr kumimoji="0" lang="en-US">
                <a:solidFill>
                  <a:schemeClr val="folHlink"/>
                </a:solidFill>
              </a:rPr>
              <a:t> </a:t>
            </a:r>
            <a:r>
              <a:rPr kumimoji="0" lang="en-US" i="1">
                <a:solidFill>
                  <a:schemeClr val="folHlink"/>
                </a:solidFill>
                <a:latin typeface="Times" pitchFamily="32" charset="0"/>
                <a:ea typeface="ＭＳ Ｐゴシック" pitchFamily="32" charset="-128"/>
              </a:rPr>
              <a:t>n</a:t>
            </a:r>
            <a:r>
              <a:rPr kumimoji="0" lang="en-US">
                <a:solidFill>
                  <a:schemeClr val="folHlink"/>
                </a:solidFill>
              </a:rPr>
              <a:t>-bit integers </a:t>
            </a:r>
            <a:r>
              <a:rPr kumimoji="0" lang="en-US" i="1">
                <a:solidFill>
                  <a:schemeClr val="folHlink"/>
                </a:solidFill>
                <a:latin typeface="Times" pitchFamily="32" charset="0"/>
              </a:rPr>
              <a:t>a</a:t>
            </a:r>
            <a:r>
              <a:rPr kumimoji="0" lang="en-US">
                <a:solidFill>
                  <a:schemeClr val="folHlink"/>
                </a:solidFill>
              </a:rPr>
              <a:t> and </a:t>
            </a:r>
            <a:r>
              <a:rPr kumimoji="0" lang="en-US" i="1">
                <a:solidFill>
                  <a:schemeClr val="folHlink"/>
                </a:solidFill>
                <a:latin typeface="Times" pitchFamily="32" charset="0"/>
              </a:rPr>
              <a:t>b</a:t>
            </a:r>
            <a:r>
              <a:rPr kumimoji="0" lang="en-US">
                <a:solidFill>
                  <a:schemeClr val="folHlink"/>
                </a:solidFill>
              </a:rPr>
              <a:t>:</a:t>
            </a:r>
          </a:p>
          <a:p>
            <a:pPr lvl="1"/>
            <a:r>
              <a:rPr kumimoji="0" lang="en-US"/>
              <a:t>Add two ½</a:t>
            </a:r>
            <a:r>
              <a:rPr kumimoji="0" lang="en-US" i="1">
                <a:latin typeface="Times" pitchFamily="32" charset="0"/>
                <a:ea typeface="ＭＳ Ｐゴシック" pitchFamily="32" charset="-128"/>
              </a:rPr>
              <a:t>n</a:t>
            </a:r>
            <a:r>
              <a:rPr kumimoji="0" lang="en-US"/>
              <a:t> bit integers.</a:t>
            </a:r>
          </a:p>
          <a:p>
            <a:pPr lvl="1"/>
            <a:r>
              <a:rPr kumimoji="0" lang="en-US"/>
              <a:t>Multiply </a:t>
            </a:r>
            <a:r>
              <a:rPr kumimoji="0" lang="en-US">
                <a:solidFill>
                  <a:schemeClr val="accent1"/>
                </a:solidFill>
              </a:rPr>
              <a:t>three </a:t>
            </a:r>
            <a:r>
              <a:rPr kumimoji="0" lang="en-US"/>
              <a:t>½</a:t>
            </a:r>
            <a:r>
              <a:rPr kumimoji="0" lang="en-US" i="1">
                <a:latin typeface="Times" pitchFamily="32" charset="0"/>
                <a:ea typeface="ＭＳ Ｐゴシック" pitchFamily="32" charset="-128"/>
              </a:rPr>
              <a:t>n</a:t>
            </a:r>
            <a:r>
              <a:rPr kumimoji="0" lang="en-US"/>
              <a:t>-bit integers, recursively.</a:t>
            </a:r>
          </a:p>
          <a:p>
            <a:pPr lvl="1"/>
            <a:r>
              <a:rPr kumimoji="0" lang="en-US"/>
              <a:t>Add, subtract, and shift to obtain result.</a:t>
            </a:r>
          </a:p>
        </p:txBody>
      </p:sp>
      <p:sp>
        <p:nvSpPr>
          <p:cNvPr id="18435" name="Rectangle 3"/>
          <p:cNvSpPr>
            <a:spLocks noGrp="1" noChangeArrowheads="1"/>
          </p:cNvSpPr>
          <p:nvPr>
            <p:ph type="title"/>
          </p:nvPr>
        </p:nvSpPr>
        <p:spPr/>
        <p:txBody>
          <a:bodyPr/>
          <a:lstStyle/>
          <a:p>
            <a:r>
              <a:rPr kumimoji="0" lang="en-US"/>
              <a:t>Karatsuba Multiplication</a:t>
            </a:r>
          </a:p>
        </p:txBody>
      </p:sp>
      <p:graphicFrame>
        <p:nvGraphicFramePr>
          <p:cNvPr id="18448" name="Object 16"/>
          <p:cNvGraphicFramePr>
            <a:graphicFrameLocks noChangeAspect="1"/>
          </p:cNvGraphicFramePr>
          <p:nvPr/>
        </p:nvGraphicFramePr>
        <p:xfrm>
          <a:off x="1685925" y="2438400"/>
          <a:ext cx="5795963" cy="1749425"/>
        </p:xfrm>
        <a:graphic>
          <a:graphicData uri="http://schemas.openxmlformats.org/presentationml/2006/ole">
            <mc:AlternateContent xmlns:mc="http://schemas.openxmlformats.org/markup-compatibility/2006">
              <mc:Choice xmlns:v="urn:schemas-microsoft-com:vml" Requires="v">
                <p:oleObj spid="_x0000_s18461" name="Equation" r:id="rId4" imgW="5346700" imgH="1206500" progId="Equation.3">
                  <p:embed/>
                </p:oleObj>
              </mc:Choice>
              <mc:Fallback>
                <p:oleObj name="Equation" r:id="rId4" imgW="5346700" imgH="120650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l="-4276" t="-15158" r="-4276" b="-30316"/>
                      <a:stretch>
                        <a:fillRect/>
                      </a:stretch>
                    </p:blipFill>
                    <p:spPr bwMode="auto">
                      <a:xfrm>
                        <a:off x="1685925" y="2438400"/>
                        <a:ext cx="5795963" cy="17494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9" name="Oval 17"/>
          <p:cNvSpPr>
            <a:spLocks noChangeArrowheads="1"/>
          </p:cNvSpPr>
          <p:nvPr/>
        </p:nvSpPr>
        <p:spPr bwMode="auto">
          <a:xfrm>
            <a:off x="2930525" y="3870325"/>
            <a:ext cx="209550" cy="209550"/>
          </a:xfrm>
          <a:prstGeom prst="ellipse">
            <a:avLst/>
          </a:prstGeom>
          <a:solidFill>
            <a:schemeClr val="bg2"/>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900">
                <a:solidFill>
                  <a:schemeClr val="bg1"/>
                </a:solidFill>
              </a:rPr>
              <a:t>1</a:t>
            </a:r>
          </a:p>
        </p:txBody>
      </p:sp>
      <p:sp>
        <p:nvSpPr>
          <p:cNvPr id="18450" name="Oval 18"/>
          <p:cNvSpPr>
            <a:spLocks noChangeArrowheads="1"/>
          </p:cNvSpPr>
          <p:nvPr/>
        </p:nvSpPr>
        <p:spPr bwMode="auto">
          <a:xfrm>
            <a:off x="4627563" y="3867150"/>
            <a:ext cx="209550" cy="209550"/>
          </a:xfrm>
          <a:prstGeom prst="ellipse">
            <a:avLst/>
          </a:prstGeom>
          <a:solidFill>
            <a:schemeClr val="bg2"/>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900">
                <a:solidFill>
                  <a:schemeClr val="bg1"/>
                </a:solidFill>
              </a:rPr>
              <a:t>2</a:t>
            </a:r>
          </a:p>
        </p:txBody>
      </p:sp>
      <p:sp>
        <p:nvSpPr>
          <p:cNvPr id="18451" name="Oval 19"/>
          <p:cNvSpPr>
            <a:spLocks noChangeArrowheads="1"/>
          </p:cNvSpPr>
          <p:nvPr/>
        </p:nvSpPr>
        <p:spPr bwMode="auto">
          <a:xfrm>
            <a:off x="5737225" y="3867150"/>
            <a:ext cx="209550" cy="209550"/>
          </a:xfrm>
          <a:prstGeom prst="ellipse">
            <a:avLst/>
          </a:prstGeom>
          <a:solidFill>
            <a:schemeClr val="bg2"/>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900">
                <a:solidFill>
                  <a:schemeClr val="bg1"/>
                </a:solidFill>
              </a:rPr>
              <a:t>1</a:t>
            </a:r>
          </a:p>
        </p:txBody>
      </p:sp>
      <p:sp>
        <p:nvSpPr>
          <p:cNvPr id="18452" name="Oval 20"/>
          <p:cNvSpPr>
            <a:spLocks noChangeArrowheads="1"/>
          </p:cNvSpPr>
          <p:nvPr/>
        </p:nvSpPr>
        <p:spPr bwMode="auto">
          <a:xfrm>
            <a:off x="6972300" y="3865563"/>
            <a:ext cx="209550" cy="209550"/>
          </a:xfrm>
          <a:prstGeom prst="ellipse">
            <a:avLst/>
          </a:prstGeom>
          <a:solidFill>
            <a:schemeClr val="bg2"/>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900">
                <a:solidFill>
                  <a:schemeClr val="bg1"/>
                </a:solidFill>
              </a:rPr>
              <a:t>3</a:t>
            </a:r>
          </a:p>
        </p:txBody>
      </p:sp>
      <p:sp>
        <p:nvSpPr>
          <p:cNvPr id="18453" name="Oval 21"/>
          <p:cNvSpPr>
            <a:spLocks noChangeArrowheads="1"/>
          </p:cNvSpPr>
          <p:nvPr/>
        </p:nvSpPr>
        <p:spPr bwMode="auto">
          <a:xfrm>
            <a:off x="6281738" y="3873500"/>
            <a:ext cx="209550" cy="209550"/>
          </a:xfrm>
          <a:prstGeom prst="ellipse">
            <a:avLst/>
          </a:prstGeom>
          <a:solidFill>
            <a:schemeClr val="bg2"/>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900">
                <a:solidFill>
                  <a:schemeClr val="bg1"/>
                </a:solidFill>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fld id="{D8D4CD3C-21AA-4583-93C0-395D214268F2}" type="slidenum">
              <a:rPr lang="en-US"/>
              <a:pPr/>
              <a:t>9</a:t>
            </a:fld>
            <a:endParaRPr lang="en-US" sz="1400"/>
          </a:p>
        </p:txBody>
      </p:sp>
      <p:sp>
        <p:nvSpPr>
          <p:cNvPr id="1026" name="Rectangle 2"/>
          <p:cNvSpPr>
            <a:spLocks noGrp="1" noChangeArrowheads="1"/>
          </p:cNvSpPr>
          <p:nvPr>
            <p:ph type="body" idx="1"/>
          </p:nvPr>
        </p:nvSpPr>
        <p:spPr/>
        <p:txBody>
          <a:bodyPr/>
          <a:lstStyle/>
          <a:p>
            <a:r>
              <a:rPr kumimoji="0" lang="en-US"/>
              <a:t>To multiply two</a:t>
            </a:r>
            <a:r>
              <a:rPr kumimoji="0" lang="en-US">
                <a:solidFill>
                  <a:schemeClr val="folHlink"/>
                </a:solidFill>
              </a:rPr>
              <a:t> </a:t>
            </a:r>
            <a:r>
              <a:rPr kumimoji="0" lang="en-US" i="1">
                <a:solidFill>
                  <a:schemeClr val="folHlink"/>
                </a:solidFill>
                <a:latin typeface="Times" pitchFamily="32" charset="0"/>
                <a:ea typeface="ＭＳ Ｐゴシック" pitchFamily="32" charset="-128"/>
              </a:rPr>
              <a:t>n</a:t>
            </a:r>
            <a:r>
              <a:rPr kumimoji="0" lang="en-US">
                <a:solidFill>
                  <a:schemeClr val="folHlink"/>
                </a:solidFill>
              </a:rPr>
              <a:t>-bit integers </a:t>
            </a:r>
            <a:r>
              <a:rPr kumimoji="0" lang="en-US" i="1">
                <a:solidFill>
                  <a:schemeClr val="folHlink"/>
                </a:solidFill>
                <a:latin typeface="Times" pitchFamily="32" charset="0"/>
              </a:rPr>
              <a:t>a</a:t>
            </a:r>
            <a:r>
              <a:rPr kumimoji="0" lang="en-US">
                <a:solidFill>
                  <a:schemeClr val="folHlink"/>
                </a:solidFill>
              </a:rPr>
              <a:t> and </a:t>
            </a:r>
            <a:r>
              <a:rPr kumimoji="0" lang="en-US" i="1">
                <a:solidFill>
                  <a:schemeClr val="folHlink"/>
                </a:solidFill>
                <a:latin typeface="Times" pitchFamily="32" charset="0"/>
              </a:rPr>
              <a:t>b</a:t>
            </a:r>
            <a:r>
              <a:rPr kumimoji="0" lang="en-US">
                <a:solidFill>
                  <a:schemeClr val="folHlink"/>
                </a:solidFill>
              </a:rPr>
              <a:t>:</a:t>
            </a:r>
          </a:p>
          <a:p>
            <a:pPr lvl="1"/>
            <a:r>
              <a:rPr kumimoji="0" lang="en-US"/>
              <a:t>Add two ½</a:t>
            </a:r>
            <a:r>
              <a:rPr kumimoji="0" lang="en-US" i="1">
                <a:latin typeface="Times" pitchFamily="32" charset="0"/>
                <a:ea typeface="ＭＳ Ｐゴシック" pitchFamily="32" charset="-128"/>
              </a:rPr>
              <a:t>n</a:t>
            </a:r>
            <a:r>
              <a:rPr kumimoji="0" lang="en-US"/>
              <a:t> bit integers.</a:t>
            </a:r>
          </a:p>
          <a:p>
            <a:pPr lvl="1"/>
            <a:r>
              <a:rPr kumimoji="0" lang="en-US"/>
              <a:t>Multiply </a:t>
            </a:r>
            <a:r>
              <a:rPr kumimoji="0" lang="en-US">
                <a:solidFill>
                  <a:schemeClr val="accent1"/>
                </a:solidFill>
              </a:rPr>
              <a:t>three </a:t>
            </a:r>
            <a:r>
              <a:rPr kumimoji="0" lang="en-US"/>
              <a:t>½</a:t>
            </a:r>
            <a:r>
              <a:rPr kumimoji="0" lang="en-US" i="1">
                <a:latin typeface="Times" pitchFamily="32" charset="0"/>
                <a:ea typeface="ＭＳ Ｐゴシック" pitchFamily="32" charset="-128"/>
              </a:rPr>
              <a:t>n</a:t>
            </a:r>
            <a:r>
              <a:rPr kumimoji="0" lang="en-US"/>
              <a:t>-bit integers, recursively.</a:t>
            </a:r>
          </a:p>
          <a:p>
            <a:pPr lvl="1"/>
            <a:r>
              <a:rPr kumimoji="0" lang="en-US"/>
              <a:t>Add, subtract, and shift to obtain result.</a:t>
            </a:r>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pPr lvl="1"/>
            <a:endParaRPr kumimoji="0" lang="en-US"/>
          </a:p>
          <a:p>
            <a:r>
              <a:rPr kumimoji="0" lang="en-US"/>
              <a:t>Theorem.  </a:t>
            </a:r>
            <a:r>
              <a:rPr kumimoji="0" lang="en-US">
                <a:solidFill>
                  <a:schemeClr val="hlink"/>
                </a:solidFill>
              </a:rPr>
              <a:t>[Karatsuba-Ofman 1962]  </a:t>
            </a:r>
            <a:r>
              <a:rPr kumimoji="0" lang="en-US">
                <a:solidFill>
                  <a:schemeClr val="tx1"/>
                </a:solidFill>
                <a:ea typeface="ＭＳ Ｐゴシック" pitchFamily="32" charset="-128"/>
              </a:rPr>
              <a:t>Can multiply two </a:t>
            </a:r>
            <a:r>
              <a:rPr kumimoji="0" lang="en-US" i="1">
                <a:solidFill>
                  <a:schemeClr val="tx1"/>
                </a:solidFill>
                <a:latin typeface="Times" pitchFamily="32" charset="0"/>
                <a:ea typeface="ＭＳ Ｐゴシック" pitchFamily="32" charset="-128"/>
              </a:rPr>
              <a:t>n</a:t>
            </a:r>
            <a:r>
              <a:rPr kumimoji="0" lang="en-US">
                <a:solidFill>
                  <a:schemeClr val="tx1"/>
                </a:solidFill>
                <a:ea typeface="ＭＳ Ｐゴシック" pitchFamily="32" charset="-128"/>
              </a:rPr>
              <a:t>-bit integers</a:t>
            </a:r>
            <a:br>
              <a:rPr kumimoji="0" lang="en-US">
                <a:solidFill>
                  <a:schemeClr val="tx1"/>
                </a:solidFill>
                <a:ea typeface="ＭＳ Ｐゴシック" pitchFamily="32" charset="-128"/>
              </a:rPr>
            </a:br>
            <a:r>
              <a:rPr kumimoji="0" lang="en-US">
                <a:solidFill>
                  <a:schemeClr val="tx1"/>
                </a:solidFill>
                <a:ea typeface="ＭＳ Ｐゴシック" pitchFamily="32" charset="-128"/>
              </a:rPr>
              <a:t>in </a:t>
            </a:r>
            <a:r>
              <a:rPr kumimoji="0" lang="en-US" i="1">
                <a:solidFill>
                  <a:schemeClr val="tx1"/>
                </a:solidFill>
                <a:latin typeface="Times" pitchFamily="32" charset="0"/>
                <a:ea typeface="ＭＳ Ｐゴシック" pitchFamily="32" charset="-128"/>
              </a:rPr>
              <a:t>O</a:t>
            </a:r>
            <a:r>
              <a:rPr kumimoji="0" lang="en-US">
                <a:solidFill>
                  <a:schemeClr val="tx1"/>
                </a:solidFill>
                <a:latin typeface="Times" pitchFamily="32" charset="0"/>
                <a:ea typeface="ＭＳ Ｐゴシック" pitchFamily="32" charset="-128"/>
              </a:rPr>
              <a:t>(</a:t>
            </a:r>
            <a:r>
              <a:rPr kumimoji="0" lang="en-US" i="1">
                <a:solidFill>
                  <a:schemeClr val="tx1"/>
                </a:solidFill>
                <a:latin typeface="Times" pitchFamily="32" charset="0"/>
                <a:ea typeface="ＭＳ Ｐゴシック" pitchFamily="32" charset="-128"/>
              </a:rPr>
              <a:t>n</a:t>
            </a:r>
            <a:r>
              <a:rPr kumimoji="0" lang="en-US" baseline="30000">
                <a:solidFill>
                  <a:schemeClr val="tx1"/>
                </a:solidFill>
                <a:latin typeface="Times" pitchFamily="32" charset="0"/>
                <a:ea typeface="ＭＳ Ｐゴシック" pitchFamily="32" charset="-128"/>
              </a:rPr>
              <a:t>1.585</a:t>
            </a:r>
            <a:r>
              <a:rPr kumimoji="0" lang="en-US">
                <a:solidFill>
                  <a:schemeClr val="tx1"/>
                </a:solidFill>
                <a:latin typeface="Times" pitchFamily="32" charset="0"/>
                <a:ea typeface="ＭＳ Ｐゴシック" pitchFamily="32" charset="-128"/>
              </a:rPr>
              <a:t>)</a:t>
            </a:r>
            <a:r>
              <a:rPr kumimoji="0" lang="en-US">
                <a:solidFill>
                  <a:schemeClr val="tx1"/>
                </a:solidFill>
                <a:ea typeface="ＭＳ Ｐゴシック" pitchFamily="32" charset="-128"/>
              </a:rPr>
              <a:t> bit operations.</a:t>
            </a:r>
          </a:p>
          <a:p>
            <a:pPr eaLnBrk="1" hangingPunct="1">
              <a:lnSpc>
                <a:spcPct val="100000"/>
              </a:lnSpc>
              <a:spcBef>
                <a:spcPct val="20000"/>
              </a:spcBef>
              <a:buClrTx/>
              <a:buSzTx/>
              <a:buFontTx/>
              <a:buChar char="•"/>
            </a:pPr>
            <a:endParaRPr kumimoji="0" lang="en-US">
              <a:solidFill>
                <a:schemeClr val="tx1"/>
              </a:solidFill>
              <a:ea typeface="ＭＳ Ｐゴシック" pitchFamily="32" charset="-128"/>
            </a:endParaRPr>
          </a:p>
          <a:p>
            <a:pPr eaLnBrk="1" hangingPunct="1">
              <a:lnSpc>
                <a:spcPct val="100000"/>
              </a:lnSpc>
              <a:spcBef>
                <a:spcPct val="20000"/>
              </a:spcBef>
              <a:buClrTx/>
              <a:buSzTx/>
              <a:buFontTx/>
              <a:buChar char="•"/>
            </a:pPr>
            <a:endParaRPr kumimoji="0" lang="en-US"/>
          </a:p>
        </p:txBody>
      </p:sp>
      <p:sp>
        <p:nvSpPr>
          <p:cNvPr id="1027" name="Rectangle 3"/>
          <p:cNvSpPr>
            <a:spLocks noGrp="1" noChangeArrowheads="1"/>
          </p:cNvSpPr>
          <p:nvPr>
            <p:ph type="title"/>
          </p:nvPr>
        </p:nvSpPr>
        <p:spPr/>
        <p:txBody>
          <a:bodyPr/>
          <a:lstStyle/>
          <a:p>
            <a:r>
              <a:rPr kumimoji="0" lang="en-US"/>
              <a:t>Karatsuba Multiplication</a:t>
            </a:r>
          </a:p>
        </p:txBody>
      </p:sp>
      <p:graphicFrame>
        <p:nvGraphicFramePr>
          <p:cNvPr id="1035" name="Object 11"/>
          <p:cNvGraphicFramePr>
            <a:graphicFrameLocks noChangeAspect="1"/>
          </p:cNvGraphicFramePr>
          <p:nvPr/>
        </p:nvGraphicFramePr>
        <p:xfrm>
          <a:off x="617538" y="5578475"/>
          <a:ext cx="8243887" cy="731838"/>
        </p:xfrm>
        <a:graphic>
          <a:graphicData uri="http://schemas.openxmlformats.org/presentationml/2006/ole">
            <mc:AlternateContent xmlns:mc="http://schemas.openxmlformats.org/markup-compatibility/2006">
              <mc:Choice xmlns:v="urn:schemas-microsoft-com:vml" Requires="v">
                <p:oleObj spid="_x0000_s1057" name="Equation" r:id="rId4" imgW="7988300" imgH="558800" progId="Equation.3">
                  <p:embed/>
                </p:oleObj>
              </mc:Choice>
              <mc:Fallback>
                <p:oleObj name="Equation" r:id="rId4" imgW="7988300" imgH="5588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l="-1682" t="-15652" r="-1682" b="-15652"/>
                      <a:stretch>
                        <a:fillRect/>
                      </a:stretch>
                    </p:blipFill>
                    <p:spPr bwMode="auto">
                      <a:xfrm>
                        <a:off x="617538" y="5578475"/>
                        <a:ext cx="8243887" cy="73183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7" name="Object 13"/>
          <p:cNvGraphicFramePr>
            <a:graphicFrameLocks noChangeAspect="1"/>
          </p:cNvGraphicFramePr>
          <p:nvPr/>
        </p:nvGraphicFramePr>
        <p:xfrm>
          <a:off x="1685925" y="2438400"/>
          <a:ext cx="5795963" cy="1749425"/>
        </p:xfrm>
        <a:graphic>
          <a:graphicData uri="http://schemas.openxmlformats.org/presentationml/2006/ole">
            <mc:AlternateContent xmlns:mc="http://schemas.openxmlformats.org/markup-compatibility/2006">
              <mc:Choice xmlns:v="urn:schemas-microsoft-com:vml" Requires="v">
                <p:oleObj spid="_x0000_s1058" name="Equation" r:id="rId6" imgW="5346700" imgH="1206500" progId="Equation.3">
                  <p:embed/>
                </p:oleObj>
              </mc:Choice>
              <mc:Fallback>
                <p:oleObj name="Equation" r:id="rId6" imgW="5346700" imgH="12065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l="-4276" t="-15158" r="-4276" b="-30316"/>
                      <a:stretch>
                        <a:fillRect/>
                      </a:stretch>
                    </p:blipFill>
                    <p:spPr bwMode="auto">
                      <a:xfrm>
                        <a:off x="1685925" y="2438400"/>
                        <a:ext cx="5795963" cy="17494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8" name="Oval 14"/>
          <p:cNvSpPr>
            <a:spLocks noChangeArrowheads="1"/>
          </p:cNvSpPr>
          <p:nvPr/>
        </p:nvSpPr>
        <p:spPr bwMode="auto">
          <a:xfrm>
            <a:off x="2930525" y="3870325"/>
            <a:ext cx="209550" cy="209550"/>
          </a:xfrm>
          <a:prstGeom prst="ellipse">
            <a:avLst/>
          </a:prstGeom>
          <a:solidFill>
            <a:schemeClr val="bg2"/>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900">
                <a:solidFill>
                  <a:schemeClr val="bg1"/>
                </a:solidFill>
              </a:rPr>
              <a:t>1</a:t>
            </a:r>
          </a:p>
        </p:txBody>
      </p:sp>
      <p:sp>
        <p:nvSpPr>
          <p:cNvPr id="1039" name="Oval 15"/>
          <p:cNvSpPr>
            <a:spLocks noChangeArrowheads="1"/>
          </p:cNvSpPr>
          <p:nvPr/>
        </p:nvSpPr>
        <p:spPr bwMode="auto">
          <a:xfrm>
            <a:off x="4627563" y="3867150"/>
            <a:ext cx="209550" cy="209550"/>
          </a:xfrm>
          <a:prstGeom prst="ellipse">
            <a:avLst/>
          </a:prstGeom>
          <a:solidFill>
            <a:schemeClr val="bg2"/>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900">
                <a:solidFill>
                  <a:schemeClr val="bg1"/>
                </a:solidFill>
              </a:rPr>
              <a:t>2</a:t>
            </a:r>
          </a:p>
        </p:txBody>
      </p:sp>
      <p:sp>
        <p:nvSpPr>
          <p:cNvPr id="1040" name="Oval 16"/>
          <p:cNvSpPr>
            <a:spLocks noChangeArrowheads="1"/>
          </p:cNvSpPr>
          <p:nvPr/>
        </p:nvSpPr>
        <p:spPr bwMode="auto">
          <a:xfrm>
            <a:off x="5737225" y="3867150"/>
            <a:ext cx="209550" cy="209550"/>
          </a:xfrm>
          <a:prstGeom prst="ellipse">
            <a:avLst/>
          </a:prstGeom>
          <a:solidFill>
            <a:schemeClr val="bg2"/>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900">
                <a:solidFill>
                  <a:schemeClr val="bg1"/>
                </a:solidFill>
              </a:rPr>
              <a:t>1</a:t>
            </a:r>
          </a:p>
        </p:txBody>
      </p:sp>
      <p:sp>
        <p:nvSpPr>
          <p:cNvPr id="1041" name="Oval 17"/>
          <p:cNvSpPr>
            <a:spLocks noChangeArrowheads="1"/>
          </p:cNvSpPr>
          <p:nvPr/>
        </p:nvSpPr>
        <p:spPr bwMode="auto">
          <a:xfrm>
            <a:off x="6972300" y="3865563"/>
            <a:ext cx="209550" cy="209550"/>
          </a:xfrm>
          <a:prstGeom prst="ellipse">
            <a:avLst/>
          </a:prstGeom>
          <a:solidFill>
            <a:schemeClr val="bg2"/>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900">
                <a:solidFill>
                  <a:schemeClr val="bg1"/>
                </a:solidFill>
              </a:rPr>
              <a:t>3</a:t>
            </a:r>
          </a:p>
        </p:txBody>
      </p:sp>
      <p:sp>
        <p:nvSpPr>
          <p:cNvPr id="1042" name="Oval 18"/>
          <p:cNvSpPr>
            <a:spLocks noChangeArrowheads="1"/>
          </p:cNvSpPr>
          <p:nvPr/>
        </p:nvSpPr>
        <p:spPr bwMode="auto">
          <a:xfrm>
            <a:off x="6281738" y="3873500"/>
            <a:ext cx="209550" cy="209550"/>
          </a:xfrm>
          <a:prstGeom prst="ellipse">
            <a:avLst/>
          </a:prstGeom>
          <a:solidFill>
            <a:schemeClr val="bg2"/>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1" lang="en-US" sz="900">
                <a:solidFill>
                  <a:schemeClr val="bg1"/>
                </a:solidFill>
              </a:rPr>
              <a:t>3</a:t>
            </a:r>
          </a:p>
        </p:txBody>
      </p:sp>
    </p:spTree>
  </p:cSld>
  <p:clrMapOvr>
    <a:masterClrMapping/>
  </p:clrMapOvr>
</p:sld>
</file>

<file path=ppt/theme/theme1.xml><?xml version="1.0" encoding="utf-8"?>
<a:theme xmlns:a="http://schemas.openxmlformats.org/drawingml/2006/main" name="alg-design">
  <a:themeElements>
    <a:clrScheme name="">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003399"/>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hlink"/>
            </a:solidFill>
            <a:effectLst/>
            <a:latin typeface="Comic Sans MS" pitchFamily="66"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hlink"/>
            </a:solidFill>
            <a:effectLst/>
            <a:latin typeface="Comic Sans MS" pitchFamily="66" charset="0"/>
            <a:ea typeface="ＭＳ Ｐゴシック" pitchFamily="32" charset="-128"/>
          </a:defRPr>
        </a:defP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WAYNE:public_html:kleinberg-tardos:alg-design.pot</Template>
  <TotalTime>4221</TotalTime>
  <Words>4419</Words>
  <Application>Microsoft Office PowerPoint</Application>
  <PresentationFormat>全屏显示(4:3)</PresentationFormat>
  <Paragraphs>985</Paragraphs>
  <Slides>57</Slides>
  <Notes>57</Notes>
  <HiddenSlides>0</HiddenSlides>
  <MMClips>1</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69" baseType="lpstr">
      <vt:lpstr>Monotype Sorts</vt:lpstr>
      <vt:lpstr>Arial</vt:lpstr>
      <vt:lpstr>Cambria Math</vt:lpstr>
      <vt:lpstr>Comic Sans MS</vt:lpstr>
      <vt:lpstr>Courier New</vt:lpstr>
      <vt:lpstr>MT Extra</vt:lpstr>
      <vt:lpstr>Times</vt:lpstr>
      <vt:lpstr>Times New Roman</vt:lpstr>
      <vt:lpstr>Verdana</vt:lpstr>
      <vt:lpstr>Wingdings</vt:lpstr>
      <vt:lpstr>alg-design</vt:lpstr>
      <vt:lpstr>Equation</vt:lpstr>
      <vt:lpstr>How to Multiply</vt:lpstr>
      <vt:lpstr>Complex Multiplication</vt:lpstr>
      <vt:lpstr>Complex Multiplication</vt:lpstr>
      <vt:lpstr>5.5  Integer Multiplication</vt:lpstr>
      <vt:lpstr>Integer Addition</vt:lpstr>
      <vt:lpstr>Integer Multiplication</vt:lpstr>
      <vt:lpstr>Divide-and-Conquer Multiplication:  Warmup</vt:lpstr>
      <vt:lpstr>Karatsuba Multiplication</vt:lpstr>
      <vt:lpstr>Karatsuba Multiplication</vt:lpstr>
      <vt:lpstr>Fast Integer Division Too (!)</vt:lpstr>
      <vt:lpstr>Matrix Multiplication</vt:lpstr>
      <vt:lpstr>Dot Product</vt:lpstr>
      <vt:lpstr>Matrix Multiplication</vt:lpstr>
      <vt:lpstr>Block Matrix Multiplication</vt:lpstr>
      <vt:lpstr>Matrix Multiplication:  Warmup</vt:lpstr>
      <vt:lpstr>Fast Matrix Multiplication</vt:lpstr>
      <vt:lpstr>Fast Matrix Multiplication</vt:lpstr>
      <vt:lpstr>Fast Matrix Multiplication:  Practice</vt:lpstr>
      <vt:lpstr>Fast Matrix Multiplication:  Theory</vt:lpstr>
      <vt:lpstr>Fast Matrix Multiplication:  Theory</vt:lpstr>
      <vt:lpstr>5.6 Convolution and FFT</vt:lpstr>
      <vt:lpstr>Fourier Analysis</vt:lpstr>
      <vt:lpstr>Time Domain vs. Frequency Domain</vt:lpstr>
      <vt:lpstr>Time Domain vs. Frequency Domain</vt:lpstr>
      <vt:lpstr>Fast Fourier Transform</vt:lpstr>
      <vt:lpstr>Fast Fourier Transform:  Applications</vt:lpstr>
      <vt:lpstr>Fast Fourier Transform:  Brief History</vt:lpstr>
      <vt:lpstr>Polynomials:  Coefficient Representation</vt:lpstr>
      <vt:lpstr>A Modest PhD Dissertation Title</vt:lpstr>
      <vt:lpstr>Polynomials:  Point-Value Representation</vt:lpstr>
      <vt:lpstr>Polynomials:  Point-Value Representation</vt:lpstr>
      <vt:lpstr>Converting Between Two Polynomial Representations</vt:lpstr>
      <vt:lpstr>Converting Between Two Representations:  Brute Force</vt:lpstr>
      <vt:lpstr>Converting Between Two Representations:  Brute Force</vt:lpstr>
      <vt:lpstr>Divide-and-Conquer</vt:lpstr>
      <vt:lpstr>Coefficient to Point-Value Representation:  Intuition</vt:lpstr>
      <vt:lpstr>Coefficient to Point-Value Representation:  Intuition</vt:lpstr>
      <vt:lpstr>Discrete Fourier Transform</vt:lpstr>
      <vt:lpstr>Roots of Unity</vt:lpstr>
      <vt:lpstr>Fast Fourier Transform</vt:lpstr>
      <vt:lpstr>FFT Algorithm</vt:lpstr>
      <vt:lpstr>FFT Summary</vt:lpstr>
      <vt:lpstr>Recursion Tree</vt:lpstr>
      <vt:lpstr>Inverse Discrete Fourier Transform</vt:lpstr>
      <vt:lpstr>Inverse DFT</vt:lpstr>
      <vt:lpstr>Inverse FFT:  Proof of Correctness</vt:lpstr>
      <vt:lpstr>Inverse FFT:  Algorithm</vt:lpstr>
      <vt:lpstr>Inverse FFT Summary</vt:lpstr>
      <vt:lpstr>Polynomial Multiplication</vt:lpstr>
      <vt:lpstr>FFT in Practice ?</vt:lpstr>
      <vt:lpstr>FFT in Practice</vt:lpstr>
      <vt:lpstr>Integer Multiplication, Redux</vt:lpstr>
      <vt:lpstr>Integer Multiplication, Redux</vt:lpstr>
      <vt:lpstr>Integer Arithmetic</vt:lpstr>
      <vt:lpstr>Factoring</vt:lpstr>
      <vt:lpstr>Factoring and RSA</vt:lpstr>
      <vt:lpstr>Shor's Algorithm</vt:lpstr>
    </vt:vector>
  </TitlesOfParts>
  <Company>Princeton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Multiply</dc:title>
  <dc:creator>Kevin Wayne</dc:creator>
  <cp:lastModifiedBy>young li</cp:lastModifiedBy>
  <cp:revision>43</cp:revision>
  <cp:lastPrinted>2007-04-10T21:38:44Z</cp:lastPrinted>
  <dcterms:created xsi:type="dcterms:W3CDTF">2007-04-09T13:48:49Z</dcterms:created>
  <dcterms:modified xsi:type="dcterms:W3CDTF">2019-04-03T14:13:45Z</dcterms:modified>
</cp:coreProperties>
</file>