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4" r:id="rId1"/>
  </p:sldMasterIdLst>
  <p:notesMasterIdLst>
    <p:notesMasterId r:id="rId72"/>
  </p:notesMasterIdLst>
  <p:handoutMasterIdLst>
    <p:handoutMasterId r:id="rId73"/>
  </p:handoutMasterIdLst>
  <p:sldIdLst>
    <p:sldId id="516" r:id="rId2"/>
    <p:sldId id="502" r:id="rId3"/>
    <p:sldId id="508" r:id="rId4"/>
    <p:sldId id="509" r:id="rId5"/>
    <p:sldId id="490" r:id="rId6"/>
    <p:sldId id="393" r:id="rId7"/>
    <p:sldId id="394" r:id="rId8"/>
    <p:sldId id="410" r:id="rId9"/>
    <p:sldId id="429" r:id="rId10"/>
    <p:sldId id="443" r:id="rId11"/>
    <p:sldId id="503" r:id="rId12"/>
    <p:sldId id="489" r:id="rId13"/>
    <p:sldId id="431" r:id="rId14"/>
    <p:sldId id="430" r:id="rId15"/>
    <p:sldId id="460" r:id="rId16"/>
    <p:sldId id="491" r:id="rId17"/>
    <p:sldId id="434" r:id="rId18"/>
    <p:sldId id="487" r:id="rId19"/>
    <p:sldId id="514" r:id="rId20"/>
    <p:sldId id="435" r:id="rId21"/>
    <p:sldId id="436" r:id="rId22"/>
    <p:sldId id="492" r:id="rId23"/>
    <p:sldId id="437" r:id="rId24"/>
    <p:sldId id="461" r:id="rId25"/>
    <p:sldId id="515" r:id="rId26"/>
    <p:sldId id="469" r:id="rId27"/>
    <p:sldId id="462" r:id="rId28"/>
    <p:sldId id="438" r:id="rId29"/>
    <p:sldId id="496" r:id="rId30"/>
    <p:sldId id="497" r:id="rId31"/>
    <p:sldId id="498" r:id="rId32"/>
    <p:sldId id="501" r:id="rId33"/>
    <p:sldId id="512" r:id="rId34"/>
    <p:sldId id="499" r:id="rId35"/>
    <p:sldId id="500" r:id="rId36"/>
    <p:sldId id="488" r:id="rId37"/>
    <p:sldId id="493" r:id="rId38"/>
    <p:sldId id="472" r:id="rId39"/>
    <p:sldId id="473" r:id="rId40"/>
    <p:sldId id="474" r:id="rId41"/>
    <p:sldId id="475" r:id="rId42"/>
    <p:sldId id="476" r:id="rId43"/>
    <p:sldId id="494" r:id="rId44"/>
    <p:sldId id="477" r:id="rId45"/>
    <p:sldId id="478" r:id="rId46"/>
    <p:sldId id="510" r:id="rId47"/>
    <p:sldId id="495" r:id="rId48"/>
    <p:sldId id="511" r:id="rId49"/>
    <p:sldId id="480" r:id="rId50"/>
    <p:sldId id="481" r:id="rId51"/>
    <p:sldId id="482" r:id="rId52"/>
    <p:sldId id="483" r:id="rId53"/>
    <p:sldId id="513" r:id="rId54"/>
    <p:sldId id="517" r:id="rId55"/>
    <p:sldId id="518" r:id="rId56"/>
    <p:sldId id="519" r:id="rId57"/>
    <p:sldId id="520" r:id="rId58"/>
    <p:sldId id="521" r:id="rId59"/>
    <p:sldId id="522" r:id="rId60"/>
    <p:sldId id="523" r:id="rId61"/>
    <p:sldId id="524" r:id="rId62"/>
    <p:sldId id="525" r:id="rId63"/>
    <p:sldId id="526" r:id="rId64"/>
    <p:sldId id="527" r:id="rId65"/>
    <p:sldId id="528" r:id="rId66"/>
    <p:sldId id="529" r:id="rId67"/>
    <p:sldId id="530" r:id="rId68"/>
    <p:sldId id="531" r:id="rId69"/>
    <p:sldId id="532" r:id="rId70"/>
    <p:sldId id="533" r:id="rId71"/>
  </p:sldIdLst>
  <p:sldSz cx="9144000" cy="6858000" type="screen4x3"/>
  <p:notesSz cx="9269413" cy="7019925"/>
  <p:defaultTextStyle>
    <a:defPPr>
      <a:defRPr lang="en-US"/>
    </a:defPPr>
    <a:lvl1pPr algn="l" rtl="0" eaLnBrk="0" fontAlgn="base" hangingPunct="0">
      <a:spcBef>
        <a:spcPct val="0"/>
      </a:spcBef>
      <a:spcAft>
        <a:spcPct val="0"/>
      </a:spcAft>
      <a:defRPr kumimoji="1" sz="1600" kern="1200">
        <a:solidFill>
          <a:schemeClr val="tx1"/>
        </a:solidFill>
        <a:latin typeface="Comic Sans MS" pitchFamily="66" charset="0"/>
        <a:ea typeface="ＭＳ Ｐゴシック" pitchFamily="32" charset="-128"/>
        <a:cs typeface="+mn-cs"/>
      </a:defRPr>
    </a:lvl1pPr>
    <a:lvl2pPr marL="457200" algn="l" rtl="0" eaLnBrk="0" fontAlgn="base" hangingPunct="0">
      <a:spcBef>
        <a:spcPct val="0"/>
      </a:spcBef>
      <a:spcAft>
        <a:spcPct val="0"/>
      </a:spcAft>
      <a:defRPr kumimoji="1" sz="1600" kern="1200">
        <a:solidFill>
          <a:schemeClr val="tx1"/>
        </a:solidFill>
        <a:latin typeface="Comic Sans MS" pitchFamily="66" charset="0"/>
        <a:ea typeface="ＭＳ Ｐゴシック" pitchFamily="32" charset="-128"/>
        <a:cs typeface="+mn-cs"/>
      </a:defRPr>
    </a:lvl2pPr>
    <a:lvl3pPr marL="914400" algn="l" rtl="0" eaLnBrk="0" fontAlgn="base" hangingPunct="0">
      <a:spcBef>
        <a:spcPct val="0"/>
      </a:spcBef>
      <a:spcAft>
        <a:spcPct val="0"/>
      </a:spcAft>
      <a:defRPr kumimoji="1" sz="1600" kern="1200">
        <a:solidFill>
          <a:schemeClr val="tx1"/>
        </a:solidFill>
        <a:latin typeface="Comic Sans MS" pitchFamily="66" charset="0"/>
        <a:ea typeface="ＭＳ Ｐゴシック" pitchFamily="32" charset="-128"/>
        <a:cs typeface="+mn-cs"/>
      </a:defRPr>
    </a:lvl3pPr>
    <a:lvl4pPr marL="1371600" algn="l" rtl="0" eaLnBrk="0" fontAlgn="base" hangingPunct="0">
      <a:spcBef>
        <a:spcPct val="0"/>
      </a:spcBef>
      <a:spcAft>
        <a:spcPct val="0"/>
      </a:spcAft>
      <a:defRPr kumimoji="1" sz="1600" kern="1200">
        <a:solidFill>
          <a:schemeClr val="tx1"/>
        </a:solidFill>
        <a:latin typeface="Comic Sans MS" pitchFamily="66" charset="0"/>
        <a:ea typeface="ＭＳ Ｐゴシック" pitchFamily="32" charset="-128"/>
        <a:cs typeface="+mn-cs"/>
      </a:defRPr>
    </a:lvl4pPr>
    <a:lvl5pPr marL="1828800" algn="l" rtl="0" eaLnBrk="0" fontAlgn="base" hangingPunct="0">
      <a:spcBef>
        <a:spcPct val="0"/>
      </a:spcBef>
      <a:spcAft>
        <a:spcPct val="0"/>
      </a:spcAft>
      <a:defRPr kumimoji="1" sz="1600" kern="1200">
        <a:solidFill>
          <a:schemeClr val="tx1"/>
        </a:solidFill>
        <a:latin typeface="Comic Sans MS" pitchFamily="66" charset="0"/>
        <a:ea typeface="ＭＳ Ｐゴシック" pitchFamily="32" charset="-128"/>
        <a:cs typeface="+mn-cs"/>
      </a:defRPr>
    </a:lvl5pPr>
    <a:lvl6pPr marL="2286000" algn="l" defTabSz="914400" rtl="0" eaLnBrk="1" latinLnBrk="0" hangingPunct="1">
      <a:defRPr kumimoji="1" sz="1600" kern="1200">
        <a:solidFill>
          <a:schemeClr val="tx1"/>
        </a:solidFill>
        <a:latin typeface="Comic Sans MS" pitchFamily="66" charset="0"/>
        <a:ea typeface="ＭＳ Ｐゴシック" pitchFamily="32" charset="-128"/>
        <a:cs typeface="+mn-cs"/>
      </a:defRPr>
    </a:lvl6pPr>
    <a:lvl7pPr marL="2743200" algn="l" defTabSz="914400" rtl="0" eaLnBrk="1" latinLnBrk="0" hangingPunct="1">
      <a:defRPr kumimoji="1" sz="1600" kern="1200">
        <a:solidFill>
          <a:schemeClr val="tx1"/>
        </a:solidFill>
        <a:latin typeface="Comic Sans MS" pitchFamily="66" charset="0"/>
        <a:ea typeface="ＭＳ Ｐゴシック" pitchFamily="32" charset="-128"/>
        <a:cs typeface="+mn-cs"/>
      </a:defRPr>
    </a:lvl7pPr>
    <a:lvl8pPr marL="3200400" algn="l" defTabSz="914400" rtl="0" eaLnBrk="1" latinLnBrk="0" hangingPunct="1">
      <a:defRPr kumimoji="1" sz="1600" kern="1200">
        <a:solidFill>
          <a:schemeClr val="tx1"/>
        </a:solidFill>
        <a:latin typeface="Comic Sans MS" pitchFamily="66" charset="0"/>
        <a:ea typeface="ＭＳ Ｐゴシック" pitchFamily="32" charset="-128"/>
        <a:cs typeface="+mn-cs"/>
      </a:defRPr>
    </a:lvl8pPr>
    <a:lvl9pPr marL="3657600" algn="l" defTabSz="914400" rtl="0" eaLnBrk="1" latinLnBrk="0" hangingPunct="1">
      <a:defRPr kumimoji="1" sz="1600" kern="1200">
        <a:solidFill>
          <a:schemeClr val="tx1"/>
        </a:solidFill>
        <a:latin typeface="Comic Sans MS" pitchFamily="66" charset="0"/>
        <a:ea typeface="ＭＳ Ｐゴシック" pitchFamily="3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1">
          <p15:clr>
            <a:srgbClr val="A4A3A4"/>
          </p15:clr>
        </p15:guide>
        <p15:guide id="2" pos="29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0033"/>
    <a:srgbClr val="CC0000"/>
    <a:srgbClr val="003399"/>
    <a:srgbClr val="336699"/>
    <a:srgbClr val="008080"/>
    <a:srgbClr val="FF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4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2" d="100"/>
          <a:sy n="72" d="100"/>
        </p:scale>
        <p:origin x="-846" y="-90"/>
      </p:cViewPr>
      <p:guideLst>
        <p:guide orient="horz" pos="2211"/>
        <p:guide pos="291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defTabSz="930275">
              <a:defRPr kumimoji="0" sz="1200"/>
            </a:lvl1pPr>
          </a:lstStyle>
          <a:p>
            <a:endParaRPr lang="en-US"/>
          </a:p>
        </p:txBody>
      </p:sp>
      <p:sp>
        <p:nvSpPr>
          <p:cNvPr id="14339" name="Rectangle 3"/>
          <p:cNvSpPr>
            <a:spLocks noGrp="1" noChangeArrowheads="1"/>
          </p:cNvSpPr>
          <p:nvPr>
            <p:ph type="dt" sz="quarter" idx="1"/>
          </p:nvPr>
        </p:nvSpPr>
        <p:spPr bwMode="auto">
          <a:xfrm>
            <a:off x="5253038"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algn="r" defTabSz="930275">
              <a:defRPr kumimoji="0" sz="1200"/>
            </a:lvl1pPr>
          </a:lstStyle>
          <a:p>
            <a:fld id="{AAC72922-A043-4BF5-888E-2CAFA6407901}" type="datetime1">
              <a:rPr lang="en-US"/>
              <a:pPr/>
              <a:t>4/3/2019</a:t>
            </a:fld>
            <a:endParaRPr lang="en-US"/>
          </a:p>
        </p:txBody>
      </p:sp>
      <p:sp>
        <p:nvSpPr>
          <p:cNvPr id="14340" name="Rectangle 4"/>
          <p:cNvSpPr>
            <a:spLocks noGrp="1" noChangeArrowheads="1"/>
          </p:cNvSpPr>
          <p:nvPr>
            <p:ph type="ftr" sz="quarter" idx="2"/>
          </p:nvPr>
        </p:nvSpPr>
        <p:spPr bwMode="auto">
          <a:xfrm>
            <a:off x="0"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defTabSz="930275">
              <a:defRPr kumimoji="0" sz="1200" smtClean="0">
                <a:ea typeface="MS PGothic" pitchFamily="34" charset="-128"/>
              </a:defRPr>
            </a:lvl1pPr>
          </a:lstStyle>
          <a:p>
            <a:pPr>
              <a:defRPr/>
            </a:pPr>
            <a:r>
              <a:rPr lang="en-US"/>
              <a:t>Copyright 2000, Kevin Wayne</a:t>
            </a:r>
          </a:p>
        </p:txBody>
      </p:sp>
      <p:sp>
        <p:nvSpPr>
          <p:cNvPr id="14341" name="Rectangle 5"/>
          <p:cNvSpPr>
            <a:spLocks noGrp="1" noChangeArrowheads="1"/>
          </p:cNvSpPr>
          <p:nvPr>
            <p:ph type="sldNum" sz="quarter" idx="3"/>
          </p:nvPr>
        </p:nvSpPr>
        <p:spPr bwMode="auto">
          <a:xfrm>
            <a:off x="5253038"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algn="r" defTabSz="930275">
              <a:defRPr kumimoji="0" sz="1200"/>
            </a:lvl1pPr>
          </a:lstStyle>
          <a:p>
            <a:fld id="{DB99A82C-BA8E-4423-A807-39D3D7BB6852}" type="slidenum">
              <a:rPr lang="en-US"/>
              <a:pPr/>
              <a:t>‹#›</a:t>
            </a:fld>
            <a:endParaRPr lang="en-US"/>
          </a:p>
        </p:txBody>
      </p:sp>
    </p:spTree>
    <p:extLst>
      <p:ext uri="{BB962C8B-B14F-4D97-AF65-F5344CB8AC3E}">
        <p14:creationId xmlns:p14="http://schemas.microsoft.com/office/powerpoint/2010/main" val="191863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defTabSz="930275">
              <a:defRPr kumimoji="0" sz="1200"/>
            </a:lvl1pPr>
          </a:lstStyle>
          <a:p>
            <a:endParaRPr lang="en-US"/>
          </a:p>
        </p:txBody>
      </p:sp>
      <p:sp>
        <p:nvSpPr>
          <p:cNvPr id="57347" name="Rectangle 9"/>
          <p:cNvSpPr>
            <a:spLocks noGrp="1" noRot="1" noChangeAspect="1" noChangeArrowheads="1"/>
          </p:cNvSpPr>
          <p:nvPr>
            <p:ph type="sldImg" idx="2"/>
          </p:nvPr>
        </p:nvSpPr>
        <p:spPr bwMode="auto">
          <a:xfrm>
            <a:off x="2879725" y="527050"/>
            <a:ext cx="3509963" cy="2632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p:cNvSpPr>
            <a:spLocks noGrp="1" noChangeArrowheads="1"/>
          </p:cNvSpPr>
          <p:nvPr>
            <p:ph type="body" sz="quarter" idx="3"/>
          </p:nvPr>
        </p:nvSpPr>
        <p:spPr bwMode="auto">
          <a:xfrm>
            <a:off x="1238250" y="3335338"/>
            <a:ext cx="6792913" cy="3157537"/>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9" name="Rectangle 11"/>
          <p:cNvSpPr>
            <a:spLocks noGrp="1" noChangeArrowheads="1"/>
          </p:cNvSpPr>
          <p:nvPr>
            <p:ph type="dt" idx="1"/>
          </p:nvPr>
        </p:nvSpPr>
        <p:spPr bwMode="auto">
          <a:xfrm>
            <a:off x="5253038"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algn="r" defTabSz="930275">
              <a:defRPr kumimoji="0" sz="1200"/>
            </a:lvl1pPr>
          </a:lstStyle>
          <a:p>
            <a:fld id="{07FF1670-A9B8-4848-B27A-AAA4E6489938}" type="datetime1">
              <a:rPr lang="en-US"/>
              <a:pPr/>
              <a:t>4/3/2019</a:t>
            </a:fld>
            <a:endParaRPr lang="en-US"/>
          </a:p>
        </p:txBody>
      </p:sp>
      <p:sp>
        <p:nvSpPr>
          <p:cNvPr id="2060" name="Rectangle 12"/>
          <p:cNvSpPr>
            <a:spLocks noGrp="1" noChangeArrowheads="1"/>
          </p:cNvSpPr>
          <p:nvPr>
            <p:ph type="ftr" sz="quarter" idx="4"/>
          </p:nvPr>
        </p:nvSpPr>
        <p:spPr bwMode="auto">
          <a:xfrm>
            <a:off x="0"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defTabSz="930275">
              <a:defRPr kumimoji="0" sz="1200" smtClean="0">
                <a:ea typeface="MS PGothic" pitchFamily="34" charset="-128"/>
              </a:defRPr>
            </a:lvl1pPr>
          </a:lstStyle>
          <a:p>
            <a:pPr>
              <a:defRPr/>
            </a:pPr>
            <a:r>
              <a:rPr lang="en-US"/>
              <a:t>Copyright 2000, Kevin Wayne</a:t>
            </a:r>
          </a:p>
        </p:txBody>
      </p:sp>
      <p:sp>
        <p:nvSpPr>
          <p:cNvPr id="2061" name="Rectangle 13"/>
          <p:cNvSpPr>
            <a:spLocks noGrp="1" noChangeArrowheads="1"/>
          </p:cNvSpPr>
          <p:nvPr>
            <p:ph type="sldNum" sz="quarter" idx="5"/>
          </p:nvPr>
        </p:nvSpPr>
        <p:spPr bwMode="auto">
          <a:xfrm>
            <a:off x="5253038"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algn="r" defTabSz="930275">
              <a:defRPr kumimoji="0" sz="1200"/>
            </a:lvl1pPr>
          </a:lstStyle>
          <a:p>
            <a:fld id="{42A46A50-BDF5-429A-95E2-CA6EFEF0533C}" type="slidenum">
              <a:rPr lang="en-US"/>
              <a:pPr/>
              <a:t>‹#›</a:t>
            </a:fld>
            <a:endParaRPr lang="en-US"/>
          </a:p>
        </p:txBody>
      </p:sp>
    </p:spTree>
    <p:extLst>
      <p:ext uri="{BB962C8B-B14F-4D97-AF65-F5344CB8AC3E}">
        <p14:creationId xmlns:p14="http://schemas.microsoft.com/office/powerpoint/2010/main" val="2872226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itchFamily="-84" charset="0"/>
        <a:ea typeface="ＭＳ Ｐゴシック" pitchFamily="32" charset="-128"/>
        <a:cs typeface="+mn-cs"/>
      </a:defRPr>
    </a:lvl1pPr>
    <a:lvl2pPr marL="457200" algn="l" rtl="0" eaLnBrk="0" fontAlgn="base" hangingPunct="0">
      <a:spcBef>
        <a:spcPct val="30000"/>
      </a:spcBef>
      <a:spcAft>
        <a:spcPct val="0"/>
      </a:spcAft>
      <a:defRPr kumimoji="1" sz="1200" kern="1200">
        <a:solidFill>
          <a:schemeClr val="tx1"/>
        </a:solidFill>
        <a:latin typeface="Comic Sans MS" pitchFamily="-84" charset="0"/>
        <a:ea typeface="ＭＳ Ｐゴシック" pitchFamily="32" charset="-128"/>
        <a:cs typeface="+mn-cs"/>
      </a:defRPr>
    </a:lvl2pPr>
    <a:lvl3pPr marL="914400" algn="l" rtl="0" eaLnBrk="0" fontAlgn="base" hangingPunct="0">
      <a:spcBef>
        <a:spcPct val="30000"/>
      </a:spcBef>
      <a:spcAft>
        <a:spcPct val="0"/>
      </a:spcAft>
      <a:defRPr kumimoji="1" sz="1200" kern="1200">
        <a:solidFill>
          <a:schemeClr val="tx1"/>
        </a:solidFill>
        <a:latin typeface="Comic Sans MS" pitchFamily="-84" charset="0"/>
        <a:ea typeface="ＭＳ Ｐゴシック" pitchFamily="32" charset="-128"/>
        <a:cs typeface="+mn-cs"/>
      </a:defRPr>
    </a:lvl3pPr>
    <a:lvl4pPr marL="1371600" algn="l" rtl="0" eaLnBrk="0" fontAlgn="base" hangingPunct="0">
      <a:spcBef>
        <a:spcPct val="30000"/>
      </a:spcBef>
      <a:spcAft>
        <a:spcPct val="0"/>
      </a:spcAft>
      <a:defRPr kumimoji="1" sz="1200" kern="1200">
        <a:solidFill>
          <a:schemeClr val="tx1"/>
        </a:solidFill>
        <a:latin typeface="Comic Sans MS" pitchFamily="-84" charset="0"/>
        <a:ea typeface="ＭＳ Ｐゴシック" pitchFamily="32" charset="-128"/>
        <a:cs typeface="+mn-cs"/>
      </a:defRPr>
    </a:lvl4pPr>
    <a:lvl5pPr marL="1828800" algn="l" rtl="0" eaLnBrk="0" fontAlgn="base" hangingPunct="0">
      <a:spcBef>
        <a:spcPct val="30000"/>
      </a:spcBef>
      <a:spcAft>
        <a:spcPct val="0"/>
      </a:spcAft>
      <a:defRPr kumimoji="1" sz="1200" kern="1200">
        <a:solidFill>
          <a:schemeClr val="tx1"/>
        </a:solidFill>
        <a:latin typeface="Comic Sans MS" pitchFamily="-84" charset="0"/>
        <a:ea typeface="ＭＳ Ｐゴシック" pitchFamily="3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solidFill>
            <a:srgbClr val="FFFFFF"/>
          </a:solidFill>
          <a:ln/>
        </p:spPr>
      </p:sp>
      <p:sp>
        <p:nvSpPr>
          <p:cNvPr id="58371" name="Rectangle 3"/>
          <p:cNvSpPr>
            <a:spLocks noGrp="1" noChangeArrowheads="1"/>
          </p:cNvSpPr>
          <p:nvPr>
            <p:ph type="body" idx="1"/>
          </p:nvPr>
        </p:nvSpPr>
        <p:spPr>
          <a:xfrm>
            <a:off x="1236663" y="3333750"/>
            <a:ext cx="6796087" cy="3159125"/>
          </a:xfrm>
          <a:solidFill>
            <a:srgbClr val="FFFFFF"/>
          </a:solidFill>
          <a:ln>
            <a:solidFill>
              <a:srgbClr val="000000"/>
            </a:solidFill>
          </a:ln>
        </p:spPr>
        <p:txBody>
          <a:bodyPr/>
          <a:lstStyle/>
          <a:p>
            <a:endParaRPr lang="en-US">
              <a:latin typeface="Comic Sans MS" pitchFamily="6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solidFill>
            <a:srgbClr val="FFFFFF"/>
          </a:solidFill>
          <a:ln/>
        </p:spPr>
      </p:sp>
      <p:sp>
        <p:nvSpPr>
          <p:cNvPr id="73731" name="Rectangle 3"/>
          <p:cNvSpPr>
            <a:spLocks noGrp="1" noChangeArrowheads="1"/>
          </p:cNvSpPr>
          <p:nvPr>
            <p:ph type="body" idx="1"/>
          </p:nvPr>
        </p:nvSpPr>
        <p:spPr>
          <a:solidFill>
            <a:srgbClr val="FFFFFF"/>
          </a:solidFill>
          <a:ln>
            <a:solidFill>
              <a:srgbClr val="000000"/>
            </a:solidFill>
          </a:ln>
        </p:spPr>
        <p:txBody>
          <a:bodyPr/>
          <a:lstStyle/>
          <a:p>
            <a:r>
              <a:rPr lang="en-US">
                <a:latin typeface="Comic Sans MS" pitchFamily="66" charset="0"/>
              </a:rPr>
              <a:t>1-24,26-37</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itchFamily="66" charset="0"/>
              </a:rPr>
              <a:t>the term "regression" stems from the work of Sir Francis Galton (1822-1911), a famous geneticist, who studied the heights of fathers and their sons. He found that offspring of a parent of larger than average height tended to be smaller than their parents, and offspring of parents of smaller than average size tended to be larger than their parents. "regression toward mediocrity".</a:t>
            </a:r>
          </a:p>
          <a:p>
            <a:endParaRPr lang="en-US">
              <a:latin typeface="Comic Sans MS" pitchFamily="66" charset="0"/>
            </a:endParaRPr>
          </a:p>
          <a:p>
            <a:r>
              <a:rPr lang="en-US">
                <a:latin typeface="Comic Sans MS" pitchFamily="66" charset="0"/>
              </a:rPr>
              <a:t>Gauss (1809-1811) used Gaussian elimination to solve multiple linear regression</a:t>
            </a:r>
          </a:p>
          <a:p>
            <a:r>
              <a:rPr lang="en-US">
                <a:latin typeface="Comic Sans MS" pitchFamily="66" charset="0"/>
              </a:rPr>
              <a:t>Gauss-Markov theorem (least squares estimates are uniformly minimum variance estimates (UMVUE) among all linear unbiased estimates)</a:t>
            </a:r>
          </a:p>
          <a:p>
            <a:endParaRPr lang="en-US">
              <a:latin typeface="Comic Sans MS" pitchFamily="6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itchFamily="66" charset="0"/>
              </a:rPr>
              <a:t>overlapping sub-problem = sub-problem whose results can be reused several times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solidFill>
            <a:srgbClr val="FFFFFF"/>
          </a:solidFill>
          <a:ln/>
        </p:spPr>
      </p:sp>
      <p:sp>
        <p:nvSpPr>
          <p:cNvPr id="79875" name="Rectangle 3"/>
          <p:cNvSpPr>
            <a:spLocks noGrp="1" noChangeArrowheads="1"/>
          </p:cNvSpPr>
          <p:nvPr>
            <p:ph type="body" idx="1"/>
          </p:nvPr>
        </p:nvSpPr>
        <p:spPr>
          <a:solidFill>
            <a:srgbClr val="FFFFFF"/>
          </a:solidFill>
          <a:ln>
            <a:solidFill>
              <a:srgbClr val="000000"/>
            </a:solidFill>
          </a:ln>
        </p:spPr>
        <p:txBody>
          <a:bodyPr/>
          <a:lstStyle/>
          <a:p>
            <a:r>
              <a:rPr lang="en-US">
                <a:latin typeface="Comic Sans MS" pitchFamily="66" charset="0"/>
              </a:rPr>
              <a:t>1-24,26-37</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solidFill>
            <a:srgbClr val="FFFFFF"/>
          </a:solidFill>
          <a:ln/>
        </p:spPr>
      </p:sp>
      <p:sp>
        <p:nvSpPr>
          <p:cNvPr id="87043" name="Rectangle 3"/>
          <p:cNvSpPr>
            <a:spLocks noGrp="1" noChangeArrowheads="1"/>
          </p:cNvSpPr>
          <p:nvPr>
            <p:ph type="body" idx="1"/>
          </p:nvPr>
        </p:nvSpPr>
        <p:spPr>
          <a:solidFill>
            <a:srgbClr val="FFFFFF"/>
          </a:solidFill>
          <a:ln>
            <a:solidFill>
              <a:srgbClr val="000000"/>
            </a:solidFill>
          </a:ln>
        </p:spPr>
        <p:txBody>
          <a:bodyPr/>
          <a:lstStyle/>
          <a:p>
            <a:r>
              <a:rPr lang="en-US">
                <a:latin typeface="Comic Sans MS" pitchFamily="66" charset="0"/>
              </a:rPr>
              <a:t>1-24,26-37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solidFill>
            <a:srgbClr val="FFFFFF"/>
          </a:solidFill>
          <a:ln/>
        </p:spPr>
      </p:sp>
      <p:sp>
        <p:nvSpPr>
          <p:cNvPr id="95235" name="Rectangle 3"/>
          <p:cNvSpPr>
            <a:spLocks noGrp="1" noChangeArrowheads="1"/>
          </p:cNvSpPr>
          <p:nvPr>
            <p:ph type="body" idx="1"/>
          </p:nvPr>
        </p:nvSpPr>
        <p:spPr>
          <a:solidFill>
            <a:srgbClr val="FFFFFF"/>
          </a:solidFill>
          <a:ln>
            <a:solidFill>
              <a:srgbClr val="000000"/>
            </a:solidFill>
          </a:ln>
        </p:spPr>
        <p:txBody>
          <a:bodyPr/>
          <a:lstStyle/>
          <a:p>
            <a:r>
              <a:rPr lang="en-US">
                <a:latin typeface="Comic Sans MS" pitchFamily="66" charset="0"/>
              </a:rPr>
              <a:t>1-24,26-37</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solidFill>
            <a:srgbClr val="FFFFFF"/>
          </a:solidFill>
          <a:ln/>
        </p:spPr>
      </p:sp>
      <p:sp>
        <p:nvSpPr>
          <p:cNvPr id="97283" name="Rectangle 3"/>
          <p:cNvSpPr>
            <a:spLocks noGrp="1" noChangeArrowheads="1"/>
          </p:cNvSpPr>
          <p:nvPr>
            <p:ph type="body" idx="1"/>
          </p:nvPr>
        </p:nvSpPr>
        <p:spPr>
          <a:solidFill>
            <a:srgbClr val="FFFFFF"/>
          </a:solidFill>
          <a:ln>
            <a:solidFill>
              <a:srgbClr val="000000"/>
            </a:solidFill>
          </a:ln>
        </p:spPr>
        <p:txBody>
          <a:bodyPr/>
          <a:lstStyle/>
          <a:p>
            <a:r>
              <a:rPr lang="en-US">
                <a:latin typeface="Comic Sans MS" pitchFamily="66" charset="0"/>
              </a:rPr>
              <a:t>Levenshtein introduced concept of edit-distance; Needleman-Wunsch first applied it to aligning biological sequences; our algorithm is closest in spirit to Smith-Waterman (but their algorithm is for local alignment)</a:t>
            </a:r>
          </a:p>
          <a:p>
            <a:r>
              <a:rPr lang="en-US">
                <a:latin typeface="Comic Sans MS" pitchFamily="66" charset="0"/>
              </a:rPr>
              <a:t>Presumably alpha_pp = 0, but assumption not needed (could be a profit instead of penalty)</a:t>
            </a:r>
          </a:p>
          <a:p>
            <a:r>
              <a:rPr lang="en-US">
                <a:latin typeface="Comic Sans MS" pitchFamily="66" charset="0"/>
              </a:rPr>
              <a:t>bonus application: spam filter - compare message with known spam messages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solidFill>
            <a:srgbClr val="FFFFFF"/>
          </a:solidFill>
          <a:ln/>
        </p:spPr>
      </p:sp>
      <p:sp>
        <p:nvSpPr>
          <p:cNvPr id="101379" name="Rectangle 3"/>
          <p:cNvSpPr>
            <a:spLocks noGrp="1" noChangeArrowheads="1"/>
          </p:cNvSpPr>
          <p:nvPr>
            <p:ph type="body" idx="1"/>
          </p:nvPr>
        </p:nvSpPr>
        <p:spPr>
          <a:solidFill>
            <a:srgbClr val="FFFFFF"/>
          </a:solidFill>
          <a:ln>
            <a:solidFill>
              <a:srgbClr val="000000"/>
            </a:solidFill>
          </a:ln>
        </p:spPr>
        <p:txBody>
          <a:bodyPr/>
          <a:lstStyle/>
          <a:p>
            <a:r>
              <a:rPr lang="en-US">
                <a:latin typeface="Comic Sans MS" pitchFamily="66" charset="0"/>
              </a:rPr>
              <a:t>1-24,26-37</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itchFamily="66" charset="0"/>
              </a:rPr>
              <a:t>edit distanace graph would take </a:t>
            </a:r>
            <a:r>
              <a:rPr lang="en-US">
                <a:latin typeface="Comic Sans MS" pitchFamily="66" charset="0"/>
                <a:sym typeface="Symbol" pitchFamily="18" charset="2"/>
              </a:rPr>
              <a:t>(mn) space to write down</a:t>
            </a:r>
            <a:endParaRPr lang="en-US">
              <a:latin typeface="Comic Sans MS" pitchFamily="66"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itchFamily="66" charset="0"/>
              </a:rPr>
              <a:t>edit distanace graph would take </a:t>
            </a:r>
            <a:r>
              <a:rPr lang="en-US">
                <a:latin typeface="Comic Sans MS" pitchFamily="66" charset="0"/>
                <a:sym typeface="Symbol" pitchFamily="18" charset="2"/>
              </a:rPr>
              <a:t>(mn) space to write down</a:t>
            </a:r>
            <a:endParaRPr lang="en-US">
              <a:latin typeface="Comic Sans MS" pitchFamily="66"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itchFamily="66" charset="0"/>
              </a:rPr>
              <a:t>1-24,26-37</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Rot="1" noChangeAspect="1" noChangeArrowheads="1"/>
          </p:cNvSpPr>
          <p:nvPr>
            <p:ph type="sldImg"/>
          </p:nvPr>
        </p:nvSpPr>
        <p:spPr>
          <a:ln/>
        </p:spPr>
      </p:sp>
      <p:sp>
        <p:nvSpPr>
          <p:cNvPr id="422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Rot="1" noChangeAspect="1" noChangeArrowheads="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95971" name="Rectangle 3"/>
          <p:cNvSpPr>
            <a:spLocks noGrp="1" noChangeArrowheads="1"/>
          </p:cNvSpPr>
          <p:nvPr>
            <p:ph type="body" idx="1"/>
          </p:nvPr>
        </p:nvSpPr>
        <p:spPr bwMode="auto">
          <a:xfrm>
            <a:off x="1238250" y="3335338"/>
            <a:ext cx="6792913" cy="315753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p:cNvSpPr>
          <p:nvPr>
            <p:ph type="sldImg"/>
          </p:nvPr>
        </p:nvSpPr>
        <p:spPr>
          <a:ln/>
        </p:spPr>
      </p:sp>
      <p:sp>
        <p:nvSpPr>
          <p:cNvPr id="569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Rot="1" noChangeAspect="1" noChangeArrowheads="1"/>
          </p:cNvSpPr>
          <p:nvPr>
            <p:ph type="sldImg"/>
          </p:nvPr>
        </p:nvSpPr>
        <p:spPr>
          <a:ln/>
        </p:spPr>
      </p:sp>
      <p:sp>
        <p:nvSpPr>
          <p:cNvPr id="556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p:cNvSpPr>
          <p:nvPr>
            <p:ph type="sldImg"/>
          </p:nvPr>
        </p:nvSpPr>
        <p:spPr>
          <a:ln/>
        </p:spPr>
      </p:sp>
      <p:sp>
        <p:nvSpPr>
          <p:cNvPr id="584707" name="Rectangle 3"/>
          <p:cNvSpPr>
            <a:spLocks noGrp="1" noChangeArrowheads="1"/>
          </p:cNvSpPr>
          <p:nvPr>
            <p:ph type="body" idx="1"/>
          </p:nvPr>
        </p:nvSpPr>
        <p:spPr/>
        <p:txBody>
          <a:bodyPr/>
          <a:lstStyle/>
          <a:p>
            <a:r>
              <a:rPr lang="en-US"/>
              <a:t>Alternative to maintaining predecessor indices:  compute optimal distances, then consider only zero reduced cost edges.</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71395" name="Rectangle 3"/>
          <p:cNvSpPr>
            <a:spLocks noGrp="1" noChangeArrowheads="1"/>
          </p:cNvSpPr>
          <p:nvPr>
            <p:ph type="body" idx="1"/>
          </p:nvPr>
        </p:nvSpPr>
        <p:spPr bwMode="auto">
          <a:xfrm>
            <a:off x="1238250" y="3335338"/>
            <a:ext cx="6792913" cy="315753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73443" name="Rectangle 3"/>
          <p:cNvSpPr>
            <a:spLocks noGrp="1" noChangeArrowheads="1"/>
          </p:cNvSpPr>
          <p:nvPr>
            <p:ph type="body" idx="1"/>
          </p:nvPr>
        </p:nvSpPr>
        <p:spPr bwMode="auto">
          <a:xfrm>
            <a:off x="1238250" y="3335338"/>
            <a:ext cx="6792913" cy="315753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75491" name="Rectangle 3"/>
          <p:cNvSpPr>
            <a:spLocks noGrp="1" noChangeArrowheads="1"/>
          </p:cNvSpPr>
          <p:nvPr>
            <p:ph type="body" idx="1"/>
          </p:nvPr>
        </p:nvSpPr>
        <p:spPr bwMode="auto">
          <a:xfrm>
            <a:off x="1238250" y="3335338"/>
            <a:ext cx="6792913" cy="315753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p:cNvSpPr>
          <p:nvPr>
            <p:ph type="sldImg"/>
          </p:nvPr>
        </p:nvSpPr>
        <p:spPr>
          <a:ln/>
        </p:spPr>
      </p:sp>
      <p:sp>
        <p:nvSpPr>
          <p:cNvPr id="58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p:cNvSpPr>
          <p:nvPr>
            <p:ph type="sldImg"/>
          </p:nvPr>
        </p:nvSpPr>
        <p:spPr>
          <a:ln/>
        </p:spPr>
      </p:sp>
      <p:sp>
        <p:nvSpPr>
          <p:cNvPr id="588803" name="Rectangle 3"/>
          <p:cNvSpPr>
            <a:spLocks noGrp="1" noChangeArrowheads="1"/>
          </p:cNvSpPr>
          <p:nvPr>
            <p:ph type="body" idx="1"/>
          </p:nvPr>
        </p:nvSpPr>
        <p:spPr/>
        <p:txBody>
          <a:bodyPr/>
          <a:lstStyle/>
          <a:p>
            <a:r>
              <a:rPr lang="en-US"/>
              <a:t>in some protocols, length = hop count</a:t>
            </a:r>
          </a:p>
          <a:p>
            <a:r>
              <a:rPr lang="en-US"/>
              <a:t>since each node determines is values based on its neighbors, protocol sometimes facetiously reffered to as routing by rumor</a:t>
            </a:r>
          </a:p>
          <a:p>
            <a:r>
              <a:rPr lang="en-US">
                <a:latin typeface="Arial" charset="0"/>
              </a:rPr>
              <a:t>route invalidation timer: v flags path to t as invalid if v doesn't hear from t for a while</a:t>
            </a:r>
          </a:p>
          <a:p>
            <a:r>
              <a:rPr lang="en-US">
                <a:latin typeface="Arial" charset="0"/>
              </a:rPr>
              <a:t>RIP fix for counting to infinity: maintain max hop count = 16</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p:cNvSpPr>
          <p:nvPr>
            <p:ph type="sldImg"/>
          </p:nvPr>
        </p:nvSpPr>
        <p:spPr>
          <a:ln/>
        </p:spPr>
      </p:sp>
      <p:sp>
        <p:nvSpPr>
          <p:cNvPr id="589827" name="Rectangle 3"/>
          <p:cNvSpPr>
            <a:spLocks noGrp="1" noChangeArrowheads="1"/>
          </p:cNvSpPr>
          <p:nvPr>
            <p:ph type="body" idx="1"/>
          </p:nvPr>
        </p:nvSpPr>
        <p:spPr/>
        <p:txBody>
          <a:bodyPr/>
          <a:lstStyle/>
          <a:p>
            <a:r>
              <a:rPr lang="en-US"/>
              <a:t>each router stores whole network topology</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77539" name="Rectangle 3"/>
          <p:cNvSpPr>
            <a:spLocks noGrp="1" noChangeArrowheads="1"/>
          </p:cNvSpPr>
          <p:nvPr>
            <p:ph type="body" idx="1"/>
          </p:nvPr>
        </p:nvSpPr>
        <p:spPr bwMode="auto">
          <a:xfrm>
            <a:off x="1238250" y="3335338"/>
            <a:ext cx="6792913" cy="3157537"/>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Rot="1" noChangeAspect="1" noChangeArrowheads="1"/>
          </p:cNvSpPr>
          <p:nvPr>
            <p:ph type="sldImg"/>
          </p:nvPr>
        </p:nvSpPr>
        <p:spPr>
          <a:ln/>
        </p:spPr>
      </p:sp>
      <p:sp>
        <p:nvSpPr>
          <p:cNvPr id="560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p:cNvSpPr>
          <p:nvPr>
            <p:ph type="sldImg"/>
          </p:nvPr>
        </p:nvSpPr>
        <p:spPr>
          <a:ln/>
        </p:spPr>
      </p:sp>
      <p:sp>
        <p:nvSpPr>
          <p:cNvPr id="56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Rot="1" noChangeAspect="1" noChangeArrowheads="1"/>
          </p:cNvSpPr>
          <p:nvPr>
            <p:ph type="sldImg"/>
          </p:nvPr>
        </p:nvSpPr>
        <p:spPr>
          <a:ln/>
        </p:spPr>
      </p:sp>
      <p:sp>
        <p:nvSpPr>
          <p:cNvPr id="564227" name="Rectangle 3"/>
          <p:cNvSpPr>
            <a:spLocks noGrp="1" noChangeArrowheads="1"/>
          </p:cNvSpPr>
          <p:nvPr>
            <p:ph type="body" idx="1"/>
          </p:nvPr>
        </p:nvSpPr>
        <p:spPr/>
        <p:txBody>
          <a:bodyPr/>
          <a:lstStyle/>
          <a:p>
            <a:pPr lvl="1"/>
            <a:endParaRPr lang="en-US"/>
          </a:p>
          <a:p>
            <a:r>
              <a:rPr lang="en-US"/>
              <a:t>Undirected.  O(mn + n</a:t>
            </a:r>
            <a:r>
              <a:rPr lang="en-US" sz="1400" baseline="30000"/>
              <a:t>2</a:t>
            </a:r>
            <a:r>
              <a:rPr lang="en-US"/>
              <a:t> log n)</a:t>
            </a:r>
          </a:p>
          <a:p>
            <a:pPr lvl="1"/>
            <a:r>
              <a:rPr lang="en-US"/>
              <a:t>Reduce to weighted non-bipartite matching.</a:t>
            </a:r>
          </a:p>
          <a:p>
            <a:pPr lvl="1"/>
            <a:r>
              <a:rPr lang="en-US"/>
              <a:t>Beyond the scope of this course.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solidFill>
            <a:srgbClr val="FFFFFF"/>
          </a:solidFill>
          <a:ln/>
        </p:spPr>
      </p:sp>
      <p:sp>
        <p:nvSpPr>
          <p:cNvPr id="65539" name="Rectangle 3"/>
          <p:cNvSpPr>
            <a:spLocks noGrp="1" noChangeArrowheads="1"/>
          </p:cNvSpPr>
          <p:nvPr>
            <p:ph type="body" idx="1"/>
          </p:nvPr>
        </p:nvSpPr>
        <p:spPr>
          <a:solidFill>
            <a:srgbClr val="FFFFFF"/>
          </a:solidFill>
          <a:ln>
            <a:solidFill>
              <a:srgbClr val="000000"/>
            </a:solidFill>
          </a:ln>
        </p:spPr>
        <p:txBody>
          <a:bodyPr/>
          <a:lstStyle/>
          <a:p>
            <a:endParaRPr lang="en-US">
              <a:latin typeface="Comic Sans MS" pitchFamily="6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itchFamily="6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68675"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rgbClr val="003399"/>
                </a:solidFill>
              </a:defRPr>
            </a:lvl1pPr>
          </a:lstStyle>
          <a:p>
            <a:r>
              <a:rPr lang="en-US"/>
              <a:t>Click to edit Master title style</a:t>
            </a:r>
          </a:p>
        </p:txBody>
      </p:sp>
      <p:sp>
        <p:nvSpPr>
          <p:cNvPr id="668676" name="Rectangle 4"/>
          <p:cNvSpPr>
            <a:spLocks noGrp="1" noChangeArrowheads="1"/>
          </p:cNvSpPr>
          <p:nvPr>
            <p:ph type="subTitle" sz="quarter" idx="1"/>
          </p:nvPr>
        </p:nvSpPr>
        <p:spPr>
          <a:xfrm>
            <a:off x="1220788" y="2671763"/>
            <a:ext cx="7162800" cy="3094037"/>
          </a:xfrm>
          <a:ln>
            <a:tailEnd type="none" w="sm" len="sm"/>
          </a:ln>
        </p:spPr>
        <p:txBody>
          <a:bodyPr/>
          <a:lstStyle>
            <a:lvl1pPr defTabSz="915988">
              <a:defRPr sz="1600"/>
            </a:lvl1pPr>
          </a:lstStyle>
          <a:p>
            <a:r>
              <a:rPr lang="en-US"/>
              <a:t>Click to edit Master subtitle style</a:t>
            </a:r>
          </a:p>
        </p:txBody>
      </p:sp>
    </p:spTree>
    <p:extLst>
      <p:ext uri="{BB962C8B-B14F-4D97-AF65-F5344CB8AC3E}">
        <p14:creationId xmlns:p14="http://schemas.microsoft.com/office/powerpoint/2010/main" val="99242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fld id="{01830FBF-6A7A-4A41-AEDA-7C747D360298}" type="slidenum">
              <a:rPr lang="en-US"/>
              <a:pPr/>
              <a:t>‹#›</a:t>
            </a:fld>
            <a:endParaRPr lang="en-US" sz="1400"/>
          </a:p>
        </p:txBody>
      </p:sp>
    </p:spTree>
    <p:extLst>
      <p:ext uri="{BB962C8B-B14F-4D97-AF65-F5344CB8AC3E}">
        <p14:creationId xmlns:p14="http://schemas.microsoft.com/office/powerpoint/2010/main" val="358286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fld id="{4B43673E-C1BF-443C-8363-FA876FC25CF0}" type="slidenum">
              <a:rPr lang="en-US"/>
              <a:pPr/>
              <a:t>‹#›</a:t>
            </a:fld>
            <a:endParaRPr lang="en-US" sz="1400"/>
          </a:p>
        </p:txBody>
      </p:sp>
    </p:spTree>
    <p:extLst>
      <p:ext uri="{BB962C8B-B14F-4D97-AF65-F5344CB8AC3E}">
        <p14:creationId xmlns:p14="http://schemas.microsoft.com/office/powerpoint/2010/main" val="98814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fld id="{D19B9C6A-B1EE-43F5-9843-6648D780E138}" type="slidenum">
              <a:rPr lang="en-US"/>
              <a:pPr/>
              <a:t>‹#›</a:t>
            </a:fld>
            <a:endParaRPr lang="en-US" sz="1400"/>
          </a:p>
        </p:txBody>
      </p:sp>
    </p:spTree>
    <p:extLst>
      <p:ext uri="{BB962C8B-B14F-4D97-AF65-F5344CB8AC3E}">
        <p14:creationId xmlns:p14="http://schemas.microsoft.com/office/powerpoint/2010/main" val="277599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541C592D-983A-459E-BD58-84C0C0D5FFA4}" type="slidenum">
              <a:rPr lang="en-US"/>
              <a:pPr/>
              <a:t>‹#›</a:t>
            </a:fld>
            <a:endParaRPr lang="en-US" sz="1400"/>
          </a:p>
        </p:txBody>
      </p:sp>
    </p:spTree>
    <p:extLst>
      <p:ext uri="{BB962C8B-B14F-4D97-AF65-F5344CB8AC3E}">
        <p14:creationId xmlns:p14="http://schemas.microsoft.com/office/powerpoint/2010/main" val="208472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7E196128-D71B-4ADA-BF88-0244B01680FE}" type="slidenum">
              <a:rPr lang="en-US"/>
              <a:pPr/>
              <a:t>‹#›</a:t>
            </a:fld>
            <a:endParaRPr lang="en-US" sz="1400"/>
          </a:p>
        </p:txBody>
      </p:sp>
    </p:spTree>
    <p:extLst>
      <p:ext uri="{BB962C8B-B14F-4D97-AF65-F5344CB8AC3E}">
        <p14:creationId xmlns:p14="http://schemas.microsoft.com/office/powerpoint/2010/main" val="305768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fld id="{CD4CA30D-BD2A-42FF-99A4-C4166DFFE36D}" type="slidenum">
              <a:rPr lang="en-US"/>
              <a:pPr/>
              <a:t>‹#›</a:t>
            </a:fld>
            <a:endParaRPr lang="en-US" sz="1400"/>
          </a:p>
        </p:txBody>
      </p:sp>
    </p:spTree>
    <p:extLst>
      <p:ext uri="{BB962C8B-B14F-4D97-AF65-F5344CB8AC3E}">
        <p14:creationId xmlns:p14="http://schemas.microsoft.com/office/powerpoint/2010/main" val="246938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fld id="{7A74FFD1-4840-4684-9735-F84E2CAEDC61}" type="slidenum">
              <a:rPr lang="en-US"/>
              <a:pPr/>
              <a:t>‹#›</a:t>
            </a:fld>
            <a:endParaRPr lang="en-US" sz="1400"/>
          </a:p>
        </p:txBody>
      </p:sp>
    </p:spTree>
    <p:extLst>
      <p:ext uri="{BB962C8B-B14F-4D97-AF65-F5344CB8AC3E}">
        <p14:creationId xmlns:p14="http://schemas.microsoft.com/office/powerpoint/2010/main" val="64283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6C229536-EE77-4C4A-B63E-1E003A493E13}" type="slidenum">
              <a:rPr lang="en-US"/>
              <a:pPr/>
              <a:t>‹#›</a:t>
            </a:fld>
            <a:endParaRPr lang="en-US" sz="1400"/>
          </a:p>
        </p:txBody>
      </p:sp>
    </p:spTree>
    <p:extLst>
      <p:ext uri="{BB962C8B-B14F-4D97-AF65-F5344CB8AC3E}">
        <p14:creationId xmlns:p14="http://schemas.microsoft.com/office/powerpoint/2010/main" val="199590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A465A5E0-D53F-4382-8C5F-9427AB3144BA}" type="slidenum">
              <a:rPr lang="en-US"/>
              <a:pPr/>
              <a:t>‹#›</a:t>
            </a:fld>
            <a:endParaRPr lang="en-US" sz="1400"/>
          </a:p>
        </p:txBody>
      </p:sp>
    </p:spTree>
    <p:extLst>
      <p:ext uri="{BB962C8B-B14F-4D97-AF65-F5344CB8AC3E}">
        <p14:creationId xmlns:p14="http://schemas.microsoft.com/office/powerpoint/2010/main" val="132352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56556F28-42C4-4F9F-B508-F82A30C6CAFC}" type="slidenum">
              <a:rPr lang="en-US"/>
              <a:pPr/>
              <a:t>‹#›</a:t>
            </a:fld>
            <a:endParaRPr lang="en-US" sz="1400"/>
          </a:p>
        </p:txBody>
      </p:sp>
    </p:spTree>
    <p:extLst>
      <p:ext uri="{BB962C8B-B14F-4D97-AF65-F5344CB8AC3E}">
        <p14:creationId xmlns:p14="http://schemas.microsoft.com/office/powerpoint/2010/main" val="176135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914400"/>
            <a:ext cx="7848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67652" name="Rectangle 4"/>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a:lvl1pPr>
          </a:lstStyle>
          <a:p>
            <a:fld id="{29FD759A-0CF5-4A97-A051-169A69718182}" type="slidenum">
              <a:rPr lang="en-US"/>
              <a:pPr/>
              <a:t>‹#›</a:t>
            </a:fld>
            <a:endParaRPr lang="en-US" sz="1400"/>
          </a:p>
        </p:txBody>
      </p:sp>
    </p:spTree>
  </p:cSld>
  <p:clrMap bg1="lt1" tx1="dk1" bg2="lt2" tx2="dk2" accent1="accent1" accent2="accent2" accent3="accent3" accent4="accent4" accent5="accent5" accent6="accent6" hlink="hlink" folHlink="folHlink"/>
  <p:sldLayoutIdLst>
    <p:sldLayoutId id="2147483729"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hdr="0" ftr="0" dt="0"/>
  <p:txStyles>
    <p:titleStyle>
      <a:lvl1pPr algn="ctr" rtl="0" eaLnBrk="0" fontAlgn="base" hangingPunct="0">
        <a:lnSpc>
          <a:spcPct val="70000"/>
        </a:lnSpc>
        <a:spcBef>
          <a:spcPct val="0"/>
        </a:spcBef>
        <a:spcAft>
          <a:spcPct val="0"/>
        </a:spcAft>
        <a:defRPr kumimoji="1" sz="2000">
          <a:solidFill>
            <a:schemeClr val="hlink"/>
          </a:solidFill>
          <a:latin typeface="+mj-lt"/>
          <a:ea typeface="ＭＳ Ｐゴシック" pitchFamily="32" charset="-128"/>
          <a:cs typeface="+mj-cs"/>
        </a:defRPr>
      </a:lvl1pPr>
      <a:lvl2pPr algn="ctr" rtl="0" eaLnBrk="0" fontAlgn="base" hangingPunct="0">
        <a:lnSpc>
          <a:spcPct val="70000"/>
        </a:lnSpc>
        <a:spcBef>
          <a:spcPct val="0"/>
        </a:spcBef>
        <a:spcAft>
          <a:spcPct val="0"/>
        </a:spcAft>
        <a:defRPr kumimoji="1" sz="2000">
          <a:solidFill>
            <a:schemeClr val="hlink"/>
          </a:solidFill>
          <a:latin typeface="Comic Sans MS" pitchFamily="-84" charset="0"/>
          <a:ea typeface="ＭＳ Ｐゴシック" pitchFamily="32" charset="-128"/>
        </a:defRPr>
      </a:lvl2pPr>
      <a:lvl3pPr algn="ctr" rtl="0" eaLnBrk="0" fontAlgn="base" hangingPunct="0">
        <a:lnSpc>
          <a:spcPct val="70000"/>
        </a:lnSpc>
        <a:spcBef>
          <a:spcPct val="0"/>
        </a:spcBef>
        <a:spcAft>
          <a:spcPct val="0"/>
        </a:spcAft>
        <a:defRPr kumimoji="1" sz="2000">
          <a:solidFill>
            <a:schemeClr val="hlink"/>
          </a:solidFill>
          <a:latin typeface="Comic Sans MS" pitchFamily="-84" charset="0"/>
          <a:ea typeface="ＭＳ Ｐゴシック" pitchFamily="32" charset="-128"/>
        </a:defRPr>
      </a:lvl3pPr>
      <a:lvl4pPr algn="ctr" rtl="0" eaLnBrk="0" fontAlgn="base" hangingPunct="0">
        <a:lnSpc>
          <a:spcPct val="70000"/>
        </a:lnSpc>
        <a:spcBef>
          <a:spcPct val="0"/>
        </a:spcBef>
        <a:spcAft>
          <a:spcPct val="0"/>
        </a:spcAft>
        <a:defRPr kumimoji="1" sz="2000">
          <a:solidFill>
            <a:schemeClr val="hlink"/>
          </a:solidFill>
          <a:latin typeface="Comic Sans MS" pitchFamily="-84" charset="0"/>
          <a:ea typeface="ＭＳ Ｐゴシック" pitchFamily="32" charset="-128"/>
        </a:defRPr>
      </a:lvl4pPr>
      <a:lvl5pPr algn="ctr" rtl="0" eaLnBrk="0" fontAlgn="base" hangingPunct="0">
        <a:lnSpc>
          <a:spcPct val="70000"/>
        </a:lnSpc>
        <a:spcBef>
          <a:spcPct val="0"/>
        </a:spcBef>
        <a:spcAft>
          <a:spcPct val="0"/>
        </a:spcAft>
        <a:defRPr kumimoji="1" sz="2000">
          <a:solidFill>
            <a:schemeClr val="hlink"/>
          </a:solidFill>
          <a:latin typeface="Comic Sans MS" pitchFamily="-84" charset="0"/>
          <a:ea typeface="ＭＳ Ｐゴシック" pitchFamily="32" charset="-128"/>
        </a:defRPr>
      </a:lvl5pPr>
      <a:lvl6pPr marL="457200" algn="ctr" rtl="0" eaLnBrk="0" fontAlgn="base" hangingPunct="0">
        <a:lnSpc>
          <a:spcPct val="70000"/>
        </a:lnSpc>
        <a:spcBef>
          <a:spcPct val="0"/>
        </a:spcBef>
        <a:spcAft>
          <a:spcPct val="0"/>
        </a:spcAft>
        <a:defRPr kumimoji="1" sz="2000">
          <a:solidFill>
            <a:schemeClr val="hlink"/>
          </a:solidFill>
          <a:latin typeface="Comic Sans MS" pitchFamily="-84"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pitchFamily="-84"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pitchFamily="-84"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pitchFamily="-84" charset="0"/>
        </a:defRPr>
      </a:lvl9pPr>
    </p:titleStyle>
    <p:bodyStyle>
      <a:lvl1pPr marL="342900" indent="-342900" algn="l" rtl="0" eaLnBrk="0" fontAlgn="base" hangingPunct="0">
        <a:lnSpc>
          <a:spcPts val="2600"/>
        </a:lnSpc>
        <a:spcBef>
          <a:spcPct val="0"/>
        </a:spcBef>
        <a:spcAft>
          <a:spcPct val="0"/>
        </a:spcAft>
        <a:buClr>
          <a:srgbClr val="003399"/>
        </a:buClr>
        <a:buSzPct val="50000"/>
        <a:buFont typeface="Monotype Sorts" pitchFamily="48" charset="2"/>
        <a:defRPr kumimoji="1">
          <a:solidFill>
            <a:srgbClr val="003399"/>
          </a:solidFill>
          <a:latin typeface="+mn-lt"/>
          <a:ea typeface="ＭＳ Ｐゴシック" pitchFamily="32" charset="-128"/>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48" charset="2"/>
        <a:buChar char="n"/>
        <a:defRPr kumimoji="1">
          <a:solidFill>
            <a:schemeClr val="tx1"/>
          </a:solidFill>
          <a:latin typeface="+mn-lt"/>
          <a:ea typeface="ＭＳ Ｐゴシック" pitchFamily="32"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pitchFamily="32" charset="-128"/>
        </a:defRPr>
      </a:lvl3pPr>
      <a:lvl4pPr marL="1147763" indent="-404813" algn="l" rtl="0" eaLnBrk="0" fontAlgn="base" hangingPunct="0">
        <a:lnSpc>
          <a:spcPts val="2600"/>
        </a:lnSpc>
        <a:spcBef>
          <a:spcPct val="0"/>
        </a:spcBef>
        <a:spcAft>
          <a:spcPct val="0"/>
        </a:spcAft>
        <a:buClr>
          <a:schemeClr val="tx1"/>
        </a:buClr>
        <a:buFont typeface="Wingdings" pitchFamily="2" charset="2"/>
        <a:buChar char="!"/>
        <a:defRPr kumimoji="1">
          <a:solidFill>
            <a:schemeClr val="tx1"/>
          </a:solidFill>
          <a:latin typeface="+mn-lt"/>
          <a:ea typeface="ＭＳ Ｐゴシック" pitchFamily="32"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pitchFamily="32"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pitchFamily="-84"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pitchFamily="-84"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pitchFamily="-84"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pitchFamily="-8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demo-activity-selection.ppt#-1,1,Activity%20Selection%20(Interval%20Schedul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C53B6A91-4907-4511-AE97-B3F527EDAF8F}" type="slidenum">
              <a:rPr lang="en-US" sz="800"/>
              <a:pPr/>
              <a:t>1</a:t>
            </a:fld>
            <a:endParaRPr lang="en-US" sz="1400"/>
          </a:p>
        </p:txBody>
      </p:sp>
      <p:pic>
        <p:nvPicPr>
          <p:cNvPr id="3075" name="Picture 2" descr="aw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5238750"/>
            <a:ext cx="6540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p:cNvSpPr>
            <a:spLocks noGrp="1" noChangeArrowheads="1"/>
          </p:cNvSpPr>
          <p:nvPr>
            <p:ph type="ctrTitle" idx="4294967295"/>
          </p:nvPr>
        </p:nvSpPr>
        <p:spPr>
          <a:xfrm>
            <a:off x="4895850" y="1270000"/>
            <a:ext cx="3770313" cy="1214438"/>
          </a:xfrm>
          <a:noFill/>
        </p:spPr>
        <p:txBody>
          <a:bodyPr wrap="none" anchor="t">
            <a:spAutoFit/>
          </a:bodyPr>
          <a:lstStyle/>
          <a:p>
            <a:pPr algn="l">
              <a:lnSpc>
                <a:spcPct val="80000"/>
              </a:lnSpc>
            </a:pPr>
            <a:r>
              <a:rPr lang="en-US" sz="3200">
                <a:solidFill>
                  <a:schemeClr val="bg1"/>
                </a:solidFill>
              </a:rPr>
              <a:t>Chapter 6</a:t>
            </a:r>
            <a:br>
              <a:rPr lang="en-US" sz="3200">
                <a:solidFill>
                  <a:schemeClr val="bg1"/>
                </a:solidFill>
              </a:rPr>
            </a:br>
            <a:br>
              <a:rPr lang="en-US" sz="3200">
                <a:solidFill>
                  <a:srgbClr val="003399"/>
                </a:solidFill>
              </a:rPr>
            </a:br>
            <a:r>
              <a:rPr lang="en-US" sz="2800">
                <a:solidFill>
                  <a:schemeClr val="tx2"/>
                </a:solidFill>
              </a:rPr>
              <a:t>Dynamic Programming</a:t>
            </a:r>
            <a:endParaRPr lang="en-US" sz="3200">
              <a:solidFill>
                <a:srgbClr val="003399"/>
              </a:solidFill>
            </a:endParaRPr>
          </a:p>
        </p:txBody>
      </p:sp>
      <p:pic>
        <p:nvPicPr>
          <p:cNvPr id="3077" name="Picture 5" descr="03212953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3" y="1241425"/>
            <a:ext cx="391795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6"/>
          <p:cNvSpPr>
            <a:spLocks noChangeArrowheads="1"/>
          </p:cNvSpPr>
          <p:nvPr/>
        </p:nvSpPr>
        <p:spPr bwMode="auto">
          <a:xfrm>
            <a:off x="5854700" y="5187950"/>
            <a:ext cx="25114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kumimoji="0" lang="en-US" sz="900">
                <a:solidFill>
                  <a:schemeClr val="tx2"/>
                </a:solidFill>
              </a:rPr>
              <a:t>Slides by Kevin Wayne.</a:t>
            </a:r>
            <a:br>
              <a:rPr kumimoji="0" lang="en-US" sz="900">
                <a:solidFill>
                  <a:schemeClr val="tx2"/>
                </a:solidFill>
              </a:rPr>
            </a:br>
            <a:r>
              <a:rPr kumimoji="0" lang="en-US" sz="900">
                <a:solidFill>
                  <a:schemeClr val="tx2"/>
                </a:solidFill>
              </a:rPr>
              <a:t>Copyright © 2005 Pearson-Addison Wesley.</a:t>
            </a:r>
            <a:br>
              <a:rPr kumimoji="0" lang="en-US" sz="900">
                <a:solidFill>
                  <a:schemeClr val="tx2"/>
                </a:solidFill>
              </a:rPr>
            </a:br>
            <a:r>
              <a:rPr kumimoji="0" lang="en-US" sz="900">
                <a:solidFill>
                  <a:schemeClr val="tx2"/>
                </a:solidFill>
              </a:rPr>
              <a:t>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4E52D40A-BEAD-412E-AEC5-B8A903E32960}" type="slidenum">
              <a:rPr lang="en-US" sz="800"/>
              <a:pPr/>
              <a:t>10</a:t>
            </a:fld>
            <a:endParaRPr lang="en-US" sz="1400"/>
          </a:p>
        </p:txBody>
      </p:sp>
      <p:sp>
        <p:nvSpPr>
          <p:cNvPr id="12291" name="AutoShape 7">
            <a:hlinkClick r:id="rId3" action="ppaction://hlinkpres?slideindex=1&amp;slidetitle=Activity%20Selection%20(Interval%20Scheduling)" highlightClick="1"/>
          </p:cNvPr>
          <p:cNvSpPr>
            <a:spLocks noChangeArrowheads="1"/>
          </p:cNvSpPr>
          <p:nvPr/>
        </p:nvSpPr>
        <p:spPr bwMode="auto">
          <a:xfrm>
            <a:off x="6503988" y="3119438"/>
            <a:ext cx="569912" cy="414337"/>
          </a:xfrm>
          <a:prstGeom prst="actionButtonForwardNext">
            <a:avLst/>
          </a:prstGeom>
          <a:solidFill>
            <a:srgbClr val="C0C0C0"/>
          </a:solidFill>
          <a:ln w="9525">
            <a:solidFill>
              <a:schemeClr val="bg2"/>
            </a:solidFill>
            <a:miter lim="800000"/>
            <a:headEnd/>
            <a:tailEnd/>
          </a:ln>
        </p:spPr>
        <p:txBody>
          <a:bodyPr anchor="ctr">
            <a:spAutoFit/>
          </a:bodyPr>
          <a:lstStyle/>
          <a:p>
            <a:endParaRPr lang="en-US"/>
          </a:p>
        </p:txBody>
      </p:sp>
      <p:sp>
        <p:nvSpPr>
          <p:cNvPr id="12292" name="Text Box 8"/>
          <p:cNvSpPr txBox="1">
            <a:spLocks noChangeArrowheads="1"/>
          </p:cNvSpPr>
          <p:nvPr/>
        </p:nvSpPr>
        <p:spPr bwMode="auto">
          <a:xfrm>
            <a:off x="1066800" y="2057400"/>
            <a:ext cx="7391400" cy="31178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r>
              <a:rPr lang="en-US" b="1">
                <a:solidFill>
                  <a:srgbClr val="003399"/>
                </a:solidFill>
                <a:latin typeface="Courier New" pitchFamily="49" charset="0"/>
              </a:rPr>
              <a:t>Input</a:t>
            </a:r>
            <a:r>
              <a:rPr lang="en-US" b="1">
                <a:latin typeface="Courier New" pitchFamily="49" charset="0"/>
              </a:rPr>
              <a:t>: n, s</a:t>
            </a:r>
            <a:r>
              <a:rPr lang="en-US" b="1" baseline="-25000">
                <a:latin typeface="Courier New" pitchFamily="49" charset="0"/>
              </a:rPr>
              <a:t>1</a:t>
            </a:r>
            <a:r>
              <a:rPr lang="en-US" b="1">
                <a:latin typeface="Courier New" pitchFamily="49" charset="0"/>
              </a:rPr>
              <a:t>,…,s</a:t>
            </a:r>
            <a:r>
              <a:rPr lang="en-US" b="1" baseline="-25000">
                <a:latin typeface="Courier New" pitchFamily="49" charset="0"/>
              </a:rPr>
              <a:t>n , </a:t>
            </a:r>
            <a:r>
              <a:rPr lang="en-US" b="1">
                <a:latin typeface="Courier New" pitchFamily="49" charset="0"/>
              </a:rPr>
              <a:t>f</a:t>
            </a:r>
            <a:r>
              <a:rPr lang="en-US" b="1" baseline="-25000">
                <a:latin typeface="Courier New" pitchFamily="49" charset="0"/>
              </a:rPr>
              <a:t>1</a:t>
            </a:r>
            <a:r>
              <a:rPr lang="en-US" b="1">
                <a:latin typeface="Courier New" pitchFamily="49" charset="0"/>
              </a:rPr>
              <a:t>,…,f</a:t>
            </a:r>
            <a:r>
              <a:rPr lang="en-US" b="1" baseline="-25000">
                <a:latin typeface="Courier New" pitchFamily="49" charset="0"/>
              </a:rPr>
              <a:t>n , </a:t>
            </a:r>
            <a:r>
              <a:rPr lang="en-US" b="1">
                <a:latin typeface="Courier New" pitchFamily="49" charset="0"/>
              </a:rPr>
              <a:t>v</a:t>
            </a:r>
            <a:r>
              <a:rPr lang="en-US" b="1" baseline="-25000">
                <a:latin typeface="Courier New" pitchFamily="49" charset="0"/>
              </a:rPr>
              <a:t>1</a:t>
            </a:r>
            <a:r>
              <a:rPr lang="en-US" b="1">
                <a:latin typeface="Courier New" pitchFamily="49" charset="0"/>
              </a:rPr>
              <a:t>,…,v</a:t>
            </a:r>
            <a:r>
              <a:rPr lang="en-US" b="1" baseline="-25000">
                <a:latin typeface="Courier New" pitchFamily="49" charset="0"/>
              </a:rPr>
              <a:t>n</a:t>
            </a:r>
            <a:endParaRPr lang="en-US" b="1">
              <a:latin typeface="Courier New" pitchFamily="49" charset="0"/>
            </a:endParaRPr>
          </a:p>
          <a:p>
            <a:endParaRPr lang="en-US" b="1">
              <a:latin typeface="Courier New" pitchFamily="49" charset="0"/>
            </a:endParaRPr>
          </a:p>
          <a:p>
            <a:r>
              <a:rPr lang="en-US" b="1">
                <a:solidFill>
                  <a:srgbClr val="003399"/>
                </a:solidFill>
                <a:latin typeface="Courier New" pitchFamily="49" charset="0"/>
              </a:rPr>
              <a:t>Sort</a:t>
            </a:r>
            <a:r>
              <a:rPr lang="en-US" b="1">
                <a:latin typeface="Courier New" pitchFamily="49" charset="0"/>
              </a:rPr>
              <a:t> jobs by finish times so that f</a:t>
            </a:r>
            <a:r>
              <a:rPr lang="en-US" b="1" baseline="-25000">
                <a:latin typeface="Courier New" pitchFamily="49" charset="0"/>
              </a:rPr>
              <a:t>1</a:t>
            </a:r>
            <a:r>
              <a:rPr lang="en-US" b="1">
                <a:latin typeface="Courier New" pitchFamily="49" charset="0"/>
              </a:rPr>
              <a:t> </a:t>
            </a:r>
            <a:r>
              <a:rPr lang="en-US" b="1">
                <a:latin typeface="Courier New" pitchFamily="49" charset="0"/>
                <a:sym typeface="Symbol" pitchFamily="18" charset="2"/>
              </a:rPr>
              <a:t></a:t>
            </a:r>
            <a:r>
              <a:rPr lang="en-US" b="1">
                <a:latin typeface="Courier New" pitchFamily="49" charset="0"/>
              </a:rPr>
              <a:t> f</a:t>
            </a:r>
            <a:r>
              <a:rPr lang="en-US" b="1" baseline="-25000">
                <a:latin typeface="Courier New" pitchFamily="49" charset="0"/>
              </a:rPr>
              <a:t>2</a:t>
            </a:r>
            <a:r>
              <a:rPr lang="en-US" b="1">
                <a:latin typeface="Courier New" pitchFamily="49" charset="0"/>
              </a:rPr>
              <a:t> </a:t>
            </a:r>
            <a:r>
              <a:rPr lang="en-US" b="1">
                <a:latin typeface="Courier New" pitchFamily="49" charset="0"/>
                <a:sym typeface="Symbol" pitchFamily="18" charset="2"/>
              </a:rPr>
              <a:t></a:t>
            </a:r>
            <a:r>
              <a:rPr lang="en-US" b="1">
                <a:latin typeface="Courier New" pitchFamily="49" charset="0"/>
              </a:rPr>
              <a:t> ... </a:t>
            </a:r>
            <a:r>
              <a:rPr lang="en-US" b="1">
                <a:latin typeface="Courier New" pitchFamily="49" charset="0"/>
                <a:sym typeface="Symbol" pitchFamily="18" charset="2"/>
              </a:rPr>
              <a:t></a:t>
            </a:r>
            <a:r>
              <a:rPr lang="en-US" b="1">
                <a:latin typeface="Courier New" pitchFamily="49" charset="0"/>
              </a:rPr>
              <a:t> f</a:t>
            </a:r>
            <a:r>
              <a:rPr lang="en-US" b="1" baseline="-25000">
                <a:latin typeface="Courier New" pitchFamily="49" charset="0"/>
              </a:rPr>
              <a:t>n</a:t>
            </a:r>
            <a:r>
              <a:rPr lang="en-US" b="1">
                <a:latin typeface="Courier New" pitchFamily="49" charset="0"/>
              </a:rPr>
              <a:t>.</a:t>
            </a:r>
          </a:p>
          <a:p>
            <a:endParaRPr lang="en-US" b="1">
              <a:solidFill>
                <a:srgbClr val="003399"/>
              </a:solidFill>
              <a:latin typeface="Courier New" pitchFamily="49" charset="0"/>
            </a:endParaRPr>
          </a:p>
          <a:p>
            <a:r>
              <a:rPr lang="en-US" b="1">
                <a:solidFill>
                  <a:srgbClr val="003399"/>
                </a:solidFill>
                <a:latin typeface="Courier New" pitchFamily="49" charset="0"/>
              </a:rPr>
              <a:t>Compute</a:t>
            </a:r>
            <a:r>
              <a:rPr lang="en-US" b="1">
                <a:latin typeface="Courier New" pitchFamily="49" charset="0"/>
              </a:rPr>
              <a:t> p(1), p(2), …, p(n)</a:t>
            </a:r>
          </a:p>
          <a:p>
            <a:endParaRPr lang="en-US" b="1">
              <a:latin typeface="Courier New" pitchFamily="49" charset="0"/>
            </a:endParaRPr>
          </a:p>
          <a:p>
            <a:r>
              <a:rPr lang="en-US" b="1">
                <a:latin typeface="Courier New" pitchFamily="49" charset="0"/>
              </a:rPr>
              <a:t>Compute-Opt(j) {</a:t>
            </a:r>
          </a:p>
          <a:p>
            <a:r>
              <a:rPr lang="en-US" b="1">
                <a:latin typeface="Courier New" pitchFamily="49" charset="0"/>
              </a:rPr>
              <a:t>   </a:t>
            </a:r>
            <a:r>
              <a:rPr lang="en-US" b="1">
                <a:solidFill>
                  <a:srgbClr val="003399"/>
                </a:solidFill>
                <a:latin typeface="Courier New" pitchFamily="49" charset="0"/>
              </a:rPr>
              <a:t>if</a:t>
            </a:r>
            <a:r>
              <a:rPr lang="en-US" b="1">
                <a:latin typeface="Courier New" pitchFamily="49" charset="0"/>
              </a:rPr>
              <a:t> (j = 0)</a:t>
            </a:r>
          </a:p>
          <a:p>
            <a:r>
              <a:rPr lang="en-US" b="1">
                <a:latin typeface="Courier New" pitchFamily="49" charset="0"/>
              </a:rPr>
              <a:t>      </a:t>
            </a:r>
            <a:r>
              <a:rPr lang="en-US" b="1">
                <a:solidFill>
                  <a:srgbClr val="003399"/>
                </a:solidFill>
                <a:latin typeface="Courier New" pitchFamily="49" charset="0"/>
              </a:rPr>
              <a:t>return</a:t>
            </a:r>
            <a:r>
              <a:rPr lang="en-US" b="1">
                <a:latin typeface="Courier New" pitchFamily="49" charset="0"/>
              </a:rPr>
              <a:t> 0</a:t>
            </a:r>
          </a:p>
          <a:p>
            <a:r>
              <a:rPr lang="en-US" b="1">
                <a:latin typeface="Courier New" pitchFamily="49" charset="0"/>
              </a:rPr>
              <a:t>   </a:t>
            </a:r>
            <a:r>
              <a:rPr lang="en-US" b="1">
                <a:solidFill>
                  <a:srgbClr val="003399"/>
                </a:solidFill>
                <a:latin typeface="Courier New" pitchFamily="49" charset="0"/>
              </a:rPr>
              <a:t>else</a:t>
            </a:r>
          </a:p>
          <a:p>
            <a:r>
              <a:rPr lang="en-US" b="1">
                <a:latin typeface="Courier New" pitchFamily="49" charset="0"/>
              </a:rPr>
              <a:t>      </a:t>
            </a:r>
            <a:r>
              <a:rPr lang="en-US" b="1">
                <a:solidFill>
                  <a:srgbClr val="003399"/>
                </a:solidFill>
                <a:latin typeface="Courier New" pitchFamily="49" charset="0"/>
              </a:rPr>
              <a:t>return</a:t>
            </a:r>
            <a:r>
              <a:rPr lang="en-US" b="1">
                <a:latin typeface="Courier New" pitchFamily="49" charset="0"/>
              </a:rPr>
              <a:t> max(v</a:t>
            </a:r>
            <a:r>
              <a:rPr lang="en-US" b="1" baseline="-25000">
                <a:latin typeface="Courier New" pitchFamily="49" charset="0"/>
              </a:rPr>
              <a:t>j</a:t>
            </a:r>
            <a:r>
              <a:rPr lang="en-US" b="1">
                <a:latin typeface="Courier New" pitchFamily="49" charset="0"/>
              </a:rPr>
              <a:t> + Compute-Opt(p(j)), Compute-Opt(j-1))</a:t>
            </a:r>
          </a:p>
          <a:p>
            <a:r>
              <a:rPr lang="en-US" b="1">
                <a:latin typeface="Courier New" pitchFamily="49" charset="0"/>
              </a:rPr>
              <a:t>}</a:t>
            </a:r>
          </a:p>
        </p:txBody>
      </p:sp>
      <p:sp>
        <p:nvSpPr>
          <p:cNvPr id="12293" name="Rectangle 11"/>
          <p:cNvSpPr>
            <a:spLocks noGrp="1" noChangeArrowheads="1"/>
          </p:cNvSpPr>
          <p:nvPr>
            <p:ph type="title"/>
          </p:nvPr>
        </p:nvSpPr>
        <p:spPr/>
        <p:txBody>
          <a:bodyPr/>
          <a:lstStyle/>
          <a:p>
            <a:r>
              <a:rPr lang="en-US"/>
              <a:t>Weighted Interval Scheduling:  Brute Force</a:t>
            </a:r>
          </a:p>
        </p:txBody>
      </p:sp>
      <p:sp>
        <p:nvSpPr>
          <p:cNvPr id="12294" name="Rectangle 12"/>
          <p:cNvSpPr>
            <a:spLocks noGrp="1" noChangeArrowheads="1"/>
          </p:cNvSpPr>
          <p:nvPr>
            <p:ph type="body" idx="1"/>
          </p:nvPr>
        </p:nvSpPr>
        <p:spPr/>
        <p:txBody>
          <a:bodyPr/>
          <a:lstStyle/>
          <a:p>
            <a:pPr marL="0" indent="0"/>
            <a:r>
              <a:rPr lang="en-US"/>
              <a:t>Brute force algorithm.</a:t>
            </a:r>
            <a:endParaRPr lang="en-US">
              <a:solidFill>
                <a:schemeClr val="tx1"/>
              </a:solidFill>
              <a:sym typeface="Symbol" pitchFamily="18" charset="2"/>
            </a:endParaRPr>
          </a:p>
          <a:p>
            <a:pPr marL="0" indent="0"/>
            <a:endParaRPr lang="en-US">
              <a:solidFill>
                <a:schemeClr val="tx1"/>
              </a:solidFill>
              <a:sym typeface="Symbol"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E49BB35A-5C31-44A0-9878-9A71AA79FFAA}" type="slidenum">
              <a:rPr lang="en-US" sz="800"/>
              <a:pPr/>
              <a:t>11</a:t>
            </a:fld>
            <a:endParaRPr lang="en-US" sz="1400"/>
          </a:p>
        </p:txBody>
      </p:sp>
      <p:sp>
        <p:nvSpPr>
          <p:cNvPr id="13315" name="Rectangle 4"/>
          <p:cNvSpPr>
            <a:spLocks noGrp="1" noChangeArrowheads="1"/>
          </p:cNvSpPr>
          <p:nvPr>
            <p:ph type="title"/>
          </p:nvPr>
        </p:nvSpPr>
        <p:spPr/>
        <p:txBody>
          <a:bodyPr/>
          <a:lstStyle/>
          <a:p>
            <a:r>
              <a:rPr lang="en-US"/>
              <a:t>Weighted Interval Scheduling:  Brute Force</a:t>
            </a:r>
          </a:p>
        </p:txBody>
      </p:sp>
      <p:sp>
        <p:nvSpPr>
          <p:cNvPr id="13316" name="Rectangle 5"/>
          <p:cNvSpPr>
            <a:spLocks noGrp="1" noChangeArrowheads="1"/>
          </p:cNvSpPr>
          <p:nvPr>
            <p:ph type="body" idx="1"/>
          </p:nvPr>
        </p:nvSpPr>
        <p:spPr/>
        <p:txBody>
          <a:bodyPr/>
          <a:lstStyle/>
          <a:p>
            <a:pPr marL="0" indent="0"/>
            <a:r>
              <a:rPr lang="en-US"/>
              <a:t>Observation.  </a:t>
            </a:r>
            <a:r>
              <a:rPr lang="en-US">
                <a:solidFill>
                  <a:schemeClr val="tx1"/>
                </a:solidFill>
              </a:rPr>
              <a:t>Recursive algorithm fails spectacularly because of redundant sub-problems  </a:t>
            </a:r>
            <a:r>
              <a:rPr lang="en-US">
                <a:solidFill>
                  <a:schemeClr val="tx1"/>
                </a:solidFill>
                <a:sym typeface="Symbol" pitchFamily="18" charset="2"/>
              </a:rPr>
              <a:t>  exponential algorithms.</a:t>
            </a:r>
            <a:r>
              <a:rPr lang="en-US"/>
              <a:t> </a:t>
            </a:r>
          </a:p>
          <a:p>
            <a:pPr marL="0" indent="0"/>
            <a:endParaRPr lang="en-US"/>
          </a:p>
          <a:p>
            <a:pPr marL="0" indent="0"/>
            <a:r>
              <a:rPr lang="en-US"/>
              <a:t>Ex.  </a:t>
            </a:r>
            <a:r>
              <a:rPr lang="en-US">
                <a:solidFill>
                  <a:schemeClr val="tx1"/>
                </a:solidFill>
              </a:rPr>
              <a:t>Number of recursive calls for family of "layered" instances grows like Fibonacci sequence.</a:t>
            </a:r>
            <a:endParaRPr lang="en-US"/>
          </a:p>
        </p:txBody>
      </p:sp>
      <p:sp>
        <p:nvSpPr>
          <p:cNvPr id="13317" name="Line 6"/>
          <p:cNvSpPr>
            <a:spLocks noChangeShapeType="1"/>
          </p:cNvSpPr>
          <p:nvPr/>
        </p:nvSpPr>
        <p:spPr bwMode="auto">
          <a:xfrm>
            <a:off x="1108075" y="4916488"/>
            <a:ext cx="4057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18" name="Rectangle 33"/>
          <p:cNvSpPr>
            <a:spLocks noChangeArrowheads="1"/>
          </p:cNvSpPr>
          <p:nvPr/>
        </p:nvSpPr>
        <p:spPr bwMode="auto">
          <a:xfrm>
            <a:off x="2489200" y="4086225"/>
            <a:ext cx="1041400" cy="2047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3</a:t>
            </a:r>
          </a:p>
        </p:txBody>
      </p:sp>
      <p:sp>
        <p:nvSpPr>
          <p:cNvPr id="13319" name="Rectangle 34"/>
          <p:cNvSpPr>
            <a:spLocks noChangeArrowheads="1"/>
          </p:cNvSpPr>
          <p:nvPr/>
        </p:nvSpPr>
        <p:spPr bwMode="auto">
          <a:xfrm>
            <a:off x="3184525" y="4395788"/>
            <a:ext cx="1038225" cy="2079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4</a:t>
            </a:r>
          </a:p>
        </p:txBody>
      </p:sp>
      <p:grpSp>
        <p:nvGrpSpPr>
          <p:cNvPr id="13320" name="Group 42"/>
          <p:cNvGrpSpPr>
            <a:grpSpLocks/>
          </p:cNvGrpSpPr>
          <p:nvPr/>
        </p:nvGrpSpPr>
        <p:grpSpPr bwMode="auto">
          <a:xfrm>
            <a:off x="1108075" y="3346450"/>
            <a:ext cx="3802063" cy="1570038"/>
            <a:chOff x="903" y="1920"/>
            <a:chExt cx="3357" cy="2006"/>
          </a:xfrm>
        </p:grpSpPr>
        <p:sp>
          <p:nvSpPr>
            <p:cNvPr id="13355" name="Line 11"/>
            <p:cNvSpPr>
              <a:spLocks noChangeShapeType="1"/>
            </p:cNvSpPr>
            <p:nvPr/>
          </p:nvSpPr>
          <p:spPr bwMode="auto">
            <a:xfrm rot="-5400000">
              <a:off x="205"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56" name="Line 12"/>
            <p:cNvSpPr>
              <a:spLocks noChangeShapeType="1"/>
            </p:cNvSpPr>
            <p:nvPr/>
          </p:nvSpPr>
          <p:spPr bwMode="auto">
            <a:xfrm rot="-5400000">
              <a:off x="-100"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57" name="Line 13"/>
            <p:cNvSpPr>
              <a:spLocks noChangeShapeType="1"/>
            </p:cNvSpPr>
            <p:nvPr/>
          </p:nvSpPr>
          <p:spPr bwMode="auto">
            <a:xfrm rot="-5400000">
              <a:off x="816"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58" name="Line 14"/>
            <p:cNvSpPr>
              <a:spLocks noChangeShapeType="1"/>
            </p:cNvSpPr>
            <p:nvPr/>
          </p:nvSpPr>
          <p:spPr bwMode="auto">
            <a:xfrm rot="-5400000">
              <a:off x="510"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59" name="Line 15"/>
            <p:cNvSpPr>
              <a:spLocks noChangeShapeType="1"/>
            </p:cNvSpPr>
            <p:nvPr/>
          </p:nvSpPr>
          <p:spPr bwMode="auto">
            <a:xfrm rot="-5400000">
              <a:off x="1121"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60" name="Line 16"/>
            <p:cNvSpPr>
              <a:spLocks noChangeShapeType="1"/>
            </p:cNvSpPr>
            <p:nvPr/>
          </p:nvSpPr>
          <p:spPr bwMode="auto">
            <a:xfrm rot="-5400000">
              <a:off x="2036"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61" name="Line 17"/>
            <p:cNvSpPr>
              <a:spLocks noChangeShapeType="1"/>
            </p:cNvSpPr>
            <p:nvPr/>
          </p:nvSpPr>
          <p:spPr bwMode="auto">
            <a:xfrm rot="-5400000">
              <a:off x="1731"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62" name="Line 18"/>
            <p:cNvSpPr>
              <a:spLocks noChangeShapeType="1"/>
            </p:cNvSpPr>
            <p:nvPr/>
          </p:nvSpPr>
          <p:spPr bwMode="auto">
            <a:xfrm rot="-5400000">
              <a:off x="2646"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63" name="Line 19"/>
            <p:cNvSpPr>
              <a:spLocks noChangeShapeType="1"/>
            </p:cNvSpPr>
            <p:nvPr/>
          </p:nvSpPr>
          <p:spPr bwMode="auto">
            <a:xfrm rot="-5400000">
              <a:off x="2341"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64" name="Line 20"/>
            <p:cNvSpPr>
              <a:spLocks noChangeShapeType="1"/>
            </p:cNvSpPr>
            <p:nvPr/>
          </p:nvSpPr>
          <p:spPr bwMode="auto">
            <a:xfrm rot="-5400000">
              <a:off x="3257"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65" name="Line 21"/>
            <p:cNvSpPr>
              <a:spLocks noChangeShapeType="1"/>
            </p:cNvSpPr>
            <p:nvPr/>
          </p:nvSpPr>
          <p:spPr bwMode="auto">
            <a:xfrm rot="-5400000">
              <a:off x="2952"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3366" name="Line 35"/>
            <p:cNvSpPr>
              <a:spLocks noChangeShapeType="1"/>
            </p:cNvSpPr>
            <p:nvPr/>
          </p:nvSpPr>
          <p:spPr bwMode="auto">
            <a:xfrm rot="-5400000">
              <a:off x="1426" y="2923"/>
              <a:ext cx="200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grpSp>
      <p:sp>
        <p:nvSpPr>
          <p:cNvPr id="13321" name="Rectangle 36"/>
          <p:cNvSpPr>
            <a:spLocks noChangeArrowheads="1"/>
          </p:cNvSpPr>
          <p:nvPr/>
        </p:nvSpPr>
        <p:spPr bwMode="auto">
          <a:xfrm>
            <a:off x="3873500" y="4705350"/>
            <a:ext cx="1036638" cy="2079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5</a:t>
            </a:r>
          </a:p>
        </p:txBody>
      </p:sp>
      <p:sp>
        <p:nvSpPr>
          <p:cNvPr id="13322" name="Rectangle 37"/>
          <p:cNvSpPr>
            <a:spLocks noChangeArrowheads="1"/>
          </p:cNvSpPr>
          <p:nvPr/>
        </p:nvSpPr>
        <p:spPr bwMode="auto">
          <a:xfrm>
            <a:off x="1112838" y="3498850"/>
            <a:ext cx="1036637" cy="2095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1</a:t>
            </a:r>
          </a:p>
        </p:txBody>
      </p:sp>
      <p:sp>
        <p:nvSpPr>
          <p:cNvPr id="13323" name="Rectangle 41"/>
          <p:cNvSpPr>
            <a:spLocks noChangeArrowheads="1"/>
          </p:cNvSpPr>
          <p:nvPr/>
        </p:nvSpPr>
        <p:spPr bwMode="auto">
          <a:xfrm>
            <a:off x="1801813" y="3805238"/>
            <a:ext cx="1035050" cy="2079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2</a:t>
            </a:r>
          </a:p>
        </p:txBody>
      </p:sp>
      <p:sp>
        <p:nvSpPr>
          <p:cNvPr id="13324" name="Rectangle 43"/>
          <p:cNvSpPr>
            <a:spLocks noChangeArrowheads="1"/>
          </p:cNvSpPr>
          <p:nvPr/>
        </p:nvSpPr>
        <p:spPr bwMode="auto">
          <a:xfrm>
            <a:off x="2336800" y="5062538"/>
            <a:ext cx="164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400"/>
              <a:t>p(1) = 0, p(j) = j-2</a:t>
            </a:r>
          </a:p>
        </p:txBody>
      </p:sp>
      <p:grpSp>
        <p:nvGrpSpPr>
          <p:cNvPr id="13325" name="Group 79"/>
          <p:cNvGrpSpPr>
            <a:grpSpLocks/>
          </p:cNvGrpSpPr>
          <p:nvPr/>
        </p:nvGrpSpPr>
        <p:grpSpPr bwMode="auto">
          <a:xfrm>
            <a:off x="5695950" y="2974975"/>
            <a:ext cx="2943225" cy="2225675"/>
            <a:chOff x="384" y="1344"/>
            <a:chExt cx="1968" cy="1488"/>
          </a:xfrm>
        </p:grpSpPr>
        <p:sp>
          <p:nvSpPr>
            <p:cNvPr id="13326" name="Oval 45"/>
            <p:cNvSpPr>
              <a:spLocks noChangeArrowheads="1"/>
            </p:cNvSpPr>
            <p:nvPr/>
          </p:nvSpPr>
          <p:spPr bwMode="auto">
            <a:xfrm>
              <a:off x="1536" y="1344"/>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5</a:t>
              </a:r>
            </a:p>
          </p:txBody>
        </p:sp>
        <p:sp>
          <p:nvSpPr>
            <p:cNvPr id="13327" name="Oval 46"/>
            <p:cNvSpPr>
              <a:spLocks noChangeArrowheads="1"/>
            </p:cNvSpPr>
            <p:nvPr/>
          </p:nvSpPr>
          <p:spPr bwMode="auto">
            <a:xfrm>
              <a:off x="960" y="1680"/>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4</a:t>
              </a:r>
            </a:p>
          </p:txBody>
        </p:sp>
        <p:cxnSp>
          <p:nvCxnSpPr>
            <p:cNvPr id="13328" name="AutoShape 47"/>
            <p:cNvCxnSpPr>
              <a:cxnSpLocks noChangeShapeType="1"/>
              <a:stCxn id="13326" idx="3"/>
              <a:endCxn id="13327" idx="7"/>
            </p:cNvCxnSpPr>
            <p:nvPr/>
          </p:nvCxnSpPr>
          <p:spPr bwMode="auto">
            <a:xfrm flipH="1">
              <a:off x="1083" y="1467"/>
              <a:ext cx="474" cy="234"/>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29" name="Oval 48"/>
            <p:cNvSpPr>
              <a:spLocks noChangeArrowheads="1"/>
            </p:cNvSpPr>
            <p:nvPr/>
          </p:nvSpPr>
          <p:spPr bwMode="auto">
            <a:xfrm>
              <a:off x="2016" y="1680"/>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3</a:t>
              </a:r>
            </a:p>
          </p:txBody>
        </p:sp>
        <p:cxnSp>
          <p:nvCxnSpPr>
            <p:cNvPr id="13330" name="AutoShape 49"/>
            <p:cNvCxnSpPr>
              <a:cxnSpLocks noChangeShapeType="1"/>
              <a:stCxn id="13326" idx="5"/>
              <a:endCxn id="13329" idx="1"/>
            </p:cNvCxnSpPr>
            <p:nvPr/>
          </p:nvCxnSpPr>
          <p:spPr bwMode="auto">
            <a:xfrm>
              <a:off x="1659" y="1467"/>
              <a:ext cx="378" cy="234"/>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31" name="Oval 50"/>
            <p:cNvSpPr>
              <a:spLocks noChangeArrowheads="1"/>
            </p:cNvSpPr>
            <p:nvPr/>
          </p:nvSpPr>
          <p:spPr bwMode="auto">
            <a:xfrm>
              <a:off x="672" y="2016"/>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3</a:t>
              </a:r>
            </a:p>
          </p:txBody>
        </p:sp>
        <p:cxnSp>
          <p:nvCxnSpPr>
            <p:cNvPr id="13332" name="AutoShape 51"/>
            <p:cNvCxnSpPr>
              <a:cxnSpLocks noChangeShapeType="1"/>
              <a:stCxn id="13327" idx="3"/>
              <a:endCxn id="13331" idx="0"/>
            </p:cNvCxnSpPr>
            <p:nvPr/>
          </p:nvCxnSpPr>
          <p:spPr bwMode="auto">
            <a:xfrm flipH="1">
              <a:off x="744" y="1803"/>
              <a:ext cx="237"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33" name="Oval 52"/>
            <p:cNvSpPr>
              <a:spLocks noChangeArrowheads="1"/>
            </p:cNvSpPr>
            <p:nvPr/>
          </p:nvSpPr>
          <p:spPr bwMode="auto">
            <a:xfrm>
              <a:off x="1248" y="2016"/>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2</a:t>
              </a:r>
            </a:p>
          </p:txBody>
        </p:sp>
        <p:cxnSp>
          <p:nvCxnSpPr>
            <p:cNvPr id="13334" name="AutoShape 53"/>
            <p:cNvCxnSpPr>
              <a:cxnSpLocks noChangeShapeType="1"/>
              <a:stCxn id="13327" idx="5"/>
              <a:endCxn id="13333" idx="0"/>
            </p:cNvCxnSpPr>
            <p:nvPr/>
          </p:nvCxnSpPr>
          <p:spPr bwMode="auto">
            <a:xfrm>
              <a:off x="1083" y="1803"/>
              <a:ext cx="237"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35" name="Oval 54"/>
            <p:cNvSpPr>
              <a:spLocks noChangeArrowheads="1"/>
            </p:cNvSpPr>
            <p:nvPr/>
          </p:nvSpPr>
          <p:spPr bwMode="auto">
            <a:xfrm>
              <a:off x="1824" y="2016"/>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2</a:t>
              </a:r>
            </a:p>
          </p:txBody>
        </p:sp>
        <p:cxnSp>
          <p:nvCxnSpPr>
            <p:cNvPr id="13336" name="AutoShape 55"/>
            <p:cNvCxnSpPr>
              <a:cxnSpLocks noChangeShapeType="1"/>
              <a:stCxn id="13329" idx="3"/>
              <a:endCxn id="13335" idx="0"/>
            </p:cNvCxnSpPr>
            <p:nvPr/>
          </p:nvCxnSpPr>
          <p:spPr bwMode="auto">
            <a:xfrm flipH="1">
              <a:off x="1896" y="1803"/>
              <a:ext cx="141"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37" name="Oval 56"/>
            <p:cNvSpPr>
              <a:spLocks noChangeArrowheads="1"/>
            </p:cNvSpPr>
            <p:nvPr/>
          </p:nvSpPr>
          <p:spPr bwMode="auto">
            <a:xfrm>
              <a:off x="2208" y="2016"/>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1</a:t>
              </a:r>
            </a:p>
          </p:txBody>
        </p:sp>
        <p:cxnSp>
          <p:nvCxnSpPr>
            <p:cNvPr id="13338" name="AutoShape 57"/>
            <p:cNvCxnSpPr>
              <a:cxnSpLocks noChangeShapeType="1"/>
              <a:stCxn id="13329" idx="5"/>
              <a:endCxn id="13337" idx="0"/>
            </p:cNvCxnSpPr>
            <p:nvPr/>
          </p:nvCxnSpPr>
          <p:spPr bwMode="auto">
            <a:xfrm>
              <a:off x="2139" y="1803"/>
              <a:ext cx="141"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39" name="Oval 58"/>
            <p:cNvSpPr>
              <a:spLocks noChangeArrowheads="1"/>
            </p:cNvSpPr>
            <p:nvPr/>
          </p:nvSpPr>
          <p:spPr bwMode="auto">
            <a:xfrm>
              <a:off x="528" y="2352"/>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2</a:t>
              </a:r>
            </a:p>
          </p:txBody>
        </p:sp>
        <p:cxnSp>
          <p:nvCxnSpPr>
            <p:cNvPr id="13340" name="AutoShape 59"/>
            <p:cNvCxnSpPr>
              <a:cxnSpLocks noChangeShapeType="1"/>
              <a:stCxn id="13331" idx="3"/>
              <a:endCxn id="13339" idx="0"/>
            </p:cNvCxnSpPr>
            <p:nvPr/>
          </p:nvCxnSpPr>
          <p:spPr bwMode="auto">
            <a:xfrm flipH="1">
              <a:off x="600" y="2139"/>
              <a:ext cx="93"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41" name="Oval 60"/>
            <p:cNvSpPr>
              <a:spLocks noChangeArrowheads="1"/>
            </p:cNvSpPr>
            <p:nvPr/>
          </p:nvSpPr>
          <p:spPr bwMode="auto">
            <a:xfrm>
              <a:off x="816" y="2352"/>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1</a:t>
              </a:r>
            </a:p>
          </p:txBody>
        </p:sp>
        <p:cxnSp>
          <p:nvCxnSpPr>
            <p:cNvPr id="13342" name="AutoShape 61"/>
            <p:cNvCxnSpPr>
              <a:cxnSpLocks noChangeShapeType="1"/>
              <a:stCxn id="13331" idx="5"/>
              <a:endCxn id="13341" idx="0"/>
            </p:cNvCxnSpPr>
            <p:nvPr/>
          </p:nvCxnSpPr>
          <p:spPr bwMode="auto">
            <a:xfrm>
              <a:off x="795" y="2139"/>
              <a:ext cx="93"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43" name="Oval 62"/>
            <p:cNvSpPr>
              <a:spLocks noChangeArrowheads="1"/>
            </p:cNvSpPr>
            <p:nvPr/>
          </p:nvSpPr>
          <p:spPr bwMode="auto">
            <a:xfrm>
              <a:off x="384" y="2688"/>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1</a:t>
              </a:r>
            </a:p>
          </p:txBody>
        </p:sp>
        <p:cxnSp>
          <p:nvCxnSpPr>
            <p:cNvPr id="13344" name="AutoShape 63"/>
            <p:cNvCxnSpPr>
              <a:cxnSpLocks noChangeShapeType="1"/>
              <a:stCxn id="13339" idx="3"/>
              <a:endCxn id="13343" idx="0"/>
            </p:cNvCxnSpPr>
            <p:nvPr/>
          </p:nvCxnSpPr>
          <p:spPr bwMode="auto">
            <a:xfrm flipH="1">
              <a:off x="456" y="2475"/>
              <a:ext cx="93"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45" name="Oval 64"/>
            <p:cNvSpPr>
              <a:spLocks noChangeArrowheads="1"/>
            </p:cNvSpPr>
            <p:nvPr/>
          </p:nvSpPr>
          <p:spPr bwMode="auto">
            <a:xfrm>
              <a:off x="672" y="2688"/>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0</a:t>
              </a:r>
            </a:p>
          </p:txBody>
        </p:sp>
        <p:cxnSp>
          <p:nvCxnSpPr>
            <p:cNvPr id="13346" name="AutoShape 65"/>
            <p:cNvCxnSpPr>
              <a:cxnSpLocks noChangeShapeType="1"/>
              <a:stCxn id="13339" idx="5"/>
              <a:endCxn id="13345" idx="0"/>
            </p:cNvCxnSpPr>
            <p:nvPr/>
          </p:nvCxnSpPr>
          <p:spPr bwMode="auto">
            <a:xfrm>
              <a:off x="651" y="2475"/>
              <a:ext cx="93"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47" name="Oval 70"/>
            <p:cNvSpPr>
              <a:spLocks noChangeArrowheads="1"/>
            </p:cNvSpPr>
            <p:nvPr/>
          </p:nvSpPr>
          <p:spPr bwMode="auto">
            <a:xfrm>
              <a:off x="1104" y="2352"/>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1</a:t>
              </a:r>
            </a:p>
          </p:txBody>
        </p:sp>
        <p:cxnSp>
          <p:nvCxnSpPr>
            <p:cNvPr id="13348" name="AutoShape 71"/>
            <p:cNvCxnSpPr>
              <a:cxnSpLocks noChangeShapeType="1"/>
              <a:stCxn id="13333" idx="3"/>
              <a:endCxn id="13347" idx="0"/>
            </p:cNvCxnSpPr>
            <p:nvPr/>
          </p:nvCxnSpPr>
          <p:spPr bwMode="auto">
            <a:xfrm flipH="1">
              <a:off x="1176" y="2139"/>
              <a:ext cx="93"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49" name="Oval 72"/>
            <p:cNvSpPr>
              <a:spLocks noChangeArrowheads="1"/>
            </p:cNvSpPr>
            <p:nvPr/>
          </p:nvSpPr>
          <p:spPr bwMode="auto">
            <a:xfrm>
              <a:off x="1392" y="2352"/>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0</a:t>
              </a:r>
            </a:p>
          </p:txBody>
        </p:sp>
        <p:cxnSp>
          <p:nvCxnSpPr>
            <p:cNvPr id="13350" name="AutoShape 73"/>
            <p:cNvCxnSpPr>
              <a:cxnSpLocks noChangeShapeType="1"/>
              <a:stCxn id="13333" idx="5"/>
              <a:endCxn id="13349" idx="0"/>
            </p:cNvCxnSpPr>
            <p:nvPr/>
          </p:nvCxnSpPr>
          <p:spPr bwMode="auto">
            <a:xfrm>
              <a:off x="1371" y="2139"/>
              <a:ext cx="93"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51" name="Oval 74"/>
            <p:cNvSpPr>
              <a:spLocks noChangeArrowheads="1"/>
            </p:cNvSpPr>
            <p:nvPr/>
          </p:nvSpPr>
          <p:spPr bwMode="auto">
            <a:xfrm>
              <a:off x="1680" y="2352"/>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1</a:t>
              </a:r>
            </a:p>
          </p:txBody>
        </p:sp>
        <p:cxnSp>
          <p:nvCxnSpPr>
            <p:cNvPr id="13352" name="AutoShape 75"/>
            <p:cNvCxnSpPr>
              <a:cxnSpLocks noChangeShapeType="1"/>
              <a:stCxn id="13335" idx="3"/>
              <a:endCxn id="13351" idx="0"/>
            </p:cNvCxnSpPr>
            <p:nvPr/>
          </p:nvCxnSpPr>
          <p:spPr bwMode="auto">
            <a:xfrm flipH="1">
              <a:off x="1752" y="2139"/>
              <a:ext cx="93"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13353" name="Oval 76"/>
            <p:cNvSpPr>
              <a:spLocks noChangeArrowheads="1"/>
            </p:cNvSpPr>
            <p:nvPr/>
          </p:nvSpPr>
          <p:spPr bwMode="auto">
            <a:xfrm>
              <a:off x="1968" y="2352"/>
              <a:ext cx="144" cy="144"/>
            </a:xfrm>
            <a:prstGeom prst="ellipse">
              <a:avLst/>
            </a:prstGeom>
            <a:solidFill>
              <a:schemeClr val="tx2"/>
            </a:solidFill>
            <a:ln w="9525">
              <a:solidFill>
                <a:schemeClr val="tx1"/>
              </a:solidFill>
              <a:round/>
              <a:headEnd/>
              <a:tailEnd type="none" w="sm" len="sm"/>
            </a:ln>
          </p:spPr>
          <p:txBody>
            <a:bodyPr wrap="none" lIns="92075" tIns="46038" rIns="92075" bIns="46038" anchor="ctr"/>
            <a:lstStyle/>
            <a:p>
              <a:pPr algn="ctr"/>
              <a:r>
                <a:rPr lang="en-US" sz="1000" b="1">
                  <a:latin typeface="Courier New" pitchFamily="49" charset="0"/>
                </a:rPr>
                <a:t>0</a:t>
              </a:r>
            </a:p>
          </p:txBody>
        </p:sp>
        <p:cxnSp>
          <p:nvCxnSpPr>
            <p:cNvPr id="13354" name="AutoShape 77"/>
            <p:cNvCxnSpPr>
              <a:cxnSpLocks noChangeShapeType="1"/>
              <a:stCxn id="13335" idx="5"/>
              <a:endCxn id="13353" idx="0"/>
            </p:cNvCxnSpPr>
            <p:nvPr/>
          </p:nvCxnSpPr>
          <p:spPr bwMode="auto">
            <a:xfrm>
              <a:off x="1947" y="2139"/>
              <a:ext cx="93" cy="213"/>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3805FA61-6978-4D3E-9535-EA8A44CFC903}" type="slidenum">
              <a:rPr lang="en-US" sz="800"/>
              <a:pPr/>
              <a:t>12</a:t>
            </a:fld>
            <a:endParaRPr lang="en-US" sz="1400"/>
          </a:p>
        </p:txBody>
      </p:sp>
      <p:sp>
        <p:nvSpPr>
          <p:cNvPr id="14339" name="Text Box 4"/>
          <p:cNvSpPr txBox="1">
            <a:spLocks noChangeArrowheads="1"/>
          </p:cNvSpPr>
          <p:nvPr/>
        </p:nvSpPr>
        <p:spPr bwMode="auto">
          <a:xfrm>
            <a:off x="701675" y="2092325"/>
            <a:ext cx="8001000" cy="36068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r>
              <a:rPr lang="en-US" b="1">
                <a:solidFill>
                  <a:srgbClr val="003399"/>
                </a:solidFill>
                <a:latin typeface="Courier New" pitchFamily="49" charset="0"/>
              </a:rPr>
              <a:t>Input</a:t>
            </a:r>
            <a:r>
              <a:rPr lang="en-US" b="1">
                <a:latin typeface="Courier New" pitchFamily="49" charset="0"/>
              </a:rPr>
              <a:t>: n, s</a:t>
            </a:r>
            <a:r>
              <a:rPr lang="en-US" b="1" baseline="-25000">
                <a:latin typeface="Courier New" pitchFamily="49" charset="0"/>
              </a:rPr>
              <a:t>1</a:t>
            </a:r>
            <a:r>
              <a:rPr lang="en-US" b="1">
                <a:latin typeface="Courier New" pitchFamily="49" charset="0"/>
              </a:rPr>
              <a:t>,…,s</a:t>
            </a:r>
            <a:r>
              <a:rPr lang="en-US" b="1" baseline="-25000">
                <a:latin typeface="Courier New" pitchFamily="49" charset="0"/>
              </a:rPr>
              <a:t>n , </a:t>
            </a:r>
            <a:r>
              <a:rPr lang="en-US" b="1">
                <a:latin typeface="Courier New" pitchFamily="49" charset="0"/>
              </a:rPr>
              <a:t>f</a:t>
            </a:r>
            <a:r>
              <a:rPr lang="en-US" b="1" baseline="-25000">
                <a:latin typeface="Courier New" pitchFamily="49" charset="0"/>
              </a:rPr>
              <a:t>1</a:t>
            </a:r>
            <a:r>
              <a:rPr lang="en-US" b="1">
                <a:latin typeface="Courier New" pitchFamily="49" charset="0"/>
              </a:rPr>
              <a:t>,…,f</a:t>
            </a:r>
            <a:r>
              <a:rPr lang="en-US" b="1" baseline="-25000">
                <a:latin typeface="Courier New" pitchFamily="49" charset="0"/>
              </a:rPr>
              <a:t>n , </a:t>
            </a:r>
            <a:r>
              <a:rPr lang="en-US" b="1">
                <a:latin typeface="Courier New" pitchFamily="49" charset="0"/>
              </a:rPr>
              <a:t>v</a:t>
            </a:r>
            <a:r>
              <a:rPr lang="en-US" b="1" baseline="-25000">
                <a:latin typeface="Courier New" pitchFamily="49" charset="0"/>
              </a:rPr>
              <a:t>1</a:t>
            </a:r>
            <a:r>
              <a:rPr lang="en-US" b="1">
                <a:latin typeface="Courier New" pitchFamily="49" charset="0"/>
              </a:rPr>
              <a:t>,…,v</a:t>
            </a:r>
            <a:r>
              <a:rPr lang="en-US" b="1" baseline="-25000">
                <a:latin typeface="Courier New" pitchFamily="49" charset="0"/>
              </a:rPr>
              <a:t>n</a:t>
            </a:r>
            <a:endParaRPr lang="en-US" b="1">
              <a:latin typeface="Courier New" pitchFamily="49" charset="0"/>
            </a:endParaRPr>
          </a:p>
          <a:p>
            <a:endParaRPr lang="en-US" b="1">
              <a:latin typeface="Courier New" pitchFamily="49" charset="0"/>
            </a:endParaRPr>
          </a:p>
          <a:p>
            <a:r>
              <a:rPr lang="en-US" b="1">
                <a:solidFill>
                  <a:srgbClr val="003399"/>
                </a:solidFill>
                <a:latin typeface="Courier New" pitchFamily="49" charset="0"/>
              </a:rPr>
              <a:t>Sort</a:t>
            </a:r>
            <a:r>
              <a:rPr lang="en-US" b="1">
                <a:latin typeface="Courier New" pitchFamily="49" charset="0"/>
              </a:rPr>
              <a:t> jobs by finish times so that f</a:t>
            </a:r>
            <a:r>
              <a:rPr lang="en-US" b="1" baseline="-25000">
                <a:latin typeface="Courier New" pitchFamily="49" charset="0"/>
              </a:rPr>
              <a:t>1</a:t>
            </a:r>
            <a:r>
              <a:rPr lang="en-US" b="1">
                <a:latin typeface="Courier New" pitchFamily="49" charset="0"/>
              </a:rPr>
              <a:t> </a:t>
            </a:r>
            <a:r>
              <a:rPr lang="en-US" b="1">
                <a:latin typeface="Courier New" pitchFamily="49" charset="0"/>
                <a:sym typeface="Symbol" pitchFamily="18" charset="2"/>
              </a:rPr>
              <a:t></a:t>
            </a:r>
            <a:r>
              <a:rPr lang="en-US" b="1">
                <a:latin typeface="Courier New" pitchFamily="49" charset="0"/>
              </a:rPr>
              <a:t> f</a:t>
            </a:r>
            <a:r>
              <a:rPr lang="en-US" b="1" baseline="-25000">
                <a:latin typeface="Courier New" pitchFamily="49" charset="0"/>
              </a:rPr>
              <a:t>2</a:t>
            </a:r>
            <a:r>
              <a:rPr lang="en-US" b="1">
                <a:latin typeface="Courier New" pitchFamily="49" charset="0"/>
              </a:rPr>
              <a:t> </a:t>
            </a:r>
            <a:r>
              <a:rPr lang="en-US" b="1">
                <a:latin typeface="Courier New" pitchFamily="49" charset="0"/>
                <a:sym typeface="Symbol" pitchFamily="18" charset="2"/>
              </a:rPr>
              <a:t></a:t>
            </a:r>
            <a:r>
              <a:rPr lang="en-US" b="1">
                <a:latin typeface="Courier New" pitchFamily="49" charset="0"/>
              </a:rPr>
              <a:t> ... </a:t>
            </a:r>
            <a:r>
              <a:rPr lang="en-US" b="1">
                <a:latin typeface="Courier New" pitchFamily="49" charset="0"/>
                <a:sym typeface="Symbol" pitchFamily="18" charset="2"/>
              </a:rPr>
              <a:t></a:t>
            </a:r>
            <a:r>
              <a:rPr lang="en-US" b="1">
                <a:latin typeface="Courier New" pitchFamily="49" charset="0"/>
              </a:rPr>
              <a:t> f</a:t>
            </a:r>
            <a:r>
              <a:rPr lang="en-US" b="1" baseline="-25000">
                <a:latin typeface="Courier New" pitchFamily="49" charset="0"/>
              </a:rPr>
              <a:t>n</a:t>
            </a:r>
            <a:r>
              <a:rPr lang="en-US" b="1">
                <a:latin typeface="Courier New" pitchFamily="49" charset="0"/>
              </a:rPr>
              <a:t>.</a:t>
            </a:r>
          </a:p>
          <a:p>
            <a:r>
              <a:rPr lang="en-US" b="1">
                <a:solidFill>
                  <a:srgbClr val="003399"/>
                </a:solidFill>
                <a:latin typeface="Courier New" pitchFamily="49" charset="0"/>
              </a:rPr>
              <a:t>Compute</a:t>
            </a:r>
            <a:r>
              <a:rPr lang="en-US" b="1">
                <a:latin typeface="Courier New" pitchFamily="49" charset="0"/>
              </a:rPr>
              <a:t> p(1), p(2), …, p(n)</a:t>
            </a:r>
          </a:p>
          <a:p>
            <a:endParaRPr lang="en-US" b="1">
              <a:latin typeface="Courier New" pitchFamily="49" charset="0"/>
            </a:endParaRPr>
          </a:p>
          <a:p>
            <a:r>
              <a:rPr lang="en-US" b="1">
                <a:solidFill>
                  <a:srgbClr val="003399"/>
                </a:solidFill>
                <a:latin typeface="Courier New" pitchFamily="49" charset="0"/>
              </a:rPr>
              <a:t>for</a:t>
            </a:r>
            <a:r>
              <a:rPr lang="en-US" b="1">
                <a:solidFill>
                  <a:schemeClr val="accent1"/>
                </a:solidFill>
                <a:latin typeface="Courier New" pitchFamily="49" charset="0"/>
              </a:rPr>
              <a:t> </a:t>
            </a:r>
            <a:r>
              <a:rPr lang="en-US" b="1">
                <a:latin typeface="Courier New" pitchFamily="49" charset="0"/>
              </a:rPr>
              <a:t>j = 1 to n</a:t>
            </a:r>
          </a:p>
          <a:p>
            <a:r>
              <a:rPr lang="en-US" b="1">
                <a:latin typeface="Courier New" pitchFamily="49" charset="0"/>
              </a:rPr>
              <a:t>   M[j] = empty</a:t>
            </a:r>
          </a:p>
          <a:p>
            <a:r>
              <a:rPr lang="en-US" b="1">
                <a:latin typeface="Courier New" pitchFamily="49" charset="0"/>
              </a:rPr>
              <a:t>M[0] = 0</a:t>
            </a:r>
          </a:p>
          <a:p>
            <a:endParaRPr lang="en-US" b="1">
              <a:latin typeface="Courier New" pitchFamily="49" charset="0"/>
            </a:endParaRPr>
          </a:p>
          <a:p>
            <a:r>
              <a:rPr lang="en-US" b="1">
                <a:latin typeface="Courier New" pitchFamily="49" charset="0"/>
              </a:rPr>
              <a:t>M-Compute-Opt(j) {</a:t>
            </a:r>
          </a:p>
          <a:p>
            <a:r>
              <a:rPr lang="en-US" b="1">
                <a:latin typeface="Courier New" pitchFamily="49" charset="0"/>
              </a:rPr>
              <a:t>   </a:t>
            </a:r>
            <a:r>
              <a:rPr lang="en-US" b="1">
                <a:solidFill>
                  <a:srgbClr val="003399"/>
                </a:solidFill>
                <a:latin typeface="Courier New" pitchFamily="49" charset="0"/>
              </a:rPr>
              <a:t>if </a:t>
            </a:r>
            <a:r>
              <a:rPr lang="en-US" b="1">
                <a:latin typeface="Courier New" pitchFamily="49" charset="0"/>
              </a:rPr>
              <a:t>(M[j] is empty)</a:t>
            </a:r>
          </a:p>
          <a:p>
            <a:r>
              <a:rPr lang="en-US" b="1">
                <a:latin typeface="Courier New" pitchFamily="49" charset="0"/>
              </a:rPr>
              <a:t>      M[j] = max(v</a:t>
            </a:r>
            <a:r>
              <a:rPr lang="en-US" b="1" baseline="-25000">
                <a:latin typeface="Courier New" pitchFamily="49" charset="0"/>
              </a:rPr>
              <a:t>j</a:t>
            </a:r>
            <a:r>
              <a:rPr lang="en-US" b="1">
                <a:latin typeface="Courier New" pitchFamily="49" charset="0"/>
              </a:rPr>
              <a:t> + M-Compute-Opt(p(j)), M-Compute-Opt(j-1))</a:t>
            </a:r>
          </a:p>
          <a:p>
            <a:r>
              <a:rPr lang="en-US" b="1">
                <a:latin typeface="Courier New" pitchFamily="49" charset="0"/>
              </a:rPr>
              <a:t>   </a:t>
            </a:r>
            <a:r>
              <a:rPr lang="en-US" b="1">
                <a:solidFill>
                  <a:srgbClr val="003399"/>
                </a:solidFill>
                <a:latin typeface="Courier New" pitchFamily="49" charset="0"/>
              </a:rPr>
              <a:t>return</a:t>
            </a:r>
            <a:r>
              <a:rPr lang="en-US" b="1">
                <a:latin typeface="Courier New" pitchFamily="49" charset="0"/>
              </a:rPr>
              <a:t> M[j]</a:t>
            </a:r>
          </a:p>
          <a:p>
            <a:r>
              <a:rPr lang="en-US" b="1">
                <a:latin typeface="Courier New" pitchFamily="49" charset="0"/>
              </a:rPr>
              <a:t>}</a:t>
            </a:r>
          </a:p>
        </p:txBody>
      </p:sp>
      <p:sp>
        <p:nvSpPr>
          <p:cNvPr id="14340" name="Text Box 5"/>
          <p:cNvSpPr txBox="1">
            <a:spLocks noChangeArrowheads="1"/>
          </p:cNvSpPr>
          <p:nvPr/>
        </p:nvSpPr>
        <p:spPr bwMode="auto">
          <a:xfrm>
            <a:off x="3270250" y="3856038"/>
            <a:ext cx="8397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0" tIns="0" rIns="0" bIns="0">
            <a:spAutoFit/>
          </a:bodyPr>
          <a:lstStyle>
            <a:lvl1pPr defTabSz="1019175">
              <a:defRPr kumimoji="1" sz="1600">
                <a:solidFill>
                  <a:schemeClr val="tx1"/>
                </a:solidFill>
                <a:latin typeface="Comic Sans MS" pitchFamily="66" charset="0"/>
                <a:ea typeface="ＭＳ Ｐゴシック" pitchFamily="32" charset="-128"/>
              </a:defRPr>
            </a:lvl1pPr>
            <a:lvl2pPr marL="742950" indent="-285750" defTabSz="1019175">
              <a:defRPr kumimoji="1" sz="1600">
                <a:solidFill>
                  <a:schemeClr val="tx1"/>
                </a:solidFill>
                <a:latin typeface="Comic Sans MS" pitchFamily="66" charset="0"/>
                <a:ea typeface="ＭＳ Ｐゴシック" pitchFamily="32" charset="-128"/>
              </a:defRPr>
            </a:lvl2pPr>
            <a:lvl3pPr marL="1143000" indent="-228600" defTabSz="1019175">
              <a:defRPr kumimoji="1" sz="1600">
                <a:solidFill>
                  <a:schemeClr val="tx1"/>
                </a:solidFill>
                <a:latin typeface="Comic Sans MS" pitchFamily="66" charset="0"/>
                <a:ea typeface="ＭＳ Ｐゴシック" pitchFamily="32" charset="-128"/>
              </a:defRPr>
            </a:lvl3pPr>
            <a:lvl4pPr marL="1600200" indent="-228600" defTabSz="1019175">
              <a:defRPr kumimoji="1" sz="1600">
                <a:solidFill>
                  <a:schemeClr val="tx1"/>
                </a:solidFill>
                <a:latin typeface="Comic Sans MS" pitchFamily="66" charset="0"/>
                <a:ea typeface="ＭＳ Ｐゴシック" pitchFamily="32" charset="-128"/>
              </a:defRPr>
            </a:lvl4pPr>
            <a:lvl5pPr marL="2057400" indent="-228600" defTabSz="1019175">
              <a:defRPr kumimoji="1" sz="1600">
                <a:solidFill>
                  <a:schemeClr val="tx1"/>
                </a:solidFill>
                <a:latin typeface="Comic Sans MS" pitchFamily="66" charset="0"/>
                <a:ea typeface="ＭＳ Ｐゴシック" pitchFamily="32" charset="-128"/>
              </a:defRPr>
            </a:lvl5pPr>
            <a:lvl6pPr marL="2514600" indent="-228600" defTabSz="1019175"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defTabSz="1019175"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defTabSz="1019175"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defTabSz="1019175"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a:solidFill>
                  <a:schemeClr val="accent1"/>
                </a:solidFill>
              </a:rPr>
              <a:t>global array</a:t>
            </a:r>
            <a:endParaRPr lang="en-US" sz="1200">
              <a:solidFill>
                <a:schemeClr val="accent1"/>
              </a:solidFill>
              <a:sym typeface="Symbol" pitchFamily="18" charset="2"/>
            </a:endParaRPr>
          </a:p>
        </p:txBody>
      </p:sp>
      <p:sp>
        <p:nvSpPr>
          <p:cNvPr id="14341" name="Line 6"/>
          <p:cNvSpPr>
            <a:spLocks noChangeShapeType="1"/>
          </p:cNvSpPr>
          <p:nvPr/>
        </p:nvSpPr>
        <p:spPr bwMode="auto">
          <a:xfrm flipH="1" flipV="1">
            <a:off x="2865438" y="3784600"/>
            <a:ext cx="287337" cy="134938"/>
          </a:xfrm>
          <a:prstGeom prst="line">
            <a:avLst/>
          </a:prstGeom>
          <a:noFill/>
          <a:ln w="9525">
            <a:solidFill>
              <a:schemeClr val="accent1"/>
            </a:solidFill>
            <a:round/>
            <a:headEnd/>
            <a:tailEnd type="triangle" w="sm" len="sm"/>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4342" name="Rectangle 7"/>
          <p:cNvSpPr>
            <a:spLocks noGrp="1" noChangeArrowheads="1"/>
          </p:cNvSpPr>
          <p:nvPr>
            <p:ph type="title"/>
          </p:nvPr>
        </p:nvSpPr>
        <p:spPr/>
        <p:txBody>
          <a:bodyPr/>
          <a:lstStyle/>
          <a:p>
            <a:r>
              <a:rPr lang="en-US"/>
              <a:t>Weighted Interval Scheduling:  Memoization</a:t>
            </a:r>
          </a:p>
        </p:txBody>
      </p:sp>
      <p:sp>
        <p:nvSpPr>
          <p:cNvPr id="14343" name="Rectangle 8"/>
          <p:cNvSpPr>
            <a:spLocks noGrp="1" noChangeArrowheads="1"/>
          </p:cNvSpPr>
          <p:nvPr>
            <p:ph type="body" idx="1"/>
          </p:nvPr>
        </p:nvSpPr>
        <p:spPr/>
        <p:txBody>
          <a:bodyPr/>
          <a:lstStyle/>
          <a:p>
            <a:pPr marL="0" indent="0"/>
            <a:r>
              <a:rPr lang="en-US"/>
              <a:t>Memoization.  </a:t>
            </a:r>
            <a:r>
              <a:rPr lang="en-US">
                <a:solidFill>
                  <a:schemeClr val="tx1"/>
                </a:solidFill>
              </a:rPr>
              <a:t>Store results of each sub-problem in a cache;</a:t>
            </a:r>
            <a:br>
              <a:rPr lang="en-US">
                <a:solidFill>
                  <a:schemeClr val="tx1"/>
                </a:solidFill>
              </a:rPr>
            </a:br>
            <a:r>
              <a:rPr lang="en-US">
                <a:solidFill>
                  <a:schemeClr val="tx1"/>
                </a:solidFill>
              </a:rPr>
              <a:t>lookup as needed.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074D2506-C395-4745-B1FE-7F5A685DEF67}" type="slidenum">
              <a:rPr lang="en-US" sz="800"/>
              <a:pPr/>
              <a:t>13</a:t>
            </a:fld>
            <a:endParaRPr lang="en-US" sz="1400"/>
          </a:p>
        </p:txBody>
      </p:sp>
      <p:sp>
        <p:nvSpPr>
          <p:cNvPr id="15363" name="Rectangle 2"/>
          <p:cNvSpPr>
            <a:spLocks noGrp="1" noChangeArrowheads="1"/>
          </p:cNvSpPr>
          <p:nvPr>
            <p:ph type="title"/>
          </p:nvPr>
        </p:nvSpPr>
        <p:spPr/>
        <p:txBody>
          <a:bodyPr/>
          <a:lstStyle/>
          <a:p>
            <a:r>
              <a:rPr lang="en-US"/>
              <a:t>Weighted Interval Scheduling:  Running Time</a:t>
            </a:r>
          </a:p>
        </p:txBody>
      </p:sp>
      <p:sp>
        <p:nvSpPr>
          <p:cNvPr id="15364" name="Rectangle 3"/>
          <p:cNvSpPr>
            <a:spLocks noGrp="1" noChangeArrowheads="1"/>
          </p:cNvSpPr>
          <p:nvPr>
            <p:ph type="body" idx="1"/>
          </p:nvPr>
        </p:nvSpPr>
        <p:spPr/>
        <p:txBody>
          <a:bodyPr/>
          <a:lstStyle/>
          <a:p>
            <a:pPr marL="0" indent="0"/>
            <a:r>
              <a:rPr lang="en-US"/>
              <a:t>Claim.  </a:t>
            </a:r>
            <a:r>
              <a:rPr lang="en-US">
                <a:solidFill>
                  <a:schemeClr val="tx1"/>
                </a:solidFill>
              </a:rPr>
              <a:t>Memoized version of algorithm takes O(n log n) time.</a:t>
            </a:r>
          </a:p>
          <a:p>
            <a:pPr lvl="1"/>
            <a:r>
              <a:rPr lang="en-US"/>
              <a:t>Sort by finish time:  O(n log n).</a:t>
            </a:r>
          </a:p>
          <a:p>
            <a:pPr lvl="1"/>
            <a:r>
              <a:rPr lang="en-US"/>
              <a:t>Computing p(</a:t>
            </a:r>
            <a:r>
              <a:rPr lang="en-US">
                <a:sym typeface="Symbol" pitchFamily="18" charset="2"/>
              </a:rPr>
              <a:t></a:t>
            </a:r>
            <a:r>
              <a:rPr lang="en-US"/>
              <a:t>)</a:t>
            </a:r>
            <a:r>
              <a:rPr lang="en-US" sz="2000" baseline="-25000"/>
              <a:t> </a:t>
            </a:r>
            <a:r>
              <a:rPr lang="en-US"/>
              <a:t>:  O(n log n) via sorting by start time.</a:t>
            </a:r>
          </a:p>
          <a:p>
            <a:pPr lvl="1"/>
            <a:endParaRPr lang="en-US"/>
          </a:p>
          <a:p>
            <a:pPr lvl="1"/>
            <a:r>
              <a:rPr lang="en-US" sz="1600">
                <a:latin typeface="Courier New" pitchFamily="49" charset="0"/>
              </a:rPr>
              <a:t>M-Compute-Opt(j)</a:t>
            </a:r>
            <a:r>
              <a:rPr lang="en-US"/>
              <a:t>:  each invocation takes O(1) time and either</a:t>
            </a:r>
          </a:p>
          <a:p>
            <a:pPr lvl="2"/>
            <a:r>
              <a:rPr lang="en-US"/>
              <a:t>(i)  returns an existing value </a:t>
            </a:r>
            <a:r>
              <a:rPr lang="en-US" sz="1600">
                <a:latin typeface="Courier New" pitchFamily="49" charset="0"/>
              </a:rPr>
              <a:t>M[j]</a:t>
            </a:r>
          </a:p>
          <a:p>
            <a:pPr lvl="2"/>
            <a:r>
              <a:rPr lang="en-US"/>
              <a:t>(ii) fills in one new entry </a:t>
            </a:r>
            <a:r>
              <a:rPr lang="en-US" sz="1600">
                <a:latin typeface="Courier New" pitchFamily="49" charset="0"/>
              </a:rPr>
              <a:t>M[j]</a:t>
            </a:r>
            <a:r>
              <a:rPr lang="en-US"/>
              <a:t> and makes two recursive calls</a:t>
            </a:r>
          </a:p>
          <a:p>
            <a:pPr lvl="2"/>
            <a:endParaRPr lang="en-US"/>
          </a:p>
          <a:p>
            <a:pPr lvl="1"/>
            <a:r>
              <a:rPr lang="en-US"/>
              <a:t>Progress measure </a:t>
            </a:r>
            <a:r>
              <a:rPr lang="en-US">
                <a:sym typeface="Symbol" pitchFamily="18" charset="2"/>
              </a:rPr>
              <a:t></a:t>
            </a:r>
            <a:r>
              <a:rPr lang="en-US"/>
              <a:t> = # nonempty entries of </a:t>
            </a:r>
            <a:r>
              <a:rPr lang="en-US" sz="1600">
                <a:latin typeface="Courier New" pitchFamily="49" charset="0"/>
              </a:rPr>
              <a:t>M[]</a:t>
            </a:r>
            <a:r>
              <a:rPr lang="en-US"/>
              <a:t>.</a:t>
            </a:r>
            <a:endParaRPr lang="en-US">
              <a:latin typeface="Courier New" pitchFamily="49" charset="0"/>
            </a:endParaRPr>
          </a:p>
          <a:p>
            <a:pPr lvl="2"/>
            <a:r>
              <a:rPr lang="en-US"/>
              <a:t>initially </a:t>
            </a:r>
            <a:r>
              <a:rPr lang="en-US">
                <a:sym typeface="Symbol" pitchFamily="18" charset="2"/>
              </a:rPr>
              <a:t></a:t>
            </a:r>
            <a:r>
              <a:rPr lang="en-US"/>
              <a:t> = 0,  throughout </a:t>
            </a:r>
            <a:r>
              <a:rPr lang="en-US">
                <a:sym typeface="Symbol" pitchFamily="18" charset="2"/>
              </a:rPr>
              <a:t></a:t>
            </a:r>
            <a:r>
              <a:rPr lang="en-US"/>
              <a:t> </a:t>
            </a:r>
            <a:r>
              <a:rPr lang="en-US">
                <a:sym typeface="Symbol" pitchFamily="18" charset="2"/>
              </a:rPr>
              <a:t></a:t>
            </a:r>
            <a:r>
              <a:rPr lang="en-US"/>
              <a:t> n. </a:t>
            </a:r>
          </a:p>
          <a:p>
            <a:pPr lvl="2"/>
            <a:r>
              <a:rPr lang="en-US"/>
              <a:t>(ii) increases </a:t>
            </a:r>
            <a:r>
              <a:rPr lang="en-US">
                <a:sym typeface="Symbol" pitchFamily="18" charset="2"/>
              </a:rPr>
              <a:t></a:t>
            </a:r>
            <a:r>
              <a:rPr lang="en-US"/>
              <a:t> by 1  </a:t>
            </a:r>
            <a:r>
              <a:rPr lang="en-US">
                <a:sym typeface="Symbol" pitchFamily="18" charset="2"/>
              </a:rPr>
              <a:t>  at most 2n recursive calls.</a:t>
            </a:r>
          </a:p>
          <a:p>
            <a:pPr lvl="3"/>
            <a:endParaRPr lang="en-US">
              <a:sym typeface="Symbol" pitchFamily="18" charset="2"/>
            </a:endParaRPr>
          </a:p>
          <a:p>
            <a:pPr lvl="1"/>
            <a:r>
              <a:rPr lang="en-US">
                <a:sym typeface="Symbol" pitchFamily="18" charset="2"/>
              </a:rPr>
              <a:t>Overall running time of </a:t>
            </a:r>
            <a:r>
              <a:rPr lang="en-US" sz="1600">
                <a:latin typeface="Courier New" pitchFamily="49" charset="0"/>
                <a:sym typeface="Symbol" pitchFamily="18" charset="2"/>
              </a:rPr>
              <a:t>M-Compute-Opt(n)</a:t>
            </a:r>
            <a:r>
              <a:rPr lang="en-US">
                <a:sym typeface="Symbol" pitchFamily="18" charset="2"/>
              </a:rPr>
              <a:t> is O(n).   </a:t>
            </a:r>
            <a:r>
              <a:rPr lang="en-US"/>
              <a:t>▪</a:t>
            </a:r>
          </a:p>
          <a:p>
            <a:pPr lvl="1"/>
            <a:endParaRPr lang="en-US"/>
          </a:p>
          <a:p>
            <a:pPr marL="0" indent="0"/>
            <a:r>
              <a:rPr lang="en-US"/>
              <a:t>Remark.  </a:t>
            </a:r>
            <a:r>
              <a:rPr lang="en-US">
                <a:solidFill>
                  <a:schemeClr val="tx1"/>
                </a:solidFill>
              </a:rPr>
              <a:t>O(n) if jobs are pre-sorted by start and finish times.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854F405C-5FCC-405A-AF88-EBD002004EEC}" type="slidenum">
              <a:rPr lang="en-US" sz="800"/>
              <a:pPr/>
              <a:t>14</a:t>
            </a:fld>
            <a:endParaRPr lang="en-US" sz="1400"/>
          </a:p>
        </p:txBody>
      </p:sp>
      <p:sp>
        <p:nvSpPr>
          <p:cNvPr id="16387" name="Rectangle 7"/>
          <p:cNvSpPr>
            <a:spLocks noGrp="1" noChangeArrowheads="1"/>
          </p:cNvSpPr>
          <p:nvPr>
            <p:ph type="title"/>
          </p:nvPr>
        </p:nvSpPr>
        <p:spPr/>
        <p:txBody>
          <a:bodyPr/>
          <a:lstStyle/>
          <a:p>
            <a:r>
              <a:rPr lang="en-US"/>
              <a:t>Weighted Interval Scheduling:  Finding a Solution</a:t>
            </a:r>
          </a:p>
        </p:txBody>
      </p:sp>
      <p:sp>
        <p:nvSpPr>
          <p:cNvPr id="16388" name="Rectangle 8"/>
          <p:cNvSpPr>
            <a:spLocks noGrp="1" noChangeArrowheads="1"/>
          </p:cNvSpPr>
          <p:nvPr>
            <p:ph type="body" idx="1"/>
          </p:nvPr>
        </p:nvSpPr>
        <p:spPr/>
        <p:txBody>
          <a:bodyPr/>
          <a:lstStyle/>
          <a:p>
            <a:pPr marL="0" indent="0"/>
            <a:r>
              <a:rPr lang="en-US"/>
              <a:t>Q.  </a:t>
            </a:r>
            <a:r>
              <a:rPr lang="en-US">
                <a:solidFill>
                  <a:schemeClr val="tx1"/>
                </a:solidFill>
              </a:rPr>
              <a:t>Dynamic programming algorithms computes optimal value.</a:t>
            </a:r>
            <a:br>
              <a:rPr lang="en-US">
                <a:solidFill>
                  <a:schemeClr val="tx1"/>
                </a:solidFill>
              </a:rPr>
            </a:br>
            <a:r>
              <a:rPr lang="en-US">
                <a:solidFill>
                  <a:schemeClr val="tx1"/>
                </a:solidFill>
              </a:rPr>
              <a:t>What if we want the solution itself?</a:t>
            </a:r>
          </a:p>
          <a:p>
            <a:pPr marL="0" indent="0"/>
            <a:r>
              <a:rPr lang="en-US"/>
              <a:t>A.  </a:t>
            </a:r>
            <a:r>
              <a:rPr lang="en-US">
                <a:solidFill>
                  <a:schemeClr val="tx1"/>
                </a:solidFill>
              </a:rPr>
              <a:t>Do some post-processing.</a:t>
            </a:r>
            <a:endParaRPr lang="en-US">
              <a:solidFill>
                <a:schemeClr val="tx1"/>
              </a:solidFill>
              <a:latin typeface="Courier New" pitchFamily="49" charset="0"/>
            </a:endParaRP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r>
              <a:rPr lang="en-US"/>
              <a:t># of recursive calls </a:t>
            </a:r>
            <a:r>
              <a:rPr lang="en-US">
                <a:sym typeface="Symbol" pitchFamily="18" charset="2"/>
              </a:rPr>
              <a:t> n    </a:t>
            </a:r>
            <a:r>
              <a:rPr lang="en-US"/>
              <a:t>O(n).</a:t>
            </a:r>
          </a:p>
        </p:txBody>
      </p:sp>
      <p:sp>
        <p:nvSpPr>
          <p:cNvPr id="16389" name="Text Box 9"/>
          <p:cNvSpPr txBox="1">
            <a:spLocks noChangeArrowheads="1"/>
          </p:cNvSpPr>
          <p:nvPr/>
        </p:nvSpPr>
        <p:spPr bwMode="auto">
          <a:xfrm>
            <a:off x="1981200" y="2362200"/>
            <a:ext cx="5048250" cy="32162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nSpc>
                <a:spcPct val="40000"/>
              </a:lnSpc>
              <a:spcBef>
                <a:spcPct val="50000"/>
              </a:spcBef>
            </a:pPr>
            <a:endParaRPr kumimoji="0" lang="en-US" b="1">
              <a:solidFill>
                <a:schemeClr val="bg2"/>
              </a:solidFill>
              <a:latin typeface="Courier New" pitchFamily="49" charset="0"/>
            </a:endParaRPr>
          </a:p>
          <a:p>
            <a:r>
              <a:rPr lang="en-US" b="1">
                <a:solidFill>
                  <a:srgbClr val="003399"/>
                </a:solidFill>
                <a:latin typeface="Courier New" pitchFamily="49" charset="0"/>
              </a:rPr>
              <a:t>Run</a:t>
            </a:r>
            <a:r>
              <a:rPr lang="en-US" b="1">
                <a:latin typeface="Courier New" pitchFamily="49" charset="0"/>
              </a:rPr>
              <a:t> M-Compute-Opt(n)</a:t>
            </a:r>
          </a:p>
          <a:p>
            <a:r>
              <a:rPr lang="en-US" b="1">
                <a:solidFill>
                  <a:srgbClr val="003399"/>
                </a:solidFill>
                <a:latin typeface="Courier New" pitchFamily="49" charset="0"/>
              </a:rPr>
              <a:t>Run</a:t>
            </a:r>
            <a:r>
              <a:rPr lang="en-US" b="1">
                <a:latin typeface="Courier New" pitchFamily="49" charset="0"/>
              </a:rPr>
              <a:t> Find-Solution(n)</a:t>
            </a:r>
          </a:p>
          <a:p>
            <a:endParaRPr lang="en-US" b="1">
              <a:latin typeface="Courier New" pitchFamily="49" charset="0"/>
            </a:endParaRPr>
          </a:p>
          <a:p>
            <a:r>
              <a:rPr lang="en-US" b="1">
                <a:latin typeface="Courier New" pitchFamily="49" charset="0"/>
              </a:rPr>
              <a:t>Find-Solution(j) {</a:t>
            </a:r>
          </a:p>
          <a:p>
            <a:r>
              <a:rPr lang="en-US" b="1">
                <a:latin typeface="Courier New" pitchFamily="49" charset="0"/>
              </a:rPr>
              <a:t>   </a:t>
            </a:r>
            <a:r>
              <a:rPr lang="en-US" b="1">
                <a:solidFill>
                  <a:srgbClr val="003399"/>
                </a:solidFill>
                <a:latin typeface="Courier New" pitchFamily="49" charset="0"/>
              </a:rPr>
              <a:t>if</a:t>
            </a:r>
            <a:r>
              <a:rPr lang="en-US" b="1">
                <a:latin typeface="Courier New" pitchFamily="49" charset="0"/>
              </a:rPr>
              <a:t> (j = 0)</a:t>
            </a:r>
          </a:p>
          <a:p>
            <a:r>
              <a:rPr lang="en-US" b="1">
                <a:latin typeface="Courier New" pitchFamily="49" charset="0"/>
              </a:rPr>
              <a:t>      output nothing</a:t>
            </a:r>
          </a:p>
          <a:p>
            <a:r>
              <a:rPr lang="en-US" b="1">
                <a:latin typeface="Courier New" pitchFamily="49" charset="0"/>
              </a:rPr>
              <a:t>   </a:t>
            </a:r>
            <a:r>
              <a:rPr lang="en-US" b="1">
                <a:solidFill>
                  <a:srgbClr val="003399"/>
                </a:solidFill>
                <a:latin typeface="Courier New" pitchFamily="49" charset="0"/>
              </a:rPr>
              <a:t>else if </a:t>
            </a:r>
            <a:r>
              <a:rPr lang="en-US" b="1">
                <a:latin typeface="Courier New" pitchFamily="49" charset="0"/>
              </a:rPr>
              <a:t>(v</a:t>
            </a:r>
            <a:r>
              <a:rPr lang="en-US" b="1" baseline="-25000">
                <a:latin typeface="Courier New" pitchFamily="49" charset="0"/>
              </a:rPr>
              <a:t>j</a:t>
            </a:r>
            <a:r>
              <a:rPr lang="en-US" b="1">
                <a:latin typeface="Courier New" pitchFamily="49" charset="0"/>
              </a:rPr>
              <a:t> + M[p(j)] &gt; M[j-1])</a:t>
            </a:r>
          </a:p>
          <a:p>
            <a:r>
              <a:rPr lang="en-US" b="1">
                <a:latin typeface="Courier New" pitchFamily="49" charset="0"/>
              </a:rPr>
              <a:t>      print j</a:t>
            </a:r>
          </a:p>
          <a:p>
            <a:r>
              <a:rPr lang="en-US" b="1">
                <a:latin typeface="Courier New" pitchFamily="49" charset="0"/>
              </a:rPr>
              <a:t>      Find-Solution(p(j))</a:t>
            </a:r>
          </a:p>
          <a:p>
            <a:r>
              <a:rPr lang="en-US" b="1">
                <a:latin typeface="Courier New" pitchFamily="49" charset="0"/>
              </a:rPr>
              <a:t>   </a:t>
            </a:r>
            <a:r>
              <a:rPr lang="en-US" b="1">
                <a:solidFill>
                  <a:srgbClr val="003399"/>
                </a:solidFill>
                <a:latin typeface="Courier New" pitchFamily="49" charset="0"/>
              </a:rPr>
              <a:t>else</a:t>
            </a:r>
          </a:p>
          <a:p>
            <a:r>
              <a:rPr lang="en-US" b="1">
                <a:latin typeface="Courier New" pitchFamily="49" charset="0"/>
              </a:rPr>
              <a:t>      Find-Solution(j-1)</a:t>
            </a:r>
          </a:p>
          <a:p>
            <a:r>
              <a:rPr lang="en-US" b="1">
                <a:latin typeface="Courier New"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FC2772CF-9500-48F3-8876-9A2294DBF81C}" type="slidenum">
              <a:rPr lang="en-US" sz="800"/>
              <a:pPr/>
              <a:t>15</a:t>
            </a:fld>
            <a:endParaRPr lang="en-US" sz="1400"/>
          </a:p>
        </p:txBody>
      </p:sp>
      <p:sp>
        <p:nvSpPr>
          <p:cNvPr id="17411" name="Rectangle 2"/>
          <p:cNvSpPr>
            <a:spLocks noGrp="1" noChangeArrowheads="1"/>
          </p:cNvSpPr>
          <p:nvPr>
            <p:ph type="title"/>
          </p:nvPr>
        </p:nvSpPr>
        <p:spPr/>
        <p:txBody>
          <a:bodyPr/>
          <a:lstStyle/>
          <a:p>
            <a:r>
              <a:rPr lang="en-US"/>
              <a:t>Weighted Interval Scheduling:  Bottom-Up</a:t>
            </a:r>
          </a:p>
        </p:txBody>
      </p:sp>
      <p:sp>
        <p:nvSpPr>
          <p:cNvPr id="17412" name="Rectangle 3"/>
          <p:cNvSpPr>
            <a:spLocks noGrp="1" noChangeArrowheads="1"/>
          </p:cNvSpPr>
          <p:nvPr>
            <p:ph type="body" idx="1"/>
          </p:nvPr>
        </p:nvSpPr>
        <p:spPr/>
        <p:txBody>
          <a:bodyPr/>
          <a:lstStyle/>
          <a:p>
            <a:pPr marL="0" indent="0"/>
            <a:r>
              <a:rPr lang="en-US"/>
              <a:t>Bottom-up dynamic programming.  </a:t>
            </a:r>
            <a:r>
              <a:rPr lang="en-US">
                <a:solidFill>
                  <a:schemeClr val="tx1"/>
                </a:solidFill>
              </a:rPr>
              <a:t>Unwind recursion.</a:t>
            </a:r>
          </a:p>
        </p:txBody>
      </p:sp>
      <p:sp>
        <p:nvSpPr>
          <p:cNvPr id="17413" name="Text Box 7"/>
          <p:cNvSpPr txBox="1">
            <a:spLocks noChangeArrowheads="1"/>
          </p:cNvSpPr>
          <p:nvPr/>
        </p:nvSpPr>
        <p:spPr bwMode="auto">
          <a:xfrm>
            <a:off x="1066800" y="1828800"/>
            <a:ext cx="6983413" cy="28733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r>
              <a:rPr lang="en-US" b="1">
                <a:solidFill>
                  <a:srgbClr val="003399"/>
                </a:solidFill>
                <a:latin typeface="Courier New" pitchFamily="49" charset="0"/>
              </a:rPr>
              <a:t>Input</a:t>
            </a:r>
            <a:r>
              <a:rPr lang="en-US" b="1">
                <a:latin typeface="Courier New" pitchFamily="49" charset="0"/>
              </a:rPr>
              <a:t>: n, s</a:t>
            </a:r>
            <a:r>
              <a:rPr lang="en-US" b="1" baseline="-25000">
                <a:latin typeface="Courier New" pitchFamily="49" charset="0"/>
              </a:rPr>
              <a:t>1</a:t>
            </a:r>
            <a:r>
              <a:rPr lang="en-US" b="1">
                <a:latin typeface="Courier New" pitchFamily="49" charset="0"/>
              </a:rPr>
              <a:t>,…,s</a:t>
            </a:r>
            <a:r>
              <a:rPr lang="en-US" b="1" baseline="-25000">
                <a:latin typeface="Courier New" pitchFamily="49" charset="0"/>
              </a:rPr>
              <a:t>n , </a:t>
            </a:r>
            <a:r>
              <a:rPr lang="en-US" b="1">
                <a:latin typeface="Courier New" pitchFamily="49" charset="0"/>
              </a:rPr>
              <a:t>f</a:t>
            </a:r>
            <a:r>
              <a:rPr lang="en-US" b="1" baseline="-25000">
                <a:latin typeface="Courier New" pitchFamily="49" charset="0"/>
              </a:rPr>
              <a:t>1</a:t>
            </a:r>
            <a:r>
              <a:rPr lang="en-US" b="1">
                <a:latin typeface="Courier New" pitchFamily="49" charset="0"/>
              </a:rPr>
              <a:t>,…,f</a:t>
            </a:r>
            <a:r>
              <a:rPr lang="en-US" b="1" baseline="-25000">
                <a:latin typeface="Courier New" pitchFamily="49" charset="0"/>
              </a:rPr>
              <a:t>n , </a:t>
            </a:r>
            <a:r>
              <a:rPr lang="en-US" b="1">
                <a:latin typeface="Courier New" pitchFamily="49" charset="0"/>
              </a:rPr>
              <a:t>v</a:t>
            </a:r>
            <a:r>
              <a:rPr lang="en-US" b="1" baseline="-25000">
                <a:latin typeface="Courier New" pitchFamily="49" charset="0"/>
              </a:rPr>
              <a:t>1</a:t>
            </a:r>
            <a:r>
              <a:rPr lang="en-US" b="1">
                <a:latin typeface="Courier New" pitchFamily="49" charset="0"/>
              </a:rPr>
              <a:t>,…,v</a:t>
            </a:r>
            <a:r>
              <a:rPr lang="en-US" b="1" baseline="-25000">
                <a:latin typeface="Courier New" pitchFamily="49" charset="0"/>
              </a:rPr>
              <a:t>n</a:t>
            </a:r>
            <a:endParaRPr lang="en-US" b="1">
              <a:latin typeface="Courier New" pitchFamily="49" charset="0"/>
            </a:endParaRPr>
          </a:p>
          <a:p>
            <a:endParaRPr lang="en-US" b="1">
              <a:latin typeface="Courier New" pitchFamily="49" charset="0"/>
            </a:endParaRPr>
          </a:p>
          <a:p>
            <a:r>
              <a:rPr lang="en-US" b="1">
                <a:solidFill>
                  <a:srgbClr val="003399"/>
                </a:solidFill>
                <a:latin typeface="Courier New" pitchFamily="49" charset="0"/>
              </a:rPr>
              <a:t>Sort</a:t>
            </a:r>
            <a:r>
              <a:rPr lang="en-US" b="1">
                <a:latin typeface="Courier New" pitchFamily="49" charset="0"/>
              </a:rPr>
              <a:t> jobs by finish times so that f</a:t>
            </a:r>
            <a:r>
              <a:rPr lang="en-US" b="1" baseline="-25000">
                <a:latin typeface="Courier New" pitchFamily="49" charset="0"/>
              </a:rPr>
              <a:t>1</a:t>
            </a:r>
            <a:r>
              <a:rPr lang="en-US" b="1">
                <a:latin typeface="Courier New" pitchFamily="49" charset="0"/>
              </a:rPr>
              <a:t> </a:t>
            </a:r>
            <a:r>
              <a:rPr lang="en-US" b="1">
                <a:latin typeface="Courier New" pitchFamily="49" charset="0"/>
                <a:sym typeface="Symbol" pitchFamily="18" charset="2"/>
              </a:rPr>
              <a:t></a:t>
            </a:r>
            <a:r>
              <a:rPr lang="en-US" b="1">
                <a:latin typeface="Courier New" pitchFamily="49" charset="0"/>
              </a:rPr>
              <a:t> f</a:t>
            </a:r>
            <a:r>
              <a:rPr lang="en-US" b="1" baseline="-25000">
                <a:latin typeface="Courier New" pitchFamily="49" charset="0"/>
              </a:rPr>
              <a:t>2</a:t>
            </a:r>
            <a:r>
              <a:rPr lang="en-US" b="1">
                <a:latin typeface="Courier New" pitchFamily="49" charset="0"/>
              </a:rPr>
              <a:t> </a:t>
            </a:r>
            <a:r>
              <a:rPr lang="en-US" b="1">
                <a:latin typeface="Courier New" pitchFamily="49" charset="0"/>
                <a:sym typeface="Symbol" pitchFamily="18" charset="2"/>
              </a:rPr>
              <a:t></a:t>
            </a:r>
            <a:r>
              <a:rPr lang="en-US" b="1">
                <a:latin typeface="Courier New" pitchFamily="49" charset="0"/>
              </a:rPr>
              <a:t> ... </a:t>
            </a:r>
            <a:r>
              <a:rPr lang="en-US" b="1">
                <a:latin typeface="Courier New" pitchFamily="49" charset="0"/>
                <a:sym typeface="Symbol" pitchFamily="18" charset="2"/>
              </a:rPr>
              <a:t></a:t>
            </a:r>
            <a:r>
              <a:rPr lang="en-US" b="1">
                <a:latin typeface="Courier New" pitchFamily="49" charset="0"/>
              </a:rPr>
              <a:t> f</a:t>
            </a:r>
            <a:r>
              <a:rPr lang="en-US" b="1" baseline="-25000">
                <a:latin typeface="Courier New" pitchFamily="49" charset="0"/>
              </a:rPr>
              <a:t>n</a:t>
            </a:r>
            <a:r>
              <a:rPr lang="en-US" b="1">
                <a:latin typeface="Courier New" pitchFamily="49" charset="0"/>
              </a:rPr>
              <a:t>.</a:t>
            </a:r>
          </a:p>
          <a:p>
            <a:endParaRPr lang="en-US" b="1">
              <a:latin typeface="Courier New" pitchFamily="49" charset="0"/>
            </a:endParaRPr>
          </a:p>
          <a:p>
            <a:r>
              <a:rPr lang="en-US" b="1">
                <a:solidFill>
                  <a:srgbClr val="003399"/>
                </a:solidFill>
                <a:latin typeface="Courier New" pitchFamily="49" charset="0"/>
              </a:rPr>
              <a:t>Compute</a:t>
            </a:r>
            <a:r>
              <a:rPr lang="en-US" b="1">
                <a:latin typeface="Courier New" pitchFamily="49" charset="0"/>
              </a:rPr>
              <a:t> p(1), p(2), …, p(n)</a:t>
            </a:r>
          </a:p>
          <a:p>
            <a:endParaRPr lang="en-US" b="1">
              <a:latin typeface="Courier New" pitchFamily="49" charset="0"/>
            </a:endParaRPr>
          </a:p>
          <a:p>
            <a:r>
              <a:rPr lang="en-US" b="1">
                <a:latin typeface="Courier New" pitchFamily="49" charset="0"/>
              </a:rPr>
              <a:t>Iterative-Compute-Opt {</a:t>
            </a:r>
          </a:p>
          <a:p>
            <a:r>
              <a:rPr lang="en-US" b="1">
                <a:latin typeface="Courier New" pitchFamily="49" charset="0"/>
              </a:rPr>
              <a:t>   M[0] = 0</a:t>
            </a:r>
            <a:endParaRPr lang="en-US" b="1">
              <a:solidFill>
                <a:schemeClr val="accent1"/>
              </a:solidFill>
              <a:latin typeface="Courier New" pitchFamily="49" charset="0"/>
            </a:endParaRPr>
          </a:p>
          <a:p>
            <a:r>
              <a:rPr lang="en-US" b="1">
                <a:solidFill>
                  <a:srgbClr val="003399"/>
                </a:solidFill>
                <a:latin typeface="Courier New" pitchFamily="49" charset="0"/>
              </a:rPr>
              <a:t>   for</a:t>
            </a:r>
            <a:r>
              <a:rPr lang="en-US" b="1">
                <a:solidFill>
                  <a:schemeClr val="accent1"/>
                </a:solidFill>
                <a:latin typeface="Courier New" pitchFamily="49" charset="0"/>
              </a:rPr>
              <a:t> </a:t>
            </a:r>
            <a:r>
              <a:rPr lang="en-US" b="1">
                <a:latin typeface="Courier New" pitchFamily="49" charset="0"/>
              </a:rPr>
              <a:t>j = 1 to n</a:t>
            </a:r>
          </a:p>
          <a:p>
            <a:r>
              <a:rPr lang="en-US" b="1">
                <a:solidFill>
                  <a:schemeClr val="accent1"/>
                </a:solidFill>
                <a:latin typeface="Courier New" pitchFamily="49" charset="0"/>
              </a:rPr>
              <a:t>      </a:t>
            </a:r>
            <a:r>
              <a:rPr lang="en-US" b="1">
                <a:latin typeface="Courier New" pitchFamily="49" charset="0"/>
              </a:rPr>
              <a:t>M[j] = max(v</a:t>
            </a:r>
            <a:r>
              <a:rPr lang="en-US" b="1" baseline="-25000">
                <a:latin typeface="Courier New" pitchFamily="49" charset="0"/>
              </a:rPr>
              <a:t>j</a:t>
            </a:r>
            <a:r>
              <a:rPr lang="en-US" b="1">
                <a:latin typeface="Courier New" pitchFamily="49" charset="0"/>
              </a:rPr>
              <a:t> + M[p(j)], M[j-1])</a:t>
            </a:r>
          </a:p>
          <a:p>
            <a:r>
              <a:rPr lang="en-US" b="1">
                <a:latin typeface="Courier New"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noFill/>
        </p:spPr>
        <p:txBody>
          <a:bodyPr/>
          <a:lstStyle/>
          <a:p>
            <a:r>
              <a:rPr lang="en-US"/>
              <a:t>6.3  Segmented Least Squares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4A6DEEE9-5AE2-45C8-93C1-D1F45673A082}" type="slidenum">
              <a:rPr lang="en-US" sz="800"/>
              <a:pPr/>
              <a:t>17</a:t>
            </a:fld>
            <a:endParaRPr lang="en-US" sz="1400"/>
          </a:p>
        </p:txBody>
      </p:sp>
      <p:sp>
        <p:nvSpPr>
          <p:cNvPr id="19459" name="Rectangle 2"/>
          <p:cNvSpPr>
            <a:spLocks noGrp="1" noChangeArrowheads="1"/>
          </p:cNvSpPr>
          <p:nvPr>
            <p:ph type="title"/>
          </p:nvPr>
        </p:nvSpPr>
        <p:spPr/>
        <p:txBody>
          <a:bodyPr/>
          <a:lstStyle/>
          <a:p>
            <a:r>
              <a:rPr lang="en-US"/>
              <a:t>Segmented Least Squares</a:t>
            </a:r>
          </a:p>
        </p:txBody>
      </p:sp>
      <p:sp>
        <p:nvSpPr>
          <p:cNvPr id="19460" name="Rectangle 3"/>
          <p:cNvSpPr>
            <a:spLocks noGrp="1" noChangeArrowheads="1"/>
          </p:cNvSpPr>
          <p:nvPr>
            <p:ph type="body" idx="1"/>
          </p:nvPr>
        </p:nvSpPr>
        <p:spPr/>
        <p:txBody>
          <a:bodyPr/>
          <a:lstStyle/>
          <a:p>
            <a:pPr marL="0" indent="0"/>
            <a:r>
              <a:rPr lang="en-US"/>
              <a:t>Least squares.</a:t>
            </a:r>
          </a:p>
          <a:p>
            <a:pPr lvl="1"/>
            <a:r>
              <a:rPr lang="en-US"/>
              <a:t>Foundational problem in statistic and numerical analysis.</a:t>
            </a:r>
          </a:p>
          <a:p>
            <a:pPr lvl="1"/>
            <a:r>
              <a:rPr lang="en-US"/>
              <a:t>Given n points in the plane:  (x</a:t>
            </a:r>
            <a:r>
              <a:rPr lang="en-US" sz="2000" baseline="-25000"/>
              <a:t>1</a:t>
            </a:r>
            <a:r>
              <a:rPr lang="en-US"/>
              <a:t>, y</a:t>
            </a:r>
            <a:r>
              <a:rPr lang="en-US" sz="2000" baseline="-25000"/>
              <a:t>1</a:t>
            </a:r>
            <a:r>
              <a:rPr lang="en-US"/>
              <a:t>), (x</a:t>
            </a:r>
            <a:r>
              <a:rPr lang="en-US" sz="2000" baseline="-25000"/>
              <a:t>2</a:t>
            </a:r>
            <a:r>
              <a:rPr lang="en-US"/>
              <a:t>, y</a:t>
            </a:r>
            <a:r>
              <a:rPr lang="en-US" sz="2000" baseline="-25000"/>
              <a:t>2</a:t>
            </a:r>
            <a:r>
              <a:rPr lang="en-US"/>
              <a:t>) , . . . , (x</a:t>
            </a:r>
            <a:r>
              <a:rPr lang="en-US" sz="2000" baseline="-25000"/>
              <a:t>n</a:t>
            </a:r>
            <a:r>
              <a:rPr lang="en-US"/>
              <a:t>, y</a:t>
            </a:r>
            <a:r>
              <a:rPr lang="en-US" sz="2000" baseline="-25000"/>
              <a:t>n</a:t>
            </a:r>
            <a:r>
              <a:rPr lang="en-US"/>
              <a:t>).</a:t>
            </a:r>
          </a:p>
          <a:p>
            <a:pPr lvl="1"/>
            <a:r>
              <a:rPr lang="en-US"/>
              <a:t>Find a line y = ax + b that minimizes the sum of the squared error: </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marL="0" indent="0"/>
            <a:r>
              <a:rPr lang="en-US"/>
              <a:t>Solution.  </a:t>
            </a:r>
            <a:r>
              <a:rPr lang="en-US">
                <a:solidFill>
                  <a:schemeClr val="tx1"/>
                </a:solidFill>
              </a:rPr>
              <a:t>Calculus  </a:t>
            </a:r>
            <a:r>
              <a:rPr lang="en-US">
                <a:solidFill>
                  <a:schemeClr val="tx1"/>
                </a:solidFill>
                <a:sym typeface="Symbol" pitchFamily="18" charset="2"/>
              </a:rPr>
              <a:t></a:t>
            </a:r>
            <a:r>
              <a:rPr lang="en-US">
                <a:solidFill>
                  <a:schemeClr val="tx1"/>
                </a:solidFill>
              </a:rPr>
              <a:t>  min error is achieved when</a:t>
            </a:r>
          </a:p>
        </p:txBody>
      </p:sp>
      <p:graphicFrame>
        <p:nvGraphicFramePr>
          <p:cNvPr id="19461" name="Object 2"/>
          <p:cNvGraphicFramePr>
            <a:graphicFrameLocks noChangeAspect="1"/>
          </p:cNvGraphicFramePr>
          <p:nvPr/>
        </p:nvGraphicFramePr>
        <p:xfrm>
          <a:off x="1528763" y="2957513"/>
          <a:ext cx="2544762" cy="844550"/>
        </p:xfrm>
        <a:graphic>
          <a:graphicData uri="http://schemas.openxmlformats.org/presentationml/2006/ole">
            <mc:AlternateContent xmlns:mc="http://schemas.openxmlformats.org/markup-compatibility/2006">
              <mc:Choice xmlns:v="urn:schemas-microsoft-com:vml" Requires="v">
                <p:oleObj spid="_x0000_s19486" name="Equation" r:id="rId4" imgW="2273300" imgH="558800" progId="Equation.3">
                  <p:embed/>
                </p:oleObj>
              </mc:Choice>
              <mc:Fallback>
                <p:oleObj name="Equation" r:id="rId4" imgW="2273300" imgH="558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l="-6102" t="-25726" r="-6102" b="-25726"/>
                      <a:stretch>
                        <a:fillRect/>
                      </a:stretch>
                    </p:blipFill>
                    <p:spPr bwMode="auto">
                      <a:xfrm>
                        <a:off x="1528763" y="2957513"/>
                        <a:ext cx="2544762" cy="844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3"/>
          <p:cNvGraphicFramePr>
            <a:graphicFrameLocks noChangeAspect="1"/>
          </p:cNvGraphicFramePr>
          <p:nvPr/>
        </p:nvGraphicFramePr>
        <p:xfrm>
          <a:off x="1200150" y="5432425"/>
          <a:ext cx="4878388" cy="1006475"/>
        </p:xfrm>
        <a:graphic>
          <a:graphicData uri="http://schemas.openxmlformats.org/presentationml/2006/ole">
            <mc:AlternateContent xmlns:mc="http://schemas.openxmlformats.org/markup-compatibility/2006">
              <mc:Choice xmlns:v="urn:schemas-microsoft-com:vml" Requires="v">
                <p:oleObj spid="_x0000_s19487" name="Equation" r:id="rId6" imgW="4622800" imgH="685800" progId="Equation.3">
                  <p:embed/>
                </p:oleObj>
              </mc:Choice>
              <mc:Fallback>
                <p:oleObj name="Equation" r:id="rId6" imgW="4622800" imgH="685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l="-2843" t="-23489" r="-2843" b="-23489"/>
                      <a:stretch>
                        <a:fillRect/>
                      </a:stretch>
                    </p:blipFill>
                    <p:spPr bwMode="auto">
                      <a:xfrm>
                        <a:off x="1200150" y="5432425"/>
                        <a:ext cx="4878388" cy="10064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63" name="Group 43"/>
          <p:cNvGrpSpPr>
            <a:grpSpLocks/>
          </p:cNvGrpSpPr>
          <p:nvPr/>
        </p:nvGrpSpPr>
        <p:grpSpPr bwMode="auto">
          <a:xfrm>
            <a:off x="5737225" y="2814638"/>
            <a:ext cx="2720975" cy="1909762"/>
            <a:chOff x="2987" y="1597"/>
            <a:chExt cx="2137" cy="1500"/>
          </a:xfrm>
        </p:grpSpPr>
        <p:sp>
          <p:nvSpPr>
            <p:cNvPr id="19466" name="Line 44"/>
            <p:cNvSpPr>
              <a:spLocks noChangeShapeType="1"/>
            </p:cNvSpPr>
            <p:nvPr/>
          </p:nvSpPr>
          <p:spPr bwMode="auto">
            <a:xfrm>
              <a:off x="3174" y="1597"/>
              <a:ext cx="0" cy="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19467" name="Line 45"/>
            <p:cNvSpPr>
              <a:spLocks noChangeShapeType="1"/>
            </p:cNvSpPr>
            <p:nvPr/>
          </p:nvSpPr>
          <p:spPr bwMode="auto">
            <a:xfrm>
              <a:off x="2987" y="2947"/>
              <a:ext cx="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19468" name="Oval 46"/>
            <p:cNvSpPr>
              <a:spLocks noChangeArrowheads="1"/>
            </p:cNvSpPr>
            <p:nvPr/>
          </p:nvSpPr>
          <p:spPr bwMode="auto">
            <a:xfrm>
              <a:off x="3601" y="2407"/>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469" name="Oval 47"/>
            <p:cNvSpPr>
              <a:spLocks noChangeArrowheads="1"/>
            </p:cNvSpPr>
            <p:nvPr/>
          </p:nvSpPr>
          <p:spPr bwMode="auto">
            <a:xfrm>
              <a:off x="3815" y="2137"/>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470" name="Oval 48"/>
            <p:cNvSpPr>
              <a:spLocks noChangeArrowheads="1"/>
            </p:cNvSpPr>
            <p:nvPr/>
          </p:nvSpPr>
          <p:spPr bwMode="auto">
            <a:xfrm>
              <a:off x="4162" y="2107"/>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471" name="Oval 49"/>
            <p:cNvSpPr>
              <a:spLocks noChangeArrowheads="1"/>
            </p:cNvSpPr>
            <p:nvPr/>
          </p:nvSpPr>
          <p:spPr bwMode="auto">
            <a:xfrm>
              <a:off x="3468" y="2587"/>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472" name="Oval 50"/>
            <p:cNvSpPr>
              <a:spLocks noChangeArrowheads="1"/>
            </p:cNvSpPr>
            <p:nvPr/>
          </p:nvSpPr>
          <p:spPr bwMode="auto">
            <a:xfrm>
              <a:off x="3762" y="2347"/>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473" name="Oval 51"/>
            <p:cNvSpPr>
              <a:spLocks noChangeArrowheads="1"/>
            </p:cNvSpPr>
            <p:nvPr/>
          </p:nvSpPr>
          <p:spPr bwMode="auto">
            <a:xfrm>
              <a:off x="4403" y="1957"/>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474" name="Oval 52"/>
            <p:cNvSpPr>
              <a:spLocks noChangeArrowheads="1"/>
            </p:cNvSpPr>
            <p:nvPr/>
          </p:nvSpPr>
          <p:spPr bwMode="auto">
            <a:xfrm>
              <a:off x="3922" y="2287"/>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475" name="Oval 53"/>
            <p:cNvSpPr>
              <a:spLocks noChangeArrowheads="1"/>
            </p:cNvSpPr>
            <p:nvPr/>
          </p:nvSpPr>
          <p:spPr bwMode="auto">
            <a:xfrm>
              <a:off x="4616" y="1867"/>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476" name="Oval 54"/>
            <p:cNvSpPr>
              <a:spLocks noChangeArrowheads="1"/>
            </p:cNvSpPr>
            <p:nvPr/>
          </p:nvSpPr>
          <p:spPr bwMode="auto">
            <a:xfrm>
              <a:off x="4033" y="1962"/>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477" name="Oval 55"/>
            <p:cNvSpPr>
              <a:spLocks noChangeArrowheads="1"/>
            </p:cNvSpPr>
            <p:nvPr/>
          </p:nvSpPr>
          <p:spPr bwMode="auto">
            <a:xfrm>
              <a:off x="4510" y="1777"/>
              <a:ext cx="53"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478" name="Line 56"/>
            <p:cNvSpPr>
              <a:spLocks noChangeShapeType="1"/>
            </p:cNvSpPr>
            <p:nvPr/>
          </p:nvSpPr>
          <p:spPr bwMode="auto">
            <a:xfrm flipV="1">
              <a:off x="3014" y="1597"/>
              <a:ext cx="1976" cy="1230"/>
            </a:xfrm>
            <a:prstGeom prst="line">
              <a:avLst/>
            </a:prstGeom>
            <a:noFill/>
            <a:ln w="9525">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19479" name="Line 57"/>
            <p:cNvSpPr>
              <a:spLocks noChangeShapeType="1"/>
            </p:cNvSpPr>
            <p:nvPr/>
          </p:nvSpPr>
          <p:spPr bwMode="auto">
            <a:xfrm>
              <a:off x="4063" y="2018"/>
              <a:ext cx="2" cy="1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19480" name="Oval 58"/>
            <p:cNvSpPr>
              <a:spLocks noChangeArrowheads="1"/>
            </p:cNvSpPr>
            <p:nvPr/>
          </p:nvSpPr>
          <p:spPr bwMode="auto">
            <a:xfrm>
              <a:off x="4275" y="2001"/>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19481" name="Oval 59"/>
            <p:cNvSpPr>
              <a:spLocks noChangeArrowheads="1"/>
            </p:cNvSpPr>
            <p:nvPr/>
          </p:nvSpPr>
          <p:spPr bwMode="auto">
            <a:xfrm>
              <a:off x="4722" y="1682"/>
              <a:ext cx="54" cy="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grpSp>
      <p:sp>
        <p:nvSpPr>
          <p:cNvPr id="19464" name="Rectangle 61"/>
          <p:cNvSpPr>
            <a:spLocks noChangeArrowheads="1"/>
          </p:cNvSpPr>
          <p:nvPr/>
        </p:nvSpPr>
        <p:spPr bwMode="auto">
          <a:xfrm>
            <a:off x="7705725" y="4484688"/>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a:t>x</a:t>
            </a:r>
          </a:p>
        </p:txBody>
      </p:sp>
      <p:sp>
        <p:nvSpPr>
          <p:cNvPr id="19465" name="Rectangle 62"/>
          <p:cNvSpPr>
            <a:spLocks noChangeArrowheads="1"/>
          </p:cNvSpPr>
          <p:nvPr/>
        </p:nvSpPr>
        <p:spPr bwMode="auto">
          <a:xfrm>
            <a:off x="5611813" y="2895600"/>
            <a:ext cx="290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a: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2F53F733-4BD7-4567-87C9-13BAD4996BDA}" type="slidenum">
              <a:rPr lang="en-US" sz="800"/>
              <a:pPr/>
              <a:t>18</a:t>
            </a:fld>
            <a:endParaRPr lang="en-US" sz="1400"/>
          </a:p>
        </p:txBody>
      </p:sp>
      <p:sp>
        <p:nvSpPr>
          <p:cNvPr id="20483" name="Rectangle 2"/>
          <p:cNvSpPr>
            <a:spLocks noGrp="1" noChangeArrowheads="1"/>
          </p:cNvSpPr>
          <p:nvPr>
            <p:ph type="title"/>
          </p:nvPr>
        </p:nvSpPr>
        <p:spPr/>
        <p:txBody>
          <a:bodyPr/>
          <a:lstStyle/>
          <a:p>
            <a:r>
              <a:rPr lang="en-US"/>
              <a:t>Segmented Least Squares</a:t>
            </a:r>
          </a:p>
        </p:txBody>
      </p:sp>
      <p:sp>
        <p:nvSpPr>
          <p:cNvPr id="20484" name="Rectangle 3"/>
          <p:cNvSpPr>
            <a:spLocks noGrp="1" noChangeArrowheads="1"/>
          </p:cNvSpPr>
          <p:nvPr>
            <p:ph type="body" idx="1"/>
          </p:nvPr>
        </p:nvSpPr>
        <p:spPr/>
        <p:txBody>
          <a:bodyPr/>
          <a:lstStyle/>
          <a:p>
            <a:pPr marL="0" indent="0"/>
            <a:r>
              <a:rPr lang="en-US"/>
              <a:t>Segmented least squares.</a:t>
            </a:r>
          </a:p>
          <a:p>
            <a:pPr lvl="1"/>
            <a:r>
              <a:rPr lang="en-US"/>
              <a:t>Points lie roughly on a sequence of several line segments.</a:t>
            </a:r>
          </a:p>
          <a:p>
            <a:pPr lvl="1"/>
            <a:r>
              <a:rPr lang="en-US"/>
              <a:t>Given n points in the plane (x</a:t>
            </a:r>
            <a:r>
              <a:rPr lang="en-US" sz="2000" baseline="-25000"/>
              <a:t>1</a:t>
            </a:r>
            <a:r>
              <a:rPr lang="en-US"/>
              <a:t>, y</a:t>
            </a:r>
            <a:r>
              <a:rPr lang="en-US" sz="2000" baseline="-25000"/>
              <a:t>1</a:t>
            </a:r>
            <a:r>
              <a:rPr lang="en-US"/>
              <a:t>), (x</a:t>
            </a:r>
            <a:r>
              <a:rPr lang="en-US" sz="2000" baseline="-25000"/>
              <a:t>2</a:t>
            </a:r>
            <a:r>
              <a:rPr lang="en-US"/>
              <a:t>, y</a:t>
            </a:r>
            <a:r>
              <a:rPr lang="en-US" sz="2000" baseline="-25000"/>
              <a:t>2</a:t>
            </a:r>
            <a:r>
              <a:rPr lang="en-US"/>
              <a:t>) , . . . , (x</a:t>
            </a:r>
            <a:r>
              <a:rPr lang="en-US" sz="2000" baseline="-25000"/>
              <a:t>n</a:t>
            </a:r>
            <a:r>
              <a:rPr lang="en-US"/>
              <a:t>, y</a:t>
            </a:r>
            <a:r>
              <a:rPr lang="en-US" sz="2000" baseline="-25000"/>
              <a:t>n</a:t>
            </a:r>
            <a:r>
              <a:rPr lang="en-US"/>
              <a:t>) with </a:t>
            </a:r>
          </a:p>
          <a:p>
            <a:pPr lvl="1"/>
            <a:r>
              <a:rPr lang="en-US"/>
              <a:t>x</a:t>
            </a:r>
            <a:r>
              <a:rPr lang="en-US" sz="2000" baseline="-25000"/>
              <a:t>1 </a:t>
            </a:r>
            <a:r>
              <a:rPr lang="en-US"/>
              <a:t>&lt; x</a:t>
            </a:r>
            <a:r>
              <a:rPr lang="en-US" sz="2000" baseline="-25000"/>
              <a:t>2 </a:t>
            </a:r>
            <a:r>
              <a:rPr lang="en-US"/>
              <a:t>&lt; ... &lt; x</a:t>
            </a:r>
            <a:r>
              <a:rPr lang="en-US" sz="2000" baseline="-25000"/>
              <a:t>n</a:t>
            </a:r>
            <a:r>
              <a:rPr lang="en-US"/>
              <a:t>, find a sequence of lines that minimizes </a:t>
            </a:r>
            <a:r>
              <a:rPr lang="en-US">
                <a:solidFill>
                  <a:schemeClr val="accent1"/>
                </a:solidFill>
              </a:rPr>
              <a:t>f(x)</a:t>
            </a:r>
            <a:r>
              <a:rPr lang="en-US"/>
              <a:t>.</a:t>
            </a:r>
          </a:p>
          <a:p>
            <a:pPr lvl="1"/>
            <a:endParaRPr lang="en-US"/>
          </a:p>
          <a:p>
            <a:pPr marL="0" indent="0"/>
            <a:r>
              <a:rPr lang="en-US"/>
              <a:t>Q.  </a:t>
            </a:r>
            <a:r>
              <a:rPr lang="en-US">
                <a:solidFill>
                  <a:schemeClr val="tx1"/>
                </a:solidFill>
              </a:rPr>
              <a:t>What's a reasonable choice for f(x) to balance accuracy and parsimony?</a:t>
            </a:r>
            <a:endParaRPr lang="en-US"/>
          </a:p>
        </p:txBody>
      </p:sp>
      <p:sp>
        <p:nvSpPr>
          <p:cNvPr id="20485" name="Line 4"/>
          <p:cNvSpPr>
            <a:spLocks noChangeShapeType="1"/>
          </p:cNvSpPr>
          <p:nvPr/>
        </p:nvSpPr>
        <p:spPr bwMode="auto">
          <a:xfrm>
            <a:off x="2601913" y="3919538"/>
            <a:ext cx="0" cy="263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0486" name="Line 5"/>
          <p:cNvSpPr>
            <a:spLocks noChangeShapeType="1"/>
          </p:cNvSpPr>
          <p:nvPr/>
        </p:nvSpPr>
        <p:spPr bwMode="auto">
          <a:xfrm>
            <a:off x="2338388" y="6289675"/>
            <a:ext cx="42148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0487" name="Oval 6"/>
          <p:cNvSpPr>
            <a:spLocks noChangeArrowheads="1"/>
          </p:cNvSpPr>
          <p:nvPr/>
        </p:nvSpPr>
        <p:spPr bwMode="auto">
          <a:xfrm>
            <a:off x="3919538" y="5446713"/>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88" name="Oval 7"/>
          <p:cNvSpPr>
            <a:spLocks noChangeArrowheads="1"/>
          </p:cNvSpPr>
          <p:nvPr/>
        </p:nvSpPr>
        <p:spPr bwMode="auto">
          <a:xfrm>
            <a:off x="3128963" y="5762625"/>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89" name="Oval 8"/>
          <p:cNvSpPr>
            <a:spLocks noChangeArrowheads="1"/>
          </p:cNvSpPr>
          <p:nvPr/>
        </p:nvSpPr>
        <p:spPr bwMode="auto">
          <a:xfrm>
            <a:off x="3708400" y="5499100"/>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90" name="Oval 9"/>
          <p:cNvSpPr>
            <a:spLocks noChangeArrowheads="1"/>
          </p:cNvSpPr>
          <p:nvPr/>
        </p:nvSpPr>
        <p:spPr bwMode="auto">
          <a:xfrm>
            <a:off x="3444875" y="5657850"/>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91" name="Oval 10"/>
          <p:cNvSpPr>
            <a:spLocks noChangeArrowheads="1"/>
          </p:cNvSpPr>
          <p:nvPr/>
        </p:nvSpPr>
        <p:spPr bwMode="auto">
          <a:xfrm>
            <a:off x="4129088" y="5394325"/>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92" name="Oval 11"/>
          <p:cNvSpPr>
            <a:spLocks noChangeArrowheads="1"/>
          </p:cNvSpPr>
          <p:nvPr/>
        </p:nvSpPr>
        <p:spPr bwMode="auto">
          <a:xfrm>
            <a:off x="5605463" y="5183188"/>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93" name="Oval 12"/>
          <p:cNvSpPr>
            <a:spLocks noChangeArrowheads="1"/>
          </p:cNvSpPr>
          <p:nvPr/>
        </p:nvSpPr>
        <p:spPr bwMode="auto">
          <a:xfrm>
            <a:off x="4551363" y="5394325"/>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94" name="Oval 13"/>
          <p:cNvSpPr>
            <a:spLocks noChangeArrowheads="1"/>
          </p:cNvSpPr>
          <p:nvPr/>
        </p:nvSpPr>
        <p:spPr bwMode="auto">
          <a:xfrm>
            <a:off x="6026150" y="4287838"/>
            <a:ext cx="106363"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95" name="Oval 14"/>
          <p:cNvSpPr>
            <a:spLocks noChangeArrowheads="1"/>
          </p:cNvSpPr>
          <p:nvPr/>
        </p:nvSpPr>
        <p:spPr bwMode="auto">
          <a:xfrm>
            <a:off x="5815013" y="4762500"/>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96" name="Oval 15"/>
          <p:cNvSpPr>
            <a:spLocks noChangeArrowheads="1"/>
          </p:cNvSpPr>
          <p:nvPr/>
        </p:nvSpPr>
        <p:spPr bwMode="auto">
          <a:xfrm>
            <a:off x="5762625" y="5026025"/>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97" name="Oval 16"/>
          <p:cNvSpPr>
            <a:spLocks noChangeArrowheads="1"/>
          </p:cNvSpPr>
          <p:nvPr/>
        </p:nvSpPr>
        <p:spPr bwMode="auto">
          <a:xfrm>
            <a:off x="5868988" y="4551363"/>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98" name="Oval 17"/>
          <p:cNvSpPr>
            <a:spLocks noChangeArrowheads="1"/>
          </p:cNvSpPr>
          <p:nvPr/>
        </p:nvSpPr>
        <p:spPr bwMode="auto">
          <a:xfrm>
            <a:off x="5973763" y="4076700"/>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499" name="Oval 18"/>
          <p:cNvSpPr>
            <a:spLocks noChangeArrowheads="1"/>
          </p:cNvSpPr>
          <p:nvPr/>
        </p:nvSpPr>
        <p:spPr bwMode="auto">
          <a:xfrm>
            <a:off x="5289550" y="5394325"/>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00" name="Oval 19"/>
          <p:cNvSpPr>
            <a:spLocks noChangeArrowheads="1"/>
          </p:cNvSpPr>
          <p:nvPr/>
        </p:nvSpPr>
        <p:spPr bwMode="auto">
          <a:xfrm>
            <a:off x="4867275" y="5341938"/>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01" name="Oval 20"/>
          <p:cNvSpPr>
            <a:spLocks noChangeArrowheads="1"/>
          </p:cNvSpPr>
          <p:nvPr/>
        </p:nvSpPr>
        <p:spPr bwMode="auto">
          <a:xfrm>
            <a:off x="4340225" y="5394325"/>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02" name="Oval 21"/>
          <p:cNvSpPr>
            <a:spLocks noChangeArrowheads="1"/>
          </p:cNvSpPr>
          <p:nvPr/>
        </p:nvSpPr>
        <p:spPr bwMode="auto">
          <a:xfrm>
            <a:off x="3024188" y="5815013"/>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03" name="Oval 22"/>
          <p:cNvSpPr>
            <a:spLocks noChangeArrowheads="1"/>
          </p:cNvSpPr>
          <p:nvPr/>
        </p:nvSpPr>
        <p:spPr bwMode="auto">
          <a:xfrm>
            <a:off x="3549650" y="5553075"/>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04" name="Oval 23"/>
          <p:cNvSpPr>
            <a:spLocks noChangeArrowheads="1"/>
          </p:cNvSpPr>
          <p:nvPr/>
        </p:nvSpPr>
        <p:spPr bwMode="auto">
          <a:xfrm>
            <a:off x="5026025" y="5341938"/>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05" name="Oval 24"/>
          <p:cNvSpPr>
            <a:spLocks noChangeArrowheads="1"/>
          </p:cNvSpPr>
          <p:nvPr/>
        </p:nvSpPr>
        <p:spPr bwMode="auto">
          <a:xfrm>
            <a:off x="6078538" y="3971925"/>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06" name="Oval 25"/>
          <p:cNvSpPr>
            <a:spLocks noChangeArrowheads="1"/>
          </p:cNvSpPr>
          <p:nvPr/>
        </p:nvSpPr>
        <p:spPr bwMode="auto">
          <a:xfrm>
            <a:off x="5551488" y="5394325"/>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07" name="Oval 26"/>
          <p:cNvSpPr>
            <a:spLocks noChangeArrowheads="1"/>
          </p:cNvSpPr>
          <p:nvPr/>
        </p:nvSpPr>
        <p:spPr bwMode="auto">
          <a:xfrm>
            <a:off x="4603750" y="5289550"/>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08" name="Oval 27"/>
          <p:cNvSpPr>
            <a:spLocks noChangeArrowheads="1"/>
          </p:cNvSpPr>
          <p:nvPr/>
        </p:nvSpPr>
        <p:spPr bwMode="auto">
          <a:xfrm>
            <a:off x="5868988" y="4340225"/>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09" name="Oval 28"/>
          <p:cNvSpPr>
            <a:spLocks noChangeArrowheads="1"/>
          </p:cNvSpPr>
          <p:nvPr/>
        </p:nvSpPr>
        <p:spPr bwMode="auto">
          <a:xfrm>
            <a:off x="5762625" y="4498975"/>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10" name="Oval 29"/>
          <p:cNvSpPr>
            <a:spLocks noChangeArrowheads="1"/>
          </p:cNvSpPr>
          <p:nvPr/>
        </p:nvSpPr>
        <p:spPr bwMode="auto">
          <a:xfrm>
            <a:off x="6184900" y="3867150"/>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0511" name="Oval 30"/>
          <p:cNvSpPr>
            <a:spLocks noChangeArrowheads="1"/>
          </p:cNvSpPr>
          <p:nvPr/>
        </p:nvSpPr>
        <p:spPr bwMode="auto">
          <a:xfrm>
            <a:off x="2865438" y="5921375"/>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grpSp>
        <p:nvGrpSpPr>
          <p:cNvPr id="20512" name="Group 32"/>
          <p:cNvGrpSpPr>
            <a:grpSpLocks/>
          </p:cNvGrpSpPr>
          <p:nvPr/>
        </p:nvGrpSpPr>
        <p:grpSpPr bwMode="auto">
          <a:xfrm>
            <a:off x="2286000" y="3656013"/>
            <a:ext cx="4003675" cy="2528887"/>
            <a:chOff x="1056" y="1104"/>
            <a:chExt cx="3648" cy="2304"/>
          </a:xfrm>
        </p:grpSpPr>
        <p:sp>
          <p:nvSpPr>
            <p:cNvPr id="20519" name="Line 33"/>
            <p:cNvSpPr>
              <a:spLocks noChangeShapeType="1"/>
            </p:cNvSpPr>
            <p:nvPr/>
          </p:nvSpPr>
          <p:spPr bwMode="auto">
            <a:xfrm flipV="1">
              <a:off x="1056" y="2736"/>
              <a:ext cx="1584" cy="672"/>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0520" name="Line 34"/>
            <p:cNvSpPr>
              <a:spLocks noChangeShapeType="1"/>
            </p:cNvSpPr>
            <p:nvPr/>
          </p:nvSpPr>
          <p:spPr bwMode="auto">
            <a:xfrm flipH="1">
              <a:off x="4128" y="1104"/>
              <a:ext cx="576" cy="1584"/>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0521" name="Line 35"/>
            <p:cNvSpPr>
              <a:spLocks noChangeShapeType="1"/>
            </p:cNvSpPr>
            <p:nvPr/>
          </p:nvSpPr>
          <p:spPr bwMode="auto">
            <a:xfrm flipV="1">
              <a:off x="2640" y="2688"/>
              <a:ext cx="1488" cy="48"/>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0513" name="Rectangle 37"/>
          <p:cNvSpPr>
            <a:spLocks noChangeArrowheads="1"/>
          </p:cNvSpPr>
          <p:nvPr/>
        </p:nvSpPr>
        <p:spPr bwMode="auto">
          <a:xfrm>
            <a:off x="5210175" y="6227763"/>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a:t>x</a:t>
            </a:r>
          </a:p>
        </p:txBody>
      </p:sp>
      <p:sp>
        <p:nvSpPr>
          <p:cNvPr id="20514" name="Rectangle 38"/>
          <p:cNvSpPr>
            <a:spLocks noChangeArrowheads="1"/>
          </p:cNvSpPr>
          <p:nvPr/>
        </p:nvSpPr>
        <p:spPr bwMode="auto">
          <a:xfrm>
            <a:off x="2271713" y="4176713"/>
            <a:ext cx="290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a:t>y</a:t>
            </a:r>
          </a:p>
        </p:txBody>
      </p:sp>
      <p:sp>
        <p:nvSpPr>
          <p:cNvPr id="20515" name="Rectangle 39"/>
          <p:cNvSpPr>
            <a:spLocks noChangeArrowheads="1"/>
          </p:cNvSpPr>
          <p:nvPr/>
        </p:nvSpPr>
        <p:spPr bwMode="auto">
          <a:xfrm>
            <a:off x="6330950" y="3121025"/>
            <a:ext cx="1266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goodness of fit</a:t>
            </a:r>
          </a:p>
        </p:txBody>
      </p:sp>
      <p:sp>
        <p:nvSpPr>
          <p:cNvPr id="20516" name="Line 40"/>
          <p:cNvSpPr>
            <a:spLocks noChangeShapeType="1"/>
          </p:cNvSpPr>
          <p:nvPr/>
        </p:nvSpPr>
        <p:spPr bwMode="auto">
          <a:xfrm flipV="1">
            <a:off x="6680200" y="2927350"/>
            <a:ext cx="0" cy="2079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0517" name="Rectangle 41"/>
          <p:cNvSpPr>
            <a:spLocks noChangeArrowheads="1"/>
          </p:cNvSpPr>
          <p:nvPr/>
        </p:nvSpPr>
        <p:spPr bwMode="auto">
          <a:xfrm>
            <a:off x="725488" y="3527425"/>
            <a:ext cx="1279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number of lines</a:t>
            </a:r>
          </a:p>
        </p:txBody>
      </p:sp>
      <p:sp>
        <p:nvSpPr>
          <p:cNvPr id="20518" name="Line 42"/>
          <p:cNvSpPr>
            <a:spLocks noChangeShapeType="1"/>
          </p:cNvSpPr>
          <p:nvPr/>
        </p:nvSpPr>
        <p:spPr bwMode="auto">
          <a:xfrm flipV="1">
            <a:off x="1114425" y="3325813"/>
            <a:ext cx="0" cy="20796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996AD1B2-AF6C-494C-8497-2A1A44412EFD}" type="slidenum">
              <a:rPr lang="en-US" sz="800"/>
              <a:pPr/>
              <a:t>19</a:t>
            </a:fld>
            <a:endParaRPr lang="en-US" sz="1400"/>
          </a:p>
        </p:txBody>
      </p:sp>
      <p:sp>
        <p:nvSpPr>
          <p:cNvPr id="21507" name="Rectangle 2"/>
          <p:cNvSpPr>
            <a:spLocks noGrp="1" noChangeArrowheads="1"/>
          </p:cNvSpPr>
          <p:nvPr>
            <p:ph type="title"/>
          </p:nvPr>
        </p:nvSpPr>
        <p:spPr/>
        <p:txBody>
          <a:bodyPr/>
          <a:lstStyle/>
          <a:p>
            <a:r>
              <a:rPr lang="en-US"/>
              <a:t>Segmented Least Squares</a:t>
            </a:r>
          </a:p>
        </p:txBody>
      </p:sp>
      <p:sp>
        <p:nvSpPr>
          <p:cNvPr id="21508" name="Rectangle 3"/>
          <p:cNvSpPr>
            <a:spLocks noGrp="1" noChangeArrowheads="1"/>
          </p:cNvSpPr>
          <p:nvPr>
            <p:ph type="body" idx="1"/>
          </p:nvPr>
        </p:nvSpPr>
        <p:spPr/>
        <p:txBody>
          <a:bodyPr/>
          <a:lstStyle/>
          <a:p>
            <a:pPr marL="0" indent="0"/>
            <a:r>
              <a:rPr lang="en-US"/>
              <a:t>Segmented least squares.</a:t>
            </a:r>
          </a:p>
          <a:p>
            <a:pPr lvl="1"/>
            <a:r>
              <a:rPr lang="en-US"/>
              <a:t>Points lie roughly on a sequence of several line segments.</a:t>
            </a:r>
          </a:p>
          <a:p>
            <a:pPr lvl="1"/>
            <a:r>
              <a:rPr lang="en-US"/>
              <a:t>Given n points in the plane (x</a:t>
            </a:r>
            <a:r>
              <a:rPr lang="en-US" sz="2000" baseline="-25000"/>
              <a:t>1</a:t>
            </a:r>
            <a:r>
              <a:rPr lang="en-US"/>
              <a:t>, y</a:t>
            </a:r>
            <a:r>
              <a:rPr lang="en-US" sz="2000" baseline="-25000"/>
              <a:t>1</a:t>
            </a:r>
            <a:r>
              <a:rPr lang="en-US"/>
              <a:t>), (x</a:t>
            </a:r>
            <a:r>
              <a:rPr lang="en-US" sz="2000" baseline="-25000"/>
              <a:t>2</a:t>
            </a:r>
            <a:r>
              <a:rPr lang="en-US"/>
              <a:t>, y</a:t>
            </a:r>
            <a:r>
              <a:rPr lang="en-US" sz="2000" baseline="-25000"/>
              <a:t>2</a:t>
            </a:r>
            <a:r>
              <a:rPr lang="en-US"/>
              <a:t>) , . . . , (x</a:t>
            </a:r>
            <a:r>
              <a:rPr lang="en-US" sz="2000" baseline="-25000"/>
              <a:t>n</a:t>
            </a:r>
            <a:r>
              <a:rPr lang="en-US"/>
              <a:t>, y</a:t>
            </a:r>
            <a:r>
              <a:rPr lang="en-US" sz="2000" baseline="-25000"/>
              <a:t>n</a:t>
            </a:r>
            <a:r>
              <a:rPr lang="en-US"/>
              <a:t>) with </a:t>
            </a:r>
          </a:p>
          <a:p>
            <a:pPr lvl="1"/>
            <a:r>
              <a:rPr lang="en-US"/>
              <a:t>x</a:t>
            </a:r>
            <a:r>
              <a:rPr lang="en-US" sz="2000" baseline="-25000"/>
              <a:t>1 </a:t>
            </a:r>
            <a:r>
              <a:rPr lang="en-US"/>
              <a:t>&lt; x</a:t>
            </a:r>
            <a:r>
              <a:rPr lang="en-US" sz="2000" baseline="-25000"/>
              <a:t>2 </a:t>
            </a:r>
            <a:r>
              <a:rPr lang="en-US"/>
              <a:t>&lt; ... &lt; x</a:t>
            </a:r>
            <a:r>
              <a:rPr lang="en-US" sz="2000" baseline="-25000"/>
              <a:t>n</a:t>
            </a:r>
            <a:r>
              <a:rPr lang="en-US"/>
              <a:t>, find a sequence of lines that minimizes:</a:t>
            </a:r>
          </a:p>
          <a:p>
            <a:pPr lvl="2"/>
            <a:r>
              <a:rPr lang="en-US"/>
              <a:t>the sum of the sums of the squared errors E in each segment</a:t>
            </a:r>
          </a:p>
          <a:p>
            <a:pPr lvl="2"/>
            <a:r>
              <a:rPr lang="en-US"/>
              <a:t>the number of lines L</a:t>
            </a:r>
          </a:p>
          <a:p>
            <a:pPr lvl="1"/>
            <a:r>
              <a:rPr lang="en-US"/>
              <a:t>Tradeoff function:  E + c L, for some constant c &gt; 0.</a:t>
            </a:r>
          </a:p>
          <a:p>
            <a:pPr lvl="1"/>
            <a:endParaRPr lang="en-US"/>
          </a:p>
        </p:txBody>
      </p:sp>
      <p:sp>
        <p:nvSpPr>
          <p:cNvPr id="21509" name="Line 4"/>
          <p:cNvSpPr>
            <a:spLocks noChangeShapeType="1"/>
          </p:cNvSpPr>
          <p:nvPr/>
        </p:nvSpPr>
        <p:spPr bwMode="auto">
          <a:xfrm>
            <a:off x="2601913" y="3919538"/>
            <a:ext cx="0" cy="263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1510" name="Line 5"/>
          <p:cNvSpPr>
            <a:spLocks noChangeShapeType="1"/>
          </p:cNvSpPr>
          <p:nvPr/>
        </p:nvSpPr>
        <p:spPr bwMode="auto">
          <a:xfrm>
            <a:off x="2338388" y="6289675"/>
            <a:ext cx="42148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1511" name="Oval 6"/>
          <p:cNvSpPr>
            <a:spLocks noChangeArrowheads="1"/>
          </p:cNvSpPr>
          <p:nvPr/>
        </p:nvSpPr>
        <p:spPr bwMode="auto">
          <a:xfrm>
            <a:off x="3919538" y="5446713"/>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12" name="Oval 7"/>
          <p:cNvSpPr>
            <a:spLocks noChangeArrowheads="1"/>
          </p:cNvSpPr>
          <p:nvPr/>
        </p:nvSpPr>
        <p:spPr bwMode="auto">
          <a:xfrm>
            <a:off x="3128963" y="5762625"/>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13" name="Oval 8"/>
          <p:cNvSpPr>
            <a:spLocks noChangeArrowheads="1"/>
          </p:cNvSpPr>
          <p:nvPr/>
        </p:nvSpPr>
        <p:spPr bwMode="auto">
          <a:xfrm>
            <a:off x="3708400" y="5499100"/>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14" name="Oval 9"/>
          <p:cNvSpPr>
            <a:spLocks noChangeArrowheads="1"/>
          </p:cNvSpPr>
          <p:nvPr/>
        </p:nvSpPr>
        <p:spPr bwMode="auto">
          <a:xfrm>
            <a:off x="3444875" y="5657850"/>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15" name="Oval 10"/>
          <p:cNvSpPr>
            <a:spLocks noChangeArrowheads="1"/>
          </p:cNvSpPr>
          <p:nvPr/>
        </p:nvSpPr>
        <p:spPr bwMode="auto">
          <a:xfrm>
            <a:off x="4129088" y="5394325"/>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16" name="Oval 11"/>
          <p:cNvSpPr>
            <a:spLocks noChangeArrowheads="1"/>
          </p:cNvSpPr>
          <p:nvPr/>
        </p:nvSpPr>
        <p:spPr bwMode="auto">
          <a:xfrm>
            <a:off x="5605463" y="5183188"/>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17" name="Oval 12"/>
          <p:cNvSpPr>
            <a:spLocks noChangeArrowheads="1"/>
          </p:cNvSpPr>
          <p:nvPr/>
        </p:nvSpPr>
        <p:spPr bwMode="auto">
          <a:xfrm>
            <a:off x="4551363" y="5394325"/>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18" name="Oval 13"/>
          <p:cNvSpPr>
            <a:spLocks noChangeArrowheads="1"/>
          </p:cNvSpPr>
          <p:nvPr/>
        </p:nvSpPr>
        <p:spPr bwMode="auto">
          <a:xfrm>
            <a:off x="6026150" y="4287838"/>
            <a:ext cx="106363"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19" name="Oval 14"/>
          <p:cNvSpPr>
            <a:spLocks noChangeArrowheads="1"/>
          </p:cNvSpPr>
          <p:nvPr/>
        </p:nvSpPr>
        <p:spPr bwMode="auto">
          <a:xfrm>
            <a:off x="5815013" y="4762500"/>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20" name="Oval 15"/>
          <p:cNvSpPr>
            <a:spLocks noChangeArrowheads="1"/>
          </p:cNvSpPr>
          <p:nvPr/>
        </p:nvSpPr>
        <p:spPr bwMode="auto">
          <a:xfrm>
            <a:off x="5762625" y="5026025"/>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21" name="Oval 16"/>
          <p:cNvSpPr>
            <a:spLocks noChangeArrowheads="1"/>
          </p:cNvSpPr>
          <p:nvPr/>
        </p:nvSpPr>
        <p:spPr bwMode="auto">
          <a:xfrm>
            <a:off x="5868988" y="4551363"/>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22" name="Oval 17"/>
          <p:cNvSpPr>
            <a:spLocks noChangeArrowheads="1"/>
          </p:cNvSpPr>
          <p:nvPr/>
        </p:nvSpPr>
        <p:spPr bwMode="auto">
          <a:xfrm>
            <a:off x="5973763" y="4076700"/>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23" name="Oval 18"/>
          <p:cNvSpPr>
            <a:spLocks noChangeArrowheads="1"/>
          </p:cNvSpPr>
          <p:nvPr/>
        </p:nvSpPr>
        <p:spPr bwMode="auto">
          <a:xfrm>
            <a:off x="5289550" y="5394325"/>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24" name="Oval 19"/>
          <p:cNvSpPr>
            <a:spLocks noChangeArrowheads="1"/>
          </p:cNvSpPr>
          <p:nvPr/>
        </p:nvSpPr>
        <p:spPr bwMode="auto">
          <a:xfrm>
            <a:off x="4867275" y="5341938"/>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25" name="Oval 20"/>
          <p:cNvSpPr>
            <a:spLocks noChangeArrowheads="1"/>
          </p:cNvSpPr>
          <p:nvPr/>
        </p:nvSpPr>
        <p:spPr bwMode="auto">
          <a:xfrm>
            <a:off x="4340225" y="5394325"/>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26" name="Oval 21"/>
          <p:cNvSpPr>
            <a:spLocks noChangeArrowheads="1"/>
          </p:cNvSpPr>
          <p:nvPr/>
        </p:nvSpPr>
        <p:spPr bwMode="auto">
          <a:xfrm>
            <a:off x="3024188" y="5815013"/>
            <a:ext cx="104775" cy="106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27" name="Oval 22"/>
          <p:cNvSpPr>
            <a:spLocks noChangeArrowheads="1"/>
          </p:cNvSpPr>
          <p:nvPr/>
        </p:nvSpPr>
        <p:spPr bwMode="auto">
          <a:xfrm>
            <a:off x="3549650" y="5553075"/>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28" name="Oval 23"/>
          <p:cNvSpPr>
            <a:spLocks noChangeArrowheads="1"/>
          </p:cNvSpPr>
          <p:nvPr/>
        </p:nvSpPr>
        <p:spPr bwMode="auto">
          <a:xfrm>
            <a:off x="5026025" y="5341938"/>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29" name="Oval 24"/>
          <p:cNvSpPr>
            <a:spLocks noChangeArrowheads="1"/>
          </p:cNvSpPr>
          <p:nvPr/>
        </p:nvSpPr>
        <p:spPr bwMode="auto">
          <a:xfrm>
            <a:off x="6078538" y="3971925"/>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30" name="Oval 25"/>
          <p:cNvSpPr>
            <a:spLocks noChangeArrowheads="1"/>
          </p:cNvSpPr>
          <p:nvPr/>
        </p:nvSpPr>
        <p:spPr bwMode="auto">
          <a:xfrm>
            <a:off x="5551488" y="5394325"/>
            <a:ext cx="106362"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31" name="Oval 26"/>
          <p:cNvSpPr>
            <a:spLocks noChangeArrowheads="1"/>
          </p:cNvSpPr>
          <p:nvPr/>
        </p:nvSpPr>
        <p:spPr bwMode="auto">
          <a:xfrm>
            <a:off x="4603750" y="5289550"/>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32" name="Oval 27"/>
          <p:cNvSpPr>
            <a:spLocks noChangeArrowheads="1"/>
          </p:cNvSpPr>
          <p:nvPr/>
        </p:nvSpPr>
        <p:spPr bwMode="auto">
          <a:xfrm>
            <a:off x="5868988" y="4340225"/>
            <a:ext cx="104775" cy="106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33" name="Oval 28"/>
          <p:cNvSpPr>
            <a:spLocks noChangeArrowheads="1"/>
          </p:cNvSpPr>
          <p:nvPr/>
        </p:nvSpPr>
        <p:spPr bwMode="auto">
          <a:xfrm>
            <a:off x="5762625" y="4498975"/>
            <a:ext cx="106363"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34" name="Oval 29"/>
          <p:cNvSpPr>
            <a:spLocks noChangeArrowheads="1"/>
          </p:cNvSpPr>
          <p:nvPr/>
        </p:nvSpPr>
        <p:spPr bwMode="auto">
          <a:xfrm>
            <a:off x="6184900" y="3867150"/>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sp>
        <p:nvSpPr>
          <p:cNvPr id="21535" name="Oval 30"/>
          <p:cNvSpPr>
            <a:spLocks noChangeArrowheads="1"/>
          </p:cNvSpPr>
          <p:nvPr/>
        </p:nvSpPr>
        <p:spPr bwMode="auto">
          <a:xfrm>
            <a:off x="2865438" y="5921375"/>
            <a:ext cx="104775" cy="1047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US"/>
          </a:p>
        </p:txBody>
      </p:sp>
      <p:grpSp>
        <p:nvGrpSpPr>
          <p:cNvPr id="21536" name="Group 31"/>
          <p:cNvGrpSpPr>
            <a:grpSpLocks/>
          </p:cNvGrpSpPr>
          <p:nvPr/>
        </p:nvGrpSpPr>
        <p:grpSpPr bwMode="auto">
          <a:xfrm>
            <a:off x="2286000" y="3656013"/>
            <a:ext cx="4003675" cy="2528887"/>
            <a:chOff x="1056" y="1104"/>
            <a:chExt cx="3648" cy="2304"/>
          </a:xfrm>
        </p:grpSpPr>
        <p:sp>
          <p:nvSpPr>
            <p:cNvPr id="21539" name="Line 32"/>
            <p:cNvSpPr>
              <a:spLocks noChangeShapeType="1"/>
            </p:cNvSpPr>
            <p:nvPr/>
          </p:nvSpPr>
          <p:spPr bwMode="auto">
            <a:xfrm flipV="1">
              <a:off x="1056" y="2736"/>
              <a:ext cx="1584" cy="672"/>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1540" name="Line 33"/>
            <p:cNvSpPr>
              <a:spLocks noChangeShapeType="1"/>
            </p:cNvSpPr>
            <p:nvPr/>
          </p:nvSpPr>
          <p:spPr bwMode="auto">
            <a:xfrm flipH="1">
              <a:off x="4128" y="1104"/>
              <a:ext cx="576" cy="1584"/>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1541" name="Line 34"/>
            <p:cNvSpPr>
              <a:spLocks noChangeShapeType="1"/>
            </p:cNvSpPr>
            <p:nvPr/>
          </p:nvSpPr>
          <p:spPr bwMode="auto">
            <a:xfrm flipV="1">
              <a:off x="2640" y="2688"/>
              <a:ext cx="1488" cy="48"/>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1537" name="Rectangle 35"/>
          <p:cNvSpPr>
            <a:spLocks noChangeArrowheads="1"/>
          </p:cNvSpPr>
          <p:nvPr/>
        </p:nvSpPr>
        <p:spPr bwMode="auto">
          <a:xfrm>
            <a:off x="5210175" y="6227763"/>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a:t>x</a:t>
            </a:r>
          </a:p>
        </p:txBody>
      </p:sp>
      <p:sp>
        <p:nvSpPr>
          <p:cNvPr id="21538" name="Rectangle 36"/>
          <p:cNvSpPr>
            <a:spLocks noChangeArrowheads="1"/>
          </p:cNvSpPr>
          <p:nvPr/>
        </p:nvSpPr>
        <p:spPr bwMode="auto">
          <a:xfrm>
            <a:off x="2271713" y="4176713"/>
            <a:ext cx="290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a: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DB1A4FDA-76D4-4FD7-BB86-F6F64119CF1F}" type="slidenum">
              <a:rPr lang="en-US" sz="800"/>
              <a:pPr/>
              <a:t>2</a:t>
            </a:fld>
            <a:endParaRPr lang="en-US" sz="1400"/>
          </a:p>
        </p:txBody>
      </p:sp>
      <p:sp>
        <p:nvSpPr>
          <p:cNvPr id="4099" name="Rectangle 2"/>
          <p:cNvSpPr>
            <a:spLocks noGrp="1" noChangeArrowheads="1"/>
          </p:cNvSpPr>
          <p:nvPr>
            <p:ph type="title"/>
          </p:nvPr>
        </p:nvSpPr>
        <p:spPr/>
        <p:txBody>
          <a:bodyPr/>
          <a:lstStyle/>
          <a:p>
            <a:r>
              <a:rPr lang="en-US"/>
              <a:t>Algorithmic Paradigms</a:t>
            </a:r>
          </a:p>
        </p:txBody>
      </p:sp>
      <p:sp>
        <p:nvSpPr>
          <p:cNvPr id="4100" name="Rectangle 3"/>
          <p:cNvSpPr>
            <a:spLocks noGrp="1" noChangeArrowheads="1"/>
          </p:cNvSpPr>
          <p:nvPr>
            <p:ph type="body" idx="1"/>
          </p:nvPr>
        </p:nvSpPr>
        <p:spPr/>
        <p:txBody>
          <a:bodyPr/>
          <a:lstStyle/>
          <a:p>
            <a:pPr marL="0" indent="0"/>
            <a:r>
              <a:rPr lang="en-US"/>
              <a:t>Greedy.  </a:t>
            </a:r>
            <a:r>
              <a:rPr lang="en-US">
                <a:solidFill>
                  <a:schemeClr val="tx1"/>
                </a:solidFill>
              </a:rPr>
              <a:t>Build up a solution incrementally, myopically optimizing some local criterion.</a:t>
            </a:r>
          </a:p>
          <a:p>
            <a:pPr marL="0" indent="0"/>
            <a:endParaRPr lang="en-US">
              <a:solidFill>
                <a:schemeClr val="tx1"/>
              </a:solidFill>
            </a:endParaRPr>
          </a:p>
          <a:p>
            <a:pPr marL="0" indent="0"/>
            <a:r>
              <a:rPr lang="en-US"/>
              <a:t>Divide-and-conquer.  </a:t>
            </a:r>
            <a:r>
              <a:rPr lang="en-US">
                <a:solidFill>
                  <a:schemeClr val="tx1"/>
                </a:solidFill>
              </a:rPr>
              <a:t>Break up a problem into sub-problems, solve each sub-problem independently, and combine solution to sub-problems to form solution to original problem. </a:t>
            </a:r>
          </a:p>
          <a:p>
            <a:pPr marL="0" indent="0"/>
            <a:endParaRPr lang="en-US">
              <a:solidFill>
                <a:schemeClr val="accent1"/>
              </a:solidFill>
            </a:endParaRPr>
          </a:p>
          <a:p>
            <a:pPr marL="0" indent="0"/>
            <a:r>
              <a:rPr lang="en-US">
                <a:solidFill>
                  <a:schemeClr val="accent1"/>
                </a:solidFill>
              </a:rPr>
              <a:t>Dynamic programming.</a:t>
            </a:r>
            <a:r>
              <a:rPr lang="en-US"/>
              <a:t>  </a:t>
            </a:r>
            <a:r>
              <a:rPr lang="en-US">
                <a:solidFill>
                  <a:schemeClr val="tx1"/>
                </a:solidFill>
              </a:rPr>
              <a:t>Break up a problem into a series of overlapping sub-problems, and build up solutions to larger and larger sub-problems.</a:t>
            </a:r>
          </a:p>
          <a:p>
            <a:pPr marL="0" indent="0"/>
            <a:endParaRPr lang="en-US">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88CA77D4-ADC9-45D8-B1C7-918285F5E34E}" type="slidenum">
              <a:rPr lang="en-US" sz="800"/>
              <a:pPr/>
              <a:t>20</a:t>
            </a:fld>
            <a:endParaRPr lang="en-US" sz="1400"/>
          </a:p>
        </p:txBody>
      </p:sp>
      <p:sp>
        <p:nvSpPr>
          <p:cNvPr id="22531" name="Rectangle 2"/>
          <p:cNvSpPr>
            <a:spLocks noGrp="1" noChangeArrowheads="1"/>
          </p:cNvSpPr>
          <p:nvPr>
            <p:ph type="title"/>
          </p:nvPr>
        </p:nvSpPr>
        <p:spPr/>
        <p:txBody>
          <a:bodyPr/>
          <a:lstStyle/>
          <a:p>
            <a:r>
              <a:rPr lang="en-US"/>
              <a:t>Dynamic Programming:  Multiway Choice</a:t>
            </a:r>
          </a:p>
        </p:txBody>
      </p:sp>
      <p:sp>
        <p:nvSpPr>
          <p:cNvPr id="22532" name="Rectangle 3"/>
          <p:cNvSpPr>
            <a:spLocks noGrp="1" noChangeArrowheads="1"/>
          </p:cNvSpPr>
          <p:nvPr>
            <p:ph type="body" idx="1"/>
          </p:nvPr>
        </p:nvSpPr>
        <p:spPr/>
        <p:txBody>
          <a:bodyPr/>
          <a:lstStyle/>
          <a:p>
            <a:pPr marL="0" indent="0"/>
            <a:r>
              <a:rPr lang="en-US"/>
              <a:t>Notation.</a:t>
            </a:r>
          </a:p>
          <a:p>
            <a:pPr lvl="1"/>
            <a:r>
              <a:rPr lang="en-US"/>
              <a:t>OPT(j) = minimum cost for points p</a:t>
            </a:r>
            <a:r>
              <a:rPr lang="en-US" sz="2000" baseline="-25000"/>
              <a:t>1</a:t>
            </a:r>
            <a:r>
              <a:rPr lang="en-US"/>
              <a:t>, p</a:t>
            </a:r>
            <a:r>
              <a:rPr lang="en-US" sz="2000" baseline="-25000"/>
              <a:t>i+1</a:t>
            </a:r>
            <a:r>
              <a:rPr lang="en-US"/>
              <a:t> , . . . , p</a:t>
            </a:r>
            <a:r>
              <a:rPr lang="en-US" sz="2000" baseline="-25000"/>
              <a:t>j</a:t>
            </a:r>
            <a:r>
              <a:rPr lang="en-US"/>
              <a:t>.</a:t>
            </a:r>
          </a:p>
          <a:p>
            <a:pPr lvl="1"/>
            <a:r>
              <a:rPr lang="en-US"/>
              <a:t>e(i, j)   = minimum sum of squares for points p</a:t>
            </a:r>
            <a:r>
              <a:rPr lang="en-US" sz="2000" baseline="-25000"/>
              <a:t>i</a:t>
            </a:r>
            <a:r>
              <a:rPr lang="en-US"/>
              <a:t>, p</a:t>
            </a:r>
            <a:r>
              <a:rPr lang="en-US" sz="2000" baseline="-25000"/>
              <a:t>i+1</a:t>
            </a:r>
            <a:r>
              <a:rPr lang="en-US"/>
              <a:t> , . . . , p</a:t>
            </a:r>
            <a:r>
              <a:rPr lang="en-US" sz="2000" baseline="-25000"/>
              <a:t>j</a:t>
            </a:r>
            <a:r>
              <a:rPr lang="en-US"/>
              <a:t>.</a:t>
            </a:r>
          </a:p>
          <a:p>
            <a:pPr marL="0" indent="0"/>
            <a:endParaRPr lang="en-US"/>
          </a:p>
          <a:p>
            <a:pPr marL="0" indent="0"/>
            <a:r>
              <a:rPr lang="en-US"/>
              <a:t>To compute OPT(j):</a:t>
            </a:r>
          </a:p>
          <a:p>
            <a:pPr lvl="1"/>
            <a:r>
              <a:rPr lang="en-US"/>
              <a:t>Last segment uses points p</a:t>
            </a:r>
            <a:r>
              <a:rPr lang="en-US" sz="2000" baseline="-25000"/>
              <a:t>i</a:t>
            </a:r>
            <a:r>
              <a:rPr lang="en-US"/>
              <a:t>, p</a:t>
            </a:r>
            <a:r>
              <a:rPr lang="en-US" sz="2000" baseline="-25000"/>
              <a:t>i+1</a:t>
            </a:r>
            <a:r>
              <a:rPr lang="en-US"/>
              <a:t> , . . . , p</a:t>
            </a:r>
            <a:r>
              <a:rPr lang="en-US" sz="2000" baseline="-25000"/>
              <a:t>j</a:t>
            </a:r>
            <a:r>
              <a:rPr lang="en-US"/>
              <a:t> for some i.</a:t>
            </a:r>
          </a:p>
          <a:p>
            <a:pPr lvl="1"/>
            <a:r>
              <a:rPr lang="en-US"/>
              <a:t>Cost = e(i, j) + c + OPT(i-1).</a:t>
            </a:r>
          </a:p>
          <a:p>
            <a:pPr lvl="1"/>
            <a:endParaRPr lang="en-US"/>
          </a:p>
          <a:p>
            <a:pPr lvl="1"/>
            <a:endParaRPr lang="en-US"/>
          </a:p>
          <a:p>
            <a:pPr lvl="1"/>
            <a:endParaRPr lang="en-US"/>
          </a:p>
          <a:p>
            <a:pPr lvl="1"/>
            <a:endParaRPr lang="en-US"/>
          </a:p>
          <a:p>
            <a:pPr lvl="1"/>
            <a:endParaRPr lang="en-US"/>
          </a:p>
        </p:txBody>
      </p:sp>
      <p:graphicFrame>
        <p:nvGraphicFramePr>
          <p:cNvPr id="22533" name="Object 2"/>
          <p:cNvGraphicFramePr>
            <a:graphicFrameLocks noChangeAspect="1"/>
          </p:cNvGraphicFramePr>
          <p:nvPr/>
        </p:nvGraphicFramePr>
        <p:xfrm>
          <a:off x="1752600" y="3832225"/>
          <a:ext cx="5414963" cy="1044575"/>
        </p:xfrm>
        <a:graphic>
          <a:graphicData uri="http://schemas.openxmlformats.org/presentationml/2006/ole">
            <mc:AlternateContent xmlns:mc="http://schemas.openxmlformats.org/markup-compatibility/2006">
              <mc:Choice xmlns:v="urn:schemas-microsoft-com:vml" Requires="v">
                <p:oleObj spid="_x0000_s22536" name="Equation" r:id="rId4" imgW="5143500" imgH="762000" progId="Equation.3">
                  <p:embed/>
                </p:oleObj>
              </mc:Choice>
              <mc:Fallback>
                <p:oleObj name="Equation" r:id="rId4" imgW="5143500" imgH="762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l="-2693" t="-18622" r="-2693" b="-18622"/>
                      <a:stretch>
                        <a:fillRect/>
                      </a:stretch>
                    </p:blipFill>
                    <p:spPr bwMode="auto">
                      <a:xfrm>
                        <a:off x="1752600" y="3832225"/>
                        <a:ext cx="5414963" cy="10445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052D8E10-798F-4BBF-9CE8-8A6A5354ED4B}" type="slidenum">
              <a:rPr lang="en-US" sz="800"/>
              <a:pPr/>
              <a:t>21</a:t>
            </a:fld>
            <a:endParaRPr lang="en-US" sz="1400"/>
          </a:p>
        </p:txBody>
      </p:sp>
      <p:sp>
        <p:nvSpPr>
          <p:cNvPr id="23555" name="Rectangle 7"/>
          <p:cNvSpPr>
            <a:spLocks noGrp="1" noChangeArrowheads="1"/>
          </p:cNvSpPr>
          <p:nvPr>
            <p:ph type="title"/>
          </p:nvPr>
        </p:nvSpPr>
        <p:spPr/>
        <p:txBody>
          <a:bodyPr/>
          <a:lstStyle/>
          <a:p>
            <a:r>
              <a:rPr lang="en-US"/>
              <a:t>Segmented Least Squares:  Algorithm</a:t>
            </a:r>
          </a:p>
        </p:txBody>
      </p:sp>
      <p:sp>
        <p:nvSpPr>
          <p:cNvPr id="23556" name="Rectangle 8"/>
          <p:cNvSpPr>
            <a:spLocks noGrp="1" noChangeArrowheads="1"/>
          </p:cNvSpPr>
          <p:nvPr>
            <p:ph type="body" idx="1"/>
          </p:nvPr>
        </p:nvSpPr>
        <p:spPr/>
        <p:txBody>
          <a:bodyPr/>
          <a:lstStyle/>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r>
              <a:rPr lang="en-US"/>
              <a:t>Running time.  </a:t>
            </a:r>
            <a:r>
              <a:rPr lang="en-US">
                <a:solidFill>
                  <a:schemeClr val="tx1"/>
                </a:solidFill>
              </a:rPr>
              <a:t>O(n</a:t>
            </a:r>
            <a:r>
              <a:rPr lang="en-US" baseline="30000">
                <a:solidFill>
                  <a:schemeClr val="tx1"/>
                </a:solidFill>
              </a:rPr>
              <a:t>3</a:t>
            </a:r>
            <a:r>
              <a:rPr lang="en-US">
                <a:solidFill>
                  <a:schemeClr val="tx1"/>
                </a:solidFill>
              </a:rPr>
              <a:t>).</a:t>
            </a:r>
          </a:p>
          <a:p>
            <a:pPr lvl="1"/>
            <a:r>
              <a:rPr lang="en-US"/>
              <a:t>Bottleneck = computing e(i, j) for O(n</a:t>
            </a:r>
            <a:r>
              <a:rPr lang="en-US" sz="2000" baseline="30000"/>
              <a:t>2</a:t>
            </a:r>
            <a:r>
              <a:rPr lang="en-US"/>
              <a:t>) pairs, O(n) per pair using previous formula.</a:t>
            </a:r>
          </a:p>
        </p:txBody>
      </p:sp>
      <p:sp>
        <p:nvSpPr>
          <p:cNvPr id="23557" name="Text Box 9"/>
          <p:cNvSpPr txBox="1">
            <a:spLocks noChangeArrowheads="1"/>
          </p:cNvSpPr>
          <p:nvPr/>
        </p:nvSpPr>
        <p:spPr bwMode="auto">
          <a:xfrm>
            <a:off x="1400175" y="1133475"/>
            <a:ext cx="6345238" cy="36068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r>
              <a:rPr lang="en-US" b="1">
                <a:solidFill>
                  <a:srgbClr val="003399"/>
                </a:solidFill>
                <a:latin typeface="Courier New" pitchFamily="49" charset="0"/>
              </a:rPr>
              <a:t>INPUT</a:t>
            </a:r>
            <a:r>
              <a:rPr lang="en-US" b="1">
                <a:latin typeface="Courier New" pitchFamily="49" charset="0"/>
              </a:rPr>
              <a:t>: n, p</a:t>
            </a:r>
            <a:r>
              <a:rPr lang="en-US" b="1" baseline="-25000">
                <a:latin typeface="Courier New" pitchFamily="49" charset="0"/>
              </a:rPr>
              <a:t>1</a:t>
            </a:r>
            <a:r>
              <a:rPr lang="en-US" b="1">
                <a:latin typeface="Courier New" pitchFamily="49" charset="0"/>
              </a:rPr>
              <a:t>,…,p</a:t>
            </a:r>
            <a:r>
              <a:rPr lang="en-US" b="1" baseline="-25000">
                <a:latin typeface="Courier New" pitchFamily="49" charset="0"/>
              </a:rPr>
              <a:t>N , </a:t>
            </a:r>
            <a:r>
              <a:rPr lang="en-US" b="1">
                <a:latin typeface="Courier New" pitchFamily="49" charset="0"/>
              </a:rPr>
              <a:t>c</a:t>
            </a:r>
          </a:p>
          <a:p>
            <a:endParaRPr lang="en-US" b="1">
              <a:latin typeface="Courier New" pitchFamily="49" charset="0"/>
            </a:endParaRPr>
          </a:p>
          <a:p>
            <a:r>
              <a:rPr lang="en-US" b="1">
                <a:latin typeface="Courier New" pitchFamily="49" charset="0"/>
              </a:rPr>
              <a:t>Segmented-Least-Squares() {</a:t>
            </a:r>
          </a:p>
          <a:p>
            <a:r>
              <a:rPr lang="en-US" b="1">
                <a:latin typeface="Courier New" pitchFamily="49" charset="0"/>
              </a:rPr>
              <a:t>   M[0] = 0</a:t>
            </a:r>
          </a:p>
          <a:p>
            <a:r>
              <a:rPr lang="en-US" b="1">
                <a:solidFill>
                  <a:srgbClr val="003399"/>
                </a:solidFill>
                <a:latin typeface="Courier New" pitchFamily="49" charset="0"/>
              </a:rPr>
              <a:t>   for</a:t>
            </a:r>
            <a:r>
              <a:rPr lang="en-US" b="1">
                <a:latin typeface="Courier New" pitchFamily="49" charset="0"/>
              </a:rPr>
              <a:t> j = 1 to n</a:t>
            </a:r>
          </a:p>
          <a:p>
            <a:r>
              <a:rPr lang="en-US" b="1">
                <a:latin typeface="Courier New" pitchFamily="49" charset="0"/>
              </a:rPr>
              <a:t>      </a:t>
            </a:r>
            <a:r>
              <a:rPr lang="en-US" b="1">
                <a:solidFill>
                  <a:srgbClr val="003399"/>
                </a:solidFill>
                <a:latin typeface="Courier New" pitchFamily="49" charset="0"/>
              </a:rPr>
              <a:t>for</a:t>
            </a:r>
            <a:r>
              <a:rPr lang="en-US" b="1">
                <a:latin typeface="Courier New" pitchFamily="49" charset="0"/>
              </a:rPr>
              <a:t> i = 1 to j</a:t>
            </a:r>
          </a:p>
          <a:p>
            <a:r>
              <a:rPr lang="en-US" b="1">
                <a:latin typeface="Courier New" pitchFamily="49" charset="0"/>
              </a:rPr>
              <a:t>         </a:t>
            </a:r>
            <a:r>
              <a:rPr lang="en-US" b="1">
                <a:solidFill>
                  <a:srgbClr val="003399"/>
                </a:solidFill>
                <a:latin typeface="Courier New" pitchFamily="49" charset="0"/>
              </a:rPr>
              <a:t>compute</a:t>
            </a:r>
            <a:r>
              <a:rPr lang="en-US" b="1">
                <a:latin typeface="Courier New" pitchFamily="49" charset="0"/>
              </a:rPr>
              <a:t> the least square error e</a:t>
            </a:r>
            <a:r>
              <a:rPr lang="en-US" b="1" baseline="-25000">
                <a:latin typeface="Courier New" pitchFamily="49" charset="0"/>
              </a:rPr>
              <a:t>ij</a:t>
            </a:r>
            <a:r>
              <a:rPr lang="en-US" b="1">
                <a:latin typeface="Courier New" pitchFamily="49" charset="0"/>
              </a:rPr>
              <a:t> for</a:t>
            </a:r>
            <a:br>
              <a:rPr lang="en-US" b="1">
                <a:latin typeface="Courier New" pitchFamily="49" charset="0"/>
              </a:rPr>
            </a:br>
            <a:r>
              <a:rPr lang="en-US" b="1">
                <a:latin typeface="Courier New" pitchFamily="49" charset="0"/>
              </a:rPr>
              <a:t>         the segment p</a:t>
            </a:r>
            <a:r>
              <a:rPr lang="en-US" b="1" baseline="-25000">
                <a:latin typeface="Courier New" pitchFamily="49" charset="0"/>
              </a:rPr>
              <a:t>i</a:t>
            </a:r>
            <a:r>
              <a:rPr lang="en-US" b="1">
                <a:latin typeface="Courier New" pitchFamily="49" charset="0"/>
              </a:rPr>
              <a:t>,…, p</a:t>
            </a:r>
            <a:r>
              <a:rPr lang="en-US" b="1" baseline="-25000">
                <a:latin typeface="Courier New" pitchFamily="49" charset="0"/>
              </a:rPr>
              <a:t>j</a:t>
            </a:r>
            <a:endParaRPr lang="en-US" b="1">
              <a:latin typeface="Courier New" pitchFamily="49" charset="0"/>
            </a:endParaRPr>
          </a:p>
          <a:p>
            <a:endParaRPr lang="en-US" b="1">
              <a:solidFill>
                <a:srgbClr val="003399"/>
              </a:solidFill>
              <a:latin typeface="Courier New" pitchFamily="49" charset="0"/>
            </a:endParaRPr>
          </a:p>
          <a:p>
            <a:r>
              <a:rPr lang="en-US" b="1">
                <a:solidFill>
                  <a:srgbClr val="003399"/>
                </a:solidFill>
                <a:latin typeface="Courier New" pitchFamily="49" charset="0"/>
              </a:rPr>
              <a:t>   for</a:t>
            </a:r>
            <a:r>
              <a:rPr lang="en-US" b="1">
                <a:latin typeface="Courier New" pitchFamily="49" charset="0"/>
              </a:rPr>
              <a:t> j = 1 to n</a:t>
            </a:r>
          </a:p>
          <a:p>
            <a:r>
              <a:rPr lang="en-US" b="1">
                <a:latin typeface="Courier New" pitchFamily="49" charset="0"/>
              </a:rPr>
              <a:t>      M[j] = min</a:t>
            </a:r>
            <a:r>
              <a:rPr lang="en-US" b="1" baseline="-25000">
                <a:latin typeface="Courier New" pitchFamily="49" charset="0"/>
              </a:rPr>
              <a:t> 1 </a:t>
            </a:r>
            <a:r>
              <a:rPr lang="en-US" b="1" baseline="-25000">
                <a:latin typeface="Courier New" pitchFamily="49" charset="0"/>
                <a:sym typeface="Symbol" pitchFamily="18" charset="2"/>
              </a:rPr>
              <a:t> i  j </a:t>
            </a:r>
            <a:r>
              <a:rPr lang="en-US" b="1">
                <a:latin typeface="Courier New" pitchFamily="49" charset="0"/>
              </a:rPr>
              <a:t>(e</a:t>
            </a:r>
            <a:r>
              <a:rPr lang="en-US" b="1" baseline="-25000">
                <a:latin typeface="Courier New" pitchFamily="49" charset="0"/>
              </a:rPr>
              <a:t>ij</a:t>
            </a:r>
            <a:r>
              <a:rPr lang="en-US" b="1">
                <a:latin typeface="Courier New" pitchFamily="49" charset="0"/>
              </a:rPr>
              <a:t> + c + M[i-1])</a:t>
            </a:r>
          </a:p>
          <a:p>
            <a:endParaRPr lang="en-US" b="1">
              <a:latin typeface="Courier New" pitchFamily="49" charset="0"/>
            </a:endParaRPr>
          </a:p>
          <a:p>
            <a:r>
              <a:rPr lang="en-US" b="1">
                <a:solidFill>
                  <a:srgbClr val="003399"/>
                </a:solidFill>
                <a:latin typeface="Courier New" pitchFamily="49" charset="0"/>
              </a:rPr>
              <a:t>   return</a:t>
            </a:r>
            <a:r>
              <a:rPr lang="en-US" b="1">
                <a:latin typeface="Courier New" pitchFamily="49" charset="0"/>
              </a:rPr>
              <a:t> M[n]</a:t>
            </a:r>
          </a:p>
          <a:p>
            <a:r>
              <a:rPr lang="en-US" b="1">
                <a:latin typeface="Courier New" pitchFamily="49" charset="0"/>
              </a:rPr>
              <a:t>}</a:t>
            </a:r>
          </a:p>
        </p:txBody>
      </p:sp>
      <p:sp>
        <p:nvSpPr>
          <p:cNvPr id="23558" name="Line 10"/>
          <p:cNvSpPr>
            <a:spLocks noChangeShapeType="1"/>
          </p:cNvSpPr>
          <p:nvPr/>
        </p:nvSpPr>
        <p:spPr bwMode="auto">
          <a:xfrm flipH="1">
            <a:off x="3101975" y="5349875"/>
            <a:ext cx="261938" cy="920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3559" name="Rectangle 11"/>
          <p:cNvSpPr>
            <a:spLocks noChangeArrowheads="1"/>
          </p:cNvSpPr>
          <p:nvPr/>
        </p:nvSpPr>
        <p:spPr bwMode="auto">
          <a:xfrm>
            <a:off x="3379788" y="5149850"/>
            <a:ext cx="4494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can be improved to O(n</a:t>
            </a:r>
            <a:r>
              <a:rPr lang="en-US" sz="1200" baseline="30000"/>
              <a:t>2</a:t>
            </a:r>
            <a:r>
              <a:rPr lang="en-US" sz="1200"/>
              <a:t>) by pre-computing various statistics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noFill/>
        </p:spPr>
        <p:txBody>
          <a:bodyPr/>
          <a:lstStyle/>
          <a:p>
            <a:r>
              <a:rPr lang="en-US"/>
              <a:t>6.4  Knapsack Problem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68EB4EC1-6F18-4F16-B2FA-DBEBB8E3D0FD}" type="slidenum">
              <a:rPr lang="en-US" sz="800"/>
              <a:pPr/>
              <a:t>23</a:t>
            </a:fld>
            <a:endParaRPr lang="en-US" sz="1400"/>
          </a:p>
        </p:txBody>
      </p:sp>
      <p:sp>
        <p:nvSpPr>
          <p:cNvPr id="25603" name="Rectangle 2"/>
          <p:cNvSpPr>
            <a:spLocks noGrp="1" noChangeArrowheads="1"/>
          </p:cNvSpPr>
          <p:nvPr>
            <p:ph type="title"/>
          </p:nvPr>
        </p:nvSpPr>
        <p:spPr/>
        <p:txBody>
          <a:bodyPr/>
          <a:lstStyle/>
          <a:p>
            <a:r>
              <a:rPr lang="en-US"/>
              <a:t>Knapsack Problem</a:t>
            </a:r>
          </a:p>
        </p:txBody>
      </p:sp>
      <p:sp>
        <p:nvSpPr>
          <p:cNvPr id="25604" name="Rectangle 3"/>
          <p:cNvSpPr>
            <a:spLocks noGrp="1" noChangeArrowheads="1"/>
          </p:cNvSpPr>
          <p:nvPr>
            <p:ph type="body" idx="1"/>
          </p:nvPr>
        </p:nvSpPr>
        <p:spPr/>
        <p:txBody>
          <a:bodyPr/>
          <a:lstStyle/>
          <a:p>
            <a:pPr marL="0" indent="0"/>
            <a:r>
              <a:rPr lang="en-US"/>
              <a:t>Knapsack problem.</a:t>
            </a:r>
          </a:p>
          <a:p>
            <a:pPr lvl="1"/>
            <a:r>
              <a:rPr lang="en-US"/>
              <a:t>Given n objects and a "knapsack."</a:t>
            </a:r>
          </a:p>
          <a:p>
            <a:pPr lvl="1"/>
            <a:r>
              <a:rPr lang="en-US"/>
              <a:t>Item i weighs w</a:t>
            </a:r>
            <a:r>
              <a:rPr lang="en-US" sz="2000" baseline="-25000"/>
              <a:t>i  </a:t>
            </a:r>
            <a:r>
              <a:rPr lang="en-US"/>
              <a:t>&gt; 0 kilograms and has value v</a:t>
            </a:r>
            <a:r>
              <a:rPr lang="en-US" sz="2000" baseline="-25000"/>
              <a:t>i </a:t>
            </a:r>
            <a:r>
              <a:rPr lang="en-US"/>
              <a:t>&gt; 0.</a:t>
            </a:r>
          </a:p>
          <a:p>
            <a:pPr lvl="1"/>
            <a:r>
              <a:rPr lang="en-US"/>
              <a:t>Knapsack has capacity of W kilograms.</a:t>
            </a:r>
          </a:p>
          <a:p>
            <a:pPr lvl="1"/>
            <a:r>
              <a:rPr lang="en-US"/>
              <a:t>Goal:  fill knapsack so as to maximize total value.</a:t>
            </a:r>
          </a:p>
          <a:p>
            <a:pPr lvl="1"/>
            <a:endParaRPr lang="en-US"/>
          </a:p>
          <a:p>
            <a:pPr marL="0" indent="0"/>
            <a:r>
              <a:rPr lang="en-US"/>
              <a:t>Ex:  </a:t>
            </a:r>
            <a:r>
              <a:rPr lang="en-US">
                <a:solidFill>
                  <a:schemeClr val="tx1"/>
                </a:solidFill>
              </a:rPr>
              <a:t>{ 3, 4 } has value 40.</a:t>
            </a:r>
          </a:p>
          <a:p>
            <a:pPr marL="0" indent="0"/>
            <a:endParaRPr lang="en-US">
              <a:solidFill>
                <a:schemeClr val="tx1"/>
              </a:solidFill>
            </a:endParaRPr>
          </a:p>
          <a:p>
            <a:pPr marL="0" indent="0"/>
            <a:endParaRPr lang="en-US"/>
          </a:p>
          <a:p>
            <a:pPr marL="0" indent="0"/>
            <a:endParaRPr lang="en-US"/>
          </a:p>
          <a:p>
            <a:pPr marL="0" indent="0"/>
            <a:endParaRPr lang="en-US"/>
          </a:p>
          <a:p>
            <a:pPr marL="0" indent="0"/>
            <a:endParaRPr lang="en-US"/>
          </a:p>
          <a:p>
            <a:pPr marL="0" indent="0"/>
            <a:endParaRPr lang="en-US"/>
          </a:p>
          <a:p>
            <a:pPr marL="0" indent="0"/>
            <a:r>
              <a:rPr lang="en-US"/>
              <a:t>Greedy:  </a:t>
            </a:r>
            <a:r>
              <a:rPr lang="en-US">
                <a:solidFill>
                  <a:schemeClr val="tx1"/>
                </a:solidFill>
              </a:rPr>
              <a:t>repeatedly add item with maximum ratio v</a:t>
            </a:r>
            <a:r>
              <a:rPr lang="en-US" baseline="-25000">
                <a:solidFill>
                  <a:schemeClr val="tx1"/>
                </a:solidFill>
              </a:rPr>
              <a:t>i</a:t>
            </a:r>
            <a:r>
              <a:rPr lang="en-US">
                <a:solidFill>
                  <a:schemeClr val="tx1"/>
                </a:solidFill>
              </a:rPr>
              <a:t> / w</a:t>
            </a:r>
            <a:r>
              <a:rPr lang="en-US" baseline="-25000">
                <a:solidFill>
                  <a:schemeClr val="tx1"/>
                </a:solidFill>
              </a:rPr>
              <a:t>i</a:t>
            </a:r>
            <a:r>
              <a:rPr lang="en-US">
                <a:solidFill>
                  <a:schemeClr val="tx1"/>
                </a:solidFill>
              </a:rPr>
              <a:t>.</a:t>
            </a:r>
          </a:p>
          <a:p>
            <a:pPr marL="0" indent="0"/>
            <a:r>
              <a:rPr lang="en-US"/>
              <a:t>Ex:</a:t>
            </a:r>
            <a:r>
              <a:rPr lang="en-US">
                <a:solidFill>
                  <a:schemeClr val="tx1"/>
                </a:solidFill>
              </a:rPr>
              <a:t>  { 5, 2, 1 } achieves only value = 35  </a:t>
            </a:r>
            <a:r>
              <a:rPr lang="en-US">
                <a:solidFill>
                  <a:schemeClr val="tx1"/>
                </a:solidFill>
                <a:sym typeface="Symbol" pitchFamily="18" charset="2"/>
              </a:rPr>
              <a:t>  greedy not optimal</a:t>
            </a:r>
            <a:r>
              <a:rPr lang="en-US">
                <a:solidFill>
                  <a:schemeClr val="tx1"/>
                </a:solidFill>
              </a:rPr>
              <a:t>.</a:t>
            </a:r>
          </a:p>
        </p:txBody>
      </p:sp>
      <p:sp>
        <p:nvSpPr>
          <p:cNvPr id="25605" name="Rectangle 29"/>
          <p:cNvSpPr>
            <a:spLocks noChangeArrowheads="1"/>
          </p:cNvSpPr>
          <p:nvPr/>
        </p:nvSpPr>
        <p:spPr bwMode="auto">
          <a:xfrm>
            <a:off x="6781800" y="32385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1</a:t>
            </a:r>
            <a:endParaRPr kumimoji="0" lang="en-US" sz="1400" b="1" baseline="30000">
              <a:latin typeface="Courier New" pitchFamily="49" charset="0"/>
            </a:endParaRPr>
          </a:p>
        </p:txBody>
      </p:sp>
      <p:sp>
        <p:nvSpPr>
          <p:cNvPr id="25606" name="Rectangle 30"/>
          <p:cNvSpPr>
            <a:spLocks noChangeArrowheads="1"/>
          </p:cNvSpPr>
          <p:nvPr/>
        </p:nvSpPr>
        <p:spPr bwMode="auto">
          <a:xfrm>
            <a:off x="6781800" y="2819400"/>
            <a:ext cx="844550" cy="419100"/>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lang="en-US" sz="1400">
                <a:solidFill>
                  <a:schemeClr val="bg1"/>
                </a:solidFill>
              </a:rPr>
              <a:t>value</a:t>
            </a:r>
            <a:endParaRPr lang="en-US" sz="1400" baseline="-25000">
              <a:solidFill>
                <a:schemeClr val="bg1"/>
              </a:solidFill>
            </a:endParaRPr>
          </a:p>
        </p:txBody>
      </p:sp>
      <p:sp>
        <p:nvSpPr>
          <p:cNvPr id="25607" name="Rectangle 31"/>
          <p:cNvSpPr>
            <a:spLocks noChangeArrowheads="1"/>
          </p:cNvSpPr>
          <p:nvPr/>
        </p:nvSpPr>
        <p:spPr bwMode="auto">
          <a:xfrm>
            <a:off x="6781800" y="39370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18</a:t>
            </a:r>
            <a:endParaRPr kumimoji="0" lang="en-US" sz="1400" b="1" baseline="30000">
              <a:latin typeface="Courier New" pitchFamily="49" charset="0"/>
            </a:endParaRPr>
          </a:p>
        </p:txBody>
      </p:sp>
      <p:sp>
        <p:nvSpPr>
          <p:cNvPr id="25608" name="Rectangle 32"/>
          <p:cNvSpPr>
            <a:spLocks noChangeArrowheads="1"/>
          </p:cNvSpPr>
          <p:nvPr/>
        </p:nvSpPr>
        <p:spPr bwMode="auto">
          <a:xfrm>
            <a:off x="6781800" y="42862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22</a:t>
            </a:r>
            <a:endParaRPr kumimoji="0" lang="en-US" sz="1400" b="1" baseline="30000">
              <a:latin typeface="Courier New" pitchFamily="49" charset="0"/>
            </a:endParaRPr>
          </a:p>
        </p:txBody>
      </p:sp>
      <p:sp>
        <p:nvSpPr>
          <p:cNvPr id="25609" name="Rectangle 33"/>
          <p:cNvSpPr>
            <a:spLocks noChangeArrowheads="1"/>
          </p:cNvSpPr>
          <p:nvPr/>
        </p:nvSpPr>
        <p:spPr bwMode="auto">
          <a:xfrm>
            <a:off x="6781800" y="463550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28</a:t>
            </a:r>
            <a:endParaRPr kumimoji="0" lang="en-US" sz="1400" b="1" baseline="30000">
              <a:latin typeface="Courier New" pitchFamily="49" charset="0"/>
            </a:endParaRPr>
          </a:p>
        </p:txBody>
      </p:sp>
      <p:sp>
        <p:nvSpPr>
          <p:cNvPr id="25610" name="Rectangle 34"/>
          <p:cNvSpPr>
            <a:spLocks noChangeArrowheads="1"/>
          </p:cNvSpPr>
          <p:nvPr/>
        </p:nvSpPr>
        <p:spPr bwMode="auto">
          <a:xfrm>
            <a:off x="7626350" y="32385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lang="en-US" sz="1400" b="1">
                <a:latin typeface="Courier New" pitchFamily="49" charset="0"/>
              </a:rPr>
              <a:t>1</a:t>
            </a:r>
            <a:endParaRPr kumimoji="0" lang="en-US" sz="1400" b="1">
              <a:latin typeface="Courier New" pitchFamily="49" charset="0"/>
            </a:endParaRPr>
          </a:p>
        </p:txBody>
      </p:sp>
      <p:sp>
        <p:nvSpPr>
          <p:cNvPr id="25611" name="Rectangle 35"/>
          <p:cNvSpPr>
            <a:spLocks noChangeArrowheads="1"/>
          </p:cNvSpPr>
          <p:nvPr/>
        </p:nvSpPr>
        <p:spPr bwMode="auto">
          <a:xfrm>
            <a:off x="7626350" y="2819400"/>
            <a:ext cx="908050" cy="419100"/>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sz="1400">
                <a:solidFill>
                  <a:schemeClr val="bg1"/>
                </a:solidFill>
              </a:rPr>
              <a:t>weight</a:t>
            </a:r>
          </a:p>
        </p:txBody>
      </p:sp>
      <p:sp>
        <p:nvSpPr>
          <p:cNvPr id="25612" name="Rectangle 36"/>
          <p:cNvSpPr>
            <a:spLocks noChangeArrowheads="1"/>
          </p:cNvSpPr>
          <p:nvPr/>
        </p:nvSpPr>
        <p:spPr bwMode="auto">
          <a:xfrm>
            <a:off x="7626350" y="39370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5</a:t>
            </a:r>
            <a:endParaRPr kumimoji="0" lang="en-US" sz="1400" b="1" baseline="30000">
              <a:latin typeface="Courier New" pitchFamily="49" charset="0"/>
            </a:endParaRPr>
          </a:p>
        </p:txBody>
      </p:sp>
      <p:sp>
        <p:nvSpPr>
          <p:cNvPr id="25613" name="Rectangle 37"/>
          <p:cNvSpPr>
            <a:spLocks noChangeArrowheads="1"/>
          </p:cNvSpPr>
          <p:nvPr/>
        </p:nvSpPr>
        <p:spPr bwMode="auto">
          <a:xfrm>
            <a:off x="7626350" y="42862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lang="en-US" sz="1400" b="1">
                <a:latin typeface="Courier New" pitchFamily="49" charset="0"/>
              </a:rPr>
              <a:t>6</a:t>
            </a:r>
            <a:endParaRPr kumimoji="0" lang="en-US" sz="1400" b="1">
              <a:latin typeface="Courier New" pitchFamily="49" charset="0"/>
            </a:endParaRPr>
          </a:p>
        </p:txBody>
      </p:sp>
      <p:sp>
        <p:nvSpPr>
          <p:cNvPr id="25614" name="Rectangle 38"/>
          <p:cNvSpPr>
            <a:spLocks noChangeArrowheads="1"/>
          </p:cNvSpPr>
          <p:nvPr/>
        </p:nvSpPr>
        <p:spPr bwMode="auto">
          <a:xfrm>
            <a:off x="6781800" y="3587750"/>
            <a:ext cx="84455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6</a:t>
            </a:r>
            <a:endParaRPr kumimoji="0" lang="en-US" sz="1400" b="1" baseline="30000">
              <a:latin typeface="Courier New" pitchFamily="49" charset="0"/>
            </a:endParaRPr>
          </a:p>
        </p:txBody>
      </p:sp>
      <p:sp>
        <p:nvSpPr>
          <p:cNvPr id="25615" name="Rectangle 39"/>
          <p:cNvSpPr>
            <a:spLocks noChangeArrowheads="1"/>
          </p:cNvSpPr>
          <p:nvPr/>
        </p:nvSpPr>
        <p:spPr bwMode="auto">
          <a:xfrm>
            <a:off x="7626350" y="358775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lang="en-US" sz="1400" b="1">
                <a:latin typeface="Courier New" pitchFamily="49" charset="0"/>
              </a:rPr>
              <a:t>2</a:t>
            </a:r>
            <a:endParaRPr kumimoji="0" lang="en-US" sz="1400" b="1" baseline="30000">
              <a:latin typeface="Courier New" pitchFamily="49" charset="0"/>
            </a:endParaRPr>
          </a:p>
        </p:txBody>
      </p:sp>
      <p:sp>
        <p:nvSpPr>
          <p:cNvPr id="25616" name="Rectangle 40"/>
          <p:cNvSpPr>
            <a:spLocks noChangeArrowheads="1"/>
          </p:cNvSpPr>
          <p:nvPr/>
        </p:nvSpPr>
        <p:spPr bwMode="auto">
          <a:xfrm>
            <a:off x="7626350" y="4635500"/>
            <a:ext cx="90805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7</a:t>
            </a:r>
            <a:endParaRPr kumimoji="0" lang="en-US" sz="1400" b="1" baseline="30000">
              <a:latin typeface="Courier New" pitchFamily="49" charset="0"/>
            </a:endParaRPr>
          </a:p>
        </p:txBody>
      </p:sp>
      <p:sp>
        <p:nvSpPr>
          <p:cNvPr id="25617" name="Rectangle 41"/>
          <p:cNvSpPr>
            <a:spLocks noChangeArrowheads="1"/>
          </p:cNvSpPr>
          <p:nvPr/>
        </p:nvSpPr>
        <p:spPr bwMode="auto">
          <a:xfrm>
            <a:off x="6019800" y="2819400"/>
            <a:ext cx="762000" cy="419100"/>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sz="1400">
                <a:solidFill>
                  <a:schemeClr val="bg1"/>
                </a:solidFill>
              </a:rPr>
              <a:t>#</a:t>
            </a:r>
          </a:p>
        </p:txBody>
      </p:sp>
      <p:sp>
        <p:nvSpPr>
          <p:cNvPr id="25618" name="Rectangle 42"/>
          <p:cNvSpPr>
            <a:spLocks noChangeArrowheads="1"/>
          </p:cNvSpPr>
          <p:nvPr/>
        </p:nvSpPr>
        <p:spPr bwMode="auto">
          <a:xfrm>
            <a:off x="6019800" y="32385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1</a:t>
            </a:r>
            <a:endParaRPr kumimoji="0" lang="en-US" sz="1400" b="1" baseline="30000">
              <a:latin typeface="Courier New" pitchFamily="49" charset="0"/>
            </a:endParaRPr>
          </a:p>
        </p:txBody>
      </p:sp>
      <p:sp>
        <p:nvSpPr>
          <p:cNvPr id="25619" name="Rectangle 43"/>
          <p:cNvSpPr>
            <a:spLocks noChangeArrowheads="1"/>
          </p:cNvSpPr>
          <p:nvPr/>
        </p:nvSpPr>
        <p:spPr bwMode="auto">
          <a:xfrm>
            <a:off x="6019800" y="39370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3</a:t>
            </a:r>
            <a:endParaRPr kumimoji="0" lang="en-US" sz="1400" b="1" baseline="30000">
              <a:latin typeface="Courier New" pitchFamily="49" charset="0"/>
            </a:endParaRPr>
          </a:p>
        </p:txBody>
      </p:sp>
      <p:sp>
        <p:nvSpPr>
          <p:cNvPr id="25620" name="Rectangle 44"/>
          <p:cNvSpPr>
            <a:spLocks noChangeArrowheads="1"/>
          </p:cNvSpPr>
          <p:nvPr/>
        </p:nvSpPr>
        <p:spPr bwMode="auto">
          <a:xfrm>
            <a:off x="6019800" y="42862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4</a:t>
            </a:r>
            <a:endParaRPr kumimoji="0" lang="en-US" sz="1400" b="1" baseline="30000">
              <a:latin typeface="Courier New" pitchFamily="49" charset="0"/>
            </a:endParaRPr>
          </a:p>
        </p:txBody>
      </p:sp>
      <p:sp>
        <p:nvSpPr>
          <p:cNvPr id="25621" name="Rectangle 45"/>
          <p:cNvSpPr>
            <a:spLocks noChangeArrowheads="1"/>
          </p:cNvSpPr>
          <p:nvPr/>
        </p:nvSpPr>
        <p:spPr bwMode="auto">
          <a:xfrm>
            <a:off x="6019800" y="463550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5</a:t>
            </a:r>
            <a:endParaRPr kumimoji="0" lang="en-US" sz="1400" b="1" baseline="30000">
              <a:latin typeface="Courier New" pitchFamily="49" charset="0"/>
            </a:endParaRPr>
          </a:p>
        </p:txBody>
      </p:sp>
      <p:sp>
        <p:nvSpPr>
          <p:cNvPr id="25622" name="Rectangle 46"/>
          <p:cNvSpPr>
            <a:spLocks noChangeArrowheads="1"/>
          </p:cNvSpPr>
          <p:nvPr/>
        </p:nvSpPr>
        <p:spPr bwMode="auto">
          <a:xfrm>
            <a:off x="6019800" y="3587750"/>
            <a:ext cx="762000" cy="34925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2</a:t>
            </a:r>
            <a:endParaRPr kumimoji="0" lang="en-US" sz="1400" b="1" baseline="30000">
              <a:latin typeface="Courier New" pitchFamily="49" charset="0"/>
            </a:endParaRPr>
          </a:p>
        </p:txBody>
      </p:sp>
      <p:sp>
        <p:nvSpPr>
          <p:cNvPr id="25623" name="Rectangle 47"/>
          <p:cNvSpPr>
            <a:spLocks noChangeArrowheads="1"/>
          </p:cNvSpPr>
          <p:nvPr/>
        </p:nvSpPr>
        <p:spPr bwMode="auto">
          <a:xfrm>
            <a:off x="4613275" y="3673475"/>
            <a:ext cx="982663" cy="406400"/>
          </a:xfrm>
          <a:prstGeom prst="rect">
            <a:avLst/>
          </a:prstGeom>
          <a:solidFill>
            <a:schemeClr val="tx2"/>
          </a:solidFill>
          <a:ln w="9525">
            <a:solidFill>
              <a:schemeClr val="bg1"/>
            </a:solidFill>
            <a:miter lim="800000"/>
            <a:headEnd/>
            <a:tailEnd/>
          </a:ln>
        </p:spPr>
        <p:txBody>
          <a:bodyPr lIns="137160" tIns="91440" rIns="137160" bIns="91440" anchor="ctr">
            <a:spAutoFit/>
          </a:bodyPr>
          <a:lstStyle/>
          <a:p>
            <a:pPr algn="ctr"/>
            <a:r>
              <a:rPr kumimoji="0" lang="en-US" sz="1400" b="1">
                <a:latin typeface="Courier New" pitchFamily="49" charset="0"/>
              </a:rPr>
              <a:t>W = 11</a:t>
            </a:r>
            <a:endParaRPr kumimoji="0" lang="en-US" sz="1400" b="1" baseline="30000">
              <a:latin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B6DAAE73-740E-4CAA-87F7-FA8CB254CC46}" type="slidenum">
              <a:rPr lang="en-US" sz="800"/>
              <a:pPr/>
              <a:t>24</a:t>
            </a:fld>
            <a:endParaRPr lang="en-US" sz="1400"/>
          </a:p>
        </p:txBody>
      </p:sp>
      <p:sp>
        <p:nvSpPr>
          <p:cNvPr id="26627" name="Rectangle 2"/>
          <p:cNvSpPr>
            <a:spLocks noGrp="1" noChangeArrowheads="1"/>
          </p:cNvSpPr>
          <p:nvPr>
            <p:ph type="title"/>
          </p:nvPr>
        </p:nvSpPr>
        <p:spPr/>
        <p:txBody>
          <a:bodyPr/>
          <a:lstStyle/>
          <a:p>
            <a:r>
              <a:rPr lang="en-US"/>
              <a:t>Dynamic Programming:  False Start</a:t>
            </a:r>
          </a:p>
        </p:txBody>
      </p:sp>
      <p:sp>
        <p:nvSpPr>
          <p:cNvPr id="26628" name="Rectangle 3"/>
          <p:cNvSpPr>
            <a:spLocks noGrp="1" noChangeArrowheads="1"/>
          </p:cNvSpPr>
          <p:nvPr>
            <p:ph type="body" idx="1"/>
          </p:nvPr>
        </p:nvSpPr>
        <p:spPr>
          <a:xfrm>
            <a:off x="609600" y="914400"/>
            <a:ext cx="8001000" cy="5410200"/>
          </a:xfrm>
        </p:spPr>
        <p:txBody>
          <a:bodyPr/>
          <a:lstStyle/>
          <a:p>
            <a:pPr marL="0" indent="0"/>
            <a:r>
              <a:rPr lang="en-US"/>
              <a:t>Def.  </a:t>
            </a:r>
            <a:r>
              <a:rPr lang="en-US">
                <a:solidFill>
                  <a:schemeClr val="tx1"/>
                </a:solidFill>
              </a:rPr>
              <a:t>OPT(i) = max profit subset of items 1, …, i.</a:t>
            </a:r>
          </a:p>
          <a:p>
            <a:pPr lvl="1"/>
            <a:endParaRPr lang="en-US"/>
          </a:p>
          <a:p>
            <a:pPr lvl="1"/>
            <a:r>
              <a:rPr lang="en-US"/>
              <a:t>Case 1:  </a:t>
            </a:r>
            <a:r>
              <a:rPr lang="en-US">
                <a:sym typeface="Symbol" pitchFamily="18" charset="2"/>
              </a:rPr>
              <a:t>OPT </a:t>
            </a:r>
            <a:r>
              <a:rPr lang="en-US"/>
              <a:t>does not select item i.</a:t>
            </a:r>
          </a:p>
          <a:p>
            <a:pPr lvl="2"/>
            <a:r>
              <a:rPr lang="en-US"/>
              <a:t>OPT selects best of { 1, 2, …, i-1 } </a:t>
            </a:r>
          </a:p>
          <a:p>
            <a:pPr lvl="2"/>
            <a:endParaRPr lang="en-US"/>
          </a:p>
          <a:p>
            <a:pPr lvl="1"/>
            <a:r>
              <a:rPr lang="en-US"/>
              <a:t>Case 2:  </a:t>
            </a:r>
            <a:r>
              <a:rPr lang="en-US">
                <a:sym typeface="Symbol" pitchFamily="18" charset="2"/>
              </a:rPr>
              <a:t>OPT</a:t>
            </a:r>
            <a:r>
              <a:rPr lang="en-US"/>
              <a:t> selects item i.</a:t>
            </a:r>
          </a:p>
          <a:p>
            <a:pPr lvl="2"/>
            <a:r>
              <a:rPr lang="en-US"/>
              <a:t>accepting item i does not immediately imply that we will have to reject other items</a:t>
            </a:r>
          </a:p>
          <a:p>
            <a:pPr lvl="2"/>
            <a:r>
              <a:rPr lang="en-US"/>
              <a:t>without knowing what other items were selected before i,</a:t>
            </a:r>
            <a:br>
              <a:rPr lang="en-US"/>
            </a:br>
            <a:r>
              <a:rPr lang="en-US"/>
              <a:t>we don't even know if we have enough room for i</a:t>
            </a:r>
            <a:endParaRPr lang="en-US" sz="2000" baseline="-25000"/>
          </a:p>
          <a:p>
            <a:pPr lvl="1"/>
            <a:endParaRPr lang="en-US"/>
          </a:p>
          <a:p>
            <a:pPr marL="0" indent="0"/>
            <a:endParaRPr lang="en-US"/>
          </a:p>
          <a:p>
            <a:pPr marL="0" indent="0"/>
            <a:r>
              <a:rPr lang="en-US"/>
              <a:t>Conclusion.  </a:t>
            </a:r>
            <a:r>
              <a:rPr lang="en-US">
                <a:solidFill>
                  <a:schemeClr val="tx1"/>
                </a:solidFill>
              </a:rPr>
              <a:t>Need more sub-problems!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40C811BB-5958-4B0E-84F8-81DE75225812}" type="slidenum">
              <a:rPr lang="en-US" sz="800"/>
              <a:pPr/>
              <a:t>25</a:t>
            </a:fld>
            <a:endParaRPr lang="en-US" sz="1400"/>
          </a:p>
        </p:txBody>
      </p:sp>
      <p:sp>
        <p:nvSpPr>
          <p:cNvPr id="27651" name="Rectangle 2"/>
          <p:cNvSpPr>
            <a:spLocks noGrp="1" noChangeArrowheads="1"/>
          </p:cNvSpPr>
          <p:nvPr>
            <p:ph type="title"/>
          </p:nvPr>
        </p:nvSpPr>
        <p:spPr/>
        <p:txBody>
          <a:bodyPr/>
          <a:lstStyle/>
          <a:p>
            <a:r>
              <a:rPr lang="en-US"/>
              <a:t>Dynamic Programming:  Adding a New Variable</a:t>
            </a:r>
          </a:p>
        </p:txBody>
      </p:sp>
      <p:sp>
        <p:nvSpPr>
          <p:cNvPr id="27652" name="Rectangle 3"/>
          <p:cNvSpPr>
            <a:spLocks noGrp="1" noChangeArrowheads="1"/>
          </p:cNvSpPr>
          <p:nvPr>
            <p:ph type="body" idx="1"/>
          </p:nvPr>
        </p:nvSpPr>
        <p:spPr>
          <a:xfrm>
            <a:off x="609600" y="914400"/>
            <a:ext cx="8001000" cy="5410200"/>
          </a:xfrm>
        </p:spPr>
        <p:txBody>
          <a:bodyPr/>
          <a:lstStyle/>
          <a:p>
            <a:pPr marL="0" indent="0"/>
            <a:r>
              <a:rPr lang="en-US"/>
              <a:t>Def.  </a:t>
            </a:r>
            <a:r>
              <a:rPr lang="en-US">
                <a:solidFill>
                  <a:schemeClr val="tx1"/>
                </a:solidFill>
              </a:rPr>
              <a:t>OPT(i, w) = max profit subset of items 1, …, i </a:t>
            </a:r>
            <a:r>
              <a:rPr lang="en-US">
                <a:solidFill>
                  <a:schemeClr val="accent1"/>
                </a:solidFill>
              </a:rPr>
              <a:t>with weight limit w</a:t>
            </a:r>
            <a:r>
              <a:rPr lang="en-US">
                <a:solidFill>
                  <a:schemeClr val="tx1"/>
                </a:solidFill>
              </a:rPr>
              <a:t>.</a:t>
            </a:r>
          </a:p>
          <a:p>
            <a:pPr lvl="1"/>
            <a:endParaRPr lang="en-US"/>
          </a:p>
          <a:p>
            <a:pPr lvl="1"/>
            <a:r>
              <a:rPr lang="en-US"/>
              <a:t>Case 1:  </a:t>
            </a:r>
            <a:r>
              <a:rPr lang="en-US">
                <a:sym typeface="Symbol" pitchFamily="18" charset="2"/>
              </a:rPr>
              <a:t>OPT </a:t>
            </a:r>
            <a:r>
              <a:rPr lang="en-US"/>
              <a:t>does not select item i.</a:t>
            </a:r>
          </a:p>
          <a:p>
            <a:pPr lvl="2"/>
            <a:r>
              <a:rPr lang="en-US"/>
              <a:t>OPT selects best of { 1, 2, …, i-1 } using weight limit w </a:t>
            </a:r>
          </a:p>
          <a:p>
            <a:pPr lvl="2"/>
            <a:endParaRPr lang="en-US"/>
          </a:p>
          <a:p>
            <a:pPr lvl="1"/>
            <a:r>
              <a:rPr lang="en-US"/>
              <a:t>Case 2:  </a:t>
            </a:r>
            <a:r>
              <a:rPr lang="en-US">
                <a:sym typeface="Symbol" pitchFamily="18" charset="2"/>
              </a:rPr>
              <a:t>OPT</a:t>
            </a:r>
            <a:r>
              <a:rPr lang="en-US"/>
              <a:t> selects item i.</a:t>
            </a:r>
          </a:p>
          <a:p>
            <a:pPr lvl="2"/>
            <a:r>
              <a:rPr lang="en-US"/>
              <a:t>new weight limit = w – w</a:t>
            </a:r>
            <a:r>
              <a:rPr lang="en-US" sz="2000" baseline="-25000"/>
              <a:t>i</a:t>
            </a:r>
          </a:p>
          <a:p>
            <a:pPr lvl="2"/>
            <a:r>
              <a:rPr lang="en-US">
                <a:sym typeface="Symbol" pitchFamily="18" charset="2"/>
              </a:rPr>
              <a:t>OPT</a:t>
            </a:r>
            <a:r>
              <a:rPr lang="en-US"/>
              <a:t> selects best of { 1, 2, …, i–1 } using this new weight limit</a:t>
            </a:r>
          </a:p>
          <a:p>
            <a:pPr lvl="1"/>
            <a:endParaRPr lang="en-US"/>
          </a:p>
          <a:p>
            <a:pPr lvl="1"/>
            <a:endParaRPr lang="en-US"/>
          </a:p>
        </p:txBody>
      </p:sp>
      <p:graphicFrame>
        <p:nvGraphicFramePr>
          <p:cNvPr id="27653" name="Object 2"/>
          <p:cNvGraphicFramePr>
            <a:graphicFrameLocks noChangeAspect="1"/>
          </p:cNvGraphicFramePr>
          <p:nvPr/>
        </p:nvGraphicFramePr>
        <p:xfrm>
          <a:off x="1092200" y="4140200"/>
          <a:ext cx="6867525" cy="1285875"/>
        </p:xfrm>
        <a:graphic>
          <a:graphicData uri="http://schemas.openxmlformats.org/presentationml/2006/ole">
            <mc:AlternateContent xmlns:mc="http://schemas.openxmlformats.org/markup-compatibility/2006">
              <mc:Choice xmlns:v="urn:schemas-microsoft-com:vml" Requires="v">
                <p:oleObj spid="_x0000_s27656" name="Equation" r:id="rId4" imgW="6604000" imgH="990600" progId="Equation.3">
                  <p:embed/>
                </p:oleObj>
              </mc:Choice>
              <mc:Fallback>
                <p:oleObj name="Equation" r:id="rId4" imgW="6604000" imgH="990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l="-2061" t="-14999" r="-2061" b="-14999"/>
                      <a:stretch>
                        <a:fillRect/>
                      </a:stretch>
                    </p:blipFill>
                    <p:spPr bwMode="auto">
                      <a:xfrm>
                        <a:off x="1092200" y="4140200"/>
                        <a:ext cx="6867525" cy="12858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FB9A27DB-556B-4833-91E3-9DE8DF130D74}" type="slidenum">
              <a:rPr lang="en-US" sz="800"/>
              <a:pPr/>
              <a:t>26</a:t>
            </a:fld>
            <a:endParaRPr lang="en-US" sz="1400"/>
          </a:p>
        </p:txBody>
      </p:sp>
      <p:sp>
        <p:nvSpPr>
          <p:cNvPr id="28675" name="Text Box 7"/>
          <p:cNvSpPr txBox="1">
            <a:spLocks noChangeArrowheads="1"/>
          </p:cNvSpPr>
          <p:nvPr/>
        </p:nvSpPr>
        <p:spPr bwMode="auto">
          <a:xfrm>
            <a:off x="1219200" y="1905000"/>
            <a:ext cx="6918325" cy="34607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nSpc>
                <a:spcPct val="40000"/>
              </a:lnSpc>
              <a:spcBef>
                <a:spcPct val="50000"/>
              </a:spcBef>
            </a:pPr>
            <a:endParaRPr kumimoji="0" lang="en-US" b="1">
              <a:solidFill>
                <a:schemeClr val="bg2"/>
              </a:solidFill>
              <a:latin typeface="Courier New" pitchFamily="49" charset="0"/>
            </a:endParaRPr>
          </a:p>
          <a:p>
            <a:r>
              <a:rPr lang="en-US" b="1">
                <a:solidFill>
                  <a:srgbClr val="003399"/>
                </a:solidFill>
                <a:latin typeface="Courier New" pitchFamily="49" charset="0"/>
              </a:rPr>
              <a:t>Input</a:t>
            </a:r>
            <a:r>
              <a:rPr lang="en-US" b="1">
                <a:latin typeface="Courier New" pitchFamily="49" charset="0"/>
              </a:rPr>
              <a:t>: n, W, w</a:t>
            </a:r>
            <a:r>
              <a:rPr lang="en-US" b="1" baseline="-25000">
                <a:latin typeface="Courier New" pitchFamily="49" charset="0"/>
              </a:rPr>
              <a:t>1</a:t>
            </a:r>
            <a:r>
              <a:rPr lang="en-US" b="1">
                <a:latin typeface="Courier New" pitchFamily="49" charset="0"/>
              </a:rPr>
              <a:t>,…,w</a:t>
            </a:r>
            <a:r>
              <a:rPr lang="en-US" b="1" baseline="-25000">
                <a:latin typeface="Courier New" pitchFamily="49" charset="0"/>
              </a:rPr>
              <a:t>N, </a:t>
            </a:r>
            <a:r>
              <a:rPr lang="en-US" b="1">
                <a:latin typeface="Courier New" pitchFamily="49" charset="0"/>
              </a:rPr>
              <a:t>v</a:t>
            </a:r>
            <a:r>
              <a:rPr lang="en-US" b="1" baseline="-25000">
                <a:latin typeface="Courier New" pitchFamily="49" charset="0"/>
              </a:rPr>
              <a:t>1</a:t>
            </a:r>
            <a:r>
              <a:rPr lang="en-US" b="1">
                <a:latin typeface="Courier New" pitchFamily="49" charset="0"/>
              </a:rPr>
              <a:t>,…,v</a:t>
            </a:r>
            <a:r>
              <a:rPr lang="en-US" b="1" baseline="-25000">
                <a:latin typeface="Courier New" pitchFamily="49" charset="0"/>
              </a:rPr>
              <a:t>N</a:t>
            </a:r>
          </a:p>
          <a:p>
            <a:endParaRPr lang="en-US" b="1">
              <a:latin typeface="Courier New" pitchFamily="49" charset="0"/>
            </a:endParaRPr>
          </a:p>
          <a:p>
            <a:r>
              <a:rPr lang="en-US" b="1">
                <a:solidFill>
                  <a:srgbClr val="003399"/>
                </a:solidFill>
                <a:latin typeface="Courier New" pitchFamily="49" charset="0"/>
              </a:rPr>
              <a:t>for</a:t>
            </a:r>
            <a:r>
              <a:rPr lang="en-US" b="1">
                <a:latin typeface="Courier New" pitchFamily="49" charset="0"/>
              </a:rPr>
              <a:t> w = 0 to W</a:t>
            </a:r>
          </a:p>
          <a:p>
            <a:r>
              <a:rPr lang="en-US" b="1">
                <a:latin typeface="Courier New" pitchFamily="49" charset="0"/>
              </a:rPr>
              <a:t>   M[0, w] = 0</a:t>
            </a:r>
          </a:p>
          <a:p>
            <a:endParaRPr lang="en-US" b="1">
              <a:latin typeface="Courier New" pitchFamily="49" charset="0"/>
            </a:endParaRPr>
          </a:p>
          <a:p>
            <a:r>
              <a:rPr lang="en-US" b="1">
                <a:solidFill>
                  <a:srgbClr val="003399"/>
                </a:solidFill>
                <a:latin typeface="Courier New" pitchFamily="49" charset="0"/>
              </a:rPr>
              <a:t>for</a:t>
            </a:r>
            <a:r>
              <a:rPr lang="en-US" b="1">
                <a:latin typeface="Courier New" pitchFamily="49" charset="0"/>
              </a:rPr>
              <a:t> i = 1 to n</a:t>
            </a:r>
          </a:p>
          <a:p>
            <a:r>
              <a:rPr lang="en-US" b="1">
                <a:solidFill>
                  <a:srgbClr val="003399"/>
                </a:solidFill>
                <a:latin typeface="Courier New" pitchFamily="49" charset="0"/>
              </a:rPr>
              <a:t>   for</a:t>
            </a:r>
            <a:r>
              <a:rPr lang="en-US" b="1">
                <a:latin typeface="Courier New" pitchFamily="49" charset="0"/>
              </a:rPr>
              <a:t> w = 1 to W</a:t>
            </a:r>
          </a:p>
          <a:p>
            <a:r>
              <a:rPr lang="en-US" b="1">
                <a:solidFill>
                  <a:srgbClr val="003399"/>
                </a:solidFill>
                <a:latin typeface="Courier New" pitchFamily="49" charset="0"/>
              </a:rPr>
              <a:t>      if</a:t>
            </a:r>
            <a:r>
              <a:rPr lang="en-US" b="1">
                <a:latin typeface="Courier New" pitchFamily="49" charset="0"/>
              </a:rPr>
              <a:t> (w</a:t>
            </a:r>
            <a:r>
              <a:rPr lang="en-US" b="1" baseline="-25000">
                <a:latin typeface="Courier New" pitchFamily="49" charset="0"/>
              </a:rPr>
              <a:t>i</a:t>
            </a:r>
            <a:r>
              <a:rPr lang="en-US" b="1">
                <a:latin typeface="Courier New" pitchFamily="49" charset="0"/>
              </a:rPr>
              <a:t> &gt; w)</a:t>
            </a:r>
          </a:p>
          <a:p>
            <a:r>
              <a:rPr lang="en-US" b="1">
                <a:latin typeface="Courier New" pitchFamily="49" charset="0"/>
              </a:rPr>
              <a:t>         M[i, w] = M[i-1, w]</a:t>
            </a:r>
          </a:p>
          <a:p>
            <a:r>
              <a:rPr lang="en-US" b="1">
                <a:latin typeface="Courier New" pitchFamily="49" charset="0"/>
              </a:rPr>
              <a:t>      </a:t>
            </a:r>
            <a:r>
              <a:rPr lang="en-US" b="1">
                <a:solidFill>
                  <a:srgbClr val="003399"/>
                </a:solidFill>
                <a:latin typeface="Courier New" pitchFamily="49" charset="0"/>
              </a:rPr>
              <a:t>else</a:t>
            </a:r>
          </a:p>
          <a:p>
            <a:r>
              <a:rPr lang="en-US" b="1">
                <a:latin typeface="Courier New" pitchFamily="49" charset="0"/>
              </a:rPr>
              <a:t>         M[i, w] = max {M[i-1, w], v</a:t>
            </a:r>
            <a:r>
              <a:rPr lang="en-US" b="1" baseline="-25000">
                <a:latin typeface="Courier New" pitchFamily="49" charset="0"/>
              </a:rPr>
              <a:t>i </a:t>
            </a:r>
            <a:r>
              <a:rPr lang="en-US" b="1">
                <a:latin typeface="Courier New" pitchFamily="49" charset="0"/>
              </a:rPr>
              <a:t>+ M[i-1, w-w</a:t>
            </a:r>
            <a:r>
              <a:rPr lang="en-US" b="1" baseline="-25000">
                <a:latin typeface="Courier New" pitchFamily="49" charset="0"/>
              </a:rPr>
              <a:t>i </a:t>
            </a:r>
            <a:r>
              <a:rPr lang="en-US" b="1">
                <a:latin typeface="Courier New" pitchFamily="49" charset="0"/>
              </a:rPr>
              <a:t>]}</a:t>
            </a:r>
          </a:p>
          <a:p>
            <a:endParaRPr lang="en-US" b="1">
              <a:latin typeface="Courier New" pitchFamily="49" charset="0"/>
            </a:endParaRPr>
          </a:p>
          <a:p>
            <a:r>
              <a:rPr lang="en-US" b="1">
                <a:solidFill>
                  <a:srgbClr val="003399"/>
                </a:solidFill>
                <a:latin typeface="Courier New" pitchFamily="49" charset="0"/>
              </a:rPr>
              <a:t>return</a:t>
            </a:r>
            <a:r>
              <a:rPr lang="en-US" b="1">
                <a:latin typeface="Courier New" pitchFamily="49" charset="0"/>
              </a:rPr>
              <a:t> M[n, W]</a:t>
            </a:r>
          </a:p>
        </p:txBody>
      </p:sp>
      <p:sp>
        <p:nvSpPr>
          <p:cNvPr id="28676" name="Rectangle 8"/>
          <p:cNvSpPr>
            <a:spLocks noGrp="1" noChangeArrowheads="1"/>
          </p:cNvSpPr>
          <p:nvPr>
            <p:ph type="title"/>
          </p:nvPr>
        </p:nvSpPr>
        <p:spPr/>
        <p:txBody>
          <a:bodyPr/>
          <a:lstStyle/>
          <a:p>
            <a:r>
              <a:rPr lang="en-US"/>
              <a:t>Knapsack Problem:  Bottom-Up</a:t>
            </a:r>
          </a:p>
        </p:txBody>
      </p:sp>
      <p:sp>
        <p:nvSpPr>
          <p:cNvPr id="28677" name="Rectangle 9"/>
          <p:cNvSpPr>
            <a:spLocks noGrp="1" noChangeArrowheads="1"/>
          </p:cNvSpPr>
          <p:nvPr>
            <p:ph type="body" idx="1"/>
          </p:nvPr>
        </p:nvSpPr>
        <p:spPr/>
        <p:txBody>
          <a:bodyPr/>
          <a:lstStyle/>
          <a:p>
            <a:pPr marL="0" indent="0"/>
            <a:r>
              <a:rPr lang="en-US"/>
              <a:t>Knapsack.  </a:t>
            </a:r>
            <a:r>
              <a:rPr lang="en-US">
                <a:solidFill>
                  <a:schemeClr val="tx1"/>
                </a:solidFill>
              </a:rPr>
              <a:t>Fill up an n-by-W array.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17E73D4B-EAD2-4FE5-B922-056D8A736A37}" type="slidenum">
              <a:rPr lang="en-US" sz="800"/>
              <a:pPr/>
              <a:t>27</a:t>
            </a:fld>
            <a:endParaRPr lang="en-US" sz="1400"/>
          </a:p>
        </p:txBody>
      </p:sp>
      <p:sp>
        <p:nvSpPr>
          <p:cNvPr id="29699" name="Rectangle 2"/>
          <p:cNvSpPr>
            <a:spLocks noGrp="1" noChangeArrowheads="1"/>
          </p:cNvSpPr>
          <p:nvPr>
            <p:ph type="title"/>
          </p:nvPr>
        </p:nvSpPr>
        <p:spPr/>
        <p:txBody>
          <a:bodyPr/>
          <a:lstStyle/>
          <a:p>
            <a:r>
              <a:rPr lang="en-US"/>
              <a:t>Knapsack Algorithm</a:t>
            </a:r>
          </a:p>
        </p:txBody>
      </p:sp>
      <p:sp>
        <p:nvSpPr>
          <p:cNvPr id="29700" name="Line 198"/>
          <p:cNvSpPr>
            <a:spLocks noChangeShapeType="1"/>
          </p:cNvSpPr>
          <p:nvPr/>
        </p:nvSpPr>
        <p:spPr bwMode="auto">
          <a:xfrm flipH="1">
            <a:off x="544513" y="1970088"/>
            <a:ext cx="0" cy="2220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9701" name="Text Box 199"/>
          <p:cNvSpPr txBox="1">
            <a:spLocks noChangeArrowheads="1"/>
          </p:cNvSpPr>
          <p:nvPr/>
        </p:nvSpPr>
        <p:spPr bwMode="auto">
          <a:xfrm>
            <a:off x="125413" y="2819400"/>
            <a:ext cx="788987" cy="30480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a:t>n + 1</a:t>
            </a:r>
            <a:endParaRPr lang="en-US" sz="1400" baseline="-25000"/>
          </a:p>
        </p:txBody>
      </p:sp>
      <p:grpSp>
        <p:nvGrpSpPr>
          <p:cNvPr id="29702" name="Group 313"/>
          <p:cNvGrpSpPr>
            <a:grpSpLocks/>
          </p:cNvGrpSpPr>
          <p:nvPr/>
        </p:nvGrpSpPr>
        <p:grpSpPr bwMode="auto">
          <a:xfrm>
            <a:off x="6400800" y="4524375"/>
            <a:ext cx="2347913" cy="2022475"/>
            <a:chOff x="3927" y="2760"/>
            <a:chExt cx="1584" cy="1364"/>
          </a:xfrm>
        </p:grpSpPr>
        <p:sp>
          <p:nvSpPr>
            <p:cNvPr id="29798" name="Rectangle 202"/>
            <p:cNvSpPr>
              <a:spLocks noChangeArrowheads="1"/>
            </p:cNvSpPr>
            <p:nvPr/>
          </p:nvSpPr>
          <p:spPr bwMode="auto">
            <a:xfrm>
              <a:off x="4407" y="3024"/>
              <a:ext cx="532"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99" name="Rectangle 203"/>
            <p:cNvSpPr>
              <a:spLocks noChangeArrowheads="1"/>
            </p:cNvSpPr>
            <p:nvPr/>
          </p:nvSpPr>
          <p:spPr bwMode="auto">
            <a:xfrm>
              <a:off x="4407" y="2760"/>
              <a:ext cx="532"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lang="en-US">
                  <a:solidFill>
                    <a:schemeClr val="bg1"/>
                  </a:solidFill>
                </a:rPr>
                <a:t>Value</a:t>
              </a:r>
              <a:endParaRPr lang="en-US" baseline="-25000">
                <a:solidFill>
                  <a:schemeClr val="bg1"/>
                </a:solidFill>
              </a:endParaRPr>
            </a:p>
          </p:txBody>
        </p:sp>
        <p:sp>
          <p:nvSpPr>
            <p:cNvPr id="29800" name="Rectangle 204"/>
            <p:cNvSpPr>
              <a:spLocks noChangeArrowheads="1"/>
            </p:cNvSpPr>
            <p:nvPr/>
          </p:nvSpPr>
          <p:spPr bwMode="auto">
            <a:xfrm>
              <a:off x="4407" y="3464"/>
              <a:ext cx="532"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18</a:t>
              </a:r>
              <a:endParaRPr kumimoji="0" lang="en-US" baseline="30000"/>
            </a:p>
          </p:txBody>
        </p:sp>
        <p:sp>
          <p:nvSpPr>
            <p:cNvPr id="29801" name="Rectangle 205"/>
            <p:cNvSpPr>
              <a:spLocks noChangeArrowheads="1"/>
            </p:cNvSpPr>
            <p:nvPr/>
          </p:nvSpPr>
          <p:spPr bwMode="auto">
            <a:xfrm>
              <a:off x="4407" y="3684"/>
              <a:ext cx="532"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22</a:t>
              </a:r>
              <a:endParaRPr kumimoji="0" lang="en-US" baseline="30000"/>
            </a:p>
          </p:txBody>
        </p:sp>
        <p:sp>
          <p:nvSpPr>
            <p:cNvPr id="29802" name="Rectangle 206"/>
            <p:cNvSpPr>
              <a:spLocks noChangeArrowheads="1"/>
            </p:cNvSpPr>
            <p:nvPr/>
          </p:nvSpPr>
          <p:spPr bwMode="auto">
            <a:xfrm>
              <a:off x="4407" y="3904"/>
              <a:ext cx="532"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28</a:t>
              </a:r>
              <a:endParaRPr kumimoji="0" lang="en-US" baseline="30000"/>
            </a:p>
          </p:txBody>
        </p:sp>
        <p:sp>
          <p:nvSpPr>
            <p:cNvPr id="29803" name="Rectangle 207"/>
            <p:cNvSpPr>
              <a:spLocks noChangeArrowheads="1"/>
            </p:cNvSpPr>
            <p:nvPr/>
          </p:nvSpPr>
          <p:spPr bwMode="auto">
            <a:xfrm>
              <a:off x="4939" y="3024"/>
              <a:ext cx="572"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lang="en-US"/>
                <a:t>1</a:t>
              </a:r>
              <a:endParaRPr kumimoji="0" lang="en-US"/>
            </a:p>
          </p:txBody>
        </p:sp>
        <p:sp>
          <p:nvSpPr>
            <p:cNvPr id="29804" name="Rectangle 208"/>
            <p:cNvSpPr>
              <a:spLocks noChangeArrowheads="1"/>
            </p:cNvSpPr>
            <p:nvPr/>
          </p:nvSpPr>
          <p:spPr bwMode="auto">
            <a:xfrm>
              <a:off x="4939" y="2760"/>
              <a:ext cx="572"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Weight</a:t>
              </a:r>
            </a:p>
          </p:txBody>
        </p:sp>
        <p:sp>
          <p:nvSpPr>
            <p:cNvPr id="29805" name="Rectangle 209"/>
            <p:cNvSpPr>
              <a:spLocks noChangeArrowheads="1"/>
            </p:cNvSpPr>
            <p:nvPr/>
          </p:nvSpPr>
          <p:spPr bwMode="auto">
            <a:xfrm>
              <a:off x="4939" y="3464"/>
              <a:ext cx="572"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5</a:t>
              </a:r>
              <a:endParaRPr kumimoji="0" lang="en-US" baseline="30000"/>
            </a:p>
          </p:txBody>
        </p:sp>
        <p:sp>
          <p:nvSpPr>
            <p:cNvPr id="29806" name="Rectangle 210"/>
            <p:cNvSpPr>
              <a:spLocks noChangeArrowheads="1"/>
            </p:cNvSpPr>
            <p:nvPr/>
          </p:nvSpPr>
          <p:spPr bwMode="auto">
            <a:xfrm>
              <a:off x="4939" y="3684"/>
              <a:ext cx="572"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lang="en-US"/>
                <a:t>6</a:t>
              </a:r>
              <a:endParaRPr kumimoji="0" lang="en-US"/>
            </a:p>
          </p:txBody>
        </p:sp>
        <p:sp>
          <p:nvSpPr>
            <p:cNvPr id="29807" name="Rectangle 211"/>
            <p:cNvSpPr>
              <a:spLocks noChangeArrowheads="1"/>
            </p:cNvSpPr>
            <p:nvPr/>
          </p:nvSpPr>
          <p:spPr bwMode="auto">
            <a:xfrm>
              <a:off x="4407" y="3244"/>
              <a:ext cx="532"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6</a:t>
              </a:r>
              <a:endParaRPr kumimoji="0" lang="en-US" baseline="30000"/>
            </a:p>
          </p:txBody>
        </p:sp>
        <p:sp>
          <p:nvSpPr>
            <p:cNvPr id="29808" name="Rectangle 212"/>
            <p:cNvSpPr>
              <a:spLocks noChangeArrowheads="1"/>
            </p:cNvSpPr>
            <p:nvPr/>
          </p:nvSpPr>
          <p:spPr bwMode="auto">
            <a:xfrm>
              <a:off x="4939" y="3244"/>
              <a:ext cx="572"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lang="en-US"/>
                <a:t>2</a:t>
              </a:r>
              <a:endParaRPr kumimoji="0" lang="en-US" baseline="30000"/>
            </a:p>
          </p:txBody>
        </p:sp>
        <p:sp>
          <p:nvSpPr>
            <p:cNvPr id="29809" name="Rectangle 213"/>
            <p:cNvSpPr>
              <a:spLocks noChangeArrowheads="1"/>
            </p:cNvSpPr>
            <p:nvPr/>
          </p:nvSpPr>
          <p:spPr bwMode="auto">
            <a:xfrm>
              <a:off x="4939" y="3904"/>
              <a:ext cx="572"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810" name="Rectangle 214"/>
            <p:cNvSpPr>
              <a:spLocks noChangeArrowheads="1"/>
            </p:cNvSpPr>
            <p:nvPr/>
          </p:nvSpPr>
          <p:spPr bwMode="auto">
            <a:xfrm>
              <a:off x="3927" y="2760"/>
              <a:ext cx="480"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Item</a:t>
              </a:r>
            </a:p>
          </p:txBody>
        </p:sp>
        <p:sp>
          <p:nvSpPr>
            <p:cNvPr id="29811" name="Rectangle 215"/>
            <p:cNvSpPr>
              <a:spLocks noChangeArrowheads="1"/>
            </p:cNvSpPr>
            <p:nvPr/>
          </p:nvSpPr>
          <p:spPr bwMode="auto">
            <a:xfrm>
              <a:off x="3927" y="3024"/>
              <a:ext cx="480"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812" name="Rectangle 216"/>
            <p:cNvSpPr>
              <a:spLocks noChangeArrowheads="1"/>
            </p:cNvSpPr>
            <p:nvPr/>
          </p:nvSpPr>
          <p:spPr bwMode="auto">
            <a:xfrm>
              <a:off x="3927" y="3464"/>
              <a:ext cx="480"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3</a:t>
              </a:r>
              <a:endParaRPr kumimoji="0" lang="en-US" baseline="30000"/>
            </a:p>
          </p:txBody>
        </p:sp>
        <p:sp>
          <p:nvSpPr>
            <p:cNvPr id="29813" name="Rectangle 217"/>
            <p:cNvSpPr>
              <a:spLocks noChangeArrowheads="1"/>
            </p:cNvSpPr>
            <p:nvPr/>
          </p:nvSpPr>
          <p:spPr bwMode="auto">
            <a:xfrm>
              <a:off x="3927" y="3684"/>
              <a:ext cx="480"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4</a:t>
              </a:r>
              <a:endParaRPr kumimoji="0" lang="en-US" baseline="30000"/>
            </a:p>
          </p:txBody>
        </p:sp>
        <p:sp>
          <p:nvSpPr>
            <p:cNvPr id="29814" name="Rectangle 218"/>
            <p:cNvSpPr>
              <a:spLocks noChangeArrowheads="1"/>
            </p:cNvSpPr>
            <p:nvPr/>
          </p:nvSpPr>
          <p:spPr bwMode="auto">
            <a:xfrm>
              <a:off x="3927" y="3904"/>
              <a:ext cx="480"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5</a:t>
              </a:r>
              <a:endParaRPr kumimoji="0" lang="en-US" baseline="30000"/>
            </a:p>
          </p:txBody>
        </p:sp>
        <p:sp>
          <p:nvSpPr>
            <p:cNvPr id="29815" name="Rectangle 219"/>
            <p:cNvSpPr>
              <a:spLocks noChangeArrowheads="1"/>
            </p:cNvSpPr>
            <p:nvPr/>
          </p:nvSpPr>
          <p:spPr bwMode="auto">
            <a:xfrm>
              <a:off x="3927" y="3244"/>
              <a:ext cx="480"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a:t>
              </a:r>
              <a:endParaRPr kumimoji="0" lang="en-US" baseline="30000"/>
            </a:p>
          </p:txBody>
        </p:sp>
      </p:grpSp>
      <p:grpSp>
        <p:nvGrpSpPr>
          <p:cNvPr id="29703" name="Group 312"/>
          <p:cNvGrpSpPr>
            <a:grpSpLocks/>
          </p:cNvGrpSpPr>
          <p:nvPr/>
        </p:nvGrpSpPr>
        <p:grpSpPr bwMode="auto">
          <a:xfrm>
            <a:off x="979488" y="1525588"/>
            <a:ext cx="7707312" cy="2665412"/>
            <a:chOff x="471" y="673"/>
            <a:chExt cx="5088" cy="1584"/>
          </a:xfrm>
        </p:grpSpPr>
        <p:sp>
          <p:nvSpPr>
            <p:cNvPr id="29708" name="Rectangle 222"/>
            <p:cNvSpPr>
              <a:spLocks noChangeArrowheads="1"/>
            </p:cNvSpPr>
            <p:nvPr/>
          </p:nvSpPr>
          <p:spPr bwMode="auto">
            <a:xfrm>
              <a:off x="471" y="937"/>
              <a:ext cx="105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lang="en-US">
                  <a:sym typeface="Symbol" pitchFamily="18" charset="2"/>
                </a:rPr>
                <a:t></a:t>
              </a:r>
            </a:p>
          </p:txBody>
        </p:sp>
        <p:sp>
          <p:nvSpPr>
            <p:cNvPr id="29709" name="Rectangle 223"/>
            <p:cNvSpPr>
              <a:spLocks noChangeArrowheads="1"/>
            </p:cNvSpPr>
            <p:nvPr/>
          </p:nvSpPr>
          <p:spPr bwMode="auto">
            <a:xfrm>
              <a:off x="471" y="1377"/>
              <a:ext cx="105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spcBef>
                  <a:spcPct val="50000"/>
                </a:spcBef>
              </a:pPr>
              <a:r>
                <a:rPr lang="en-US"/>
                <a:t>{ 1, 2 }</a:t>
              </a:r>
            </a:p>
          </p:txBody>
        </p:sp>
        <p:sp>
          <p:nvSpPr>
            <p:cNvPr id="29710" name="Rectangle 224"/>
            <p:cNvSpPr>
              <a:spLocks noChangeArrowheads="1"/>
            </p:cNvSpPr>
            <p:nvPr/>
          </p:nvSpPr>
          <p:spPr bwMode="auto">
            <a:xfrm>
              <a:off x="471" y="1597"/>
              <a:ext cx="105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spcBef>
                  <a:spcPct val="50000"/>
                </a:spcBef>
              </a:pPr>
              <a:r>
                <a:rPr lang="en-US"/>
                <a:t>{ 1, 2, 3 }</a:t>
              </a:r>
              <a:endParaRPr kumimoji="0" lang="en-US" baseline="30000"/>
            </a:p>
          </p:txBody>
        </p:sp>
        <p:sp>
          <p:nvSpPr>
            <p:cNvPr id="29711" name="Rectangle 225"/>
            <p:cNvSpPr>
              <a:spLocks noChangeArrowheads="1"/>
            </p:cNvSpPr>
            <p:nvPr/>
          </p:nvSpPr>
          <p:spPr bwMode="auto">
            <a:xfrm>
              <a:off x="471" y="1817"/>
              <a:ext cx="105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spcBef>
                  <a:spcPct val="50000"/>
                </a:spcBef>
              </a:pPr>
              <a:r>
                <a:rPr lang="en-US"/>
                <a:t>{ 1, 2, 3, 4 }</a:t>
              </a:r>
              <a:endParaRPr kumimoji="0" lang="en-US" baseline="30000"/>
            </a:p>
          </p:txBody>
        </p:sp>
        <p:sp>
          <p:nvSpPr>
            <p:cNvPr id="29712" name="Rectangle 226"/>
            <p:cNvSpPr>
              <a:spLocks noChangeArrowheads="1"/>
            </p:cNvSpPr>
            <p:nvPr/>
          </p:nvSpPr>
          <p:spPr bwMode="auto">
            <a:xfrm>
              <a:off x="471" y="1157"/>
              <a:ext cx="105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spcBef>
                  <a:spcPct val="50000"/>
                </a:spcBef>
              </a:pPr>
              <a:r>
                <a:rPr lang="en-US"/>
                <a:t>{ 1 }</a:t>
              </a:r>
              <a:endParaRPr kumimoji="0" lang="en-US" baseline="30000"/>
            </a:p>
          </p:txBody>
        </p:sp>
        <p:sp>
          <p:nvSpPr>
            <p:cNvPr id="29713" name="Rectangle 227"/>
            <p:cNvSpPr>
              <a:spLocks noChangeArrowheads="1"/>
            </p:cNvSpPr>
            <p:nvPr/>
          </p:nvSpPr>
          <p:spPr bwMode="auto">
            <a:xfrm>
              <a:off x="471" y="2037"/>
              <a:ext cx="105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spcBef>
                  <a:spcPct val="50000"/>
                </a:spcBef>
              </a:pPr>
              <a:r>
                <a:rPr lang="en-US"/>
                <a:t>{ 1, 2, 3, 4, 5 }</a:t>
              </a:r>
              <a:endParaRPr kumimoji="0" lang="en-US" baseline="30000"/>
            </a:p>
          </p:txBody>
        </p:sp>
        <p:sp>
          <p:nvSpPr>
            <p:cNvPr id="29714" name="Rectangle 228"/>
            <p:cNvSpPr>
              <a:spLocks noChangeArrowheads="1"/>
            </p:cNvSpPr>
            <p:nvPr/>
          </p:nvSpPr>
          <p:spPr bwMode="auto">
            <a:xfrm>
              <a:off x="1527"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0</a:t>
              </a:r>
            </a:p>
          </p:txBody>
        </p:sp>
        <p:sp>
          <p:nvSpPr>
            <p:cNvPr id="29715" name="Rectangle 229"/>
            <p:cNvSpPr>
              <a:spLocks noChangeArrowheads="1"/>
            </p:cNvSpPr>
            <p:nvPr/>
          </p:nvSpPr>
          <p:spPr bwMode="auto">
            <a:xfrm>
              <a:off x="1527" y="93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16" name="Rectangle 230"/>
            <p:cNvSpPr>
              <a:spLocks noChangeArrowheads="1"/>
            </p:cNvSpPr>
            <p:nvPr/>
          </p:nvSpPr>
          <p:spPr bwMode="auto">
            <a:xfrm>
              <a:off x="1527" y="137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17" name="Rectangle 231"/>
            <p:cNvSpPr>
              <a:spLocks noChangeArrowheads="1"/>
            </p:cNvSpPr>
            <p:nvPr/>
          </p:nvSpPr>
          <p:spPr bwMode="auto">
            <a:xfrm>
              <a:off x="1527" y="159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18" name="Rectangle 232"/>
            <p:cNvSpPr>
              <a:spLocks noChangeArrowheads="1"/>
            </p:cNvSpPr>
            <p:nvPr/>
          </p:nvSpPr>
          <p:spPr bwMode="auto">
            <a:xfrm>
              <a:off x="1527" y="181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19" name="Rectangle 233"/>
            <p:cNvSpPr>
              <a:spLocks noChangeArrowheads="1"/>
            </p:cNvSpPr>
            <p:nvPr/>
          </p:nvSpPr>
          <p:spPr bwMode="auto">
            <a:xfrm>
              <a:off x="1527" y="115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20" name="Rectangle 234"/>
            <p:cNvSpPr>
              <a:spLocks noChangeArrowheads="1"/>
            </p:cNvSpPr>
            <p:nvPr/>
          </p:nvSpPr>
          <p:spPr bwMode="auto">
            <a:xfrm>
              <a:off x="1527" y="20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21" name="Rectangle 235"/>
            <p:cNvSpPr>
              <a:spLocks noChangeArrowheads="1"/>
            </p:cNvSpPr>
            <p:nvPr/>
          </p:nvSpPr>
          <p:spPr bwMode="auto">
            <a:xfrm>
              <a:off x="1863"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a:t>
              </a:r>
            </a:p>
          </p:txBody>
        </p:sp>
        <p:sp>
          <p:nvSpPr>
            <p:cNvPr id="29722" name="Rectangle 236"/>
            <p:cNvSpPr>
              <a:spLocks noChangeArrowheads="1"/>
            </p:cNvSpPr>
            <p:nvPr/>
          </p:nvSpPr>
          <p:spPr bwMode="auto">
            <a:xfrm>
              <a:off x="1863" y="9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23" name="Rectangle 237"/>
            <p:cNvSpPr>
              <a:spLocks noChangeArrowheads="1"/>
            </p:cNvSpPr>
            <p:nvPr/>
          </p:nvSpPr>
          <p:spPr bwMode="auto">
            <a:xfrm>
              <a:off x="1863" y="137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24" name="Rectangle 238"/>
            <p:cNvSpPr>
              <a:spLocks noChangeArrowheads="1"/>
            </p:cNvSpPr>
            <p:nvPr/>
          </p:nvSpPr>
          <p:spPr bwMode="auto">
            <a:xfrm>
              <a:off x="1863" y="159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25" name="Rectangle 239"/>
            <p:cNvSpPr>
              <a:spLocks noChangeArrowheads="1"/>
            </p:cNvSpPr>
            <p:nvPr/>
          </p:nvSpPr>
          <p:spPr bwMode="auto">
            <a:xfrm>
              <a:off x="1863" y="181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26" name="Rectangle 240"/>
            <p:cNvSpPr>
              <a:spLocks noChangeArrowheads="1"/>
            </p:cNvSpPr>
            <p:nvPr/>
          </p:nvSpPr>
          <p:spPr bwMode="auto">
            <a:xfrm>
              <a:off x="1863" y="115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27" name="Rectangle 241"/>
            <p:cNvSpPr>
              <a:spLocks noChangeArrowheads="1"/>
            </p:cNvSpPr>
            <p:nvPr/>
          </p:nvSpPr>
          <p:spPr bwMode="auto">
            <a:xfrm>
              <a:off x="1863" y="20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28" name="Rectangle 242"/>
            <p:cNvSpPr>
              <a:spLocks noChangeArrowheads="1"/>
            </p:cNvSpPr>
            <p:nvPr/>
          </p:nvSpPr>
          <p:spPr bwMode="auto">
            <a:xfrm>
              <a:off x="2199"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2</a:t>
              </a:r>
            </a:p>
          </p:txBody>
        </p:sp>
        <p:sp>
          <p:nvSpPr>
            <p:cNvPr id="29729" name="Rectangle 243"/>
            <p:cNvSpPr>
              <a:spLocks noChangeArrowheads="1"/>
            </p:cNvSpPr>
            <p:nvPr/>
          </p:nvSpPr>
          <p:spPr bwMode="auto">
            <a:xfrm>
              <a:off x="2199" y="9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30" name="Rectangle 244"/>
            <p:cNvSpPr>
              <a:spLocks noChangeArrowheads="1"/>
            </p:cNvSpPr>
            <p:nvPr/>
          </p:nvSpPr>
          <p:spPr bwMode="auto">
            <a:xfrm>
              <a:off x="2199" y="137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6</a:t>
              </a:r>
              <a:endParaRPr kumimoji="0" lang="en-US" baseline="30000"/>
            </a:p>
          </p:txBody>
        </p:sp>
        <p:sp>
          <p:nvSpPr>
            <p:cNvPr id="29731" name="Rectangle 245"/>
            <p:cNvSpPr>
              <a:spLocks noChangeArrowheads="1"/>
            </p:cNvSpPr>
            <p:nvPr/>
          </p:nvSpPr>
          <p:spPr bwMode="auto">
            <a:xfrm>
              <a:off x="2199" y="159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6</a:t>
              </a:r>
              <a:endParaRPr kumimoji="0" lang="en-US" baseline="30000"/>
            </a:p>
          </p:txBody>
        </p:sp>
        <p:sp>
          <p:nvSpPr>
            <p:cNvPr id="29732" name="Rectangle 246"/>
            <p:cNvSpPr>
              <a:spLocks noChangeArrowheads="1"/>
            </p:cNvSpPr>
            <p:nvPr/>
          </p:nvSpPr>
          <p:spPr bwMode="auto">
            <a:xfrm>
              <a:off x="2199" y="181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6</a:t>
              </a:r>
              <a:endParaRPr kumimoji="0" lang="en-US" baseline="30000"/>
            </a:p>
          </p:txBody>
        </p:sp>
        <p:sp>
          <p:nvSpPr>
            <p:cNvPr id="29733" name="Rectangle 247"/>
            <p:cNvSpPr>
              <a:spLocks noChangeArrowheads="1"/>
            </p:cNvSpPr>
            <p:nvPr/>
          </p:nvSpPr>
          <p:spPr bwMode="auto">
            <a:xfrm>
              <a:off x="2199" y="115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34" name="Rectangle 248"/>
            <p:cNvSpPr>
              <a:spLocks noChangeArrowheads="1"/>
            </p:cNvSpPr>
            <p:nvPr/>
          </p:nvSpPr>
          <p:spPr bwMode="auto">
            <a:xfrm>
              <a:off x="2199" y="20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6</a:t>
              </a:r>
              <a:endParaRPr kumimoji="0" lang="en-US" baseline="30000"/>
            </a:p>
          </p:txBody>
        </p:sp>
        <p:sp>
          <p:nvSpPr>
            <p:cNvPr id="29735" name="Rectangle 249"/>
            <p:cNvSpPr>
              <a:spLocks noChangeArrowheads="1"/>
            </p:cNvSpPr>
            <p:nvPr/>
          </p:nvSpPr>
          <p:spPr bwMode="auto">
            <a:xfrm>
              <a:off x="2535"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3</a:t>
              </a:r>
            </a:p>
          </p:txBody>
        </p:sp>
        <p:sp>
          <p:nvSpPr>
            <p:cNvPr id="29736" name="Rectangle 250"/>
            <p:cNvSpPr>
              <a:spLocks noChangeArrowheads="1"/>
            </p:cNvSpPr>
            <p:nvPr/>
          </p:nvSpPr>
          <p:spPr bwMode="auto">
            <a:xfrm>
              <a:off x="2535" y="9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37" name="Rectangle 251"/>
            <p:cNvSpPr>
              <a:spLocks noChangeArrowheads="1"/>
            </p:cNvSpPr>
            <p:nvPr/>
          </p:nvSpPr>
          <p:spPr bwMode="auto">
            <a:xfrm>
              <a:off x="2535" y="137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38" name="Rectangle 252"/>
            <p:cNvSpPr>
              <a:spLocks noChangeArrowheads="1"/>
            </p:cNvSpPr>
            <p:nvPr/>
          </p:nvSpPr>
          <p:spPr bwMode="auto">
            <a:xfrm>
              <a:off x="2535" y="159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39" name="Rectangle 253"/>
            <p:cNvSpPr>
              <a:spLocks noChangeArrowheads="1"/>
            </p:cNvSpPr>
            <p:nvPr/>
          </p:nvSpPr>
          <p:spPr bwMode="auto">
            <a:xfrm>
              <a:off x="2535" y="181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40" name="Rectangle 254"/>
            <p:cNvSpPr>
              <a:spLocks noChangeArrowheads="1"/>
            </p:cNvSpPr>
            <p:nvPr/>
          </p:nvSpPr>
          <p:spPr bwMode="auto">
            <a:xfrm>
              <a:off x="2535" y="115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41" name="Rectangle 255"/>
            <p:cNvSpPr>
              <a:spLocks noChangeArrowheads="1"/>
            </p:cNvSpPr>
            <p:nvPr/>
          </p:nvSpPr>
          <p:spPr bwMode="auto">
            <a:xfrm>
              <a:off x="2535" y="20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42" name="Rectangle 256"/>
            <p:cNvSpPr>
              <a:spLocks noChangeArrowheads="1"/>
            </p:cNvSpPr>
            <p:nvPr/>
          </p:nvSpPr>
          <p:spPr bwMode="auto">
            <a:xfrm>
              <a:off x="2871"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4</a:t>
              </a:r>
            </a:p>
          </p:txBody>
        </p:sp>
        <p:sp>
          <p:nvSpPr>
            <p:cNvPr id="29743" name="Rectangle 257"/>
            <p:cNvSpPr>
              <a:spLocks noChangeArrowheads="1"/>
            </p:cNvSpPr>
            <p:nvPr/>
          </p:nvSpPr>
          <p:spPr bwMode="auto">
            <a:xfrm>
              <a:off x="2871" y="9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44" name="Rectangle 258"/>
            <p:cNvSpPr>
              <a:spLocks noChangeArrowheads="1"/>
            </p:cNvSpPr>
            <p:nvPr/>
          </p:nvSpPr>
          <p:spPr bwMode="auto">
            <a:xfrm>
              <a:off x="2871" y="137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45" name="Rectangle 259"/>
            <p:cNvSpPr>
              <a:spLocks noChangeArrowheads="1"/>
            </p:cNvSpPr>
            <p:nvPr/>
          </p:nvSpPr>
          <p:spPr bwMode="auto">
            <a:xfrm>
              <a:off x="2871" y="159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46" name="Rectangle 260"/>
            <p:cNvSpPr>
              <a:spLocks noChangeArrowheads="1"/>
            </p:cNvSpPr>
            <p:nvPr/>
          </p:nvSpPr>
          <p:spPr bwMode="auto">
            <a:xfrm>
              <a:off x="2871" y="181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47" name="Rectangle 261"/>
            <p:cNvSpPr>
              <a:spLocks noChangeArrowheads="1"/>
            </p:cNvSpPr>
            <p:nvPr/>
          </p:nvSpPr>
          <p:spPr bwMode="auto">
            <a:xfrm>
              <a:off x="2871" y="115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48" name="Rectangle 262"/>
            <p:cNvSpPr>
              <a:spLocks noChangeArrowheads="1"/>
            </p:cNvSpPr>
            <p:nvPr/>
          </p:nvSpPr>
          <p:spPr bwMode="auto">
            <a:xfrm>
              <a:off x="2871" y="20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49" name="Rectangle 263"/>
            <p:cNvSpPr>
              <a:spLocks noChangeArrowheads="1"/>
            </p:cNvSpPr>
            <p:nvPr/>
          </p:nvSpPr>
          <p:spPr bwMode="auto">
            <a:xfrm>
              <a:off x="3207"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5</a:t>
              </a:r>
            </a:p>
          </p:txBody>
        </p:sp>
        <p:sp>
          <p:nvSpPr>
            <p:cNvPr id="29750" name="Rectangle 264"/>
            <p:cNvSpPr>
              <a:spLocks noChangeArrowheads="1"/>
            </p:cNvSpPr>
            <p:nvPr/>
          </p:nvSpPr>
          <p:spPr bwMode="auto">
            <a:xfrm>
              <a:off x="3207" y="9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51" name="Rectangle 265"/>
            <p:cNvSpPr>
              <a:spLocks noChangeArrowheads="1"/>
            </p:cNvSpPr>
            <p:nvPr/>
          </p:nvSpPr>
          <p:spPr bwMode="auto">
            <a:xfrm>
              <a:off x="3207" y="137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52" name="Rectangle 266"/>
            <p:cNvSpPr>
              <a:spLocks noChangeArrowheads="1"/>
            </p:cNvSpPr>
            <p:nvPr/>
          </p:nvSpPr>
          <p:spPr bwMode="auto">
            <a:xfrm>
              <a:off x="3207" y="159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p>
              <a:pPr algn="ctr"/>
              <a:r>
                <a:rPr kumimoji="0" lang="en-US"/>
                <a:t>18</a:t>
              </a:r>
              <a:endParaRPr kumimoji="0" lang="en-US" baseline="30000"/>
            </a:p>
          </p:txBody>
        </p:sp>
        <p:sp>
          <p:nvSpPr>
            <p:cNvPr id="29753" name="Rectangle 267"/>
            <p:cNvSpPr>
              <a:spLocks noChangeArrowheads="1"/>
            </p:cNvSpPr>
            <p:nvPr/>
          </p:nvSpPr>
          <p:spPr bwMode="auto">
            <a:xfrm>
              <a:off x="3207" y="181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18</a:t>
              </a:r>
              <a:endParaRPr kumimoji="0" lang="en-US" baseline="30000"/>
            </a:p>
          </p:txBody>
        </p:sp>
        <p:sp>
          <p:nvSpPr>
            <p:cNvPr id="29754" name="Rectangle 268"/>
            <p:cNvSpPr>
              <a:spLocks noChangeArrowheads="1"/>
            </p:cNvSpPr>
            <p:nvPr/>
          </p:nvSpPr>
          <p:spPr bwMode="auto">
            <a:xfrm>
              <a:off x="3207" y="115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55" name="Rectangle 269"/>
            <p:cNvSpPr>
              <a:spLocks noChangeArrowheads="1"/>
            </p:cNvSpPr>
            <p:nvPr/>
          </p:nvSpPr>
          <p:spPr bwMode="auto">
            <a:xfrm>
              <a:off x="3207" y="20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18</a:t>
              </a:r>
              <a:endParaRPr kumimoji="0" lang="en-US" baseline="30000"/>
            </a:p>
          </p:txBody>
        </p:sp>
        <p:sp>
          <p:nvSpPr>
            <p:cNvPr id="29756" name="Rectangle 270"/>
            <p:cNvSpPr>
              <a:spLocks noChangeArrowheads="1"/>
            </p:cNvSpPr>
            <p:nvPr/>
          </p:nvSpPr>
          <p:spPr bwMode="auto">
            <a:xfrm>
              <a:off x="3543"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6</a:t>
              </a:r>
            </a:p>
          </p:txBody>
        </p:sp>
        <p:sp>
          <p:nvSpPr>
            <p:cNvPr id="29757" name="Rectangle 271"/>
            <p:cNvSpPr>
              <a:spLocks noChangeArrowheads="1"/>
            </p:cNvSpPr>
            <p:nvPr/>
          </p:nvSpPr>
          <p:spPr bwMode="auto">
            <a:xfrm>
              <a:off x="3543" y="9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58" name="Rectangle 272"/>
            <p:cNvSpPr>
              <a:spLocks noChangeArrowheads="1"/>
            </p:cNvSpPr>
            <p:nvPr/>
          </p:nvSpPr>
          <p:spPr bwMode="auto">
            <a:xfrm>
              <a:off x="3543" y="137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59" name="Rectangle 273"/>
            <p:cNvSpPr>
              <a:spLocks noChangeArrowheads="1"/>
            </p:cNvSpPr>
            <p:nvPr/>
          </p:nvSpPr>
          <p:spPr bwMode="auto">
            <a:xfrm>
              <a:off x="3543" y="159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19</a:t>
              </a:r>
              <a:endParaRPr kumimoji="0" lang="en-US" baseline="30000"/>
            </a:p>
          </p:txBody>
        </p:sp>
        <p:sp>
          <p:nvSpPr>
            <p:cNvPr id="29760" name="Rectangle 274"/>
            <p:cNvSpPr>
              <a:spLocks noChangeArrowheads="1"/>
            </p:cNvSpPr>
            <p:nvPr/>
          </p:nvSpPr>
          <p:spPr bwMode="auto">
            <a:xfrm>
              <a:off x="3543" y="181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22</a:t>
              </a:r>
              <a:endParaRPr kumimoji="0" lang="en-US" baseline="30000"/>
            </a:p>
          </p:txBody>
        </p:sp>
        <p:sp>
          <p:nvSpPr>
            <p:cNvPr id="29761" name="Rectangle 275"/>
            <p:cNvSpPr>
              <a:spLocks noChangeArrowheads="1"/>
            </p:cNvSpPr>
            <p:nvPr/>
          </p:nvSpPr>
          <p:spPr bwMode="auto">
            <a:xfrm>
              <a:off x="3543" y="115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62" name="Rectangle 276"/>
            <p:cNvSpPr>
              <a:spLocks noChangeArrowheads="1"/>
            </p:cNvSpPr>
            <p:nvPr/>
          </p:nvSpPr>
          <p:spPr bwMode="auto">
            <a:xfrm>
              <a:off x="3543" y="20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22</a:t>
              </a:r>
              <a:endParaRPr kumimoji="0" lang="en-US" baseline="30000"/>
            </a:p>
          </p:txBody>
        </p:sp>
        <p:sp>
          <p:nvSpPr>
            <p:cNvPr id="29763" name="Rectangle 277"/>
            <p:cNvSpPr>
              <a:spLocks noChangeArrowheads="1"/>
            </p:cNvSpPr>
            <p:nvPr/>
          </p:nvSpPr>
          <p:spPr bwMode="auto">
            <a:xfrm>
              <a:off x="3879"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7</a:t>
              </a:r>
            </a:p>
          </p:txBody>
        </p:sp>
        <p:sp>
          <p:nvSpPr>
            <p:cNvPr id="29764" name="Rectangle 278"/>
            <p:cNvSpPr>
              <a:spLocks noChangeArrowheads="1"/>
            </p:cNvSpPr>
            <p:nvPr/>
          </p:nvSpPr>
          <p:spPr bwMode="auto">
            <a:xfrm>
              <a:off x="3879" y="9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65" name="Rectangle 279"/>
            <p:cNvSpPr>
              <a:spLocks noChangeArrowheads="1"/>
            </p:cNvSpPr>
            <p:nvPr/>
          </p:nvSpPr>
          <p:spPr bwMode="auto">
            <a:xfrm>
              <a:off x="3879" y="137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66" name="Rectangle 280"/>
            <p:cNvSpPr>
              <a:spLocks noChangeArrowheads="1"/>
            </p:cNvSpPr>
            <p:nvPr/>
          </p:nvSpPr>
          <p:spPr bwMode="auto">
            <a:xfrm>
              <a:off x="3879" y="159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24</a:t>
              </a:r>
              <a:endParaRPr kumimoji="0" lang="en-US" baseline="30000"/>
            </a:p>
          </p:txBody>
        </p:sp>
        <p:sp>
          <p:nvSpPr>
            <p:cNvPr id="29767" name="Rectangle 281"/>
            <p:cNvSpPr>
              <a:spLocks noChangeArrowheads="1"/>
            </p:cNvSpPr>
            <p:nvPr/>
          </p:nvSpPr>
          <p:spPr bwMode="auto">
            <a:xfrm>
              <a:off x="3879" y="181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24</a:t>
              </a:r>
              <a:endParaRPr kumimoji="0" lang="en-US" baseline="30000"/>
            </a:p>
          </p:txBody>
        </p:sp>
        <p:sp>
          <p:nvSpPr>
            <p:cNvPr id="29768" name="Rectangle 282"/>
            <p:cNvSpPr>
              <a:spLocks noChangeArrowheads="1"/>
            </p:cNvSpPr>
            <p:nvPr/>
          </p:nvSpPr>
          <p:spPr bwMode="auto">
            <a:xfrm>
              <a:off x="3879" y="115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69" name="Rectangle 283"/>
            <p:cNvSpPr>
              <a:spLocks noChangeArrowheads="1"/>
            </p:cNvSpPr>
            <p:nvPr/>
          </p:nvSpPr>
          <p:spPr bwMode="auto">
            <a:xfrm>
              <a:off x="3879" y="20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28</a:t>
              </a:r>
              <a:endParaRPr kumimoji="0" lang="en-US" baseline="30000"/>
            </a:p>
          </p:txBody>
        </p:sp>
        <p:sp>
          <p:nvSpPr>
            <p:cNvPr id="29770" name="Rectangle 284"/>
            <p:cNvSpPr>
              <a:spLocks noChangeArrowheads="1"/>
            </p:cNvSpPr>
            <p:nvPr/>
          </p:nvSpPr>
          <p:spPr bwMode="auto">
            <a:xfrm>
              <a:off x="4215"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8</a:t>
              </a:r>
            </a:p>
          </p:txBody>
        </p:sp>
        <p:sp>
          <p:nvSpPr>
            <p:cNvPr id="29771" name="Rectangle 285"/>
            <p:cNvSpPr>
              <a:spLocks noChangeArrowheads="1"/>
            </p:cNvSpPr>
            <p:nvPr/>
          </p:nvSpPr>
          <p:spPr bwMode="auto">
            <a:xfrm>
              <a:off x="4215" y="9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72" name="Rectangle 286"/>
            <p:cNvSpPr>
              <a:spLocks noChangeArrowheads="1"/>
            </p:cNvSpPr>
            <p:nvPr/>
          </p:nvSpPr>
          <p:spPr bwMode="auto">
            <a:xfrm>
              <a:off x="4215" y="137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73" name="Rectangle 287"/>
            <p:cNvSpPr>
              <a:spLocks noChangeArrowheads="1"/>
            </p:cNvSpPr>
            <p:nvPr/>
          </p:nvSpPr>
          <p:spPr bwMode="auto">
            <a:xfrm>
              <a:off x="4215" y="159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25</a:t>
              </a:r>
              <a:endParaRPr kumimoji="0" lang="en-US" baseline="30000"/>
            </a:p>
          </p:txBody>
        </p:sp>
        <p:sp>
          <p:nvSpPr>
            <p:cNvPr id="29774" name="Rectangle 288"/>
            <p:cNvSpPr>
              <a:spLocks noChangeArrowheads="1"/>
            </p:cNvSpPr>
            <p:nvPr/>
          </p:nvSpPr>
          <p:spPr bwMode="auto">
            <a:xfrm>
              <a:off x="4215" y="181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28</a:t>
              </a:r>
              <a:endParaRPr kumimoji="0" lang="en-US" baseline="30000"/>
            </a:p>
          </p:txBody>
        </p:sp>
        <p:sp>
          <p:nvSpPr>
            <p:cNvPr id="29775" name="Rectangle 289"/>
            <p:cNvSpPr>
              <a:spLocks noChangeArrowheads="1"/>
            </p:cNvSpPr>
            <p:nvPr/>
          </p:nvSpPr>
          <p:spPr bwMode="auto">
            <a:xfrm>
              <a:off x="4215" y="115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76" name="Rectangle 290"/>
            <p:cNvSpPr>
              <a:spLocks noChangeArrowheads="1"/>
            </p:cNvSpPr>
            <p:nvPr/>
          </p:nvSpPr>
          <p:spPr bwMode="auto">
            <a:xfrm>
              <a:off x="4215" y="20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29</a:t>
              </a:r>
              <a:endParaRPr kumimoji="0" lang="en-US" baseline="30000"/>
            </a:p>
          </p:txBody>
        </p:sp>
        <p:sp>
          <p:nvSpPr>
            <p:cNvPr id="29777" name="Rectangle 291"/>
            <p:cNvSpPr>
              <a:spLocks noChangeArrowheads="1"/>
            </p:cNvSpPr>
            <p:nvPr/>
          </p:nvSpPr>
          <p:spPr bwMode="auto">
            <a:xfrm>
              <a:off x="4551"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9</a:t>
              </a:r>
            </a:p>
          </p:txBody>
        </p:sp>
        <p:sp>
          <p:nvSpPr>
            <p:cNvPr id="29778" name="Rectangle 292"/>
            <p:cNvSpPr>
              <a:spLocks noChangeArrowheads="1"/>
            </p:cNvSpPr>
            <p:nvPr/>
          </p:nvSpPr>
          <p:spPr bwMode="auto">
            <a:xfrm>
              <a:off x="4551" y="9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79" name="Rectangle 293"/>
            <p:cNvSpPr>
              <a:spLocks noChangeArrowheads="1"/>
            </p:cNvSpPr>
            <p:nvPr/>
          </p:nvSpPr>
          <p:spPr bwMode="auto">
            <a:xfrm>
              <a:off x="4551" y="137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80" name="Rectangle 294"/>
            <p:cNvSpPr>
              <a:spLocks noChangeArrowheads="1"/>
            </p:cNvSpPr>
            <p:nvPr/>
          </p:nvSpPr>
          <p:spPr bwMode="auto">
            <a:xfrm>
              <a:off x="4551" y="159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25</a:t>
              </a:r>
              <a:endParaRPr kumimoji="0" lang="en-US" baseline="30000"/>
            </a:p>
          </p:txBody>
        </p:sp>
        <p:sp>
          <p:nvSpPr>
            <p:cNvPr id="29781" name="Rectangle 295"/>
            <p:cNvSpPr>
              <a:spLocks noChangeArrowheads="1"/>
            </p:cNvSpPr>
            <p:nvPr/>
          </p:nvSpPr>
          <p:spPr bwMode="auto">
            <a:xfrm>
              <a:off x="4551" y="181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29</a:t>
              </a:r>
              <a:endParaRPr kumimoji="0" lang="en-US" baseline="30000"/>
            </a:p>
          </p:txBody>
        </p:sp>
        <p:sp>
          <p:nvSpPr>
            <p:cNvPr id="29782" name="Rectangle 296"/>
            <p:cNvSpPr>
              <a:spLocks noChangeArrowheads="1"/>
            </p:cNvSpPr>
            <p:nvPr/>
          </p:nvSpPr>
          <p:spPr bwMode="auto">
            <a:xfrm>
              <a:off x="4551" y="115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83" name="Rectangle 297"/>
            <p:cNvSpPr>
              <a:spLocks noChangeArrowheads="1"/>
            </p:cNvSpPr>
            <p:nvPr/>
          </p:nvSpPr>
          <p:spPr bwMode="auto">
            <a:xfrm>
              <a:off x="4551" y="20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34</a:t>
              </a:r>
              <a:endParaRPr kumimoji="0" lang="en-US" baseline="30000"/>
            </a:p>
          </p:txBody>
        </p:sp>
        <p:sp>
          <p:nvSpPr>
            <p:cNvPr id="29784" name="Rectangle 298"/>
            <p:cNvSpPr>
              <a:spLocks noChangeArrowheads="1"/>
            </p:cNvSpPr>
            <p:nvPr/>
          </p:nvSpPr>
          <p:spPr bwMode="auto">
            <a:xfrm>
              <a:off x="4887"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10</a:t>
              </a:r>
            </a:p>
          </p:txBody>
        </p:sp>
        <p:sp>
          <p:nvSpPr>
            <p:cNvPr id="29785" name="Rectangle 299"/>
            <p:cNvSpPr>
              <a:spLocks noChangeArrowheads="1"/>
            </p:cNvSpPr>
            <p:nvPr/>
          </p:nvSpPr>
          <p:spPr bwMode="auto">
            <a:xfrm>
              <a:off x="4887" y="9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86" name="Rectangle 300"/>
            <p:cNvSpPr>
              <a:spLocks noChangeArrowheads="1"/>
            </p:cNvSpPr>
            <p:nvPr/>
          </p:nvSpPr>
          <p:spPr bwMode="auto">
            <a:xfrm>
              <a:off x="4887" y="137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87" name="Rectangle 301"/>
            <p:cNvSpPr>
              <a:spLocks noChangeArrowheads="1"/>
            </p:cNvSpPr>
            <p:nvPr/>
          </p:nvSpPr>
          <p:spPr bwMode="auto">
            <a:xfrm>
              <a:off x="4887" y="159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25</a:t>
              </a:r>
              <a:endParaRPr kumimoji="0" lang="en-US" baseline="30000"/>
            </a:p>
          </p:txBody>
        </p:sp>
        <p:sp>
          <p:nvSpPr>
            <p:cNvPr id="29788" name="Rectangle 302"/>
            <p:cNvSpPr>
              <a:spLocks noChangeArrowheads="1"/>
            </p:cNvSpPr>
            <p:nvPr/>
          </p:nvSpPr>
          <p:spPr bwMode="auto">
            <a:xfrm>
              <a:off x="4887" y="181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29</a:t>
              </a:r>
              <a:endParaRPr kumimoji="0" lang="en-US" baseline="30000"/>
            </a:p>
          </p:txBody>
        </p:sp>
        <p:sp>
          <p:nvSpPr>
            <p:cNvPr id="29789" name="Rectangle 303"/>
            <p:cNvSpPr>
              <a:spLocks noChangeArrowheads="1"/>
            </p:cNvSpPr>
            <p:nvPr/>
          </p:nvSpPr>
          <p:spPr bwMode="auto">
            <a:xfrm>
              <a:off x="4887" y="115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90" name="Rectangle 304"/>
            <p:cNvSpPr>
              <a:spLocks noChangeArrowheads="1"/>
            </p:cNvSpPr>
            <p:nvPr/>
          </p:nvSpPr>
          <p:spPr bwMode="auto">
            <a:xfrm>
              <a:off x="4887" y="20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34</a:t>
              </a:r>
              <a:endParaRPr kumimoji="0" lang="en-US" baseline="30000"/>
            </a:p>
          </p:txBody>
        </p:sp>
        <p:sp>
          <p:nvSpPr>
            <p:cNvPr id="29791" name="Rectangle 305"/>
            <p:cNvSpPr>
              <a:spLocks noChangeArrowheads="1"/>
            </p:cNvSpPr>
            <p:nvPr/>
          </p:nvSpPr>
          <p:spPr bwMode="auto">
            <a:xfrm>
              <a:off x="5223" y="673"/>
              <a:ext cx="336" cy="264"/>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11</a:t>
              </a:r>
            </a:p>
          </p:txBody>
        </p:sp>
        <p:sp>
          <p:nvSpPr>
            <p:cNvPr id="29792" name="Rectangle 306"/>
            <p:cNvSpPr>
              <a:spLocks noChangeArrowheads="1"/>
            </p:cNvSpPr>
            <p:nvPr/>
          </p:nvSpPr>
          <p:spPr bwMode="auto">
            <a:xfrm>
              <a:off x="5223" y="93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0</a:t>
              </a:r>
              <a:endParaRPr kumimoji="0" lang="en-US" baseline="30000"/>
            </a:p>
          </p:txBody>
        </p:sp>
        <p:sp>
          <p:nvSpPr>
            <p:cNvPr id="29793" name="Rectangle 307"/>
            <p:cNvSpPr>
              <a:spLocks noChangeArrowheads="1"/>
            </p:cNvSpPr>
            <p:nvPr/>
          </p:nvSpPr>
          <p:spPr bwMode="auto">
            <a:xfrm>
              <a:off x="5223" y="137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endParaRPr kumimoji="0" lang="en-US" baseline="30000"/>
            </a:p>
          </p:txBody>
        </p:sp>
        <p:sp>
          <p:nvSpPr>
            <p:cNvPr id="29794" name="Rectangle 308"/>
            <p:cNvSpPr>
              <a:spLocks noChangeArrowheads="1"/>
            </p:cNvSpPr>
            <p:nvPr/>
          </p:nvSpPr>
          <p:spPr bwMode="auto">
            <a:xfrm>
              <a:off x="5223" y="159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25</a:t>
              </a:r>
              <a:endParaRPr kumimoji="0" lang="en-US" baseline="30000"/>
            </a:p>
          </p:txBody>
        </p:sp>
        <p:sp>
          <p:nvSpPr>
            <p:cNvPr id="29795" name="Rectangle 309"/>
            <p:cNvSpPr>
              <a:spLocks noChangeArrowheads="1"/>
            </p:cNvSpPr>
            <p:nvPr/>
          </p:nvSpPr>
          <p:spPr bwMode="auto">
            <a:xfrm>
              <a:off x="5223" y="181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p>
              <a:pPr algn="ctr"/>
              <a:r>
                <a:rPr kumimoji="0" lang="en-US"/>
                <a:t>40</a:t>
              </a:r>
              <a:endParaRPr kumimoji="0" lang="en-US" baseline="30000"/>
            </a:p>
          </p:txBody>
        </p:sp>
        <p:sp>
          <p:nvSpPr>
            <p:cNvPr id="29796" name="Rectangle 310"/>
            <p:cNvSpPr>
              <a:spLocks noChangeArrowheads="1"/>
            </p:cNvSpPr>
            <p:nvPr/>
          </p:nvSpPr>
          <p:spPr bwMode="auto">
            <a:xfrm>
              <a:off x="5223" y="1157"/>
              <a:ext cx="336" cy="220"/>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endParaRPr kumimoji="0" lang="en-US" baseline="30000"/>
            </a:p>
          </p:txBody>
        </p:sp>
        <p:sp>
          <p:nvSpPr>
            <p:cNvPr id="29797" name="Rectangle 311"/>
            <p:cNvSpPr>
              <a:spLocks noChangeArrowheads="1"/>
            </p:cNvSpPr>
            <p:nvPr/>
          </p:nvSpPr>
          <p:spPr bwMode="auto">
            <a:xfrm>
              <a:off x="5223" y="2037"/>
              <a:ext cx="336" cy="220"/>
            </a:xfrm>
            <a:prstGeom prst="rect">
              <a:avLst/>
            </a:prstGeom>
            <a:solidFill>
              <a:schemeClr val="accent2"/>
            </a:solidFill>
            <a:ln w="9525">
              <a:solidFill>
                <a:schemeClr val="bg1"/>
              </a:solidFill>
              <a:miter lim="800000"/>
              <a:headEnd/>
              <a:tailEnd/>
            </a:ln>
          </p:spPr>
          <p:txBody>
            <a:bodyPr wrap="none" lIns="92075" tIns="46038" rIns="92075" bIns="46038" anchor="ctr"/>
            <a:lstStyle/>
            <a:p>
              <a:pPr algn="ctr"/>
              <a:r>
                <a:rPr kumimoji="0" lang="en-US"/>
                <a:t>40</a:t>
              </a:r>
              <a:endParaRPr kumimoji="0" lang="en-US" baseline="30000"/>
            </a:p>
          </p:txBody>
        </p:sp>
      </p:grpSp>
      <p:sp>
        <p:nvSpPr>
          <p:cNvPr id="29704" name="Line 314"/>
          <p:cNvSpPr>
            <a:spLocks noChangeShapeType="1"/>
          </p:cNvSpPr>
          <p:nvPr/>
        </p:nvSpPr>
        <p:spPr bwMode="auto">
          <a:xfrm rot="-5400000">
            <a:off x="5644357" y="-1986757"/>
            <a:ext cx="0" cy="6107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29705" name="Text Box 201"/>
          <p:cNvSpPr txBox="1">
            <a:spLocks noChangeArrowheads="1"/>
          </p:cNvSpPr>
          <p:nvPr/>
        </p:nvSpPr>
        <p:spPr bwMode="auto">
          <a:xfrm>
            <a:off x="5029200" y="914400"/>
            <a:ext cx="990600" cy="304800"/>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a:t>W + 1</a:t>
            </a:r>
            <a:endParaRPr lang="en-US" sz="1400" baseline="-25000"/>
          </a:p>
        </p:txBody>
      </p:sp>
      <p:sp>
        <p:nvSpPr>
          <p:cNvPr id="29706" name="Rectangle 315"/>
          <p:cNvSpPr>
            <a:spLocks noChangeArrowheads="1"/>
          </p:cNvSpPr>
          <p:nvPr/>
        </p:nvSpPr>
        <p:spPr bwMode="auto">
          <a:xfrm>
            <a:off x="5299075" y="5556250"/>
            <a:ext cx="873125" cy="346075"/>
          </a:xfrm>
          <a:prstGeom prst="rect">
            <a:avLst/>
          </a:prstGeom>
          <a:solidFill>
            <a:schemeClr val="tx2"/>
          </a:solidFill>
          <a:ln w="9525">
            <a:solidFill>
              <a:schemeClr val="bg1"/>
            </a:solidFill>
            <a:miter lim="800000"/>
            <a:headEnd/>
            <a:tailEnd/>
          </a:ln>
        </p:spPr>
        <p:txBody>
          <a:bodyPr lIns="92075" tIns="46038" rIns="92075" bIns="46038" anchor="ctr">
            <a:spAutoFit/>
          </a:bodyPr>
          <a:lstStyle/>
          <a:p>
            <a:pPr algn="ctr"/>
            <a:r>
              <a:rPr kumimoji="0" lang="en-US"/>
              <a:t>W = 11</a:t>
            </a:r>
            <a:endParaRPr kumimoji="0" lang="en-US" baseline="30000"/>
          </a:p>
        </p:txBody>
      </p:sp>
      <p:sp>
        <p:nvSpPr>
          <p:cNvPr id="29707" name="Rectangle 316"/>
          <p:cNvSpPr>
            <a:spLocks noChangeArrowheads="1"/>
          </p:cNvSpPr>
          <p:nvPr/>
        </p:nvSpPr>
        <p:spPr bwMode="auto">
          <a:xfrm>
            <a:off x="2413000" y="5146675"/>
            <a:ext cx="20399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a:t>OPT:  { 4, 3 }</a:t>
            </a:r>
          </a:p>
          <a:p>
            <a:r>
              <a:rPr lang="en-US"/>
              <a:t>value = 22 + 18 = 40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5E9B61F9-D6B5-43FB-8196-9F4CCDE20C1E}" type="slidenum">
              <a:rPr lang="en-US" sz="800"/>
              <a:pPr/>
              <a:t>28</a:t>
            </a:fld>
            <a:endParaRPr lang="en-US" sz="1400"/>
          </a:p>
        </p:txBody>
      </p:sp>
      <p:sp>
        <p:nvSpPr>
          <p:cNvPr id="30723" name="Rectangle 2"/>
          <p:cNvSpPr>
            <a:spLocks noGrp="1" noChangeArrowheads="1"/>
          </p:cNvSpPr>
          <p:nvPr>
            <p:ph type="title"/>
          </p:nvPr>
        </p:nvSpPr>
        <p:spPr/>
        <p:txBody>
          <a:bodyPr/>
          <a:lstStyle/>
          <a:p>
            <a:r>
              <a:rPr lang="en-US"/>
              <a:t>Knapsack Problem:  Running Time</a:t>
            </a:r>
          </a:p>
        </p:txBody>
      </p:sp>
      <p:sp>
        <p:nvSpPr>
          <p:cNvPr id="30724" name="Rectangle 3"/>
          <p:cNvSpPr>
            <a:spLocks noGrp="1" noChangeArrowheads="1"/>
          </p:cNvSpPr>
          <p:nvPr>
            <p:ph type="body" idx="1"/>
          </p:nvPr>
        </p:nvSpPr>
        <p:spPr/>
        <p:txBody>
          <a:bodyPr/>
          <a:lstStyle/>
          <a:p>
            <a:pPr marL="0" indent="0"/>
            <a:r>
              <a:rPr lang="en-US"/>
              <a:t>Running time.  </a:t>
            </a:r>
            <a:r>
              <a:rPr lang="en-US">
                <a:solidFill>
                  <a:schemeClr val="tx1"/>
                </a:solidFill>
                <a:sym typeface="Symbol" pitchFamily="18" charset="2"/>
              </a:rPr>
              <a:t></a:t>
            </a:r>
            <a:r>
              <a:rPr lang="en-US">
                <a:solidFill>
                  <a:schemeClr val="tx1"/>
                </a:solidFill>
              </a:rPr>
              <a:t>(n W).</a:t>
            </a:r>
          </a:p>
          <a:p>
            <a:pPr lvl="1"/>
            <a:r>
              <a:rPr lang="en-US"/>
              <a:t>Not polynomial in input size!</a:t>
            </a:r>
          </a:p>
          <a:p>
            <a:pPr lvl="1"/>
            <a:r>
              <a:rPr lang="en-US"/>
              <a:t>"Pseudo-polynomial."</a:t>
            </a:r>
          </a:p>
          <a:p>
            <a:pPr lvl="1"/>
            <a:r>
              <a:rPr lang="en-US"/>
              <a:t>Decision version of Knapsack is NP-complete.  </a:t>
            </a:r>
            <a:r>
              <a:rPr lang="en-US">
                <a:solidFill>
                  <a:schemeClr val="hlink"/>
                </a:solidFill>
              </a:rPr>
              <a:t>[Chapter 8]</a:t>
            </a:r>
            <a:endParaRPr lang="en-US"/>
          </a:p>
          <a:p>
            <a:pPr lvl="1"/>
            <a:endParaRPr lang="en-US"/>
          </a:p>
          <a:p>
            <a:pPr marL="0" indent="0"/>
            <a:r>
              <a:rPr lang="en-US"/>
              <a:t>Knapsack approximation algorithm.  </a:t>
            </a:r>
            <a:r>
              <a:rPr lang="en-US">
                <a:solidFill>
                  <a:schemeClr val="tx1"/>
                </a:solidFill>
              </a:rPr>
              <a:t>There exists a poly-time algorithm that produces a feasible solution that has value within 0.01% of optimum.  </a:t>
            </a:r>
            <a:r>
              <a:rPr lang="en-US">
                <a:solidFill>
                  <a:schemeClr val="hlink"/>
                </a:solidFill>
              </a:rPr>
              <a:t>[Section 11.8]</a:t>
            </a:r>
            <a:endParaRPr lang="en-US">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noFill/>
        </p:spPr>
        <p:txBody>
          <a:bodyPr/>
          <a:lstStyle/>
          <a:p>
            <a:r>
              <a:rPr lang="en-US"/>
              <a:t>6.5  RNA Secondary Structure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7F2A9E5F-8935-4D71-80C3-978330CA91E3}" type="slidenum">
              <a:rPr lang="en-US" sz="800"/>
              <a:pPr/>
              <a:t>3</a:t>
            </a:fld>
            <a:endParaRPr lang="en-US" sz="1400"/>
          </a:p>
        </p:txBody>
      </p:sp>
      <p:sp>
        <p:nvSpPr>
          <p:cNvPr id="5123" name="Rectangle 2"/>
          <p:cNvSpPr>
            <a:spLocks noGrp="1" noChangeArrowheads="1"/>
          </p:cNvSpPr>
          <p:nvPr>
            <p:ph type="title"/>
          </p:nvPr>
        </p:nvSpPr>
        <p:spPr/>
        <p:txBody>
          <a:bodyPr/>
          <a:lstStyle/>
          <a:p>
            <a:r>
              <a:rPr lang="en-US"/>
              <a:t>Dynamic Programming History</a:t>
            </a:r>
          </a:p>
        </p:txBody>
      </p:sp>
      <p:sp>
        <p:nvSpPr>
          <p:cNvPr id="5124" name="Rectangle 3"/>
          <p:cNvSpPr>
            <a:spLocks noGrp="1" noChangeArrowheads="1"/>
          </p:cNvSpPr>
          <p:nvPr>
            <p:ph type="body" idx="1"/>
          </p:nvPr>
        </p:nvSpPr>
        <p:spPr>
          <a:xfrm>
            <a:off x="609600" y="914400"/>
            <a:ext cx="8151813" cy="5410200"/>
          </a:xfrm>
        </p:spPr>
        <p:txBody>
          <a:bodyPr/>
          <a:lstStyle/>
          <a:p>
            <a:pPr marL="0" indent="0"/>
            <a:r>
              <a:rPr lang="en-US"/>
              <a:t>Bellman. </a:t>
            </a:r>
            <a:r>
              <a:rPr lang="en-US">
                <a:solidFill>
                  <a:schemeClr val="hlink"/>
                </a:solidFill>
              </a:rPr>
              <a:t>[1950s] </a:t>
            </a:r>
            <a:r>
              <a:rPr lang="en-US"/>
              <a:t> </a:t>
            </a:r>
            <a:r>
              <a:rPr lang="en-US">
                <a:solidFill>
                  <a:schemeClr val="tx1"/>
                </a:solidFill>
              </a:rPr>
              <a:t>Pioneered the systematic study of dynamic programming.</a:t>
            </a:r>
          </a:p>
          <a:p>
            <a:pPr marL="0" indent="0"/>
            <a:endParaRPr lang="en-US"/>
          </a:p>
          <a:p>
            <a:pPr marL="0" indent="0"/>
            <a:r>
              <a:rPr lang="en-US"/>
              <a:t>Etymology.</a:t>
            </a:r>
          </a:p>
          <a:p>
            <a:pPr lvl="1"/>
            <a:r>
              <a:rPr lang="en-US"/>
              <a:t>Dynamic programming = planning over time.</a:t>
            </a:r>
          </a:p>
          <a:p>
            <a:pPr lvl="1"/>
            <a:r>
              <a:rPr lang="en-US"/>
              <a:t>Secretary of Defense was hostile to mathematical research.</a:t>
            </a:r>
          </a:p>
          <a:p>
            <a:pPr lvl="1"/>
            <a:r>
              <a:rPr lang="en-US"/>
              <a:t>Bellman sought an impressive name to avoid confrontation.</a:t>
            </a:r>
          </a:p>
        </p:txBody>
      </p:sp>
      <p:sp>
        <p:nvSpPr>
          <p:cNvPr id="5125" name="Rectangle 4"/>
          <p:cNvSpPr>
            <a:spLocks noChangeArrowheads="1"/>
          </p:cNvSpPr>
          <p:nvPr/>
        </p:nvSpPr>
        <p:spPr bwMode="auto">
          <a:xfrm>
            <a:off x="1817688" y="4306888"/>
            <a:ext cx="41513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000">
                <a:solidFill>
                  <a:schemeClr val="hlink"/>
                </a:solidFill>
              </a:rPr>
              <a:t>Reference:  Bellman, R. E. </a:t>
            </a:r>
            <a:r>
              <a:rPr lang="en-US" sz="1000" i="1">
                <a:solidFill>
                  <a:schemeClr val="hlink"/>
                </a:solidFill>
              </a:rPr>
              <a:t>Eye of the Hurricane, An Autobiography.</a:t>
            </a:r>
            <a:endParaRPr lang="en-US" sz="1000">
              <a:solidFill>
                <a:schemeClr val="hlink"/>
              </a:solidFill>
            </a:endParaRPr>
          </a:p>
        </p:txBody>
      </p:sp>
      <p:sp>
        <p:nvSpPr>
          <p:cNvPr id="5126" name="Rectangle 5"/>
          <p:cNvSpPr>
            <a:spLocks noChangeArrowheads="1"/>
          </p:cNvSpPr>
          <p:nvPr/>
        </p:nvSpPr>
        <p:spPr bwMode="auto">
          <a:xfrm>
            <a:off x="1830388" y="3271838"/>
            <a:ext cx="5441950" cy="906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type="none" w="sm" len="sm"/>
              </a14:hiddenLine>
            </a:ext>
          </a:extLst>
        </p:spPr>
        <p:txBody>
          <a:bodyPr lIns="182880" tIns="137160" rIns="182880" bIns="182880">
            <a:spAutoFit/>
          </a:bodyPr>
          <a:lstStyle/>
          <a:p>
            <a:pPr>
              <a:lnSpc>
                <a:spcPct val="120000"/>
              </a:lnSpc>
              <a:buClr>
                <a:schemeClr val="tx1"/>
              </a:buClr>
              <a:buSzPct val="80000"/>
            </a:pPr>
            <a:r>
              <a:rPr lang="en-US"/>
              <a:t>"it's impossible to use dynamic in a pejorative sense"</a:t>
            </a:r>
          </a:p>
          <a:p>
            <a:pPr>
              <a:lnSpc>
                <a:spcPct val="120000"/>
              </a:lnSpc>
              <a:buClr>
                <a:schemeClr val="tx1"/>
              </a:buClr>
              <a:buSzPct val="80000"/>
            </a:pPr>
            <a:r>
              <a:rPr lang="en-US"/>
              <a:t>"something not even a Congressman could object to"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A0A98E5C-7630-468C-B76C-A01B8402993C}" type="slidenum">
              <a:rPr lang="en-US" sz="800"/>
              <a:pPr/>
              <a:t>30</a:t>
            </a:fld>
            <a:endParaRPr lang="en-US" sz="1400"/>
          </a:p>
        </p:txBody>
      </p:sp>
      <p:sp>
        <p:nvSpPr>
          <p:cNvPr id="32771" name="Rectangle 2"/>
          <p:cNvSpPr>
            <a:spLocks noGrp="1" noChangeArrowheads="1"/>
          </p:cNvSpPr>
          <p:nvPr>
            <p:ph type="title"/>
          </p:nvPr>
        </p:nvSpPr>
        <p:spPr/>
        <p:txBody>
          <a:bodyPr/>
          <a:lstStyle/>
          <a:p>
            <a:r>
              <a:rPr lang="en-US"/>
              <a:t>RNA Secondary Structure</a:t>
            </a:r>
          </a:p>
        </p:txBody>
      </p:sp>
      <p:sp>
        <p:nvSpPr>
          <p:cNvPr id="32772" name="Rectangle 3"/>
          <p:cNvSpPr>
            <a:spLocks noGrp="1" noChangeArrowheads="1"/>
          </p:cNvSpPr>
          <p:nvPr>
            <p:ph type="body" idx="1"/>
          </p:nvPr>
        </p:nvSpPr>
        <p:spPr/>
        <p:txBody>
          <a:bodyPr/>
          <a:lstStyle/>
          <a:p>
            <a:pPr marL="0" indent="0"/>
            <a:r>
              <a:rPr lang="en-US"/>
              <a:t>RNA.  </a:t>
            </a:r>
            <a:r>
              <a:rPr lang="en-US">
                <a:solidFill>
                  <a:schemeClr val="tx1"/>
                </a:solidFill>
              </a:rPr>
              <a:t>String B = b</a:t>
            </a:r>
            <a:r>
              <a:rPr lang="en-US" baseline="-25000">
                <a:solidFill>
                  <a:schemeClr val="tx1"/>
                </a:solidFill>
              </a:rPr>
              <a:t>1</a:t>
            </a:r>
            <a:r>
              <a:rPr lang="en-US">
                <a:solidFill>
                  <a:schemeClr val="tx1"/>
                </a:solidFill>
              </a:rPr>
              <a:t>b</a:t>
            </a:r>
            <a:r>
              <a:rPr lang="en-US" baseline="-25000">
                <a:solidFill>
                  <a:schemeClr val="tx1"/>
                </a:solidFill>
              </a:rPr>
              <a:t>2</a:t>
            </a:r>
            <a:r>
              <a:rPr lang="en-US">
                <a:solidFill>
                  <a:schemeClr val="tx1"/>
                </a:solidFill>
                <a:sym typeface="Symbol" pitchFamily="18" charset="2"/>
              </a:rPr>
              <a:t></a:t>
            </a:r>
            <a:r>
              <a:rPr lang="en-US">
                <a:solidFill>
                  <a:schemeClr val="tx1"/>
                </a:solidFill>
              </a:rPr>
              <a:t>b</a:t>
            </a:r>
            <a:r>
              <a:rPr lang="en-US" baseline="-25000">
                <a:solidFill>
                  <a:schemeClr val="tx1"/>
                </a:solidFill>
              </a:rPr>
              <a:t>n</a:t>
            </a:r>
            <a:r>
              <a:rPr lang="en-US">
                <a:solidFill>
                  <a:schemeClr val="tx1"/>
                </a:solidFill>
              </a:rPr>
              <a:t> over alphabet { A, C, G, U }.</a:t>
            </a:r>
          </a:p>
          <a:p>
            <a:pPr marL="0" indent="0"/>
            <a:endParaRPr lang="en-US">
              <a:solidFill>
                <a:schemeClr val="tx1"/>
              </a:solidFill>
            </a:endParaRPr>
          </a:p>
          <a:p>
            <a:pPr marL="0" indent="0"/>
            <a:r>
              <a:rPr lang="en-US"/>
              <a:t>Secondary structure.  </a:t>
            </a:r>
            <a:r>
              <a:rPr lang="en-US">
                <a:solidFill>
                  <a:schemeClr val="tx1"/>
                </a:solidFill>
              </a:rPr>
              <a:t>RNA is single-stranded so it tends to loop back and form base pairs with itself. This structure is essential for understanding behavior of molecule.</a:t>
            </a:r>
          </a:p>
          <a:p>
            <a:pPr marL="0" indent="0"/>
            <a:endParaRPr lang="en-US"/>
          </a:p>
        </p:txBody>
      </p:sp>
      <p:sp>
        <p:nvSpPr>
          <p:cNvPr id="32773" name="Oval 25"/>
          <p:cNvSpPr>
            <a:spLocks noChangeArrowheads="1"/>
          </p:cNvSpPr>
          <p:nvPr/>
        </p:nvSpPr>
        <p:spPr bwMode="auto">
          <a:xfrm>
            <a:off x="6286500" y="6070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2774" name="Oval 26"/>
          <p:cNvSpPr>
            <a:spLocks noChangeArrowheads="1"/>
          </p:cNvSpPr>
          <p:nvPr/>
        </p:nvSpPr>
        <p:spPr bwMode="auto">
          <a:xfrm>
            <a:off x="6286500" y="5626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cxnSp>
        <p:nvCxnSpPr>
          <p:cNvPr id="32775" name="AutoShape 27"/>
          <p:cNvCxnSpPr>
            <a:cxnSpLocks noChangeShapeType="1"/>
            <a:stCxn id="32773" idx="0"/>
            <a:endCxn id="32774" idx="4"/>
          </p:cNvCxnSpPr>
          <p:nvPr/>
        </p:nvCxnSpPr>
        <p:spPr bwMode="auto">
          <a:xfrm flipV="1">
            <a:off x="6413500" y="5880100"/>
            <a:ext cx="0"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776" name="Oval 28"/>
          <p:cNvSpPr>
            <a:spLocks noChangeArrowheads="1"/>
          </p:cNvSpPr>
          <p:nvPr/>
        </p:nvSpPr>
        <p:spPr bwMode="auto">
          <a:xfrm>
            <a:off x="6286500" y="5181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cxnSp>
        <p:nvCxnSpPr>
          <p:cNvPr id="32777" name="AutoShape 29"/>
          <p:cNvCxnSpPr>
            <a:cxnSpLocks noChangeShapeType="1"/>
            <a:stCxn id="32774" idx="0"/>
            <a:endCxn id="32776" idx="4"/>
          </p:cNvCxnSpPr>
          <p:nvPr/>
        </p:nvCxnSpPr>
        <p:spPr bwMode="auto">
          <a:xfrm flipV="1">
            <a:off x="6413500" y="5435600"/>
            <a:ext cx="0"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778" name="Oval 30"/>
          <p:cNvSpPr>
            <a:spLocks noChangeArrowheads="1"/>
          </p:cNvSpPr>
          <p:nvPr/>
        </p:nvSpPr>
        <p:spPr bwMode="auto">
          <a:xfrm>
            <a:off x="5842000" y="5626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sp>
        <p:nvSpPr>
          <p:cNvPr id="32779" name="Oval 31"/>
          <p:cNvSpPr>
            <a:spLocks noChangeArrowheads="1"/>
          </p:cNvSpPr>
          <p:nvPr/>
        </p:nvSpPr>
        <p:spPr bwMode="auto">
          <a:xfrm>
            <a:off x="5842000" y="5181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2780" name="AutoShape 32"/>
          <p:cNvCxnSpPr>
            <a:cxnSpLocks noChangeShapeType="1"/>
            <a:stCxn id="32778" idx="0"/>
            <a:endCxn id="32779" idx="4"/>
          </p:cNvCxnSpPr>
          <p:nvPr/>
        </p:nvCxnSpPr>
        <p:spPr bwMode="auto">
          <a:xfrm flipV="1">
            <a:off x="5969000" y="5435600"/>
            <a:ext cx="0"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781" name="Oval 33"/>
          <p:cNvSpPr>
            <a:spLocks noChangeArrowheads="1"/>
          </p:cNvSpPr>
          <p:nvPr/>
        </p:nvSpPr>
        <p:spPr bwMode="auto">
          <a:xfrm>
            <a:off x="5334000" y="5181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2782" name="AutoShape 34"/>
          <p:cNvCxnSpPr>
            <a:cxnSpLocks noChangeShapeType="1"/>
            <a:stCxn id="32779" idx="2"/>
            <a:endCxn id="32781" idx="6"/>
          </p:cNvCxnSpPr>
          <p:nvPr/>
        </p:nvCxnSpPr>
        <p:spPr bwMode="auto">
          <a:xfrm flipH="1">
            <a:off x="5588000" y="5308600"/>
            <a:ext cx="25400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2783" name="AutoShape 35"/>
          <p:cNvCxnSpPr>
            <a:cxnSpLocks noChangeShapeType="1"/>
            <a:stCxn id="32778" idx="6"/>
            <a:endCxn id="32774" idx="2"/>
          </p:cNvCxnSpPr>
          <p:nvPr/>
        </p:nvCxnSpPr>
        <p:spPr bwMode="auto">
          <a:xfrm>
            <a:off x="6096000" y="5753100"/>
            <a:ext cx="190500" cy="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cxnSp>
        <p:nvCxnSpPr>
          <p:cNvPr id="32784" name="AutoShape 36"/>
          <p:cNvCxnSpPr>
            <a:cxnSpLocks noChangeShapeType="1"/>
            <a:stCxn id="32779" idx="6"/>
            <a:endCxn id="32776" idx="2"/>
          </p:cNvCxnSpPr>
          <p:nvPr/>
        </p:nvCxnSpPr>
        <p:spPr bwMode="auto">
          <a:xfrm>
            <a:off x="6096000" y="5308600"/>
            <a:ext cx="190500" cy="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sp>
        <p:nvSpPr>
          <p:cNvPr id="32785" name="Oval 37"/>
          <p:cNvSpPr>
            <a:spLocks noChangeArrowheads="1"/>
          </p:cNvSpPr>
          <p:nvPr/>
        </p:nvSpPr>
        <p:spPr bwMode="auto">
          <a:xfrm flipH="1">
            <a:off x="8509000" y="4419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2786" name="AutoShape 38"/>
          <p:cNvCxnSpPr>
            <a:cxnSpLocks noChangeShapeType="1"/>
            <a:stCxn id="32797" idx="2"/>
            <a:endCxn id="32785" idx="5"/>
          </p:cNvCxnSpPr>
          <p:nvPr/>
        </p:nvCxnSpPr>
        <p:spPr bwMode="auto">
          <a:xfrm flipV="1">
            <a:off x="8318500" y="4635500"/>
            <a:ext cx="227013" cy="100013"/>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787" name="Oval 39"/>
          <p:cNvSpPr>
            <a:spLocks noChangeArrowheads="1"/>
          </p:cNvSpPr>
          <p:nvPr/>
        </p:nvSpPr>
        <p:spPr bwMode="auto">
          <a:xfrm flipH="1">
            <a:off x="8509000" y="3975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2788" name="AutoShape 40"/>
          <p:cNvCxnSpPr>
            <a:cxnSpLocks noChangeShapeType="1"/>
            <a:stCxn id="32785" idx="0"/>
            <a:endCxn id="32787" idx="4"/>
          </p:cNvCxnSpPr>
          <p:nvPr/>
        </p:nvCxnSpPr>
        <p:spPr bwMode="auto">
          <a:xfrm flipV="1">
            <a:off x="8636000" y="4227513"/>
            <a:ext cx="0" cy="192087"/>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789" name="Oval 41"/>
          <p:cNvSpPr>
            <a:spLocks noChangeArrowheads="1"/>
          </p:cNvSpPr>
          <p:nvPr/>
        </p:nvSpPr>
        <p:spPr bwMode="auto">
          <a:xfrm flipH="1">
            <a:off x="8318500" y="3594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cxnSp>
        <p:nvCxnSpPr>
          <p:cNvPr id="32790" name="AutoShape 42"/>
          <p:cNvCxnSpPr>
            <a:cxnSpLocks noChangeShapeType="1"/>
            <a:stCxn id="32787" idx="0"/>
            <a:endCxn id="32789" idx="3"/>
          </p:cNvCxnSpPr>
          <p:nvPr/>
        </p:nvCxnSpPr>
        <p:spPr bwMode="auto">
          <a:xfrm flipH="1" flipV="1">
            <a:off x="8534400" y="3810000"/>
            <a:ext cx="101600" cy="1651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791" name="Oval 43"/>
          <p:cNvSpPr>
            <a:spLocks noChangeArrowheads="1"/>
          </p:cNvSpPr>
          <p:nvPr/>
        </p:nvSpPr>
        <p:spPr bwMode="auto">
          <a:xfrm flipH="1">
            <a:off x="7874000" y="3594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2792" name="AutoShape 44"/>
          <p:cNvCxnSpPr>
            <a:cxnSpLocks noChangeShapeType="1"/>
            <a:stCxn id="32789" idx="6"/>
            <a:endCxn id="32791" idx="2"/>
          </p:cNvCxnSpPr>
          <p:nvPr/>
        </p:nvCxnSpPr>
        <p:spPr bwMode="auto">
          <a:xfrm flipH="1">
            <a:off x="8128000" y="3719513"/>
            <a:ext cx="19050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793" name="Oval 45"/>
          <p:cNvSpPr>
            <a:spLocks noChangeArrowheads="1"/>
          </p:cNvSpPr>
          <p:nvPr/>
        </p:nvSpPr>
        <p:spPr bwMode="auto">
          <a:xfrm flipH="1">
            <a:off x="7646988" y="3975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2794" name="AutoShape 46"/>
          <p:cNvCxnSpPr>
            <a:cxnSpLocks noChangeShapeType="1"/>
            <a:stCxn id="32791" idx="5"/>
            <a:endCxn id="32793" idx="0"/>
          </p:cNvCxnSpPr>
          <p:nvPr/>
        </p:nvCxnSpPr>
        <p:spPr bwMode="auto">
          <a:xfrm flipH="1">
            <a:off x="7773988" y="3810000"/>
            <a:ext cx="136525" cy="1651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795" name="Oval 47"/>
          <p:cNvSpPr>
            <a:spLocks noChangeArrowheads="1"/>
          </p:cNvSpPr>
          <p:nvPr/>
        </p:nvSpPr>
        <p:spPr bwMode="auto">
          <a:xfrm flipH="1">
            <a:off x="7646988" y="4419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cxnSp>
        <p:nvCxnSpPr>
          <p:cNvPr id="32796" name="AutoShape 48"/>
          <p:cNvCxnSpPr>
            <a:cxnSpLocks noChangeShapeType="1"/>
            <a:stCxn id="32795" idx="0"/>
            <a:endCxn id="32793" idx="4"/>
          </p:cNvCxnSpPr>
          <p:nvPr/>
        </p:nvCxnSpPr>
        <p:spPr bwMode="auto">
          <a:xfrm flipV="1">
            <a:off x="7773988" y="4227513"/>
            <a:ext cx="0" cy="192087"/>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sp>
        <p:nvSpPr>
          <p:cNvPr id="32797" name="Oval 49"/>
          <p:cNvSpPr>
            <a:spLocks noChangeArrowheads="1"/>
          </p:cNvSpPr>
          <p:nvPr/>
        </p:nvSpPr>
        <p:spPr bwMode="auto">
          <a:xfrm flipH="1">
            <a:off x="8064500" y="4610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2798" name="AutoShape 50"/>
          <p:cNvCxnSpPr>
            <a:cxnSpLocks noChangeShapeType="1"/>
            <a:stCxn id="32795" idx="3"/>
            <a:endCxn id="32797" idx="6"/>
          </p:cNvCxnSpPr>
          <p:nvPr/>
        </p:nvCxnSpPr>
        <p:spPr bwMode="auto">
          <a:xfrm>
            <a:off x="7862888" y="4635500"/>
            <a:ext cx="201612" cy="100013"/>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799" name="Oval 51"/>
          <p:cNvSpPr>
            <a:spLocks noChangeArrowheads="1"/>
          </p:cNvSpPr>
          <p:nvPr/>
        </p:nvSpPr>
        <p:spPr bwMode="auto">
          <a:xfrm flipH="1">
            <a:off x="7138988" y="3975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sp>
        <p:nvSpPr>
          <p:cNvPr id="32800" name="Oval 52"/>
          <p:cNvSpPr>
            <a:spLocks noChangeArrowheads="1"/>
          </p:cNvSpPr>
          <p:nvPr/>
        </p:nvSpPr>
        <p:spPr bwMode="auto">
          <a:xfrm flipH="1">
            <a:off x="7138988" y="4419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cxnSp>
        <p:nvCxnSpPr>
          <p:cNvPr id="32801" name="AutoShape 53"/>
          <p:cNvCxnSpPr>
            <a:cxnSpLocks noChangeShapeType="1"/>
            <a:stCxn id="32800" idx="0"/>
            <a:endCxn id="32799" idx="4"/>
          </p:cNvCxnSpPr>
          <p:nvPr/>
        </p:nvCxnSpPr>
        <p:spPr bwMode="auto">
          <a:xfrm flipV="1">
            <a:off x="7265988" y="4227513"/>
            <a:ext cx="0" cy="192087"/>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cxnSp>
        <p:nvCxnSpPr>
          <p:cNvPr id="32802" name="AutoShape 54"/>
          <p:cNvCxnSpPr>
            <a:cxnSpLocks noChangeShapeType="1"/>
            <a:stCxn id="32793" idx="6"/>
            <a:endCxn id="32799" idx="2"/>
          </p:cNvCxnSpPr>
          <p:nvPr/>
        </p:nvCxnSpPr>
        <p:spPr bwMode="auto">
          <a:xfrm flipH="1">
            <a:off x="7392988" y="4100513"/>
            <a:ext cx="25400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2803" name="AutoShape 55"/>
          <p:cNvCxnSpPr>
            <a:cxnSpLocks noChangeShapeType="1"/>
            <a:stCxn id="32795" idx="6"/>
            <a:endCxn id="32800" idx="2"/>
          </p:cNvCxnSpPr>
          <p:nvPr/>
        </p:nvCxnSpPr>
        <p:spPr bwMode="auto">
          <a:xfrm flipH="1">
            <a:off x="7392988" y="4545013"/>
            <a:ext cx="25400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04" name="Oval 56"/>
          <p:cNvSpPr>
            <a:spLocks noChangeArrowheads="1"/>
          </p:cNvSpPr>
          <p:nvPr/>
        </p:nvSpPr>
        <p:spPr bwMode="auto">
          <a:xfrm flipH="1">
            <a:off x="6667500" y="3975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2805" name="Oval 57"/>
          <p:cNvSpPr>
            <a:spLocks noChangeArrowheads="1"/>
          </p:cNvSpPr>
          <p:nvPr/>
        </p:nvSpPr>
        <p:spPr bwMode="auto">
          <a:xfrm flipH="1">
            <a:off x="6667500" y="4419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2806" name="AutoShape 58"/>
          <p:cNvCxnSpPr>
            <a:cxnSpLocks noChangeShapeType="1"/>
            <a:stCxn id="32805" idx="0"/>
            <a:endCxn id="32804" idx="4"/>
          </p:cNvCxnSpPr>
          <p:nvPr/>
        </p:nvCxnSpPr>
        <p:spPr bwMode="auto">
          <a:xfrm flipV="1">
            <a:off x="6794500" y="4227513"/>
            <a:ext cx="0" cy="192087"/>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cxnSp>
        <p:nvCxnSpPr>
          <p:cNvPr id="32807" name="AutoShape 59"/>
          <p:cNvCxnSpPr>
            <a:cxnSpLocks noChangeShapeType="1"/>
            <a:stCxn id="32799" idx="6"/>
            <a:endCxn id="32804" idx="2"/>
          </p:cNvCxnSpPr>
          <p:nvPr/>
        </p:nvCxnSpPr>
        <p:spPr bwMode="auto">
          <a:xfrm flipH="1">
            <a:off x="6921500" y="4100513"/>
            <a:ext cx="217488"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2808" name="AutoShape 60"/>
          <p:cNvCxnSpPr>
            <a:cxnSpLocks noChangeShapeType="1"/>
            <a:stCxn id="32800" idx="6"/>
            <a:endCxn id="32805" idx="2"/>
          </p:cNvCxnSpPr>
          <p:nvPr/>
        </p:nvCxnSpPr>
        <p:spPr bwMode="auto">
          <a:xfrm flipH="1">
            <a:off x="6921500" y="4545013"/>
            <a:ext cx="217488"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09" name="Oval 61"/>
          <p:cNvSpPr>
            <a:spLocks noChangeArrowheads="1"/>
          </p:cNvSpPr>
          <p:nvPr/>
        </p:nvSpPr>
        <p:spPr bwMode="auto">
          <a:xfrm>
            <a:off x="6667500" y="4864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2810" name="AutoShape 62"/>
          <p:cNvCxnSpPr>
            <a:cxnSpLocks noChangeShapeType="1"/>
            <a:stCxn id="32776" idx="7"/>
            <a:endCxn id="32809" idx="3"/>
          </p:cNvCxnSpPr>
          <p:nvPr/>
        </p:nvCxnSpPr>
        <p:spPr bwMode="auto">
          <a:xfrm flipV="1">
            <a:off x="6503988" y="5081588"/>
            <a:ext cx="2000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2811" name="AutoShape 63"/>
          <p:cNvCxnSpPr>
            <a:cxnSpLocks noChangeShapeType="1"/>
            <a:stCxn id="32809" idx="0"/>
            <a:endCxn id="32805" idx="4"/>
          </p:cNvCxnSpPr>
          <p:nvPr/>
        </p:nvCxnSpPr>
        <p:spPr bwMode="auto">
          <a:xfrm flipV="1">
            <a:off x="6794500" y="4672013"/>
            <a:ext cx="0" cy="192087"/>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12" name="Oval 64"/>
          <p:cNvSpPr>
            <a:spLocks noChangeArrowheads="1"/>
          </p:cNvSpPr>
          <p:nvPr/>
        </p:nvSpPr>
        <p:spPr bwMode="auto">
          <a:xfrm>
            <a:off x="5334000" y="3213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2813" name="AutoShape 65"/>
          <p:cNvCxnSpPr>
            <a:cxnSpLocks noChangeShapeType="1"/>
            <a:stCxn id="32818" idx="1"/>
            <a:endCxn id="32812" idx="5"/>
          </p:cNvCxnSpPr>
          <p:nvPr/>
        </p:nvCxnSpPr>
        <p:spPr bwMode="auto">
          <a:xfrm flipH="1" flipV="1">
            <a:off x="5551488" y="3430588"/>
            <a:ext cx="1365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14" name="Oval 66"/>
          <p:cNvSpPr>
            <a:spLocks noChangeArrowheads="1"/>
          </p:cNvSpPr>
          <p:nvPr/>
        </p:nvSpPr>
        <p:spPr bwMode="auto">
          <a:xfrm>
            <a:off x="5651500" y="2895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cxnSp>
        <p:nvCxnSpPr>
          <p:cNvPr id="32815" name="AutoShape 67"/>
          <p:cNvCxnSpPr>
            <a:cxnSpLocks noChangeShapeType="1"/>
            <a:stCxn id="32812" idx="7"/>
            <a:endCxn id="32814" idx="3"/>
          </p:cNvCxnSpPr>
          <p:nvPr/>
        </p:nvCxnSpPr>
        <p:spPr bwMode="auto">
          <a:xfrm flipV="1">
            <a:off x="5551488" y="3113088"/>
            <a:ext cx="1365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16" name="Oval 68"/>
          <p:cNvSpPr>
            <a:spLocks noChangeArrowheads="1"/>
          </p:cNvSpPr>
          <p:nvPr/>
        </p:nvSpPr>
        <p:spPr bwMode="auto">
          <a:xfrm>
            <a:off x="6159500" y="2895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2817" name="AutoShape 69"/>
          <p:cNvCxnSpPr>
            <a:cxnSpLocks noChangeShapeType="1"/>
            <a:stCxn id="32814" idx="6"/>
            <a:endCxn id="32816" idx="2"/>
          </p:cNvCxnSpPr>
          <p:nvPr/>
        </p:nvCxnSpPr>
        <p:spPr bwMode="auto">
          <a:xfrm>
            <a:off x="5905500" y="3022600"/>
            <a:ext cx="25400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18" name="Oval 70"/>
          <p:cNvSpPr>
            <a:spLocks noChangeArrowheads="1"/>
          </p:cNvSpPr>
          <p:nvPr/>
        </p:nvSpPr>
        <p:spPr bwMode="auto">
          <a:xfrm>
            <a:off x="5651500" y="3530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2819" name="AutoShape 71"/>
          <p:cNvCxnSpPr>
            <a:cxnSpLocks noChangeShapeType="1"/>
            <a:stCxn id="32829" idx="3"/>
            <a:endCxn id="32821" idx="7"/>
          </p:cNvCxnSpPr>
          <p:nvPr/>
        </p:nvCxnSpPr>
        <p:spPr bwMode="auto">
          <a:xfrm flipH="1">
            <a:off x="6376988" y="3430588"/>
            <a:ext cx="1365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20" name="Oval 72"/>
          <p:cNvSpPr>
            <a:spLocks noChangeArrowheads="1"/>
          </p:cNvSpPr>
          <p:nvPr/>
        </p:nvSpPr>
        <p:spPr bwMode="auto">
          <a:xfrm>
            <a:off x="5651500" y="3975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sp>
        <p:nvSpPr>
          <p:cNvPr id="32821" name="Oval 73"/>
          <p:cNvSpPr>
            <a:spLocks noChangeArrowheads="1"/>
          </p:cNvSpPr>
          <p:nvPr/>
        </p:nvSpPr>
        <p:spPr bwMode="auto">
          <a:xfrm>
            <a:off x="6159500" y="3530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2822" name="Oval 74"/>
          <p:cNvSpPr>
            <a:spLocks noChangeArrowheads="1"/>
          </p:cNvSpPr>
          <p:nvPr/>
        </p:nvSpPr>
        <p:spPr bwMode="auto">
          <a:xfrm>
            <a:off x="6159500" y="3975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2823" name="AutoShape 75"/>
          <p:cNvCxnSpPr>
            <a:cxnSpLocks noChangeShapeType="1"/>
            <a:stCxn id="32818" idx="6"/>
            <a:endCxn id="32821" idx="2"/>
          </p:cNvCxnSpPr>
          <p:nvPr/>
        </p:nvCxnSpPr>
        <p:spPr bwMode="auto">
          <a:xfrm>
            <a:off x="5905500" y="3657600"/>
            <a:ext cx="254000" cy="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cxnSp>
        <p:nvCxnSpPr>
          <p:cNvPr id="32824" name="AutoShape 76"/>
          <p:cNvCxnSpPr>
            <a:cxnSpLocks noChangeShapeType="1"/>
            <a:stCxn id="32822" idx="0"/>
            <a:endCxn id="32821" idx="4"/>
          </p:cNvCxnSpPr>
          <p:nvPr/>
        </p:nvCxnSpPr>
        <p:spPr bwMode="auto">
          <a:xfrm flipV="1">
            <a:off x="6286500" y="3784600"/>
            <a:ext cx="0"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2825" name="AutoShape 77"/>
          <p:cNvCxnSpPr>
            <a:cxnSpLocks noChangeShapeType="1"/>
            <a:stCxn id="32820" idx="0"/>
            <a:endCxn id="32818" idx="4"/>
          </p:cNvCxnSpPr>
          <p:nvPr/>
        </p:nvCxnSpPr>
        <p:spPr bwMode="auto">
          <a:xfrm flipV="1">
            <a:off x="5778500" y="3784600"/>
            <a:ext cx="0"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2826" name="AutoShape 78"/>
          <p:cNvCxnSpPr>
            <a:cxnSpLocks noChangeShapeType="1"/>
            <a:stCxn id="32820" idx="6"/>
            <a:endCxn id="32822" idx="2"/>
          </p:cNvCxnSpPr>
          <p:nvPr/>
        </p:nvCxnSpPr>
        <p:spPr bwMode="auto">
          <a:xfrm>
            <a:off x="5905500" y="4102100"/>
            <a:ext cx="254000" cy="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cxnSp>
        <p:nvCxnSpPr>
          <p:cNvPr id="32827" name="AutoShape 79"/>
          <p:cNvCxnSpPr>
            <a:cxnSpLocks noChangeShapeType="1"/>
            <a:stCxn id="32781" idx="2"/>
          </p:cNvCxnSpPr>
          <p:nvPr/>
        </p:nvCxnSpPr>
        <p:spPr bwMode="auto">
          <a:xfrm flipH="1">
            <a:off x="5080000" y="5308600"/>
            <a:ext cx="25400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2828" name="AutoShape 80"/>
          <p:cNvCxnSpPr>
            <a:cxnSpLocks noChangeShapeType="1"/>
            <a:stCxn id="32822" idx="6"/>
            <a:endCxn id="32804" idx="6"/>
          </p:cNvCxnSpPr>
          <p:nvPr/>
        </p:nvCxnSpPr>
        <p:spPr bwMode="auto">
          <a:xfrm flipV="1">
            <a:off x="6413500" y="4100513"/>
            <a:ext cx="254000" cy="1587"/>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29" name="Oval 81"/>
          <p:cNvSpPr>
            <a:spLocks noChangeArrowheads="1"/>
          </p:cNvSpPr>
          <p:nvPr/>
        </p:nvSpPr>
        <p:spPr bwMode="auto">
          <a:xfrm>
            <a:off x="6477000" y="3213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2830" name="AutoShape 82"/>
          <p:cNvCxnSpPr>
            <a:cxnSpLocks noChangeShapeType="1"/>
            <a:stCxn id="32816" idx="5"/>
            <a:endCxn id="32829" idx="1"/>
          </p:cNvCxnSpPr>
          <p:nvPr/>
        </p:nvCxnSpPr>
        <p:spPr bwMode="auto">
          <a:xfrm>
            <a:off x="6376988" y="3113088"/>
            <a:ext cx="1365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31" name="Oval 83"/>
          <p:cNvSpPr>
            <a:spLocks noChangeArrowheads="1"/>
          </p:cNvSpPr>
          <p:nvPr/>
        </p:nvSpPr>
        <p:spPr bwMode="auto">
          <a:xfrm>
            <a:off x="5334000" y="4292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2832" name="AutoShape 84"/>
          <p:cNvCxnSpPr>
            <a:cxnSpLocks noChangeShapeType="1"/>
            <a:stCxn id="32820" idx="3"/>
            <a:endCxn id="32831" idx="7"/>
          </p:cNvCxnSpPr>
          <p:nvPr/>
        </p:nvCxnSpPr>
        <p:spPr bwMode="auto">
          <a:xfrm flipH="1">
            <a:off x="5551488" y="4192588"/>
            <a:ext cx="1365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33" name="Oval 85"/>
          <p:cNvSpPr>
            <a:spLocks noChangeArrowheads="1"/>
          </p:cNvSpPr>
          <p:nvPr/>
        </p:nvSpPr>
        <p:spPr bwMode="auto">
          <a:xfrm>
            <a:off x="5334000" y="4737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cxnSp>
        <p:nvCxnSpPr>
          <p:cNvPr id="32834" name="AutoShape 86"/>
          <p:cNvCxnSpPr>
            <a:cxnSpLocks noChangeShapeType="1"/>
            <a:stCxn id="32833" idx="0"/>
            <a:endCxn id="32831" idx="4"/>
          </p:cNvCxnSpPr>
          <p:nvPr/>
        </p:nvCxnSpPr>
        <p:spPr bwMode="auto">
          <a:xfrm flipV="1">
            <a:off x="5461000" y="4546600"/>
            <a:ext cx="0"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2835" name="AutoShape 87"/>
          <p:cNvCxnSpPr>
            <a:cxnSpLocks noChangeShapeType="1"/>
            <a:stCxn id="32833" idx="2"/>
          </p:cNvCxnSpPr>
          <p:nvPr/>
        </p:nvCxnSpPr>
        <p:spPr bwMode="auto">
          <a:xfrm flipH="1">
            <a:off x="5080000" y="4864100"/>
            <a:ext cx="25400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2836" name="AutoShape 88"/>
          <p:cNvCxnSpPr>
            <a:cxnSpLocks noChangeShapeType="1"/>
            <a:stCxn id="32781" idx="0"/>
            <a:endCxn id="32833" idx="4"/>
          </p:cNvCxnSpPr>
          <p:nvPr/>
        </p:nvCxnSpPr>
        <p:spPr bwMode="auto">
          <a:xfrm flipV="1">
            <a:off x="5461000" y="4991100"/>
            <a:ext cx="0" cy="19050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sp>
        <p:nvSpPr>
          <p:cNvPr id="32837" name="Oval 89"/>
          <p:cNvSpPr>
            <a:spLocks noChangeArrowheads="1"/>
          </p:cNvSpPr>
          <p:nvPr/>
        </p:nvSpPr>
        <p:spPr bwMode="auto">
          <a:xfrm>
            <a:off x="3048000" y="5181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cxnSp>
        <p:nvCxnSpPr>
          <p:cNvPr id="32838" name="AutoShape 90"/>
          <p:cNvCxnSpPr>
            <a:cxnSpLocks noChangeShapeType="1"/>
            <a:stCxn id="32847" idx="1"/>
            <a:endCxn id="32837" idx="5"/>
          </p:cNvCxnSpPr>
          <p:nvPr/>
        </p:nvCxnSpPr>
        <p:spPr bwMode="auto">
          <a:xfrm flipH="1" flipV="1">
            <a:off x="3265488" y="5399088"/>
            <a:ext cx="207962"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39" name="Oval 91"/>
          <p:cNvSpPr>
            <a:spLocks noChangeArrowheads="1"/>
          </p:cNvSpPr>
          <p:nvPr/>
        </p:nvSpPr>
        <p:spPr bwMode="auto">
          <a:xfrm>
            <a:off x="3054350" y="4737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2840" name="AutoShape 92"/>
          <p:cNvCxnSpPr>
            <a:cxnSpLocks noChangeShapeType="1"/>
            <a:stCxn id="32837" idx="0"/>
            <a:endCxn id="32839" idx="4"/>
          </p:cNvCxnSpPr>
          <p:nvPr/>
        </p:nvCxnSpPr>
        <p:spPr bwMode="auto">
          <a:xfrm flipV="1">
            <a:off x="3175000" y="4991100"/>
            <a:ext cx="6350"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41" name="Oval 93"/>
          <p:cNvSpPr>
            <a:spLocks noChangeArrowheads="1"/>
          </p:cNvSpPr>
          <p:nvPr/>
        </p:nvSpPr>
        <p:spPr bwMode="auto">
          <a:xfrm>
            <a:off x="3435350" y="4419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cxnSp>
        <p:nvCxnSpPr>
          <p:cNvPr id="32842" name="AutoShape 94"/>
          <p:cNvCxnSpPr>
            <a:cxnSpLocks noChangeShapeType="1"/>
            <a:stCxn id="32839" idx="7"/>
            <a:endCxn id="32841" idx="3"/>
          </p:cNvCxnSpPr>
          <p:nvPr/>
        </p:nvCxnSpPr>
        <p:spPr bwMode="auto">
          <a:xfrm flipV="1">
            <a:off x="3271838" y="4637088"/>
            <a:ext cx="201612"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43" name="Oval 95"/>
          <p:cNvSpPr>
            <a:spLocks noChangeArrowheads="1"/>
          </p:cNvSpPr>
          <p:nvPr/>
        </p:nvSpPr>
        <p:spPr bwMode="auto">
          <a:xfrm>
            <a:off x="3816350" y="4737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cxnSp>
        <p:nvCxnSpPr>
          <p:cNvPr id="32844" name="AutoShape 96"/>
          <p:cNvCxnSpPr>
            <a:cxnSpLocks noChangeShapeType="1"/>
            <a:stCxn id="32841" idx="5"/>
            <a:endCxn id="32843" idx="1"/>
          </p:cNvCxnSpPr>
          <p:nvPr/>
        </p:nvCxnSpPr>
        <p:spPr bwMode="auto">
          <a:xfrm>
            <a:off x="3652838" y="4637088"/>
            <a:ext cx="201612"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45" name="Oval 97"/>
          <p:cNvSpPr>
            <a:spLocks noChangeArrowheads="1"/>
          </p:cNvSpPr>
          <p:nvPr/>
        </p:nvSpPr>
        <p:spPr bwMode="auto">
          <a:xfrm>
            <a:off x="3816350" y="5181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2846" name="AutoShape 98"/>
          <p:cNvCxnSpPr>
            <a:cxnSpLocks noChangeShapeType="1"/>
            <a:stCxn id="32845" idx="0"/>
            <a:endCxn id="32843" idx="4"/>
          </p:cNvCxnSpPr>
          <p:nvPr/>
        </p:nvCxnSpPr>
        <p:spPr bwMode="auto">
          <a:xfrm flipV="1">
            <a:off x="3943350" y="4991100"/>
            <a:ext cx="0" cy="19050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sp>
        <p:nvSpPr>
          <p:cNvPr id="32847" name="Oval 99"/>
          <p:cNvSpPr>
            <a:spLocks noChangeArrowheads="1"/>
          </p:cNvSpPr>
          <p:nvPr/>
        </p:nvSpPr>
        <p:spPr bwMode="auto">
          <a:xfrm>
            <a:off x="3435350" y="5499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2848" name="AutoShape 100"/>
          <p:cNvCxnSpPr>
            <a:cxnSpLocks noChangeShapeType="1"/>
            <a:stCxn id="32845" idx="3"/>
            <a:endCxn id="32847" idx="7"/>
          </p:cNvCxnSpPr>
          <p:nvPr/>
        </p:nvCxnSpPr>
        <p:spPr bwMode="auto">
          <a:xfrm flipH="1">
            <a:off x="3652838" y="5399088"/>
            <a:ext cx="201612"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49" name="Oval 101"/>
          <p:cNvSpPr>
            <a:spLocks noChangeArrowheads="1"/>
          </p:cNvSpPr>
          <p:nvPr/>
        </p:nvSpPr>
        <p:spPr bwMode="auto">
          <a:xfrm>
            <a:off x="4324350" y="4737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2850" name="Oval 102"/>
          <p:cNvSpPr>
            <a:spLocks noChangeArrowheads="1"/>
          </p:cNvSpPr>
          <p:nvPr/>
        </p:nvSpPr>
        <p:spPr bwMode="auto">
          <a:xfrm>
            <a:off x="4324350" y="5181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cxnSp>
        <p:nvCxnSpPr>
          <p:cNvPr id="32851" name="AutoShape 103"/>
          <p:cNvCxnSpPr>
            <a:cxnSpLocks noChangeShapeType="1"/>
            <a:stCxn id="32850" idx="0"/>
            <a:endCxn id="32849" idx="4"/>
          </p:cNvCxnSpPr>
          <p:nvPr/>
        </p:nvCxnSpPr>
        <p:spPr bwMode="auto">
          <a:xfrm flipV="1">
            <a:off x="4451350" y="4991100"/>
            <a:ext cx="0" cy="19050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cxnSp>
        <p:nvCxnSpPr>
          <p:cNvPr id="32852" name="AutoShape 104"/>
          <p:cNvCxnSpPr>
            <a:cxnSpLocks noChangeShapeType="1"/>
            <a:stCxn id="32843" idx="6"/>
            <a:endCxn id="32849" idx="2"/>
          </p:cNvCxnSpPr>
          <p:nvPr/>
        </p:nvCxnSpPr>
        <p:spPr bwMode="auto">
          <a:xfrm>
            <a:off x="4070350" y="4864100"/>
            <a:ext cx="25400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2853" name="AutoShape 105"/>
          <p:cNvCxnSpPr>
            <a:cxnSpLocks noChangeShapeType="1"/>
            <a:stCxn id="32845" idx="6"/>
            <a:endCxn id="32850" idx="2"/>
          </p:cNvCxnSpPr>
          <p:nvPr/>
        </p:nvCxnSpPr>
        <p:spPr bwMode="auto">
          <a:xfrm>
            <a:off x="4070350" y="5308600"/>
            <a:ext cx="25400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54" name="Oval 106"/>
          <p:cNvSpPr>
            <a:spLocks noChangeArrowheads="1"/>
          </p:cNvSpPr>
          <p:nvPr/>
        </p:nvSpPr>
        <p:spPr bwMode="auto">
          <a:xfrm>
            <a:off x="4826000" y="47371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sp>
        <p:nvSpPr>
          <p:cNvPr id="32855" name="Oval 107"/>
          <p:cNvSpPr>
            <a:spLocks noChangeArrowheads="1"/>
          </p:cNvSpPr>
          <p:nvPr/>
        </p:nvSpPr>
        <p:spPr bwMode="auto">
          <a:xfrm>
            <a:off x="4826000" y="51816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2856" name="AutoShape 109"/>
          <p:cNvCxnSpPr>
            <a:cxnSpLocks noChangeShapeType="1"/>
            <a:stCxn id="32849" idx="6"/>
            <a:endCxn id="32854" idx="2"/>
          </p:cNvCxnSpPr>
          <p:nvPr/>
        </p:nvCxnSpPr>
        <p:spPr bwMode="auto">
          <a:xfrm>
            <a:off x="4578350" y="4864100"/>
            <a:ext cx="24765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2857" name="AutoShape 110"/>
          <p:cNvCxnSpPr>
            <a:cxnSpLocks noChangeShapeType="1"/>
            <a:stCxn id="32850" idx="6"/>
            <a:endCxn id="32855" idx="2"/>
          </p:cNvCxnSpPr>
          <p:nvPr/>
        </p:nvCxnSpPr>
        <p:spPr bwMode="auto">
          <a:xfrm>
            <a:off x="4578350" y="5308600"/>
            <a:ext cx="24765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2858" name="Rectangle 112"/>
          <p:cNvSpPr>
            <a:spLocks noChangeArrowheads="1"/>
          </p:cNvSpPr>
          <p:nvPr/>
        </p:nvSpPr>
        <p:spPr bwMode="auto">
          <a:xfrm>
            <a:off x="457200" y="3006725"/>
            <a:ext cx="46132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pPr>
              <a:lnSpc>
                <a:spcPts val="2600"/>
              </a:lnSpc>
              <a:buClr>
                <a:srgbClr val="003399"/>
              </a:buClr>
              <a:buSzPct val="50000"/>
              <a:buFont typeface="Monotype Sorts" pitchFamily="48" charset="2"/>
              <a:buNone/>
            </a:pPr>
            <a:r>
              <a:rPr lang="en-US" sz="1400">
                <a:solidFill>
                  <a:srgbClr val="003399"/>
                </a:solidFill>
              </a:rPr>
              <a:t>Ex:  </a:t>
            </a:r>
            <a:r>
              <a:rPr lang="en-US" sz="1400" b="1">
                <a:latin typeface="Courier New" pitchFamily="49" charset="0"/>
              </a:rPr>
              <a:t>GUCGAUUGAGCGAAUGUAACAACGUGGCUACGGCGAGA</a:t>
            </a:r>
            <a:endParaRPr lang="en-US"/>
          </a:p>
        </p:txBody>
      </p:sp>
      <p:sp>
        <p:nvSpPr>
          <p:cNvPr id="32859" name="Rectangle 115"/>
          <p:cNvSpPr>
            <a:spLocks noChangeArrowheads="1"/>
          </p:cNvSpPr>
          <p:nvPr/>
        </p:nvSpPr>
        <p:spPr bwMode="auto">
          <a:xfrm>
            <a:off x="2170113" y="6137275"/>
            <a:ext cx="2789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solidFill>
                  <a:schemeClr val="hlink"/>
                </a:solidFill>
              </a:rPr>
              <a:t>complementary base pairs:  A-U, C-G</a:t>
            </a:r>
          </a:p>
        </p:txBody>
      </p:sp>
      <p:cxnSp>
        <p:nvCxnSpPr>
          <p:cNvPr id="32860" name="AutoShape 116"/>
          <p:cNvCxnSpPr>
            <a:cxnSpLocks noChangeShapeType="1"/>
            <a:stCxn id="32855" idx="0"/>
            <a:endCxn id="32854" idx="4"/>
          </p:cNvCxnSpPr>
          <p:nvPr/>
        </p:nvCxnSpPr>
        <p:spPr bwMode="auto">
          <a:xfrm flipV="1">
            <a:off x="4953000" y="4991100"/>
            <a:ext cx="0" cy="19050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C35961CC-E2DD-42E9-A382-8491D9D6F64A}" type="slidenum">
              <a:rPr lang="en-US" sz="800"/>
              <a:pPr/>
              <a:t>31</a:t>
            </a:fld>
            <a:endParaRPr lang="en-US" sz="1400"/>
          </a:p>
        </p:txBody>
      </p:sp>
      <p:sp>
        <p:nvSpPr>
          <p:cNvPr id="33795" name="Rectangle 2"/>
          <p:cNvSpPr>
            <a:spLocks noGrp="1" noChangeArrowheads="1"/>
          </p:cNvSpPr>
          <p:nvPr>
            <p:ph type="title"/>
          </p:nvPr>
        </p:nvSpPr>
        <p:spPr/>
        <p:txBody>
          <a:bodyPr/>
          <a:lstStyle/>
          <a:p>
            <a:r>
              <a:rPr lang="en-US"/>
              <a:t>RNA Secondary Structure</a:t>
            </a:r>
          </a:p>
        </p:txBody>
      </p:sp>
      <p:sp>
        <p:nvSpPr>
          <p:cNvPr id="33796" name="Rectangle 3"/>
          <p:cNvSpPr>
            <a:spLocks noGrp="1" noChangeArrowheads="1"/>
          </p:cNvSpPr>
          <p:nvPr>
            <p:ph type="body" idx="1"/>
          </p:nvPr>
        </p:nvSpPr>
        <p:spPr/>
        <p:txBody>
          <a:bodyPr/>
          <a:lstStyle/>
          <a:p>
            <a:pPr marL="0" indent="0"/>
            <a:r>
              <a:rPr lang="en-US"/>
              <a:t>Secondary structure.  </a:t>
            </a:r>
            <a:r>
              <a:rPr lang="en-US">
                <a:solidFill>
                  <a:schemeClr val="tx1"/>
                </a:solidFill>
              </a:rPr>
              <a:t>A set of pairs S = { (b</a:t>
            </a:r>
            <a:r>
              <a:rPr lang="en-US" baseline="-25000">
                <a:solidFill>
                  <a:schemeClr val="tx1"/>
                </a:solidFill>
              </a:rPr>
              <a:t>i</a:t>
            </a:r>
            <a:r>
              <a:rPr lang="en-US">
                <a:solidFill>
                  <a:schemeClr val="tx1"/>
                </a:solidFill>
              </a:rPr>
              <a:t>, b</a:t>
            </a:r>
            <a:r>
              <a:rPr lang="en-US" baseline="-25000">
                <a:solidFill>
                  <a:schemeClr val="tx1"/>
                </a:solidFill>
              </a:rPr>
              <a:t>j</a:t>
            </a:r>
            <a:r>
              <a:rPr lang="en-US">
                <a:solidFill>
                  <a:schemeClr val="tx1"/>
                </a:solidFill>
              </a:rPr>
              <a:t>) } that satisfy:</a:t>
            </a:r>
            <a:endParaRPr lang="en-US"/>
          </a:p>
          <a:p>
            <a:pPr lvl="1"/>
            <a:r>
              <a:rPr lang="en-US">
                <a:solidFill>
                  <a:schemeClr val="hlink"/>
                </a:solidFill>
              </a:rPr>
              <a:t>[Watson-Crick.]</a:t>
            </a:r>
            <a:r>
              <a:rPr lang="en-US"/>
              <a:t>  S is a matching and each pair in S is a Watson-Crick complement: A-U, U-A, C-G, or G-C.</a:t>
            </a:r>
          </a:p>
          <a:p>
            <a:pPr lvl="1"/>
            <a:r>
              <a:rPr lang="en-US">
                <a:solidFill>
                  <a:schemeClr val="hlink"/>
                </a:solidFill>
              </a:rPr>
              <a:t>[No sharp turns.]</a:t>
            </a:r>
            <a:r>
              <a:rPr lang="en-US"/>
              <a:t>  The ends of each pair are separated by at least 4 intervening bases.  If (b</a:t>
            </a:r>
            <a:r>
              <a:rPr lang="en-US" baseline="-25000"/>
              <a:t>i</a:t>
            </a:r>
            <a:r>
              <a:rPr lang="en-US"/>
              <a:t>, b</a:t>
            </a:r>
            <a:r>
              <a:rPr lang="en-US" baseline="-25000"/>
              <a:t>j</a:t>
            </a:r>
            <a:r>
              <a:rPr lang="en-US"/>
              <a:t>) </a:t>
            </a:r>
            <a:r>
              <a:rPr lang="en-US">
                <a:sym typeface="Symbol" pitchFamily="18" charset="2"/>
              </a:rPr>
              <a:t> S, then i &lt; j - 4.</a:t>
            </a:r>
          </a:p>
          <a:p>
            <a:pPr lvl="1"/>
            <a:r>
              <a:rPr lang="en-US">
                <a:solidFill>
                  <a:schemeClr val="hlink"/>
                </a:solidFill>
                <a:sym typeface="Symbol" pitchFamily="18" charset="2"/>
              </a:rPr>
              <a:t>[Non-crossing.]</a:t>
            </a:r>
            <a:r>
              <a:rPr lang="en-US">
                <a:sym typeface="Symbol" pitchFamily="18" charset="2"/>
              </a:rPr>
              <a:t>  If </a:t>
            </a:r>
            <a:r>
              <a:rPr lang="en-US"/>
              <a:t>(b</a:t>
            </a:r>
            <a:r>
              <a:rPr lang="en-US" baseline="-25000"/>
              <a:t>i</a:t>
            </a:r>
            <a:r>
              <a:rPr lang="en-US"/>
              <a:t>, b</a:t>
            </a:r>
            <a:r>
              <a:rPr lang="en-US" baseline="-25000"/>
              <a:t>j</a:t>
            </a:r>
            <a:r>
              <a:rPr lang="en-US"/>
              <a:t>)  and (b</a:t>
            </a:r>
            <a:r>
              <a:rPr lang="en-US" baseline="-25000"/>
              <a:t>k</a:t>
            </a:r>
            <a:r>
              <a:rPr lang="en-US"/>
              <a:t>, b</a:t>
            </a:r>
            <a:r>
              <a:rPr lang="en-US" baseline="-25000"/>
              <a:t>l</a:t>
            </a:r>
            <a:r>
              <a:rPr lang="en-US"/>
              <a:t>) </a:t>
            </a:r>
            <a:r>
              <a:rPr lang="en-US">
                <a:sym typeface="Symbol" pitchFamily="18" charset="2"/>
              </a:rPr>
              <a:t>are two pairs in S, then we cannot have i &lt; k &lt; j &lt; l.</a:t>
            </a:r>
          </a:p>
          <a:p>
            <a:pPr lvl="1"/>
            <a:endParaRPr lang="en-US">
              <a:sym typeface="Symbol" pitchFamily="18" charset="2"/>
            </a:endParaRPr>
          </a:p>
          <a:p>
            <a:pPr marL="0" indent="0"/>
            <a:endParaRPr lang="en-US"/>
          </a:p>
          <a:p>
            <a:pPr marL="0" indent="0"/>
            <a:r>
              <a:rPr lang="en-US"/>
              <a:t>Free energy.  </a:t>
            </a:r>
            <a:r>
              <a:rPr lang="en-US">
                <a:solidFill>
                  <a:schemeClr val="tx1"/>
                </a:solidFill>
              </a:rPr>
              <a:t>Usual hypothesis is that an RNA molecule will form the secondary structure with the optimum total free energy.</a:t>
            </a:r>
          </a:p>
          <a:p>
            <a:pPr marL="0" indent="0"/>
            <a:endParaRPr lang="en-US">
              <a:solidFill>
                <a:schemeClr val="tx1"/>
              </a:solidFill>
            </a:endParaRPr>
          </a:p>
          <a:p>
            <a:pPr marL="0" indent="0"/>
            <a:endParaRPr lang="en-US">
              <a:solidFill>
                <a:schemeClr val="tx1"/>
              </a:solidFill>
            </a:endParaRPr>
          </a:p>
          <a:p>
            <a:pPr marL="0" indent="0"/>
            <a:r>
              <a:rPr lang="en-US"/>
              <a:t>Goal.  </a:t>
            </a:r>
            <a:r>
              <a:rPr lang="en-US">
                <a:solidFill>
                  <a:schemeClr val="tx1"/>
                </a:solidFill>
              </a:rPr>
              <a:t>Given an RNA molecule B = b</a:t>
            </a:r>
            <a:r>
              <a:rPr lang="en-US" baseline="-25000">
                <a:solidFill>
                  <a:schemeClr val="tx1"/>
                </a:solidFill>
              </a:rPr>
              <a:t>1</a:t>
            </a:r>
            <a:r>
              <a:rPr lang="en-US">
                <a:solidFill>
                  <a:schemeClr val="tx1"/>
                </a:solidFill>
              </a:rPr>
              <a:t>b</a:t>
            </a:r>
            <a:r>
              <a:rPr lang="en-US" baseline="-25000">
                <a:solidFill>
                  <a:schemeClr val="tx1"/>
                </a:solidFill>
              </a:rPr>
              <a:t>2</a:t>
            </a:r>
            <a:r>
              <a:rPr lang="en-US">
                <a:solidFill>
                  <a:schemeClr val="tx1"/>
                </a:solidFill>
                <a:sym typeface="Symbol" pitchFamily="18" charset="2"/>
              </a:rPr>
              <a:t></a:t>
            </a:r>
            <a:r>
              <a:rPr lang="en-US">
                <a:solidFill>
                  <a:schemeClr val="tx1"/>
                </a:solidFill>
              </a:rPr>
              <a:t>b</a:t>
            </a:r>
            <a:r>
              <a:rPr lang="en-US" baseline="-25000">
                <a:solidFill>
                  <a:schemeClr val="tx1"/>
                </a:solidFill>
              </a:rPr>
              <a:t>n</a:t>
            </a:r>
            <a:r>
              <a:rPr lang="en-US">
                <a:solidFill>
                  <a:schemeClr val="tx1"/>
                </a:solidFill>
              </a:rPr>
              <a:t>, find a secondary structure S that maximizes the number of base pairs.</a:t>
            </a:r>
            <a:endParaRPr lang="en-US"/>
          </a:p>
        </p:txBody>
      </p:sp>
      <p:sp>
        <p:nvSpPr>
          <p:cNvPr id="33797" name="Line 4"/>
          <p:cNvSpPr>
            <a:spLocks noChangeShapeType="1"/>
          </p:cNvSpPr>
          <p:nvPr/>
        </p:nvSpPr>
        <p:spPr bwMode="auto">
          <a:xfrm flipH="1" flipV="1">
            <a:off x="6219825" y="4603750"/>
            <a:ext cx="95250" cy="1682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3798" name="Rectangle 5"/>
          <p:cNvSpPr>
            <a:spLocks noChangeArrowheads="1"/>
          </p:cNvSpPr>
          <p:nvPr/>
        </p:nvSpPr>
        <p:spPr bwMode="auto">
          <a:xfrm>
            <a:off x="5767388" y="4784725"/>
            <a:ext cx="2987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lIns="92075" tIns="46038" rIns="92075" bIns="46038">
            <a:spAutoFit/>
          </a:bodyPr>
          <a:lstStyle/>
          <a:p>
            <a:r>
              <a:rPr lang="en-US" sz="1200">
                <a:solidFill>
                  <a:schemeClr val="hlink"/>
                </a:solidFill>
              </a:rPr>
              <a:t>approximate by number of base pairs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6B39B5D4-DD25-4255-8518-7F8236669539}" type="slidenum">
              <a:rPr lang="en-US" sz="800"/>
              <a:pPr/>
              <a:t>32</a:t>
            </a:fld>
            <a:endParaRPr lang="en-US" sz="1400"/>
          </a:p>
        </p:txBody>
      </p:sp>
      <p:sp>
        <p:nvSpPr>
          <p:cNvPr id="34819" name="Rectangle 2"/>
          <p:cNvSpPr>
            <a:spLocks noGrp="1" noChangeArrowheads="1"/>
          </p:cNvSpPr>
          <p:nvPr>
            <p:ph type="title"/>
          </p:nvPr>
        </p:nvSpPr>
        <p:spPr/>
        <p:txBody>
          <a:bodyPr/>
          <a:lstStyle/>
          <a:p>
            <a:r>
              <a:rPr lang="en-US"/>
              <a:t>RNA Secondary Structure:  Examples</a:t>
            </a:r>
          </a:p>
        </p:txBody>
      </p:sp>
      <p:sp>
        <p:nvSpPr>
          <p:cNvPr id="34820" name="Rectangle 3"/>
          <p:cNvSpPr>
            <a:spLocks noGrp="1" noChangeArrowheads="1"/>
          </p:cNvSpPr>
          <p:nvPr>
            <p:ph type="body" idx="1"/>
          </p:nvPr>
        </p:nvSpPr>
        <p:spPr/>
        <p:txBody>
          <a:bodyPr/>
          <a:lstStyle/>
          <a:p>
            <a:pPr marL="0" indent="0"/>
            <a:r>
              <a:rPr lang="en-US"/>
              <a:t>Examples.</a:t>
            </a:r>
          </a:p>
        </p:txBody>
      </p:sp>
      <p:sp>
        <p:nvSpPr>
          <p:cNvPr id="34821" name="Oval 6"/>
          <p:cNvSpPr>
            <a:spLocks noChangeArrowheads="1"/>
          </p:cNvSpPr>
          <p:nvPr/>
        </p:nvSpPr>
        <p:spPr bwMode="auto">
          <a:xfrm>
            <a:off x="1641475" y="19177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cxnSp>
        <p:nvCxnSpPr>
          <p:cNvPr id="34822" name="AutoShape 7"/>
          <p:cNvCxnSpPr>
            <a:cxnSpLocks noChangeShapeType="1"/>
            <a:stCxn id="34827" idx="1"/>
            <a:endCxn id="34821" idx="5"/>
          </p:cNvCxnSpPr>
          <p:nvPr/>
        </p:nvCxnSpPr>
        <p:spPr bwMode="auto">
          <a:xfrm flipH="1" flipV="1">
            <a:off x="1858963" y="2135188"/>
            <a:ext cx="130175" cy="14605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823" name="Oval 8"/>
          <p:cNvSpPr>
            <a:spLocks noChangeArrowheads="1"/>
          </p:cNvSpPr>
          <p:nvPr/>
        </p:nvSpPr>
        <p:spPr bwMode="auto">
          <a:xfrm>
            <a:off x="1958975" y="16002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4824" name="AutoShape 9"/>
          <p:cNvCxnSpPr>
            <a:cxnSpLocks noChangeShapeType="1"/>
            <a:stCxn id="34821" idx="7"/>
            <a:endCxn id="34823" idx="3"/>
          </p:cNvCxnSpPr>
          <p:nvPr/>
        </p:nvCxnSpPr>
        <p:spPr bwMode="auto">
          <a:xfrm flipV="1">
            <a:off x="1858963" y="1817688"/>
            <a:ext cx="1365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825" name="Oval 10"/>
          <p:cNvSpPr>
            <a:spLocks noChangeArrowheads="1"/>
          </p:cNvSpPr>
          <p:nvPr/>
        </p:nvSpPr>
        <p:spPr bwMode="auto">
          <a:xfrm>
            <a:off x="2466975" y="16002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4826" name="AutoShape 11"/>
          <p:cNvCxnSpPr>
            <a:cxnSpLocks noChangeShapeType="1"/>
            <a:stCxn id="34823" idx="6"/>
            <a:endCxn id="34825" idx="2"/>
          </p:cNvCxnSpPr>
          <p:nvPr/>
        </p:nvCxnSpPr>
        <p:spPr bwMode="auto">
          <a:xfrm>
            <a:off x="2212975" y="1727200"/>
            <a:ext cx="25400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827" name="Oval 12"/>
          <p:cNvSpPr>
            <a:spLocks noChangeArrowheads="1"/>
          </p:cNvSpPr>
          <p:nvPr/>
        </p:nvSpPr>
        <p:spPr bwMode="auto">
          <a:xfrm>
            <a:off x="1952625" y="2244725"/>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cxnSp>
        <p:nvCxnSpPr>
          <p:cNvPr id="34828" name="AutoShape 13"/>
          <p:cNvCxnSpPr>
            <a:cxnSpLocks noChangeShapeType="1"/>
            <a:stCxn id="34836" idx="3"/>
            <a:endCxn id="34830" idx="7"/>
          </p:cNvCxnSpPr>
          <p:nvPr/>
        </p:nvCxnSpPr>
        <p:spPr bwMode="auto">
          <a:xfrm flipH="1">
            <a:off x="2673350" y="2135188"/>
            <a:ext cx="147638"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829" name="Oval 14"/>
          <p:cNvSpPr>
            <a:spLocks noChangeArrowheads="1"/>
          </p:cNvSpPr>
          <p:nvPr/>
        </p:nvSpPr>
        <p:spPr bwMode="auto">
          <a:xfrm>
            <a:off x="1952625" y="26797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sp>
        <p:nvSpPr>
          <p:cNvPr id="34830" name="Oval 15"/>
          <p:cNvSpPr>
            <a:spLocks noChangeArrowheads="1"/>
          </p:cNvSpPr>
          <p:nvPr/>
        </p:nvSpPr>
        <p:spPr bwMode="auto">
          <a:xfrm>
            <a:off x="2455863" y="22352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831" name="Oval 16"/>
          <p:cNvSpPr>
            <a:spLocks noChangeArrowheads="1"/>
          </p:cNvSpPr>
          <p:nvPr/>
        </p:nvSpPr>
        <p:spPr bwMode="auto">
          <a:xfrm>
            <a:off x="2460625" y="26797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cxnSp>
        <p:nvCxnSpPr>
          <p:cNvPr id="34832" name="AutoShape 17"/>
          <p:cNvCxnSpPr>
            <a:cxnSpLocks noChangeShapeType="1"/>
            <a:stCxn id="34827" idx="6"/>
            <a:endCxn id="34830" idx="2"/>
          </p:cNvCxnSpPr>
          <p:nvPr/>
        </p:nvCxnSpPr>
        <p:spPr bwMode="auto">
          <a:xfrm flipV="1">
            <a:off x="2206625" y="2362200"/>
            <a:ext cx="249238" cy="9525"/>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cxnSp>
        <p:nvCxnSpPr>
          <p:cNvPr id="34833" name="AutoShape 18"/>
          <p:cNvCxnSpPr>
            <a:cxnSpLocks noChangeShapeType="1"/>
            <a:stCxn id="34831" idx="0"/>
            <a:endCxn id="34830" idx="4"/>
          </p:cNvCxnSpPr>
          <p:nvPr/>
        </p:nvCxnSpPr>
        <p:spPr bwMode="auto">
          <a:xfrm flipH="1" flipV="1">
            <a:off x="2582863" y="2489200"/>
            <a:ext cx="4762"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834" name="AutoShape 19"/>
          <p:cNvCxnSpPr>
            <a:cxnSpLocks noChangeShapeType="1"/>
            <a:stCxn id="34829" idx="0"/>
            <a:endCxn id="34827" idx="4"/>
          </p:cNvCxnSpPr>
          <p:nvPr/>
        </p:nvCxnSpPr>
        <p:spPr bwMode="auto">
          <a:xfrm flipV="1">
            <a:off x="2079625" y="2498725"/>
            <a:ext cx="0" cy="18097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835" name="AutoShape 20"/>
          <p:cNvCxnSpPr>
            <a:cxnSpLocks noChangeShapeType="1"/>
            <a:stCxn id="34829" idx="6"/>
            <a:endCxn id="34831" idx="2"/>
          </p:cNvCxnSpPr>
          <p:nvPr/>
        </p:nvCxnSpPr>
        <p:spPr bwMode="auto">
          <a:xfrm>
            <a:off x="2206625" y="2806700"/>
            <a:ext cx="254000" cy="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sp>
        <p:nvSpPr>
          <p:cNvPr id="34836" name="Oval 22"/>
          <p:cNvSpPr>
            <a:spLocks noChangeArrowheads="1"/>
          </p:cNvSpPr>
          <p:nvPr/>
        </p:nvSpPr>
        <p:spPr bwMode="auto">
          <a:xfrm>
            <a:off x="2784475" y="19177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cxnSp>
        <p:nvCxnSpPr>
          <p:cNvPr id="34837" name="AutoShape 23"/>
          <p:cNvCxnSpPr>
            <a:cxnSpLocks noChangeShapeType="1"/>
            <a:stCxn id="34825" idx="5"/>
            <a:endCxn id="34836" idx="1"/>
          </p:cNvCxnSpPr>
          <p:nvPr/>
        </p:nvCxnSpPr>
        <p:spPr bwMode="auto">
          <a:xfrm>
            <a:off x="2684463" y="1817688"/>
            <a:ext cx="1365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838" name="Oval 26"/>
          <p:cNvSpPr>
            <a:spLocks noChangeArrowheads="1"/>
          </p:cNvSpPr>
          <p:nvPr/>
        </p:nvSpPr>
        <p:spPr bwMode="auto">
          <a:xfrm>
            <a:off x="1952625" y="30988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4839" name="Oval 27"/>
          <p:cNvSpPr>
            <a:spLocks noChangeArrowheads="1"/>
          </p:cNvSpPr>
          <p:nvPr/>
        </p:nvSpPr>
        <p:spPr bwMode="auto">
          <a:xfrm>
            <a:off x="2460625" y="30988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4840" name="AutoShape 28"/>
          <p:cNvCxnSpPr>
            <a:cxnSpLocks noChangeShapeType="1"/>
            <a:stCxn id="34839" idx="0"/>
            <a:endCxn id="34831" idx="4"/>
          </p:cNvCxnSpPr>
          <p:nvPr/>
        </p:nvCxnSpPr>
        <p:spPr bwMode="auto">
          <a:xfrm flipV="1">
            <a:off x="2587625" y="2933700"/>
            <a:ext cx="0" cy="1651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841" name="AutoShape 29"/>
          <p:cNvCxnSpPr>
            <a:cxnSpLocks noChangeShapeType="1"/>
            <a:stCxn id="34838" idx="0"/>
            <a:endCxn id="34829" idx="4"/>
          </p:cNvCxnSpPr>
          <p:nvPr/>
        </p:nvCxnSpPr>
        <p:spPr bwMode="auto">
          <a:xfrm flipV="1">
            <a:off x="2079625" y="2933700"/>
            <a:ext cx="0" cy="1651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842" name="AutoShape 30"/>
          <p:cNvCxnSpPr>
            <a:cxnSpLocks noChangeShapeType="1"/>
            <a:stCxn id="34838" idx="6"/>
            <a:endCxn id="34839" idx="2"/>
          </p:cNvCxnSpPr>
          <p:nvPr/>
        </p:nvCxnSpPr>
        <p:spPr bwMode="auto">
          <a:xfrm>
            <a:off x="2206625" y="3225800"/>
            <a:ext cx="254000" cy="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sp>
        <p:nvSpPr>
          <p:cNvPr id="34843" name="Oval 46"/>
          <p:cNvSpPr>
            <a:spLocks noChangeArrowheads="1"/>
          </p:cNvSpPr>
          <p:nvPr/>
        </p:nvSpPr>
        <p:spPr bwMode="auto">
          <a:xfrm>
            <a:off x="12509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sp>
        <p:nvSpPr>
          <p:cNvPr id="34844" name="Oval 47"/>
          <p:cNvSpPr>
            <a:spLocks noChangeArrowheads="1"/>
          </p:cNvSpPr>
          <p:nvPr/>
        </p:nvSpPr>
        <p:spPr bwMode="auto">
          <a:xfrm>
            <a:off x="14795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45" name="AutoShape 48"/>
          <p:cNvCxnSpPr>
            <a:cxnSpLocks noChangeShapeType="1"/>
            <a:stCxn id="34843" idx="6"/>
            <a:endCxn id="34844" idx="2"/>
          </p:cNvCxnSpPr>
          <p:nvPr/>
        </p:nvCxnSpPr>
        <p:spPr bwMode="auto">
          <a:xfrm>
            <a:off x="12969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846" name="Oval 49"/>
          <p:cNvSpPr>
            <a:spLocks noChangeArrowheads="1"/>
          </p:cNvSpPr>
          <p:nvPr/>
        </p:nvSpPr>
        <p:spPr bwMode="auto">
          <a:xfrm>
            <a:off x="1143000" y="5113338"/>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sp>
        <p:nvSpPr>
          <p:cNvPr id="34847" name="Oval 50"/>
          <p:cNvSpPr>
            <a:spLocks noChangeArrowheads="1"/>
          </p:cNvSpPr>
          <p:nvPr/>
        </p:nvSpPr>
        <p:spPr bwMode="auto">
          <a:xfrm>
            <a:off x="13874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4848" name="Oval 51"/>
          <p:cNvSpPr>
            <a:spLocks noChangeArrowheads="1"/>
          </p:cNvSpPr>
          <p:nvPr/>
        </p:nvSpPr>
        <p:spPr bwMode="auto">
          <a:xfrm>
            <a:off x="17081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49" name="AutoShape 52"/>
          <p:cNvCxnSpPr>
            <a:cxnSpLocks noChangeShapeType="1"/>
            <a:stCxn id="34844" idx="6"/>
            <a:endCxn id="34848" idx="2"/>
          </p:cNvCxnSpPr>
          <p:nvPr/>
        </p:nvCxnSpPr>
        <p:spPr bwMode="auto">
          <a:xfrm>
            <a:off x="15255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850" name="Oval 53"/>
          <p:cNvSpPr>
            <a:spLocks noChangeArrowheads="1"/>
          </p:cNvSpPr>
          <p:nvPr/>
        </p:nvSpPr>
        <p:spPr bwMode="auto">
          <a:xfrm>
            <a:off x="16160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851" name="Oval 54"/>
          <p:cNvSpPr>
            <a:spLocks noChangeArrowheads="1"/>
          </p:cNvSpPr>
          <p:nvPr/>
        </p:nvSpPr>
        <p:spPr bwMode="auto">
          <a:xfrm>
            <a:off x="19367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52" name="AutoShape 55"/>
          <p:cNvCxnSpPr>
            <a:cxnSpLocks noChangeShapeType="1"/>
            <a:stCxn id="34848" idx="6"/>
            <a:endCxn id="34851" idx="2"/>
          </p:cNvCxnSpPr>
          <p:nvPr/>
        </p:nvCxnSpPr>
        <p:spPr bwMode="auto">
          <a:xfrm>
            <a:off x="17541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853" name="Oval 56"/>
          <p:cNvSpPr>
            <a:spLocks noChangeArrowheads="1"/>
          </p:cNvSpPr>
          <p:nvPr/>
        </p:nvSpPr>
        <p:spPr bwMode="auto">
          <a:xfrm>
            <a:off x="18446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4854" name="Oval 57"/>
          <p:cNvSpPr>
            <a:spLocks noChangeArrowheads="1"/>
          </p:cNvSpPr>
          <p:nvPr/>
        </p:nvSpPr>
        <p:spPr bwMode="auto">
          <a:xfrm>
            <a:off x="21653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55" name="AutoShape 58"/>
          <p:cNvCxnSpPr>
            <a:cxnSpLocks noChangeShapeType="1"/>
            <a:stCxn id="34851" idx="6"/>
            <a:endCxn id="34854" idx="2"/>
          </p:cNvCxnSpPr>
          <p:nvPr/>
        </p:nvCxnSpPr>
        <p:spPr bwMode="auto">
          <a:xfrm>
            <a:off x="19827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856" name="Oval 59"/>
          <p:cNvSpPr>
            <a:spLocks noChangeArrowheads="1"/>
          </p:cNvSpPr>
          <p:nvPr/>
        </p:nvSpPr>
        <p:spPr bwMode="auto">
          <a:xfrm>
            <a:off x="20732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857" name="Oval 60"/>
          <p:cNvSpPr>
            <a:spLocks noChangeArrowheads="1"/>
          </p:cNvSpPr>
          <p:nvPr/>
        </p:nvSpPr>
        <p:spPr bwMode="auto">
          <a:xfrm>
            <a:off x="23939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58" name="AutoShape 61"/>
          <p:cNvCxnSpPr>
            <a:cxnSpLocks noChangeShapeType="1"/>
            <a:stCxn id="34854" idx="6"/>
            <a:endCxn id="34857" idx="2"/>
          </p:cNvCxnSpPr>
          <p:nvPr/>
        </p:nvCxnSpPr>
        <p:spPr bwMode="auto">
          <a:xfrm>
            <a:off x="22113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859" name="Oval 62"/>
          <p:cNvSpPr>
            <a:spLocks noChangeArrowheads="1"/>
          </p:cNvSpPr>
          <p:nvPr/>
        </p:nvSpPr>
        <p:spPr bwMode="auto">
          <a:xfrm>
            <a:off x="23018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860" name="Oval 63"/>
          <p:cNvSpPr>
            <a:spLocks noChangeArrowheads="1"/>
          </p:cNvSpPr>
          <p:nvPr/>
        </p:nvSpPr>
        <p:spPr bwMode="auto">
          <a:xfrm>
            <a:off x="26225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61" name="AutoShape 64"/>
          <p:cNvCxnSpPr>
            <a:cxnSpLocks noChangeShapeType="1"/>
            <a:stCxn id="34857" idx="6"/>
            <a:endCxn id="34860" idx="2"/>
          </p:cNvCxnSpPr>
          <p:nvPr/>
        </p:nvCxnSpPr>
        <p:spPr bwMode="auto">
          <a:xfrm>
            <a:off x="24399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862" name="Oval 65"/>
          <p:cNvSpPr>
            <a:spLocks noChangeArrowheads="1"/>
          </p:cNvSpPr>
          <p:nvPr/>
        </p:nvSpPr>
        <p:spPr bwMode="auto">
          <a:xfrm>
            <a:off x="25304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sp>
        <p:nvSpPr>
          <p:cNvPr id="34863" name="Oval 66"/>
          <p:cNvSpPr>
            <a:spLocks noChangeArrowheads="1"/>
          </p:cNvSpPr>
          <p:nvPr/>
        </p:nvSpPr>
        <p:spPr bwMode="auto">
          <a:xfrm>
            <a:off x="28511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64" name="AutoShape 67"/>
          <p:cNvCxnSpPr>
            <a:cxnSpLocks noChangeShapeType="1"/>
            <a:stCxn id="34860" idx="6"/>
            <a:endCxn id="34863" idx="2"/>
          </p:cNvCxnSpPr>
          <p:nvPr/>
        </p:nvCxnSpPr>
        <p:spPr bwMode="auto">
          <a:xfrm>
            <a:off x="26685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865" name="Oval 68"/>
          <p:cNvSpPr>
            <a:spLocks noChangeArrowheads="1"/>
          </p:cNvSpPr>
          <p:nvPr/>
        </p:nvSpPr>
        <p:spPr bwMode="auto">
          <a:xfrm>
            <a:off x="27590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sp>
        <p:nvSpPr>
          <p:cNvPr id="34866" name="Oval 69"/>
          <p:cNvSpPr>
            <a:spLocks noChangeArrowheads="1"/>
          </p:cNvSpPr>
          <p:nvPr/>
        </p:nvSpPr>
        <p:spPr bwMode="auto">
          <a:xfrm>
            <a:off x="30797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67" name="AutoShape 70"/>
          <p:cNvCxnSpPr>
            <a:cxnSpLocks noChangeShapeType="1"/>
            <a:stCxn id="34863" idx="6"/>
            <a:endCxn id="34866" idx="2"/>
          </p:cNvCxnSpPr>
          <p:nvPr/>
        </p:nvCxnSpPr>
        <p:spPr bwMode="auto">
          <a:xfrm>
            <a:off x="28971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868" name="Oval 71"/>
          <p:cNvSpPr>
            <a:spLocks noChangeArrowheads="1"/>
          </p:cNvSpPr>
          <p:nvPr/>
        </p:nvSpPr>
        <p:spPr bwMode="auto">
          <a:xfrm>
            <a:off x="29876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sp>
        <p:nvSpPr>
          <p:cNvPr id="34869" name="Oval 73"/>
          <p:cNvSpPr>
            <a:spLocks noChangeArrowheads="1"/>
          </p:cNvSpPr>
          <p:nvPr/>
        </p:nvSpPr>
        <p:spPr bwMode="auto">
          <a:xfrm>
            <a:off x="33083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70" name="AutoShape 74"/>
          <p:cNvCxnSpPr>
            <a:cxnSpLocks noChangeShapeType="1"/>
            <a:stCxn id="34866" idx="6"/>
            <a:endCxn id="34869" idx="2"/>
          </p:cNvCxnSpPr>
          <p:nvPr/>
        </p:nvCxnSpPr>
        <p:spPr bwMode="auto">
          <a:xfrm>
            <a:off x="31257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871" name="Oval 75"/>
          <p:cNvSpPr>
            <a:spLocks noChangeArrowheads="1"/>
          </p:cNvSpPr>
          <p:nvPr/>
        </p:nvSpPr>
        <p:spPr bwMode="auto">
          <a:xfrm>
            <a:off x="32162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cxnSp>
        <p:nvCxnSpPr>
          <p:cNvPr id="34872" name="AutoShape 80"/>
          <p:cNvCxnSpPr>
            <a:cxnSpLocks noChangeShapeType="1"/>
            <a:stCxn id="34876" idx="0"/>
            <a:endCxn id="34873" idx="4"/>
          </p:cNvCxnSpPr>
          <p:nvPr/>
        </p:nvCxnSpPr>
        <p:spPr bwMode="auto">
          <a:xfrm flipH="1" flipV="1">
            <a:off x="4521200" y="2057400"/>
            <a:ext cx="58738" cy="1778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873" name="Oval 81"/>
          <p:cNvSpPr>
            <a:spLocks noChangeArrowheads="1"/>
          </p:cNvSpPr>
          <p:nvPr/>
        </p:nvSpPr>
        <p:spPr bwMode="auto">
          <a:xfrm>
            <a:off x="4394200" y="1803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874" name="Oval 83"/>
          <p:cNvSpPr>
            <a:spLocks noChangeArrowheads="1"/>
          </p:cNvSpPr>
          <p:nvPr/>
        </p:nvSpPr>
        <p:spPr bwMode="auto">
          <a:xfrm>
            <a:off x="5080000" y="1803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4875" name="AutoShape 84"/>
          <p:cNvCxnSpPr>
            <a:cxnSpLocks noChangeShapeType="1"/>
            <a:stCxn id="34968" idx="5"/>
            <a:endCxn id="34874" idx="1"/>
          </p:cNvCxnSpPr>
          <p:nvPr/>
        </p:nvCxnSpPr>
        <p:spPr bwMode="auto">
          <a:xfrm>
            <a:off x="4967288" y="1665288"/>
            <a:ext cx="149225" cy="1746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876" name="Oval 85"/>
          <p:cNvSpPr>
            <a:spLocks noChangeArrowheads="1"/>
          </p:cNvSpPr>
          <p:nvPr/>
        </p:nvSpPr>
        <p:spPr bwMode="auto">
          <a:xfrm>
            <a:off x="4452938" y="22352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cxnSp>
        <p:nvCxnSpPr>
          <p:cNvPr id="34877" name="AutoShape 86"/>
          <p:cNvCxnSpPr>
            <a:cxnSpLocks noChangeShapeType="1"/>
            <a:stCxn id="34874" idx="4"/>
            <a:endCxn id="34879" idx="0"/>
          </p:cNvCxnSpPr>
          <p:nvPr/>
        </p:nvCxnSpPr>
        <p:spPr bwMode="auto">
          <a:xfrm flipH="1">
            <a:off x="5099050" y="2057400"/>
            <a:ext cx="107950" cy="1778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878" name="Oval 87"/>
          <p:cNvSpPr>
            <a:spLocks noChangeArrowheads="1"/>
          </p:cNvSpPr>
          <p:nvPr/>
        </p:nvSpPr>
        <p:spPr bwMode="auto">
          <a:xfrm>
            <a:off x="4452938" y="26797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sp>
        <p:nvSpPr>
          <p:cNvPr id="34879" name="Oval 88"/>
          <p:cNvSpPr>
            <a:spLocks noChangeArrowheads="1"/>
          </p:cNvSpPr>
          <p:nvPr/>
        </p:nvSpPr>
        <p:spPr bwMode="auto">
          <a:xfrm>
            <a:off x="4972050" y="22352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880" name="Oval 89"/>
          <p:cNvSpPr>
            <a:spLocks noChangeArrowheads="1"/>
          </p:cNvSpPr>
          <p:nvPr/>
        </p:nvSpPr>
        <p:spPr bwMode="auto">
          <a:xfrm>
            <a:off x="4972050" y="26797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cxnSp>
        <p:nvCxnSpPr>
          <p:cNvPr id="34881" name="AutoShape 90"/>
          <p:cNvCxnSpPr>
            <a:cxnSpLocks noChangeShapeType="1"/>
            <a:stCxn id="34876" idx="6"/>
            <a:endCxn id="34879" idx="2"/>
          </p:cNvCxnSpPr>
          <p:nvPr/>
        </p:nvCxnSpPr>
        <p:spPr bwMode="auto">
          <a:xfrm>
            <a:off x="4706938" y="2362200"/>
            <a:ext cx="265112" cy="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cxnSp>
        <p:nvCxnSpPr>
          <p:cNvPr id="34882" name="AutoShape 91"/>
          <p:cNvCxnSpPr>
            <a:cxnSpLocks noChangeShapeType="1"/>
            <a:stCxn id="34880" idx="0"/>
            <a:endCxn id="34879" idx="4"/>
          </p:cNvCxnSpPr>
          <p:nvPr/>
        </p:nvCxnSpPr>
        <p:spPr bwMode="auto">
          <a:xfrm flipV="1">
            <a:off x="5099050" y="2489200"/>
            <a:ext cx="0"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883" name="AutoShape 92"/>
          <p:cNvCxnSpPr>
            <a:cxnSpLocks noChangeShapeType="1"/>
            <a:stCxn id="34878" idx="0"/>
            <a:endCxn id="34876" idx="4"/>
          </p:cNvCxnSpPr>
          <p:nvPr/>
        </p:nvCxnSpPr>
        <p:spPr bwMode="auto">
          <a:xfrm flipV="1">
            <a:off x="4579938" y="2489200"/>
            <a:ext cx="0"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884" name="AutoShape 93"/>
          <p:cNvCxnSpPr>
            <a:cxnSpLocks noChangeShapeType="1"/>
            <a:stCxn id="34878" idx="6"/>
            <a:endCxn id="34880" idx="2"/>
          </p:cNvCxnSpPr>
          <p:nvPr/>
        </p:nvCxnSpPr>
        <p:spPr bwMode="auto">
          <a:xfrm>
            <a:off x="4706938" y="2806700"/>
            <a:ext cx="265112" cy="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sp>
        <p:nvSpPr>
          <p:cNvPr id="34885" name="Oval 96"/>
          <p:cNvSpPr>
            <a:spLocks noChangeArrowheads="1"/>
          </p:cNvSpPr>
          <p:nvPr/>
        </p:nvSpPr>
        <p:spPr bwMode="auto">
          <a:xfrm>
            <a:off x="4451350" y="30988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4886" name="Oval 97"/>
          <p:cNvSpPr>
            <a:spLocks noChangeArrowheads="1"/>
          </p:cNvSpPr>
          <p:nvPr/>
        </p:nvSpPr>
        <p:spPr bwMode="auto">
          <a:xfrm>
            <a:off x="4970463" y="30988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4887" name="AutoShape 98"/>
          <p:cNvCxnSpPr>
            <a:cxnSpLocks noChangeShapeType="1"/>
            <a:stCxn id="34886" idx="0"/>
            <a:endCxn id="34880" idx="4"/>
          </p:cNvCxnSpPr>
          <p:nvPr/>
        </p:nvCxnSpPr>
        <p:spPr bwMode="auto">
          <a:xfrm flipV="1">
            <a:off x="5097463" y="2933700"/>
            <a:ext cx="1587" cy="1651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888" name="AutoShape 99"/>
          <p:cNvCxnSpPr>
            <a:cxnSpLocks noChangeShapeType="1"/>
            <a:stCxn id="34885" idx="0"/>
            <a:endCxn id="34878" idx="4"/>
          </p:cNvCxnSpPr>
          <p:nvPr/>
        </p:nvCxnSpPr>
        <p:spPr bwMode="auto">
          <a:xfrm flipV="1">
            <a:off x="4578350" y="2933700"/>
            <a:ext cx="1588" cy="1651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889" name="AutoShape 100"/>
          <p:cNvCxnSpPr>
            <a:cxnSpLocks noChangeShapeType="1"/>
            <a:stCxn id="34885" idx="6"/>
            <a:endCxn id="34886" idx="2"/>
          </p:cNvCxnSpPr>
          <p:nvPr/>
        </p:nvCxnSpPr>
        <p:spPr bwMode="auto">
          <a:xfrm>
            <a:off x="4705350" y="3225800"/>
            <a:ext cx="265113" cy="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sp>
        <p:nvSpPr>
          <p:cNvPr id="34890" name="Oval 101"/>
          <p:cNvSpPr>
            <a:spLocks noChangeArrowheads="1"/>
          </p:cNvSpPr>
          <p:nvPr/>
        </p:nvSpPr>
        <p:spPr bwMode="auto">
          <a:xfrm>
            <a:off x="3952875"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sp>
        <p:nvSpPr>
          <p:cNvPr id="34891" name="Oval 102"/>
          <p:cNvSpPr>
            <a:spLocks noChangeArrowheads="1"/>
          </p:cNvSpPr>
          <p:nvPr/>
        </p:nvSpPr>
        <p:spPr bwMode="auto">
          <a:xfrm>
            <a:off x="4181475"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92" name="AutoShape 103"/>
          <p:cNvCxnSpPr>
            <a:cxnSpLocks noChangeShapeType="1"/>
            <a:stCxn id="34890" idx="6"/>
            <a:endCxn id="34891" idx="2"/>
          </p:cNvCxnSpPr>
          <p:nvPr/>
        </p:nvCxnSpPr>
        <p:spPr bwMode="auto">
          <a:xfrm>
            <a:off x="3998913"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893" name="Oval 104"/>
          <p:cNvSpPr>
            <a:spLocks noChangeArrowheads="1"/>
          </p:cNvSpPr>
          <p:nvPr/>
        </p:nvSpPr>
        <p:spPr bwMode="auto">
          <a:xfrm>
            <a:off x="3844925" y="5113338"/>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sp>
        <p:nvSpPr>
          <p:cNvPr id="34894" name="Oval 105"/>
          <p:cNvSpPr>
            <a:spLocks noChangeArrowheads="1"/>
          </p:cNvSpPr>
          <p:nvPr/>
        </p:nvSpPr>
        <p:spPr bwMode="auto">
          <a:xfrm>
            <a:off x="4089400"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4895" name="Oval 106"/>
          <p:cNvSpPr>
            <a:spLocks noChangeArrowheads="1"/>
          </p:cNvSpPr>
          <p:nvPr/>
        </p:nvSpPr>
        <p:spPr bwMode="auto">
          <a:xfrm>
            <a:off x="4410075"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96" name="AutoShape 107"/>
          <p:cNvCxnSpPr>
            <a:cxnSpLocks noChangeShapeType="1"/>
            <a:stCxn id="34891" idx="6"/>
            <a:endCxn id="34895" idx="2"/>
          </p:cNvCxnSpPr>
          <p:nvPr/>
        </p:nvCxnSpPr>
        <p:spPr bwMode="auto">
          <a:xfrm>
            <a:off x="4227513"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897" name="Oval 108"/>
          <p:cNvSpPr>
            <a:spLocks noChangeArrowheads="1"/>
          </p:cNvSpPr>
          <p:nvPr/>
        </p:nvSpPr>
        <p:spPr bwMode="auto">
          <a:xfrm>
            <a:off x="4318000"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898" name="Oval 115"/>
          <p:cNvSpPr>
            <a:spLocks noChangeArrowheads="1"/>
          </p:cNvSpPr>
          <p:nvPr/>
        </p:nvSpPr>
        <p:spPr bwMode="auto">
          <a:xfrm>
            <a:off x="4638675"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899" name="AutoShape 116"/>
          <p:cNvCxnSpPr>
            <a:cxnSpLocks noChangeShapeType="1"/>
            <a:stCxn id="34895" idx="6"/>
            <a:endCxn id="34898" idx="2"/>
          </p:cNvCxnSpPr>
          <p:nvPr/>
        </p:nvCxnSpPr>
        <p:spPr bwMode="auto">
          <a:xfrm>
            <a:off x="4456113"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00" name="Oval 117"/>
          <p:cNvSpPr>
            <a:spLocks noChangeArrowheads="1"/>
          </p:cNvSpPr>
          <p:nvPr/>
        </p:nvSpPr>
        <p:spPr bwMode="auto">
          <a:xfrm>
            <a:off x="4546600"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901" name="Oval 118"/>
          <p:cNvSpPr>
            <a:spLocks noChangeArrowheads="1"/>
          </p:cNvSpPr>
          <p:nvPr/>
        </p:nvSpPr>
        <p:spPr bwMode="auto">
          <a:xfrm>
            <a:off x="510540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02" name="AutoShape 119"/>
          <p:cNvCxnSpPr>
            <a:cxnSpLocks noChangeShapeType="1"/>
            <a:stCxn id="34970" idx="6"/>
            <a:endCxn id="34901" idx="2"/>
          </p:cNvCxnSpPr>
          <p:nvPr/>
        </p:nvCxnSpPr>
        <p:spPr bwMode="auto">
          <a:xfrm flipV="1">
            <a:off x="4922838" y="5053013"/>
            <a:ext cx="182562" cy="1587"/>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03" name="Oval 120"/>
          <p:cNvSpPr>
            <a:spLocks noChangeArrowheads="1"/>
          </p:cNvSpPr>
          <p:nvPr/>
        </p:nvSpPr>
        <p:spPr bwMode="auto">
          <a:xfrm>
            <a:off x="4775200"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904" name="Oval 121"/>
          <p:cNvSpPr>
            <a:spLocks noChangeArrowheads="1"/>
          </p:cNvSpPr>
          <p:nvPr/>
        </p:nvSpPr>
        <p:spPr bwMode="auto">
          <a:xfrm>
            <a:off x="5349875"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05" name="AutoShape 122"/>
          <p:cNvCxnSpPr>
            <a:cxnSpLocks noChangeShapeType="1"/>
            <a:stCxn id="34901" idx="6"/>
            <a:endCxn id="34904" idx="2"/>
          </p:cNvCxnSpPr>
          <p:nvPr/>
        </p:nvCxnSpPr>
        <p:spPr bwMode="auto">
          <a:xfrm>
            <a:off x="5151438" y="5053013"/>
            <a:ext cx="198437"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06" name="Oval 123"/>
          <p:cNvSpPr>
            <a:spLocks noChangeArrowheads="1"/>
          </p:cNvSpPr>
          <p:nvPr/>
        </p:nvSpPr>
        <p:spPr bwMode="auto">
          <a:xfrm>
            <a:off x="5257800"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sp>
        <p:nvSpPr>
          <p:cNvPr id="34907" name="Oval 124"/>
          <p:cNvSpPr>
            <a:spLocks noChangeArrowheads="1"/>
          </p:cNvSpPr>
          <p:nvPr/>
        </p:nvSpPr>
        <p:spPr bwMode="auto">
          <a:xfrm>
            <a:off x="5578475"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08" name="AutoShape 125"/>
          <p:cNvCxnSpPr>
            <a:cxnSpLocks noChangeShapeType="1"/>
            <a:stCxn id="34904" idx="6"/>
            <a:endCxn id="34907" idx="2"/>
          </p:cNvCxnSpPr>
          <p:nvPr/>
        </p:nvCxnSpPr>
        <p:spPr bwMode="auto">
          <a:xfrm>
            <a:off x="5395913"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09" name="Oval 126"/>
          <p:cNvSpPr>
            <a:spLocks noChangeArrowheads="1"/>
          </p:cNvSpPr>
          <p:nvPr/>
        </p:nvSpPr>
        <p:spPr bwMode="auto">
          <a:xfrm>
            <a:off x="5486400"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sp>
        <p:nvSpPr>
          <p:cNvPr id="34910" name="Oval 127"/>
          <p:cNvSpPr>
            <a:spLocks noChangeArrowheads="1"/>
          </p:cNvSpPr>
          <p:nvPr/>
        </p:nvSpPr>
        <p:spPr bwMode="auto">
          <a:xfrm>
            <a:off x="5807075"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11" name="AutoShape 128"/>
          <p:cNvCxnSpPr>
            <a:cxnSpLocks noChangeShapeType="1"/>
            <a:stCxn id="34907" idx="6"/>
            <a:endCxn id="34910" idx="2"/>
          </p:cNvCxnSpPr>
          <p:nvPr/>
        </p:nvCxnSpPr>
        <p:spPr bwMode="auto">
          <a:xfrm>
            <a:off x="5624513"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12" name="Oval 129"/>
          <p:cNvSpPr>
            <a:spLocks noChangeArrowheads="1"/>
          </p:cNvSpPr>
          <p:nvPr/>
        </p:nvSpPr>
        <p:spPr bwMode="auto">
          <a:xfrm>
            <a:off x="5715000"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4913" name="Oval 133"/>
          <p:cNvSpPr>
            <a:spLocks noChangeArrowheads="1"/>
          </p:cNvSpPr>
          <p:nvPr/>
        </p:nvSpPr>
        <p:spPr bwMode="auto">
          <a:xfrm>
            <a:off x="6861175" y="19177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cxnSp>
        <p:nvCxnSpPr>
          <p:cNvPr id="34914" name="AutoShape 134"/>
          <p:cNvCxnSpPr>
            <a:cxnSpLocks noChangeShapeType="1"/>
            <a:stCxn id="34919" idx="1"/>
            <a:endCxn id="34913" idx="5"/>
          </p:cNvCxnSpPr>
          <p:nvPr/>
        </p:nvCxnSpPr>
        <p:spPr bwMode="auto">
          <a:xfrm flipH="1" flipV="1">
            <a:off x="7078663" y="2135188"/>
            <a:ext cx="1365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915" name="Oval 135"/>
          <p:cNvSpPr>
            <a:spLocks noChangeArrowheads="1"/>
          </p:cNvSpPr>
          <p:nvPr/>
        </p:nvSpPr>
        <p:spPr bwMode="auto">
          <a:xfrm>
            <a:off x="7178675" y="16002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4916" name="AutoShape 136"/>
          <p:cNvCxnSpPr>
            <a:cxnSpLocks noChangeShapeType="1"/>
            <a:stCxn id="34913" idx="7"/>
            <a:endCxn id="34915" idx="3"/>
          </p:cNvCxnSpPr>
          <p:nvPr/>
        </p:nvCxnSpPr>
        <p:spPr bwMode="auto">
          <a:xfrm flipV="1">
            <a:off x="7078663" y="1817688"/>
            <a:ext cx="1365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917" name="Oval 137"/>
          <p:cNvSpPr>
            <a:spLocks noChangeArrowheads="1"/>
          </p:cNvSpPr>
          <p:nvPr/>
        </p:nvSpPr>
        <p:spPr bwMode="auto">
          <a:xfrm>
            <a:off x="7686675" y="16002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4918" name="AutoShape 138"/>
          <p:cNvCxnSpPr>
            <a:cxnSpLocks noChangeShapeType="1"/>
            <a:stCxn id="34915" idx="6"/>
            <a:endCxn id="34917" idx="2"/>
          </p:cNvCxnSpPr>
          <p:nvPr/>
        </p:nvCxnSpPr>
        <p:spPr bwMode="auto">
          <a:xfrm>
            <a:off x="7432675" y="1727200"/>
            <a:ext cx="254000" cy="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919" name="Oval 139"/>
          <p:cNvSpPr>
            <a:spLocks noChangeArrowheads="1"/>
          </p:cNvSpPr>
          <p:nvPr/>
        </p:nvSpPr>
        <p:spPr bwMode="auto">
          <a:xfrm>
            <a:off x="7178675" y="22352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cxnSp>
        <p:nvCxnSpPr>
          <p:cNvPr id="34920" name="AutoShape 140"/>
          <p:cNvCxnSpPr>
            <a:cxnSpLocks noChangeShapeType="1"/>
            <a:stCxn id="34928" idx="3"/>
            <a:endCxn id="34922" idx="7"/>
          </p:cNvCxnSpPr>
          <p:nvPr/>
        </p:nvCxnSpPr>
        <p:spPr bwMode="auto">
          <a:xfrm flipH="1">
            <a:off x="7904163" y="2135188"/>
            <a:ext cx="1365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921" name="Oval 141"/>
          <p:cNvSpPr>
            <a:spLocks noChangeArrowheads="1"/>
          </p:cNvSpPr>
          <p:nvPr/>
        </p:nvSpPr>
        <p:spPr bwMode="auto">
          <a:xfrm>
            <a:off x="7178675" y="26797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sp>
        <p:nvSpPr>
          <p:cNvPr id="34922" name="Oval 142"/>
          <p:cNvSpPr>
            <a:spLocks noChangeArrowheads="1"/>
          </p:cNvSpPr>
          <p:nvPr/>
        </p:nvSpPr>
        <p:spPr bwMode="auto">
          <a:xfrm>
            <a:off x="7686675" y="22352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4923" name="Oval 143"/>
          <p:cNvSpPr>
            <a:spLocks noChangeArrowheads="1"/>
          </p:cNvSpPr>
          <p:nvPr/>
        </p:nvSpPr>
        <p:spPr bwMode="auto">
          <a:xfrm>
            <a:off x="7686675" y="26797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4924" name="AutoShape 144"/>
          <p:cNvCxnSpPr>
            <a:cxnSpLocks noChangeShapeType="1"/>
            <a:stCxn id="34919" idx="5"/>
            <a:endCxn id="34923" idx="1"/>
          </p:cNvCxnSpPr>
          <p:nvPr/>
        </p:nvCxnSpPr>
        <p:spPr bwMode="auto">
          <a:xfrm>
            <a:off x="7396163" y="2452688"/>
            <a:ext cx="327025" cy="263525"/>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cxnSp>
        <p:nvCxnSpPr>
          <p:cNvPr id="34925" name="AutoShape 145"/>
          <p:cNvCxnSpPr>
            <a:cxnSpLocks noChangeShapeType="1"/>
            <a:stCxn id="34923" idx="0"/>
            <a:endCxn id="34922" idx="4"/>
          </p:cNvCxnSpPr>
          <p:nvPr/>
        </p:nvCxnSpPr>
        <p:spPr bwMode="auto">
          <a:xfrm flipV="1">
            <a:off x="7813675" y="2489200"/>
            <a:ext cx="0"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926" name="AutoShape 146"/>
          <p:cNvCxnSpPr>
            <a:cxnSpLocks noChangeShapeType="1"/>
            <a:stCxn id="34921" idx="0"/>
            <a:endCxn id="34919" idx="4"/>
          </p:cNvCxnSpPr>
          <p:nvPr/>
        </p:nvCxnSpPr>
        <p:spPr bwMode="auto">
          <a:xfrm flipV="1">
            <a:off x="7305675" y="2489200"/>
            <a:ext cx="0" cy="1905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927" name="AutoShape 147"/>
          <p:cNvCxnSpPr>
            <a:cxnSpLocks noChangeShapeType="1"/>
            <a:stCxn id="34921" idx="7"/>
            <a:endCxn id="34922" idx="3"/>
          </p:cNvCxnSpPr>
          <p:nvPr/>
        </p:nvCxnSpPr>
        <p:spPr bwMode="auto">
          <a:xfrm flipV="1">
            <a:off x="7396163" y="2452688"/>
            <a:ext cx="327025" cy="263525"/>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sp>
        <p:nvSpPr>
          <p:cNvPr id="34928" name="Oval 148"/>
          <p:cNvSpPr>
            <a:spLocks noChangeArrowheads="1"/>
          </p:cNvSpPr>
          <p:nvPr/>
        </p:nvSpPr>
        <p:spPr bwMode="auto">
          <a:xfrm>
            <a:off x="8004175" y="19177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cxnSp>
        <p:nvCxnSpPr>
          <p:cNvPr id="34929" name="AutoShape 149"/>
          <p:cNvCxnSpPr>
            <a:cxnSpLocks noChangeShapeType="1"/>
            <a:stCxn id="34917" idx="5"/>
            <a:endCxn id="34928" idx="1"/>
          </p:cNvCxnSpPr>
          <p:nvPr/>
        </p:nvCxnSpPr>
        <p:spPr bwMode="auto">
          <a:xfrm>
            <a:off x="7904163" y="1817688"/>
            <a:ext cx="136525" cy="1365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930" name="Oval 150"/>
          <p:cNvSpPr>
            <a:spLocks noChangeArrowheads="1"/>
          </p:cNvSpPr>
          <p:nvPr/>
        </p:nvSpPr>
        <p:spPr bwMode="auto">
          <a:xfrm>
            <a:off x="7181850" y="30988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4931" name="Oval 151"/>
          <p:cNvSpPr>
            <a:spLocks noChangeArrowheads="1"/>
          </p:cNvSpPr>
          <p:nvPr/>
        </p:nvSpPr>
        <p:spPr bwMode="auto">
          <a:xfrm>
            <a:off x="7689850" y="30988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cxnSp>
        <p:nvCxnSpPr>
          <p:cNvPr id="34932" name="AutoShape 152"/>
          <p:cNvCxnSpPr>
            <a:cxnSpLocks noChangeShapeType="1"/>
            <a:stCxn id="34931" idx="0"/>
            <a:endCxn id="34923" idx="4"/>
          </p:cNvCxnSpPr>
          <p:nvPr/>
        </p:nvCxnSpPr>
        <p:spPr bwMode="auto">
          <a:xfrm flipH="1" flipV="1">
            <a:off x="7813675" y="2933700"/>
            <a:ext cx="3175" cy="1651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933" name="AutoShape 153"/>
          <p:cNvCxnSpPr>
            <a:cxnSpLocks noChangeShapeType="1"/>
            <a:stCxn id="34930" idx="0"/>
            <a:endCxn id="34921" idx="4"/>
          </p:cNvCxnSpPr>
          <p:nvPr/>
        </p:nvCxnSpPr>
        <p:spPr bwMode="auto">
          <a:xfrm flipH="1" flipV="1">
            <a:off x="7305675" y="2933700"/>
            <a:ext cx="3175" cy="165100"/>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cxnSp>
        <p:nvCxnSpPr>
          <p:cNvPr id="34934" name="AutoShape 154"/>
          <p:cNvCxnSpPr>
            <a:cxnSpLocks noChangeShapeType="1"/>
            <a:stCxn id="34930" idx="6"/>
            <a:endCxn id="34931" idx="2"/>
          </p:cNvCxnSpPr>
          <p:nvPr/>
        </p:nvCxnSpPr>
        <p:spPr bwMode="auto">
          <a:xfrm>
            <a:off x="7435850" y="3225800"/>
            <a:ext cx="254000" cy="0"/>
          </a:xfrm>
          <a:prstGeom prst="straightConnector1">
            <a:avLst/>
          </a:prstGeom>
          <a:noFill/>
          <a:ln w="15875">
            <a:solidFill>
              <a:schemeClr val="accent1"/>
            </a:solidFill>
            <a:prstDash val="dash"/>
            <a:round/>
            <a:headEnd/>
            <a:tailEnd type="none" w="sm" len="sm"/>
          </a:ln>
          <a:extLst>
            <a:ext uri="{909E8E84-426E-40DD-AFC4-6F175D3DCCD1}">
              <a14:hiddenFill xmlns:a14="http://schemas.microsoft.com/office/drawing/2010/main">
                <a:noFill/>
              </a14:hiddenFill>
            </a:ext>
          </a:extLst>
        </p:spPr>
      </p:cxnSp>
      <p:sp>
        <p:nvSpPr>
          <p:cNvPr id="34935" name="Oval 155"/>
          <p:cNvSpPr>
            <a:spLocks noChangeArrowheads="1"/>
          </p:cNvSpPr>
          <p:nvPr/>
        </p:nvSpPr>
        <p:spPr bwMode="auto">
          <a:xfrm>
            <a:off x="64706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sp>
        <p:nvSpPr>
          <p:cNvPr id="34936" name="Oval 156"/>
          <p:cNvSpPr>
            <a:spLocks noChangeArrowheads="1"/>
          </p:cNvSpPr>
          <p:nvPr/>
        </p:nvSpPr>
        <p:spPr bwMode="auto">
          <a:xfrm>
            <a:off x="66992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37" name="AutoShape 157"/>
          <p:cNvCxnSpPr>
            <a:cxnSpLocks noChangeShapeType="1"/>
            <a:stCxn id="34935" idx="6"/>
            <a:endCxn id="34936" idx="2"/>
          </p:cNvCxnSpPr>
          <p:nvPr/>
        </p:nvCxnSpPr>
        <p:spPr bwMode="auto">
          <a:xfrm>
            <a:off x="65166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38" name="Oval 158"/>
          <p:cNvSpPr>
            <a:spLocks noChangeArrowheads="1"/>
          </p:cNvSpPr>
          <p:nvPr/>
        </p:nvSpPr>
        <p:spPr bwMode="auto">
          <a:xfrm>
            <a:off x="6362700" y="5113338"/>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sp>
        <p:nvSpPr>
          <p:cNvPr id="34939" name="Oval 159"/>
          <p:cNvSpPr>
            <a:spLocks noChangeArrowheads="1"/>
          </p:cNvSpPr>
          <p:nvPr/>
        </p:nvSpPr>
        <p:spPr bwMode="auto">
          <a:xfrm>
            <a:off x="66071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940" name="Oval 160"/>
          <p:cNvSpPr>
            <a:spLocks noChangeArrowheads="1"/>
          </p:cNvSpPr>
          <p:nvPr/>
        </p:nvSpPr>
        <p:spPr bwMode="auto">
          <a:xfrm>
            <a:off x="69278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41" name="AutoShape 161"/>
          <p:cNvCxnSpPr>
            <a:cxnSpLocks noChangeShapeType="1"/>
            <a:stCxn id="34936" idx="6"/>
            <a:endCxn id="34940" idx="2"/>
          </p:cNvCxnSpPr>
          <p:nvPr/>
        </p:nvCxnSpPr>
        <p:spPr bwMode="auto">
          <a:xfrm>
            <a:off x="67452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42" name="Oval 162"/>
          <p:cNvSpPr>
            <a:spLocks noChangeArrowheads="1"/>
          </p:cNvSpPr>
          <p:nvPr/>
        </p:nvSpPr>
        <p:spPr bwMode="auto">
          <a:xfrm>
            <a:off x="68357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4943" name="Oval 163"/>
          <p:cNvSpPr>
            <a:spLocks noChangeArrowheads="1"/>
          </p:cNvSpPr>
          <p:nvPr/>
        </p:nvSpPr>
        <p:spPr bwMode="auto">
          <a:xfrm>
            <a:off x="71564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44" name="AutoShape 164"/>
          <p:cNvCxnSpPr>
            <a:cxnSpLocks noChangeShapeType="1"/>
            <a:stCxn id="34940" idx="6"/>
            <a:endCxn id="34943" idx="2"/>
          </p:cNvCxnSpPr>
          <p:nvPr/>
        </p:nvCxnSpPr>
        <p:spPr bwMode="auto">
          <a:xfrm>
            <a:off x="69738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45" name="Oval 165"/>
          <p:cNvSpPr>
            <a:spLocks noChangeArrowheads="1"/>
          </p:cNvSpPr>
          <p:nvPr/>
        </p:nvSpPr>
        <p:spPr bwMode="auto">
          <a:xfrm>
            <a:off x="70643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4946" name="Oval 166"/>
          <p:cNvSpPr>
            <a:spLocks noChangeArrowheads="1"/>
          </p:cNvSpPr>
          <p:nvPr/>
        </p:nvSpPr>
        <p:spPr bwMode="auto">
          <a:xfrm>
            <a:off x="73850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47" name="AutoShape 167"/>
          <p:cNvCxnSpPr>
            <a:cxnSpLocks noChangeShapeType="1"/>
            <a:stCxn id="34943" idx="6"/>
            <a:endCxn id="34946" idx="2"/>
          </p:cNvCxnSpPr>
          <p:nvPr/>
        </p:nvCxnSpPr>
        <p:spPr bwMode="auto">
          <a:xfrm>
            <a:off x="72024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48" name="Oval 168"/>
          <p:cNvSpPr>
            <a:spLocks noChangeArrowheads="1"/>
          </p:cNvSpPr>
          <p:nvPr/>
        </p:nvSpPr>
        <p:spPr bwMode="auto">
          <a:xfrm>
            <a:off x="72929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949" name="Oval 169"/>
          <p:cNvSpPr>
            <a:spLocks noChangeArrowheads="1"/>
          </p:cNvSpPr>
          <p:nvPr/>
        </p:nvSpPr>
        <p:spPr bwMode="auto">
          <a:xfrm>
            <a:off x="76136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50" name="AutoShape 170"/>
          <p:cNvCxnSpPr>
            <a:cxnSpLocks noChangeShapeType="1"/>
            <a:stCxn id="34946" idx="6"/>
            <a:endCxn id="34949" idx="2"/>
          </p:cNvCxnSpPr>
          <p:nvPr/>
        </p:nvCxnSpPr>
        <p:spPr bwMode="auto">
          <a:xfrm>
            <a:off x="74310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51" name="Oval 171"/>
          <p:cNvSpPr>
            <a:spLocks noChangeArrowheads="1"/>
          </p:cNvSpPr>
          <p:nvPr/>
        </p:nvSpPr>
        <p:spPr bwMode="auto">
          <a:xfrm>
            <a:off x="75215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952" name="Oval 172"/>
          <p:cNvSpPr>
            <a:spLocks noChangeArrowheads="1"/>
          </p:cNvSpPr>
          <p:nvPr/>
        </p:nvSpPr>
        <p:spPr bwMode="auto">
          <a:xfrm>
            <a:off x="78422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53" name="AutoShape 173"/>
          <p:cNvCxnSpPr>
            <a:cxnSpLocks noChangeShapeType="1"/>
            <a:stCxn id="34949" idx="6"/>
            <a:endCxn id="34952" idx="2"/>
          </p:cNvCxnSpPr>
          <p:nvPr/>
        </p:nvCxnSpPr>
        <p:spPr bwMode="auto">
          <a:xfrm>
            <a:off x="76596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54" name="Oval 174"/>
          <p:cNvSpPr>
            <a:spLocks noChangeArrowheads="1"/>
          </p:cNvSpPr>
          <p:nvPr/>
        </p:nvSpPr>
        <p:spPr bwMode="auto">
          <a:xfrm>
            <a:off x="77501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sp>
        <p:nvSpPr>
          <p:cNvPr id="34955" name="Oval 175"/>
          <p:cNvSpPr>
            <a:spLocks noChangeArrowheads="1"/>
          </p:cNvSpPr>
          <p:nvPr/>
        </p:nvSpPr>
        <p:spPr bwMode="auto">
          <a:xfrm>
            <a:off x="80708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56" name="AutoShape 176"/>
          <p:cNvCxnSpPr>
            <a:cxnSpLocks noChangeShapeType="1"/>
            <a:stCxn id="34952" idx="6"/>
            <a:endCxn id="34955" idx="2"/>
          </p:cNvCxnSpPr>
          <p:nvPr/>
        </p:nvCxnSpPr>
        <p:spPr bwMode="auto">
          <a:xfrm>
            <a:off x="78882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57" name="Oval 177"/>
          <p:cNvSpPr>
            <a:spLocks noChangeArrowheads="1"/>
          </p:cNvSpPr>
          <p:nvPr/>
        </p:nvSpPr>
        <p:spPr bwMode="auto">
          <a:xfrm>
            <a:off x="79787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C</a:t>
            </a:r>
          </a:p>
        </p:txBody>
      </p:sp>
      <p:sp>
        <p:nvSpPr>
          <p:cNvPr id="34958" name="Oval 178"/>
          <p:cNvSpPr>
            <a:spLocks noChangeArrowheads="1"/>
          </p:cNvSpPr>
          <p:nvPr/>
        </p:nvSpPr>
        <p:spPr bwMode="auto">
          <a:xfrm>
            <a:off x="82994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59" name="AutoShape 179"/>
          <p:cNvCxnSpPr>
            <a:cxnSpLocks noChangeShapeType="1"/>
            <a:stCxn id="34955" idx="6"/>
            <a:endCxn id="34958" idx="2"/>
          </p:cNvCxnSpPr>
          <p:nvPr/>
        </p:nvCxnSpPr>
        <p:spPr bwMode="auto">
          <a:xfrm>
            <a:off x="81168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60" name="Oval 180"/>
          <p:cNvSpPr>
            <a:spLocks noChangeArrowheads="1"/>
          </p:cNvSpPr>
          <p:nvPr/>
        </p:nvSpPr>
        <p:spPr bwMode="auto">
          <a:xfrm>
            <a:off x="82073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A</a:t>
            </a:r>
          </a:p>
        </p:txBody>
      </p:sp>
      <p:sp>
        <p:nvSpPr>
          <p:cNvPr id="34961" name="Oval 181"/>
          <p:cNvSpPr>
            <a:spLocks noChangeArrowheads="1"/>
          </p:cNvSpPr>
          <p:nvPr/>
        </p:nvSpPr>
        <p:spPr bwMode="auto">
          <a:xfrm>
            <a:off x="8528050" y="5029200"/>
            <a:ext cx="46038" cy="46038"/>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62" name="AutoShape 182"/>
          <p:cNvCxnSpPr>
            <a:cxnSpLocks noChangeShapeType="1"/>
            <a:stCxn id="34958" idx="6"/>
            <a:endCxn id="34961" idx="2"/>
          </p:cNvCxnSpPr>
          <p:nvPr/>
        </p:nvCxnSpPr>
        <p:spPr bwMode="auto">
          <a:xfrm>
            <a:off x="8345488" y="5053013"/>
            <a:ext cx="182562"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63" name="Oval 183"/>
          <p:cNvSpPr>
            <a:spLocks noChangeArrowheads="1"/>
          </p:cNvSpPr>
          <p:nvPr/>
        </p:nvSpPr>
        <p:spPr bwMode="auto">
          <a:xfrm>
            <a:off x="8435975" y="51054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U</a:t>
            </a:r>
          </a:p>
        </p:txBody>
      </p:sp>
      <p:sp>
        <p:nvSpPr>
          <p:cNvPr id="34964" name="Rectangle 190"/>
          <p:cNvSpPr>
            <a:spLocks noChangeArrowheads="1"/>
          </p:cNvSpPr>
          <p:nvPr/>
        </p:nvSpPr>
        <p:spPr bwMode="auto">
          <a:xfrm>
            <a:off x="4267200" y="5789613"/>
            <a:ext cx="1052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400">
                <a:solidFill>
                  <a:schemeClr val="accent1"/>
                </a:solidFill>
              </a:rPr>
              <a:t>sharp turn</a:t>
            </a:r>
          </a:p>
        </p:txBody>
      </p:sp>
      <p:sp>
        <p:nvSpPr>
          <p:cNvPr id="34965" name="Rectangle 191"/>
          <p:cNvSpPr>
            <a:spLocks noChangeArrowheads="1"/>
          </p:cNvSpPr>
          <p:nvPr/>
        </p:nvSpPr>
        <p:spPr bwMode="auto">
          <a:xfrm>
            <a:off x="7177088" y="5789613"/>
            <a:ext cx="865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400">
                <a:solidFill>
                  <a:schemeClr val="accent1"/>
                </a:solidFill>
              </a:rPr>
              <a:t>crossing</a:t>
            </a:r>
          </a:p>
        </p:txBody>
      </p:sp>
      <p:sp>
        <p:nvSpPr>
          <p:cNvPr id="34966" name="Rectangle 192"/>
          <p:cNvSpPr>
            <a:spLocks noChangeArrowheads="1"/>
          </p:cNvSpPr>
          <p:nvPr/>
        </p:nvSpPr>
        <p:spPr bwMode="auto">
          <a:xfrm>
            <a:off x="2141538" y="5789613"/>
            <a:ext cx="373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400">
                <a:solidFill>
                  <a:srgbClr val="006600"/>
                </a:solidFill>
              </a:rPr>
              <a:t>ok</a:t>
            </a:r>
          </a:p>
        </p:txBody>
      </p:sp>
      <p:sp>
        <p:nvSpPr>
          <p:cNvPr id="34967" name="Line 193"/>
          <p:cNvSpPr>
            <a:spLocks noChangeShapeType="1"/>
          </p:cNvSpPr>
          <p:nvPr/>
        </p:nvSpPr>
        <p:spPr bwMode="auto">
          <a:xfrm>
            <a:off x="4387850" y="5491163"/>
            <a:ext cx="1022350"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4968" name="Oval 194"/>
          <p:cNvSpPr>
            <a:spLocks noChangeArrowheads="1"/>
          </p:cNvSpPr>
          <p:nvPr/>
        </p:nvSpPr>
        <p:spPr bwMode="auto">
          <a:xfrm>
            <a:off x="4749800" y="1447800"/>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cxnSp>
        <p:nvCxnSpPr>
          <p:cNvPr id="34969" name="AutoShape 195"/>
          <p:cNvCxnSpPr>
            <a:cxnSpLocks noChangeShapeType="1"/>
            <a:stCxn id="34968" idx="3"/>
            <a:endCxn id="34873" idx="7"/>
          </p:cNvCxnSpPr>
          <p:nvPr/>
        </p:nvCxnSpPr>
        <p:spPr bwMode="auto">
          <a:xfrm flipH="1">
            <a:off x="4611688" y="1665288"/>
            <a:ext cx="174625" cy="174625"/>
          </a:xfrm>
          <a:prstGeom prst="straightConnector1">
            <a:avLst/>
          </a:prstGeom>
          <a:noFill/>
          <a:ln w="25400">
            <a:solidFill>
              <a:schemeClr val="tx1"/>
            </a:solidFill>
            <a:round/>
            <a:headEnd/>
            <a:tailEnd type="none" w="sm" len="sm"/>
          </a:ln>
          <a:extLst>
            <a:ext uri="{909E8E84-426E-40DD-AFC4-6F175D3DCCD1}">
              <a14:hiddenFill xmlns:a14="http://schemas.microsoft.com/office/drawing/2010/main">
                <a:noFill/>
              </a14:hiddenFill>
            </a:ext>
          </a:extLst>
        </p:spPr>
      </p:cxnSp>
      <p:sp>
        <p:nvSpPr>
          <p:cNvPr id="34970" name="Oval 196"/>
          <p:cNvSpPr>
            <a:spLocks noChangeArrowheads="1"/>
          </p:cNvSpPr>
          <p:nvPr/>
        </p:nvSpPr>
        <p:spPr bwMode="auto">
          <a:xfrm>
            <a:off x="4876800" y="5030788"/>
            <a:ext cx="46038" cy="46037"/>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4971" name="AutoShape 197"/>
          <p:cNvCxnSpPr>
            <a:cxnSpLocks noChangeShapeType="1"/>
            <a:stCxn id="34898" idx="6"/>
            <a:endCxn id="34970" idx="2"/>
          </p:cNvCxnSpPr>
          <p:nvPr/>
        </p:nvCxnSpPr>
        <p:spPr bwMode="auto">
          <a:xfrm>
            <a:off x="4684713" y="5053013"/>
            <a:ext cx="192087" cy="1587"/>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4972" name="Oval 198"/>
          <p:cNvSpPr>
            <a:spLocks noChangeArrowheads="1"/>
          </p:cNvSpPr>
          <p:nvPr/>
        </p:nvSpPr>
        <p:spPr bwMode="auto">
          <a:xfrm>
            <a:off x="4999038" y="5106988"/>
            <a:ext cx="254000" cy="254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sz="1200"/>
              <a:t>G</a:t>
            </a:r>
          </a:p>
        </p:txBody>
      </p:sp>
      <p:sp>
        <p:nvSpPr>
          <p:cNvPr id="34973" name="Rectangle 199"/>
          <p:cNvSpPr>
            <a:spLocks noChangeArrowheads="1"/>
          </p:cNvSpPr>
          <p:nvPr/>
        </p:nvSpPr>
        <p:spPr bwMode="auto">
          <a:xfrm>
            <a:off x="4768850" y="5322888"/>
            <a:ext cx="295275"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sm" len="sm"/>
              </a14:hiddenLine>
            </a:ext>
          </a:extLst>
        </p:spPr>
        <p:txBody>
          <a:bodyPr wrap="none" lIns="45720" tIns="46038" rIns="73152" bIns="46038">
            <a:spAutoFit/>
          </a:bodyPr>
          <a:lstStyle/>
          <a:p>
            <a:r>
              <a:rPr lang="en-US" sz="1200">
                <a:sym typeface="Symbol" pitchFamily="18" charset="2"/>
              </a:rPr>
              <a:t>4</a:t>
            </a:r>
            <a:endParaRPr lang="en-US" sz="1200"/>
          </a:p>
        </p:txBody>
      </p:sp>
      <p:cxnSp>
        <p:nvCxnSpPr>
          <p:cNvPr id="34974" name="AutoShape 200"/>
          <p:cNvCxnSpPr>
            <a:cxnSpLocks noChangeShapeType="1"/>
            <a:stCxn id="34843" idx="0"/>
            <a:endCxn id="34869" idx="0"/>
          </p:cNvCxnSpPr>
          <p:nvPr/>
        </p:nvCxnSpPr>
        <p:spPr bwMode="auto">
          <a:xfrm rot="5400000" flipV="1">
            <a:off x="2302669" y="4001294"/>
            <a:ext cx="1588" cy="2057400"/>
          </a:xfrm>
          <a:prstGeom prst="bentConnector3">
            <a:avLst>
              <a:gd name="adj1" fmla="val -30900005"/>
            </a:avLst>
          </a:prstGeom>
          <a:noFill/>
          <a:ln w="9525">
            <a:solidFill>
              <a:schemeClr val="tx1"/>
            </a:solidFill>
            <a:miter lim="800000"/>
            <a:headEnd/>
            <a:tailEnd type="none" w="sm" len="sm"/>
          </a:ln>
          <a:extLst>
            <a:ext uri="{909E8E84-426E-40DD-AFC4-6F175D3DCCD1}">
              <a14:hiddenFill xmlns:a14="http://schemas.microsoft.com/office/drawing/2010/main">
                <a:noFill/>
              </a14:hiddenFill>
            </a:ext>
          </a:extLst>
        </p:spPr>
      </p:cxnSp>
      <p:cxnSp>
        <p:nvCxnSpPr>
          <p:cNvPr id="34975" name="AutoShape 201"/>
          <p:cNvCxnSpPr>
            <a:cxnSpLocks noChangeShapeType="1"/>
            <a:stCxn id="34844" idx="0"/>
            <a:endCxn id="34866" idx="0"/>
          </p:cNvCxnSpPr>
          <p:nvPr/>
        </p:nvCxnSpPr>
        <p:spPr bwMode="auto">
          <a:xfrm rot="5400000" flipV="1">
            <a:off x="2302669" y="4229894"/>
            <a:ext cx="1588" cy="1600200"/>
          </a:xfrm>
          <a:prstGeom prst="bentConnector3">
            <a:avLst>
              <a:gd name="adj1" fmla="val -22400005"/>
            </a:avLst>
          </a:prstGeom>
          <a:noFill/>
          <a:ln w="9525">
            <a:solidFill>
              <a:schemeClr val="tx1"/>
            </a:solidFill>
            <a:miter lim="800000"/>
            <a:headEnd/>
            <a:tailEnd type="none" w="sm" len="sm"/>
          </a:ln>
          <a:extLst>
            <a:ext uri="{909E8E84-426E-40DD-AFC4-6F175D3DCCD1}">
              <a14:hiddenFill xmlns:a14="http://schemas.microsoft.com/office/drawing/2010/main">
                <a:noFill/>
              </a14:hiddenFill>
            </a:ext>
          </a:extLst>
        </p:spPr>
      </p:cxnSp>
      <p:cxnSp>
        <p:nvCxnSpPr>
          <p:cNvPr id="34976" name="AutoShape 202"/>
          <p:cNvCxnSpPr>
            <a:cxnSpLocks noChangeShapeType="1"/>
            <a:stCxn id="34848" idx="0"/>
            <a:endCxn id="34863" idx="0"/>
          </p:cNvCxnSpPr>
          <p:nvPr/>
        </p:nvCxnSpPr>
        <p:spPr bwMode="auto">
          <a:xfrm rot="5400000" flipV="1">
            <a:off x="2302669" y="4458494"/>
            <a:ext cx="1588" cy="1143000"/>
          </a:xfrm>
          <a:prstGeom prst="bentConnector3">
            <a:avLst>
              <a:gd name="adj1" fmla="val -12400005"/>
            </a:avLst>
          </a:prstGeom>
          <a:noFill/>
          <a:ln w="9525">
            <a:solidFill>
              <a:schemeClr val="tx1"/>
            </a:solidFill>
            <a:miter lim="800000"/>
            <a:headEnd/>
            <a:tailEnd type="none" w="sm" len="sm"/>
          </a:ln>
          <a:extLst>
            <a:ext uri="{909E8E84-426E-40DD-AFC4-6F175D3DCCD1}">
              <a14:hiddenFill xmlns:a14="http://schemas.microsoft.com/office/drawing/2010/main">
                <a:noFill/>
              </a14:hiddenFill>
            </a:ext>
          </a:extLst>
        </p:spPr>
      </p:cxnSp>
      <p:cxnSp>
        <p:nvCxnSpPr>
          <p:cNvPr id="34977" name="AutoShape 203"/>
          <p:cNvCxnSpPr>
            <a:cxnSpLocks noChangeShapeType="1"/>
            <a:stCxn id="34890" idx="0"/>
            <a:endCxn id="34910" idx="0"/>
          </p:cNvCxnSpPr>
          <p:nvPr/>
        </p:nvCxnSpPr>
        <p:spPr bwMode="auto">
          <a:xfrm rot="5400000" flipV="1">
            <a:off x="4902994" y="4102894"/>
            <a:ext cx="1588" cy="1854200"/>
          </a:xfrm>
          <a:prstGeom prst="bentConnector3">
            <a:avLst>
              <a:gd name="adj1" fmla="val -30000005"/>
            </a:avLst>
          </a:prstGeom>
          <a:noFill/>
          <a:ln w="9525">
            <a:solidFill>
              <a:schemeClr val="tx1"/>
            </a:solidFill>
            <a:miter lim="800000"/>
            <a:headEnd/>
            <a:tailEnd type="none" w="sm" len="sm"/>
          </a:ln>
          <a:extLst>
            <a:ext uri="{909E8E84-426E-40DD-AFC4-6F175D3DCCD1}">
              <a14:hiddenFill xmlns:a14="http://schemas.microsoft.com/office/drawing/2010/main">
                <a:noFill/>
              </a14:hiddenFill>
            </a:ext>
          </a:extLst>
        </p:spPr>
      </p:cxnSp>
      <p:cxnSp>
        <p:nvCxnSpPr>
          <p:cNvPr id="34978" name="AutoShape 204"/>
          <p:cNvCxnSpPr>
            <a:cxnSpLocks noChangeShapeType="1"/>
            <a:stCxn id="34891" idx="0"/>
            <a:endCxn id="34907" idx="0"/>
          </p:cNvCxnSpPr>
          <p:nvPr/>
        </p:nvCxnSpPr>
        <p:spPr bwMode="auto">
          <a:xfrm rot="5400000" flipV="1">
            <a:off x="4902994" y="4331494"/>
            <a:ext cx="1588" cy="1397000"/>
          </a:xfrm>
          <a:prstGeom prst="bentConnector3">
            <a:avLst>
              <a:gd name="adj1" fmla="val -21300005"/>
            </a:avLst>
          </a:prstGeom>
          <a:noFill/>
          <a:ln w="9525">
            <a:solidFill>
              <a:schemeClr val="tx1"/>
            </a:solidFill>
            <a:miter lim="800000"/>
            <a:headEnd/>
            <a:tailEnd type="none" w="sm" len="sm"/>
          </a:ln>
          <a:extLst>
            <a:ext uri="{909E8E84-426E-40DD-AFC4-6F175D3DCCD1}">
              <a14:hiddenFill xmlns:a14="http://schemas.microsoft.com/office/drawing/2010/main">
                <a:noFill/>
              </a14:hiddenFill>
            </a:ext>
          </a:extLst>
        </p:spPr>
      </p:cxnSp>
      <p:cxnSp>
        <p:nvCxnSpPr>
          <p:cNvPr id="34979" name="AutoShape 205"/>
          <p:cNvCxnSpPr>
            <a:cxnSpLocks noChangeShapeType="1"/>
            <a:stCxn id="34895" idx="0"/>
            <a:endCxn id="34904" idx="0"/>
          </p:cNvCxnSpPr>
          <p:nvPr/>
        </p:nvCxnSpPr>
        <p:spPr bwMode="auto">
          <a:xfrm rot="5400000" flipV="1">
            <a:off x="4902994" y="4560094"/>
            <a:ext cx="1588" cy="939800"/>
          </a:xfrm>
          <a:prstGeom prst="bentConnector3">
            <a:avLst>
              <a:gd name="adj1" fmla="val -12100005"/>
            </a:avLst>
          </a:prstGeom>
          <a:noFill/>
          <a:ln w="25400">
            <a:solidFill>
              <a:schemeClr val="accent1"/>
            </a:solidFill>
            <a:miter lim="800000"/>
            <a:headEnd/>
            <a:tailEnd type="none" w="sm" len="sm"/>
          </a:ln>
          <a:extLst>
            <a:ext uri="{909E8E84-426E-40DD-AFC4-6F175D3DCCD1}">
              <a14:hiddenFill xmlns:a14="http://schemas.microsoft.com/office/drawing/2010/main">
                <a:noFill/>
              </a14:hiddenFill>
            </a:ext>
          </a:extLst>
        </p:spPr>
      </p:cxnSp>
      <p:cxnSp>
        <p:nvCxnSpPr>
          <p:cNvPr id="34980" name="AutoShape 206"/>
          <p:cNvCxnSpPr>
            <a:cxnSpLocks noChangeShapeType="1"/>
            <a:stCxn id="34935" idx="0"/>
            <a:endCxn id="34961" idx="0"/>
          </p:cNvCxnSpPr>
          <p:nvPr/>
        </p:nvCxnSpPr>
        <p:spPr bwMode="auto">
          <a:xfrm rot="5400000" flipV="1">
            <a:off x="7522369" y="4001294"/>
            <a:ext cx="1588" cy="2057400"/>
          </a:xfrm>
          <a:prstGeom prst="bentConnector3">
            <a:avLst>
              <a:gd name="adj1" fmla="val -29400005"/>
            </a:avLst>
          </a:prstGeom>
          <a:noFill/>
          <a:ln w="9525">
            <a:solidFill>
              <a:schemeClr val="tx1"/>
            </a:solidFill>
            <a:miter lim="800000"/>
            <a:headEnd/>
            <a:tailEnd type="none" w="sm" len="sm"/>
          </a:ln>
          <a:extLst>
            <a:ext uri="{909E8E84-426E-40DD-AFC4-6F175D3DCCD1}">
              <a14:hiddenFill xmlns:a14="http://schemas.microsoft.com/office/drawing/2010/main">
                <a:noFill/>
              </a14:hiddenFill>
            </a:ext>
          </a:extLst>
        </p:spPr>
      </p:cxnSp>
      <p:cxnSp>
        <p:nvCxnSpPr>
          <p:cNvPr id="34981" name="AutoShape 207"/>
          <p:cNvCxnSpPr>
            <a:cxnSpLocks noChangeShapeType="1"/>
            <a:stCxn id="34936" idx="0"/>
            <a:endCxn id="34955" idx="0"/>
          </p:cNvCxnSpPr>
          <p:nvPr/>
        </p:nvCxnSpPr>
        <p:spPr bwMode="auto">
          <a:xfrm rot="5400000" flipV="1">
            <a:off x="7408069" y="4344194"/>
            <a:ext cx="1588" cy="1371600"/>
          </a:xfrm>
          <a:prstGeom prst="bentConnector3">
            <a:avLst>
              <a:gd name="adj1" fmla="val -19500005"/>
            </a:avLst>
          </a:prstGeom>
          <a:noFill/>
          <a:ln w="25400">
            <a:solidFill>
              <a:schemeClr val="accent1"/>
            </a:solidFill>
            <a:miter lim="800000"/>
            <a:headEnd/>
            <a:tailEnd type="none" w="sm" len="sm"/>
          </a:ln>
          <a:extLst>
            <a:ext uri="{909E8E84-426E-40DD-AFC4-6F175D3DCCD1}">
              <a14:hiddenFill xmlns:a14="http://schemas.microsoft.com/office/drawing/2010/main">
                <a:noFill/>
              </a14:hiddenFill>
            </a:ext>
          </a:extLst>
        </p:spPr>
      </p:cxnSp>
      <p:cxnSp>
        <p:nvCxnSpPr>
          <p:cNvPr id="34982" name="AutoShape 208"/>
          <p:cNvCxnSpPr>
            <a:cxnSpLocks noChangeShapeType="1"/>
            <a:stCxn id="34940" idx="1"/>
            <a:endCxn id="34958" idx="0"/>
          </p:cNvCxnSpPr>
          <p:nvPr/>
        </p:nvCxnSpPr>
        <p:spPr bwMode="auto">
          <a:xfrm rot="-5400000">
            <a:off x="7625557" y="4337843"/>
            <a:ext cx="6350" cy="1389063"/>
          </a:xfrm>
          <a:prstGeom prst="bentConnector3">
            <a:avLst>
              <a:gd name="adj1" fmla="val 2849995"/>
            </a:avLst>
          </a:prstGeom>
          <a:noFill/>
          <a:ln w="25400">
            <a:solidFill>
              <a:schemeClr val="accent1"/>
            </a:solidFill>
            <a:miter lim="800000"/>
            <a:headEnd/>
            <a:tailEnd type="none" w="sm" len="sm"/>
          </a:ln>
          <a:extLst>
            <a:ext uri="{909E8E84-426E-40DD-AFC4-6F175D3DCCD1}">
              <a14:hiddenFill xmlns:a14="http://schemas.microsoft.com/office/drawing/2010/main">
                <a:noFill/>
              </a14:hiddenFill>
            </a:ext>
          </a:extLst>
        </p:spPr>
      </p:cxnSp>
      <p:sp>
        <p:nvSpPr>
          <p:cNvPr id="34983" name="Rectangle 209"/>
          <p:cNvSpPr>
            <a:spLocks noChangeArrowheads="1"/>
          </p:cNvSpPr>
          <p:nvPr/>
        </p:nvSpPr>
        <p:spPr bwMode="auto">
          <a:xfrm>
            <a:off x="2514600" y="3521075"/>
            <a:ext cx="831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base pair</a:t>
            </a:r>
          </a:p>
        </p:txBody>
      </p:sp>
      <p:sp>
        <p:nvSpPr>
          <p:cNvPr id="34984" name="Line 210"/>
          <p:cNvSpPr>
            <a:spLocks noChangeShapeType="1"/>
          </p:cNvSpPr>
          <p:nvPr/>
        </p:nvSpPr>
        <p:spPr bwMode="auto">
          <a:xfrm flipH="1" flipV="1">
            <a:off x="2359025" y="3368675"/>
            <a:ext cx="133350" cy="21272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D89333B2-5B03-42B8-B3F9-C6D469B68AFE}" type="slidenum">
              <a:rPr lang="en-US" sz="800"/>
              <a:pPr/>
              <a:t>33</a:t>
            </a:fld>
            <a:endParaRPr lang="en-US" sz="1400"/>
          </a:p>
        </p:txBody>
      </p:sp>
      <p:sp>
        <p:nvSpPr>
          <p:cNvPr id="35843" name="Rectangle 2"/>
          <p:cNvSpPr>
            <a:spLocks noGrp="1" noChangeArrowheads="1"/>
          </p:cNvSpPr>
          <p:nvPr>
            <p:ph type="title"/>
          </p:nvPr>
        </p:nvSpPr>
        <p:spPr/>
        <p:txBody>
          <a:bodyPr/>
          <a:lstStyle/>
          <a:p>
            <a:r>
              <a:rPr lang="en-US"/>
              <a:t>RNA Secondary Structure:  Subproblems</a:t>
            </a:r>
          </a:p>
        </p:txBody>
      </p:sp>
      <p:sp>
        <p:nvSpPr>
          <p:cNvPr id="35844" name="Rectangle 3"/>
          <p:cNvSpPr>
            <a:spLocks noGrp="1" noChangeArrowheads="1"/>
          </p:cNvSpPr>
          <p:nvPr>
            <p:ph type="body" idx="1"/>
          </p:nvPr>
        </p:nvSpPr>
        <p:spPr/>
        <p:txBody>
          <a:bodyPr/>
          <a:lstStyle/>
          <a:p>
            <a:pPr marL="0" indent="0"/>
            <a:r>
              <a:rPr lang="en-US"/>
              <a:t>First attempt.</a:t>
            </a:r>
            <a:r>
              <a:rPr lang="en-US">
                <a:solidFill>
                  <a:schemeClr val="tx1"/>
                </a:solidFill>
              </a:rPr>
              <a:t>  OPT(j) = maximum number of base pairs in a secondary structure of the substring  b</a:t>
            </a:r>
            <a:r>
              <a:rPr lang="en-US" baseline="-25000">
                <a:solidFill>
                  <a:schemeClr val="tx1"/>
                </a:solidFill>
              </a:rPr>
              <a:t>1</a:t>
            </a:r>
            <a:r>
              <a:rPr lang="en-US">
                <a:solidFill>
                  <a:schemeClr val="tx1"/>
                </a:solidFill>
              </a:rPr>
              <a:t>b</a:t>
            </a:r>
            <a:r>
              <a:rPr lang="en-US" baseline="-25000">
                <a:solidFill>
                  <a:schemeClr val="tx1"/>
                </a:solidFill>
              </a:rPr>
              <a:t>2</a:t>
            </a:r>
            <a:r>
              <a:rPr lang="en-US">
                <a:solidFill>
                  <a:schemeClr val="tx1"/>
                </a:solidFill>
                <a:sym typeface="Symbol" pitchFamily="18" charset="2"/>
              </a:rPr>
              <a:t></a:t>
            </a:r>
            <a:r>
              <a:rPr lang="en-US">
                <a:solidFill>
                  <a:schemeClr val="tx1"/>
                </a:solidFill>
              </a:rPr>
              <a:t>b</a:t>
            </a:r>
            <a:r>
              <a:rPr lang="en-US" baseline="-25000">
                <a:solidFill>
                  <a:schemeClr val="tx1"/>
                </a:solidFill>
              </a:rPr>
              <a:t>j</a:t>
            </a:r>
            <a:r>
              <a:rPr lang="en-US">
                <a:solidFill>
                  <a:schemeClr val="tx1"/>
                </a:solidFill>
              </a:rPr>
              <a:t>.</a:t>
            </a: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r>
              <a:rPr lang="en-US"/>
              <a:t>Difficulty.</a:t>
            </a:r>
            <a:r>
              <a:rPr lang="en-US">
                <a:solidFill>
                  <a:schemeClr val="tx1"/>
                </a:solidFill>
              </a:rPr>
              <a:t>  Results in two sub-problems.</a:t>
            </a:r>
          </a:p>
          <a:p>
            <a:pPr lvl="1"/>
            <a:r>
              <a:rPr lang="en-US"/>
              <a:t>Finding secondary structure in: b</a:t>
            </a:r>
            <a:r>
              <a:rPr lang="en-US" baseline="-25000"/>
              <a:t>1</a:t>
            </a:r>
            <a:r>
              <a:rPr lang="en-US"/>
              <a:t>b</a:t>
            </a:r>
            <a:r>
              <a:rPr lang="en-US" baseline="-25000"/>
              <a:t>2</a:t>
            </a:r>
            <a:r>
              <a:rPr lang="en-US">
                <a:sym typeface="Symbol" pitchFamily="18" charset="2"/>
              </a:rPr>
              <a:t></a:t>
            </a:r>
            <a:r>
              <a:rPr lang="en-US"/>
              <a:t>b</a:t>
            </a:r>
            <a:r>
              <a:rPr lang="en-US" baseline="-25000"/>
              <a:t>t-1</a:t>
            </a:r>
            <a:r>
              <a:rPr lang="en-US"/>
              <a:t>.</a:t>
            </a:r>
          </a:p>
          <a:p>
            <a:pPr lvl="1"/>
            <a:r>
              <a:rPr lang="en-US"/>
              <a:t>Finding secondary structure in: b</a:t>
            </a:r>
            <a:r>
              <a:rPr lang="en-US" baseline="-25000"/>
              <a:t>t+1</a:t>
            </a:r>
            <a:r>
              <a:rPr lang="en-US"/>
              <a:t>b</a:t>
            </a:r>
            <a:r>
              <a:rPr lang="en-US" baseline="-25000"/>
              <a:t>t+2</a:t>
            </a:r>
            <a:r>
              <a:rPr lang="en-US">
                <a:sym typeface="Symbol" pitchFamily="18" charset="2"/>
              </a:rPr>
              <a:t></a:t>
            </a:r>
            <a:r>
              <a:rPr lang="en-US"/>
              <a:t>b</a:t>
            </a:r>
            <a:r>
              <a:rPr lang="en-US" baseline="-25000"/>
              <a:t>n-1</a:t>
            </a:r>
            <a:r>
              <a:rPr lang="en-US"/>
              <a:t>.</a:t>
            </a:r>
          </a:p>
          <a:p>
            <a:pPr lvl="1"/>
            <a:endParaRPr lang="en-US"/>
          </a:p>
        </p:txBody>
      </p:sp>
      <p:sp>
        <p:nvSpPr>
          <p:cNvPr id="35845" name="Oval 26"/>
          <p:cNvSpPr>
            <a:spLocks noChangeArrowheads="1"/>
          </p:cNvSpPr>
          <p:nvPr/>
        </p:nvSpPr>
        <p:spPr bwMode="auto">
          <a:xfrm>
            <a:off x="2143125" y="3386138"/>
            <a:ext cx="106363" cy="106362"/>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sp>
        <p:nvSpPr>
          <p:cNvPr id="35846" name="Oval 27"/>
          <p:cNvSpPr>
            <a:spLocks noChangeArrowheads="1"/>
          </p:cNvSpPr>
          <p:nvPr/>
        </p:nvSpPr>
        <p:spPr bwMode="auto">
          <a:xfrm>
            <a:off x="2670175" y="3386138"/>
            <a:ext cx="104775" cy="106362"/>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5847" name="AutoShape 28"/>
          <p:cNvCxnSpPr>
            <a:cxnSpLocks noChangeShapeType="1"/>
            <a:stCxn id="35845" idx="6"/>
            <a:endCxn id="35846" idx="2"/>
          </p:cNvCxnSpPr>
          <p:nvPr/>
        </p:nvCxnSpPr>
        <p:spPr bwMode="auto">
          <a:xfrm>
            <a:off x="2249488" y="3441700"/>
            <a:ext cx="420687"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5848" name="Oval 29"/>
          <p:cNvSpPr>
            <a:spLocks noChangeArrowheads="1"/>
          </p:cNvSpPr>
          <p:nvPr/>
        </p:nvSpPr>
        <p:spPr bwMode="auto">
          <a:xfrm>
            <a:off x="1895475" y="3479800"/>
            <a:ext cx="584200" cy="584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a:t>1</a:t>
            </a:r>
          </a:p>
        </p:txBody>
      </p:sp>
      <p:sp>
        <p:nvSpPr>
          <p:cNvPr id="35849" name="Oval 31"/>
          <p:cNvSpPr>
            <a:spLocks noChangeArrowheads="1"/>
          </p:cNvSpPr>
          <p:nvPr/>
        </p:nvSpPr>
        <p:spPr bwMode="auto">
          <a:xfrm>
            <a:off x="3195638" y="3386138"/>
            <a:ext cx="106362" cy="106362"/>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5850" name="AutoShape 32"/>
          <p:cNvCxnSpPr>
            <a:cxnSpLocks noChangeShapeType="1"/>
            <a:stCxn id="35846" idx="6"/>
            <a:endCxn id="35849" idx="2"/>
          </p:cNvCxnSpPr>
          <p:nvPr/>
        </p:nvCxnSpPr>
        <p:spPr bwMode="auto">
          <a:xfrm>
            <a:off x="2774950" y="3441700"/>
            <a:ext cx="420688"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5851" name="Oval 34"/>
          <p:cNvSpPr>
            <a:spLocks noChangeArrowheads="1"/>
          </p:cNvSpPr>
          <p:nvPr/>
        </p:nvSpPr>
        <p:spPr bwMode="auto">
          <a:xfrm>
            <a:off x="3721100" y="3386138"/>
            <a:ext cx="106363" cy="106362"/>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5852" name="AutoShape 35"/>
          <p:cNvCxnSpPr>
            <a:cxnSpLocks noChangeShapeType="1"/>
            <a:stCxn id="35849" idx="6"/>
            <a:endCxn id="35851" idx="2"/>
          </p:cNvCxnSpPr>
          <p:nvPr/>
        </p:nvCxnSpPr>
        <p:spPr bwMode="auto">
          <a:xfrm>
            <a:off x="3302000" y="3441700"/>
            <a:ext cx="419100"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5853" name="Oval 37"/>
          <p:cNvSpPr>
            <a:spLocks noChangeArrowheads="1"/>
          </p:cNvSpPr>
          <p:nvPr/>
        </p:nvSpPr>
        <p:spPr bwMode="auto">
          <a:xfrm>
            <a:off x="4246563" y="3386138"/>
            <a:ext cx="106362" cy="106362"/>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5854" name="AutoShape 38"/>
          <p:cNvCxnSpPr>
            <a:cxnSpLocks noChangeShapeType="1"/>
            <a:stCxn id="35851" idx="6"/>
            <a:endCxn id="35853" idx="2"/>
          </p:cNvCxnSpPr>
          <p:nvPr/>
        </p:nvCxnSpPr>
        <p:spPr bwMode="auto">
          <a:xfrm>
            <a:off x="3827463" y="3441700"/>
            <a:ext cx="419100"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5855" name="Oval 40"/>
          <p:cNvSpPr>
            <a:spLocks noChangeArrowheads="1"/>
          </p:cNvSpPr>
          <p:nvPr/>
        </p:nvSpPr>
        <p:spPr bwMode="auto">
          <a:xfrm>
            <a:off x="4773613" y="3386138"/>
            <a:ext cx="104775" cy="106362"/>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5856" name="AutoShape 41"/>
          <p:cNvCxnSpPr>
            <a:cxnSpLocks noChangeShapeType="1"/>
            <a:stCxn id="35853" idx="6"/>
            <a:endCxn id="35855" idx="2"/>
          </p:cNvCxnSpPr>
          <p:nvPr/>
        </p:nvCxnSpPr>
        <p:spPr bwMode="auto">
          <a:xfrm>
            <a:off x="4352925" y="3441700"/>
            <a:ext cx="420688"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5857" name="Oval 42"/>
          <p:cNvSpPr>
            <a:spLocks noChangeArrowheads="1"/>
          </p:cNvSpPr>
          <p:nvPr/>
        </p:nvSpPr>
        <p:spPr bwMode="auto">
          <a:xfrm>
            <a:off x="4560888" y="3460750"/>
            <a:ext cx="584200" cy="584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a:t>t</a:t>
            </a:r>
          </a:p>
        </p:txBody>
      </p:sp>
      <p:sp>
        <p:nvSpPr>
          <p:cNvPr id="35858" name="Oval 43"/>
          <p:cNvSpPr>
            <a:spLocks noChangeArrowheads="1"/>
          </p:cNvSpPr>
          <p:nvPr/>
        </p:nvSpPr>
        <p:spPr bwMode="auto">
          <a:xfrm>
            <a:off x="5299075" y="3386138"/>
            <a:ext cx="104775" cy="106362"/>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5859" name="AutoShape 44"/>
          <p:cNvCxnSpPr>
            <a:cxnSpLocks noChangeShapeType="1"/>
            <a:stCxn id="35855" idx="6"/>
            <a:endCxn id="35858" idx="2"/>
          </p:cNvCxnSpPr>
          <p:nvPr/>
        </p:nvCxnSpPr>
        <p:spPr bwMode="auto">
          <a:xfrm>
            <a:off x="4878388" y="3441700"/>
            <a:ext cx="420687"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5860" name="Oval 46"/>
          <p:cNvSpPr>
            <a:spLocks noChangeArrowheads="1"/>
          </p:cNvSpPr>
          <p:nvPr/>
        </p:nvSpPr>
        <p:spPr bwMode="auto">
          <a:xfrm>
            <a:off x="5824538" y="3386138"/>
            <a:ext cx="106362" cy="106362"/>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5861" name="AutoShape 47"/>
          <p:cNvCxnSpPr>
            <a:cxnSpLocks noChangeShapeType="1"/>
            <a:stCxn id="35858" idx="6"/>
            <a:endCxn id="35860" idx="2"/>
          </p:cNvCxnSpPr>
          <p:nvPr/>
        </p:nvCxnSpPr>
        <p:spPr bwMode="auto">
          <a:xfrm>
            <a:off x="5403850" y="3441700"/>
            <a:ext cx="420688"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5862" name="Oval 49"/>
          <p:cNvSpPr>
            <a:spLocks noChangeArrowheads="1"/>
          </p:cNvSpPr>
          <p:nvPr/>
        </p:nvSpPr>
        <p:spPr bwMode="auto">
          <a:xfrm>
            <a:off x="6350000" y="3386138"/>
            <a:ext cx="106363" cy="106362"/>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5863" name="AutoShape 50"/>
          <p:cNvCxnSpPr>
            <a:cxnSpLocks noChangeShapeType="1"/>
            <a:stCxn id="35860" idx="6"/>
            <a:endCxn id="35862" idx="2"/>
          </p:cNvCxnSpPr>
          <p:nvPr/>
        </p:nvCxnSpPr>
        <p:spPr bwMode="auto">
          <a:xfrm>
            <a:off x="5930900" y="3441700"/>
            <a:ext cx="419100"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5864" name="Oval 52"/>
          <p:cNvSpPr>
            <a:spLocks noChangeArrowheads="1"/>
          </p:cNvSpPr>
          <p:nvPr/>
        </p:nvSpPr>
        <p:spPr bwMode="auto">
          <a:xfrm>
            <a:off x="6875463" y="3386138"/>
            <a:ext cx="106362" cy="106362"/>
          </a:xfrm>
          <a:prstGeom prst="ellipse">
            <a:avLst/>
          </a:prstGeom>
          <a:solidFill>
            <a:schemeClr val="bg2"/>
          </a:solidFill>
          <a:ln w="9525">
            <a:solidFill>
              <a:schemeClr val="tx1"/>
            </a:solidFill>
            <a:round/>
            <a:headEnd/>
            <a:tailEnd type="none" w="sm" len="sm"/>
          </a:ln>
        </p:spPr>
        <p:txBody>
          <a:bodyPr wrap="none" lIns="92075" tIns="46038" rIns="92075" bIns="46038" anchor="ctr"/>
          <a:lstStyle/>
          <a:p>
            <a:endParaRPr lang="en-US"/>
          </a:p>
        </p:txBody>
      </p:sp>
      <p:cxnSp>
        <p:nvCxnSpPr>
          <p:cNvPr id="35865" name="AutoShape 53"/>
          <p:cNvCxnSpPr>
            <a:cxnSpLocks noChangeShapeType="1"/>
            <a:stCxn id="35862" idx="6"/>
            <a:endCxn id="35864" idx="2"/>
          </p:cNvCxnSpPr>
          <p:nvPr/>
        </p:nvCxnSpPr>
        <p:spPr bwMode="auto">
          <a:xfrm>
            <a:off x="6456363" y="3441700"/>
            <a:ext cx="419100" cy="0"/>
          </a:xfrm>
          <a:prstGeom prst="straightConnector1">
            <a:avLst/>
          </a:prstGeom>
          <a:noFill/>
          <a:ln w="9525">
            <a:solidFill>
              <a:schemeClr val="tx1"/>
            </a:solidFill>
            <a:round/>
            <a:headEnd/>
            <a:tailEnd type="none" w="sm" len="sm"/>
          </a:ln>
          <a:extLst>
            <a:ext uri="{909E8E84-426E-40DD-AFC4-6F175D3DCCD1}">
              <a14:hiddenFill xmlns:a14="http://schemas.microsoft.com/office/drawing/2010/main">
                <a:noFill/>
              </a14:hiddenFill>
            </a:ext>
          </a:extLst>
        </p:spPr>
      </p:cxnSp>
      <p:sp>
        <p:nvSpPr>
          <p:cNvPr id="35866" name="Oval 54"/>
          <p:cNvSpPr>
            <a:spLocks noChangeArrowheads="1"/>
          </p:cNvSpPr>
          <p:nvPr/>
        </p:nvSpPr>
        <p:spPr bwMode="auto">
          <a:xfrm>
            <a:off x="6664325" y="3460750"/>
            <a:ext cx="584200" cy="584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none" w="sm" len="sm"/>
              </a14:hiddenLine>
            </a:ext>
          </a:extLst>
        </p:spPr>
        <p:txBody>
          <a:bodyPr wrap="none" lIns="92075" tIns="46038" rIns="92075" bIns="46038" anchor="ctr"/>
          <a:lstStyle/>
          <a:p>
            <a:pPr algn="ctr"/>
            <a:r>
              <a:rPr lang="en-US"/>
              <a:t>n</a:t>
            </a:r>
          </a:p>
        </p:txBody>
      </p:sp>
      <p:cxnSp>
        <p:nvCxnSpPr>
          <p:cNvPr id="35867" name="AutoShape 157"/>
          <p:cNvCxnSpPr>
            <a:cxnSpLocks noChangeShapeType="1"/>
            <a:stCxn id="35855" idx="0"/>
            <a:endCxn id="35864" idx="0"/>
          </p:cNvCxnSpPr>
          <p:nvPr/>
        </p:nvCxnSpPr>
        <p:spPr bwMode="auto">
          <a:xfrm rot="5400000" flipV="1">
            <a:off x="5876925" y="2335213"/>
            <a:ext cx="1587" cy="2103438"/>
          </a:xfrm>
          <a:prstGeom prst="bentConnector3">
            <a:avLst>
              <a:gd name="adj1" fmla="val -47800005"/>
            </a:avLst>
          </a:prstGeom>
          <a:noFill/>
          <a:ln w="9525">
            <a:solidFill>
              <a:schemeClr val="tx1"/>
            </a:solidFill>
            <a:miter lim="800000"/>
            <a:headEnd/>
            <a:tailEnd type="none" w="sm" len="sm"/>
          </a:ln>
          <a:extLst>
            <a:ext uri="{909E8E84-426E-40DD-AFC4-6F175D3DCCD1}">
              <a14:hiddenFill xmlns:a14="http://schemas.microsoft.com/office/drawing/2010/main">
                <a:noFill/>
              </a14:hiddenFill>
            </a:ext>
          </a:extLst>
        </p:spPr>
      </p:cxnSp>
      <p:sp>
        <p:nvSpPr>
          <p:cNvPr id="35868" name="Rectangle 169"/>
          <p:cNvSpPr>
            <a:spLocks noChangeArrowheads="1"/>
          </p:cNvSpPr>
          <p:nvPr/>
        </p:nvSpPr>
        <p:spPr bwMode="auto">
          <a:xfrm>
            <a:off x="5086350" y="2159000"/>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a:t>match b</a:t>
            </a:r>
            <a:r>
              <a:rPr lang="en-US" baseline="-25000"/>
              <a:t>t</a:t>
            </a:r>
            <a:r>
              <a:rPr lang="en-US"/>
              <a:t> and b</a:t>
            </a:r>
            <a:r>
              <a:rPr lang="en-US" baseline="-25000"/>
              <a:t>n</a:t>
            </a:r>
          </a:p>
        </p:txBody>
      </p:sp>
      <p:sp>
        <p:nvSpPr>
          <p:cNvPr id="35869" name="Rectangle 170"/>
          <p:cNvSpPr>
            <a:spLocks noChangeArrowheads="1"/>
          </p:cNvSpPr>
          <p:nvPr/>
        </p:nvSpPr>
        <p:spPr bwMode="auto">
          <a:xfrm>
            <a:off x="6546850" y="4924425"/>
            <a:ext cx="804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OPT(t-1)</a:t>
            </a:r>
          </a:p>
        </p:txBody>
      </p:sp>
      <p:sp>
        <p:nvSpPr>
          <p:cNvPr id="35870" name="Rectangle 171"/>
          <p:cNvSpPr>
            <a:spLocks noChangeArrowheads="1"/>
          </p:cNvSpPr>
          <p:nvPr/>
        </p:nvSpPr>
        <p:spPr bwMode="auto">
          <a:xfrm>
            <a:off x="6554788" y="5321300"/>
            <a:ext cx="191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solidFill>
                  <a:schemeClr val="accent1"/>
                </a:solidFill>
              </a:rPr>
              <a:t>need more sub-problems</a:t>
            </a:r>
          </a:p>
        </p:txBody>
      </p:sp>
      <p:sp>
        <p:nvSpPr>
          <p:cNvPr id="35871" name="Line 172"/>
          <p:cNvSpPr>
            <a:spLocks noChangeShapeType="1"/>
          </p:cNvSpPr>
          <p:nvPr/>
        </p:nvSpPr>
        <p:spPr bwMode="auto">
          <a:xfrm flipH="1">
            <a:off x="6245225" y="5484813"/>
            <a:ext cx="231775"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5872" name="Line 173"/>
          <p:cNvSpPr>
            <a:spLocks noChangeShapeType="1"/>
          </p:cNvSpPr>
          <p:nvPr/>
        </p:nvSpPr>
        <p:spPr bwMode="auto">
          <a:xfrm flipH="1">
            <a:off x="6248400" y="5094288"/>
            <a:ext cx="231775"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10B30200-8642-44D2-B21F-B34047BDDD20}" type="slidenum">
              <a:rPr lang="en-US" sz="800"/>
              <a:pPr/>
              <a:t>34</a:t>
            </a:fld>
            <a:endParaRPr lang="en-US" sz="1400"/>
          </a:p>
        </p:txBody>
      </p:sp>
      <p:sp>
        <p:nvSpPr>
          <p:cNvPr id="36867" name="Rectangle 2"/>
          <p:cNvSpPr>
            <a:spLocks noGrp="1" noChangeArrowheads="1"/>
          </p:cNvSpPr>
          <p:nvPr>
            <p:ph type="title"/>
          </p:nvPr>
        </p:nvSpPr>
        <p:spPr/>
        <p:txBody>
          <a:bodyPr/>
          <a:lstStyle/>
          <a:p>
            <a:r>
              <a:rPr lang="en-US"/>
              <a:t>Dynamic Programming Over Intervals</a:t>
            </a:r>
          </a:p>
        </p:txBody>
      </p:sp>
      <p:sp>
        <p:nvSpPr>
          <p:cNvPr id="36868" name="Rectangle 3"/>
          <p:cNvSpPr>
            <a:spLocks noGrp="1" noChangeArrowheads="1"/>
          </p:cNvSpPr>
          <p:nvPr>
            <p:ph type="body" idx="1"/>
          </p:nvPr>
        </p:nvSpPr>
        <p:spPr>
          <a:xfrm>
            <a:off x="609600" y="914400"/>
            <a:ext cx="8280400" cy="5410200"/>
          </a:xfrm>
        </p:spPr>
        <p:txBody>
          <a:bodyPr/>
          <a:lstStyle/>
          <a:p>
            <a:pPr marL="0" indent="0"/>
            <a:r>
              <a:rPr lang="en-US"/>
              <a:t>Notation.  </a:t>
            </a:r>
            <a:r>
              <a:rPr lang="en-US">
                <a:solidFill>
                  <a:schemeClr val="tx1"/>
                </a:solidFill>
              </a:rPr>
              <a:t>OPT(i, j) = maximum number of base pairs in a secondary structure of the substring  b</a:t>
            </a:r>
            <a:r>
              <a:rPr lang="en-US" baseline="-25000">
                <a:solidFill>
                  <a:schemeClr val="tx1"/>
                </a:solidFill>
              </a:rPr>
              <a:t>i</a:t>
            </a:r>
            <a:r>
              <a:rPr lang="en-US">
                <a:solidFill>
                  <a:schemeClr val="tx1"/>
                </a:solidFill>
              </a:rPr>
              <a:t>b</a:t>
            </a:r>
            <a:r>
              <a:rPr lang="en-US" baseline="-25000">
                <a:solidFill>
                  <a:schemeClr val="tx1"/>
                </a:solidFill>
              </a:rPr>
              <a:t>i+1</a:t>
            </a:r>
            <a:r>
              <a:rPr lang="en-US">
                <a:solidFill>
                  <a:schemeClr val="tx1"/>
                </a:solidFill>
                <a:sym typeface="Symbol" pitchFamily="18" charset="2"/>
              </a:rPr>
              <a:t></a:t>
            </a:r>
            <a:r>
              <a:rPr lang="en-US">
                <a:solidFill>
                  <a:schemeClr val="tx1"/>
                </a:solidFill>
              </a:rPr>
              <a:t>b</a:t>
            </a:r>
            <a:r>
              <a:rPr lang="en-US" baseline="-25000">
                <a:solidFill>
                  <a:schemeClr val="tx1"/>
                </a:solidFill>
              </a:rPr>
              <a:t>j</a:t>
            </a:r>
            <a:r>
              <a:rPr lang="en-US">
                <a:solidFill>
                  <a:schemeClr val="tx1"/>
                </a:solidFill>
              </a:rPr>
              <a:t>.</a:t>
            </a:r>
          </a:p>
          <a:p>
            <a:pPr lvl="1"/>
            <a:endParaRPr lang="en-US"/>
          </a:p>
          <a:p>
            <a:pPr lvl="1"/>
            <a:r>
              <a:rPr lang="en-US"/>
              <a:t>Case 1.  If i </a:t>
            </a:r>
            <a:r>
              <a:rPr lang="en-US">
                <a:sym typeface="Symbol" pitchFamily="18" charset="2"/>
              </a:rPr>
              <a:t> j - 4.</a:t>
            </a:r>
          </a:p>
          <a:p>
            <a:pPr lvl="2"/>
            <a:r>
              <a:rPr lang="en-US"/>
              <a:t>OPT(i, j) = 0 by no-sharp turns condition.</a:t>
            </a:r>
          </a:p>
          <a:p>
            <a:pPr lvl="1"/>
            <a:endParaRPr lang="en-US"/>
          </a:p>
          <a:p>
            <a:pPr lvl="1"/>
            <a:r>
              <a:rPr lang="en-US"/>
              <a:t>Case 2.  Base b</a:t>
            </a:r>
            <a:r>
              <a:rPr lang="en-US" baseline="-25000"/>
              <a:t>j</a:t>
            </a:r>
            <a:r>
              <a:rPr lang="en-US"/>
              <a:t> is not involved in a pair.</a:t>
            </a:r>
          </a:p>
          <a:p>
            <a:pPr lvl="2"/>
            <a:r>
              <a:rPr lang="en-US"/>
              <a:t>OPT(i, j) = OPT(i, j-1)</a:t>
            </a:r>
          </a:p>
          <a:p>
            <a:pPr lvl="1"/>
            <a:endParaRPr lang="en-US"/>
          </a:p>
          <a:p>
            <a:pPr lvl="1"/>
            <a:r>
              <a:rPr lang="en-US"/>
              <a:t>Case 3.  Base b</a:t>
            </a:r>
            <a:r>
              <a:rPr lang="en-US" baseline="-25000"/>
              <a:t>j</a:t>
            </a:r>
            <a:r>
              <a:rPr lang="en-US"/>
              <a:t> pairs with b</a:t>
            </a:r>
            <a:r>
              <a:rPr lang="en-US" baseline="-25000"/>
              <a:t>t</a:t>
            </a:r>
            <a:r>
              <a:rPr lang="en-US"/>
              <a:t> for some i </a:t>
            </a:r>
            <a:r>
              <a:rPr lang="en-US">
                <a:sym typeface="Symbol" pitchFamily="18" charset="2"/>
              </a:rPr>
              <a:t> </a:t>
            </a:r>
            <a:r>
              <a:rPr lang="en-US"/>
              <a:t>t &lt; j - 4.</a:t>
            </a:r>
          </a:p>
          <a:p>
            <a:pPr lvl="2"/>
            <a:r>
              <a:rPr lang="en-US"/>
              <a:t>non-crossing constraint decouples resulting sub-problems</a:t>
            </a:r>
          </a:p>
          <a:p>
            <a:pPr lvl="2"/>
            <a:r>
              <a:rPr lang="en-US"/>
              <a:t>OPT(i, j) = 1 + max</a:t>
            </a:r>
            <a:r>
              <a:rPr lang="en-US" baseline="-25000"/>
              <a:t>t</a:t>
            </a:r>
            <a:r>
              <a:rPr lang="en-US"/>
              <a:t> { OPT(i, t-1) + OPT(t+1, j-1) }</a:t>
            </a:r>
          </a:p>
          <a:p>
            <a:pPr lvl="2"/>
            <a:endParaRPr lang="en-US"/>
          </a:p>
          <a:p>
            <a:pPr lvl="2"/>
            <a:endParaRPr lang="en-US"/>
          </a:p>
          <a:p>
            <a:pPr lvl="2"/>
            <a:endParaRPr lang="en-US"/>
          </a:p>
          <a:p>
            <a:pPr marL="0" indent="0"/>
            <a:r>
              <a:rPr lang="en-US"/>
              <a:t>Remark.  </a:t>
            </a:r>
            <a:r>
              <a:rPr lang="en-US">
                <a:solidFill>
                  <a:schemeClr val="tx1"/>
                </a:solidFill>
              </a:rPr>
              <a:t>Same core idea in CKY algorithm to parse context-free grammars.</a:t>
            </a:r>
          </a:p>
        </p:txBody>
      </p:sp>
      <p:sp>
        <p:nvSpPr>
          <p:cNvPr id="36869" name="Line 6"/>
          <p:cNvSpPr>
            <a:spLocks noChangeShapeType="1"/>
          </p:cNvSpPr>
          <p:nvPr/>
        </p:nvSpPr>
        <p:spPr bwMode="auto">
          <a:xfrm flipH="1" flipV="1">
            <a:off x="3094038" y="4951413"/>
            <a:ext cx="100012" cy="21748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6870" name="Rectangle 7"/>
          <p:cNvSpPr>
            <a:spLocks noChangeArrowheads="1"/>
          </p:cNvSpPr>
          <p:nvPr/>
        </p:nvSpPr>
        <p:spPr bwMode="auto">
          <a:xfrm>
            <a:off x="2208213" y="5153025"/>
            <a:ext cx="304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solidFill>
                  <a:schemeClr val="hlink"/>
                </a:solidFill>
              </a:rPr>
              <a:t>take max over t such that i </a:t>
            </a:r>
            <a:r>
              <a:rPr lang="en-US" sz="1200">
                <a:solidFill>
                  <a:schemeClr val="hlink"/>
                </a:solidFill>
                <a:sym typeface="Symbol" pitchFamily="18" charset="2"/>
              </a:rPr>
              <a:t> </a:t>
            </a:r>
            <a:r>
              <a:rPr lang="en-US" sz="1200">
                <a:solidFill>
                  <a:schemeClr val="hlink"/>
                </a:solidFill>
              </a:rPr>
              <a:t>t &lt; j-4 and</a:t>
            </a:r>
            <a:br>
              <a:rPr lang="en-US" sz="1200">
                <a:solidFill>
                  <a:schemeClr val="hlink"/>
                </a:solidFill>
              </a:rPr>
            </a:br>
            <a:r>
              <a:rPr lang="en-US" sz="1200">
                <a:solidFill>
                  <a:schemeClr val="hlink"/>
                </a:solidFill>
              </a:rPr>
              <a:t>b</a:t>
            </a:r>
            <a:r>
              <a:rPr lang="en-US" sz="1200" baseline="-25000">
                <a:solidFill>
                  <a:schemeClr val="hlink"/>
                </a:solidFill>
              </a:rPr>
              <a:t>t</a:t>
            </a:r>
            <a:r>
              <a:rPr lang="en-US" sz="1200">
                <a:solidFill>
                  <a:schemeClr val="hlink"/>
                </a:solidFill>
              </a:rPr>
              <a:t> and b</a:t>
            </a:r>
            <a:r>
              <a:rPr lang="en-US" sz="1200" baseline="-25000">
                <a:solidFill>
                  <a:schemeClr val="hlink"/>
                </a:solidFill>
              </a:rPr>
              <a:t>j</a:t>
            </a:r>
            <a:r>
              <a:rPr lang="en-US" sz="1200">
                <a:solidFill>
                  <a:schemeClr val="hlink"/>
                </a:solidFill>
              </a:rPr>
              <a:t> are Watson-Crick complements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7D555A8F-F936-4878-9D18-0032E6D66C7D}" type="slidenum">
              <a:rPr lang="en-US" sz="800"/>
              <a:pPr/>
              <a:t>35</a:t>
            </a:fld>
            <a:endParaRPr lang="en-US" sz="1400"/>
          </a:p>
        </p:txBody>
      </p:sp>
      <p:sp>
        <p:nvSpPr>
          <p:cNvPr id="37891" name="Rectangle 2"/>
          <p:cNvSpPr>
            <a:spLocks noGrp="1" noChangeArrowheads="1"/>
          </p:cNvSpPr>
          <p:nvPr>
            <p:ph type="title"/>
          </p:nvPr>
        </p:nvSpPr>
        <p:spPr/>
        <p:txBody>
          <a:bodyPr/>
          <a:lstStyle/>
          <a:p>
            <a:r>
              <a:rPr lang="en-US"/>
              <a:t>Bottom Up Dynamic Programming Over Intervals</a:t>
            </a:r>
          </a:p>
        </p:txBody>
      </p:sp>
      <p:sp>
        <p:nvSpPr>
          <p:cNvPr id="37892" name="Rectangle 3"/>
          <p:cNvSpPr>
            <a:spLocks noGrp="1" noChangeArrowheads="1"/>
          </p:cNvSpPr>
          <p:nvPr>
            <p:ph type="body" idx="1"/>
          </p:nvPr>
        </p:nvSpPr>
        <p:spPr/>
        <p:txBody>
          <a:bodyPr/>
          <a:lstStyle/>
          <a:p>
            <a:pPr marL="0" indent="0"/>
            <a:r>
              <a:rPr lang="en-US"/>
              <a:t>Q.  </a:t>
            </a:r>
            <a:r>
              <a:rPr lang="en-US">
                <a:solidFill>
                  <a:schemeClr val="tx1"/>
                </a:solidFill>
              </a:rPr>
              <a:t>What order to solve the sub-problems?</a:t>
            </a:r>
          </a:p>
          <a:p>
            <a:pPr marL="0" indent="0"/>
            <a:r>
              <a:rPr lang="en-US"/>
              <a:t>A.  </a:t>
            </a:r>
            <a:r>
              <a:rPr lang="en-US">
                <a:solidFill>
                  <a:schemeClr val="tx1"/>
                </a:solidFill>
              </a:rPr>
              <a:t>Do shortest intervals first.</a:t>
            </a: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r>
              <a:rPr lang="en-US"/>
              <a:t>Running time.  </a:t>
            </a:r>
            <a:r>
              <a:rPr lang="en-US">
                <a:solidFill>
                  <a:schemeClr val="tx1"/>
                </a:solidFill>
              </a:rPr>
              <a:t>O(n</a:t>
            </a:r>
            <a:r>
              <a:rPr lang="en-US" baseline="30000">
                <a:solidFill>
                  <a:schemeClr val="tx1"/>
                </a:solidFill>
              </a:rPr>
              <a:t>3</a:t>
            </a:r>
            <a:r>
              <a:rPr lang="en-US">
                <a:solidFill>
                  <a:schemeClr val="tx1"/>
                </a:solidFill>
              </a:rPr>
              <a:t>).</a:t>
            </a:r>
          </a:p>
          <a:p>
            <a:pPr marL="0" indent="0"/>
            <a:endParaRPr lang="en-US">
              <a:solidFill>
                <a:schemeClr val="tx1"/>
              </a:solidFill>
            </a:endParaRPr>
          </a:p>
        </p:txBody>
      </p:sp>
      <p:sp>
        <p:nvSpPr>
          <p:cNvPr id="37893" name="Text Box 7"/>
          <p:cNvSpPr txBox="1">
            <a:spLocks noChangeArrowheads="1"/>
          </p:cNvSpPr>
          <p:nvPr/>
        </p:nvSpPr>
        <p:spPr bwMode="auto">
          <a:xfrm>
            <a:off x="1398588" y="2178050"/>
            <a:ext cx="4071937" cy="22383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nSpc>
                <a:spcPct val="40000"/>
              </a:lnSpc>
              <a:spcBef>
                <a:spcPct val="50000"/>
              </a:spcBef>
            </a:pPr>
            <a:endParaRPr kumimoji="0" lang="en-US" b="1">
              <a:solidFill>
                <a:schemeClr val="bg2"/>
              </a:solidFill>
              <a:latin typeface="Courier New" pitchFamily="49" charset="0"/>
            </a:endParaRPr>
          </a:p>
          <a:p>
            <a:r>
              <a:rPr lang="en-US" b="1">
                <a:latin typeface="Courier New" pitchFamily="49" charset="0"/>
              </a:rPr>
              <a:t>RNA(b</a:t>
            </a:r>
            <a:r>
              <a:rPr lang="en-US" b="1" baseline="-25000">
                <a:latin typeface="Courier New" pitchFamily="49" charset="0"/>
              </a:rPr>
              <a:t>1</a:t>
            </a:r>
            <a:r>
              <a:rPr lang="en-US" b="1">
                <a:latin typeface="Courier New" pitchFamily="49" charset="0"/>
              </a:rPr>
              <a:t>,…,b</a:t>
            </a:r>
            <a:r>
              <a:rPr lang="en-US" b="1" baseline="-25000">
                <a:latin typeface="Courier New" pitchFamily="49" charset="0"/>
              </a:rPr>
              <a:t>n</a:t>
            </a:r>
            <a:r>
              <a:rPr lang="en-US" b="1">
                <a:latin typeface="Courier New" pitchFamily="49" charset="0"/>
              </a:rPr>
              <a:t>) {</a:t>
            </a:r>
          </a:p>
          <a:p>
            <a:r>
              <a:rPr lang="en-US" b="1">
                <a:solidFill>
                  <a:srgbClr val="003399"/>
                </a:solidFill>
                <a:latin typeface="Courier New" pitchFamily="49" charset="0"/>
              </a:rPr>
              <a:t>   for</a:t>
            </a:r>
            <a:r>
              <a:rPr lang="en-US" b="1">
                <a:latin typeface="Courier New" pitchFamily="49" charset="0"/>
              </a:rPr>
              <a:t> k = 5, 6, …, n-1</a:t>
            </a:r>
          </a:p>
          <a:p>
            <a:r>
              <a:rPr lang="en-US" b="1">
                <a:solidFill>
                  <a:srgbClr val="003399"/>
                </a:solidFill>
                <a:latin typeface="Courier New" pitchFamily="49" charset="0"/>
              </a:rPr>
              <a:t>      for</a:t>
            </a:r>
            <a:r>
              <a:rPr lang="en-US" b="1">
                <a:latin typeface="Courier New" pitchFamily="49" charset="0"/>
              </a:rPr>
              <a:t> i = 1, 2, …, n-k</a:t>
            </a:r>
          </a:p>
          <a:p>
            <a:r>
              <a:rPr lang="en-US" b="1">
                <a:latin typeface="Courier New" pitchFamily="49" charset="0"/>
              </a:rPr>
              <a:t>         j = i + k</a:t>
            </a:r>
          </a:p>
          <a:p>
            <a:r>
              <a:rPr lang="en-US" b="1">
                <a:latin typeface="Courier New" pitchFamily="49" charset="0"/>
              </a:rPr>
              <a:t>         Compute M[i, j]</a:t>
            </a:r>
          </a:p>
          <a:p>
            <a:endParaRPr lang="en-US" b="1">
              <a:latin typeface="Courier New" pitchFamily="49" charset="0"/>
            </a:endParaRPr>
          </a:p>
          <a:p>
            <a:r>
              <a:rPr lang="en-US" b="1">
                <a:solidFill>
                  <a:srgbClr val="003399"/>
                </a:solidFill>
                <a:latin typeface="Courier New" pitchFamily="49" charset="0"/>
              </a:rPr>
              <a:t>   return</a:t>
            </a:r>
            <a:r>
              <a:rPr lang="en-US" b="1">
                <a:latin typeface="Courier New" pitchFamily="49" charset="0"/>
              </a:rPr>
              <a:t> M[1, n]</a:t>
            </a:r>
          </a:p>
          <a:p>
            <a:r>
              <a:rPr lang="en-US" b="1">
                <a:latin typeface="Courier New" pitchFamily="49" charset="0"/>
              </a:rPr>
              <a:t>}</a:t>
            </a:r>
          </a:p>
        </p:txBody>
      </p:sp>
      <p:sp>
        <p:nvSpPr>
          <p:cNvPr id="37894" name="Line 8"/>
          <p:cNvSpPr>
            <a:spLocks noChangeShapeType="1"/>
          </p:cNvSpPr>
          <p:nvPr/>
        </p:nvSpPr>
        <p:spPr bwMode="auto">
          <a:xfrm flipH="1" flipV="1">
            <a:off x="4313238" y="3652838"/>
            <a:ext cx="122237" cy="1905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7895" name="Rectangle 9"/>
          <p:cNvSpPr>
            <a:spLocks noChangeArrowheads="1"/>
          </p:cNvSpPr>
          <p:nvPr/>
        </p:nvSpPr>
        <p:spPr bwMode="auto">
          <a:xfrm>
            <a:off x="3995738" y="3860800"/>
            <a:ext cx="1371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solidFill>
                  <a:schemeClr val="hlink"/>
                </a:solidFill>
              </a:rPr>
              <a:t>using recurrence</a:t>
            </a:r>
          </a:p>
        </p:txBody>
      </p:sp>
      <p:sp>
        <p:nvSpPr>
          <p:cNvPr id="37896" name="Rectangle 10"/>
          <p:cNvSpPr>
            <a:spLocks noChangeArrowheads="1"/>
          </p:cNvSpPr>
          <p:nvPr/>
        </p:nvSpPr>
        <p:spPr bwMode="auto">
          <a:xfrm>
            <a:off x="6705600" y="24384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r>
              <a:rPr lang="en-US" sz="1200"/>
              <a:t>0</a:t>
            </a:r>
          </a:p>
        </p:txBody>
      </p:sp>
      <p:sp>
        <p:nvSpPr>
          <p:cNvPr id="37897" name="Rectangle 11"/>
          <p:cNvSpPr>
            <a:spLocks noChangeArrowheads="1"/>
          </p:cNvSpPr>
          <p:nvPr/>
        </p:nvSpPr>
        <p:spPr bwMode="auto">
          <a:xfrm>
            <a:off x="7010400" y="24384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r>
              <a:rPr lang="en-US" sz="1200"/>
              <a:t>0</a:t>
            </a:r>
          </a:p>
        </p:txBody>
      </p:sp>
      <p:sp>
        <p:nvSpPr>
          <p:cNvPr id="37898" name="Rectangle 12"/>
          <p:cNvSpPr>
            <a:spLocks noChangeArrowheads="1"/>
          </p:cNvSpPr>
          <p:nvPr/>
        </p:nvSpPr>
        <p:spPr bwMode="auto">
          <a:xfrm>
            <a:off x="7315200" y="24384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r>
              <a:rPr lang="en-US" sz="1200"/>
              <a:t>0</a:t>
            </a:r>
          </a:p>
        </p:txBody>
      </p:sp>
      <p:sp>
        <p:nvSpPr>
          <p:cNvPr id="37899" name="Rectangle 13"/>
          <p:cNvSpPr>
            <a:spLocks noChangeArrowheads="1"/>
          </p:cNvSpPr>
          <p:nvPr/>
        </p:nvSpPr>
        <p:spPr bwMode="auto">
          <a:xfrm>
            <a:off x="7620000" y="24384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endParaRPr lang="en-US" sz="1400"/>
          </a:p>
        </p:txBody>
      </p:sp>
      <p:sp>
        <p:nvSpPr>
          <p:cNvPr id="37900" name="Rectangle 14"/>
          <p:cNvSpPr>
            <a:spLocks noChangeArrowheads="1"/>
          </p:cNvSpPr>
          <p:nvPr/>
        </p:nvSpPr>
        <p:spPr bwMode="auto">
          <a:xfrm>
            <a:off x="6705600" y="27432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r>
              <a:rPr lang="en-US" sz="1200"/>
              <a:t>0</a:t>
            </a:r>
          </a:p>
        </p:txBody>
      </p:sp>
      <p:sp>
        <p:nvSpPr>
          <p:cNvPr id="37901" name="Rectangle 15"/>
          <p:cNvSpPr>
            <a:spLocks noChangeArrowheads="1"/>
          </p:cNvSpPr>
          <p:nvPr/>
        </p:nvSpPr>
        <p:spPr bwMode="auto">
          <a:xfrm>
            <a:off x="7010400" y="27432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r>
              <a:rPr lang="en-US" sz="1200"/>
              <a:t>0</a:t>
            </a:r>
          </a:p>
        </p:txBody>
      </p:sp>
      <p:sp>
        <p:nvSpPr>
          <p:cNvPr id="37902" name="Rectangle 16"/>
          <p:cNvSpPr>
            <a:spLocks noChangeArrowheads="1"/>
          </p:cNvSpPr>
          <p:nvPr/>
        </p:nvSpPr>
        <p:spPr bwMode="auto">
          <a:xfrm>
            <a:off x="7315200" y="27432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endParaRPr lang="en-US" sz="1400"/>
          </a:p>
        </p:txBody>
      </p:sp>
      <p:sp>
        <p:nvSpPr>
          <p:cNvPr id="37903" name="Rectangle 17"/>
          <p:cNvSpPr>
            <a:spLocks noChangeArrowheads="1"/>
          </p:cNvSpPr>
          <p:nvPr/>
        </p:nvSpPr>
        <p:spPr bwMode="auto">
          <a:xfrm>
            <a:off x="7620000" y="27432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endParaRPr lang="en-US" sz="1400"/>
          </a:p>
        </p:txBody>
      </p:sp>
      <p:sp>
        <p:nvSpPr>
          <p:cNvPr id="37904" name="Rectangle 18"/>
          <p:cNvSpPr>
            <a:spLocks noChangeArrowheads="1"/>
          </p:cNvSpPr>
          <p:nvPr/>
        </p:nvSpPr>
        <p:spPr bwMode="auto">
          <a:xfrm>
            <a:off x="6705600" y="30480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r>
              <a:rPr lang="en-US" sz="1200"/>
              <a:t>0</a:t>
            </a:r>
          </a:p>
        </p:txBody>
      </p:sp>
      <p:sp>
        <p:nvSpPr>
          <p:cNvPr id="37905" name="Rectangle 19"/>
          <p:cNvSpPr>
            <a:spLocks noChangeArrowheads="1"/>
          </p:cNvSpPr>
          <p:nvPr/>
        </p:nvSpPr>
        <p:spPr bwMode="auto">
          <a:xfrm>
            <a:off x="7010400" y="30480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endParaRPr lang="en-US" sz="1400"/>
          </a:p>
        </p:txBody>
      </p:sp>
      <p:sp>
        <p:nvSpPr>
          <p:cNvPr id="37906" name="Rectangle 20"/>
          <p:cNvSpPr>
            <a:spLocks noChangeArrowheads="1"/>
          </p:cNvSpPr>
          <p:nvPr/>
        </p:nvSpPr>
        <p:spPr bwMode="auto">
          <a:xfrm>
            <a:off x="7315200" y="30480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endParaRPr lang="en-US" sz="1400"/>
          </a:p>
        </p:txBody>
      </p:sp>
      <p:sp>
        <p:nvSpPr>
          <p:cNvPr id="37907" name="Rectangle 21"/>
          <p:cNvSpPr>
            <a:spLocks noChangeArrowheads="1"/>
          </p:cNvSpPr>
          <p:nvPr/>
        </p:nvSpPr>
        <p:spPr bwMode="auto">
          <a:xfrm>
            <a:off x="7620000" y="30480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endParaRPr lang="en-US" sz="1400"/>
          </a:p>
        </p:txBody>
      </p:sp>
      <p:sp>
        <p:nvSpPr>
          <p:cNvPr id="37908" name="Rectangle 22"/>
          <p:cNvSpPr>
            <a:spLocks noChangeArrowheads="1"/>
          </p:cNvSpPr>
          <p:nvPr/>
        </p:nvSpPr>
        <p:spPr bwMode="auto">
          <a:xfrm>
            <a:off x="6705600" y="33528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endParaRPr lang="en-US" sz="1400"/>
          </a:p>
        </p:txBody>
      </p:sp>
      <p:sp>
        <p:nvSpPr>
          <p:cNvPr id="37909" name="Rectangle 23"/>
          <p:cNvSpPr>
            <a:spLocks noChangeArrowheads="1"/>
          </p:cNvSpPr>
          <p:nvPr/>
        </p:nvSpPr>
        <p:spPr bwMode="auto">
          <a:xfrm>
            <a:off x="7010400" y="33528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endParaRPr lang="en-US" sz="1400"/>
          </a:p>
        </p:txBody>
      </p:sp>
      <p:sp>
        <p:nvSpPr>
          <p:cNvPr id="37910" name="Rectangle 24"/>
          <p:cNvSpPr>
            <a:spLocks noChangeArrowheads="1"/>
          </p:cNvSpPr>
          <p:nvPr/>
        </p:nvSpPr>
        <p:spPr bwMode="auto">
          <a:xfrm>
            <a:off x="7315200" y="33528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endParaRPr lang="en-US" sz="1400"/>
          </a:p>
        </p:txBody>
      </p:sp>
      <p:sp>
        <p:nvSpPr>
          <p:cNvPr id="37911" name="Rectangle 25"/>
          <p:cNvSpPr>
            <a:spLocks noChangeArrowheads="1"/>
          </p:cNvSpPr>
          <p:nvPr/>
        </p:nvSpPr>
        <p:spPr bwMode="auto">
          <a:xfrm>
            <a:off x="7620000" y="3352800"/>
            <a:ext cx="304800" cy="304800"/>
          </a:xfrm>
          <a:prstGeom prst="rect">
            <a:avLst/>
          </a:prstGeom>
          <a:solidFill>
            <a:schemeClr val="tx2"/>
          </a:solidFill>
          <a:ln w="9525">
            <a:solidFill>
              <a:schemeClr val="tx1"/>
            </a:solidFill>
            <a:miter lim="800000"/>
            <a:headEnd/>
            <a:tailEnd type="none" w="sm" len="sm"/>
          </a:ln>
        </p:spPr>
        <p:txBody>
          <a:bodyPr wrap="none" lIns="92075" tIns="46038" rIns="92075" bIns="46038" anchor="ctr"/>
          <a:lstStyle/>
          <a:p>
            <a:pPr algn="ctr"/>
            <a:endParaRPr lang="en-US" sz="1400"/>
          </a:p>
        </p:txBody>
      </p:sp>
      <p:sp>
        <p:nvSpPr>
          <p:cNvPr id="37912" name="Line 80"/>
          <p:cNvSpPr>
            <a:spLocks noChangeShapeType="1"/>
          </p:cNvSpPr>
          <p:nvPr/>
        </p:nvSpPr>
        <p:spPr bwMode="auto">
          <a:xfrm flipV="1">
            <a:off x="6781800" y="2590800"/>
            <a:ext cx="990600" cy="990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7913" name="Line 81"/>
          <p:cNvSpPr>
            <a:spLocks noChangeShapeType="1"/>
          </p:cNvSpPr>
          <p:nvPr/>
        </p:nvSpPr>
        <p:spPr bwMode="auto">
          <a:xfrm flipV="1">
            <a:off x="7086600" y="2895600"/>
            <a:ext cx="685800" cy="6858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7914" name="Line 82"/>
          <p:cNvSpPr>
            <a:spLocks noChangeShapeType="1"/>
          </p:cNvSpPr>
          <p:nvPr/>
        </p:nvSpPr>
        <p:spPr bwMode="auto">
          <a:xfrm flipV="1">
            <a:off x="7391400" y="3200400"/>
            <a:ext cx="381000" cy="3810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7915" name="Line 83"/>
          <p:cNvSpPr>
            <a:spLocks noChangeShapeType="1"/>
          </p:cNvSpPr>
          <p:nvPr/>
        </p:nvSpPr>
        <p:spPr bwMode="auto">
          <a:xfrm flipV="1">
            <a:off x="7696200" y="3429000"/>
            <a:ext cx="152400" cy="1524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7916" name="Rectangle 84"/>
          <p:cNvSpPr>
            <a:spLocks noChangeArrowheads="1"/>
          </p:cNvSpPr>
          <p:nvPr/>
        </p:nvSpPr>
        <p:spPr bwMode="auto">
          <a:xfrm>
            <a:off x="6413500" y="3051175"/>
            <a:ext cx="277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2</a:t>
            </a:r>
          </a:p>
        </p:txBody>
      </p:sp>
      <p:sp>
        <p:nvSpPr>
          <p:cNvPr id="37917" name="Rectangle 85"/>
          <p:cNvSpPr>
            <a:spLocks noChangeArrowheads="1"/>
          </p:cNvSpPr>
          <p:nvPr/>
        </p:nvSpPr>
        <p:spPr bwMode="auto">
          <a:xfrm>
            <a:off x="6400800" y="2730500"/>
            <a:ext cx="277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3</a:t>
            </a:r>
          </a:p>
        </p:txBody>
      </p:sp>
      <p:sp>
        <p:nvSpPr>
          <p:cNvPr id="37918" name="Rectangle 86"/>
          <p:cNvSpPr>
            <a:spLocks noChangeArrowheads="1"/>
          </p:cNvSpPr>
          <p:nvPr/>
        </p:nvSpPr>
        <p:spPr bwMode="auto">
          <a:xfrm>
            <a:off x="6400800" y="2430463"/>
            <a:ext cx="2778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4</a:t>
            </a:r>
          </a:p>
        </p:txBody>
      </p:sp>
      <p:sp>
        <p:nvSpPr>
          <p:cNvPr id="37919" name="Rectangle 87"/>
          <p:cNvSpPr>
            <a:spLocks noChangeArrowheads="1"/>
          </p:cNvSpPr>
          <p:nvPr/>
        </p:nvSpPr>
        <p:spPr bwMode="auto">
          <a:xfrm>
            <a:off x="6416675" y="3360738"/>
            <a:ext cx="252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1</a:t>
            </a:r>
          </a:p>
        </p:txBody>
      </p:sp>
      <p:sp>
        <p:nvSpPr>
          <p:cNvPr id="37920" name="Rectangle 88"/>
          <p:cNvSpPr>
            <a:spLocks noChangeArrowheads="1"/>
          </p:cNvSpPr>
          <p:nvPr/>
        </p:nvSpPr>
        <p:spPr bwMode="auto">
          <a:xfrm>
            <a:off x="6135688" y="2959100"/>
            <a:ext cx="2270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i</a:t>
            </a:r>
          </a:p>
        </p:txBody>
      </p:sp>
      <p:sp>
        <p:nvSpPr>
          <p:cNvPr id="37921" name="Rectangle 89"/>
          <p:cNvSpPr>
            <a:spLocks noChangeArrowheads="1"/>
          </p:cNvSpPr>
          <p:nvPr/>
        </p:nvSpPr>
        <p:spPr bwMode="auto">
          <a:xfrm>
            <a:off x="6705600" y="3656013"/>
            <a:ext cx="2778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6</a:t>
            </a:r>
          </a:p>
        </p:txBody>
      </p:sp>
      <p:sp>
        <p:nvSpPr>
          <p:cNvPr id="37922" name="Rectangle 90"/>
          <p:cNvSpPr>
            <a:spLocks noChangeArrowheads="1"/>
          </p:cNvSpPr>
          <p:nvPr/>
        </p:nvSpPr>
        <p:spPr bwMode="auto">
          <a:xfrm>
            <a:off x="7010400" y="3656013"/>
            <a:ext cx="2778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7</a:t>
            </a:r>
          </a:p>
        </p:txBody>
      </p:sp>
      <p:sp>
        <p:nvSpPr>
          <p:cNvPr id="37923" name="Rectangle 91"/>
          <p:cNvSpPr>
            <a:spLocks noChangeArrowheads="1"/>
          </p:cNvSpPr>
          <p:nvPr/>
        </p:nvSpPr>
        <p:spPr bwMode="auto">
          <a:xfrm>
            <a:off x="7315200" y="3656013"/>
            <a:ext cx="2778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8</a:t>
            </a:r>
          </a:p>
        </p:txBody>
      </p:sp>
      <p:sp>
        <p:nvSpPr>
          <p:cNvPr id="37924" name="Rectangle 92"/>
          <p:cNvSpPr>
            <a:spLocks noChangeArrowheads="1"/>
          </p:cNvSpPr>
          <p:nvPr/>
        </p:nvSpPr>
        <p:spPr bwMode="auto">
          <a:xfrm>
            <a:off x="7620000" y="3656013"/>
            <a:ext cx="2778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9</a:t>
            </a:r>
          </a:p>
        </p:txBody>
      </p:sp>
      <p:sp>
        <p:nvSpPr>
          <p:cNvPr id="37925" name="Rectangle 93"/>
          <p:cNvSpPr>
            <a:spLocks noChangeArrowheads="1"/>
          </p:cNvSpPr>
          <p:nvPr/>
        </p:nvSpPr>
        <p:spPr bwMode="auto">
          <a:xfrm>
            <a:off x="7239000" y="3962400"/>
            <a:ext cx="2460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j</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2DA5987A-3B33-402F-BEB8-6DD1749E70C3}" type="slidenum">
              <a:rPr lang="en-US" sz="800"/>
              <a:pPr/>
              <a:t>36</a:t>
            </a:fld>
            <a:endParaRPr lang="en-US" sz="1400"/>
          </a:p>
        </p:txBody>
      </p:sp>
      <p:sp>
        <p:nvSpPr>
          <p:cNvPr id="38915" name="Rectangle 2"/>
          <p:cNvSpPr>
            <a:spLocks noGrp="1" noChangeArrowheads="1"/>
          </p:cNvSpPr>
          <p:nvPr>
            <p:ph type="title"/>
          </p:nvPr>
        </p:nvSpPr>
        <p:spPr/>
        <p:txBody>
          <a:bodyPr/>
          <a:lstStyle/>
          <a:p>
            <a:r>
              <a:rPr lang="en-US"/>
              <a:t>Dynamic Programming Summary</a:t>
            </a:r>
          </a:p>
        </p:txBody>
      </p:sp>
      <p:sp>
        <p:nvSpPr>
          <p:cNvPr id="38916" name="Rectangle 3"/>
          <p:cNvSpPr>
            <a:spLocks noGrp="1" noChangeArrowheads="1"/>
          </p:cNvSpPr>
          <p:nvPr>
            <p:ph type="body" idx="1"/>
          </p:nvPr>
        </p:nvSpPr>
        <p:spPr/>
        <p:txBody>
          <a:bodyPr/>
          <a:lstStyle/>
          <a:p>
            <a:pPr marL="0" indent="0"/>
            <a:r>
              <a:rPr lang="en-US"/>
              <a:t>Recipe.</a:t>
            </a:r>
          </a:p>
          <a:p>
            <a:pPr lvl="1"/>
            <a:r>
              <a:rPr lang="en-US"/>
              <a:t>Characterize structure of problem.</a:t>
            </a:r>
          </a:p>
          <a:p>
            <a:pPr lvl="1"/>
            <a:r>
              <a:rPr lang="en-US"/>
              <a:t>Recursively define value of optimal solution.</a:t>
            </a:r>
          </a:p>
          <a:p>
            <a:pPr lvl="1"/>
            <a:r>
              <a:rPr lang="en-US"/>
              <a:t>Compute value of optimal solution.</a:t>
            </a:r>
          </a:p>
          <a:p>
            <a:pPr lvl="1"/>
            <a:r>
              <a:rPr lang="en-US"/>
              <a:t>Construct optimal solution from computed information.</a:t>
            </a:r>
          </a:p>
          <a:p>
            <a:pPr marL="0" indent="0"/>
            <a:endParaRPr lang="en-US"/>
          </a:p>
          <a:p>
            <a:pPr marL="0" indent="0"/>
            <a:r>
              <a:rPr lang="en-US"/>
              <a:t>Dynamic programming techniques.</a:t>
            </a:r>
          </a:p>
          <a:p>
            <a:pPr lvl="1"/>
            <a:r>
              <a:rPr lang="en-US"/>
              <a:t>Binary choice:  weighted interval scheduling.</a:t>
            </a:r>
          </a:p>
          <a:p>
            <a:pPr lvl="1"/>
            <a:r>
              <a:rPr lang="en-US"/>
              <a:t>Multi-way choice:  segmented least squares.</a:t>
            </a:r>
          </a:p>
          <a:p>
            <a:pPr lvl="1"/>
            <a:r>
              <a:rPr lang="en-US"/>
              <a:t>Adding a new variable:  knapsack.</a:t>
            </a:r>
          </a:p>
          <a:p>
            <a:pPr lvl="1"/>
            <a:r>
              <a:rPr lang="en-US"/>
              <a:t>Dynamic programming over intervals:  RNA secondary structure.</a:t>
            </a:r>
          </a:p>
          <a:p>
            <a:pPr lvl="1"/>
            <a:endParaRPr lang="en-US"/>
          </a:p>
          <a:p>
            <a:pPr lvl="1"/>
            <a:endParaRPr lang="en-US"/>
          </a:p>
          <a:p>
            <a:pPr lvl="1"/>
            <a:endParaRPr lang="en-US"/>
          </a:p>
          <a:p>
            <a:pPr marL="0" indent="0"/>
            <a:r>
              <a:rPr lang="en-US"/>
              <a:t>Top-down vs. bottom-up:  </a:t>
            </a:r>
            <a:r>
              <a:rPr lang="en-US">
                <a:solidFill>
                  <a:schemeClr val="tx1"/>
                </a:solidFill>
              </a:rPr>
              <a:t>different people have different intuitions.</a:t>
            </a:r>
            <a:endParaRPr lang="en-US"/>
          </a:p>
        </p:txBody>
      </p:sp>
      <p:sp>
        <p:nvSpPr>
          <p:cNvPr id="38917" name="Rectangle 4"/>
          <p:cNvSpPr>
            <a:spLocks noChangeArrowheads="1"/>
          </p:cNvSpPr>
          <p:nvPr/>
        </p:nvSpPr>
        <p:spPr bwMode="auto">
          <a:xfrm>
            <a:off x="6097588" y="3487738"/>
            <a:ext cx="2673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000">
                <a:solidFill>
                  <a:schemeClr val="hlink"/>
                </a:solidFill>
              </a:rPr>
              <a:t>Viterbi algorithm for HMM also uses</a:t>
            </a:r>
            <a:br>
              <a:rPr lang="en-US" sz="1000">
                <a:solidFill>
                  <a:schemeClr val="hlink"/>
                </a:solidFill>
              </a:rPr>
            </a:br>
            <a:r>
              <a:rPr lang="en-US" sz="1000">
                <a:solidFill>
                  <a:schemeClr val="hlink"/>
                </a:solidFill>
              </a:rPr>
              <a:t>DP to optimize a maximum likelihood</a:t>
            </a:r>
            <a:br>
              <a:rPr lang="en-US" sz="1000">
                <a:solidFill>
                  <a:schemeClr val="hlink"/>
                </a:solidFill>
              </a:rPr>
            </a:br>
            <a:r>
              <a:rPr lang="en-US" sz="1000">
                <a:solidFill>
                  <a:schemeClr val="hlink"/>
                </a:solidFill>
              </a:rPr>
              <a:t>tradeoff between parsimony and accuracy</a:t>
            </a:r>
          </a:p>
        </p:txBody>
      </p:sp>
      <p:sp>
        <p:nvSpPr>
          <p:cNvPr id="38918" name="Rectangle 5"/>
          <p:cNvSpPr>
            <a:spLocks noChangeArrowheads="1"/>
          </p:cNvSpPr>
          <p:nvPr/>
        </p:nvSpPr>
        <p:spPr bwMode="auto">
          <a:xfrm>
            <a:off x="4940300" y="4746625"/>
            <a:ext cx="2530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000">
                <a:solidFill>
                  <a:schemeClr val="hlink"/>
                </a:solidFill>
              </a:rPr>
              <a:t>CKY parsing algorithm for context-free</a:t>
            </a:r>
            <a:br>
              <a:rPr lang="en-US" sz="1000">
                <a:solidFill>
                  <a:schemeClr val="hlink"/>
                </a:solidFill>
              </a:rPr>
            </a:br>
            <a:r>
              <a:rPr lang="en-US" sz="1000">
                <a:solidFill>
                  <a:schemeClr val="hlink"/>
                </a:solidFill>
              </a:rPr>
              <a:t>grammar has similar structure</a:t>
            </a:r>
          </a:p>
        </p:txBody>
      </p:sp>
      <p:sp>
        <p:nvSpPr>
          <p:cNvPr id="38919" name="Line 6"/>
          <p:cNvSpPr>
            <a:spLocks noChangeShapeType="1"/>
          </p:cNvSpPr>
          <p:nvPr/>
        </p:nvSpPr>
        <p:spPr bwMode="auto">
          <a:xfrm flipH="1" flipV="1">
            <a:off x="4749800" y="4664075"/>
            <a:ext cx="176213" cy="15398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8920" name="Line 7"/>
          <p:cNvSpPr>
            <a:spLocks noChangeShapeType="1"/>
          </p:cNvSpPr>
          <p:nvPr/>
        </p:nvSpPr>
        <p:spPr bwMode="auto">
          <a:xfrm flipH="1">
            <a:off x="5781675" y="3662363"/>
            <a:ext cx="295275" cy="1206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noFill/>
        </p:spPr>
        <p:txBody>
          <a:bodyPr/>
          <a:lstStyle/>
          <a:p>
            <a:r>
              <a:rPr lang="en-US"/>
              <a:t>6.6  Sequence Alignment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3DE13F97-7121-4EE1-9E73-E2446574406F}" type="slidenum">
              <a:rPr lang="en-US" sz="800"/>
              <a:pPr/>
              <a:t>38</a:t>
            </a:fld>
            <a:endParaRPr lang="en-US" sz="1400"/>
          </a:p>
        </p:txBody>
      </p:sp>
      <p:sp>
        <p:nvSpPr>
          <p:cNvPr id="40963" name="Rectangle 2"/>
          <p:cNvSpPr>
            <a:spLocks noGrp="1" noChangeArrowheads="1"/>
          </p:cNvSpPr>
          <p:nvPr>
            <p:ph type="title"/>
          </p:nvPr>
        </p:nvSpPr>
        <p:spPr/>
        <p:txBody>
          <a:bodyPr/>
          <a:lstStyle/>
          <a:p>
            <a:r>
              <a:rPr lang="en-US"/>
              <a:t>String Similarity</a:t>
            </a:r>
          </a:p>
        </p:txBody>
      </p:sp>
      <p:sp>
        <p:nvSpPr>
          <p:cNvPr id="40964" name="Rectangle 3"/>
          <p:cNvSpPr>
            <a:spLocks noGrp="1" noChangeArrowheads="1"/>
          </p:cNvSpPr>
          <p:nvPr>
            <p:ph type="body" idx="1"/>
          </p:nvPr>
        </p:nvSpPr>
        <p:spPr/>
        <p:txBody>
          <a:bodyPr/>
          <a:lstStyle/>
          <a:p>
            <a:pPr marL="0" indent="0"/>
            <a:r>
              <a:rPr lang="en-US"/>
              <a:t>How similar are two strings?</a:t>
            </a:r>
          </a:p>
          <a:p>
            <a:pPr lvl="1"/>
            <a:r>
              <a:rPr lang="en-US" sz="1600" b="1">
                <a:latin typeface="Courier New" pitchFamily="49" charset="0"/>
              </a:rPr>
              <a:t>ocurrance</a:t>
            </a:r>
          </a:p>
          <a:p>
            <a:pPr lvl="1"/>
            <a:r>
              <a:rPr lang="en-US" sz="1600" b="1">
                <a:latin typeface="Courier New" pitchFamily="49" charset="0"/>
              </a:rPr>
              <a:t>occurrence</a:t>
            </a:r>
          </a:p>
          <a:p>
            <a:pPr lvl="1"/>
            <a:endParaRPr lang="en-US" sz="1600" b="1">
              <a:latin typeface="Courier New" pitchFamily="49" charset="0"/>
            </a:endParaRPr>
          </a:p>
          <a:p>
            <a:pPr marL="0" indent="0"/>
            <a:endParaRPr lang="en-US"/>
          </a:p>
        </p:txBody>
      </p:sp>
      <p:sp>
        <p:nvSpPr>
          <p:cNvPr id="40965" name="Rectangle 4"/>
          <p:cNvSpPr>
            <a:spLocks noChangeAspect="1" noChangeArrowheads="1"/>
          </p:cNvSpPr>
          <p:nvPr/>
        </p:nvSpPr>
        <p:spPr bwMode="auto">
          <a:xfrm>
            <a:off x="5257800" y="32448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o</a:t>
            </a:r>
          </a:p>
        </p:txBody>
      </p:sp>
      <p:sp>
        <p:nvSpPr>
          <p:cNvPr id="40966" name="Rectangle 5"/>
          <p:cNvSpPr>
            <a:spLocks noChangeAspect="1" noChangeArrowheads="1"/>
          </p:cNvSpPr>
          <p:nvPr/>
        </p:nvSpPr>
        <p:spPr bwMode="auto">
          <a:xfrm>
            <a:off x="5562600" y="32448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0967" name="Rectangle 6"/>
          <p:cNvSpPr>
            <a:spLocks noChangeAspect="1" noChangeArrowheads="1"/>
          </p:cNvSpPr>
          <p:nvPr/>
        </p:nvSpPr>
        <p:spPr bwMode="auto">
          <a:xfrm>
            <a:off x="6172200" y="32448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u</a:t>
            </a:r>
          </a:p>
        </p:txBody>
      </p:sp>
      <p:sp>
        <p:nvSpPr>
          <p:cNvPr id="40968" name="Rectangle 7"/>
          <p:cNvSpPr>
            <a:spLocks noChangeAspect="1" noChangeArrowheads="1"/>
          </p:cNvSpPr>
          <p:nvPr/>
        </p:nvSpPr>
        <p:spPr bwMode="auto">
          <a:xfrm>
            <a:off x="6477000" y="32448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r</a:t>
            </a:r>
          </a:p>
        </p:txBody>
      </p:sp>
      <p:sp>
        <p:nvSpPr>
          <p:cNvPr id="40969" name="Rectangle 8"/>
          <p:cNvSpPr>
            <a:spLocks noChangeAspect="1" noChangeArrowheads="1"/>
          </p:cNvSpPr>
          <p:nvPr/>
        </p:nvSpPr>
        <p:spPr bwMode="auto">
          <a:xfrm>
            <a:off x="6781800" y="32448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r</a:t>
            </a:r>
          </a:p>
        </p:txBody>
      </p:sp>
      <p:sp>
        <p:nvSpPr>
          <p:cNvPr id="40970" name="Rectangle 9"/>
          <p:cNvSpPr>
            <a:spLocks noChangeAspect="1" noChangeArrowheads="1"/>
          </p:cNvSpPr>
          <p:nvPr/>
        </p:nvSpPr>
        <p:spPr bwMode="auto">
          <a:xfrm>
            <a:off x="7086600" y="3244850"/>
            <a:ext cx="304800" cy="338138"/>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a</a:t>
            </a:r>
          </a:p>
        </p:txBody>
      </p:sp>
      <p:sp>
        <p:nvSpPr>
          <p:cNvPr id="40971" name="Rectangle 10"/>
          <p:cNvSpPr>
            <a:spLocks noChangeAspect="1" noChangeArrowheads="1"/>
          </p:cNvSpPr>
          <p:nvPr/>
        </p:nvSpPr>
        <p:spPr bwMode="auto">
          <a:xfrm>
            <a:off x="7391400" y="32448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n</a:t>
            </a:r>
          </a:p>
        </p:txBody>
      </p:sp>
      <p:sp>
        <p:nvSpPr>
          <p:cNvPr id="40972" name="Rectangle 11"/>
          <p:cNvSpPr>
            <a:spLocks noChangeAspect="1" noChangeArrowheads="1"/>
          </p:cNvSpPr>
          <p:nvPr/>
        </p:nvSpPr>
        <p:spPr bwMode="auto">
          <a:xfrm>
            <a:off x="7696200" y="32448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0973" name="Rectangle 12"/>
          <p:cNvSpPr>
            <a:spLocks noChangeAspect="1" noChangeArrowheads="1"/>
          </p:cNvSpPr>
          <p:nvPr/>
        </p:nvSpPr>
        <p:spPr bwMode="auto">
          <a:xfrm>
            <a:off x="8001000" y="32448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e</a:t>
            </a:r>
          </a:p>
        </p:txBody>
      </p:sp>
      <p:sp>
        <p:nvSpPr>
          <p:cNvPr id="40974" name="Rectangle 13"/>
          <p:cNvSpPr>
            <a:spLocks noChangeAspect="1" noChangeArrowheads="1"/>
          </p:cNvSpPr>
          <p:nvPr/>
        </p:nvSpPr>
        <p:spPr bwMode="auto">
          <a:xfrm>
            <a:off x="5562600" y="37449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0975" name="Rectangle 14"/>
          <p:cNvSpPr>
            <a:spLocks noChangeAspect="1" noChangeArrowheads="1"/>
          </p:cNvSpPr>
          <p:nvPr/>
        </p:nvSpPr>
        <p:spPr bwMode="auto">
          <a:xfrm>
            <a:off x="5867400" y="37449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0976" name="Rectangle 15"/>
          <p:cNvSpPr>
            <a:spLocks noChangeAspect="1" noChangeArrowheads="1"/>
          </p:cNvSpPr>
          <p:nvPr/>
        </p:nvSpPr>
        <p:spPr bwMode="auto">
          <a:xfrm>
            <a:off x="6172200" y="37449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u</a:t>
            </a:r>
          </a:p>
        </p:txBody>
      </p:sp>
      <p:sp>
        <p:nvSpPr>
          <p:cNvPr id="40977" name="Rectangle 16"/>
          <p:cNvSpPr>
            <a:spLocks noChangeAspect="1" noChangeArrowheads="1"/>
          </p:cNvSpPr>
          <p:nvPr/>
        </p:nvSpPr>
        <p:spPr bwMode="auto">
          <a:xfrm>
            <a:off x="6477000" y="37449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r</a:t>
            </a:r>
          </a:p>
        </p:txBody>
      </p:sp>
      <p:sp>
        <p:nvSpPr>
          <p:cNvPr id="40978" name="Rectangle 17"/>
          <p:cNvSpPr>
            <a:spLocks noChangeAspect="1" noChangeArrowheads="1"/>
          </p:cNvSpPr>
          <p:nvPr/>
        </p:nvSpPr>
        <p:spPr bwMode="auto">
          <a:xfrm>
            <a:off x="6781800" y="37449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r</a:t>
            </a:r>
          </a:p>
        </p:txBody>
      </p:sp>
      <p:sp>
        <p:nvSpPr>
          <p:cNvPr id="40979" name="Rectangle 18"/>
          <p:cNvSpPr>
            <a:spLocks noChangeAspect="1" noChangeArrowheads="1"/>
          </p:cNvSpPr>
          <p:nvPr/>
        </p:nvSpPr>
        <p:spPr bwMode="auto">
          <a:xfrm>
            <a:off x="7086600" y="3744913"/>
            <a:ext cx="304800" cy="338137"/>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e</a:t>
            </a:r>
          </a:p>
        </p:txBody>
      </p:sp>
      <p:sp>
        <p:nvSpPr>
          <p:cNvPr id="40980" name="Rectangle 19"/>
          <p:cNvSpPr>
            <a:spLocks noChangeAspect="1" noChangeArrowheads="1"/>
          </p:cNvSpPr>
          <p:nvPr/>
        </p:nvSpPr>
        <p:spPr bwMode="auto">
          <a:xfrm>
            <a:off x="7391400" y="37449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n</a:t>
            </a:r>
          </a:p>
        </p:txBody>
      </p:sp>
      <p:sp>
        <p:nvSpPr>
          <p:cNvPr id="40981" name="Rectangle 20"/>
          <p:cNvSpPr>
            <a:spLocks noChangeAspect="1" noChangeArrowheads="1"/>
          </p:cNvSpPr>
          <p:nvPr/>
        </p:nvSpPr>
        <p:spPr bwMode="auto">
          <a:xfrm>
            <a:off x="7696200" y="37449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0982" name="Rectangle 21"/>
          <p:cNvSpPr>
            <a:spLocks noChangeAspect="1" noChangeArrowheads="1"/>
          </p:cNvSpPr>
          <p:nvPr/>
        </p:nvSpPr>
        <p:spPr bwMode="auto">
          <a:xfrm>
            <a:off x="8001000" y="37449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e</a:t>
            </a:r>
          </a:p>
        </p:txBody>
      </p:sp>
      <p:sp>
        <p:nvSpPr>
          <p:cNvPr id="40983" name="Rectangle 22"/>
          <p:cNvSpPr>
            <a:spLocks noChangeAspect="1" noChangeArrowheads="1"/>
          </p:cNvSpPr>
          <p:nvPr/>
        </p:nvSpPr>
        <p:spPr bwMode="auto">
          <a:xfrm>
            <a:off x="5257800" y="37449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o</a:t>
            </a:r>
          </a:p>
        </p:txBody>
      </p:sp>
      <p:sp>
        <p:nvSpPr>
          <p:cNvPr id="40984" name="Rectangle 23"/>
          <p:cNvSpPr>
            <a:spLocks noChangeAspect="1" noChangeArrowheads="1"/>
          </p:cNvSpPr>
          <p:nvPr/>
        </p:nvSpPr>
        <p:spPr bwMode="auto">
          <a:xfrm>
            <a:off x="5867400" y="3244850"/>
            <a:ext cx="304800" cy="338138"/>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a:t>
            </a:r>
          </a:p>
        </p:txBody>
      </p:sp>
      <p:sp>
        <p:nvSpPr>
          <p:cNvPr id="40985" name="Rectangle 24"/>
          <p:cNvSpPr>
            <a:spLocks noChangeAspect="1" noChangeArrowheads="1"/>
          </p:cNvSpPr>
          <p:nvPr/>
        </p:nvSpPr>
        <p:spPr bwMode="auto">
          <a:xfrm>
            <a:off x="5257800" y="49974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o</a:t>
            </a:r>
          </a:p>
        </p:txBody>
      </p:sp>
      <p:sp>
        <p:nvSpPr>
          <p:cNvPr id="40986" name="Rectangle 25"/>
          <p:cNvSpPr>
            <a:spLocks noChangeAspect="1" noChangeArrowheads="1"/>
          </p:cNvSpPr>
          <p:nvPr/>
        </p:nvSpPr>
        <p:spPr bwMode="auto">
          <a:xfrm>
            <a:off x="5562600" y="49974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0987" name="Rectangle 26"/>
          <p:cNvSpPr>
            <a:spLocks noChangeAspect="1" noChangeArrowheads="1"/>
          </p:cNvSpPr>
          <p:nvPr/>
        </p:nvSpPr>
        <p:spPr bwMode="auto">
          <a:xfrm>
            <a:off x="6172200" y="49974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u</a:t>
            </a:r>
          </a:p>
        </p:txBody>
      </p:sp>
      <p:sp>
        <p:nvSpPr>
          <p:cNvPr id="40988" name="Rectangle 27"/>
          <p:cNvSpPr>
            <a:spLocks noChangeAspect="1" noChangeArrowheads="1"/>
          </p:cNvSpPr>
          <p:nvPr/>
        </p:nvSpPr>
        <p:spPr bwMode="auto">
          <a:xfrm>
            <a:off x="6477000" y="49974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r</a:t>
            </a:r>
          </a:p>
        </p:txBody>
      </p:sp>
      <p:sp>
        <p:nvSpPr>
          <p:cNvPr id="40989" name="Rectangle 28"/>
          <p:cNvSpPr>
            <a:spLocks noChangeAspect="1" noChangeArrowheads="1"/>
          </p:cNvSpPr>
          <p:nvPr/>
        </p:nvSpPr>
        <p:spPr bwMode="auto">
          <a:xfrm>
            <a:off x="6781800" y="49974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r</a:t>
            </a:r>
          </a:p>
        </p:txBody>
      </p:sp>
      <p:sp>
        <p:nvSpPr>
          <p:cNvPr id="40990" name="Rectangle 29"/>
          <p:cNvSpPr>
            <a:spLocks noChangeAspect="1" noChangeArrowheads="1"/>
          </p:cNvSpPr>
          <p:nvPr/>
        </p:nvSpPr>
        <p:spPr bwMode="auto">
          <a:xfrm>
            <a:off x="7696200" y="49974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n</a:t>
            </a:r>
          </a:p>
        </p:txBody>
      </p:sp>
      <p:sp>
        <p:nvSpPr>
          <p:cNvPr id="40991" name="Rectangle 30"/>
          <p:cNvSpPr>
            <a:spLocks noChangeAspect="1" noChangeArrowheads="1"/>
          </p:cNvSpPr>
          <p:nvPr/>
        </p:nvSpPr>
        <p:spPr bwMode="auto">
          <a:xfrm>
            <a:off x="8001000" y="49974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0992" name="Rectangle 31"/>
          <p:cNvSpPr>
            <a:spLocks noChangeAspect="1" noChangeArrowheads="1"/>
          </p:cNvSpPr>
          <p:nvPr/>
        </p:nvSpPr>
        <p:spPr bwMode="auto">
          <a:xfrm>
            <a:off x="8305800" y="49974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e</a:t>
            </a:r>
          </a:p>
        </p:txBody>
      </p:sp>
      <p:sp>
        <p:nvSpPr>
          <p:cNvPr id="40993" name="Rectangle 32"/>
          <p:cNvSpPr>
            <a:spLocks noChangeAspect="1" noChangeArrowheads="1"/>
          </p:cNvSpPr>
          <p:nvPr/>
        </p:nvSpPr>
        <p:spPr bwMode="auto">
          <a:xfrm>
            <a:off x="5562600" y="54975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0994" name="Rectangle 33"/>
          <p:cNvSpPr>
            <a:spLocks noChangeAspect="1" noChangeArrowheads="1"/>
          </p:cNvSpPr>
          <p:nvPr/>
        </p:nvSpPr>
        <p:spPr bwMode="auto">
          <a:xfrm>
            <a:off x="5867400" y="54975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0995" name="Rectangle 34"/>
          <p:cNvSpPr>
            <a:spLocks noChangeAspect="1" noChangeArrowheads="1"/>
          </p:cNvSpPr>
          <p:nvPr/>
        </p:nvSpPr>
        <p:spPr bwMode="auto">
          <a:xfrm>
            <a:off x="6172200" y="54975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u</a:t>
            </a:r>
          </a:p>
        </p:txBody>
      </p:sp>
      <p:sp>
        <p:nvSpPr>
          <p:cNvPr id="40996" name="Rectangle 35"/>
          <p:cNvSpPr>
            <a:spLocks noChangeAspect="1" noChangeArrowheads="1"/>
          </p:cNvSpPr>
          <p:nvPr/>
        </p:nvSpPr>
        <p:spPr bwMode="auto">
          <a:xfrm>
            <a:off x="6477000" y="54975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r</a:t>
            </a:r>
          </a:p>
        </p:txBody>
      </p:sp>
      <p:sp>
        <p:nvSpPr>
          <p:cNvPr id="40997" name="Rectangle 36"/>
          <p:cNvSpPr>
            <a:spLocks noChangeAspect="1" noChangeArrowheads="1"/>
          </p:cNvSpPr>
          <p:nvPr/>
        </p:nvSpPr>
        <p:spPr bwMode="auto">
          <a:xfrm>
            <a:off x="6781800" y="54975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r</a:t>
            </a:r>
          </a:p>
        </p:txBody>
      </p:sp>
      <p:sp>
        <p:nvSpPr>
          <p:cNvPr id="40998" name="Rectangle 37"/>
          <p:cNvSpPr>
            <a:spLocks noChangeAspect="1" noChangeArrowheads="1"/>
          </p:cNvSpPr>
          <p:nvPr/>
        </p:nvSpPr>
        <p:spPr bwMode="auto">
          <a:xfrm>
            <a:off x="7696200" y="54975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n</a:t>
            </a:r>
          </a:p>
        </p:txBody>
      </p:sp>
      <p:sp>
        <p:nvSpPr>
          <p:cNvPr id="40999" name="Rectangle 38"/>
          <p:cNvSpPr>
            <a:spLocks noChangeAspect="1" noChangeArrowheads="1"/>
          </p:cNvSpPr>
          <p:nvPr/>
        </p:nvSpPr>
        <p:spPr bwMode="auto">
          <a:xfrm>
            <a:off x="8001000" y="54975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1000" name="Rectangle 39"/>
          <p:cNvSpPr>
            <a:spLocks noChangeAspect="1" noChangeArrowheads="1"/>
          </p:cNvSpPr>
          <p:nvPr/>
        </p:nvSpPr>
        <p:spPr bwMode="auto">
          <a:xfrm>
            <a:off x="8305800" y="54975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e</a:t>
            </a:r>
          </a:p>
        </p:txBody>
      </p:sp>
      <p:sp>
        <p:nvSpPr>
          <p:cNvPr id="41001" name="Rectangle 40"/>
          <p:cNvSpPr>
            <a:spLocks noChangeAspect="1" noChangeArrowheads="1"/>
          </p:cNvSpPr>
          <p:nvPr/>
        </p:nvSpPr>
        <p:spPr bwMode="auto">
          <a:xfrm>
            <a:off x="5257800" y="54975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o</a:t>
            </a:r>
          </a:p>
        </p:txBody>
      </p:sp>
      <p:sp>
        <p:nvSpPr>
          <p:cNvPr id="41002" name="Rectangle 41"/>
          <p:cNvSpPr>
            <a:spLocks noChangeAspect="1" noChangeArrowheads="1"/>
          </p:cNvSpPr>
          <p:nvPr/>
        </p:nvSpPr>
        <p:spPr bwMode="auto">
          <a:xfrm>
            <a:off x="5867400" y="4997450"/>
            <a:ext cx="304800" cy="338138"/>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a:t>
            </a:r>
          </a:p>
        </p:txBody>
      </p:sp>
      <p:sp>
        <p:nvSpPr>
          <p:cNvPr id="41003" name="Rectangle 42"/>
          <p:cNvSpPr>
            <a:spLocks noChangeAspect="1" noChangeArrowheads="1"/>
          </p:cNvSpPr>
          <p:nvPr/>
        </p:nvSpPr>
        <p:spPr bwMode="auto">
          <a:xfrm>
            <a:off x="7086600" y="4997450"/>
            <a:ext cx="304800" cy="338138"/>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a:t>
            </a:r>
          </a:p>
        </p:txBody>
      </p:sp>
      <p:sp>
        <p:nvSpPr>
          <p:cNvPr id="41004" name="Rectangle 43"/>
          <p:cNvSpPr>
            <a:spLocks noChangeAspect="1" noChangeArrowheads="1"/>
          </p:cNvSpPr>
          <p:nvPr/>
        </p:nvSpPr>
        <p:spPr bwMode="auto">
          <a:xfrm>
            <a:off x="7391400" y="499745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a</a:t>
            </a:r>
          </a:p>
        </p:txBody>
      </p:sp>
      <p:sp>
        <p:nvSpPr>
          <p:cNvPr id="41005" name="Rectangle 44"/>
          <p:cNvSpPr>
            <a:spLocks noChangeAspect="1" noChangeArrowheads="1"/>
          </p:cNvSpPr>
          <p:nvPr/>
        </p:nvSpPr>
        <p:spPr bwMode="auto">
          <a:xfrm>
            <a:off x="7086600" y="549751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e</a:t>
            </a:r>
          </a:p>
        </p:txBody>
      </p:sp>
      <p:sp>
        <p:nvSpPr>
          <p:cNvPr id="41006" name="Rectangle 45"/>
          <p:cNvSpPr>
            <a:spLocks noChangeAspect="1" noChangeArrowheads="1"/>
          </p:cNvSpPr>
          <p:nvPr/>
        </p:nvSpPr>
        <p:spPr bwMode="auto">
          <a:xfrm>
            <a:off x="7391400" y="5497513"/>
            <a:ext cx="304800" cy="338137"/>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a:t>
            </a:r>
          </a:p>
        </p:txBody>
      </p:sp>
      <p:sp>
        <p:nvSpPr>
          <p:cNvPr id="41007" name="Rectangle 46"/>
          <p:cNvSpPr>
            <a:spLocks noChangeAspect="1" noChangeArrowheads="1"/>
          </p:cNvSpPr>
          <p:nvPr/>
        </p:nvSpPr>
        <p:spPr bwMode="auto">
          <a:xfrm>
            <a:off x="5257800" y="137160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o</a:t>
            </a:r>
          </a:p>
        </p:txBody>
      </p:sp>
      <p:sp>
        <p:nvSpPr>
          <p:cNvPr id="41008" name="Rectangle 47"/>
          <p:cNvSpPr>
            <a:spLocks noChangeAspect="1" noChangeArrowheads="1"/>
          </p:cNvSpPr>
          <p:nvPr/>
        </p:nvSpPr>
        <p:spPr bwMode="auto">
          <a:xfrm>
            <a:off x="5562600" y="137160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1009" name="Rectangle 48"/>
          <p:cNvSpPr>
            <a:spLocks noChangeAspect="1" noChangeArrowheads="1"/>
          </p:cNvSpPr>
          <p:nvPr/>
        </p:nvSpPr>
        <p:spPr bwMode="auto">
          <a:xfrm>
            <a:off x="5867400" y="1371600"/>
            <a:ext cx="304800" cy="338138"/>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u</a:t>
            </a:r>
          </a:p>
        </p:txBody>
      </p:sp>
      <p:sp>
        <p:nvSpPr>
          <p:cNvPr id="41010" name="Rectangle 49"/>
          <p:cNvSpPr>
            <a:spLocks noChangeAspect="1" noChangeArrowheads="1"/>
          </p:cNvSpPr>
          <p:nvPr/>
        </p:nvSpPr>
        <p:spPr bwMode="auto">
          <a:xfrm>
            <a:off x="6172200" y="1371600"/>
            <a:ext cx="304800" cy="338138"/>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r</a:t>
            </a:r>
          </a:p>
        </p:txBody>
      </p:sp>
      <p:sp>
        <p:nvSpPr>
          <p:cNvPr id="41011" name="Rectangle 50"/>
          <p:cNvSpPr>
            <a:spLocks noChangeAspect="1" noChangeArrowheads="1"/>
          </p:cNvSpPr>
          <p:nvPr/>
        </p:nvSpPr>
        <p:spPr bwMode="auto">
          <a:xfrm>
            <a:off x="6477000" y="1371600"/>
            <a:ext cx="304800" cy="338138"/>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r</a:t>
            </a:r>
          </a:p>
        </p:txBody>
      </p:sp>
      <p:sp>
        <p:nvSpPr>
          <p:cNvPr id="41012" name="Rectangle 51"/>
          <p:cNvSpPr>
            <a:spLocks noChangeAspect="1" noChangeArrowheads="1"/>
          </p:cNvSpPr>
          <p:nvPr/>
        </p:nvSpPr>
        <p:spPr bwMode="auto">
          <a:xfrm>
            <a:off x="6781800" y="1371600"/>
            <a:ext cx="304800" cy="338138"/>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a</a:t>
            </a:r>
          </a:p>
        </p:txBody>
      </p:sp>
      <p:sp>
        <p:nvSpPr>
          <p:cNvPr id="41013" name="Rectangle 52"/>
          <p:cNvSpPr>
            <a:spLocks noChangeAspect="1" noChangeArrowheads="1"/>
          </p:cNvSpPr>
          <p:nvPr/>
        </p:nvSpPr>
        <p:spPr bwMode="auto">
          <a:xfrm>
            <a:off x="7086600" y="1371600"/>
            <a:ext cx="304800" cy="338138"/>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n</a:t>
            </a:r>
          </a:p>
        </p:txBody>
      </p:sp>
      <p:sp>
        <p:nvSpPr>
          <p:cNvPr id="41014" name="Rectangle 53"/>
          <p:cNvSpPr>
            <a:spLocks noChangeAspect="1" noChangeArrowheads="1"/>
          </p:cNvSpPr>
          <p:nvPr/>
        </p:nvSpPr>
        <p:spPr bwMode="auto">
          <a:xfrm>
            <a:off x="7391400" y="1371600"/>
            <a:ext cx="304800" cy="338138"/>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c</a:t>
            </a:r>
          </a:p>
        </p:txBody>
      </p:sp>
      <p:sp>
        <p:nvSpPr>
          <p:cNvPr id="41015" name="Rectangle 54"/>
          <p:cNvSpPr>
            <a:spLocks noChangeAspect="1" noChangeArrowheads="1"/>
          </p:cNvSpPr>
          <p:nvPr/>
        </p:nvSpPr>
        <p:spPr bwMode="auto">
          <a:xfrm>
            <a:off x="7696200" y="1371600"/>
            <a:ext cx="304800" cy="338138"/>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e</a:t>
            </a:r>
          </a:p>
        </p:txBody>
      </p:sp>
      <p:sp>
        <p:nvSpPr>
          <p:cNvPr id="41016" name="Rectangle 55"/>
          <p:cNvSpPr>
            <a:spLocks noChangeAspect="1" noChangeArrowheads="1"/>
          </p:cNvSpPr>
          <p:nvPr/>
        </p:nvSpPr>
        <p:spPr bwMode="auto">
          <a:xfrm>
            <a:off x="5562600" y="187166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c</a:t>
            </a:r>
          </a:p>
        </p:txBody>
      </p:sp>
      <p:sp>
        <p:nvSpPr>
          <p:cNvPr id="41017" name="Rectangle 56"/>
          <p:cNvSpPr>
            <a:spLocks noChangeAspect="1" noChangeArrowheads="1"/>
          </p:cNvSpPr>
          <p:nvPr/>
        </p:nvSpPr>
        <p:spPr bwMode="auto">
          <a:xfrm>
            <a:off x="5867400" y="1871663"/>
            <a:ext cx="304800" cy="338137"/>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c</a:t>
            </a:r>
          </a:p>
        </p:txBody>
      </p:sp>
      <p:sp>
        <p:nvSpPr>
          <p:cNvPr id="41018" name="Rectangle 57"/>
          <p:cNvSpPr>
            <a:spLocks noChangeAspect="1" noChangeArrowheads="1"/>
          </p:cNvSpPr>
          <p:nvPr/>
        </p:nvSpPr>
        <p:spPr bwMode="auto">
          <a:xfrm>
            <a:off x="6172200" y="1871663"/>
            <a:ext cx="304800" cy="338137"/>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u</a:t>
            </a:r>
          </a:p>
        </p:txBody>
      </p:sp>
      <p:sp>
        <p:nvSpPr>
          <p:cNvPr id="41019" name="Rectangle 58"/>
          <p:cNvSpPr>
            <a:spLocks noChangeAspect="1" noChangeArrowheads="1"/>
          </p:cNvSpPr>
          <p:nvPr/>
        </p:nvSpPr>
        <p:spPr bwMode="auto">
          <a:xfrm>
            <a:off x="6477000" y="187166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r</a:t>
            </a:r>
          </a:p>
        </p:txBody>
      </p:sp>
      <p:sp>
        <p:nvSpPr>
          <p:cNvPr id="41020" name="Rectangle 59"/>
          <p:cNvSpPr>
            <a:spLocks noChangeAspect="1" noChangeArrowheads="1"/>
          </p:cNvSpPr>
          <p:nvPr/>
        </p:nvSpPr>
        <p:spPr bwMode="auto">
          <a:xfrm>
            <a:off x="6781800" y="1871663"/>
            <a:ext cx="304800" cy="338137"/>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r</a:t>
            </a:r>
          </a:p>
        </p:txBody>
      </p:sp>
      <p:sp>
        <p:nvSpPr>
          <p:cNvPr id="41021" name="Rectangle 60"/>
          <p:cNvSpPr>
            <a:spLocks noChangeAspect="1" noChangeArrowheads="1"/>
          </p:cNvSpPr>
          <p:nvPr/>
        </p:nvSpPr>
        <p:spPr bwMode="auto">
          <a:xfrm>
            <a:off x="7086600" y="1871663"/>
            <a:ext cx="304800" cy="338137"/>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e</a:t>
            </a:r>
          </a:p>
        </p:txBody>
      </p:sp>
      <p:sp>
        <p:nvSpPr>
          <p:cNvPr id="41022" name="Rectangle 61"/>
          <p:cNvSpPr>
            <a:spLocks noChangeAspect="1" noChangeArrowheads="1"/>
          </p:cNvSpPr>
          <p:nvPr/>
        </p:nvSpPr>
        <p:spPr bwMode="auto">
          <a:xfrm>
            <a:off x="7391400" y="1871663"/>
            <a:ext cx="304800" cy="338137"/>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n</a:t>
            </a:r>
          </a:p>
        </p:txBody>
      </p:sp>
      <p:sp>
        <p:nvSpPr>
          <p:cNvPr id="41023" name="Rectangle 62"/>
          <p:cNvSpPr>
            <a:spLocks noChangeAspect="1" noChangeArrowheads="1"/>
          </p:cNvSpPr>
          <p:nvPr/>
        </p:nvSpPr>
        <p:spPr bwMode="auto">
          <a:xfrm>
            <a:off x="7696200" y="1871663"/>
            <a:ext cx="304800" cy="338137"/>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c</a:t>
            </a:r>
          </a:p>
        </p:txBody>
      </p:sp>
      <p:sp>
        <p:nvSpPr>
          <p:cNvPr id="41024" name="Rectangle 63"/>
          <p:cNvSpPr>
            <a:spLocks noChangeAspect="1" noChangeArrowheads="1"/>
          </p:cNvSpPr>
          <p:nvPr/>
        </p:nvSpPr>
        <p:spPr bwMode="auto">
          <a:xfrm>
            <a:off x="8001000" y="187166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e</a:t>
            </a:r>
          </a:p>
        </p:txBody>
      </p:sp>
      <p:sp>
        <p:nvSpPr>
          <p:cNvPr id="41025" name="Rectangle 64"/>
          <p:cNvSpPr>
            <a:spLocks noChangeAspect="1" noChangeArrowheads="1"/>
          </p:cNvSpPr>
          <p:nvPr/>
        </p:nvSpPr>
        <p:spPr bwMode="auto">
          <a:xfrm>
            <a:off x="5257800" y="1871663"/>
            <a:ext cx="304800" cy="338137"/>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sz="1400" b="1">
                <a:latin typeface="Courier New" pitchFamily="49" charset="0"/>
              </a:rPr>
              <a:t>o</a:t>
            </a:r>
          </a:p>
        </p:txBody>
      </p:sp>
      <p:sp>
        <p:nvSpPr>
          <p:cNvPr id="41026" name="Rectangle 65"/>
          <p:cNvSpPr>
            <a:spLocks noChangeAspect="1" noChangeArrowheads="1"/>
          </p:cNvSpPr>
          <p:nvPr/>
        </p:nvSpPr>
        <p:spPr bwMode="auto">
          <a:xfrm>
            <a:off x="8001000" y="1371600"/>
            <a:ext cx="304800" cy="338138"/>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sz="1400" b="1">
                <a:solidFill>
                  <a:schemeClr val="bg1"/>
                </a:solidFill>
                <a:latin typeface="Courier New" pitchFamily="49" charset="0"/>
              </a:rPr>
              <a:t>-</a:t>
            </a:r>
          </a:p>
        </p:txBody>
      </p:sp>
      <p:sp>
        <p:nvSpPr>
          <p:cNvPr id="41027" name="Text Box 66"/>
          <p:cNvSpPr txBox="1">
            <a:spLocks noChangeArrowheads="1"/>
          </p:cNvSpPr>
          <p:nvPr/>
        </p:nvSpPr>
        <p:spPr bwMode="auto">
          <a:xfrm>
            <a:off x="5334000" y="2362200"/>
            <a:ext cx="304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a:solidFill>
                  <a:schemeClr val="hlink"/>
                </a:solidFill>
              </a:rPr>
              <a:t>6 mismatches, 1 gap</a:t>
            </a:r>
          </a:p>
        </p:txBody>
      </p:sp>
      <p:sp>
        <p:nvSpPr>
          <p:cNvPr id="41028" name="Text Box 67"/>
          <p:cNvSpPr txBox="1">
            <a:spLocks noChangeArrowheads="1"/>
          </p:cNvSpPr>
          <p:nvPr/>
        </p:nvSpPr>
        <p:spPr bwMode="auto">
          <a:xfrm>
            <a:off x="5257800" y="4191000"/>
            <a:ext cx="304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a:solidFill>
                  <a:schemeClr val="hlink"/>
                </a:solidFill>
              </a:rPr>
              <a:t>1 mismatch, 1 gap</a:t>
            </a:r>
          </a:p>
        </p:txBody>
      </p:sp>
      <p:sp>
        <p:nvSpPr>
          <p:cNvPr id="41029" name="Text Box 68"/>
          <p:cNvSpPr txBox="1">
            <a:spLocks noChangeArrowheads="1"/>
          </p:cNvSpPr>
          <p:nvPr/>
        </p:nvSpPr>
        <p:spPr bwMode="auto">
          <a:xfrm>
            <a:off x="5410200" y="5943600"/>
            <a:ext cx="304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a:solidFill>
                  <a:schemeClr val="hlink"/>
                </a:solidFill>
              </a:rPr>
              <a:t>0 mismatches, 3 gaps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A018A3E4-8BF2-4D85-8031-85F97A213F0D}" type="slidenum">
              <a:rPr lang="en-US" sz="800"/>
              <a:pPr/>
              <a:t>39</a:t>
            </a:fld>
            <a:endParaRPr lang="en-US" sz="1400"/>
          </a:p>
        </p:txBody>
      </p:sp>
      <p:sp>
        <p:nvSpPr>
          <p:cNvPr id="41987" name="Rectangle 51"/>
          <p:cNvSpPr>
            <a:spLocks noGrp="1" noChangeArrowheads="1"/>
          </p:cNvSpPr>
          <p:nvPr>
            <p:ph type="body" idx="1"/>
          </p:nvPr>
        </p:nvSpPr>
        <p:spPr/>
        <p:txBody>
          <a:bodyPr/>
          <a:lstStyle/>
          <a:p>
            <a:pPr marL="0" indent="0"/>
            <a:r>
              <a:rPr lang="en-US"/>
              <a:t>Applications.</a:t>
            </a:r>
          </a:p>
          <a:p>
            <a:pPr lvl="1"/>
            <a:r>
              <a:rPr lang="en-US"/>
              <a:t>Basis for Unix diff.</a:t>
            </a:r>
          </a:p>
          <a:p>
            <a:pPr lvl="1"/>
            <a:r>
              <a:rPr lang="en-US"/>
              <a:t>Speech recognition.</a:t>
            </a:r>
          </a:p>
          <a:p>
            <a:pPr lvl="1"/>
            <a:r>
              <a:rPr lang="en-US"/>
              <a:t>Computational biology.</a:t>
            </a:r>
          </a:p>
          <a:p>
            <a:pPr marL="0" indent="0"/>
            <a:endParaRPr lang="en-US"/>
          </a:p>
          <a:p>
            <a:pPr marL="0" indent="0"/>
            <a:r>
              <a:rPr lang="en-US"/>
              <a:t>Edit distance.  </a:t>
            </a:r>
            <a:r>
              <a:rPr lang="en-US">
                <a:solidFill>
                  <a:schemeClr val="hlink"/>
                </a:solidFill>
              </a:rPr>
              <a:t>[Levenshtein 1966, Needleman-Wunsch 1970]</a:t>
            </a:r>
            <a:endParaRPr lang="en-US" sz="1400">
              <a:solidFill>
                <a:schemeClr val="hlink"/>
              </a:solidFill>
            </a:endParaRPr>
          </a:p>
          <a:p>
            <a:pPr lvl="1"/>
            <a:r>
              <a:rPr lang="en-US"/>
              <a:t>Gap penalty </a:t>
            </a:r>
            <a:r>
              <a:rPr lang="en-US">
                <a:sym typeface="Symbol" pitchFamily="18" charset="2"/>
              </a:rPr>
              <a:t></a:t>
            </a:r>
            <a:r>
              <a:rPr lang="en-US"/>
              <a:t>; mismatch penalty </a:t>
            </a:r>
            <a:r>
              <a:rPr lang="en-US">
                <a:sym typeface="Symbol" pitchFamily="18" charset="2"/>
              </a:rPr>
              <a:t></a:t>
            </a:r>
            <a:r>
              <a:rPr lang="en-US" sz="2000" baseline="-25000">
                <a:sym typeface="Symbol" pitchFamily="18" charset="2"/>
              </a:rPr>
              <a:t>pq</a:t>
            </a:r>
            <a:r>
              <a:rPr lang="en-US"/>
              <a:t>.</a:t>
            </a:r>
          </a:p>
          <a:p>
            <a:pPr lvl="1"/>
            <a:r>
              <a:rPr lang="en-US"/>
              <a:t>Cost = sum of gap and mismatch penalties.</a:t>
            </a:r>
          </a:p>
        </p:txBody>
      </p:sp>
      <p:sp>
        <p:nvSpPr>
          <p:cNvPr id="41988" name="Text Box 2"/>
          <p:cNvSpPr txBox="1">
            <a:spLocks noChangeArrowheads="1"/>
          </p:cNvSpPr>
          <p:nvPr/>
        </p:nvSpPr>
        <p:spPr bwMode="auto">
          <a:xfrm>
            <a:off x="4687888" y="5602288"/>
            <a:ext cx="4208462"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a:sym typeface="Symbol" pitchFamily="18" charset="2"/>
              </a:rPr>
              <a:t>2</a:t>
            </a:r>
            <a:r>
              <a:rPr lang="en-US" baseline="-25000">
                <a:sym typeface="Symbol" pitchFamily="18" charset="2"/>
              </a:rPr>
              <a:t> </a:t>
            </a:r>
            <a:r>
              <a:rPr lang="en-US"/>
              <a:t>+ </a:t>
            </a:r>
            <a:r>
              <a:rPr lang="en-US">
                <a:sym typeface="Symbol" pitchFamily="18" charset="2"/>
              </a:rPr>
              <a:t></a:t>
            </a:r>
            <a:r>
              <a:rPr lang="en-US" baseline="-25000">
                <a:sym typeface="Symbol" pitchFamily="18" charset="2"/>
              </a:rPr>
              <a:t>CA</a:t>
            </a:r>
          </a:p>
        </p:txBody>
      </p:sp>
      <p:sp>
        <p:nvSpPr>
          <p:cNvPr id="41989" name="Text Box 3"/>
          <p:cNvSpPr txBox="1">
            <a:spLocks noChangeArrowheads="1"/>
          </p:cNvSpPr>
          <p:nvPr/>
        </p:nvSpPr>
        <p:spPr bwMode="auto">
          <a:xfrm>
            <a:off x="481013" y="4468813"/>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1990" name="Text Box 4"/>
          <p:cNvSpPr txBox="1">
            <a:spLocks noChangeArrowheads="1"/>
          </p:cNvSpPr>
          <p:nvPr/>
        </p:nvSpPr>
        <p:spPr bwMode="auto">
          <a:xfrm>
            <a:off x="1182688" y="4468813"/>
            <a:ext cx="350837"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G</a:t>
            </a:r>
          </a:p>
        </p:txBody>
      </p:sp>
      <p:sp>
        <p:nvSpPr>
          <p:cNvPr id="41991" name="Text Box 5"/>
          <p:cNvSpPr txBox="1">
            <a:spLocks noChangeArrowheads="1"/>
          </p:cNvSpPr>
          <p:nvPr/>
        </p:nvSpPr>
        <p:spPr bwMode="auto">
          <a:xfrm>
            <a:off x="1533525" y="4468813"/>
            <a:ext cx="350838"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A</a:t>
            </a:r>
          </a:p>
        </p:txBody>
      </p:sp>
      <p:sp>
        <p:nvSpPr>
          <p:cNvPr id="41992" name="Text Box 6"/>
          <p:cNvSpPr txBox="1">
            <a:spLocks noChangeArrowheads="1"/>
          </p:cNvSpPr>
          <p:nvPr/>
        </p:nvSpPr>
        <p:spPr bwMode="auto">
          <a:xfrm>
            <a:off x="1884363" y="4468813"/>
            <a:ext cx="350837"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C</a:t>
            </a:r>
          </a:p>
        </p:txBody>
      </p:sp>
      <p:sp>
        <p:nvSpPr>
          <p:cNvPr id="41993" name="Text Box 7"/>
          <p:cNvSpPr txBox="1">
            <a:spLocks noChangeArrowheads="1"/>
          </p:cNvSpPr>
          <p:nvPr/>
        </p:nvSpPr>
        <p:spPr bwMode="auto">
          <a:xfrm>
            <a:off x="2235200" y="4468813"/>
            <a:ext cx="34925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1994" name="Text Box 8"/>
          <p:cNvSpPr txBox="1">
            <a:spLocks noChangeArrowheads="1"/>
          </p:cNvSpPr>
          <p:nvPr/>
        </p:nvSpPr>
        <p:spPr bwMode="auto">
          <a:xfrm>
            <a:off x="2584450" y="4468813"/>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1995" name="Text Box 9"/>
          <p:cNvSpPr txBox="1">
            <a:spLocks noChangeArrowheads="1"/>
          </p:cNvSpPr>
          <p:nvPr/>
        </p:nvSpPr>
        <p:spPr bwMode="auto">
          <a:xfrm>
            <a:off x="2935288" y="4468813"/>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A</a:t>
            </a:r>
          </a:p>
        </p:txBody>
      </p:sp>
      <p:sp>
        <p:nvSpPr>
          <p:cNvPr id="41996" name="Text Box 10"/>
          <p:cNvSpPr txBox="1">
            <a:spLocks noChangeArrowheads="1"/>
          </p:cNvSpPr>
          <p:nvPr/>
        </p:nvSpPr>
        <p:spPr bwMode="auto">
          <a:xfrm>
            <a:off x="3286125" y="4468813"/>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1997" name="Text Box 11"/>
          <p:cNvSpPr txBox="1">
            <a:spLocks noChangeArrowheads="1"/>
          </p:cNvSpPr>
          <p:nvPr/>
        </p:nvSpPr>
        <p:spPr bwMode="auto">
          <a:xfrm>
            <a:off x="3636963" y="4468813"/>
            <a:ext cx="350837"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C</a:t>
            </a:r>
          </a:p>
        </p:txBody>
      </p:sp>
      <p:sp>
        <p:nvSpPr>
          <p:cNvPr id="41998" name="Text Box 12"/>
          <p:cNvSpPr txBox="1">
            <a:spLocks noChangeArrowheads="1"/>
          </p:cNvSpPr>
          <p:nvPr/>
        </p:nvSpPr>
        <p:spPr bwMode="auto">
          <a:xfrm>
            <a:off x="3987800" y="4468813"/>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1999" name="Text Box 13"/>
          <p:cNvSpPr txBox="1">
            <a:spLocks noChangeArrowheads="1"/>
          </p:cNvSpPr>
          <p:nvPr/>
        </p:nvSpPr>
        <p:spPr bwMode="auto">
          <a:xfrm>
            <a:off x="481013" y="5029200"/>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2000" name="Text Box 14"/>
          <p:cNvSpPr txBox="1">
            <a:spLocks noChangeArrowheads="1"/>
          </p:cNvSpPr>
          <p:nvPr/>
        </p:nvSpPr>
        <p:spPr bwMode="auto">
          <a:xfrm>
            <a:off x="1182688" y="5029200"/>
            <a:ext cx="350837"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T</a:t>
            </a:r>
          </a:p>
        </p:txBody>
      </p:sp>
      <p:sp>
        <p:nvSpPr>
          <p:cNvPr id="42001" name="Text Box 15"/>
          <p:cNvSpPr txBox="1">
            <a:spLocks noChangeArrowheads="1"/>
          </p:cNvSpPr>
          <p:nvPr/>
        </p:nvSpPr>
        <p:spPr bwMode="auto">
          <a:xfrm>
            <a:off x="1533525" y="5029200"/>
            <a:ext cx="350838"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G</a:t>
            </a:r>
          </a:p>
        </p:txBody>
      </p:sp>
      <p:sp>
        <p:nvSpPr>
          <p:cNvPr id="42002" name="Text Box 16"/>
          <p:cNvSpPr txBox="1">
            <a:spLocks noChangeArrowheads="1"/>
          </p:cNvSpPr>
          <p:nvPr/>
        </p:nvSpPr>
        <p:spPr bwMode="auto">
          <a:xfrm>
            <a:off x="1884363" y="5029200"/>
            <a:ext cx="350837"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A</a:t>
            </a:r>
          </a:p>
        </p:txBody>
      </p:sp>
      <p:sp>
        <p:nvSpPr>
          <p:cNvPr id="42003" name="Text Box 17"/>
          <p:cNvSpPr txBox="1">
            <a:spLocks noChangeArrowheads="1"/>
          </p:cNvSpPr>
          <p:nvPr/>
        </p:nvSpPr>
        <p:spPr bwMode="auto">
          <a:xfrm>
            <a:off x="2235200" y="5029200"/>
            <a:ext cx="34925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2004" name="Text Box 18"/>
          <p:cNvSpPr txBox="1">
            <a:spLocks noChangeArrowheads="1"/>
          </p:cNvSpPr>
          <p:nvPr/>
        </p:nvSpPr>
        <p:spPr bwMode="auto">
          <a:xfrm>
            <a:off x="2584450" y="5029200"/>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2005" name="Text Box 19"/>
          <p:cNvSpPr txBox="1">
            <a:spLocks noChangeArrowheads="1"/>
          </p:cNvSpPr>
          <p:nvPr/>
        </p:nvSpPr>
        <p:spPr bwMode="auto">
          <a:xfrm>
            <a:off x="2935288" y="5029200"/>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A</a:t>
            </a:r>
          </a:p>
        </p:txBody>
      </p:sp>
      <p:sp>
        <p:nvSpPr>
          <p:cNvPr id="42006" name="Text Box 20"/>
          <p:cNvSpPr txBox="1">
            <a:spLocks noChangeArrowheads="1"/>
          </p:cNvSpPr>
          <p:nvPr/>
        </p:nvSpPr>
        <p:spPr bwMode="auto">
          <a:xfrm>
            <a:off x="3286125" y="5029200"/>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2007" name="Text Box 21"/>
          <p:cNvSpPr txBox="1">
            <a:spLocks noChangeArrowheads="1"/>
          </p:cNvSpPr>
          <p:nvPr/>
        </p:nvSpPr>
        <p:spPr bwMode="auto">
          <a:xfrm>
            <a:off x="3636963" y="5029200"/>
            <a:ext cx="350837"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A</a:t>
            </a:r>
          </a:p>
        </p:txBody>
      </p:sp>
      <p:sp>
        <p:nvSpPr>
          <p:cNvPr id="42008" name="Text Box 22"/>
          <p:cNvSpPr txBox="1">
            <a:spLocks noChangeArrowheads="1"/>
          </p:cNvSpPr>
          <p:nvPr/>
        </p:nvSpPr>
        <p:spPr bwMode="auto">
          <a:xfrm>
            <a:off x="3987800" y="5029200"/>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2009" name="Text Box 23"/>
          <p:cNvSpPr txBox="1">
            <a:spLocks noChangeArrowheads="1"/>
          </p:cNvSpPr>
          <p:nvPr/>
        </p:nvSpPr>
        <p:spPr bwMode="auto">
          <a:xfrm>
            <a:off x="5389563" y="4479925"/>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2010" name="Text Box 24"/>
          <p:cNvSpPr txBox="1">
            <a:spLocks noChangeArrowheads="1"/>
          </p:cNvSpPr>
          <p:nvPr/>
        </p:nvSpPr>
        <p:spPr bwMode="auto">
          <a:xfrm>
            <a:off x="5740400" y="4479925"/>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G</a:t>
            </a:r>
          </a:p>
        </p:txBody>
      </p:sp>
      <p:sp>
        <p:nvSpPr>
          <p:cNvPr id="42011" name="Text Box 25"/>
          <p:cNvSpPr txBox="1">
            <a:spLocks noChangeArrowheads="1"/>
          </p:cNvSpPr>
          <p:nvPr/>
        </p:nvSpPr>
        <p:spPr bwMode="auto">
          <a:xfrm>
            <a:off x="6091238" y="4479925"/>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A</a:t>
            </a:r>
          </a:p>
        </p:txBody>
      </p:sp>
      <p:sp>
        <p:nvSpPr>
          <p:cNvPr id="42012" name="Text Box 26"/>
          <p:cNvSpPr txBox="1">
            <a:spLocks noChangeArrowheads="1"/>
          </p:cNvSpPr>
          <p:nvPr/>
        </p:nvSpPr>
        <p:spPr bwMode="auto">
          <a:xfrm>
            <a:off x="6442075" y="4479925"/>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2013" name="Text Box 27"/>
          <p:cNvSpPr txBox="1">
            <a:spLocks noChangeArrowheads="1"/>
          </p:cNvSpPr>
          <p:nvPr/>
        </p:nvSpPr>
        <p:spPr bwMode="auto">
          <a:xfrm>
            <a:off x="6792913" y="4479925"/>
            <a:ext cx="34925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2014" name="Text Box 28"/>
          <p:cNvSpPr txBox="1">
            <a:spLocks noChangeArrowheads="1"/>
          </p:cNvSpPr>
          <p:nvPr/>
        </p:nvSpPr>
        <p:spPr bwMode="auto">
          <a:xfrm>
            <a:off x="7142163" y="4479925"/>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2015" name="Text Box 29"/>
          <p:cNvSpPr txBox="1">
            <a:spLocks noChangeArrowheads="1"/>
          </p:cNvSpPr>
          <p:nvPr/>
        </p:nvSpPr>
        <p:spPr bwMode="auto">
          <a:xfrm>
            <a:off x="7493000" y="4479925"/>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A</a:t>
            </a:r>
          </a:p>
        </p:txBody>
      </p:sp>
      <p:sp>
        <p:nvSpPr>
          <p:cNvPr id="42016" name="Text Box 30"/>
          <p:cNvSpPr txBox="1">
            <a:spLocks noChangeArrowheads="1"/>
          </p:cNvSpPr>
          <p:nvPr/>
        </p:nvSpPr>
        <p:spPr bwMode="auto">
          <a:xfrm>
            <a:off x="7843838" y="4479925"/>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2017" name="Text Box 31"/>
          <p:cNvSpPr txBox="1">
            <a:spLocks noChangeArrowheads="1"/>
          </p:cNvSpPr>
          <p:nvPr/>
        </p:nvSpPr>
        <p:spPr bwMode="auto">
          <a:xfrm>
            <a:off x="8194675" y="4479925"/>
            <a:ext cx="350838"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C</a:t>
            </a:r>
          </a:p>
        </p:txBody>
      </p:sp>
      <p:sp>
        <p:nvSpPr>
          <p:cNvPr id="42018" name="Text Box 32"/>
          <p:cNvSpPr txBox="1">
            <a:spLocks noChangeArrowheads="1"/>
          </p:cNvSpPr>
          <p:nvPr/>
        </p:nvSpPr>
        <p:spPr bwMode="auto">
          <a:xfrm>
            <a:off x="8545513" y="4479925"/>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2019" name="Text Box 33"/>
          <p:cNvSpPr txBox="1">
            <a:spLocks noChangeArrowheads="1"/>
          </p:cNvSpPr>
          <p:nvPr/>
        </p:nvSpPr>
        <p:spPr bwMode="auto">
          <a:xfrm>
            <a:off x="4687888" y="5040313"/>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2020" name="Text Box 34"/>
          <p:cNvSpPr txBox="1">
            <a:spLocks noChangeArrowheads="1"/>
          </p:cNvSpPr>
          <p:nvPr/>
        </p:nvSpPr>
        <p:spPr bwMode="auto">
          <a:xfrm>
            <a:off x="5389563" y="5040313"/>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2021" name="Text Box 35"/>
          <p:cNvSpPr txBox="1">
            <a:spLocks noChangeArrowheads="1"/>
          </p:cNvSpPr>
          <p:nvPr/>
        </p:nvSpPr>
        <p:spPr bwMode="auto">
          <a:xfrm>
            <a:off x="5740400" y="5040313"/>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G</a:t>
            </a:r>
          </a:p>
        </p:txBody>
      </p:sp>
      <p:sp>
        <p:nvSpPr>
          <p:cNvPr id="42022" name="Text Box 36"/>
          <p:cNvSpPr txBox="1">
            <a:spLocks noChangeArrowheads="1"/>
          </p:cNvSpPr>
          <p:nvPr/>
        </p:nvSpPr>
        <p:spPr bwMode="auto">
          <a:xfrm>
            <a:off x="6091238" y="5040313"/>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A</a:t>
            </a:r>
          </a:p>
        </p:txBody>
      </p:sp>
      <p:sp>
        <p:nvSpPr>
          <p:cNvPr id="42023" name="Text Box 37"/>
          <p:cNvSpPr txBox="1">
            <a:spLocks noChangeArrowheads="1"/>
          </p:cNvSpPr>
          <p:nvPr/>
        </p:nvSpPr>
        <p:spPr bwMode="auto">
          <a:xfrm>
            <a:off x="6442075" y="5040313"/>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2024" name="Text Box 38"/>
          <p:cNvSpPr txBox="1">
            <a:spLocks noChangeArrowheads="1"/>
          </p:cNvSpPr>
          <p:nvPr/>
        </p:nvSpPr>
        <p:spPr bwMode="auto">
          <a:xfrm>
            <a:off x="7142163" y="5040313"/>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2025" name="Text Box 39"/>
          <p:cNvSpPr txBox="1">
            <a:spLocks noChangeArrowheads="1"/>
          </p:cNvSpPr>
          <p:nvPr/>
        </p:nvSpPr>
        <p:spPr bwMode="auto">
          <a:xfrm>
            <a:off x="7493000" y="5040313"/>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A</a:t>
            </a:r>
          </a:p>
        </p:txBody>
      </p:sp>
      <p:sp>
        <p:nvSpPr>
          <p:cNvPr id="42026" name="Text Box 40"/>
          <p:cNvSpPr txBox="1">
            <a:spLocks noChangeArrowheads="1"/>
          </p:cNvSpPr>
          <p:nvPr/>
        </p:nvSpPr>
        <p:spPr bwMode="auto">
          <a:xfrm>
            <a:off x="7843838" y="5040313"/>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2027" name="Text Box 41"/>
          <p:cNvSpPr txBox="1">
            <a:spLocks noChangeArrowheads="1"/>
          </p:cNvSpPr>
          <p:nvPr/>
        </p:nvSpPr>
        <p:spPr bwMode="auto">
          <a:xfrm>
            <a:off x="8194675" y="5040313"/>
            <a:ext cx="350838"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A</a:t>
            </a:r>
          </a:p>
        </p:txBody>
      </p:sp>
      <p:sp>
        <p:nvSpPr>
          <p:cNvPr id="42028" name="Text Box 42"/>
          <p:cNvSpPr txBox="1">
            <a:spLocks noChangeArrowheads="1"/>
          </p:cNvSpPr>
          <p:nvPr/>
        </p:nvSpPr>
        <p:spPr bwMode="auto">
          <a:xfrm>
            <a:off x="8545513" y="5040313"/>
            <a:ext cx="350837"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2029" name="Text Box 43"/>
          <p:cNvSpPr txBox="1">
            <a:spLocks noChangeArrowheads="1"/>
          </p:cNvSpPr>
          <p:nvPr/>
        </p:nvSpPr>
        <p:spPr bwMode="auto">
          <a:xfrm>
            <a:off x="4687888" y="4479925"/>
            <a:ext cx="350837" cy="314325"/>
          </a:xfrm>
          <a:prstGeom prst="rect">
            <a:avLst/>
          </a:prstGeom>
          <a:solidFill>
            <a:schemeClr val="hlink"/>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a:t>
            </a:r>
          </a:p>
        </p:txBody>
      </p:sp>
      <p:sp>
        <p:nvSpPr>
          <p:cNvPr id="42030" name="Text Box 44"/>
          <p:cNvSpPr txBox="1">
            <a:spLocks noChangeArrowheads="1"/>
          </p:cNvSpPr>
          <p:nvPr/>
        </p:nvSpPr>
        <p:spPr bwMode="auto">
          <a:xfrm>
            <a:off x="831850" y="4468813"/>
            <a:ext cx="350838"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T</a:t>
            </a:r>
          </a:p>
        </p:txBody>
      </p:sp>
      <p:sp>
        <p:nvSpPr>
          <p:cNvPr id="42031" name="Text Box 45"/>
          <p:cNvSpPr txBox="1">
            <a:spLocks noChangeArrowheads="1"/>
          </p:cNvSpPr>
          <p:nvPr/>
        </p:nvSpPr>
        <p:spPr bwMode="auto">
          <a:xfrm>
            <a:off x="831850" y="5029200"/>
            <a:ext cx="350838"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C</a:t>
            </a:r>
          </a:p>
        </p:txBody>
      </p:sp>
      <p:sp>
        <p:nvSpPr>
          <p:cNvPr id="42032" name="Text Box 46"/>
          <p:cNvSpPr txBox="1">
            <a:spLocks noChangeArrowheads="1"/>
          </p:cNvSpPr>
          <p:nvPr/>
        </p:nvSpPr>
        <p:spPr bwMode="auto">
          <a:xfrm>
            <a:off x="5038725" y="4479925"/>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2033" name="Text Box 47"/>
          <p:cNvSpPr txBox="1">
            <a:spLocks noChangeArrowheads="1"/>
          </p:cNvSpPr>
          <p:nvPr/>
        </p:nvSpPr>
        <p:spPr bwMode="auto">
          <a:xfrm>
            <a:off x="5038725" y="5040313"/>
            <a:ext cx="350838"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2034" name="Text Box 48"/>
          <p:cNvSpPr txBox="1">
            <a:spLocks noChangeArrowheads="1"/>
          </p:cNvSpPr>
          <p:nvPr/>
        </p:nvSpPr>
        <p:spPr bwMode="auto">
          <a:xfrm>
            <a:off x="130175" y="5534025"/>
            <a:ext cx="4208463"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a:sym typeface="Symbol" pitchFamily="18" charset="2"/>
              </a:rPr>
              <a:t></a:t>
            </a:r>
            <a:r>
              <a:rPr lang="en-US" baseline="-25000">
                <a:sym typeface="Symbol" pitchFamily="18" charset="2"/>
              </a:rPr>
              <a:t>TC </a:t>
            </a:r>
            <a:r>
              <a:rPr lang="en-US"/>
              <a:t>+ </a:t>
            </a:r>
            <a:r>
              <a:rPr lang="en-US">
                <a:sym typeface="Symbol" pitchFamily="18" charset="2"/>
              </a:rPr>
              <a:t></a:t>
            </a:r>
            <a:r>
              <a:rPr lang="en-US" baseline="-25000">
                <a:sym typeface="Symbol" pitchFamily="18" charset="2"/>
              </a:rPr>
              <a:t>GT </a:t>
            </a:r>
            <a:r>
              <a:rPr lang="en-US"/>
              <a:t>+ </a:t>
            </a:r>
            <a:r>
              <a:rPr lang="en-US">
                <a:sym typeface="Symbol" pitchFamily="18" charset="2"/>
              </a:rPr>
              <a:t></a:t>
            </a:r>
            <a:r>
              <a:rPr lang="en-US" baseline="-25000">
                <a:sym typeface="Symbol" pitchFamily="18" charset="2"/>
              </a:rPr>
              <a:t>AG</a:t>
            </a:r>
            <a:r>
              <a:rPr lang="en-US"/>
              <a:t>+ 2</a:t>
            </a:r>
            <a:r>
              <a:rPr lang="en-US">
                <a:sym typeface="Symbol" pitchFamily="18" charset="2"/>
              </a:rPr>
              <a:t></a:t>
            </a:r>
            <a:r>
              <a:rPr lang="en-US" baseline="-25000">
                <a:sym typeface="Symbol" pitchFamily="18" charset="2"/>
              </a:rPr>
              <a:t>CA</a:t>
            </a:r>
          </a:p>
        </p:txBody>
      </p:sp>
      <p:sp>
        <p:nvSpPr>
          <p:cNvPr id="42035" name="Text Box 49"/>
          <p:cNvSpPr txBox="1">
            <a:spLocks noChangeArrowheads="1"/>
          </p:cNvSpPr>
          <p:nvPr/>
        </p:nvSpPr>
        <p:spPr bwMode="auto">
          <a:xfrm>
            <a:off x="6792913" y="5040313"/>
            <a:ext cx="349250" cy="314325"/>
          </a:xfrm>
          <a:prstGeom prst="rect">
            <a:avLst/>
          </a:prstGeom>
          <a:solidFill>
            <a:schemeClr val="hlink"/>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a:t>
            </a:r>
          </a:p>
        </p:txBody>
      </p:sp>
      <p:sp>
        <p:nvSpPr>
          <p:cNvPr id="42036" name="Rectangle 50"/>
          <p:cNvSpPr>
            <a:spLocks noGrp="1" noChangeArrowheads="1"/>
          </p:cNvSpPr>
          <p:nvPr>
            <p:ph type="title"/>
          </p:nvPr>
        </p:nvSpPr>
        <p:spPr/>
        <p:txBody>
          <a:bodyPr/>
          <a:lstStyle/>
          <a:p>
            <a:r>
              <a:rPr lang="en-US"/>
              <a:t>Edit Distance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3DBB0ADA-E35B-4BE8-A23C-4FFB7B786234}" type="slidenum">
              <a:rPr lang="en-US" sz="800"/>
              <a:pPr/>
              <a:t>4</a:t>
            </a:fld>
            <a:endParaRPr lang="en-US" sz="1400"/>
          </a:p>
        </p:txBody>
      </p:sp>
      <p:sp>
        <p:nvSpPr>
          <p:cNvPr id="6147" name="Rectangle 2"/>
          <p:cNvSpPr>
            <a:spLocks noGrp="1" noChangeArrowheads="1"/>
          </p:cNvSpPr>
          <p:nvPr>
            <p:ph type="title"/>
          </p:nvPr>
        </p:nvSpPr>
        <p:spPr/>
        <p:txBody>
          <a:bodyPr/>
          <a:lstStyle/>
          <a:p>
            <a:r>
              <a:rPr lang="en-US"/>
              <a:t>Dynamic Programming Applications</a:t>
            </a:r>
          </a:p>
        </p:txBody>
      </p:sp>
      <p:sp>
        <p:nvSpPr>
          <p:cNvPr id="6148" name="Rectangle 3"/>
          <p:cNvSpPr>
            <a:spLocks noGrp="1" noChangeArrowheads="1"/>
          </p:cNvSpPr>
          <p:nvPr>
            <p:ph type="body" idx="1"/>
          </p:nvPr>
        </p:nvSpPr>
        <p:spPr/>
        <p:txBody>
          <a:bodyPr/>
          <a:lstStyle/>
          <a:p>
            <a:pPr marL="0" indent="0"/>
            <a:r>
              <a:rPr lang="en-US"/>
              <a:t>Areas. </a:t>
            </a:r>
          </a:p>
          <a:p>
            <a:pPr lvl="1"/>
            <a:r>
              <a:rPr lang="en-US"/>
              <a:t>Bioinformatics.</a:t>
            </a:r>
          </a:p>
          <a:p>
            <a:pPr lvl="1"/>
            <a:r>
              <a:rPr lang="en-US"/>
              <a:t>Control theory.</a:t>
            </a:r>
          </a:p>
          <a:p>
            <a:pPr lvl="1"/>
            <a:r>
              <a:rPr lang="en-US"/>
              <a:t>Information theory.</a:t>
            </a:r>
          </a:p>
          <a:p>
            <a:pPr lvl="1"/>
            <a:r>
              <a:rPr lang="en-US"/>
              <a:t>Operations research.</a:t>
            </a:r>
          </a:p>
          <a:p>
            <a:pPr lvl="1"/>
            <a:r>
              <a:rPr lang="en-US"/>
              <a:t>Computer science:  theory, graphics, AI, compilers, systems, ….</a:t>
            </a:r>
          </a:p>
          <a:p>
            <a:pPr marL="0" indent="0"/>
            <a:endParaRPr lang="en-US"/>
          </a:p>
          <a:p>
            <a:pPr marL="0" indent="0"/>
            <a:r>
              <a:rPr lang="en-US"/>
              <a:t>Some famous dynamic programming algorithms. </a:t>
            </a:r>
          </a:p>
          <a:p>
            <a:pPr lvl="1"/>
            <a:r>
              <a:rPr lang="en-US"/>
              <a:t>Unix diff for comparing two files.</a:t>
            </a:r>
          </a:p>
          <a:p>
            <a:pPr lvl="1"/>
            <a:r>
              <a:rPr lang="en-US"/>
              <a:t>Viterbi for hidden Markov models.</a:t>
            </a:r>
          </a:p>
          <a:p>
            <a:pPr lvl="1"/>
            <a:r>
              <a:rPr lang="en-US"/>
              <a:t>Smith-Waterman for genetic sequence alignment.</a:t>
            </a:r>
          </a:p>
          <a:p>
            <a:pPr lvl="1"/>
            <a:r>
              <a:rPr lang="en-US"/>
              <a:t>Bellman-Ford for shortest path routing in networks.</a:t>
            </a:r>
          </a:p>
          <a:p>
            <a:pPr lvl="1"/>
            <a:r>
              <a:rPr lang="en-US"/>
              <a:t>Cocke-Kasami-Younger for parsing context free grammars.</a:t>
            </a:r>
          </a:p>
          <a:p>
            <a:pPr lvl="1"/>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AD83C8EE-B5CF-4AAF-84E3-20C617F14C63}" type="slidenum">
              <a:rPr lang="en-US" sz="800"/>
              <a:pPr/>
              <a:t>40</a:t>
            </a:fld>
            <a:endParaRPr lang="en-US" sz="1400"/>
          </a:p>
        </p:txBody>
      </p:sp>
      <p:sp>
        <p:nvSpPr>
          <p:cNvPr id="43011" name="Rectangle 2"/>
          <p:cNvSpPr>
            <a:spLocks noGrp="1" noChangeArrowheads="1"/>
          </p:cNvSpPr>
          <p:nvPr>
            <p:ph type="body" idx="1"/>
          </p:nvPr>
        </p:nvSpPr>
        <p:spPr/>
        <p:txBody>
          <a:bodyPr/>
          <a:lstStyle/>
          <a:p>
            <a:pPr marL="0" indent="0"/>
            <a:r>
              <a:rPr lang="en-US"/>
              <a:t>Goal:  </a:t>
            </a:r>
            <a:r>
              <a:rPr lang="en-US">
                <a:solidFill>
                  <a:schemeClr val="tx1"/>
                </a:solidFill>
              </a:rPr>
              <a:t>Given two strings X = x</a:t>
            </a:r>
            <a:r>
              <a:rPr lang="en-US" baseline="-25000">
                <a:solidFill>
                  <a:schemeClr val="tx1"/>
                </a:solidFill>
              </a:rPr>
              <a:t>1</a:t>
            </a:r>
            <a:r>
              <a:rPr lang="en-US">
                <a:solidFill>
                  <a:schemeClr val="tx1"/>
                </a:solidFill>
              </a:rPr>
              <a:t> x</a:t>
            </a:r>
            <a:r>
              <a:rPr lang="en-US" baseline="-25000">
                <a:solidFill>
                  <a:schemeClr val="tx1"/>
                </a:solidFill>
              </a:rPr>
              <a:t>2</a:t>
            </a:r>
            <a:r>
              <a:rPr lang="en-US">
                <a:solidFill>
                  <a:schemeClr val="tx1"/>
                </a:solidFill>
              </a:rPr>
              <a:t> . . . x</a:t>
            </a:r>
            <a:r>
              <a:rPr lang="en-US" baseline="-25000">
                <a:solidFill>
                  <a:schemeClr val="tx1"/>
                </a:solidFill>
              </a:rPr>
              <a:t>m</a:t>
            </a:r>
            <a:r>
              <a:rPr lang="en-US">
                <a:solidFill>
                  <a:schemeClr val="tx1"/>
                </a:solidFill>
              </a:rPr>
              <a:t> and Y = y</a:t>
            </a:r>
            <a:r>
              <a:rPr lang="en-US" baseline="-25000">
                <a:solidFill>
                  <a:schemeClr val="tx1"/>
                </a:solidFill>
              </a:rPr>
              <a:t>1</a:t>
            </a:r>
            <a:r>
              <a:rPr lang="en-US">
                <a:solidFill>
                  <a:schemeClr val="tx1"/>
                </a:solidFill>
              </a:rPr>
              <a:t> y</a:t>
            </a:r>
            <a:r>
              <a:rPr lang="en-US" baseline="-25000">
                <a:solidFill>
                  <a:schemeClr val="tx1"/>
                </a:solidFill>
              </a:rPr>
              <a:t>2</a:t>
            </a:r>
            <a:r>
              <a:rPr lang="en-US">
                <a:solidFill>
                  <a:schemeClr val="tx1"/>
                </a:solidFill>
              </a:rPr>
              <a:t> . . . y</a:t>
            </a:r>
            <a:r>
              <a:rPr lang="en-US" baseline="-25000">
                <a:solidFill>
                  <a:schemeClr val="tx1"/>
                </a:solidFill>
              </a:rPr>
              <a:t>n</a:t>
            </a:r>
            <a:r>
              <a:rPr lang="en-US">
                <a:solidFill>
                  <a:schemeClr val="tx1"/>
                </a:solidFill>
              </a:rPr>
              <a:t> find alignment of minimum cost.</a:t>
            </a:r>
          </a:p>
          <a:p>
            <a:pPr marL="0" indent="0"/>
            <a:endParaRPr lang="en-US"/>
          </a:p>
          <a:p>
            <a:pPr marL="0" indent="0"/>
            <a:r>
              <a:rPr lang="en-US"/>
              <a:t>Def.  </a:t>
            </a:r>
            <a:r>
              <a:rPr lang="en-US">
                <a:solidFill>
                  <a:schemeClr val="tx1"/>
                </a:solidFill>
              </a:rPr>
              <a:t>An </a:t>
            </a:r>
            <a:r>
              <a:rPr lang="en-US">
                <a:solidFill>
                  <a:schemeClr val="accent1"/>
                </a:solidFill>
              </a:rPr>
              <a:t>alignment</a:t>
            </a:r>
            <a:r>
              <a:rPr lang="en-US">
                <a:solidFill>
                  <a:schemeClr val="tx1"/>
                </a:solidFill>
              </a:rPr>
              <a:t> M is a set of ordered pairs x</a:t>
            </a:r>
            <a:r>
              <a:rPr lang="en-US" baseline="-25000">
                <a:solidFill>
                  <a:schemeClr val="tx1"/>
                </a:solidFill>
              </a:rPr>
              <a:t>i</a:t>
            </a:r>
            <a:r>
              <a:rPr lang="en-US">
                <a:solidFill>
                  <a:schemeClr val="tx1"/>
                </a:solidFill>
              </a:rPr>
              <a:t>-y</a:t>
            </a:r>
            <a:r>
              <a:rPr lang="en-US" baseline="-25000">
                <a:solidFill>
                  <a:schemeClr val="tx1"/>
                </a:solidFill>
              </a:rPr>
              <a:t>j</a:t>
            </a:r>
            <a:r>
              <a:rPr lang="en-US">
                <a:solidFill>
                  <a:schemeClr val="tx1"/>
                </a:solidFill>
              </a:rPr>
              <a:t> such that each item occurs in at most one pair and no crossings.</a:t>
            </a:r>
          </a:p>
          <a:p>
            <a:pPr lvl="1"/>
            <a:endParaRPr lang="en-US"/>
          </a:p>
          <a:p>
            <a:pPr marL="0" indent="0"/>
            <a:r>
              <a:rPr lang="en-US"/>
              <a:t>Def.  </a:t>
            </a:r>
            <a:r>
              <a:rPr lang="en-US">
                <a:solidFill>
                  <a:schemeClr val="tx1"/>
                </a:solidFill>
              </a:rPr>
              <a:t>The pair x</a:t>
            </a:r>
            <a:r>
              <a:rPr lang="en-US" baseline="-25000">
                <a:solidFill>
                  <a:schemeClr val="tx1"/>
                </a:solidFill>
              </a:rPr>
              <a:t>i</a:t>
            </a:r>
            <a:r>
              <a:rPr lang="en-US">
                <a:solidFill>
                  <a:schemeClr val="tx1"/>
                </a:solidFill>
              </a:rPr>
              <a:t>-y</a:t>
            </a:r>
            <a:r>
              <a:rPr lang="en-US" baseline="-25000">
                <a:solidFill>
                  <a:schemeClr val="tx1"/>
                </a:solidFill>
              </a:rPr>
              <a:t>j</a:t>
            </a:r>
            <a:r>
              <a:rPr lang="en-US">
                <a:solidFill>
                  <a:schemeClr val="tx1"/>
                </a:solidFill>
              </a:rPr>
              <a:t> and x</a:t>
            </a:r>
            <a:r>
              <a:rPr lang="en-US" baseline="-25000">
                <a:solidFill>
                  <a:schemeClr val="tx1"/>
                </a:solidFill>
              </a:rPr>
              <a:t>i'</a:t>
            </a:r>
            <a:r>
              <a:rPr lang="en-US">
                <a:solidFill>
                  <a:schemeClr val="tx1"/>
                </a:solidFill>
              </a:rPr>
              <a:t>-y</a:t>
            </a:r>
            <a:r>
              <a:rPr lang="en-US" baseline="-25000">
                <a:solidFill>
                  <a:schemeClr val="tx1"/>
                </a:solidFill>
              </a:rPr>
              <a:t>j'</a:t>
            </a:r>
            <a:r>
              <a:rPr lang="en-US">
                <a:solidFill>
                  <a:schemeClr val="tx1"/>
                </a:solidFill>
              </a:rPr>
              <a:t> </a:t>
            </a:r>
            <a:r>
              <a:rPr lang="en-US">
                <a:solidFill>
                  <a:schemeClr val="accent1"/>
                </a:solidFill>
              </a:rPr>
              <a:t>cross</a:t>
            </a:r>
            <a:r>
              <a:rPr lang="en-US">
                <a:solidFill>
                  <a:schemeClr val="tx1"/>
                </a:solidFill>
              </a:rPr>
              <a:t> if i &lt; i', but j &gt; j'.</a:t>
            </a:r>
            <a:endParaRPr lang="en-US"/>
          </a:p>
          <a:p>
            <a:pPr lvl="2"/>
            <a:endParaRPr lang="en-US"/>
          </a:p>
          <a:p>
            <a:pPr lvl="2"/>
            <a:endParaRPr lang="en-US"/>
          </a:p>
          <a:p>
            <a:pPr lvl="2"/>
            <a:endParaRPr lang="en-US"/>
          </a:p>
          <a:p>
            <a:pPr lvl="2"/>
            <a:endParaRPr lang="en-US"/>
          </a:p>
          <a:p>
            <a:pPr lvl="2"/>
            <a:endParaRPr lang="en-US"/>
          </a:p>
          <a:p>
            <a:pPr lvl="2"/>
            <a:endParaRPr lang="en-US"/>
          </a:p>
          <a:p>
            <a:pPr marL="0" indent="0"/>
            <a:r>
              <a:rPr lang="en-US"/>
              <a:t>Ex:</a:t>
            </a:r>
            <a:r>
              <a:rPr lang="en-US">
                <a:solidFill>
                  <a:schemeClr val="tx1"/>
                </a:solidFill>
              </a:rPr>
              <a:t>  </a:t>
            </a:r>
            <a:r>
              <a:rPr lang="en-US" sz="1600">
                <a:solidFill>
                  <a:schemeClr val="tx1"/>
                </a:solidFill>
                <a:latin typeface="Courier New" pitchFamily="49" charset="0"/>
              </a:rPr>
              <a:t>CTACCG</a:t>
            </a:r>
            <a:r>
              <a:rPr lang="en-US">
                <a:solidFill>
                  <a:schemeClr val="tx1"/>
                </a:solidFill>
              </a:rPr>
              <a:t> vs. </a:t>
            </a:r>
            <a:r>
              <a:rPr lang="en-US" sz="1600">
                <a:solidFill>
                  <a:schemeClr val="tx1"/>
                </a:solidFill>
                <a:latin typeface="Courier New" pitchFamily="49" charset="0"/>
              </a:rPr>
              <a:t>TACATG</a:t>
            </a:r>
            <a:r>
              <a:rPr lang="en-US">
                <a:solidFill>
                  <a:schemeClr val="tx1"/>
                </a:solidFill>
              </a:rPr>
              <a:t>.</a:t>
            </a:r>
            <a:br>
              <a:rPr lang="en-US">
                <a:solidFill>
                  <a:schemeClr val="tx1"/>
                </a:solidFill>
              </a:rPr>
            </a:br>
            <a:r>
              <a:rPr lang="en-US"/>
              <a:t>Sol:</a:t>
            </a:r>
            <a:r>
              <a:rPr lang="en-US">
                <a:solidFill>
                  <a:schemeClr val="tx1"/>
                </a:solidFill>
              </a:rPr>
              <a:t>  M = x</a:t>
            </a:r>
            <a:r>
              <a:rPr lang="en-US" baseline="-25000">
                <a:solidFill>
                  <a:schemeClr val="tx1"/>
                </a:solidFill>
              </a:rPr>
              <a:t>2</a:t>
            </a:r>
            <a:r>
              <a:rPr lang="en-US">
                <a:solidFill>
                  <a:schemeClr val="tx1"/>
                </a:solidFill>
              </a:rPr>
              <a:t>-y</a:t>
            </a:r>
            <a:r>
              <a:rPr lang="en-US" baseline="-25000">
                <a:solidFill>
                  <a:schemeClr val="tx1"/>
                </a:solidFill>
              </a:rPr>
              <a:t>1</a:t>
            </a:r>
            <a:r>
              <a:rPr lang="en-US">
                <a:solidFill>
                  <a:schemeClr val="tx1"/>
                </a:solidFill>
              </a:rPr>
              <a:t>, x</a:t>
            </a:r>
            <a:r>
              <a:rPr lang="en-US" baseline="-25000">
                <a:solidFill>
                  <a:schemeClr val="tx1"/>
                </a:solidFill>
              </a:rPr>
              <a:t>3</a:t>
            </a:r>
            <a:r>
              <a:rPr lang="en-US">
                <a:solidFill>
                  <a:schemeClr val="tx1"/>
                </a:solidFill>
              </a:rPr>
              <a:t>-y</a:t>
            </a:r>
            <a:r>
              <a:rPr lang="en-US" baseline="-25000">
                <a:solidFill>
                  <a:schemeClr val="tx1"/>
                </a:solidFill>
              </a:rPr>
              <a:t>2</a:t>
            </a:r>
            <a:r>
              <a:rPr lang="en-US">
                <a:solidFill>
                  <a:schemeClr val="tx1"/>
                </a:solidFill>
              </a:rPr>
              <a:t>, x</a:t>
            </a:r>
            <a:r>
              <a:rPr lang="en-US" baseline="-25000">
                <a:solidFill>
                  <a:schemeClr val="tx1"/>
                </a:solidFill>
              </a:rPr>
              <a:t>4</a:t>
            </a:r>
            <a:r>
              <a:rPr lang="en-US">
                <a:solidFill>
                  <a:schemeClr val="tx1"/>
                </a:solidFill>
              </a:rPr>
              <a:t>-y</a:t>
            </a:r>
            <a:r>
              <a:rPr lang="en-US" baseline="-25000">
                <a:solidFill>
                  <a:schemeClr val="tx1"/>
                </a:solidFill>
              </a:rPr>
              <a:t>3</a:t>
            </a:r>
            <a:r>
              <a:rPr lang="en-US">
                <a:solidFill>
                  <a:schemeClr val="tx1"/>
                </a:solidFill>
              </a:rPr>
              <a:t>, x</a:t>
            </a:r>
            <a:r>
              <a:rPr lang="en-US" baseline="-25000">
                <a:solidFill>
                  <a:schemeClr val="tx1"/>
                </a:solidFill>
              </a:rPr>
              <a:t>5</a:t>
            </a:r>
            <a:r>
              <a:rPr lang="en-US">
                <a:solidFill>
                  <a:schemeClr val="tx1"/>
                </a:solidFill>
              </a:rPr>
              <a:t>-y</a:t>
            </a:r>
            <a:r>
              <a:rPr lang="en-US" baseline="-25000">
                <a:solidFill>
                  <a:schemeClr val="tx1"/>
                </a:solidFill>
              </a:rPr>
              <a:t>4</a:t>
            </a:r>
            <a:r>
              <a:rPr lang="en-US">
                <a:solidFill>
                  <a:schemeClr val="tx1"/>
                </a:solidFill>
              </a:rPr>
              <a:t>, x</a:t>
            </a:r>
            <a:r>
              <a:rPr lang="en-US" baseline="-25000">
                <a:solidFill>
                  <a:schemeClr val="tx1"/>
                </a:solidFill>
              </a:rPr>
              <a:t>6</a:t>
            </a:r>
            <a:r>
              <a:rPr lang="en-US">
                <a:solidFill>
                  <a:schemeClr val="tx1"/>
                </a:solidFill>
              </a:rPr>
              <a:t>-y</a:t>
            </a:r>
            <a:r>
              <a:rPr lang="en-US" baseline="-25000">
                <a:solidFill>
                  <a:schemeClr val="tx1"/>
                </a:solidFill>
              </a:rPr>
              <a:t>6</a:t>
            </a:r>
            <a:r>
              <a:rPr lang="en-US">
                <a:solidFill>
                  <a:schemeClr val="tx1"/>
                </a:solidFill>
              </a:rPr>
              <a:t>.</a:t>
            </a:r>
          </a:p>
          <a:p>
            <a:pPr lvl="1"/>
            <a:endParaRPr lang="en-US"/>
          </a:p>
        </p:txBody>
      </p:sp>
      <p:sp>
        <p:nvSpPr>
          <p:cNvPr id="43012" name="Rectangle 3"/>
          <p:cNvSpPr>
            <a:spLocks noGrp="1" noChangeArrowheads="1"/>
          </p:cNvSpPr>
          <p:nvPr>
            <p:ph type="title"/>
          </p:nvPr>
        </p:nvSpPr>
        <p:spPr/>
        <p:txBody>
          <a:bodyPr/>
          <a:lstStyle/>
          <a:p>
            <a:r>
              <a:rPr lang="en-US"/>
              <a:t>Sequence Alignment</a:t>
            </a:r>
          </a:p>
        </p:txBody>
      </p:sp>
      <p:graphicFrame>
        <p:nvGraphicFramePr>
          <p:cNvPr id="43013" name="Object 2"/>
          <p:cNvGraphicFramePr>
            <a:graphicFrameLocks noChangeAspect="1"/>
          </p:cNvGraphicFramePr>
          <p:nvPr/>
        </p:nvGraphicFramePr>
        <p:xfrm>
          <a:off x="1485900" y="3651250"/>
          <a:ext cx="5080000" cy="1047750"/>
        </p:xfrm>
        <a:graphic>
          <a:graphicData uri="http://schemas.openxmlformats.org/presentationml/2006/ole">
            <mc:AlternateContent xmlns:mc="http://schemas.openxmlformats.org/markup-compatibility/2006">
              <mc:Choice xmlns:v="urn:schemas-microsoft-com:vml" Requires="v">
                <p:oleObj spid="_x0000_s43042" name="Equation" r:id="rId4" imgW="4724400" imgH="685800" progId="Equation.3">
                  <p:embed/>
                </p:oleObj>
              </mc:Choice>
              <mc:Fallback>
                <p:oleObj name="Equation" r:id="rId4" imgW="4724400" imgH="685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l="-3871" t="-26666" r="-3871" b="-26666"/>
                      <a:stretch>
                        <a:fillRect/>
                      </a:stretch>
                    </p:blipFill>
                    <p:spPr bwMode="auto">
                      <a:xfrm>
                        <a:off x="1485900" y="3651250"/>
                        <a:ext cx="5080000" cy="10477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Text Box 5"/>
          <p:cNvSpPr txBox="1">
            <a:spLocks noChangeArrowheads="1"/>
          </p:cNvSpPr>
          <p:nvPr/>
        </p:nvSpPr>
        <p:spPr bwMode="auto">
          <a:xfrm>
            <a:off x="5743575" y="5170488"/>
            <a:ext cx="38100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3015" name="Text Box 6"/>
          <p:cNvSpPr txBox="1">
            <a:spLocks noChangeArrowheads="1"/>
          </p:cNvSpPr>
          <p:nvPr/>
        </p:nvSpPr>
        <p:spPr bwMode="auto">
          <a:xfrm>
            <a:off x="6124575" y="5170488"/>
            <a:ext cx="38100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3016" name="Text Box 7"/>
          <p:cNvSpPr txBox="1">
            <a:spLocks noChangeArrowheads="1"/>
          </p:cNvSpPr>
          <p:nvPr/>
        </p:nvSpPr>
        <p:spPr bwMode="auto">
          <a:xfrm>
            <a:off x="6505575" y="5170488"/>
            <a:ext cx="38100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A</a:t>
            </a:r>
          </a:p>
        </p:txBody>
      </p:sp>
      <p:sp>
        <p:nvSpPr>
          <p:cNvPr id="43017" name="Text Box 8"/>
          <p:cNvSpPr txBox="1">
            <a:spLocks noChangeArrowheads="1"/>
          </p:cNvSpPr>
          <p:nvPr/>
        </p:nvSpPr>
        <p:spPr bwMode="auto">
          <a:xfrm>
            <a:off x="6886575" y="5170488"/>
            <a:ext cx="38100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3018" name="Text Box 9"/>
          <p:cNvSpPr txBox="1">
            <a:spLocks noChangeArrowheads="1"/>
          </p:cNvSpPr>
          <p:nvPr/>
        </p:nvSpPr>
        <p:spPr bwMode="auto">
          <a:xfrm>
            <a:off x="7267575" y="5170488"/>
            <a:ext cx="381000"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C</a:t>
            </a:r>
          </a:p>
        </p:txBody>
      </p:sp>
      <p:sp>
        <p:nvSpPr>
          <p:cNvPr id="43019" name="Text Box 10"/>
          <p:cNvSpPr txBox="1">
            <a:spLocks noChangeArrowheads="1"/>
          </p:cNvSpPr>
          <p:nvPr/>
        </p:nvSpPr>
        <p:spPr bwMode="auto">
          <a:xfrm>
            <a:off x="7648575" y="5170488"/>
            <a:ext cx="381000" cy="314325"/>
          </a:xfrm>
          <a:prstGeom prst="rect">
            <a:avLst/>
          </a:prstGeom>
          <a:solidFill>
            <a:schemeClr val="hlink"/>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a:t>
            </a:r>
          </a:p>
        </p:txBody>
      </p:sp>
      <p:sp>
        <p:nvSpPr>
          <p:cNvPr id="43020" name="Text Box 11"/>
          <p:cNvSpPr txBox="1">
            <a:spLocks noChangeArrowheads="1"/>
          </p:cNvSpPr>
          <p:nvPr/>
        </p:nvSpPr>
        <p:spPr bwMode="auto">
          <a:xfrm>
            <a:off x="6124575" y="5778500"/>
            <a:ext cx="38100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3021" name="Text Box 12"/>
          <p:cNvSpPr txBox="1">
            <a:spLocks noChangeArrowheads="1"/>
          </p:cNvSpPr>
          <p:nvPr/>
        </p:nvSpPr>
        <p:spPr bwMode="auto">
          <a:xfrm>
            <a:off x="6505575" y="5778500"/>
            <a:ext cx="38100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A</a:t>
            </a:r>
          </a:p>
        </p:txBody>
      </p:sp>
      <p:sp>
        <p:nvSpPr>
          <p:cNvPr id="43022" name="Text Box 13"/>
          <p:cNvSpPr txBox="1">
            <a:spLocks noChangeArrowheads="1"/>
          </p:cNvSpPr>
          <p:nvPr/>
        </p:nvSpPr>
        <p:spPr bwMode="auto">
          <a:xfrm>
            <a:off x="6886575" y="5778500"/>
            <a:ext cx="38100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C</a:t>
            </a:r>
          </a:p>
        </p:txBody>
      </p:sp>
      <p:sp>
        <p:nvSpPr>
          <p:cNvPr id="43023" name="Text Box 14"/>
          <p:cNvSpPr txBox="1">
            <a:spLocks noChangeArrowheads="1"/>
          </p:cNvSpPr>
          <p:nvPr/>
        </p:nvSpPr>
        <p:spPr bwMode="auto">
          <a:xfrm>
            <a:off x="7267575" y="5778500"/>
            <a:ext cx="381000" cy="314325"/>
          </a:xfrm>
          <a:prstGeom prst="rect">
            <a:avLst/>
          </a:prstGeom>
          <a:solidFill>
            <a:srgbClr val="003399"/>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A</a:t>
            </a:r>
          </a:p>
        </p:txBody>
      </p:sp>
      <p:sp>
        <p:nvSpPr>
          <p:cNvPr id="43024" name="Text Box 15"/>
          <p:cNvSpPr txBox="1">
            <a:spLocks noChangeArrowheads="1"/>
          </p:cNvSpPr>
          <p:nvPr/>
        </p:nvSpPr>
        <p:spPr bwMode="auto">
          <a:xfrm>
            <a:off x="7648575" y="5778500"/>
            <a:ext cx="38100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T</a:t>
            </a:r>
          </a:p>
        </p:txBody>
      </p:sp>
      <p:sp>
        <p:nvSpPr>
          <p:cNvPr id="43025" name="Text Box 16"/>
          <p:cNvSpPr txBox="1">
            <a:spLocks noChangeArrowheads="1"/>
          </p:cNvSpPr>
          <p:nvPr/>
        </p:nvSpPr>
        <p:spPr bwMode="auto">
          <a:xfrm>
            <a:off x="5743575" y="5778500"/>
            <a:ext cx="381000" cy="314325"/>
          </a:xfrm>
          <a:prstGeom prst="rect">
            <a:avLst/>
          </a:prstGeom>
          <a:solidFill>
            <a:schemeClr val="hlink"/>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solidFill>
                  <a:schemeClr val="bg1"/>
                </a:solidFill>
                <a:latin typeface="Courier New" pitchFamily="49" charset="0"/>
              </a:rPr>
              <a:t>-</a:t>
            </a:r>
          </a:p>
        </p:txBody>
      </p:sp>
      <p:sp>
        <p:nvSpPr>
          <p:cNvPr id="43026" name="Text Box 17"/>
          <p:cNvSpPr txBox="1">
            <a:spLocks noChangeArrowheads="1"/>
          </p:cNvSpPr>
          <p:nvPr/>
        </p:nvSpPr>
        <p:spPr bwMode="auto">
          <a:xfrm>
            <a:off x="8029575" y="5170488"/>
            <a:ext cx="38100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G</a:t>
            </a:r>
          </a:p>
        </p:txBody>
      </p:sp>
      <p:sp>
        <p:nvSpPr>
          <p:cNvPr id="43027" name="Text Box 18"/>
          <p:cNvSpPr txBox="1">
            <a:spLocks noChangeArrowheads="1"/>
          </p:cNvSpPr>
          <p:nvPr/>
        </p:nvSpPr>
        <p:spPr bwMode="auto">
          <a:xfrm>
            <a:off x="8029575" y="5778500"/>
            <a:ext cx="381000" cy="314325"/>
          </a:xfrm>
          <a:prstGeom prst="rect">
            <a:avLst/>
          </a:prstGeom>
          <a:solidFill>
            <a:schemeClr val="tx2"/>
          </a:solidFill>
          <a:ln w="9525">
            <a:solidFill>
              <a:schemeClr val="bg1"/>
            </a:solidFill>
            <a:miter lim="800000"/>
            <a:headEnd/>
            <a:tailEnd/>
          </a:ln>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400" b="1">
                <a:latin typeface="Courier New" pitchFamily="49" charset="0"/>
              </a:rPr>
              <a:t>G</a:t>
            </a:r>
          </a:p>
        </p:txBody>
      </p:sp>
      <p:sp>
        <p:nvSpPr>
          <p:cNvPr id="43028" name="Text Box 19"/>
          <p:cNvSpPr txBox="1">
            <a:spLocks noChangeArrowheads="1"/>
          </p:cNvSpPr>
          <p:nvPr/>
        </p:nvSpPr>
        <p:spPr bwMode="auto">
          <a:xfrm>
            <a:off x="6124575" y="61785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200"/>
              <a:t>y</a:t>
            </a:r>
            <a:r>
              <a:rPr lang="en-US" sz="1200" baseline="-25000"/>
              <a:t>1</a:t>
            </a:r>
          </a:p>
        </p:txBody>
      </p:sp>
      <p:sp>
        <p:nvSpPr>
          <p:cNvPr id="43029" name="Text Box 20"/>
          <p:cNvSpPr txBox="1">
            <a:spLocks noChangeArrowheads="1"/>
          </p:cNvSpPr>
          <p:nvPr/>
        </p:nvSpPr>
        <p:spPr bwMode="auto">
          <a:xfrm>
            <a:off x="6505575" y="61785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a:t>y</a:t>
            </a:r>
            <a:r>
              <a:rPr lang="en-US" sz="1200" baseline="-25000"/>
              <a:t>2</a:t>
            </a:r>
            <a:endParaRPr lang="en-US"/>
          </a:p>
        </p:txBody>
      </p:sp>
      <p:sp>
        <p:nvSpPr>
          <p:cNvPr id="43030" name="Text Box 21"/>
          <p:cNvSpPr txBox="1">
            <a:spLocks noChangeArrowheads="1"/>
          </p:cNvSpPr>
          <p:nvPr/>
        </p:nvSpPr>
        <p:spPr bwMode="auto">
          <a:xfrm>
            <a:off x="6886575" y="61785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a:t>y</a:t>
            </a:r>
            <a:r>
              <a:rPr lang="en-US" sz="1200" baseline="-25000"/>
              <a:t>3</a:t>
            </a:r>
            <a:endParaRPr lang="en-US"/>
          </a:p>
        </p:txBody>
      </p:sp>
      <p:sp>
        <p:nvSpPr>
          <p:cNvPr id="43031" name="Text Box 22"/>
          <p:cNvSpPr txBox="1">
            <a:spLocks noChangeArrowheads="1"/>
          </p:cNvSpPr>
          <p:nvPr/>
        </p:nvSpPr>
        <p:spPr bwMode="auto">
          <a:xfrm>
            <a:off x="7267575" y="61785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a:t>y</a:t>
            </a:r>
            <a:r>
              <a:rPr lang="en-US" sz="1200" baseline="-25000"/>
              <a:t>4</a:t>
            </a:r>
            <a:endParaRPr lang="en-US">
              <a:solidFill>
                <a:schemeClr val="bg1"/>
              </a:solidFill>
            </a:endParaRPr>
          </a:p>
        </p:txBody>
      </p:sp>
      <p:sp>
        <p:nvSpPr>
          <p:cNvPr id="43032" name="Text Box 23"/>
          <p:cNvSpPr txBox="1">
            <a:spLocks noChangeArrowheads="1"/>
          </p:cNvSpPr>
          <p:nvPr/>
        </p:nvSpPr>
        <p:spPr bwMode="auto">
          <a:xfrm>
            <a:off x="7648575" y="61785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a:t>y</a:t>
            </a:r>
            <a:r>
              <a:rPr lang="en-US" sz="1200" baseline="-25000"/>
              <a:t>5</a:t>
            </a:r>
            <a:endParaRPr lang="en-US"/>
          </a:p>
        </p:txBody>
      </p:sp>
      <p:sp>
        <p:nvSpPr>
          <p:cNvPr id="43033" name="Text Box 25"/>
          <p:cNvSpPr txBox="1">
            <a:spLocks noChangeArrowheads="1"/>
          </p:cNvSpPr>
          <p:nvPr/>
        </p:nvSpPr>
        <p:spPr bwMode="auto">
          <a:xfrm>
            <a:off x="8029575" y="61785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a:t>y</a:t>
            </a:r>
            <a:r>
              <a:rPr lang="en-US" sz="1200" baseline="-25000"/>
              <a:t>6</a:t>
            </a:r>
            <a:endParaRPr lang="en-US"/>
          </a:p>
        </p:txBody>
      </p:sp>
      <p:sp>
        <p:nvSpPr>
          <p:cNvPr id="43034" name="Text Box 32"/>
          <p:cNvSpPr txBox="1">
            <a:spLocks noChangeArrowheads="1"/>
          </p:cNvSpPr>
          <p:nvPr/>
        </p:nvSpPr>
        <p:spPr bwMode="auto">
          <a:xfrm>
            <a:off x="6135688" y="488156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gn="ctr">
              <a:spcBef>
                <a:spcPct val="50000"/>
              </a:spcBef>
            </a:pPr>
            <a:r>
              <a:rPr lang="en-US" sz="1200"/>
              <a:t>x</a:t>
            </a:r>
            <a:r>
              <a:rPr lang="en-US" sz="1200" baseline="-25000"/>
              <a:t>2</a:t>
            </a:r>
          </a:p>
        </p:txBody>
      </p:sp>
      <p:sp>
        <p:nvSpPr>
          <p:cNvPr id="43035" name="Text Box 33"/>
          <p:cNvSpPr txBox="1">
            <a:spLocks noChangeArrowheads="1"/>
          </p:cNvSpPr>
          <p:nvPr/>
        </p:nvSpPr>
        <p:spPr bwMode="auto">
          <a:xfrm>
            <a:off x="6516688" y="488156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a:t>x</a:t>
            </a:r>
            <a:r>
              <a:rPr lang="en-US" sz="1200" baseline="-25000"/>
              <a:t>3</a:t>
            </a:r>
            <a:endParaRPr lang="en-US"/>
          </a:p>
        </p:txBody>
      </p:sp>
      <p:sp>
        <p:nvSpPr>
          <p:cNvPr id="43036" name="Text Box 34"/>
          <p:cNvSpPr txBox="1">
            <a:spLocks noChangeArrowheads="1"/>
          </p:cNvSpPr>
          <p:nvPr/>
        </p:nvSpPr>
        <p:spPr bwMode="auto">
          <a:xfrm>
            <a:off x="6897688" y="488156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a:t>x</a:t>
            </a:r>
            <a:r>
              <a:rPr lang="en-US" sz="1200" baseline="-25000"/>
              <a:t>4</a:t>
            </a:r>
            <a:endParaRPr lang="en-US"/>
          </a:p>
        </p:txBody>
      </p:sp>
      <p:sp>
        <p:nvSpPr>
          <p:cNvPr id="43037" name="Text Box 35"/>
          <p:cNvSpPr txBox="1">
            <a:spLocks noChangeArrowheads="1"/>
          </p:cNvSpPr>
          <p:nvPr/>
        </p:nvSpPr>
        <p:spPr bwMode="auto">
          <a:xfrm>
            <a:off x="7278688" y="488156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a:t>x</a:t>
            </a:r>
            <a:r>
              <a:rPr lang="en-US" sz="1200" baseline="-25000"/>
              <a:t>5</a:t>
            </a:r>
            <a:endParaRPr lang="en-US">
              <a:solidFill>
                <a:schemeClr val="bg1"/>
              </a:solidFill>
            </a:endParaRPr>
          </a:p>
        </p:txBody>
      </p:sp>
      <p:sp>
        <p:nvSpPr>
          <p:cNvPr id="43038" name="Text Box 36"/>
          <p:cNvSpPr txBox="1">
            <a:spLocks noChangeArrowheads="1"/>
          </p:cNvSpPr>
          <p:nvPr/>
        </p:nvSpPr>
        <p:spPr bwMode="auto">
          <a:xfrm>
            <a:off x="5773738" y="4872038"/>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a:t>x</a:t>
            </a:r>
            <a:r>
              <a:rPr lang="en-US" sz="1200" baseline="-25000"/>
              <a:t>1</a:t>
            </a:r>
            <a:endParaRPr lang="en-US"/>
          </a:p>
        </p:txBody>
      </p:sp>
      <p:sp>
        <p:nvSpPr>
          <p:cNvPr id="43039" name="Text Box 37"/>
          <p:cNvSpPr txBox="1">
            <a:spLocks noChangeArrowheads="1"/>
          </p:cNvSpPr>
          <p:nvPr/>
        </p:nvSpPr>
        <p:spPr bwMode="auto">
          <a:xfrm>
            <a:off x="8040688" y="488156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a:t>x</a:t>
            </a:r>
            <a:r>
              <a:rPr lang="en-US" sz="1200" baseline="-25000"/>
              <a:t>6</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5E3A2604-1E9F-4E36-8C7B-171966F5214A}" type="slidenum">
              <a:rPr lang="en-US" sz="800"/>
              <a:pPr/>
              <a:t>41</a:t>
            </a:fld>
            <a:endParaRPr lang="en-US" sz="1400"/>
          </a:p>
        </p:txBody>
      </p:sp>
      <p:sp>
        <p:nvSpPr>
          <p:cNvPr id="44035" name="Rectangle 2"/>
          <p:cNvSpPr>
            <a:spLocks noGrp="1" noChangeArrowheads="1"/>
          </p:cNvSpPr>
          <p:nvPr>
            <p:ph type="title"/>
          </p:nvPr>
        </p:nvSpPr>
        <p:spPr/>
        <p:txBody>
          <a:bodyPr/>
          <a:lstStyle/>
          <a:p>
            <a:r>
              <a:rPr lang="en-US"/>
              <a:t>Sequence Alignment:  Problem Structure</a:t>
            </a:r>
          </a:p>
        </p:txBody>
      </p:sp>
      <p:sp>
        <p:nvSpPr>
          <p:cNvPr id="44036" name="Rectangle 3"/>
          <p:cNvSpPr>
            <a:spLocks noGrp="1" noChangeArrowheads="1"/>
          </p:cNvSpPr>
          <p:nvPr>
            <p:ph type="body" idx="1"/>
          </p:nvPr>
        </p:nvSpPr>
        <p:spPr>
          <a:xfrm>
            <a:off x="609600" y="914400"/>
            <a:ext cx="8229600" cy="5410200"/>
          </a:xfrm>
        </p:spPr>
        <p:txBody>
          <a:bodyPr/>
          <a:lstStyle/>
          <a:p>
            <a:pPr marL="0" indent="0"/>
            <a:r>
              <a:rPr lang="en-US"/>
              <a:t>Def.  </a:t>
            </a:r>
            <a:r>
              <a:rPr lang="en-US">
                <a:solidFill>
                  <a:schemeClr val="tx1"/>
                </a:solidFill>
              </a:rPr>
              <a:t>OPT(i, j) = min cost of aligning strings x</a:t>
            </a:r>
            <a:r>
              <a:rPr lang="en-US" baseline="-25000">
                <a:solidFill>
                  <a:schemeClr val="tx1"/>
                </a:solidFill>
              </a:rPr>
              <a:t>1</a:t>
            </a:r>
            <a:r>
              <a:rPr lang="en-US">
                <a:solidFill>
                  <a:schemeClr val="tx1"/>
                </a:solidFill>
              </a:rPr>
              <a:t> x</a:t>
            </a:r>
            <a:r>
              <a:rPr lang="en-US" baseline="-25000">
                <a:solidFill>
                  <a:schemeClr val="tx1"/>
                </a:solidFill>
              </a:rPr>
              <a:t>2</a:t>
            </a:r>
            <a:r>
              <a:rPr lang="en-US">
                <a:solidFill>
                  <a:schemeClr val="tx1"/>
                </a:solidFill>
              </a:rPr>
              <a:t> . . . x</a:t>
            </a:r>
            <a:r>
              <a:rPr lang="en-US" baseline="-25000">
                <a:solidFill>
                  <a:schemeClr val="tx1"/>
                </a:solidFill>
              </a:rPr>
              <a:t>i</a:t>
            </a:r>
            <a:r>
              <a:rPr lang="en-US">
                <a:solidFill>
                  <a:schemeClr val="tx1"/>
                </a:solidFill>
              </a:rPr>
              <a:t> and y</a:t>
            </a:r>
            <a:r>
              <a:rPr lang="en-US" baseline="-25000">
                <a:solidFill>
                  <a:schemeClr val="tx1"/>
                </a:solidFill>
              </a:rPr>
              <a:t>1</a:t>
            </a:r>
            <a:r>
              <a:rPr lang="en-US">
                <a:solidFill>
                  <a:schemeClr val="tx1"/>
                </a:solidFill>
              </a:rPr>
              <a:t> y</a:t>
            </a:r>
            <a:r>
              <a:rPr lang="en-US" baseline="-25000">
                <a:solidFill>
                  <a:schemeClr val="tx1"/>
                </a:solidFill>
              </a:rPr>
              <a:t>2</a:t>
            </a:r>
            <a:r>
              <a:rPr lang="en-US">
                <a:solidFill>
                  <a:schemeClr val="tx1"/>
                </a:solidFill>
              </a:rPr>
              <a:t> . . . y</a:t>
            </a:r>
            <a:r>
              <a:rPr lang="en-US" baseline="-25000">
                <a:solidFill>
                  <a:schemeClr val="tx1"/>
                </a:solidFill>
              </a:rPr>
              <a:t>j</a:t>
            </a:r>
            <a:r>
              <a:rPr lang="en-US">
                <a:solidFill>
                  <a:schemeClr val="tx1"/>
                </a:solidFill>
              </a:rPr>
              <a:t>.</a:t>
            </a:r>
          </a:p>
          <a:p>
            <a:pPr lvl="1"/>
            <a:r>
              <a:rPr lang="en-US"/>
              <a:t>Case 1:  OPT matches x</a:t>
            </a:r>
            <a:r>
              <a:rPr lang="en-US" baseline="-25000"/>
              <a:t>i</a:t>
            </a:r>
            <a:r>
              <a:rPr lang="en-US"/>
              <a:t>-y</a:t>
            </a:r>
            <a:r>
              <a:rPr lang="en-US" baseline="-25000"/>
              <a:t>j</a:t>
            </a:r>
            <a:r>
              <a:rPr lang="en-US"/>
              <a:t>.</a:t>
            </a:r>
          </a:p>
          <a:p>
            <a:pPr lvl="2"/>
            <a:r>
              <a:rPr lang="en-US"/>
              <a:t>pay mismatch for x</a:t>
            </a:r>
            <a:r>
              <a:rPr lang="en-US" baseline="-25000"/>
              <a:t>i</a:t>
            </a:r>
            <a:r>
              <a:rPr lang="en-US"/>
              <a:t>-y</a:t>
            </a:r>
            <a:r>
              <a:rPr lang="en-US" baseline="-25000"/>
              <a:t>j</a:t>
            </a:r>
            <a:r>
              <a:rPr lang="en-US"/>
              <a:t>  + min cost of aligning two strings</a:t>
            </a:r>
            <a:br>
              <a:rPr lang="en-US"/>
            </a:br>
            <a:r>
              <a:rPr lang="en-US"/>
              <a:t>x</a:t>
            </a:r>
            <a:r>
              <a:rPr lang="en-US" sz="2000" baseline="-25000"/>
              <a:t>1</a:t>
            </a:r>
            <a:r>
              <a:rPr lang="en-US"/>
              <a:t> x</a:t>
            </a:r>
            <a:r>
              <a:rPr lang="en-US" sz="2000" baseline="-25000"/>
              <a:t>2</a:t>
            </a:r>
            <a:r>
              <a:rPr lang="en-US"/>
              <a:t> . . . x</a:t>
            </a:r>
            <a:r>
              <a:rPr lang="en-US" sz="2000" baseline="-25000"/>
              <a:t>i-1</a:t>
            </a:r>
            <a:r>
              <a:rPr lang="en-US"/>
              <a:t> and y</a:t>
            </a:r>
            <a:r>
              <a:rPr lang="en-US" sz="2000" baseline="-25000"/>
              <a:t>1</a:t>
            </a:r>
            <a:r>
              <a:rPr lang="en-US"/>
              <a:t> y</a:t>
            </a:r>
            <a:r>
              <a:rPr lang="en-US" sz="2000" baseline="-25000"/>
              <a:t>2</a:t>
            </a:r>
            <a:r>
              <a:rPr lang="en-US"/>
              <a:t> . . . y</a:t>
            </a:r>
            <a:r>
              <a:rPr lang="en-US" sz="2000" baseline="-25000"/>
              <a:t>j-1</a:t>
            </a:r>
            <a:r>
              <a:rPr lang="en-US"/>
              <a:t> </a:t>
            </a:r>
          </a:p>
          <a:p>
            <a:pPr lvl="1"/>
            <a:r>
              <a:rPr lang="en-US"/>
              <a:t>Case 2a:  OPT leaves x</a:t>
            </a:r>
            <a:r>
              <a:rPr lang="en-US" baseline="-25000"/>
              <a:t>i</a:t>
            </a:r>
            <a:r>
              <a:rPr lang="en-US"/>
              <a:t> unmatched.</a:t>
            </a:r>
          </a:p>
          <a:p>
            <a:pPr lvl="2"/>
            <a:r>
              <a:rPr lang="en-US"/>
              <a:t>pay gap for x</a:t>
            </a:r>
            <a:r>
              <a:rPr lang="en-US" baseline="-25000"/>
              <a:t>i</a:t>
            </a:r>
            <a:r>
              <a:rPr lang="en-US"/>
              <a:t> and min cost of aligning x</a:t>
            </a:r>
            <a:r>
              <a:rPr lang="en-US" sz="2000" baseline="-25000"/>
              <a:t>1</a:t>
            </a:r>
            <a:r>
              <a:rPr lang="en-US"/>
              <a:t> x</a:t>
            </a:r>
            <a:r>
              <a:rPr lang="en-US" sz="2000" baseline="-25000"/>
              <a:t>2</a:t>
            </a:r>
            <a:r>
              <a:rPr lang="en-US"/>
              <a:t> . . . x</a:t>
            </a:r>
            <a:r>
              <a:rPr lang="en-US" sz="2000" baseline="-25000"/>
              <a:t>i-1</a:t>
            </a:r>
            <a:r>
              <a:rPr lang="en-US"/>
              <a:t> and y</a:t>
            </a:r>
            <a:r>
              <a:rPr lang="en-US" sz="2000" baseline="-25000"/>
              <a:t>1</a:t>
            </a:r>
            <a:r>
              <a:rPr lang="en-US"/>
              <a:t> y</a:t>
            </a:r>
            <a:r>
              <a:rPr lang="en-US" sz="2000" baseline="-25000"/>
              <a:t>2</a:t>
            </a:r>
            <a:r>
              <a:rPr lang="en-US"/>
              <a:t> . . . y</a:t>
            </a:r>
            <a:r>
              <a:rPr lang="en-US" sz="2000" baseline="-25000"/>
              <a:t>j</a:t>
            </a:r>
            <a:r>
              <a:rPr lang="en-US"/>
              <a:t> </a:t>
            </a:r>
          </a:p>
          <a:p>
            <a:pPr lvl="1"/>
            <a:r>
              <a:rPr lang="en-US"/>
              <a:t>Case 2b:  OPT leaves y</a:t>
            </a:r>
            <a:r>
              <a:rPr lang="en-US" baseline="-25000"/>
              <a:t>j</a:t>
            </a:r>
            <a:r>
              <a:rPr lang="en-US"/>
              <a:t> unmatched.</a:t>
            </a:r>
          </a:p>
          <a:p>
            <a:pPr lvl="2"/>
            <a:r>
              <a:rPr lang="en-US"/>
              <a:t>pay gap for y</a:t>
            </a:r>
            <a:r>
              <a:rPr lang="en-US" baseline="-25000"/>
              <a:t>j</a:t>
            </a:r>
            <a:r>
              <a:rPr lang="en-US"/>
              <a:t> and min cost of aligning x</a:t>
            </a:r>
            <a:r>
              <a:rPr lang="en-US" sz="2000" baseline="-25000"/>
              <a:t>1</a:t>
            </a:r>
            <a:r>
              <a:rPr lang="en-US"/>
              <a:t> x</a:t>
            </a:r>
            <a:r>
              <a:rPr lang="en-US" sz="2000" baseline="-25000"/>
              <a:t>2</a:t>
            </a:r>
            <a:r>
              <a:rPr lang="en-US"/>
              <a:t> . . . x</a:t>
            </a:r>
            <a:r>
              <a:rPr lang="en-US" sz="2000" baseline="-25000"/>
              <a:t>i</a:t>
            </a:r>
            <a:r>
              <a:rPr lang="en-US"/>
              <a:t> and y</a:t>
            </a:r>
            <a:r>
              <a:rPr lang="en-US" sz="2000" baseline="-25000"/>
              <a:t>1</a:t>
            </a:r>
            <a:r>
              <a:rPr lang="en-US"/>
              <a:t> y</a:t>
            </a:r>
            <a:r>
              <a:rPr lang="en-US" sz="2000" baseline="-25000"/>
              <a:t>2</a:t>
            </a:r>
            <a:r>
              <a:rPr lang="en-US"/>
              <a:t> . . . y</a:t>
            </a:r>
            <a:r>
              <a:rPr lang="en-US" sz="2000" baseline="-25000"/>
              <a:t>j-1</a:t>
            </a:r>
            <a:r>
              <a:rPr lang="en-US"/>
              <a:t> </a:t>
            </a:r>
          </a:p>
        </p:txBody>
      </p:sp>
      <p:graphicFrame>
        <p:nvGraphicFramePr>
          <p:cNvPr id="44037" name="Object 2"/>
          <p:cNvGraphicFramePr>
            <a:graphicFrameLocks noChangeAspect="1"/>
          </p:cNvGraphicFramePr>
          <p:nvPr/>
        </p:nvGraphicFramePr>
        <p:xfrm>
          <a:off x="2025650" y="4129088"/>
          <a:ext cx="5094288" cy="1758950"/>
        </p:xfrm>
        <a:graphic>
          <a:graphicData uri="http://schemas.openxmlformats.org/presentationml/2006/ole">
            <mc:AlternateContent xmlns:mc="http://schemas.openxmlformats.org/markup-compatibility/2006">
              <mc:Choice xmlns:v="urn:schemas-microsoft-com:vml" Requires="v">
                <p:oleObj spid="_x0000_s44040" name="Equation" r:id="rId4" imgW="4737100" imgH="1485900" progId="Equation.3">
                  <p:embed/>
                </p:oleObj>
              </mc:Choice>
              <mc:Fallback>
                <p:oleObj name="Equation" r:id="rId4" imgW="4737100" imgH="14859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l="-3860" t="-9230" r="-3860" b="-9230"/>
                      <a:stretch>
                        <a:fillRect/>
                      </a:stretch>
                    </p:blipFill>
                    <p:spPr bwMode="auto">
                      <a:xfrm>
                        <a:off x="2025650" y="4129088"/>
                        <a:ext cx="5094288" cy="17589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6725246B-01E9-464F-A866-4C9332C24097}" type="slidenum">
              <a:rPr lang="en-US" sz="800"/>
              <a:pPr/>
              <a:t>42</a:t>
            </a:fld>
            <a:endParaRPr lang="en-US" sz="1400"/>
          </a:p>
        </p:txBody>
      </p:sp>
      <p:sp>
        <p:nvSpPr>
          <p:cNvPr id="45059" name="Rectangle 2"/>
          <p:cNvSpPr>
            <a:spLocks noGrp="1" noChangeArrowheads="1"/>
          </p:cNvSpPr>
          <p:nvPr>
            <p:ph type="title"/>
          </p:nvPr>
        </p:nvSpPr>
        <p:spPr/>
        <p:txBody>
          <a:bodyPr/>
          <a:lstStyle/>
          <a:p>
            <a:r>
              <a:rPr lang="en-US"/>
              <a:t>Sequence Alignment:  Algorithm</a:t>
            </a:r>
          </a:p>
        </p:txBody>
      </p:sp>
      <p:sp>
        <p:nvSpPr>
          <p:cNvPr id="45060" name="Rectangle 3"/>
          <p:cNvSpPr>
            <a:spLocks noGrp="1" noChangeArrowheads="1"/>
          </p:cNvSpPr>
          <p:nvPr>
            <p:ph type="body" idx="1"/>
          </p:nvPr>
        </p:nvSpPr>
        <p:spPr>
          <a:xfrm>
            <a:off x="609600" y="914400"/>
            <a:ext cx="8382000" cy="5410200"/>
          </a:xfrm>
        </p:spPr>
        <p:txBody>
          <a:bodyPr/>
          <a:lstStyle/>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r>
              <a:rPr lang="en-US"/>
              <a:t>Analysis.  </a:t>
            </a:r>
            <a:r>
              <a:rPr lang="en-US">
                <a:solidFill>
                  <a:schemeClr val="tx1"/>
                </a:solidFill>
                <a:sym typeface="Symbol" pitchFamily="18" charset="2"/>
              </a:rPr>
              <a:t></a:t>
            </a:r>
            <a:r>
              <a:rPr lang="en-US">
                <a:solidFill>
                  <a:schemeClr val="tx1"/>
                </a:solidFill>
              </a:rPr>
              <a:t>(mn) time and space.</a:t>
            </a:r>
          </a:p>
          <a:p>
            <a:pPr marL="0" indent="0"/>
            <a:r>
              <a:rPr lang="en-US"/>
              <a:t>English words or sentences:  </a:t>
            </a:r>
            <a:r>
              <a:rPr lang="en-US">
                <a:solidFill>
                  <a:schemeClr val="tx1"/>
                </a:solidFill>
              </a:rPr>
              <a:t>m, n  </a:t>
            </a:r>
            <a:r>
              <a:rPr lang="en-US">
                <a:solidFill>
                  <a:schemeClr val="tx1"/>
                </a:solidFill>
                <a:sym typeface="Symbol" pitchFamily="18" charset="2"/>
              </a:rPr>
              <a:t></a:t>
            </a:r>
            <a:r>
              <a:rPr lang="en-US">
                <a:solidFill>
                  <a:schemeClr val="tx1"/>
                </a:solidFill>
              </a:rPr>
              <a:t> 10.</a:t>
            </a:r>
          </a:p>
          <a:p>
            <a:pPr marL="0" indent="0"/>
            <a:r>
              <a:rPr lang="en-US"/>
              <a:t>Computational biology:  </a:t>
            </a:r>
            <a:r>
              <a:rPr lang="en-US">
                <a:solidFill>
                  <a:schemeClr val="tx1"/>
                </a:solidFill>
              </a:rPr>
              <a:t>m = n = 100,000. 10 billions ops OK, but 10GB array?</a:t>
            </a:r>
          </a:p>
        </p:txBody>
      </p:sp>
      <p:sp>
        <p:nvSpPr>
          <p:cNvPr id="45061" name="Text Box 7"/>
          <p:cNvSpPr txBox="1">
            <a:spLocks noChangeArrowheads="1"/>
          </p:cNvSpPr>
          <p:nvPr/>
        </p:nvSpPr>
        <p:spPr bwMode="auto">
          <a:xfrm>
            <a:off x="1157288" y="1173163"/>
            <a:ext cx="7185025" cy="34607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91440" rIns="137160" bIns="91440">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lnSpc>
                <a:spcPct val="40000"/>
              </a:lnSpc>
              <a:spcBef>
                <a:spcPct val="50000"/>
              </a:spcBef>
            </a:pPr>
            <a:endParaRPr kumimoji="0" lang="en-US" b="1">
              <a:solidFill>
                <a:schemeClr val="bg2"/>
              </a:solidFill>
              <a:latin typeface="Courier New" pitchFamily="49" charset="0"/>
            </a:endParaRPr>
          </a:p>
          <a:p>
            <a:r>
              <a:rPr lang="en-US" b="1">
                <a:latin typeface="Courier New" pitchFamily="49" charset="0"/>
                <a:sym typeface="Symbol" pitchFamily="18" charset="2"/>
              </a:rPr>
              <a:t>Sequence-Alignment(</a:t>
            </a:r>
            <a:r>
              <a:rPr lang="en-US" b="1">
                <a:latin typeface="Courier New" pitchFamily="49" charset="0"/>
              </a:rPr>
              <a:t>m, n, x</a:t>
            </a:r>
            <a:r>
              <a:rPr lang="en-US" b="1" baseline="-25000">
                <a:latin typeface="Courier New" pitchFamily="49" charset="0"/>
              </a:rPr>
              <a:t>1</a:t>
            </a:r>
            <a:r>
              <a:rPr lang="en-US" b="1">
                <a:latin typeface="Courier New" pitchFamily="49" charset="0"/>
              </a:rPr>
              <a:t>x</a:t>
            </a:r>
            <a:r>
              <a:rPr lang="en-US" b="1" baseline="-25000">
                <a:latin typeface="Courier New" pitchFamily="49" charset="0"/>
              </a:rPr>
              <a:t>2</a:t>
            </a:r>
            <a:r>
              <a:rPr lang="en-US" b="1">
                <a:latin typeface="Courier New" pitchFamily="49" charset="0"/>
              </a:rPr>
              <a:t>...x</a:t>
            </a:r>
            <a:r>
              <a:rPr lang="en-US" b="1" baseline="-25000">
                <a:latin typeface="Courier New" pitchFamily="49" charset="0"/>
              </a:rPr>
              <a:t>m</a:t>
            </a:r>
            <a:r>
              <a:rPr lang="en-US" b="1">
                <a:latin typeface="Courier New" pitchFamily="49" charset="0"/>
              </a:rPr>
              <a:t>, y</a:t>
            </a:r>
            <a:r>
              <a:rPr lang="en-US" b="1" baseline="-25000">
                <a:latin typeface="Courier New" pitchFamily="49" charset="0"/>
              </a:rPr>
              <a:t>1</a:t>
            </a:r>
            <a:r>
              <a:rPr lang="en-US" b="1">
                <a:latin typeface="Courier New" pitchFamily="49" charset="0"/>
              </a:rPr>
              <a:t>y</a:t>
            </a:r>
            <a:r>
              <a:rPr lang="en-US" b="1" baseline="-25000">
                <a:latin typeface="Courier New" pitchFamily="49" charset="0"/>
              </a:rPr>
              <a:t>2</a:t>
            </a:r>
            <a:r>
              <a:rPr lang="en-US" b="1">
                <a:latin typeface="Courier New" pitchFamily="49" charset="0"/>
              </a:rPr>
              <a:t>...y</a:t>
            </a:r>
            <a:r>
              <a:rPr lang="en-US" b="1" baseline="-25000">
                <a:latin typeface="Courier New" pitchFamily="49" charset="0"/>
              </a:rPr>
              <a:t>n</a:t>
            </a:r>
            <a:r>
              <a:rPr lang="en-US" b="1">
                <a:latin typeface="Courier New" pitchFamily="49" charset="0"/>
              </a:rPr>
              <a:t>, </a:t>
            </a:r>
            <a:r>
              <a:rPr lang="en-US" b="1">
                <a:latin typeface="Courier New" pitchFamily="49" charset="0"/>
                <a:sym typeface="Symbol" pitchFamily="18" charset="2"/>
              </a:rPr>
              <a:t>, ) {</a:t>
            </a:r>
          </a:p>
          <a:p>
            <a:r>
              <a:rPr lang="en-US" b="1">
                <a:solidFill>
                  <a:srgbClr val="003399"/>
                </a:solidFill>
                <a:latin typeface="Courier New" pitchFamily="49" charset="0"/>
              </a:rPr>
              <a:t>   for</a:t>
            </a:r>
            <a:r>
              <a:rPr lang="en-US" b="1">
                <a:latin typeface="Courier New" pitchFamily="49" charset="0"/>
              </a:rPr>
              <a:t> i = 0 to m</a:t>
            </a:r>
          </a:p>
          <a:p>
            <a:r>
              <a:rPr lang="en-US" b="1">
                <a:latin typeface="Courier New" pitchFamily="49" charset="0"/>
              </a:rPr>
              <a:t>      M[i, 0] = i</a:t>
            </a:r>
            <a:r>
              <a:rPr lang="en-US" b="1">
                <a:latin typeface="Courier New" pitchFamily="49" charset="0"/>
                <a:sym typeface="Symbol" pitchFamily="18" charset="2"/>
              </a:rPr>
              <a:t></a:t>
            </a:r>
            <a:endParaRPr lang="en-US" b="1">
              <a:latin typeface="Courier New" pitchFamily="49" charset="0"/>
            </a:endParaRPr>
          </a:p>
          <a:p>
            <a:r>
              <a:rPr lang="en-US" b="1">
                <a:solidFill>
                  <a:srgbClr val="003399"/>
                </a:solidFill>
                <a:latin typeface="Courier New" pitchFamily="49" charset="0"/>
              </a:rPr>
              <a:t>   for</a:t>
            </a:r>
            <a:r>
              <a:rPr lang="en-US" b="1">
                <a:latin typeface="Courier New" pitchFamily="49" charset="0"/>
              </a:rPr>
              <a:t> j = 0 to n</a:t>
            </a:r>
          </a:p>
          <a:p>
            <a:r>
              <a:rPr lang="en-US" b="1">
                <a:latin typeface="Courier New" pitchFamily="49" charset="0"/>
              </a:rPr>
              <a:t>      M[0, j] = j</a:t>
            </a:r>
            <a:r>
              <a:rPr lang="en-US" b="1">
                <a:latin typeface="Courier New" pitchFamily="49" charset="0"/>
                <a:sym typeface="Symbol" pitchFamily="18" charset="2"/>
              </a:rPr>
              <a:t></a:t>
            </a:r>
          </a:p>
          <a:p>
            <a:endParaRPr lang="en-US" b="1">
              <a:latin typeface="Courier New" pitchFamily="49" charset="0"/>
            </a:endParaRPr>
          </a:p>
          <a:p>
            <a:r>
              <a:rPr lang="en-US" b="1">
                <a:solidFill>
                  <a:srgbClr val="003399"/>
                </a:solidFill>
                <a:latin typeface="Courier New" pitchFamily="49" charset="0"/>
              </a:rPr>
              <a:t>   for</a:t>
            </a:r>
            <a:r>
              <a:rPr lang="en-US" b="1">
                <a:latin typeface="Courier New" pitchFamily="49" charset="0"/>
              </a:rPr>
              <a:t> i = 1 to m</a:t>
            </a:r>
          </a:p>
          <a:p>
            <a:r>
              <a:rPr lang="en-US" b="1">
                <a:latin typeface="Courier New" pitchFamily="49" charset="0"/>
              </a:rPr>
              <a:t>      </a:t>
            </a:r>
            <a:r>
              <a:rPr lang="en-US" b="1">
                <a:solidFill>
                  <a:srgbClr val="003399"/>
                </a:solidFill>
                <a:latin typeface="Courier New" pitchFamily="49" charset="0"/>
              </a:rPr>
              <a:t>for</a:t>
            </a:r>
            <a:r>
              <a:rPr lang="en-US" b="1">
                <a:latin typeface="Courier New" pitchFamily="49" charset="0"/>
              </a:rPr>
              <a:t> j = 1 to n</a:t>
            </a:r>
          </a:p>
          <a:p>
            <a:r>
              <a:rPr lang="en-US" b="1">
                <a:latin typeface="Courier New" pitchFamily="49" charset="0"/>
              </a:rPr>
              <a:t>         M[i, j] = min(</a:t>
            </a:r>
            <a:r>
              <a:rPr lang="en-US" b="1">
                <a:latin typeface="Courier New" pitchFamily="49" charset="0"/>
                <a:sym typeface="Symbol" pitchFamily="18" charset="2"/>
              </a:rPr>
              <a:t>[x</a:t>
            </a:r>
            <a:r>
              <a:rPr lang="en-US" b="1" baseline="-25000">
                <a:latin typeface="Courier New" pitchFamily="49" charset="0"/>
                <a:sym typeface="Symbol" pitchFamily="18" charset="2"/>
              </a:rPr>
              <a:t>i, </a:t>
            </a:r>
            <a:r>
              <a:rPr lang="en-US" b="1">
                <a:latin typeface="Courier New" pitchFamily="49" charset="0"/>
                <a:sym typeface="Symbol" pitchFamily="18" charset="2"/>
              </a:rPr>
              <a:t>y</a:t>
            </a:r>
            <a:r>
              <a:rPr lang="en-US" b="1" baseline="-25000">
                <a:latin typeface="Courier New" pitchFamily="49" charset="0"/>
                <a:sym typeface="Symbol" pitchFamily="18" charset="2"/>
              </a:rPr>
              <a:t>j</a:t>
            </a:r>
            <a:r>
              <a:rPr lang="en-US" b="1">
                <a:latin typeface="Courier New" pitchFamily="49" charset="0"/>
                <a:sym typeface="Symbol" pitchFamily="18" charset="2"/>
              </a:rPr>
              <a:t>] + M[i-1, j-1],</a:t>
            </a:r>
          </a:p>
          <a:p>
            <a:r>
              <a:rPr lang="en-US" b="1">
                <a:latin typeface="Courier New" pitchFamily="49" charset="0"/>
                <a:sym typeface="Symbol" pitchFamily="18" charset="2"/>
              </a:rPr>
              <a:t>                        + M[i-1, j],</a:t>
            </a:r>
          </a:p>
          <a:p>
            <a:r>
              <a:rPr lang="en-US" b="1">
                <a:latin typeface="Courier New" pitchFamily="49" charset="0"/>
                <a:sym typeface="Symbol" pitchFamily="18" charset="2"/>
              </a:rPr>
              <a:t>                        + M[i, j-1])</a:t>
            </a:r>
            <a:endParaRPr lang="en-US" b="1">
              <a:latin typeface="Courier New" pitchFamily="49" charset="0"/>
            </a:endParaRPr>
          </a:p>
          <a:p>
            <a:r>
              <a:rPr lang="en-US" b="1">
                <a:solidFill>
                  <a:srgbClr val="003399"/>
                </a:solidFill>
                <a:latin typeface="Courier New" pitchFamily="49" charset="0"/>
              </a:rPr>
              <a:t>   return</a:t>
            </a:r>
            <a:r>
              <a:rPr lang="en-US" b="1">
                <a:latin typeface="Courier New" pitchFamily="49" charset="0"/>
              </a:rPr>
              <a:t> M[m, n]</a:t>
            </a:r>
          </a:p>
          <a:p>
            <a:r>
              <a:rPr lang="en-US" b="1">
                <a:latin typeface="Courier New"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noFill/>
        </p:spPr>
        <p:txBody>
          <a:bodyPr/>
          <a:lstStyle/>
          <a:p>
            <a:r>
              <a:rPr lang="en-US"/>
              <a:t>6.7  Sequence Alignment in Linear Space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A05C7AC6-2985-4E57-95B5-4B4DF794E59A}" type="slidenum">
              <a:rPr lang="en-US" sz="800"/>
              <a:pPr/>
              <a:t>44</a:t>
            </a:fld>
            <a:endParaRPr lang="en-US" sz="1400"/>
          </a:p>
        </p:txBody>
      </p:sp>
      <p:sp>
        <p:nvSpPr>
          <p:cNvPr id="47107" name="Rectangle 2"/>
          <p:cNvSpPr>
            <a:spLocks noGrp="1" noChangeArrowheads="1"/>
          </p:cNvSpPr>
          <p:nvPr>
            <p:ph type="title"/>
          </p:nvPr>
        </p:nvSpPr>
        <p:spPr/>
        <p:txBody>
          <a:bodyPr/>
          <a:lstStyle/>
          <a:p>
            <a:r>
              <a:rPr lang="en-US"/>
              <a:t>Sequence Alignment:  Linear Space</a:t>
            </a:r>
          </a:p>
        </p:txBody>
      </p:sp>
      <p:sp>
        <p:nvSpPr>
          <p:cNvPr id="47108" name="Rectangle 3"/>
          <p:cNvSpPr>
            <a:spLocks noGrp="1" noChangeArrowheads="1"/>
          </p:cNvSpPr>
          <p:nvPr>
            <p:ph type="body" idx="1"/>
          </p:nvPr>
        </p:nvSpPr>
        <p:spPr/>
        <p:txBody>
          <a:bodyPr/>
          <a:lstStyle/>
          <a:p>
            <a:pPr marL="0" indent="0"/>
            <a:r>
              <a:rPr lang="en-US"/>
              <a:t>Q.  </a:t>
            </a:r>
            <a:r>
              <a:rPr lang="en-US">
                <a:solidFill>
                  <a:schemeClr val="tx1"/>
                </a:solidFill>
              </a:rPr>
              <a:t>Can we avoid using quadratic </a:t>
            </a:r>
            <a:r>
              <a:rPr lang="en-US">
                <a:solidFill>
                  <a:schemeClr val="accent1"/>
                </a:solidFill>
              </a:rPr>
              <a:t>space</a:t>
            </a:r>
            <a:r>
              <a:rPr lang="en-US">
                <a:solidFill>
                  <a:schemeClr val="tx1"/>
                </a:solidFill>
              </a:rPr>
              <a:t>?</a:t>
            </a:r>
          </a:p>
          <a:p>
            <a:pPr marL="0" indent="0"/>
            <a:endParaRPr lang="en-US"/>
          </a:p>
          <a:p>
            <a:pPr marL="0" indent="0"/>
            <a:r>
              <a:rPr lang="en-US"/>
              <a:t>Easy.  </a:t>
            </a:r>
            <a:r>
              <a:rPr lang="en-US">
                <a:solidFill>
                  <a:schemeClr val="tx1"/>
                </a:solidFill>
              </a:rPr>
              <a:t>Optimal </a:t>
            </a:r>
            <a:r>
              <a:rPr lang="en-US">
                <a:solidFill>
                  <a:schemeClr val="accent1"/>
                </a:solidFill>
              </a:rPr>
              <a:t>value</a:t>
            </a:r>
            <a:r>
              <a:rPr lang="en-US">
                <a:solidFill>
                  <a:schemeClr val="tx1"/>
                </a:solidFill>
              </a:rPr>
              <a:t> in O(m + n) space and O(mn) time.</a:t>
            </a:r>
          </a:p>
          <a:p>
            <a:pPr lvl="1"/>
            <a:r>
              <a:rPr lang="en-US"/>
              <a:t>Compute OPT(i, •) from OPT(i-1, •).</a:t>
            </a:r>
          </a:p>
          <a:p>
            <a:pPr lvl="1"/>
            <a:r>
              <a:rPr lang="en-US"/>
              <a:t>No longer a simple way to recover alignment itself.</a:t>
            </a:r>
            <a:endParaRPr lang="en-US">
              <a:solidFill>
                <a:srgbClr val="006600"/>
              </a:solidFill>
            </a:endParaRPr>
          </a:p>
          <a:p>
            <a:pPr lvl="1"/>
            <a:endParaRPr lang="en-US">
              <a:solidFill>
                <a:srgbClr val="006600"/>
              </a:solidFill>
            </a:endParaRPr>
          </a:p>
          <a:p>
            <a:pPr marL="0" indent="0"/>
            <a:r>
              <a:rPr lang="en-US"/>
              <a:t>Theorem.  </a:t>
            </a:r>
            <a:r>
              <a:rPr lang="en-US">
                <a:solidFill>
                  <a:schemeClr val="hlink"/>
                </a:solidFill>
              </a:rPr>
              <a:t>[Hirschberg 1975]</a:t>
            </a:r>
            <a:r>
              <a:rPr lang="en-US"/>
              <a:t> </a:t>
            </a:r>
            <a:r>
              <a:rPr lang="en-US">
                <a:solidFill>
                  <a:schemeClr val="tx1"/>
                </a:solidFill>
              </a:rPr>
              <a:t>Optimal </a:t>
            </a:r>
            <a:r>
              <a:rPr lang="en-US">
                <a:solidFill>
                  <a:schemeClr val="accent1"/>
                </a:solidFill>
              </a:rPr>
              <a:t>alignment</a:t>
            </a:r>
            <a:r>
              <a:rPr lang="en-US">
                <a:solidFill>
                  <a:schemeClr val="tx1"/>
                </a:solidFill>
              </a:rPr>
              <a:t> in O(m + n) space and O(mn) time.</a:t>
            </a:r>
          </a:p>
          <a:p>
            <a:pPr lvl="1"/>
            <a:r>
              <a:rPr lang="en-US"/>
              <a:t>Clever combination of divide-and-conquer and dynamic programming.</a:t>
            </a:r>
          </a:p>
          <a:p>
            <a:pPr lvl="1"/>
            <a:r>
              <a:rPr lang="en-US"/>
              <a:t>Inspired by idea of Savitch from complexity theory.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ABA80F0A-40FB-4C96-8D53-1C1C465905A9}" type="slidenum">
              <a:rPr lang="en-US" sz="800"/>
              <a:pPr/>
              <a:t>45</a:t>
            </a:fld>
            <a:endParaRPr lang="en-US" sz="1400"/>
          </a:p>
        </p:txBody>
      </p:sp>
      <p:sp>
        <p:nvSpPr>
          <p:cNvPr id="48131" name="Rectangle 2"/>
          <p:cNvSpPr>
            <a:spLocks noGrp="1" noChangeArrowheads="1"/>
          </p:cNvSpPr>
          <p:nvPr>
            <p:ph type="body" idx="1"/>
          </p:nvPr>
        </p:nvSpPr>
        <p:spPr/>
        <p:txBody>
          <a:bodyPr/>
          <a:lstStyle/>
          <a:p>
            <a:pPr marL="0" indent="0"/>
            <a:r>
              <a:rPr lang="en-US"/>
              <a:t>Edit distance graph.</a:t>
            </a:r>
          </a:p>
          <a:p>
            <a:pPr lvl="1"/>
            <a:r>
              <a:rPr lang="en-US"/>
              <a:t>Let f(i, j) be shortest path from (0,0) to (i, j).</a:t>
            </a:r>
          </a:p>
          <a:p>
            <a:pPr lvl="1"/>
            <a:r>
              <a:rPr lang="en-US"/>
              <a:t>Observation:  f(i, j) = OPT(i, j).</a:t>
            </a:r>
          </a:p>
        </p:txBody>
      </p:sp>
      <p:sp>
        <p:nvSpPr>
          <p:cNvPr id="48132" name="Rectangle 106"/>
          <p:cNvSpPr>
            <a:spLocks noGrp="1" noChangeArrowheads="1"/>
          </p:cNvSpPr>
          <p:nvPr>
            <p:ph type="title"/>
          </p:nvPr>
        </p:nvSpPr>
        <p:spPr/>
        <p:txBody>
          <a:bodyPr/>
          <a:lstStyle/>
          <a:p>
            <a:r>
              <a:rPr lang="en-US"/>
              <a:t>Sequence Alignment:  Linear Space</a:t>
            </a:r>
          </a:p>
        </p:txBody>
      </p:sp>
      <p:sp>
        <p:nvSpPr>
          <p:cNvPr id="48133" name="Oval 215"/>
          <p:cNvSpPr>
            <a:spLocks noChangeArrowheads="1"/>
          </p:cNvSpPr>
          <p:nvPr/>
        </p:nvSpPr>
        <p:spPr bwMode="auto">
          <a:xfrm>
            <a:off x="2632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34" name="Oval 216"/>
          <p:cNvSpPr>
            <a:spLocks noChangeArrowheads="1"/>
          </p:cNvSpPr>
          <p:nvPr/>
        </p:nvSpPr>
        <p:spPr bwMode="auto">
          <a:xfrm>
            <a:off x="364331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35" name="Oval 217"/>
          <p:cNvSpPr>
            <a:spLocks noChangeArrowheads="1"/>
          </p:cNvSpPr>
          <p:nvPr/>
        </p:nvSpPr>
        <p:spPr bwMode="auto">
          <a:xfrm>
            <a:off x="4664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36" name="Oval 218"/>
          <p:cNvSpPr>
            <a:spLocks noChangeArrowheads="1"/>
          </p:cNvSpPr>
          <p:nvPr/>
        </p:nvSpPr>
        <p:spPr bwMode="auto">
          <a:xfrm>
            <a:off x="5684838"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37" name="Oval 219"/>
          <p:cNvSpPr>
            <a:spLocks noChangeArrowheads="1"/>
          </p:cNvSpPr>
          <p:nvPr/>
        </p:nvSpPr>
        <p:spPr bwMode="auto">
          <a:xfrm>
            <a:off x="6705600"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8138" name="AutoShape 220"/>
          <p:cNvCxnSpPr>
            <a:cxnSpLocks noChangeShapeType="1"/>
            <a:stCxn id="48234" idx="6"/>
            <a:endCxn id="48133" idx="2"/>
          </p:cNvCxnSpPr>
          <p:nvPr/>
        </p:nvCxnSpPr>
        <p:spPr bwMode="auto">
          <a:xfrm>
            <a:off x="1890713" y="3438525"/>
            <a:ext cx="735012" cy="4763"/>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39" name="AutoShape 221"/>
          <p:cNvCxnSpPr>
            <a:cxnSpLocks noChangeShapeType="1"/>
            <a:stCxn id="48133" idx="6"/>
            <a:endCxn id="48134" idx="2"/>
          </p:cNvCxnSpPr>
          <p:nvPr/>
        </p:nvCxnSpPr>
        <p:spPr bwMode="auto">
          <a:xfrm>
            <a:off x="2852738" y="3443288"/>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40" name="AutoShape 222"/>
          <p:cNvCxnSpPr>
            <a:cxnSpLocks noChangeShapeType="1"/>
            <a:stCxn id="48134" idx="6"/>
            <a:endCxn id="48135" idx="2"/>
          </p:cNvCxnSpPr>
          <p:nvPr/>
        </p:nvCxnSpPr>
        <p:spPr bwMode="auto">
          <a:xfrm>
            <a:off x="3863975" y="34432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41" name="AutoShape 223"/>
          <p:cNvCxnSpPr>
            <a:cxnSpLocks noChangeShapeType="1"/>
            <a:stCxn id="48135" idx="6"/>
            <a:endCxn id="48136" idx="2"/>
          </p:cNvCxnSpPr>
          <p:nvPr/>
        </p:nvCxnSpPr>
        <p:spPr bwMode="auto">
          <a:xfrm>
            <a:off x="4884738" y="34432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42" name="AutoShape 224"/>
          <p:cNvCxnSpPr>
            <a:cxnSpLocks noChangeShapeType="1"/>
            <a:stCxn id="48136" idx="6"/>
            <a:endCxn id="48137" idx="2"/>
          </p:cNvCxnSpPr>
          <p:nvPr/>
        </p:nvCxnSpPr>
        <p:spPr bwMode="auto">
          <a:xfrm>
            <a:off x="5907088" y="3443288"/>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8143" name="Oval 225"/>
          <p:cNvSpPr>
            <a:spLocks noChangeArrowheads="1"/>
          </p:cNvSpPr>
          <p:nvPr/>
        </p:nvSpPr>
        <p:spPr bwMode="auto">
          <a:xfrm>
            <a:off x="2632075"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44" name="Oval 226"/>
          <p:cNvSpPr>
            <a:spLocks noChangeArrowheads="1"/>
          </p:cNvSpPr>
          <p:nvPr/>
        </p:nvSpPr>
        <p:spPr bwMode="auto">
          <a:xfrm>
            <a:off x="3643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45" name="Oval 227"/>
          <p:cNvSpPr>
            <a:spLocks noChangeArrowheads="1"/>
          </p:cNvSpPr>
          <p:nvPr/>
        </p:nvSpPr>
        <p:spPr bwMode="auto">
          <a:xfrm>
            <a:off x="4665663" y="4351338"/>
            <a:ext cx="209550" cy="209550"/>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solidFill>
                <a:schemeClr val="bg1"/>
              </a:solidFill>
            </a:endParaRPr>
          </a:p>
        </p:txBody>
      </p:sp>
      <p:sp>
        <p:nvSpPr>
          <p:cNvPr id="48146" name="Oval 228"/>
          <p:cNvSpPr>
            <a:spLocks noChangeArrowheads="1"/>
          </p:cNvSpPr>
          <p:nvPr/>
        </p:nvSpPr>
        <p:spPr bwMode="auto">
          <a:xfrm>
            <a:off x="5684838"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47" name="Oval 229"/>
          <p:cNvSpPr>
            <a:spLocks noChangeArrowheads="1"/>
          </p:cNvSpPr>
          <p:nvPr/>
        </p:nvSpPr>
        <p:spPr bwMode="auto">
          <a:xfrm>
            <a:off x="6705600"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48" name="Oval 230"/>
          <p:cNvSpPr>
            <a:spLocks noChangeArrowheads="1"/>
          </p:cNvSpPr>
          <p:nvPr/>
        </p:nvSpPr>
        <p:spPr bwMode="auto">
          <a:xfrm>
            <a:off x="1611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8149" name="AutoShape 231"/>
          <p:cNvCxnSpPr>
            <a:cxnSpLocks noChangeShapeType="1"/>
            <a:stCxn id="48148" idx="6"/>
            <a:endCxn id="48143" idx="2"/>
          </p:cNvCxnSpPr>
          <p:nvPr/>
        </p:nvCxnSpPr>
        <p:spPr bwMode="auto">
          <a:xfrm>
            <a:off x="1831975" y="4454525"/>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50" name="AutoShape 232"/>
          <p:cNvCxnSpPr>
            <a:cxnSpLocks noChangeShapeType="1"/>
            <a:stCxn id="48143" idx="6"/>
            <a:endCxn id="48144" idx="2"/>
          </p:cNvCxnSpPr>
          <p:nvPr/>
        </p:nvCxnSpPr>
        <p:spPr bwMode="auto">
          <a:xfrm>
            <a:off x="2852738" y="4454525"/>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51" name="AutoShape 233"/>
          <p:cNvCxnSpPr>
            <a:cxnSpLocks noChangeShapeType="1"/>
            <a:stCxn id="48144" idx="6"/>
            <a:endCxn id="48145" idx="2"/>
          </p:cNvCxnSpPr>
          <p:nvPr/>
        </p:nvCxnSpPr>
        <p:spPr bwMode="auto">
          <a:xfrm>
            <a:off x="3865563" y="4454525"/>
            <a:ext cx="792162" cy="158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52" name="AutoShape 234"/>
          <p:cNvCxnSpPr>
            <a:cxnSpLocks noChangeShapeType="1"/>
            <a:stCxn id="48145" idx="6"/>
            <a:endCxn id="48146" idx="2"/>
          </p:cNvCxnSpPr>
          <p:nvPr/>
        </p:nvCxnSpPr>
        <p:spPr bwMode="auto">
          <a:xfrm flipV="1">
            <a:off x="4883150" y="4454525"/>
            <a:ext cx="793750" cy="158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53" name="AutoShape 235"/>
          <p:cNvCxnSpPr>
            <a:cxnSpLocks noChangeShapeType="1"/>
            <a:stCxn id="48146" idx="6"/>
            <a:endCxn id="48147" idx="2"/>
          </p:cNvCxnSpPr>
          <p:nvPr/>
        </p:nvCxnSpPr>
        <p:spPr bwMode="auto">
          <a:xfrm>
            <a:off x="5907088" y="4454525"/>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54" name="AutoShape 236"/>
          <p:cNvCxnSpPr>
            <a:cxnSpLocks noChangeShapeType="1"/>
            <a:stCxn id="48234" idx="4"/>
            <a:endCxn id="48148" idx="0"/>
          </p:cNvCxnSpPr>
          <p:nvPr/>
        </p:nvCxnSpPr>
        <p:spPr bwMode="auto">
          <a:xfrm>
            <a:off x="1712913" y="3614738"/>
            <a:ext cx="6350" cy="72548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55" name="AutoShape 237"/>
          <p:cNvCxnSpPr>
            <a:cxnSpLocks noChangeShapeType="1"/>
            <a:stCxn id="48133" idx="4"/>
            <a:endCxn id="48143" idx="0"/>
          </p:cNvCxnSpPr>
          <p:nvPr/>
        </p:nvCxnSpPr>
        <p:spPr bwMode="auto">
          <a:xfrm>
            <a:off x="2740025"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56" name="AutoShape 238"/>
          <p:cNvCxnSpPr>
            <a:cxnSpLocks noChangeShapeType="1"/>
            <a:stCxn id="48134" idx="4"/>
            <a:endCxn id="48144" idx="0"/>
          </p:cNvCxnSpPr>
          <p:nvPr/>
        </p:nvCxnSpPr>
        <p:spPr bwMode="auto">
          <a:xfrm>
            <a:off x="3751263"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57" name="AutoShape 239"/>
          <p:cNvCxnSpPr>
            <a:cxnSpLocks noChangeShapeType="1"/>
            <a:stCxn id="48135" idx="4"/>
            <a:endCxn id="48145" idx="0"/>
          </p:cNvCxnSpPr>
          <p:nvPr/>
        </p:nvCxnSpPr>
        <p:spPr bwMode="auto">
          <a:xfrm flipH="1">
            <a:off x="4770438" y="3557588"/>
            <a:ext cx="1587" cy="7858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58" name="AutoShape 240"/>
          <p:cNvCxnSpPr>
            <a:cxnSpLocks noChangeShapeType="1"/>
            <a:stCxn id="48136" idx="4"/>
            <a:endCxn id="48146" idx="0"/>
          </p:cNvCxnSpPr>
          <p:nvPr/>
        </p:nvCxnSpPr>
        <p:spPr bwMode="auto">
          <a:xfrm>
            <a:off x="5792788"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59" name="AutoShape 241"/>
          <p:cNvCxnSpPr>
            <a:cxnSpLocks noChangeShapeType="1"/>
            <a:stCxn id="48137" idx="4"/>
            <a:endCxn id="48147" idx="0"/>
          </p:cNvCxnSpPr>
          <p:nvPr/>
        </p:nvCxnSpPr>
        <p:spPr bwMode="auto">
          <a:xfrm>
            <a:off x="6813550"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60" name="AutoShape 242"/>
          <p:cNvCxnSpPr>
            <a:cxnSpLocks noChangeShapeType="1"/>
            <a:stCxn id="48234" idx="5"/>
            <a:endCxn id="48143" idx="1"/>
          </p:cNvCxnSpPr>
          <p:nvPr/>
        </p:nvCxnSpPr>
        <p:spPr bwMode="auto">
          <a:xfrm>
            <a:off x="1833563" y="3565525"/>
            <a:ext cx="830262" cy="804863"/>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61" name="AutoShape 243"/>
          <p:cNvCxnSpPr>
            <a:cxnSpLocks noChangeShapeType="1"/>
            <a:stCxn id="48133" idx="5"/>
            <a:endCxn id="48144" idx="1"/>
          </p:cNvCxnSpPr>
          <p:nvPr/>
        </p:nvCxnSpPr>
        <p:spPr bwMode="auto">
          <a:xfrm>
            <a:off x="2814638" y="3525838"/>
            <a:ext cx="860425"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62" name="AutoShape 244"/>
          <p:cNvCxnSpPr>
            <a:cxnSpLocks noChangeShapeType="1"/>
            <a:stCxn id="48134" idx="5"/>
            <a:endCxn id="48145" idx="1"/>
          </p:cNvCxnSpPr>
          <p:nvPr/>
        </p:nvCxnSpPr>
        <p:spPr bwMode="auto">
          <a:xfrm>
            <a:off x="3825875" y="3525838"/>
            <a:ext cx="869950" cy="8477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63" name="AutoShape 245"/>
          <p:cNvCxnSpPr>
            <a:cxnSpLocks noChangeShapeType="1"/>
            <a:stCxn id="48135" idx="5"/>
            <a:endCxn id="48146" idx="1"/>
          </p:cNvCxnSpPr>
          <p:nvPr/>
        </p:nvCxnSpPr>
        <p:spPr bwMode="auto">
          <a:xfrm>
            <a:off x="4846638"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64" name="AutoShape 246"/>
          <p:cNvCxnSpPr>
            <a:cxnSpLocks noChangeShapeType="1"/>
            <a:stCxn id="48136" idx="5"/>
            <a:endCxn id="48147" idx="1"/>
          </p:cNvCxnSpPr>
          <p:nvPr/>
        </p:nvCxnSpPr>
        <p:spPr bwMode="auto">
          <a:xfrm>
            <a:off x="5867400"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8165" name="Oval 247"/>
          <p:cNvSpPr>
            <a:spLocks noChangeArrowheads="1"/>
          </p:cNvSpPr>
          <p:nvPr/>
        </p:nvSpPr>
        <p:spPr bwMode="auto">
          <a:xfrm>
            <a:off x="2632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66" name="Oval 248"/>
          <p:cNvSpPr>
            <a:spLocks noChangeArrowheads="1"/>
          </p:cNvSpPr>
          <p:nvPr/>
        </p:nvSpPr>
        <p:spPr bwMode="auto">
          <a:xfrm>
            <a:off x="3643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67" name="Oval 249"/>
          <p:cNvSpPr>
            <a:spLocks noChangeArrowheads="1"/>
          </p:cNvSpPr>
          <p:nvPr/>
        </p:nvSpPr>
        <p:spPr bwMode="auto">
          <a:xfrm>
            <a:off x="4664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68" name="Oval 250"/>
          <p:cNvSpPr>
            <a:spLocks noChangeArrowheads="1"/>
          </p:cNvSpPr>
          <p:nvPr/>
        </p:nvSpPr>
        <p:spPr bwMode="auto">
          <a:xfrm>
            <a:off x="5629275" y="5253038"/>
            <a:ext cx="338138" cy="338137"/>
          </a:xfrm>
          <a:prstGeom prst="ellipse">
            <a:avLst/>
          </a:prstGeom>
          <a:solidFill>
            <a:schemeClr val="accent1"/>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i-j</a:t>
            </a:r>
          </a:p>
        </p:txBody>
      </p:sp>
      <p:sp>
        <p:nvSpPr>
          <p:cNvPr id="48169" name="Oval 251"/>
          <p:cNvSpPr>
            <a:spLocks noChangeArrowheads="1"/>
          </p:cNvSpPr>
          <p:nvPr/>
        </p:nvSpPr>
        <p:spPr bwMode="auto">
          <a:xfrm>
            <a:off x="6705600"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70" name="Oval 252"/>
          <p:cNvSpPr>
            <a:spLocks noChangeArrowheads="1"/>
          </p:cNvSpPr>
          <p:nvPr/>
        </p:nvSpPr>
        <p:spPr bwMode="auto">
          <a:xfrm>
            <a:off x="1611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8171" name="AutoShape 253"/>
          <p:cNvCxnSpPr>
            <a:cxnSpLocks noChangeShapeType="1"/>
            <a:stCxn id="48170" idx="6"/>
            <a:endCxn id="48165" idx="2"/>
          </p:cNvCxnSpPr>
          <p:nvPr/>
        </p:nvCxnSpPr>
        <p:spPr bwMode="auto">
          <a:xfrm>
            <a:off x="1831975"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72" name="AutoShape 254"/>
          <p:cNvCxnSpPr>
            <a:cxnSpLocks noChangeShapeType="1"/>
            <a:stCxn id="48165" idx="6"/>
            <a:endCxn id="48166" idx="2"/>
          </p:cNvCxnSpPr>
          <p:nvPr/>
        </p:nvCxnSpPr>
        <p:spPr bwMode="auto">
          <a:xfrm>
            <a:off x="2852738" y="5416550"/>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73" name="AutoShape 255"/>
          <p:cNvCxnSpPr>
            <a:cxnSpLocks noChangeShapeType="1"/>
            <a:stCxn id="48166" idx="6"/>
            <a:endCxn id="48167" idx="2"/>
          </p:cNvCxnSpPr>
          <p:nvPr/>
        </p:nvCxnSpPr>
        <p:spPr bwMode="auto">
          <a:xfrm>
            <a:off x="3863975"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74" name="AutoShape 256"/>
          <p:cNvCxnSpPr>
            <a:cxnSpLocks noChangeShapeType="1"/>
            <a:stCxn id="48167" idx="6"/>
            <a:endCxn id="48168" idx="2"/>
          </p:cNvCxnSpPr>
          <p:nvPr/>
        </p:nvCxnSpPr>
        <p:spPr bwMode="auto">
          <a:xfrm>
            <a:off x="4886325" y="5416550"/>
            <a:ext cx="735013" cy="6350"/>
          </a:xfrm>
          <a:prstGeom prst="straightConnector1">
            <a:avLst/>
          </a:prstGeom>
          <a:noFill/>
          <a:ln w="3175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48175" name="AutoShape 257"/>
          <p:cNvCxnSpPr>
            <a:cxnSpLocks noChangeShapeType="1"/>
            <a:stCxn id="48168" idx="6"/>
            <a:endCxn id="48169" idx="2"/>
          </p:cNvCxnSpPr>
          <p:nvPr/>
        </p:nvCxnSpPr>
        <p:spPr bwMode="auto">
          <a:xfrm flipV="1">
            <a:off x="5975350" y="5416550"/>
            <a:ext cx="722313" cy="63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8176" name="Oval 258"/>
          <p:cNvSpPr>
            <a:spLocks noChangeArrowheads="1"/>
          </p:cNvSpPr>
          <p:nvPr/>
        </p:nvSpPr>
        <p:spPr bwMode="auto">
          <a:xfrm>
            <a:off x="2632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77" name="Oval 259"/>
          <p:cNvSpPr>
            <a:spLocks noChangeArrowheads="1"/>
          </p:cNvSpPr>
          <p:nvPr/>
        </p:nvSpPr>
        <p:spPr bwMode="auto">
          <a:xfrm>
            <a:off x="3643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78" name="Oval 260"/>
          <p:cNvSpPr>
            <a:spLocks noChangeArrowheads="1"/>
          </p:cNvSpPr>
          <p:nvPr/>
        </p:nvSpPr>
        <p:spPr bwMode="auto">
          <a:xfrm>
            <a:off x="4664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79" name="Oval 261"/>
          <p:cNvSpPr>
            <a:spLocks noChangeArrowheads="1"/>
          </p:cNvSpPr>
          <p:nvPr/>
        </p:nvSpPr>
        <p:spPr bwMode="auto">
          <a:xfrm>
            <a:off x="5684838"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80" name="Oval 262"/>
          <p:cNvSpPr>
            <a:spLocks noChangeArrowheads="1"/>
          </p:cNvSpPr>
          <p:nvPr/>
        </p:nvSpPr>
        <p:spPr bwMode="auto">
          <a:xfrm>
            <a:off x="6705600"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8181" name="Oval 263"/>
          <p:cNvSpPr>
            <a:spLocks noChangeArrowheads="1"/>
          </p:cNvSpPr>
          <p:nvPr/>
        </p:nvSpPr>
        <p:spPr bwMode="auto">
          <a:xfrm>
            <a:off x="1611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8182" name="AutoShape 264"/>
          <p:cNvCxnSpPr>
            <a:cxnSpLocks noChangeShapeType="1"/>
            <a:stCxn id="48181" idx="6"/>
            <a:endCxn id="48176" idx="2"/>
          </p:cNvCxnSpPr>
          <p:nvPr/>
        </p:nvCxnSpPr>
        <p:spPr bwMode="auto">
          <a:xfrm>
            <a:off x="1831975"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83" name="AutoShape 265"/>
          <p:cNvCxnSpPr>
            <a:cxnSpLocks noChangeShapeType="1"/>
            <a:stCxn id="48176" idx="6"/>
            <a:endCxn id="48177" idx="2"/>
          </p:cNvCxnSpPr>
          <p:nvPr/>
        </p:nvCxnSpPr>
        <p:spPr bwMode="auto">
          <a:xfrm>
            <a:off x="2852738" y="6427788"/>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84" name="AutoShape 266"/>
          <p:cNvCxnSpPr>
            <a:cxnSpLocks noChangeShapeType="1"/>
            <a:stCxn id="48177" idx="6"/>
            <a:endCxn id="48178" idx="2"/>
          </p:cNvCxnSpPr>
          <p:nvPr/>
        </p:nvCxnSpPr>
        <p:spPr bwMode="auto">
          <a:xfrm>
            <a:off x="3863975"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85" name="AutoShape 267"/>
          <p:cNvCxnSpPr>
            <a:cxnSpLocks noChangeShapeType="1"/>
            <a:stCxn id="48178" idx="6"/>
            <a:endCxn id="48179" idx="2"/>
          </p:cNvCxnSpPr>
          <p:nvPr/>
        </p:nvCxnSpPr>
        <p:spPr bwMode="auto">
          <a:xfrm>
            <a:off x="4884738"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86" name="AutoShape 268"/>
          <p:cNvCxnSpPr>
            <a:cxnSpLocks noChangeShapeType="1"/>
            <a:stCxn id="48179" idx="6"/>
            <a:endCxn id="48180" idx="2"/>
          </p:cNvCxnSpPr>
          <p:nvPr/>
        </p:nvCxnSpPr>
        <p:spPr bwMode="auto">
          <a:xfrm>
            <a:off x="5907088" y="6427788"/>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87" name="AutoShape 269"/>
          <p:cNvCxnSpPr>
            <a:cxnSpLocks noChangeShapeType="1"/>
            <a:stCxn id="48170" idx="4"/>
            <a:endCxn id="48181" idx="0"/>
          </p:cNvCxnSpPr>
          <p:nvPr/>
        </p:nvCxnSpPr>
        <p:spPr bwMode="auto">
          <a:xfrm>
            <a:off x="1719263"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88" name="AutoShape 270"/>
          <p:cNvCxnSpPr>
            <a:cxnSpLocks noChangeShapeType="1"/>
            <a:stCxn id="48165" idx="4"/>
            <a:endCxn id="48176" idx="0"/>
          </p:cNvCxnSpPr>
          <p:nvPr/>
        </p:nvCxnSpPr>
        <p:spPr bwMode="auto">
          <a:xfrm>
            <a:off x="2740025"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89" name="AutoShape 271"/>
          <p:cNvCxnSpPr>
            <a:cxnSpLocks noChangeShapeType="1"/>
            <a:stCxn id="48166" idx="4"/>
            <a:endCxn id="48177" idx="0"/>
          </p:cNvCxnSpPr>
          <p:nvPr/>
        </p:nvCxnSpPr>
        <p:spPr bwMode="auto">
          <a:xfrm>
            <a:off x="3751263"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90" name="AutoShape 272"/>
          <p:cNvCxnSpPr>
            <a:cxnSpLocks noChangeShapeType="1"/>
            <a:stCxn id="48167" idx="4"/>
            <a:endCxn id="48178" idx="0"/>
          </p:cNvCxnSpPr>
          <p:nvPr/>
        </p:nvCxnSpPr>
        <p:spPr bwMode="auto">
          <a:xfrm>
            <a:off x="4772025"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91" name="AutoShape 273"/>
          <p:cNvCxnSpPr>
            <a:cxnSpLocks noChangeShapeType="1"/>
            <a:stCxn id="48168" idx="4"/>
            <a:endCxn id="48179" idx="0"/>
          </p:cNvCxnSpPr>
          <p:nvPr/>
        </p:nvCxnSpPr>
        <p:spPr bwMode="auto">
          <a:xfrm flipH="1">
            <a:off x="5792788" y="5599113"/>
            <a:ext cx="6350" cy="71278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92" name="AutoShape 274"/>
          <p:cNvCxnSpPr>
            <a:cxnSpLocks noChangeShapeType="1"/>
            <a:stCxn id="48169" idx="4"/>
            <a:endCxn id="48180" idx="0"/>
          </p:cNvCxnSpPr>
          <p:nvPr/>
        </p:nvCxnSpPr>
        <p:spPr bwMode="auto">
          <a:xfrm>
            <a:off x="6813550"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93" name="AutoShape 275"/>
          <p:cNvCxnSpPr>
            <a:cxnSpLocks noChangeShapeType="1"/>
            <a:stCxn id="48170" idx="5"/>
            <a:endCxn id="48176" idx="1"/>
          </p:cNvCxnSpPr>
          <p:nvPr/>
        </p:nvCxnSpPr>
        <p:spPr bwMode="auto">
          <a:xfrm>
            <a:off x="1793875"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94" name="AutoShape 276"/>
          <p:cNvCxnSpPr>
            <a:cxnSpLocks noChangeShapeType="1"/>
            <a:stCxn id="48165" idx="5"/>
            <a:endCxn id="48177" idx="1"/>
          </p:cNvCxnSpPr>
          <p:nvPr/>
        </p:nvCxnSpPr>
        <p:spPr bwMode="auto">
          <a:xfrm>
            <a:off x="2814638" y="5499100"/>
            <a:ext cx="860425"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95" name="AutoShape 277"/>
          <p:cNvCxnSpPr>
            <a:cxnSpLocks noChangeShapeType="1"/>
            <a:stCxn id="48166" idx="5"/>
            <a:endCxn id="48178" idx="1"/>
          </p:cNvCxnSpPr>
          <p:nvPr/>
        </p:nvCxnSpPr>
        <p:spPr bwMode="auto">
          <a:xfrm>
            <a:off x="3825875"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96" name="AutoShape 278"/>
          <p:cNvCxnSpPr>
            <a:cxnSpLocks noChangeShapeType="1"/>
            <a:stCxn id="48167" idx="5"/>
            <a:endCxn id="48179" idx="1"/>
          </p:cNvCxnSpPr>
          <p:nvPr/>
        </p:nvCxnSpPr>
        <p:spPr bwMode="auto">
          <a:xfrm>
            <a:off x="4846638"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97" name="AutoShape 279"/>
          <p:cNvCxnSpPr>
            <a:cxnSpLocks noChangeShapeType="1"/>
            <a:stCxn id="48168" idx="5"/>
            <a:endCxn id="48180" idx="1"/>
          </p:cNvCxnSpPr>
          <p:nvPr/>
        </p:nvCxnSpPr>
        <p:spPr bwMode="auto">
          <a:xfrm>
            <a:off x="5918200" y="5549900"/>
            <a:ext cx="819150" cy="7937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98" name="AutoShape 280"/>
          <p:cNvCxnSpPr>
            <a:cxnSpLocks noChangeShapeType="1"/>
            <a:stCxn id="48148" idx="4"/>
            <a:endCxn id="48170" idx="0"/>
          </p:cNvCxnSpPr>
          <p:nvPr/>
        </p:nvCxnSpPr>
        <p:spPr bwMode="auto">
          <a:xfrm>
            <a:off x="171926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99" name="AutoShape 281"/>
          <p:cNvCxnSpPr>
            <a:cxnSpLocks noChangeShapeType="1"/>
            <a:stCxn id="48143" idx="4"/>
            <a:endCxn id="48165" idx="0"/>
          </p:cNvCxnSpPr>
          <p:nvPr/>
        </p:nvCxnSpPr>
        <p:spPr bwMode="auto">
          <a:xfrm>
            <a:off x="2740025"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00" name="AutoShape 282"/>
          <p:cNvCxnSpPr>
            <a:cxnSpLocks noChangeShapeType="1"/>
            <a:stCxn id="48144" idx="4"/>
            <a:endCxn id="48166" idx="0"/>
          </p:cNvCxnSpPr>
          <p:nvPr/>
        </p:nvCxnSpPr>
        <p:spPr bwMode="auto">
          <a:xfrm>
            <a:off x="375126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01" name="AutoShape 283"/>
          <p:cNvCxnSpPr>
            <a:cxnSpLocks noChangeShapeType="1"/>
            <a:stCxn id="48145" idx="4"/>
            <a:endCxn id="48167" idx="0"/>
          </p:cNvCxnSpPr>
          <p:nvPr/>
        </p:nvCxnSpPr>
        <p:spPr bwMode="auto">
          <a:xfrm>
            <a:off x="4770438" y="4568825"/>
            <a:ext cx="1587" cy="7318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02" name="AutoShape 284"/>
          <p:cNvCxnSpPr>
            <a:cxnSpLocks noChangeShapeType="1"/>
            <a:stCxn id="48146" idx="4"/>
            <a:endCxn id="48168" idx="0"/>
          </p:cNvCxnSpPr>
          <p:nvPr/>
        </p:nvCxnSpPr>
        <p:spPr bwMode="auto">
          <a:xfrm>
            <a:off x="5792788" y="4568825"/>
            <a:ext cx="6350" cy="676275"/>
          </a:xfrm>
          <a:prstGeom prst="straightConnector1">
            <a:avLst/>
          </a:prstGeom>
          <a:noFill/>
          <a:ln w="3175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48203" name="AutoShape 285"/>
          <p:cNvCxnSpPr>
            <a:cxnSpLocks noChangeShapeType="1"/>
            <a:stCxn id="48147" idx="4"/>
            <a:endCxn id="48169" idx="0"/>
          </p:cNvCxnSpPr>
          <p:nvPr/>
        </p:nvCxnSpPr>
        <p:spPr bwMode="auto">
          <a:xfrm>
            <a:off x="6813550"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04" name="AutoShape 286"/>
          <p:cNvCxnSpPr>
            <a:cxnSpLocks noChangeShapeType="1"/>
            <a:stCxn id="48148" idx="5"/>
            <a:endCxn id="48165" idx="1"/>
          </p:cNvCxnSpPr>
          <p:nvPr/>
        </p:nvCxnSpPr>
        <p:spPr bwMode="auto">
          <a:xfrm>
            <a:off x="1793875"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05" name="AutoShape 287"/>
          <p:cNvCxnSpPr>
            <a:cxnSpLocks noChangeShapeType="1"/>
            <a:stCxn id="48143" idx="5"/>
            <a:endCxn id="48166" idx="1"/>
          </p:cNvCxnSpPr>
          <p:nvPr/>
        </p:nvCxnSpPr>
        <p:spPr bwMode="auto">
          <a:xfrm>
            <a:off x="2814638" y="4537075"/>
            <a:ext cx="860425"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06" name="AutoShape 288"/>
          <p:cNvCxnSpPr>
            <a:cxnSpLocks noChangeShapeType="1"/>
            <a:stCxn id="48144" idx="5"/>
            <a:endCxn id="48167" idx="1"/>
          </p:cNvCxnSpPr>
          <p:nvPr/>
        </p:nvCxnSpPr>
        <p:spPr bwMode="auto">
          <a:xfrm>
            <a:off x="3825875"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07" name="AutoShape 289"/>
          <p:cNvCxnSpPr>
            <a:cxnSpLocks noChangeShapeType="1"/>
            <a:stCxn id="48145" idx="5"/>
            <a:endCxn id="48168" idx="1"/>
          </p:cNvCxnSpPr>
          <p:nvPr/>
        </p:nvCxnSpPr>
        <p:spPr bwMode="auto">
          <a:xfrm>
            <a:off x="4845050" y="4538663"/>
            <a:ext cx="833438" cy="755650"/>
          </a:xfrm>
          <a:prstGeom prst="straightConnector1">
            <a:avLst/>
          </a:prstGeom>
          <a:noFill/>
          <a:ln w="3175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48208" name="AutoShape 290"/>
          <p:cNvCxnSpPr>
            <a:cxnSpLocks noChangeShapeType="1"/>
            <a:stCxn id="48146" idx="5"/>
            <a:endCxn id="48169" idx="1"/>
          </p:cNvCxnSpPr>
          <p:nvPr/>
        </p:nvCxnSpPr>
        <p:spPr bwMode="auto">
          <a:xfrm>
            <a:off x="5867400"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8209" name="Oval 291"/>
          <p:cNvSpPr>
            <a:spLocks noChangeArrowheads="1"/>
          </p:cNvSpPr>
          <p:nvPr/>
        </p:nvSpPr>
        <p:spPr bwMode="auto">
          <a:xfrm>
            <a:off x="772636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8210" name="AutoShape 292"/>
          <p:cNvCxnSpPr>
            <a:cxnSpLocks noChangeShapeType="1"/>
            <a:stCxn id="48137" idx="6"/>
            <a:endCxn id="48209" idx="2"/>
          </p:cNvCxnSpPr>
          <p:nvPr/>
        </p:nvCxnSpPr>
        <p:spPr bwMode="auto">
          <a:xfrm>
            <a:off x="6927850" y="3443288"/>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8211" name="Oval 293"/>
          <p:cNvSpPr>
            <a:spLocks noChangeArrowheads="1"/>
          </p:cNvSpPr>
          <p:nvPr/>
        </p:nvSpPr>
        <p:spPr bwMode="auto">
          <a:xfrm>
            <a:off x="772636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8212" name="AutoShape 294"/>
          <p:cNvCxnSpPr>
            <a:cxnSpLocks noChangeShapeType="1"/>
            <a:stCxn id="48147" idx="6"/>
            <a:endCxn id="48211" idx="2"/>
          </p:cNvCxnSpPr>
          <p:nvPr/>
        </p:nvCxnSpPr>
        <p:spPr bwMode="auto">
          <a:xfrm>
            <a:off x="6927850" y="4454525"/>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13" name="AutoShape 295"/>
          <p:cNvCxnSpPr>
            <a:cxnSpLocks noChangeShapeType="1"/>
            <a:stCxn id="48209" idx="4"/>
            <a:endCxn id="48211" idx="0"/>
          </p:cNvCxnSpPr>
          <p:nvPr/>
        </p:nvCxnSpPr>
        <p:spPr bwMode="auto">
          <a:xfrm>
            <a:off x="7834313"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14" name="AutoShape 296"/>
          <p:cNvCxnSpPr>
            <a:cxnSpLocks noChangeShapeType="1"/>
            <a:stCxn id="48137" idx="5"/>
            <a:endCxn id="48211" idx="1"/>
          </p:cNvCxnSpPr>
          <p:nvPr/>
        </p:nvCxnSpPr>
        <p:spPr bwMode="auto">
          <a:xfrm>
            <a:off x="6888163"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8215" name="Oval 297"/>
          <p:cNvSpPr>
            <a:spLocks noChangeArrowheads="1"/>
          </p:cNvSpPr>
          <p:nvPr/>
        </p:nvSpPr>
        <p:spPr bwMode="auto">
          <a:xfrm>
            <a:off x="772636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8216" name="AutoShape 298"/>
          <p:cNvCxnSpPr>
            <a:cxnSpLocks noChangeShapeType="1"/>
            <a:stCxn id="48169" idx="6"/>
            <a:endCxn id="48215" idx="2"/>
          </p:cNvCxnSpPr>
          <p:nvPr/>
        </p:nvCxnSpPr>
        <p:spPr bwMode="auto">
          <a:xfrm>
            <a:off x="6927850" y="5416550"/>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8217" name="Oval 299"/>
          <p:cNvSpPr>
            <a:spLocks noChangeArrowheads="1"/>
          </p:cNvSpPr>
          <p:nvPr/>
        </p:nvSpPr>
        <p:spPr bwMode="auto">
          <a:xfrm>
            <a:off x="7659688" y="6251575"/>
            <a:ext cx="349250" cy="350838"/>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m-n</a:t>
            </a:r>
          </a:p>
        </p:txBody>
      </p:sp>
      <p:cxnSp>
        <p:nvCxnSpPr>
          <p:cNvPr id="48218" name="AutoShape 300"/>
          <p:cNvCxnSpPr>
            <a:cxnSpLocks noChangeShapeType="1"/>
            <a:stCxn id="48180" idx="6"/>
            <a:endCxn id="48217" idx="2"/>
          </p:cNvCxnSpPr>
          <p:nvPr/>
        </p:nvCxnSpPr>
        <p:spPr bwMode="auto">
          <a:xfrm>
            <a:off x="6927850" y="6427788"/>
            <a:ext cx="72390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19" name="AutoShape 301"/>
          <p:cNvCxnSpPr>
            <a:cxnSpLocks noChangeShapeType="1"/>
            <a:stCxn id="48215" idx="4"/>
            <a:endCxn id="48217" idx="0"/>
          </p:cNvCxnSpPr>
          <p:nvPr/>
        </p:nvCxnSpPr>
        <p:spPr bwMode="auto">
          <a:xfrm>
            <a:off x="7834313" y="5530850"/>
            <a:ext cx="0" cy="71437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20" name="AutoShape 302"/>
          <p:cNvCxnSpPr>
            <a:cxnSpLocks noChangeShapeType="1"/>
            <a:stCxn id="48169" idx="5"/>
            <a:endCxn id="48217" idx="1"/>
          </p:cNvCxnSpPr>
          <p:nvPr/>
        </p:nvCxnSpPr>
        <p:spPr bwMode="auto">
          <a:xfrm>
            <a:off x="6888163" y="5499100"/>
            <a:ext cx="822325"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21" name="AutoShape 303"/>
          <p:cNvCxnSpPr>
            <a:cxnSpLocks noChangeShapeType="1"/>
            <a:stCxn id="48211" idx="4"/>
            <a:endCxn id="48215" idx="0"/>
          </p:cNvCxnSpPr>
          <p:nvPr/>
        </p:nvCxnSpPr>
        <p:spPr bwMode="auto">
          <a:xfrm>
            <a:off x="783431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222" name="AutoShape 304"/>
          <p:cNvCxnSpPr>
            <a:cxnSpLocks noChangeShapeType="1"/>
            <a:stCxn id="48147" idx="5"/>
            <a:endCxn id="48215" idx="1"/>
          </p:cNvCxnSpPr>
          <p:nvPr/>
        </p:nvCxnSpPr>
        <p:spPr bwMode="auto">
          <a:xfrm>
            <a:off x="6888163"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8223" name="Text Box 305"/>
          <p:cNvSpPr txBox="1">
            <a:spLocks noChangeArrowheads="1"/>
          </p:cNvSpPr>
          <p:nvPr/>
        </p:nvSpPr>
        <p:spPr bwMode="auto">
          <a:xfrm>
            <a:off x="1066800" y="42894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1</a:t>
            </a:r>
            <a:endParaRPr lang="en-US" sz="1400"/>
          </a:p>
        </p:txBody>
      </p:sp>
      <p:sp>
        <p:nvSpPr>
          <p:cNvPr id="48224" name="Text Box 306"/>
          <p:cNvSpPr txBox="1">
            <a:spLocks noChangeArrowheads="1"/>
          </p:cNvSpPr>
          <p:nvPr/>
        </p:nvSpPr>
        <p:spPr bwMode="auto">
          <a:xfrm>
            <a:off x="1066800" y="52546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2</a:t>
            </a:r>
            <a:endParaRPr lang="en-US" sz="1400"/>
          </a:p>
        </p:txBody>
      </p:sp>
      <p:sp>
        <p:nvSpPr>
          <p:cNvPr id="48225" name="Text Box 307"/>
          <p:cNvSpPr txBox="1">
            <a:spLocks noChangeArrowheads="1"/>
          </p:cNvSpPr>
          <p:nvPr/>
        </p:nvSpPr>
        <p:spPr bwMode="auto">
          <a:xfrm>
            <a:off x="25638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1</a:t>
            </a:r>
            <a:endParaRPr lang="en-US" sz="1400"/>
          </a:p>
        </p:txBody>
      </p:sp>
      <p:sp>
        <p:nvSpPr>
          <p:cNvPr id="48226" name="Text Box 308"/>
          <p:cNvSpPr txBox="1">
            <a:spLocks noChangeArrowheads="1"/>
          </p:cNvSpPr>
          <p:nvPr/>
        </p:nvSpPr>
        <p:spPr bwMode="auto">
          <a:xfrm>
            <a:off x="1066800" y="6262688"/>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3</a:t>
            </a:r>
            <a:endParaRPr lang="en-US" sz="1400"/>
          </a:p>
        </p:txBody>
      </p:sp>
      <p:sp>
        <p:nvSpPr>
          <p:cNvPr id="48227" name="Text Box 309"/>
          <p:cNvSpPr txBox="1">
            <a:spLocks noChangeArrowheads="1"/>
          </p:cNvSpPr>
          <p:nvPr/>
        </p:nvSpPr>
        <p:spPr bwMode="auto">
          <a:xfrm>
            <a:off x="3584575"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2</a:t>
            </a:r>
            <a:endParaRPr lang="en-US" sz="1400"/>
          </a:p>
        </p:txBody>
      </p:sp>
      <p:sp>
        <p:nvSpPr>
          <p:cNvPr id="48228" name="Text Box 310"/>
          <p:cNvSpPr txBox="1">
            <a:spLocks noChangeArrowheads="1"/>
          </p:cNvSpPr>
          <p:nvPr/>
        </p:nvSpPr>
        <p:spPr bwMode="auto">
          <a:xfrm>
            <a:off x="4605338"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3</a:t>
            </a:r>
            <a:endParaRPr lang="en-US" sz="1400"/>
          </a:p>
        </p:txBody>
      </p:sp>
      <p:sp>
        <p:nvSpPr>
          <p:cNvPr id="48229" name="Text Box 311"/>
          <p:cNvSpPr txBox="1">
            <a:spLocks noChangeArrowheads="1"/>
          </p:cNvSpPr>
          <p:nvPr/>
        </p:nvSpPr>
        <p:spPr bwMode="auto">
          <a:xfrm>
            <a:off x="5627688"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4</a:t>
            </a:r>
            <a:endParaRPr lang="en-US" sz="1400"/>
          </a:p>
        </p:txBody>
      </p:sp>
      <p:sp>
        <p:nvSpPr>
          <p:cNvPr id="48230" name="Text Box 312"/>
          <p:cNvSpPr txBox="1">
            <a:spLocks noChangeArrowheads="1"/>
          </p:cNvSpPr>
          <p:nvPr/>
        </p:nvSpPr>
        <p:spPr bwMode="auto">
          <a:xfrm>
            <a:off x="6648450" y="2927350"/>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5</a:t>
            </a:r>
            <a:endParaRPr lang="en-US" sz="1400"/>
          </a:p>
        </p:txBody>
      </p:sp>
      <p:sp>
        <p:nvSpPr>
          <p:cNvPr id="48231" name="Text Box 313"/>
          <p:cNvSpPr txBox="1">
            <a:spLocks noChangeArrowheads="1"/>
          </p:cNvSpPr>
          <p:nvPr/>
        </p:nvSpPr>
        <p:spPr bwMode="auto">
          <a:xfrm>
            <a:off x="76692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6</a:t>
            </a:r>
            <a:endParaRPr lang="en-US" sz="1400"/>
          </a:p>
        </p:txBody>
      </p:sp>
      <p:sp>
        <p:nvSpPr>
          <p:cNvPr id="48232" name="Text Box 314"/>
          <p:cNvSpPr txBox="1">
            <a:spLocks noChangeArrowheads="1"/>
          </p:cNvSpPr>
          <p:nvPr/>
        </p:nvSpPr>
        <p:spPr bwMode="auto">
          <a:xfrm>
            <a:off x="1135063" y="3267075"/>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48233" name="Text Box 315"/>
          <p:cNvSpPr txBox="1">
            <a:spLocks noChangeArrowheads="1"/>
          </p:cNvSpPr>
          <p:nvPr/>
        </p:nvSpPr>
        <p:spPr bwMode="auto">
          <a:xfrm>
            <a:off x="16113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48234" name="Oval 316"/>
          <p:cNvSpPr>
            <a:spLocks noChangeArrowheads="1"/>
          </p:cNvSpPr>
          <p:nvPr/>
        </p:nvSpPr>
        <p:spPr bwMode="auto">
          <a:xfrm>
            <a:off x="1543050" y="3267075"/>
            <a:ext cx="339725" cy="341313"/>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0-0</a:t>
            </a:r>
          </a:p>
        </p:txBody>
      </p:sp>
      <p:sp>
        <p:nvSpPr>
          <p:cNvPr id="48235" name="Text Box 320"/>
          <p:cNvSpPr txBox="1">
            <a:spLocks noChangeArrowheads="1"/>
          </p:cNvSpPr>
          <p:nvPr/>
        </p:nvSpPr>
        <p:spPr bwMode="auto">
          <a:xfrm>
            <a:off x="5548313" y="4614863"/>
            <a:ext cx="398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48236" name="Text Box 321"/>
          <p:cNvSpPr txBox="1">
            <a:spLocks noChangeArrowheads="1"/>
          </p:cNvSpPr>
          <p:nvPr/>
        </p:nvSpPr>
        <p:spPr bwMode="auto">
          <a:xfrm>
            <a:off x="5092700" y="5172075"/>
            <a:ext cx="40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graphicFrame>
        <p:nvGraphicFramePr>
          <p:cNvPr id="48237" name="Object 2"/>
          <p:cNvGraphicFramePr>
            <a:graphicFrameLocks noChangeAspect="1"/>
          </p:cNvGraphicFramePr>
          <p:nvPr/>
        </p:nvGraphicFramePr>
        <p:xfrm>
          <a:off x="5132388" y="4616450"/>
          <a:ext cx="374650" cy="274638"/>
        </p:xfrm>
        <a:graphic>
          <a:graphicData uri="http://schemas.openxmlformats.org/presentationml/2006/ole">
            <mc:AlternateContent xmlns:mc="http://schemas.openxmlformats.org/markup-compatibility/2006">
              <mc:Choice xmlns:v="urn:schemas-microsoft-com:vml" Requires="v">
                <p:oleObj spid="_x0000_s48240" name="Equation" r:id="rId4" imgW="431800" imgH="317500" progId="Equation.3">
                  <p:embed/>
                </p:oleObj>
              </mc:Choice>
              <mc:Fallback>
                <p:oleObj name="Equation" r:id="rId4" imgW="431800" imgH="317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388" y="4616450"/>
                        <a:ext cx="374650"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00E749BF-5A0B-4BB0-B1ED-42BCCD45FCBB}" type="slidenum">
              <a:rPr lang="en-US" sz="800"/>
              <a:pPr/>
              <a:t>46</a:t>
            </a:fld>
            <a:endParaRPr lang="en-US" sz="1400"/>
          </a:p>
        </p:txBody>
      </p:sp>
      <p:sp>
        <p:nvSpPr>
          <p:cNvPr id="49155" name="Rectangle 109"/>
          <p:cNvSpPr>
            <a:spLocks noChangeArrowheads="1"/>
          </p:cNvSpPr>
          <p:nvPr/>
        </p:nvSpPr>
        <p:spPr bwMode="auto">
          <a:xfrm>
            <a:off x="5413375" y="2895600"/>
            <a:ext cx="788988" cy="3810000"/>
          </a:xfrm>
          <a:prstGeom prst="rect">
            <a:avLst/>
          </a:prstGeom>
          <a:solidFill>
            <a:srgbClr val="FFCC99"/>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lIns="92075" tIns="46038" rIns="92075" bIns="46038" anchor="ctr"/>
          <a:lstStyle/>
          <a:p>
            <a:endParaRPr lang="en-US"/>
          </a:p>
        </p:txBody>
      </p:sp>
      <p:sp>
        <p:nvSpPr>
          <p:cNvPr id="49156" name="Rectangle 2"/>
          <p:cNvSpPr>
            <a:spLocks noGrp="1" noChangeArrowheads="1"/>
          </p:cNvSpPr>
          <p:nvPr>
            <p:ph type="body" idx="1"/>
          </p:nvPr>
        </p:nvSpPr>
        <p:spPr/>
        <p:txBody>
          <a:bodyPr/>
          <a:lstStyle/>
          <a:p>
            <a:pPr marL="0" indent="0"/>
            <a:r>
              <a:rPr lang="en-US"/>
              <a:t>Edit distance graph.</a:t>
            </a:r>
          </a:p>
          <a:p>
            <a:pPr lvl="1"/>
            <a:r>
              <a:rPr lang="en-US"/>
              <a:t>Let f(i, j) be shortest path from (0,0) to (i, j).</a:t>
            </a:r>
          </a:p>
          <a:p>
            <a:pPr lvl="1"/>
            <a:r>
              <a:rPr lang="en-US"/>
              <a:t>Can compute f (•, j) for any j in O(mn) time and O(m + n) space.</a:t>
            </a:r>
          </a:p>
        </p:txBody>
      </p:sp>
      <p:sp>
        <p:nvSpPr>
          <p:cNvPr id="49157" name="Rectangle 3"/>
          <p:cNvSpPr>
            <a:spLocks noGrp="1" noChangeArrowheads="1"/>
          </p:cNvSpPr>
          <p:nvPr>
            <p:ph type="title"/>
          </p:nvPr>
        </p:nvSpPr>
        <p:spPr/>
        <p:txBody>
          <a:bodyPr/>
          <a:lstStyle/>
          <a:p>
            <a:r>
              <a:rPr lang="en-US"/>
              <a:t>Sequence Alignment:  Linear Space</a:t>
            </a:r>
          </a:p>
        </p:txBody>
      </p:sp>
      <p:sp>
        <p:nvSpPr>
          <p:cNvPr id="49158" name="Oval 4"/>
          <p:cNvSpPr>
            <a:spLocks noChangeArrowheads="1"/>
          </p:cNvSpPr>
          <p:nvPr/>
        </p:nvSpPr>
        <p:spPr bwMode="auto">
          <a:xfrm>
            <a:off x="2632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59" name="Oval 5"/>
          <p:cNvSpPr>
            <a:spLocks noChangeArrowheads="1"/>
          </p:cNvSpPr>
          <p:nvPr/>
        </p:nvSpPr>
        <p:spPr bwMode="auto">
          <a:xfrm>
            <a:off x="364331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60" name="Oval 6"/>
          <p:cNvSpPr>
            <a:spLocks noChangeArrowheads="1"/>
          </p:cNvSpPr>
          <p:nvPr/>
        </p:nvSpPr>
        <p:spPr bwMode="auto">
          <a:xfrm>
            <a:off x="4664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61" name="Oval 7"/>
          <p:cNvSpPr>
            <a:spLocks noChangeArrowheads="1"/>
          </p:cNvSpPr>
          <p:nvPr/>
        </p:nvSpPr>
        <p:spPr bwMode="auto">
          <a:xfrm>
            <a:off x="5684838"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62" name="Oval 8"/>
          <p:cNvSpPr>
            <a:spLocks noChangeArrowheads="1"/>
          </p:cNvSpPr>
          <p:nvPr/>
        </p:nvSpPr>
        <p:spPr bwMode="auto">
          <a:xfrm>
            <a:off x="6705600"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9163" name="AutoShape 9"/>
          <p:cNvCxnSpPr>
            <a:cxnSpLocks noChangeShapeType="1"/>
            <a:stCxn id="49259" idx="6"/>
            <a:endCxn id="49158" idx="2"/>
          </p:cNvCxnSpPr>
          <p:nvPr/>
        </p:nvCxnSpPr>
        <p:spPr bwMode="auto">
          <a:xfrm>
            <a:off x="1890713" y="3438525"/>
            <a:ext cx="735012" cy="4763"/>
          </a:xfrm>
          <a:prstGeom prst="straightConnector1">
            <a:avLst/>
          </a:prstGeom>
          <a:noFill/>
          <a:ln w="3175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49164" name="AutoShape 10"/>
          <p:cNvCxnSpPr>
            <a:cxnSpLocks noChangeShapeType="1"/>
            <a:stCxn id="49158" idx="6"/>
            <a:endCxn id="49159" idx="2"/>
          </p:cNvCxnSpPr>
          <p:nvPr/>
        </p:nvCxnSpPr>
        <p:spPr bwMode="auto">
          <a:xfrm>
            <a:off x="2852738" y="3443288"/>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65" name="AutoShape 11"/>
          <p:cNvCxnSpPr>
            <a:cxnSpLocks noChangeShapeType="1"/>
            <a:stCxn id="49159" idx="6"/>
            <a:endCxn id="49160" idx="2"/>
          </p:cNvCxnSpPr>
          <p:nvPr/>
        </p:nvCxnSpPr>
        <p:spPr bwMode="auto">
          <a:xfrm>
            <a:off x="3863975" y="34432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66" name="AutoShape 12"/>
          <p:cNvCxnSpPr>
            <a:cxnSpLocks noChangeShapeType="1"/>
            <a:stCxn id="49160" idx="6"/>
            <a:endCxn id="49161" idx="2"/>
          </p:cNvCxnSpPr>
          <p:nvPr/>
        </p:nvCxnSpPr>
        <p:spPr bwMode="auto">
          <a:xfrm>
            <a:off x="4884738" y="34432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67" name="AutoShape 13"/>
          <p:cNvCxnSpPr>
            <a:cxnSpLocks noChangeShapeType="1"/>
            <a:stCxn id="49161" idx="6"/>
            <a:endCxn id="49162" idx="2"/>
          </p:cNvCxnSpPr>
          <p:nvPr/>
        </p:nvCxnSpPr>
        <p:spPr bwMode="auto">
          <a:xfrm>
            <a:off x="5907088" y="3443288"/>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9168" name="Oval 14"/>
          <p:cNvSpPr>
            <a:spLocks noChangeArrowheads="1"/>
          </p:cNvSpPr>
          <p:nvPr/>
        </p:nvSpPr>
        <p:spPr bwMode="auto">
          <a:xfrm>
            <a:off x="2632075"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69" name="Oval 15"/>
          <p:cNvSpPr>
            <a:spLocks noChangeArrowheads="1"/>
          </p:cNvSpPr>
          <p:nvPr/>
        </p:nvSpPr>
        <p:spPr bwMode="auto">
          <a:xfrm>
            <a:off x="3643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70" name="Oval 16"/>
          <p:cNvSpPr>
            <a:spLocks noChangeArrowheads="1"/>
          </p:cNvSpPr>
          <p:nvPr/>
        </p:nvSpPr>
        <p:spPr bwMode="auto">
          <a:xfrm>
            <a:off x="4665663" y="4351338"/>
            <a:ext cx="209550" cy="209550"/>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solidFill>
                <a:schemeClr val="bg1"/>
              </a:solidFill>
            </a:endParaRPr>
          </a:p>
        </p:txBody>
      </p:sp>
      <p:sp>
        <p:nvSpPr>
          <p:cNvPr id="49171" name="Oval 17"/>
          <p:cNvSpPr>
            <a:spLocks noChangeArrowheads="1"/>
          </p:cNvSpPr>
          <p:nvPr/>
        </p:nvSpPr>
        <p:spPr bwMode="auto">
          <a:xfrm>
            <a:off x="5684838"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72" name="Oval 18"/>
          <p:cNvSpPr>
            <a:spLocks noChangeArrowheads="1"/>
          </p:cNvSpPr>
          <p:nvPr/>
        </p:nvSpPr>
        <p:spPr bwMode="auto">
          <a:xfrm>
            <a:off x="6705600"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73" name="Oval 19"/>
          <p:cNvSpPr>
            <a:spLocks noChangeArrowheads="1"/>
          </p:cNvSpPr>
          <p:nvPr/>
        </p:nvSpPr>
        <p:spPr bwMode="auto">
          <a:xfrm>
            <a:off x="1611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9174" name="AutoShape 20"/>
          <p:cNvCxnSpPr>
            <a:cxnSpLocks noChangeShapeType="1"/>
            <a:stCxn id="49173" idx="6"/>
            <a:endCxn id="49168" idx="2"/>
          </p:cNvCxnSpPr>
          <p:nvPr/>
        </p:nvCxnSpPr>
        <p:spPr bwMode="auto">
          <a:xfrm>
            <a:off x="1831975" y="4454525"/>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75" name="AutoShape 21"/>
          <p:cNvCxnSpPr>
            <a:cxnSpLocks noChangeShapeType="1"/>
            <a:stCxn id="49168" idx="6"/>
            <a:endCxn id="49169" idx="2"/>
          </p:cNvCxnSpPr>
          <p:nvPr/>
        </p:nvCxnSpPr>
        <p:spPr bwMode="auto">
          <a:xfrm>
            <a:off x="2852738" y="4454525"/>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76" name="AutoShape 22"/>
          <p:cNvCxnSpPr>
            <a:cxnSpLocks noChangeShapeType="1"/>
            <a:stCxn id="49169" idx="6"/>
            <a:endCxn id="49170" idx="2"/>
          </p:cNvCxnSpPr>
          <p:nvPr/>
        </p:nvCxnSpPr>
        <p:spPr bwMode="auto">
          <a:xfrm>
            <a:off x="3865563" y="4454525"/>
            <a:ext cx="792162" cy="1588"/>
          </a:xfrm>
          <a:prstGeom prst="straightConnector1">
            <a:avLst/>
          </a:prstGeom>
          <a:noFill/>
          <a:ln w="3175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49177" name="AutoShape 23"/>
          <p:cNvCxnSpPr>
            <a:cxnSpLocks noChangeShapeType="1"/>
            <a:stCxn id="49170" idx="6"/>
            <a:endCxn id="49171" idx="2"/>
          </p:cNvCxnSpPr>
          <p:nvPr/>
        </p:nvCxnSpPr>
        <p:spPr bwMode="auto">
          <a:xfrm flipV="1">
            <a:off x="4883150" y="4454525"/>
            <a:ext cx="793750" cy="158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78" name="AutoShape 24"/>
          <p:cNvCxnSpPr>
            <a:cxnSpLocks noChangeShapeType="1"/>
            <a:stCxn id="49171" idx="6"/>
            <a:endCxn id="49172" idx="2"/>
          </p:cNvCxnSpPr>
          <p:nvPr/>
        </p:nvCxnSpPr>
        <p:spPr bwMode="auto">
          <a:xfrm>
            <a:off x="5907088" y="4454525"/>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79" name="AutoShape 25"/>
          <p:cNvCxnSpPr>
            <a:cxnSpLocks noChangeShapeType="1"/>
            <a:stCxn id="49259" idx="4"/>
            <a:endCxn id="49173" idx="0"/>
          </p:cNvCxnSpPr>
          <p:nvPr/>
        </p:nvCxnSpPr>
        <p:spPr bwMode="auto">
          <a:xfrm>
            <a:off x="1712913" y="3614738"/>
            <a:ext cx="6350" cy="72548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80" name="AutoShape 26"/>
          <p:cNvCxnSpPr>
            <a:cxnSpLocks noChangeShapeType="1"/>
            <a:stCxn id="49158" idx="4"/>
            <a:endCxn id="49168" idx="0"/>
          </p:cNvCxnSpPr>
          <p:nvPr/>
        </p:nvCxnSpPr>
        <p:spPr bwMode="auto">
          <a:xfrm>
            <a:off x="2740025"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81" name="AutoShape 27"/>
          <p:cNvCxnSpPr>
            <a:cxnSpLocks noChangeShapeType="1"/>
            <a:stCxn id="49159" idx="4"/>
            <a:endCxn id="49169" idx="0"/>
          </p:cNvCxnSpPr>
          <p:nvPr/>
        </p:nvCxnSpPr>
        <p:spPr bwMode="auto">
          <a:xfrm>
            <a:off x="3751263"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82" name="AutoShape 28"/>
          <p:cNvCxnSpPr>
            <a:cxnSpLocks noChangeShapeType="1"/>
            <a:stCxn id="49160" idx="4"/>
            <a:endCxn id="49170" idx="0"/>
          </p:cNvCxnSpPr>
          <p:nvPr/>
        </p:nvCxnSpPr>
        <p:spPr bwMode="auto">
          <a:xfrm flipH="1">
            <a:off x="4770438" y="3557588"/>
            <a:ext cx="1587" cy="7858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83" name="AutoShape 29"/>
          <p:cNvCxnSpPr>
            <a:cxnSpLocks noChangeShapeType="1"/>
            <a:stCxn id="49161" idx="4"/>
            <a:endCxn id="49171" idx="0"/>
          </p:cNvCxnSpPr>
          <p:nvPr/>
        </p:nvCxnSpPr>
        <p:spPr bwMode="auto">
          <a:xfrm>
            <a:off x="5792788"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84" name="AutoShape 30"/>
          <p:cNvCxnSpPr>
            <a:cxnSpLocks noChangeShapeType="1"/>
            <a:stCxn id="49162" idx="4"/>
            <a:endCxn id="49172" idx="0"/>
          </p:cNvCxnSpPr>
          <p:nvPr/>
        </p:nvCxnSpPr>
        <p:spPr bwMode="auto">
          <a:xfrm>
            <a:off x="6813550"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85" name="AutoShape 31"/>
          <p:cNvCxnSpPr>
            <a:cxnSpLocks noChangeShapeType="1"/>
            <a:stCxn id="49259" idx="5"/>
            <a:endCxn id="49168" idx="1"/>
          </p:cNvCxnSpPr>
          <p:nvPr/>
        </p:nvCxnSpPr>
        <p:spPr bwMode="auto">
          <a:xfrm>
            <a:off x="1833563" y="3565525"/>
            <a:ext cx="830262" cy="804863"/>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86" name="AutoShape 32"/>
          <p:cNvCxnSpPr>
            <a:cxnSpLocks noChangeShapeType="1"/>
            <a:stCxn id="49158" idx="5"/>
            <a:endCxn id="49169" idx="1"/>
          </p:cNvCxnSpPr>
          <p:nvPr/>
        </p:nvCxnSpPr>
        <p:spPr bwMode="auto">
          <a:xfrm>
            <a:off x="2814638" y="3525838"/>
            <a:ext cx="860425" cy="844550"/>
          </a:xfrm>
          <a:prstGeom prst="straightConnector1">
            <a:avLst/>
          </a:prstGeom>
          <a:noFill/>
          <a:ln w="3175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49187" name="AutoShape 33"/>
          <p:cNvCxnSpPr>
            <a:cxnSpLocks noChangeShapeType="1"/>
            <a:stCxn id="49159" idx="5"/>
            <a:endCxn id="49170" idx="1"/>
          </p:cNvCxnSpPr>
          <p:nvPr/>
        </p:nvCxnSpPr>
        <p:spPr bwMode="auto">
          <a:xfrm>
            <a:off x="3825875" y="3525838"/>
            <a:ext cx="869950" cy="8477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88" name="AutoShape 34"/>
          <p:cNvCxnSpPr>
            <a:cxnSpLocks noChangeShapeType="1"/>
            <a:stCxn id="49160" idx="5"/>
            <a:endCxn id="49171" idx="1"/>
          </p:cNvCxnSpPr>
          <p:nvPr/>
        </p:nvCxnSpPr>
        <p:spPr bwMode="auto">
          <a:xfrm>
            <a:off x="4846638"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89" name="AutoShape 35"/>
          <p:cNvCxnSpPr>
            <a:cxnSpLocks noChangeShapeType="1"/>
            <a:stCxn id="49161" idx="5"/>
            <a:endCxn id="49172" idx="1"/>
          </p:cNvCxnSpPr>
          <p:nvPr/>
        </p:nvCxnSpPr>
        <p:spPr bwMode="auto">
          <a:xfrm>
            <a:off x="5867400"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9190" name="Oval 36"/>
          <p:cNvSpPr>
            <a:spLocks noChangeArrowheads="1"/>
          </p:cNvSpPr>
          <p:nvPr/>
        </p:nvSpPr>
        <p:spPr bwMode="auto">
          <a:xfrm>
            <a:off x="2632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91" name="Oval 37"/>
          <p:cNvSpPr>
            <a:spLocks noChangeArrowheads="1"/>
          </p:cNvSpPr>
          <p:nvPr/>
        </p:nvSpPr>
        <p:spPr bwMode="auto">
          <a:xfrm>
            <a:off x="3643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92" name="Oval 38"/>
          <p:cNvSpPr>
            <a:spLocks noChangeArrowheads="1"/>
          </p:cNvSpPr>
          <p:nvPr/>
        </p:nvSpPr>
        <p:spPr bwMode="auto">
          <a:xfrm>
            <a:off x="4664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93" name="Oval 39"/>
          <p:cNvSpPr>
            <a:spLocks noChangeArrowheads="1"/>
          </p:cNvSpPr>
          <p:nvPr/>
        </p:nvSpPr>
        <p:spPr bwMode="auto">
          <a:xfrm>
            <a:off x="5629275" y="5253038"/>
            <a:ext cx="338138" cy="338137"/>
          </a:xfrm>
          <a:prstGeom prst="ellipse">
            <a:avLst/>
          </a:prstGeom>
          <a:solidFill>
            <a:schemeClr val="accent1"/>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i-j</a:t>
            </a:r>
          </a:p>
        </p:txBody>
      </p:sp>
      <p:sp>
        <p:nvSpPr>
          <p:cNvPr id="49194" name="Oval 40"/>
          <p:cNvSpPr>
            <a:spLocks noChangeArrowheads="1"/>
          </p:cNvSpPr>
          <p:nvPr/>
        </p:nvSpPr>
        <p:spPr bwMode="auto">
          <a:xfrm>
            <a:off x="6705600"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195" name="Oval 41"/>
          <p:cNvSpPr>
            <a:spLocks noChangeArrowheads="1"/>
          </p:cNvSpPr>
          <p:nvPr/>
        </p:nvSpPr>
        <p:spPr bwMode="auto">
          <a:xfrm>
            <a:off x="1611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9196" name="AutoShape 42"/>
          <p:cNvCxnSpPr>
            <a:cxnSpLocks noChangeShapeType="1"/>
            <a:stCxn id="49195" idx="6"/>
            <a:endCxn id="49190" idx="2"/>
          </p:cNvCxnSpPr>
          <p:nvPr/>
        </p:nvCxnSpPr>
        <p:spPr bwMode="auto">
          <a:xfrm>
            <a:off x="1831975"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97" name="AutoShape 43"/>
          <p:cNvCxnSpPr>
            <a:cxnSpLocks noChangeShapeType="1"/>
            <a:stCxn id="49190" idx="6"/>
            <a:endCxn id="49191" idx="2"/>
          </p:cNvCxnSpPr>
          <p:nvPr/>
        </p:nvCxnSpPr>
        <p:spPr bwMode="auto">
          <a:xfrm>
            <a:off x="2852738" y="5416550"/>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98" name="AutoShape 44"/>
          <p:cNvCxnSpPr>
            <a:cxnSpLocks noChangeShapeType="1"/>
            <a:stCxn id="49191" idx="6"/>
            <a:endCxn id="49192" idx="2"/>
          </p:cNvCxnSpPr>
          <p:nvPr/>
        </p:nvCxnSpPr>
        <p:spPr bwMode="auto">
          <a:xfrm>
            <a:off x="3863975"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99" name="AutoShape 45"/>
          <p:cNvCxnSpPr>
            <a:cxnSpLocks noChangeShapeType="1"/>
            <a:stCxn id="49192" idx="6"/>
            <a:endCxn id="49193" idx="2"/>
          </p:cNvCxnSpPr>
          <p:nvPr/>
        </p:nvCxnSpPr>
        <p:spPr bwMode="auto">
          <a:xfrm>
            <a:off x="4886325" y="5416550"/>
            <a:ext cx="735013" cy="6350"/>
          </a:xfrm>
          <a:prstGeom prst="straightConnector1">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00" name="AutoShape 46"/>
          <p:cNvCxnSpPr>
            <a:cxnSpLocks noChangeShapeType="1"/>
            <a:stCxn id="49193" idx="6"/>
            <a:endCxn id="49194" idx="2"/>
          </p:cNvCxnSpPr>
          <p:nvPr/>
        </p:nvCxnSpPr>
        <p:spPr bwMode="auto">
          <a:xfrm flipV="1">
            <a:off x="5975350" y="5416550"/>
            <a:ext cx="722313" cy="63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9201" name="Oval 47"/>
          <p:cNvSpPr>
            <a:spLocks noChangeArrowheads="1"/>
          </p:cNvSpPr>
          <p:nvPr/>
        </p:nvSpPr>
        <p:spPr bwMode="auto">
          <a:xfrm>
            <a:off x="2632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202" name="Oval 48"/>
          <p:cNvSpPr>
            <a:spLocks noChangeArrowheads="1"/>
          </p:cNvSpPr>
          <p:nvPr/>
        </p:nvSpPr>
        <p:spPr bwMode="auto">
          <a:xfrm>
            <a:off x="3643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203" name="Oval 49"/>
          <p:cNvSpPr>
            <a:spLocks noChangeArrowheads="1"/>
          </p:cNvSpPr>
          <p:nvPr/>
        </p:nvSpPr>
        <p:spPr bwMode="auto">
          <a:xfrm>
            <a:off x="4664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204" name="Oval 50"/>
          <p:cNvSpPr>
            <a:spLocks noChangeArrowheads="1"/>
          </p:cNvSpPr>
          <p:nvPr/>
        </p:nvSpPr>
        <p:spPr bwMode="auto">
          <a:xfrm>
            <a:off x="5684838"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205" name="Oval 51"/>
          <p:cNvSpPr>
            <a:spLocks noChangeArrowheads="1"/>
          </p:cNvSpPr>
          <p:nvPr/>
        </p:nvSpPr>
        <p:spPr bwMode="auto">
          <a:xfrm>
            <a:off x="6705600"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49206" name="Oval 52"/>
          <p:cNvSpPr>
            <a:spLocks noChangeArrowheads="1"/>
          </p:cNvSpPr>
          <p:nvPr/>
        </p:nvSpPr>
        <p:spPr bwMode="auto">
          <a:xfrm>
            <a:off x="1611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9207" name="AutoShape 53"/>
          <p:cNvCxnSpPr>
            <a:cxnSpLocks noChangeShapeType="1"/>
            <a:stCxn id="49206" idx="6"/>
            <a:endCxn id="49201" idx="2"/>
          </p:cNvCxnSpPr>
          <p:nvPr/>
        </p:nvCxnSpPr>
        <p:spPr bwMode="auto">
          <a:xfrm>
            <a:off x="1831975"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08" name="AutoShape 54"/>
          <p:cNvCxnSpPr>
            <a:cxnSpLocks noChangeShapeType="1"/>
            <a:stCxn id="49201" idx="6"/>
            <a:endCxn id="49202" idx="2"/>
          </p:cNvCxnSpPr>
          <p:nvPr/>
        </p:nvCxnSpPr>
        <p:spPr bwMode="auto">
          <a:xfrm>
            <a:off x="2852738" y="6427788"/>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09" name="AutoShape 55"/>
          <p:cNvCxnSpPr>
            <a:cxnSpLocks noChangeShapeType="1"/>
            <a:stCxn id="49202" idx="6"/>
            <a:endCxn id="49203" idx="2"/>
          </p:cNvCxnSpPr>
          <p:nvPr/>
        </p:nvCxnSpPr>
        <p:spPr bwMode="auto">
          <a:xfrm>
            <a:off x="3863975"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10" name="AutoShape 56"/>
          <p:cNvCxnSpPr>
            <a:cxnSpLocks noChangeShapeType="1"/>
            <a:stCxn id="49203" idx="6"/>
            <a:endCxn id="49204" idx="2"/>
          </p:cNvCxnSpPr>
          <p:nvPr/>
        </p:nvCxnSpPr>
        <p:spPr bwMode="auto">
          <a:xfrm>
            <a:off x="4884738"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11" name="AutoShape 57"/>
          <p:cNvCxnSpPr>
            <a:cxnSpLocks noChangeShapeType="1"/>
            <a:stCxn id="49204" idx="6"/>
            <a:endCxn id="49205" idx="2"/>
          </p:cNvCxnSpPr>
          <p:nvPr/>
        </p:nvCxnSpPr>
        <p:spPr bwMode="auto">
          <a:xfrm>
            <a:off x="5907088" y="6427788"/>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12" name="AutoShape 58"/>
          <p:cNvCxnSpPr>
            <a:cxnSpLocks noChangeShapeType="1"/>
            <a:stCxn id="49195" idx="4"/>
            <a:endCxn id="49206" idx="0"/>
          </p:cNvCxnSpPr>
          <p:nvPr/>
        </p:nvCxnSpPr>
        <p:spPr bwMode="auto">
          <a:xfrm>
            <a:off x="1719263"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13" name="AutoShape 59"/>
          <p:cNvCxnSpPr>
            <a:cxnSpLocks noChangeShapeType="1"/>
            <a:stCxn id="49190" idx="4"/>
            <a:endCxn id="49201" idx="0"/>
          </p:cNvCxnSpPr>
          <p:nvPr/>
        </p:nvCxnSpPr>
        <p:spPr bwMode="auto">
          <a:xfrm>
            <a:off x="2740025"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14" name="AutoShape 60"/>
          <p:cNvCxnSpPr>
            <a:cxnSpLocks noChangeShapeType="1"/>
            <a:stCxn id="49191" idx="4"/>
            <a:endCxn id="49202" idx="0"/>
          </p:cNvCxnSpPr>
          <p:nvPr/>
        </p:nvCxnSpPr>
        <p:spPr bwMode="auto">
          <a:xfrm>
            <a:off x="3751263"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15" name="AutoShape 61"/>
          <p:cNvCxnSpPr>
            <a:cxnSpLocks noChangeShapeType="1"/>
            <a:stCxn id="49192" idx="4"/>
            <a:endCxn id="49203" idx="0"/>
          </p:cNvCxnSpPr>
          <p:nvPr/>
        </p:nvCxnSpPr>
        <p:spPr bwMode="auto">
          <a:xfrm>
            <a:off x="4772025"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16" name="AutoShape 62"/>
          <p:cNvCxnSpPr>
            <a:cxnSpLocks noChangeShapeType="1"/>
            <a:stCxn id="49193" idx="4"/>
            <a:endCxn id="49204" idx="0"/>
          </p:cNvCxnSpPr>
          <p:nvPr/>
        </p:nvCxnSpPr>
        <p:spPr bwMode="auto">
          <a:xfrm flipH="1">
            <a:off x="5792788" y="5599113"/>
            <a:ext cx="6350" cy="71278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17" name="AutoShape 63"/>
          <p:cNvCxnSpPr>
            <a:cxnSpLocks noChangeShapeType="1"/>
            <a:stCxn id="49194" idx="4"/>
            <a:endCxn id="49205" idx="0"/>
          </p:cNvCxnSpPr>
          <p:nvPr/>
        </p:nvCxnSpPr>
        <p:spPr bwMode="auto">
          <a:xfrm>
            <a:off x="6813550"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18" name="AutoShape 64"/>
          <p:cNvCxnSpPr>
            <a:cxnSpLocks noChangeShapeType="1"/>
            <a:stCxn id="49195" idx="5"/>
            <a:endCxn id="49201" idx="1"/>
          </p:cNvCxnSpPr>
          <p:nvPr/>
        </p:nvCxnSpPr>
        <p:spPr bwMode="auto">
          <a:xfrm>
            <a:off x="1793875"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19" name="AutoShape 65"/>
          <p:cNvCxnSpPr>
            <a:cxnSpLocks noChangeShapeType="1"/>
            <a:stCxn id="49190" idx="5"/>
            <a:endCxn id="49202" idx="1"/>
          </p:cNvCxnSpPr>
          <p:nvPr/>
        </p:nvCxnSpPr>
        <p:spPr bwMode="auto">
          <a:xfrm>
            <a:off x="2814638" y="5499100"/>
            <a:ext cx="860425"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20" name="AutoShape 66"/>
          <p:cNvCxnSpPr>
            <a:cxnSpLocks noChangeShapeType="1"/>
            <a:stCxn id="49191" idx="5"/>
            <a:endCxn id="49203" idx="1"/>
          </p:cNvCxnSpPr>
          <p:nvPr/>
        </p:nvCxnSpPr>
        <p:spPr bwMode="auto">
          <a:xfrm>
            <a:off x="3825875"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21" name="AutoShape 67"/>
          <p:cNvCxnSpPr>
            <a:cxnSpLocks noChangeShapeType="1"/>
            <a:stCxn id="49192" idx="5"/>
            <a:endCxn id="49204" idx="1"/>
          </p:cNvCxnSpPr>
          <p:nvPr/>
        </p:nvCxnSpPr>
        <p:spPr bwMode="auto">
          <a:xfrm>
            <a:off x="4846638"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22" name="AutoShape 68"/>
          <p:cNvCxnSpPr>
            <a:cxnSpLocks noChangeShapeType="1"/>
            <a:stCxn id="49193" idx="5"/>
            <a:endCxn id="49205" idx="1"/>
          </p:cNvCxnSpPr>
          <p:nvPr/>
        </p:nvCxnSpPr>
        <p:spPr bwMode="auto">
          <a:xfrm>
            <a:off x="5918200" y="5549900"/>
            <a:ext cx="819150" cy="7937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23" name="AutoShape 69"/>
          <p:cNvCxnSpPr>
            <a:cxnSpLocks noChangeShapeType="1"/>
            <a:stCxn id="49173" idx="4"/>
            <a:endCxn id="49195" idx="0"/>
          </p:cNvCxnSpPr>
          <p:nvPr/>
        </p:nvCxnSpPr>
        <p:spPr bwMode="auto">
          <a:xfrm>
            <a:off x="171926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24" name="AutoShape 70"/>
          <p:cNvCxnSpPr>
            <a:cxnSpLocks noChangeShapeType="1"/>
            <a:stCxn id="49168" idx="4"/>
            <a:endCxn id="49190" idx="0"/>
          </p:cNvCxnSpPr>
          <p:nvPr/>
        </p:nvCxnSpPr>
        <p:spPr bwMode="auto">
          <a:xfrm>
            <a:off x="2740025"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25" name="AutoShape 71"/>
          <p:cNvCxnSpPr>
            <a:cxnSpLocks noChangeShapeType="1"/>
            <a:stCxn id="49169" idx="4"/>
            <a:endCxn id="49191" idx="0"/>
          </p:cNvCxnSpPr>
          <p:nvPr/>
        </p:nvCxnSpPr>
        <p:spPr bwMode="auto">
          <a:xfrm>
            <a:off x="375126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26" name="AutoShape 72"/>
          <p:cNvCxnSpPr>
            <a:cxnSpLocks noChangeShapeType="1"/>
            <a:stCxn id="49170" idx="4"/>
            <a:endCxn id="49192" idx="0"/>
          </p:cNvCxnSpPr>
          <p:nvPr/>
        </p:nvCxnSpPr>
        <p:spPr bwMode="auto">
          <a:xfrm>
            <a:off x="4770438" y="4568825"/>
            <a:ext cx="1587" cy="7318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27" name="AutoShape 73"/>
          <p:cNvCxnSpPr>
            <a:cxnSpLocks noChangeShapeType="1"/>
            <a:stCxn id="49171" idx="4"/>
            <a:endCxn id="49193" idx="0"/>
          </p:cNvCxnSpPr>
          <p:nvPr/>
        </p:nvCxnSpPr>
        <p:spPr bwMode="auto">
          <a:xfrm>
            <a:off x="5792788" y="4568825"/>
            <a:ext cx="6350" cy="676275"/>
          </a:xfrm>
          <a:prstGeom prst="straightConnector1">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28" name="AutoShape 74"/>
          <p:cNvCxnSpPr>
            <a:cxnSpLocks noChangeShapeType="1"/>
            <a:stCxn id="49172" idx="4"/>
            <a:endCxn id="49194" idx="0"/>
          </p:cNvCxnSpPr>
          <p:nvPr/>
        </p:nvCxnSpPr>
        <p:spPr bwMode="auto">
          <a:xfrm>
            <a:off x="6813550"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29" name="AutoShape 75"/>
          <p:cNvCxnSpPr>
            <a:cxnSpLocks noChangeShapeType="1"/>
            <a:stCxn id="49173" idx="5"/>
            <a:endCxn id="49190" idx="1"/>
          </p:cNvCxnSpPr>
          <p:nvPr/>
        </p:nvCxnSpPr>
        <p:spPr bwMode="auto">
          <a:xfrm>
            <a:off x="1793875"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30" name="AutoShape 76"/>
          <p:cNvCxnSpPr>
            <a:cxnSpLocks noChangeShapeType="1"/>
            <a:stCxn id="49168" idx="5"/>
            <a:endCxn id="49191" idx="1"/>
          </p:cNvCxnSpPr>
          <p:nvPr/>
        </p:nvCxnSpPr>
        <p:spPr bwMode="auto">
          <a:xfrm>
            <a:off x="2814638" y="4537075"/>
            <a:ext cx="860425"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31" name="AutoShape 77"/>
          <p:cNvCxnSpPr>
            <a:cxnSpLocks noChangeShapeType="1"/>
            <a:stCxn id="49169" idx="5"/>
            <a:endCxn id="49192" idx="1"/>
          </p:cNvCxnSpPr>
          <p:nvPr/>
        </p:nvCxnSpPr>
        <p:spPr bwMode="auto">
          <a:xfrm>
            <a:off x="3825875"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32" name="AutoShape 78"/>
          <p:cNvCxnSpPr>
            <a:cxnSpLocks noChangeShapeType="1"/>
            <a:stCxn id="49170" idx="5"/>
            <a:endCxn id="49193" idx="1"/>
          </p:cNvCxnSpPr>
          <p:nvPr/>
        </p:nvCxnSpPr>
        <p:spPr bwMode="auto">
          <a:xfrm>
            <a:off x="4845050" y="4538663"/>
            <a:ext cx="833438" cy="755650"/>
          </a:xfrm>
          <a:prstGeom prst="straightConnector1">
            <a:avLst/>
          </a:prstGeom>
          <a:noFill/>
          <a:ln w="3175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49233" name="AutoShape 79"/>
          <p:cNvCxnSpPr>
            <a:cxnSpLocks noChangeShapeType="1"/>
            <a:stCxn id="49171" idx="5"/>
            <a:endCxn id="49194" idx="1"/>
          </p:cNvCxnSpPr>
          <p:nvPr/>
        </p:nvCxnSpPr>
        <p:spPr bwMode="auto">
          <a:xfrm>
            <a:off x="5867400"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9234" name="Oval 80"/>
          <p:cNvSpPr>
            <a:spLocks noChangeArrowheads="1"/>
          </p:cNvSpPr>
          <p:nvPr/>
        </p:nvSpPr>
        <p:spPr bwMode="auto">
          <a:xfrm>
            <a:off x="772636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9235" name="AutoShape 81"/>
          <p:cNvCxnSpPr>
            <a:cxnSpLocks noChangeShapeType="1"/>
            <a:stCxn id="49162" idx="6"/>
            <a:endCxn id="49234" idx="2"/>
          </p:cNvCxnSpPr>
          <p:nvPr/>
        </p:nvCxnSpPr>
        <p:spPr bwMode="auto">
          <a:xfrm>
            <a:off x="6927850" y="3443288"/>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9236" name="Oval 82"/>
          <p:cNvSpPr>
            <a:spLocks noChangeArrowheads="1"/>
          </p:cNvSpPr>
          <p:nvPr/>
        </p:nvSpPr>
        <p:spPr bwMode="auto">
          <a:xfrm>
            <a:off x="772636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9237" name="AutoShape 83"/>
          <p:cNvCxnSpPr>
            <a:cxnSpLocks noChangeShapeType="1"/>
            <a:stCxn id="49172" idx="6"/>
            <a:endCxn id="49236" idx="2"/>
          </p:cNvCxnSpPr>
          <p:nvPr/>
        </p:nvCxnSpPr>
        <p:spPr bwMode="auto">
          <a:xfrm>
            <a:off x="6927850" y="4454525"/>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38" name="AutoShape 84"/>
          <p:cNvCxnSpPr>
            <a:cxnSpLocks noChangeShapeType="1"/>
            <a:stCxn id="49234" idx="4"/>
            <a:endCxn id="49236" idx="0"/>
          </p:cNvCxnSpPr>
          <p:nvPr/>
        </p:nvCxnSpPr>
        <p:spPr bwMode="auto">
          <a:xfrm>
            <a:off x="7834313"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39" name="AutoShape 85"/>
          <p:cNvCxnSpPr>
            <a:cxnSpLocks noChangeShapeType="1"/>
            <a:stCxn id="49162" idx="5"/>
            <a:endCxn id="49236" idx="1"/>
          </p:cNvCxnSpPr>
          <p:nvPr/>
        </p:nvCxnSpPr>
        <p:spPr bwMode="auto">
          <a:xfrm>
            <a:off x="6888163"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9240" name="Oval 86"/>
          <p:cNvSpPr>
            <a:spLocks noChangeArrowheads="1"/>
          </p:cNvSpPr>
          <p:nvPr/>
        </p:nvSpPr>
        <p:spPr bwMode="auto">
          <a:xfrm>
            <a:off x="772636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49241" name="AutoShape 87"/>
          <p:cNvCxnSpPr>
            <a:cxnSpLocks noChangeShapeType="1"/>
            <a:stCxn id="49194" idx="6"/>
            <a:endCxn id="49240" idx="2"/>
          </p:cNvCxnSpPr>
          <p:nvPr/>
        </p:nvCxnSpPr>
        <p:spPr bwMode="auto">
          <a:xfrm>
            <a:off x="6927850" y="5416550"/>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9242" name="Oval 88"/>
          <p:cNvSpPr>
            <a:spLocks noChangeArrowheads="1"/>
          </p:cNvSpPr>
          <p:nvPr/>
        </p:nvSpPr>
        <p:spPr bwMode="auto">
          <a:xfrm>
            <a:off x="7659688" y="6251575"/>
            <a:ext cx="349250" cy="350838"/>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m-n</a:t>
            </a:r>
          </a:p>
        </p:txBody>
      </p:sp>
      <p:cxnSp>
        <p:nvCxnSpPr>
          <p:cNvPr id="49243" name="AutoShape 89"/>
          <p:cNvCxnSpPr>
            <a:cxnSpLocks noChangeShapeType="1"/>
            <a:stCxn id="49205" idx="6"/>
            <a:endCxn id="49242" idx="2"/>
          </p:cNvCxnSpPr>
          <p:nvPr/>
        </p:nvCxnSpPr>
        <p:spPr bwMode="auto">
          <a:xfrm>
            <a:off x="6927850" y="6427788"/>
            <a:ext cx="72390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44" name="AutoShape 90"/>
          <p:cNvCxnSpPr>
            <a:cxnSpLocks noChangeShapeType="1"/>
            <a:stCxn id="49240" idx="4"/>
            <a:endCxn id="49242" idx="0"/>
          </p:cNvCxnSpPr>
          <p:nvPr/>
        </p:nvCxnSpPr>
        <p:spPr bwMode="auto">
          <a:xfrm>
            <a:off x="7834313" y="5530850"/>
            <a:ext cx="0" cy="71437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45" name="AutoShape 91"/>
          <p:cNvCxnSpPr>
            <a:cxnSpLocks noChangeShapeType="1"/>
            <a:stCxn id="49194" idx="5"/>
            <a:endCxn id="49242" idx="1"/>
          </p:cNvCxnSpPr>
          <p:nvPr/>
        </p:nvCxnSpPr>
        <p:spPr bwMode="auto">
          <a:xfrm>
            <a:off x="6888163" y="5499100"/>
            <a:ext cx="822325"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46" name="AutoShape 92"/>
          <p:cNvCxnSpPr>
            <a:cxnSpLocks noChangeShapeType="1"/>
            <a:stCxn id="49236" idx="4"/>
            <a:endCxn id="49240" idx="0"/>
          </p:cNvCxnSpPr>
          <p:nvPr/>
        </p:nvCxnSpPr>
        <p:spPr bwMode="auto">
          <a:xfrm>
            <a:off x="783431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47" name="AutoShape 93"/>
          <p:cNvCxnSpPr>
            <a:cxnSpLocks noChangeShapeType="1"/>
            <a:stCxn id="49172" idx="5"/>
            <a:endCxn id="49240" idx="1"/>
          </p:cNvCxnSpPr>
          <p:nvPr/>
        </p:nvCxnSpPr>
        <p:spPr bwMode="auto">
          <a:xfrm>
            <a:off x="6888163"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9248" name="Text Box 94"/>
          <p:cNvSpPr txBox="1">
            <a:spLocks noChangeArrowheads="1"/>
          </p:cNvSpPr>
          <p:nvPr/>
        </p:nvSpPr>
        <p:spPr bwMode="auto">
          <a:xfrm>
            <a:off x="1066800" y="42894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1</a:t>
            </a:r>
            <a:endParaRPr lang="en-US" sz="1400"/>
          </a:p>
        </p:txBody>
      </p:sp>
      <p:sp>
        <p:nvSpPr>
          <p:cNvPr id="49249" name="Text Box 95"/>
          <p:cNvSpPr txBox="1">
            <a:spLocks noChangeArrowheads="1"/>
          </p:cNvSpPr>
          <p:nvPr/>
        </p:nvSpPr>
        <p:spPr bwMode="auto">
          <a:xfrm>
            <a:off x="1066800" y="52546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2</a:t>
            </a:r>
            <a:endParaRPr lang="en-US" sz="1400"/>
          </a:p>
        </p:txBody>
      </p:sp>
      <p:sp>
        <p:nvSpPr>
          <p:cNvPr id="49250" name="Text Box 96"/>
          <p:cNvSpPr txBox="1">
            <a:spLocks noChangeArrowheads="1"/>
          </p:cNvSpPr>
          <p:nvPr/>
        </p:nvSpPr>
        <p:spPr bwMode="auto">
          <a:xfrm>
            <a:off x="25638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1</a:t>
            </a:r>
            <a:endParaRPr lang="en-US" sz="1400"/>
          </a:p>
        </p:txBody>
      </p:sp>
      <p:sp>
        <p:nvSpPr>
          <p:cNvPr id="49251" name="Text Box 97"/>
          <p:cNvSpPr txBox="1">
            <a:spLocks noChangeArrowheads="1"/>
          </p:cNvSpPr>
          <p:nvPr/>
        </p:nvSpPr>
        <p:spPr bwMode="auto">
          <a:xfrm>
            <a:off x="1066800" y="6262688"/>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3</a:t>
            </a:r>
            <a:endParaRPr lang="en-US" sz="1400"/>
          </a:p>
        </p:txBody>
      </p:sp>
      <p:sp>
        <p:nvSpPr>
          <p:cNvPr id="49252" name="Text Box 98"/>
          <p:cNvSpPr txBox="1">
            <a:spLocks noChangeArrowheads="1"/>
          </p:cNvSpPr>
          <p:nvPr/>
        </p:nvSpPr>
        <p:spPr bwMode="auto">
          <a:xfrm>
            <a:off x="3584575"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2</a:t>
            </a:r>
            <a:endParaRPr lang="en-US" sz="1400"/>
          </a:p>
        </p:txBody>
      </p:sp>
      <p:sp>
        <p:nvSpPr>
          <p:cNvPr id="49253" name="Text Box 99"/>
          <p:cNvSpPr txBox="1">
            <a:spLocks noChangeArrowheads="1"/>
          </p:cNvSpPr>
          <p:nvPr/>
        </p:nvSpPr>
        <p:spPr bwMode="auto">
          <a:xfrm>
            <a:off x="4605338"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3</a:t>
            </a:r>
            <a:endParaRPr lang="en-US" sz="1400"/>
          </a:p>
        </p:txBody>
      </p:sp>
      <p:sp>
        <p:nvSpPr>
          <p:cNvPr id="49254" name="Text Box 100"/>
          <p:cNvSpPr txBox="1">
            <a:spLocks noChangeArrowheads="1"/>
          </p:cNvSpPr>
          <p:nvPr/>
        </p:nvSpPr>
        <p:spPr bwMode="auto">
          <a:xfrm>
            <a:off x="5627688"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4</a:t>
            </a:r>
            <a:endParaRPr lang="en-US" sz="1400"/>
          </a:p>
        </p:txBody>
      </p:sp>
      <p:sp>
        <p:nvSpPr>
          <p:cNvPr id="49255" name="Text Box 101"/>
          <p:cNvSpPr txBox="1">
            <a:spLocks noChangeArrowheads="1"/>
          </p:cNvSpPr>
          <p:nvPr/>
        </p:nvSpPr>
        <p:spPr bwMode="auto">
          <a:xfrm>
            <a:off x="6648450" y="2927350"/>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5</a:t>
            </a:r>
            <a:endParaRPr lang="en-US" sz="1400"/>
          </a:p>
        </p:txBody>
      </p:sp>
      <p:sp>
        <p:nvSpPr>
          <p:cNvPr id="49256" name="Text Box 102"/>
          <p:cNvSpPr txBox="1">
            <a:spLocks noChangeArrowheads="1"/>
          </p:cNvSpPr>
          <p:nvPr/>
        </p:nvSpPr>
        <p:spPr bwMode="auto">
          <a:xfrm>
            <a:off x="76692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6</a:t>
            </a:r>
            <a:endParaRPr lang="en-US" sz="1400"/>
          </a:p>
        </p:txBody>
      </p:sp>
      <p:sp>
        <p:nvSpPr>
          <p:cNvPr id="49257" name="Text Box 103"/>
          <p:cNvSpPr txBox="1">
            <a:spLocks noChangeArrowheads="1"/>
          </p:cNvSpPr>
          <p:nvPr/>
        </p:nvSpPr>
        <p:spPr bwMode="auto">
          <a:xfrm>
            <a:off x="1135063" y="3267075"/>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49258" name="Text Box 104"/>
          <p:cNvSpPr txBox="1">
            <a:spLocks noChangeArrowheads="1"/>
          </p:cNvSpPr>
          <p:nvPr/>
        </p:nvSpPr>
        <p:spPr bwMode="auto">
          <a:xfrm>
            <a:off x="16113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49259" name="Oval 105"/>
          <p:cNvSpPr>
            <a:spLocks noChangeArrowheads="1"/>
          </p:cNvSpPr>
          <p:nvPr/>
        </p:nvSpPr>
        <p:spPr bwMode="auto">
          <a:xfrm>
            <a:off x="1543050" y="3267075"/>
            <a:ext cx="339725" cy="341313"/>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0-0</a:t>
            </a:r>
          </a:p>
        </p:txBody>
      </p:sp>
      <p:sp>
        <p:nvSpPr>
          <p:cNvPr id="49260" name="Text Box 110"/>
          <p:cNvSpPr txBox="1">
            <a:spLocks noChangeArrowheads="1"/>
          </p:cNvSpPr>
          <p:nvPr/>
        </p:nvSpPr>
        <p:spPr bwMode="auto">
          <a:xfrm>
            <a:off x="5649913" y="2459038"/>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olidFill>
                  <a:schemeClr val="accent1"/>
                </a:solidFill>
              </a:rPr>
              <a:t>j</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D473995D-8B75-49E2-B464-0E66784CE267}" type="slidenum">
              <a:rPr lang="en-US" sz="800"/>
              <a:pPr/>
              <a:t>47</a:t>
            </a:fld>
            <a:endParaRPr lang="en-US" sz="1400"/>
          </a:p>
        </p:txBody>
      </p:sp>
      <p:sp>
        <p:nvSpPr>
          <p:cNvPr id="50179" name="Rectangle 2"/>
          <p:cNvSpPr>
            <a:spLocks noGrp="1" noChangeArrowheads="1"/>
          </p:cNvSpPr>
          <p:nvPr>
            <p:ph type="body" idx="1"/>
          </p:nvPr>
        </p:nvSpPr>
        <p:spPr/>
        <p:txBody>
          <a:bodyPr/>
          <a:lstStyle/>
          <a:p>
            <a:pPr marL="0" indent="0"/>
            <a:r>
              <a:rPr lang="en-US"/>
              <a:t>Edit distance graph.</a:t>
            </a:r>
          </a:p>
          <a:p>
            <a:pPr lvl="1"/>
            <a:r>
              <a:rPr lang="en-US"/>
              <a:t>Let g(i, j) be shortest path from (i, j) to (m, n).</a:t>
            </a:r>
          </a:p>
          <a:p>
            <a:pPr lvl="1"/>
            <a:r>
              <a:rPr lang="en-US"/>
              <a:t>Can compute by reversing the edge orientations and inverting the roles of (0, 0) and (m, n)</a:t>
            </a:r>
          </a:p>
          <a:p>
            <a:pPr lvl="1"/>
            <a:endParaRPr lang="en-US"/>
          </a:p>
        </p:txBody>
      </p:sp>
      <p:sp>
        <p:nvSpPr>
          <p:cNvPr id="50180" name="Rectangle 3"/>
          <p:cNvSpPr>
            <a:spLocks noGrp="1" noChangeArrowheads="1"/>
          </p:cNvSpPr>
          <p:nvPr>
            <p:ph type="title"/>
          </p:nvPr>
        </p:nvSpPr>
        <p:spPr/>
        <p:txBody>
          <a:bodyPr/>
          <a:lstStyle/>
          <a:p>
            <a:r>
              <a:rPr lang="en-US"/>
              <a:t>Sequence Alignment:  Linear Space</a:t>
            </a:r>
          </a:p>
        </p:txBody>
      </p:sp>
      <p:sp>
        <p:nvSpPr>
          <p:cNvPr id="50181" name="Oval 214"/>
          <p:cNvSpPr>
            <a:spLocks noChangeArrowheads="1"/>
          </p:cNvSpPr>
          <p:nvPr/>
        </p:nvSpPr>
        <p:spPr bwMode="auto">
          <a:xfrm>
            <a:off x="2632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182" name="Oval 215"/>
          <p:cNvSpPr>
            <a:spLocks noChangeArrowheads="1"/>
          </p:cNvSpPr>
          <p:nvPr/>
        </p:nvSpPr>
        <p:spPr bwMode="auto">
          <a:xfrm>
            <a:off x="364331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183" name="Oval 216"/>
          <p:cNvSpPr>
            <a:spLocks noChangeArrowheads="1"/>
          </p:cNvSpPr>
          <p:nvPr/>
        </p:nvSpPr>
        <p:spPr bwMode="auto">
          <a:xfrm>
            <a:off x="4664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184" name="Oval 217"/>
          <p:cNvSpPr>
            <a:spLocks noChangeArrowheads="1"/>
          </p:cNvSpPr>
          <p:nvPr/>
        </p:nvSpPr>
        <p:spPr bwMode="auto">
          <a:xfrm>
            <a:off x="5684838"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185" name="Oval 218"/>
          <p:cNvSpPr>
            <a:spLocks noChangeArrowheads="1"/>
          </p:cNvSpPr>
          <p:nvPr/>
        </p:nvSpPr>
        <p:spPr bwMode="auto">
          <a:xfrm>
            <a:off x="6705600"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0186" name="AutoShape 219"/>
          <p:cNvCxnSpPr>
            <a:cxnSpLocks noChangeShapeType="1"/>
            <a:stCxn id="50282" idx="6"/>
            <a:endCxn id="50181" idx="2"/>
          </p:cNvCxnSpPr>
          <p:nvPr/>
        </p:nvCxnSpPr>
        <p:spPr bwMode="auto">
          <a:xfrm>
            <a:off x="1890713" y="3438525"/>
            <a:ext cx="735012" cy="4763"/>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187" name="AutoShape 220"/>
          <p:cNvCxnSpPr>
            <a:cxnSpLocks noChangeShapeType="1"/>
            <a:stCxn id="50181" idx="6"/>
            <a:endCxn id="50182" idx="2"/>
          </p:cNvCxnSpPr>
          <p:nvPr/>
        </p:nvCxnSpPr>
        <p:spPr bwMode="auto">
          <a:xfrm>
            <a:off x="2852738" y="3443288"/>
            <a:ext cx="782637"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188" name="AutoShape 221"/>
          <p:cNvCxnSpPr>
            <a:cxnSpLocks noChangeShapeType="1"/>
            <a:stCxn id="50182" idx="6"/>
            <a:endCxn id="50183" idx="2"/>
          </p:cNvCxnSpPr>
          <p:nvPr/>
        </p:nvCxnSpPr>
        <p:spPr bwMode="auto">
          <a:xfrm>
            <a:off x="3863975" y="3443288"/>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189" name="AutoShape 222"/>
          <p:cNvCxnSpPr>
            <a:cxnSpLocks noChangeShapeType="1"/>
            <a:stCxn id="50183" idx="6"/>
            <a:endCxn id="50184" idx="2"/>
          </p:cNvCxnSpPr>
          <p:nvPr/>
        </p:nvCxnSpPr>
        <p:spPr bwMode="auto">
          <a:xfrm>
            <a:off x="4884738" y="3443288"/>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190" name="AutoShape 223"/>
          <p:cNvCxnSpPr>
            <a:cxnSpLocks noChangeShapeType="1"/>
            <a:stCxn id="50184" idx="6"/>
            <a:endCxn id="50185" idx="2"/>
          </p:cNvCxnSpPr>
          <p:nvPr/>
        </p:nvCxnSpPr>
        <p:spPr bwMode="auto">
          <a:xfrm>
            <a:off x="5907088" y="3443288"/>
            <a:ext cx="792162"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0191" name="Oval 224"/>
          <p:cNvSpPr>
            <a:spLocks noChangeArrowheads="1"/>
          </p:cNvSpPr>
          <p:nvPr/>
        </p:nvSpPr>
        <p:spPr bwMode="auto">
          <a:xfrm>
            <a:off x="2632075"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192" name="Oval 225"/>
          <p:cNvSpPr>
            <a:spLocks noChangeArrowheads="1"/>
          </p:cNvSpPr>
          <p:nvPr/>
        </p:nvSpPr>
        <p:spPr bwMode="auto">
          <a:xfrm>
            <a:off x="3643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193" name="Oval 226"/>
          <p:cNvSpPr>
            <a:spLocks noChangeArrowheads="1"/>
          </p:cNvSpPr>
          <p:nvPr/>
        </p:nvSpPr>
        <p:spPr bwMode="auto">
          <a:xfrm>
            <a:off x="4602163" y="4287838"/>
            <a:ext cx="341312" cy="341312"/>
          </a:xfrm>
          <a:prstGeom prst="ellipse">
            <a:avLst/>
          </a:prstGeom>
          <a:solidFill>
            <a:schemeClr val="accent1"/>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i-j</a:t>
            </a:r>
          </a:p>
        </p:txBody>
      </p:sp>
      <p:sp>
        <p:nvSpPr>
          <p:cNvPr id="50194" name="Oval 227"/>
          <p:cNvSpPr>
            <a:spLocks noChangeArrowheads="1"/>
          </p:cNvSpPr>
          <p:nvPr/>
        </p:nvSpPr>
        <p:spPr bwMode="auto">
          <a:xfrm>
            <a:off x="5684838"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195" name="Oval 228"/>
          <p:cNvSpPr>
            <a:spLocks noChangeArrowheads="1"/>
          </p:cNvSpPr>
          <p:nvPr/>
        </p:nvSpPr>
        <p:spPr bwMode="auto">
          <a:xfrm>
            <a:off x="6705600"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196" name="Oval 229"/>
          <p:cNvSpPr>
            <a:spLocks noChangeArrowheads="1"/>
          </p:cNvSpPr>
          <p:nvPr/>
        </p:nvSpPr>
        <p:spPr bwMode="auto">
          <a:xfrm>
            <a:off x="1611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0197" name="AutoShape 230"/>
          <p:cNvCxnSpPr>
            <a:cxnSpLocks noChangeShapeType="1"/>
            <a:stCxn id="50196" idx="6"/>
            <a:endCxn id="50191" idx="2"/>
          </p:cNvCxnSpPr>
          <p:nvPr/>
        </p:nvCxnSpPr>
        <p:spPr bwMode="auto">
          <a:xfrm>
            <a:off x="1831975" y="4454525"/>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198" name="AutoShape 231"/>
          <p:cNvCxnSpPr>
            <a:cxnSpLocks noChangeShapeType="1"/>
            <a:stCxn id="50191" idx="6"/>
            <a:endCxn id="50192" idx="2"/>
          </p:cNvCxnSpPr>
          <p:nvPr/>
        </p:nvCxnSpPr>
        <p:spPr bwMode="auto">
          <a:xfrm>
            <a:off x="2852738" y="4454525"/>
            <a:ext cx="782637"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199" name="AutoShape 232"/>
          <p:cNvCxnSpPr>
            <a:cxnSpLocks noChangeShapeType="1"/>
            <a:stCxn id="50192" idx="6"/>
            <a:endCxn id="50193" idx="2"/>
          </p:cNvCxnSpPr>
          <p:nvPr/>
        </p:nvCxnSpPr>
        <p:spPr bwMode="auto">
          <a:xfrm>
            <a:off x="3865563" y="4454525"/>
            <a:ext cx="728662" cy="4763"/>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00" name="AutoShape 233"/>
          <p:cNvCxnSpPr>
            <a:cxnSpLocks noChangeShapeType="1"/>
            <a:stCxn id="50193" idx="6"/>
            <a:endCxn id="50194" idx="2"/>
          </p:cNvCxnSpPr>
          <p:nvPr/>
        </p:nvCxnSpPr>
        <p:spPr bwMode="auto">
          <a:xfrm flipV="1">
            <a:off x="4951413" y="4454525"/>
            <a:ext cx="725487" cy="4763"/>
          </a:xfrm>
          <a:prstGeom prst="straightConnector1">
            <a:avLst/>
          </a:prstGeom>
          <a:noFill/>
          <a:ln w="31750">
            <a:solidFill>
              <a:srgbClr val="003399"/>
            </a:solidFill>
            <a:round/>
            <a:headEnd type="triangle" w="med" len="med"/>
            <a:tailEnd/>
          </a:ln>
          <a:extLst>
            <a:ext uri="{909E8E84-426E-40DD-AFC4-6F175D3DCCD1}">
              <a14:hiddenFill xmlns:a14="http://schemas.microsoft.com/office/drawing/2010/main">
                <a:noFill/>
              </a14:hiddenFill>
            </a:ext>
          </a:extLst>
        </p:spPr>
      </p:cxnSp>
      <p:cxnSp>
        <p:nvCxnSpPr>
          <p:cNvPr id="50201" name="AutoShape 234"/>
          <p:cNvCxnSpPr>
            <a:cxnSpLocks noChangeShapeType="1"/>
            <a:stCxn id="50194" idx="6"/>
            <a:endCxn id="50195" idx="2"/>
          </p:cNvCxnSpPr>
          <p:nvPr/>
        </p:nvCxnSpPr>
        <p:spPr bwMode="auto">
          <a:xfrm>
            <a:off x="5907088" y="4454525"/>
            <a:ext cx="792162"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02" name="AutoShape 235"/>
          <p:cNvCxnSpPr>
            <a:cxnSpLocks noChangeShapeType="1"/>
            <a:stCxn id="50282" idx="4"/>
            <a:endCxn id="50196" idx="0"/>
          </p:cNvCxnSpPr>
          <p:nvPr/>
        </p:nvCxnSpPr>
        <p:spPr bwMode="auto">
          <a:xfrm>
            <a:off x="1712913" y="3614738"/>
            <a:ext cx="6350" cy="72548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03" name="AutoShape 236"/>
          <p:cNvCxnSpPr>
            <a:cxnSpLocks noChangeShapeType="1"/>
            <a:stCxn id="50181" idx="4"/>
            <a:endCxn id="50191" idx="0"/>
          </p:cNvCxnSpPr>
          <p:nvPr/>
        </p:nvCxnSpPr>
        <p:spPr bwMode="auto">
          <a:xfrm>
            <a:off x="2740025" y="3557588"/>
            <a:ext cx="0" cy="78263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04" name="AutoShape 237"/>
          <p:cNvCxnSpPr>
            <a:cxnSpLocks noChangeShapeType="1"/>
            <a:stCxn id="50182" idx="4"/>
            <a:endCxn id="50192" idx="0"/>
          </p:cNvCxnSpPr>
          <p:nvPr/>
        </p:nvCxnSpPr>
        <p:spPr bwMode="auto">
          <a:xfrm>
            <a:off x="3751263" y="3557588"/>
            <a:ext cx="0" cy="78263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05" name="AutoShape 238"/>
          <p:cNvCxnSpPr>
            <a:cxnSpLocks noChangeShapeType="1"/>
            <a:stCxn id="50183" idx="4"/>
            <a:endCxn id="50193" idx="0"/>
          </p:cNvCxnSpPr>
          <p:nvPr/>
        </p:nvCxnSpPr>
        <p:spPr bwMode="auto">
          <a:xfrm>
            <a:off x="4772025" y="3557588"/>
            <a:ext cx="1588" cy="7223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06" name="AutoShape 239"/>
          <p:cNvCxnSpPr>
            <a:cxnSpLocks noChangeShapeType="1"/>
            <a:stCxn id="50184" idx="4"/>
            <a:endCxn id="50194" idx="0"/>
          </p:cNvCxnSpPr>
          <p:nvPr/>
        </p:nvCxnSpPr>
        <p:spPr bwMode="auto">
          <a:xfrm>
            <a:off x="5792788" y="3557588"/>
            <a:ext cx="0" cy="78263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07" name="AutoShape 240"/>
          <p:cNvCxnSpPr>
            <a:cxnSpLocks noChangeShapeType="1"/>
            <a:stCxn id="50185" idx="4"/>
            <a:endCxn id="50195" idx="0"/>
          </p:cNvCxnSpPr>
          <p:nvPr/>
        </p:nvCxnSpPr>
        <p:spPr bwMode="auto">
          <a:xfrm>
            <a:off x="6813550" y="3557588"/>
            <a:ext cx="0" cy="78263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08" name="AutoShape 241"/>
          <p:cNvCxnSpPr>
            <a:cxnSpLocks noChangeShapeType="1"/>
            <a:stCxn id="50282" idx="5"/>
            <a:endCxn id="50191" idx="1"/>
          </p:cNvCxnSpPr>
          <p:nvPr/>
        </p:nvCxnSpPr>
        <p:spPr bwMode="auto">
          <a:xfrm>
            <a:off x="1833563" y="3565525"/>
            <a:ext cx="830262" cy="804863"/>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09" name="AutoShape 242"/>
          <p:cNvCxnSpPr>
            <a:cxnSpLocks noChangeShapeType="1"/>
            <a:stCxn id="50181" idx="5"/>
            <a:endCxn id="50192" idx="1"/>
          </p:cNvCxnSpPr>
          <p:nvPr/>
        </p:nvCxnSpPr>
        <p:spPr bwMode="auto">
          <a:xfrm>
            <a:off x="2814638" y="3525838"/>
            <a:ext cx="860425"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10" name="AutoShape 243"/>
          <p:cNvCxnSpPr>
            <a:cxnSpLocks noChangeShapeType="1"/>
            <a:stCxn id="50182" idx="5"/>
            <a:endCxn id="50193" idx="1"/>
          </p:cNvCxnSpPr>
          <p:nvPr/>
        </p:nvCxnSpPr>
        <p:spPr bwMode="auto">
          <a:xfrm>
            <a:off x="3825875" y="3525838"/>
            <a:ext cx="825500" cy="80327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11" name="AutoShape 244"/>
          <p:cNvCxnSpPr>
            <a:cxnSpLocks noChangeShapeType="1"/>
            <a:stCxn id="50183" idx="5"/>
            <a:endCxn id="50194" idx="1"/>
          </p:cNvCxnSpPr>
          <p:nvPr/>
        </p:nvCxnSpPr>
        <p:spPr bwMode="auto">
          <a:xfrm>
            <a:off x="4846638" y="3525838"/>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12" name="AutoShape 245"/>
          <p:cNvCxnSpPr>
            <a:cxnSpLocks noChangeShapeType="1"/>
            <a:stCxn id="50184" idx="5"/>
            <a:endCxn id="50195" idx="1"/>
          </p:cNvCxnSpPr>
          <p:nvPr/>
        </p:nvCxnSpPr>
        <p:spPr bwMode="auto">
          <a:xfrm>
            <a:off x="5867400" y="3525838"/>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0213" name="Oval 246"/>
          <p:cNvSpPr>
            <a:spLocks noChangeArrowheads="1"/>
          </p:cNvSpPr>
          <p:nvPr/>
        </p:nvSpPr>
        <p:spPr bwMode="auto">
          <a:xfrm>
            <a:off x="2632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214" name="Oval 247"/>
          <p:cNvSpPr>
            <a:spLocks noChangeArrowheads="1"/>
          </p:cNvSpPr>
          <p:nvPr/>
        </p:nvSpPr>
        <p:spPr bwMode="auto">
          <a:xfrm>
            <a:off x="3643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215" name="Oval 248"/>
          <p:cNvSpPr>
            <a:spLocks noChangeArrowheads="1"/>
          </p:cNvSpPr>
          <p:nvPr/>
        </p:nvSpPr>
        <p:spPr bwMode="auto">
          <a:xfrm>
            <a:off x="4664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216" name="Oval 249"/>
          <p:cNvSpPr>
            <a:spLocks noChangeArrowheads="1"/>
          </p:cNvSpPr>
          <p:nvPr/>
        </p:nvSpPr>
        <p:spPr bwMode="auto">
          <a:xfrm>
            <a:off x="5684838"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217" name="Oval 250"/>
          <p:cNvSpPr>
            <a:spLocks noChangeArrowheads="1"/>
          </p:cNvSpPr>
          <p:nvPr/>
        </p:nvSpPr>
        <p:spPr bwMode="auto">
          <a:xfrm>
            <a:off x="6705600"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218" name="Oval 251"/>
          <p:cNvSpPr>
            <a:spLocks noChangeArrowheads="1"/>
          </p:cNvSpPr>
          <p:nvPr/>
        </p:nvSpPr>
        <p:spPr bwMode="auto">
          <a:xfrm>
            <a:off x="1611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0219" name="AutoShape 252"/>
          <p:cNvCxnSpPr>
            <a:cxnSpLocks noChangeShapeType="1"/>
            <a:stCxn id="50218" idx="6"/>
            <a:endCxn id="50213" idx="2"/>
          </p:cNvCxnSpPr>
          <p:nvPr/>
        </p:nvCxnSpPr>
        <p:spPr bwMode="auto">
          <a:xfrm>
            <a:off x="1831975" y="5416550"/>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20" name="AutoShape 253"/>
          <p:cNvCxnSpPr>
            <a:cxnSpLocks noChangeShapeType="1"/>
            <a:stCxn id="50213" idx="6"/>
            <a:endCxn id="50214" idx="2"/>
          </p:cNvCxnSpPr>
          <p:nvPr/>
        </p:nvCxnSpPr>
        <p:spPr bwMode="auto">
          <a:xfrm>
            <a:off x="2852738" y="5416550"/>
            <a:ext cx="782637"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21" name="AutoShape 254"/>
          <p:cNvCxnSpPr>
            <a:cxnSpLocks noChangeShapeType="1"/>
            <a:stCxn id="50214" idx="6"/>
            <a:endCxn id="50215" idx="2"/>
          </p:cNvCxnSpPr>
          <p:nvPr/>
        </p:nvCxnSpPr>
        <p:spPr bwMode="auto">
          <a:xfrm>
            <a:off x="3863975" y="5416550"/>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22" name="AutoShape 255"/>
          <p:cNvCxnSpPr>
            <a:cxnSpLocks noChangeShapeType="1"/>
            <a:stCxn id="50215" idx="6"/>
            <a:endCxn id="50216" idx="2"/>
          </p:cNvCxnSpPr>
          <p:nvPr/>
        </p:nvCxnSpPr>
        <p:spPr bwMode="auto">
          <a:xfrm>
            <a:off x="4884738" y="5416550"/>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23" name="AutoShape 256"/>
          <p:cNvCxnSpPr>
            <a:cxnSpLocks noChangeShapeType="1"/>
            <a:stCxn id="50216" idx="6"/>
            <a:endCxn id="50217" idx="2"/>
          </p:cNvCxnSpPr>
          <p:nvPr/>
        </p:nvCxnSpPr>
        <p:spPr bwMode="auto">
          <a:xfrm>
            <a:off x="5907088" y="5416550"/>
            <a:ext cx="792162"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0224" name="Oval 257"/>
          <p:cNvSpPr>
            <a:spLocks noChangeArrowheads="1"/>
          </p:cNvSpPr>
          <p:nvPr/>
        </p:nvSpPr>
        <p:spPr bwMode="auto">
          <a:xfrm>
            <a:off x="2632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225" name="Oval 258"/>
          <p:cNvSpPr>
            <a:spLocks noChangeArrowheads="1"/>
          </p:cNvSpPr>
          <p:nvPr/>
        </p:nvSpPr>
        <p:spPr bwMode="auto">
          <a:xfrm>
            <a:off x="3643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226" name="Oval 259"/>
          <p:cNvSpPr>
            <a:spLocks noChangeArrowheads="1"/>
          </p:cNvSpPr>
          <p:nvPr/>
        </p:nvSpPr>
        <p:spPr bwMode="auto">
          <a:xfrm>
            <a:off x="4664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227" name="Oval 260"/>
          <p:cNvSpPr>
            <a:spLocks noChangeArrowheads="1"/>
          </p:cNvSpPr>
          <p:nvPr/>
        </p:nvSpPr>
        <p:spPr bwMode="auto">
          <a:xfrm>
            <a:off x="5684838"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228" name="Oval 261"/>
          <p:cNvSpPr>
            <a:spLocks noChangeArrowheads="1"/>
          </p:cNvSpPr>
          <p:nvPr/>
        </p:nvSpPr>
        <p:spPr bwMode="auto">
          <a:xfrm>
            <a:off x="6705600"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0229" name="Oval 262"/>
          <p:cNvSpPr>
            <a:spLocks noChangeArrowheads="1"/>
          </p:cNvSpPr>
          <p:nvPr/>
        </p:nvSpPr>
        <p:spPr bwMode="auto">
          <a:xfrm>
            <a:off x="1611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0230" name="AutoShape 263"/>
          <p:cNvCxnSpPr>
            <a:cxnSpLocks noChangeShapeType="1"/>
            <a:stCxn id="50229" idx="6"/>
            <a:endCxn id="50224" idx="2"/>
          </p:cNvCxnSpPr>
          <p:nvPr/>
        </p:nvCxnSpPr>
        <p:spPr bwMode="auto">
          <a:xfrm>
            <a:off x="1831975" y="6427788"/>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31" name="AutoShape 264"/>
          <p:cNvCxnSpPr>
            <a:cxnSpLocks noChangeShapeType="1"/>
            <a:stCxn id="50224" idx="6"/>
            <a:endCxn id="50225" idx="2"/>
          </p:cNvCxnSpPr>
          <p:nvPr/>
        </p:nvCxnSpPr>
        <p:spPr bwMode="auto">
          <a:xfrm>
            <a:off x="2852738" y="6427788"/>
            <a:ext cx="782637"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32" name="AutoShape 265"/>
          <p:cNvCxnSpPr>
            <a:cxnSpLocks noChangeShapeType="1"/>
            <a:stCxn id="50225" idx="6"/>
            <a:endCxn id="50226" idx="2"/>
          </p:cNvCxnSpPr>
          <p:nvPr/>
        </p:nvCxnSpPr>
        <p:spPr bwMode="auto">
          <a:xfrm>
            <a:off x="3863975" y="6427788"/>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33" name="AutoShape 266"/>
          <p:cNvCxnSpPr>
            <a:cxnSpLocks noChangeShapeType="1"/>
            <a:stCxn id="50226" idx="6"/>
            <a:endCxn id="50227" idx="2"/>
          </p:cNvCxnSpPr>
          <p:nvPr/>
        </p:nvCxnSpPr>
        <p:spPr bwMode="auto">
          <a:xfrm>
            <a:off x="4884738" y="6427788"/>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34" name="AutoShape 267"/>
          <p:cNvCxnSpPr>
            <a:cxnSpLocks noChangeShapeType="1"/>
            <a:stCxn id="50227" idx="6"/>
            <a:endCxn id="50228" idx="2"/>
          </p:cNvCxnSpPr>
          <p:nvPr/>
        </p:nvCxnSpPr>
        <p:spPr bwMode="auto">
          <a:xfrm>
            <a:off x="5907088" y="6427788"/>
            <a:ext cx="792162"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35" name="AutoShape 268"/>
          <p:cNvCxnSpPr>
            <a:cxnSpLocks noChangeShapeType="1"/>
            <a:stCxn id="50218" idx="4"/>
            <a:endCxn id="50229" idx="0"/>
          </p:cNvCxnSpPr>
          <p:nvPr/>
        </p:nvCxnSpPr>
        <p:spPr bwMode="auto">
          <a:xfrm>
            <a:off x="1719263"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36" name="AutoShape 269"/>
          <p:cNvCxnSpPr>
            <a:cxnSpLocks noChangeShapeType="1"/>
            <a:stCxn id="50213" idx="4"/>
            <a:endCxn id="50224" idx="0"/>
          </p:cNvCxnSpPr>
          <p:nvPr/>
        </p:nvCxnSpPr>
        <p:spPr bwMode="auto">
          <a:xfrm>
            <a:off x="2740025"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37" name="AutoShape 270"/>
          <p:cNvCxnSpPr>
            <a:cxnSpLocks noChangeShapeType="1"/>
            <a:stCxn id="50214" idx="4"/>
            <a:endCxn id="50225" idx="0"/>
          </p:cNvCxnSpPr>
          <p:nvPr/>
        </p:nvCxnSpPr>
        <p:spPr bwMode="auto">
          <a:xfrm>
            <a:off x="3751263"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38" name="AutoShape 271"/>
          <p:cNvCxnSpPr>
            <a:cxnSpLocks noChangeShapeType="1"/>
            <a:stCxn id="50215" idx="4"/>
            <a:endCxn id="50226" idx="0"/>
          </p:cNvCxnSpPr>
          <p:nvPr/>
        </p:nvCxnSpPr>
        <p:spPr bwMode="auto">
          <a:xfrm>
            <a:off x="4772025"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39" name="AutoShape 272"/>
          <p:cNvCxnSpPr>
            <a:cxnSpLocks noChangeShapeType="1"/>
            <a:stCxn id="50216" idx="4"/>
            <a:endCxn id="50227" idx="0"/>
          </p:cNvCxnSpPr>
          <p:nvPr/>
        </p:nvCxnSpPr>
        <p:spPr bwMode="auto">
          <a:xfrm>
            <a:off x="5792788"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40" name="AutoShape 273"/>
          <p:cNvCxnSpPr>
            <a:cxnSpLocks noChangeShapeType="1"/>
            <a:stCxn id="50217" idx="4"/>
            <a:endCxn id="50228" idx="0"/>
          </p:cNvCxnSpPr>
          <p:nvPr/>
        </p:nvCxnSpPr>
        <p:spPr bwMode="auto">
          <a:xfrm>
            <a:off x="6813550"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41" name="AutoShape 274"/>
          <p:cNvCxnSpPr>
            <a:cxnSpLocks noChangeShapeType="1"/>
            <a:stCxn id="50218" idx="5"/>
            <a:endCxn id="50224" idx="1"/>
          </p:cNvCxnSpPr>
          <p:nvPr/>
        </p:nvCxnSpPr>
        <p:spPr bwMode="auto">
          <a:xfrm>
            <a:off x="1793875" y="5499100"/>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42" name="AutoShape 275"/>
          <p:cNvCxnSpPr>
            <a:cxnSpLocks noChangeShapeType="1"/>
            <a:stCxn id="50213" idx="5"/>
            <a:endCxn id="50225" idx="1"/>
          </p:cNvCxnSpPr>
          <p:nvPr/>
        </p:nvCxnSpPr>
        <p:spPr bwMode="auto">
          <a:xfrm>
            <a:off x="2814638" y="5499100"/>
            <a:ext cx="860425"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43" name="AutoShape 276"/>
          <p:cNvCxnSpPr>
            <a:cxnSpLocks noChangeShapeType="1"/>
            <a:stCxn id="50214" idx="5"/>
            <a:endCxn id="50226" idx="1"/>
          </p:cNvCxnSpPr>
          <p:nvPr/>
        </p:nvCxnSpPr>
        <p:spPr bwMode="auto">
          <a:xfrm>
            <a:off x="3825875" y="5499100"/>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44" name="AutoShape 277"/>
          <p:cNvCxnSpPr>
            <a:cxnSpLocks noChangeShapeType="1"/>
            <a:stCxn id="50215" idx="5"/>
            <a:endCxn id="50227" idx="1"/>
          </p:cNvCxnSpPr>
          <p:nvPr/>
        </p:nvCxnSpPr>
        <p:spPr bwMode="auto">
          <a:xfrm>
            <a:off x="4846638" y="5499100"/>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45" name="AutoShape 278"/>
          <p:cNvCxnSpPr>
            <a:cxnSpLocks noChangeShapeType="1"/>
            <a:stCxn id="50216" idx="5"/>
            <a:endCxn id="50228" idx="1"/>
          </p:cNvCxnSpPr>
          <p:nvPr/>
        </p:nvCxnSpPr>
        <p:spPr bwMode="auto">
          <a:xfrm>
            <a:off x="5867400" y="5499100"/>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46" name="AutoShape 279"/>
          <p:cNvCxnSpPr>
            <a:cxnSpLocks noChangeShapeType="1"/>
            <a:stCxn id="50196" idx="4"/>
            <a:endCxn id="50218" idx="0"/>
          </p:cNvCxnSpPr>
          <p:nvPr/>
        </p:nvCxnSpPr>
        <p:spPr bwMode="auto">
          <a:xfrm>
            <a:off x="1719263"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47" name="AutoShape 280"/>
          <p:cNvCxnSpPr>
            <a:cxnSpLocks noChangeShapeType="1"/>
            <a:stCxn id="50191" idx="4"/>
            <a:endCxn id="50213" idx="0"/>
          </p:cNvCxnSpPr>
          <p:nvPr/>
        </p:nvCxnSpPr>
        <p:spPr bwMode="auto">
          <a:xfrm>
            <a:off x="2740025"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48" name="AutoShape 281"/>
          <p:cNvCxnSpPr>
            <a:cxnSpLocks noChangeShapeType="1"/>
            <a:stCxn id="50192" idx="4"/>
            <a:endCxn id="50214" idx="0"/>
          </p:cNvCxnSpPr>
          <p:nvPr/>
        </p:nvCxnSpPr>
        <p:spPr bwMode="auto">
          <a:xfrm>
            <a:off x="3751263"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49" name="AutoShape 282"/>
          <p:cNvCxnSpPr>
            <a:cxnSpLocks noChangeShapeType="1"/>
            <a:stCxn id="50193" idx="4"/>
            <a:endCxn id="50215" idx="0"/>
          </p:cNvCxnSpPr>
          <p:nvPr/>
        </p:nvCxnSpPr>
        <p:spPr bwMode="auto">
          <a:xfrm flipH="1">
            <a:off x="4772025" y="4637088"/>
            <a:ext cx="1588" cy="663575"/>
          </a:xfrm>
          <a:prstGeom prst="straightConnector1">
            <a:avLst/>
          </a:prstGeom>
          <a:noFill/>
          <a:ln w="31750">
            <a:solidFill>
              <a:srgbClr val="003399"/>
            </a:solidFill>
            <a:round/>
            <a:headEnd type="triangle" w="med" len="med"/>
            <a:tailEnd/>
          </a:ln>
          <a:extLst>
            <a:ext uri="{909E8E84-426E-40DD-AFC4-6F175D3DCCD1}">
              <a14:hiddenFill xmlns:a14="http://schemas.microsoft.com/office/drawing/2010/main">
                <a:noFill/>
              </a14:hiddenFill>
            </a:ext>
          </a:extLst>
        </p:spPr>
      </p:cxnSp>
      <p:cxnSp>
        <p:nvCxnSpPr>
          <p:cNvPr id="50250" name="AutoShape 283"/>
          <p:cNvCxnSpPr>
            <a:cxnSpLocks noChangeShapeType="1"/>
            <a:stCxn id="50194" idx="4"/>
            <a:endCxn id="50216" idx="0"/>
          </p:cNvCxnSpPr>
          <p:nvPr/>
        </p:nvCxnSpPr>
        <p:spPr bwMode="auto">
          <a:xfrm>
            <a:off x="5792788"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51" name="AutoShape 284"/>
          <p:cNvCxnSpPr>
            <a:cxnSpLocks noChangeShapeType="1"/>
            <a:stCxn id="50195" idx="4"/>
            <a:endCxn id="50217" idx="0"/>
          </p:cNvCxnSpPr>
          <p:nvPr/>
        </p:nvCxnSpPr>
        <p:spPr bwMode="auto">
          <a:xfrm>
            <a:off x="6813550"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52" name="AutoShape 285"/>
          <p:cNvCxnSpPr>
            <a:cxnSpLocks noChangeShapeType="1"/>
            <a:stCxn id="50196" idx="5"/>
            <a:endCxn id="50213" idx="1"/>
          </p:cNvCxnSpPr>
          <p:nvPr/>
        </p:nvCxnSpPr>
        <p:spPr bwMode="auto">
          <a:xfrm>
            <a:off x="1793875" y="4537075"/>
            <a:ext cx="869950"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53" name="AutoShape 286"/>
          <p:cNvCxnSpPr>
            <a:cxnSpLocks noChangeShapeType="1"/>
            <a:stCxn id="50191" idx="5"/>
            <a:endCxn id="50214" idx="1"/>
          </p:cNvCxnSpPr>
          <p:nvPr/>
        </p:nvCxnSpPr>
        <p:spPr bwMode="auto">
          <a:xfrm>
            <a:off x="2814638" y="4537075"/>
            <a:ext cx="860425"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54" name="AutoShape 287"/>
          <p:cNvCxnSpPr>
            <a:cxnSpLocks noChangeShapeType="1"/>
            <a:stCxn id="50192" idx="5"/>
            <a:endCxn id="50215" idx="1"/>
          </p:cNvCxnSpPr>
          <p:nvPr/>
        </p:nvCxnSpPr>
        <p:spPr bwMode="auto">
          <a:xfrm>
            <a:off x="3825875" y="4537075"/>
            <a:ext cx="869950"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55" name="AutoShape 288"/>
          <p:cNvCxnSpPr>
            <a:cxnSpLocks noChangeShapeType="1"/>
            <a:stCxn id="50193" idx="5"/>
            <a:endCxn id="50216" idx="1"/>
          </p:cNvCxnSpPr>
          <p:nvPr/>
        </p:nvCxnSpPr>
        <p:spPr bwMode="auto">
          <a:xfrm>
            <a:off x="4894263" y="4587875"/>
            <a:ext cx="822325" cy="744538"/>
          </a:xfrm>
          <a:prstGeom prst="straightConnector1">
            <a:avLst/>
          </a:prstGeom>
          <a:noFill/>
          <a:ln w="38100">
            <a:solidFill>
              <a:srgbClr val="003399"/>
            </a:solidFill>
            <a:round/>
            <a:headEnd type="triangle" w="med" len="med"/>
            <a:tailEnd/>
          </a:ln>
          <a:extLst>
            <a:ext uri="{909E8E84-426E-40DD-AFC4-6F175D3DCCD1}">
              <a14:hiddenFill xmlns:a14="http://schemas.microsoft.com/office/drawing/2010/main">
                <a:noFill/>
              </a14:hiddenFill>
            </a:ext>
          </a:extLst>
        </p:spPr>
      </p:cxnSp>
      <p:cxnSp>
        <p:nvCxnSpPr>
          <p:cNvPr id="50256" name="AutoShape 289"/>
          <p:cNvCxnSpPr>
            <a:cxnSpLocks noChangeShapeType="1"/>
            <a:stCxn id="50194" idx="5"/>
            <a:endCxn id="50217" idx="1"/>
          </p:cNvCxnSpPr>
          <p:nvPr/>
        </p:nvCxnSpPr>
        <p:spPr bwMode="auto">
          <a:xfrm>
            <a:off x="5867400" y="4537075"/>
            <a:ext cx="869950"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0257" name="Oval 290"/>
          <p:cNvSpPr>
            <a:spLocks noChangeArrowheads="1"/>
          </p:cNvSpPr>
          <p:nvPr/>
        </p:nvSpPr>
        <p:spPr bwMode="auto">
          <a:xfrm>
            <a:off x="772636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0258" name="AutoShape 291"/>
          <p:cNvCxnSpPr>
            <a:cxnSpLocks noChangeShapeType="1"/>
            <a:stCxn id="50185" idx="6"/>
            <a:endCxn id="50257" idx="2"/>
          </p:cNvCxnSpPr>
          <p:nvPr/>
        </p:nvCxnSpPr>
        <p:spPr bwMode="auto">
          <a:xfrm>
            <a:off x="6927850" y="3443288"/>
            <a:ext cx="792163"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0259" name="Oval 292"/>
          <p:cNvSpPr>
            <a:spLocks noChangeArrowheads="1"/>
          </p:cNvSpPr>
          <p:nvPr/>
        </p:nvSpPr>
        <p:spPr bwMode="auto">
          <a:xfrm>
            <a:off x="772636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0260" name="AutoShape 293"/>
          <p:cNvCxnSpPr>
            <a:cxnSpLocks noChangeShapeType="1"/>
            <a:stCxn id="50195" idx="6"/>
            <a:endCxn id="50259" idx="2"/>
          </p:cNvCxnSpPr>
          <p:nvPr/>
        </p:nvCxnSpPr>
        <p:spPr bwMode="auto">
          <a:xfrm>
            <a:off x="6927850" y="4454525"/>
            <a:ext cx="792163"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61" name="AutoShape 294"/>
          <p:cNvCxnSpPr>
            <a:cxnSpLocks noChangeShapeType="1"/>
            <a:stCxn id="50257" idx="4"/>
            <a:endCxn id="50259" idx="0"/>
          </p:cNvCxnSpPr>
          <p:nvPr/>
        </p:nvCxnSpPr>
        <p:spPr bwMode="auto">
          <a:xfrm>
            <a:off x="7834313" y="3557588"/>
            <a:ext cx="0" cy="78263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62" name="AutoShape 295"/>
          <p:cNvCxnSpPr>
            <a:cxnSpLocks noChangeShapeType="1"/>
            <a:stCxn id="50185" idx="5"/>
            <a:endCxn id="50259" idx="1"/>
          </p:cNvCxnSpPr>
          <p:nvPr/>
        </p:nvCxnSpPr>
        <p:spPr bwMode="auto">
          <a:xfrm>
            <a:off x="6888163" y="3525838"/>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0263" name="Oval 296"/>
          <p:cNvSpPr>
            <a:spLocks noChangeArrowheads="1"/>
          </p:cNvSpPr>
          <p:nvPr/>
        </p:nvSpPr>
        <p:spPr bwMode="auto">
          <a:xfrm>
            <a:off x="772636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0264" name="AutoShape 297"/>
          <p:cNvCxnSpPr>
            <a:cxnSpLocks noChangeShapeType="1"/>
            <a:stCxn id="50217" idx="6"/>
            <a:endCxn id="50263" idx="2"/>
          </p:cNvCxnSpPr>
          <p:nvPr/>
        </p:nvCxnSpPr>
        <p:spPr bwMode="auto">
          <a:xfrm>
            <a:off x="6927850" y="5416550"/>
            <a:ext cx="792163"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0265" name="Oval 298"/>
          <p:cNvSpPr>
            <a:spLocks noChangeArrowheads="1"/>
          </p:cNvSpPr>
          <p:nvPr/>
        </p:nvSpPr>
        <p:spPr bwMode="auto">
          <a:xfrm>
            <a:off x="7659688" y="6251575"/>
            <a:ext cx="349250" cy="350838"/>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m-n</a:t>
            </a:r>
          </a:p>
        </p:txBody>
      </p:sp>
      <p:cxnSp>
        <p:nvCxnSpPr>
          <p:cNvPr id="50266" name="AutoShape 299"/>
          <p:cNvCxnSpPr>
            <a:cxnSpLocks noChangeShapeType="1"/>
            <a:stCxn id="50228" idx="6"/>
            <a:endCxn id="50265" idx="2"/>
          </p:cNvCxnSpPr>
          <p:nvPr/>
        </p:nvCxnSpPr>
        <p:spPr bwMode="auto">
          <a:xfrm>
            <a:off x="6927850" y="6427788"/>
            <a:ext cx="72390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67" name="AutoShape 300"/>
          <p:cNvCxnSpPr>
            <a:cxnSpLocks noChangeShapeType="1"/>
            <a:stCxn id="50263" idx="4"/>
            <a:endCxn id="50265" idx="0"/>
          </p:cNvCxnSpPr>
          <p:nvPr/>
        </p:nvCxnSpPr>
        <p:spPr bwMode="auto">
          <a:xfrm>
            <a:off x="7834313" y="5530850"/>
            <a:ext cx="0" cy="71437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68" name="AutoShape 301"/>
          <p:cNvCxnSpPr>
            <a:cxnSpLocks noChangeShapeType="1"/>
            <a:stCxn id="50217" idx="5"/>
            <a:endCxn id="50265" idx="1"/>
          </p:cNvCxnSpPr>
          <p:nvPr/>
        </p:nvCxnSpPr>
        <p:spPr bwMode="auto">
          <a:xfrm>
            <a:off x="6888163" y="5499100"/>
            <a:ext cx="822325"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69" name="AutoShape 302"/>
          <p:cNvCxnSpPr>
            <a:cxnSpLocks noChangeShapeType="1"/>
            <a:stCxn id="50259" idx="4"/>
            <a:endCxn id="50263" idx="0"/>
          </p:cNvCxnSpPr>
          <p:nvPr/>
        </p:nvCxnSpPr>
        <p:spPr bwMode="auto">
          <a:xfrm>
            <a:off x="7834313"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0270" name="AutoShape 303"/>
          <p:cNvCxnSpPr>
            <a:cxnSpLocks noChangeShapeType="1"/>
            <a:stCxn id="50195" idx="5"/>
            <a:endCxn id="50263" idx="1"/>
          </p:cNvCxnSpPr>
          <p:nvPr/>
        </p:nvCxnSpPr>
        <p:spPr bwMode="auto">
          <a:xfrm>
            <a:off x="6888163" y="4537075"/>
            <a:ext cx="869950"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0271" name="Text Box 304"/>
          <p:cNvSpPr txBox="1">
            <a:spLocks noChangeArrowheads="1"/>
          </p:cNvSpPr>
          <p:nvPr/>
        </p:nvSpPr>
        <p:spPr bwMode="auto">
          <a:xfrm>
            <a:off x="1066800" y="42894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1</a:t>
            </a:r>
            <a:endParaRPr lang="en-US" sz="1400"/>
          </a:p>
        </p:txBody>
      </p:sp>
      <p:sp>
        <p:nvSpPr>
          <p:cNvPr id="50272" name="Text Box 305"/>
          <p:cNvSpPr txBox="1">
            <a:spLocks noChangeArrowheads="1"/>
          </p:cNvSpPr>
          <p:nvPr/>
        </p:nvSpPr>
        <p:spPr bwMode="auto">
          <a:xfrm>
            <a:off x="1066800" y="52546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2</a:t>
            </a:r>
            <a:endParaRPr lang="en-US" sz="1400"/>
          </a:p>
        </p:txBody>
      </p:sp>
      <p:sp>
        <p:nvSpPr>
          <p:cNvPr id="50273" name="Text Box 306"/>
          <p:cNvSpPr txBox="1">
            <a:spLocks noChangeArrowheads="1"/>
          </p:cNvSpPr>
          <p:nvPr/>
        </p:nvSpPr>
        <p:spPr bwMode="auto">
          <a:xfrm>
            <a:off x="25638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1</a:t>
            </a:r>
            <a:endParaRPr lang="en-US" sz="1400"/>
          </a:p>
        </p:txBody>
      </p:sp>
      <p:sp>
        <p:nvSpPr>
          <p:cNvPr id="50274" name="Text Box 307"/>
          <p:cNvSpPr txBox="1">
            <a:spLocks noChangeArrowheads="1"/>
          </p:cNvSpPr>
          <p:nvPr/>
        </p:nvSpPr>
        <p:spPr bwMode="auto">
          <a:xfrm>
            <a:off x="1066800" y="6262688"/>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3</a:t>
            </a:r>
            <a:endParaRPr lang="en-US" sz="1400"/>
          </a:p>
        </p:txBody>
      </p:sp>
      <p:sp>
        <p:nvSpPr>
          <p:cNvPr id="50275" name="Text Box 308"/>
          <p:cNvSpPr txBox="1">
            <a:spLocks noChangeArrowheads="1"/>
          </p:cNvSpPr>
          <p:nvPr/>
        </p:nvSpPr>
        <p:spPr bwMode="auto">
          <a:xfrm>
            <a:off x="3584575"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2</a:t>
            </a:r>
            <a:endParaRPr lang="en-US" sz="1400"/>
          </a:p>
        </p:txBody>
      </p:sp>
      <p:sp>
        <p:nvSpPr>
          <p:cNvPr id="50276" name="Text Box 309"/>
          <p:cNvSpPr txBox="1">
            <a:spLocks noChangeArrowheads="1"/>
          </p:cNvSpPr>
          <p:nvPr/>
        </p:nvSpPr>
        <p:spPr bwMode="auto">
          <a:xfrm>
            <a:off x="4605338"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3</a:t>
            </a:r>
            <a:endParaRPr lang="en-US" sz="1400"/>
          </a:p>
        </p:txBody>
      </p:sp>
      <p:sp>
        <p:nvSpPr>
          <p:cNvPr id="50277" name="Text Box 310"/>
          <p:cNvSpPr txBox="1">
            <a:spLocks noChangeArrowheads="1"/>
          </p:cNvSpPr>
          <p:nvPr/>
        </p:nvSpPr>
        <p:spPr bwMode="auto">
          <a:xfrm>
            <a:off x="5627688"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4</a:t>
            </a:r>
            <a:endParaRPr lang="en-US" sz="1400"/>
          </a:p>
        </p:txBody>
      </p:sp>
      <p:sp>
        <p:nvSpPr>
          <p:cNvPr id="50278" name="Text Box 311"/>
          <p:cNvSpPr txBox="1">
            <a:spLocks noChangeArrowheads="1"/>
          </p:cNvSpPr>
          <p:nvPr/>
        </p:nvSpPr>
        <p:spPr bwMode="auto">
          <a:xfrm>
            <a:off x="6648450" y="2927350"/>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5</a:t>
            </a:r>
            <a:endParaRPr lang="en-US" sz="1400"/>
          </a:p>
        </p:txBody>
      </p:sp>
      <p:sp>
        <p:nvSpPr>
          <p:cNvPr id="50279" name="Text Box 312"/>
          <p:cNvSpPr txBox="1">
            <a:spLocks noChangeArrowheads="1"/>
          </p:cNvSpPr>
          <p:nvPr/>
        </p:nvSpPr>
        <p:spPr bwMode="auto">
          <a:xfrm>
            <a:off x="76692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6</a:t>
            </a:r>
            <a:endParaRPr lang="en-US" sz="1400"/>
          </a:p>
        </p:txBody>
      </p:sp>
      <p:sp>
        <p:nvSpPr>
          <p:cNvPr id="50280" name="Text Box 313"/>
          <p:cNvSpPr txBox="1">
            <a:spLocks noChangeArrowheads="1"/>
          </p:cNvSpPr>
          <p:nvPr/>
        </p:nvSpPr>
        <p:spPr bwMode="auto">
          <a:xfrm>
            <a:off x="1135063" y="3267075"/>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50281" name="Text Box 314"/>
          <p:cNvSpPr txBox="1">
            <a:spLocks noChangeArrowheads="1"/>
          </p:cNvSpPr>
          <p:nvPr/>
        </p:nvSpPr>
        <p:spPr bwMode="auto">
          <a:xfrm>
            <a:off x="16113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50282" name="Oval 315"/>
          <p:cNvSpPr>
            <a:spLocks noChangeArrowheads="1"/>
          </p:cNvSpPr>
          <p:nvPr/>
        </p:nvSpPr>
        <p:spPr bwMode="auto">
          <a:xfrm>
            <a:off x="1543050" y="3267075"/>
            <a:ext cx="339725" cy="341313"/>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0-0</a:t>
            </a:r>
          </a:p>
        </p:txBody>
      </p:sp>
      <p:sp>
        <p:nvSpPr>
          <p:cNvPr id="50283" name="Text Box 316"/>
          <p:cNvSpPr txBox="1">
            <a:spLocks noChangeArrowheads="1"/>
          </p:cNvSpPr>
          <p:nvPr/>
        </p:nvSpPr>
        <p:spPr bwMode="auto">
          <a:xfrm>
            <a:off x="5175250" y="4187825"/>
            <a:ext cx="398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50284" name="Text Box 317"/>
          <p:cNvSpPr txBox="1">
            <a:spLocks noChangeArrowheads="1"/>
          </p:cNvSpPr>
          <p:nvPr/>
        </p:nvSpPr>
        <p:spPr bwMode="auto">
          <a:xfrm>
            <a:off x="5203825" y="5172075"/>
            <a:ext cx="40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graphicFrame>
        <p:nvGraphicFramePr>
          <p:cNvPr id="50285" name="Object 2"/>
          <p:cNvGraphicFramePr>
            <a:graphicFrameLocks noChangeAspect="1"/>
          </p:cNvGraphicFramePr>
          <p:nvPr/>
        </p:nvGraphicFramePr>
        <p:xfrm>
          <a:off x="5199063" y="4649788"/>
          <a:ext cx="374650" cy="274637"/>
        </p:xfrm>
        <a:graphic>
          <a:graphicData uri="http://schemas.openxmlformats.org/presentationml/2006/ole">
            <mc:AlternateContent xmlns:mc="http://schemas.openxmlformats.org/markup-compatibility/2006">
              <mc:Choice xmlns:v="urn:schemas-microsoft-com:vml" Requires="v">
                <p:oleObj spid="_x0000_s50288" name="Equation" r:id="rId4" imgW="431800" imgH="317500" progId="Equation.3">
                  <p:embed/>
                </p:oleObj>
              </mc:Choice>
              <mc:Fallback>
                <p:oleObj name="Equation" r:id="rId4" imgW="431800" imgH="317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9063" y="4649788"/>
                        <a:ext cx="37465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7F978868-E406-4FB1-B838-C3C41FD9D746}" type="slidenum">
              <a:rPr lang="en-US" sz="800"/>
              <a:pPr/>
              <a:t>48</a:t>
            </a:fld>
            <a:endParaRPr lang="en-US" sz="1400"/>
          </a:p>
        </p:txBody>
      </p:sp>
      <p:sp>
        <p:nvSpPr>
          <p:cNvPr id="51203" name="Rectangle 2"/>
          <p:cNvSpPr>
            <a:spLocks noChangeArrowheads="1"/>
          </p:cNvSpPr>
          <p:nvPr/>
        </p:nvSpPr>
        <p:spPr bwMode="auto">
          <a:xfrm>
            <a:off x="4368800" y="2895600"/>
            <a:ext cx="788988" cy="3810000"/>
          </a:xfrm>
          <a:prstGeom prst="rect">
            <a:avLst/>
          </a:prstGeom>
          <a:solidFill>
            <a:srgbClr val="FFCC99"/>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lIns="92075" tIns="46038" rIns="92075" bIns="46038" anchor="ctr"/>
          <a:lstStyle/>
          <a:p>
            <a:endParaRPr lang="en-US"/>
          </a:p>
        </p:txBody>
      </p:sp>
      <p:sp>
        <p:nvSpPr>
          <p:cNvPr id="51204" name="Rectangle 3"/>
          <p:cNvSpPr>
            <a:spLocks noGrp="1" noChangeArrowheads="1"/>
          </p:cNvSpPr>
          <p:nvPr>
            <p:ph type="body" idx="1"/>
          </p:nvPr>
        </p:nvSpPr>
        <p:spPr/>
        <p:txBody>
          <a:bodyPr/>
          <a:lstStyle/>
          <a:p>
            <a:pPr marL="0" indent="0"/>
            <a:r>
              <a:rPr lang="en-US"/>
              <a:t>Edit distance graph.</a:t>
            </a:r>
          </a:p>
          <a:p>
            <a:pPr lvl="1"/>
            <a:r>
              <a:rPr lang="en-US"/>
              <a:t>Let g(i, j) be shortest path from (i, j) to (m, n).</a:t>
            </a:r>
          </a:p>
          <a:p>
            <a:pPr lvl="1"/>
            <a:r>
              <a:rPr lang="en-US"/>
              <a:t>Can compute g(•, j) for any j in O(mn) time and O(m + n) space.</a:t>
            </a:r>
          </a:p>
          <a:p>
            <a:pPr lvl="1"/>
            <a:endParaRPr lang="en-US"/>
          </a:p>
        </p:txBody>
      </p:sp>
      <p:sp>
        <p:nvSpPr>
          <p:cNvPr id="51205" name="Rectangle 4"/>
          <p:cNvSpPr>
            <a:spLocks noGrp="1" noChangeArrowheads="1"/>
          </p:cNvSpPr>
          <p:nvPr>
            <p:ph type="title"/>
          </p:nvPr>
        </p:nvSpPr>
        <p:spPr/>
        <p:txBody>
          <a:bodyPr/>
          <a:lstStyle/>
          <a:p>
            <a:r>
              <a:rPr lang="en-US"/>
              <a:t>Sequence Alignment:  Linear Space</a:t>
            </a:r>
          </a:p>
        </p:txBody>
      </p:sp>
      <p:sp>
        <p:nvSpPr>
          <p:cNvPr id="51206" name="Oval 5"/>
          <p:cNvSpPr>
            <a:spLocks noChangeArrowheads="1"/>
          </p:cNvSpPr>
          <p:nvPr/>
        </p:nvSpPr>
        <p:spPr bwMode="auto">
          <a:xfrm>
            <a:off x="2632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07" name="Oval 6"/>
          <p:cNvSpPr>
            <a:spLocks noChangeArrowheads="1"/>
          </p:cNvSpPr>
          <p:nvPr/>
        </p:nvSpPr>
        <p:spPr bwMode="auto">
          <a:xfrm>
            <a:off x="364331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08" name="Oval 7"/>
          <p:cNvSpPr>
            <a:spLocks noChangeArrowheads="1"/>
          </p:cNvSpPr>
          <p:nvPr/>
        </p:nvSpPr>
        <p:spPr bwMode="auto">
          <a:xfrm>
            <a:off x="4664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09" name="Oval 8"/>
          <p:cNvSpPr>
            <a:spLocks noChangeArrowheads="1"/>
          </p:cNvSpPr>
          <p:nvPr/>
        </p:nvSpPr>
        <p:spPr bwMode="auto">
          <a:xfrm>
            <a:off x="5684838"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10" name="Oval 9"/>
          <p:cNvSpPr>
            <a:spLocks noChangeArrowheads="1"/>
          </p:cNvSpPr>
          <p:nvPr/>
        </p:nvSpPr>
        <p:spPr bwMode="auto">
          <a:xfrm>
            <a:off x="6705600"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1211" name="AutoShape 10"/>
          <p:cNvCxnSpPr>
            <a:cxnSpLocks noChangeShapeType="1"/>
            <a:stCxn id="51307" idx="6"/>
            <a:endCxn id="51206" idx="2"/>
          </p:cNvCxnSpPr>
          <p:nvPr/>
        </p:nvCxnSpPr>
        <p:spPr bwMode="auto">
          <a:xfrm>
            <a:off x="1890713" y="3438525"/>
            <a:ext cx="735012" cy="4763"/>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12" name="AutoShape 11"/>
          <p:cNvCxnSpPr>
            <a:cxnSpLocks noChangeShapeType="1"/>
            <a:stCxn id="51206" idx="6"/>
            <a:endCxn id="51207" idx="2"/>
          </p:cNvCxnSpPr>
          <p:nvPr/>
        </p:nvCxnSpPr>
        <p:spPr bwMode="auto">
          <a:xfrm>
            <a:off x="2852738" y="3443288"/>
            <a:ext cx="782637"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13" name="AutoShape 12"/>
          <p:cNvCxnSpPr>
            <a:cxnSpLocks noChangeShapeType="1"/>
            <a:stCxn id="51207" idx="6"/>
            <a:endCxn id="51208" idx="2"/>
          </p:cNvCxnSpPr>
          <p:nvPr/>
        </p:nvCxnSpPr>
        <p:spPr bwMode="auto">
          <a:xfrm>
            <a:off x="3863975" y="3443288"/>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14" name="AutoShape 13"/>
          <p:cNvCxnSpPr>
            <a:cxnSpLocks noChangeShapeType="1"/>
            <a:stCxn id="51208" idx="6"/>
            <a:endCxn id="51209" idx="2"/>
          </p:cNvCxnSpPr>
          <p:nvPr/>
        </p:nvCxnSpPr>
        <p:spPr bwMode="auto">
          <a:xfrm>
            <a:off x="4884738" y="3443288"/>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15" name="AutoShape 14"/>
          <p:cNvCxnSpPr>
            <a:cxnSpLocks noChangeShapeType="1"/>
            <a:stCxn id="51209" idx="6"/>
            <a:endCxn id="51210" idx="2"/>
          </p:cNvCxnSpPr>
          <p:nvPr/>
        </p:nvCxnSpPr>
        <p:spPr bwMode="auto">
          <a:xfrm>
            <a:off x="5907088" y="3443288"/>
            <a:ext cx="792162"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1216" name="Oval 15"/>
          <p:cNvSpPr>
            <a:spLocks noChangeArrowheads="1"/>
          </p:cNvSpPr>
          <p:nvPr/>
        </p:nvSpPr>
        <p:spPr bwMode="auto">
          <a:xfrm>
            <a:off x="2632075"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17" name="Oval 16"/>
          <p:cNvSpPr>
            <a:spLocks noChangeArrowheads="1"/>
          </p:cNvSpPr>
          <p:nvPr/>
        </p:nvSpPr>
        <p:spPr bwMode="auto">
          <a:xfrm>
            <a:off x="3643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18" name="Oval 17"/>
          <p:cNvSpPr>
            <a:spLocks noChangeArrowheads="1"/>
          </p:cNvSpPr>
          <p:nvPr/>
        </p:nvSpPr>
        <p:spPr bwMode="auto">
          <a:xfrm>
            <a:off x="4602163" y="4287838"/>
            <a:ext cx="341312" cy="341312"/>
          </a:xfrm>
          <a:prstGeom prst="ellipse">
            <a:avLst/>
          </a:prstGeom>
          <a:solidFill>
            <a:schemeClr val="accent1"/>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i-j</a:t>
            </a:r>
          </a:p>
        </p:txBody>
      </p:sp>
      <p:sp>
        <p:nvSpPr>
          <p:cNvPr id="51219" name="Oval 18"/>
          <p:cNvSpPr>
            <a:spLocks noChangeArrowheads="1"/>
          </p:cNvSpPr>
          <p:nvPr/>
        </p:nvSpPr>
        <p:spPr bwMode="auto">
          <a:xfrm>
            <a:off x="5684838"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20" name="Oval 19"/>
          <p:cNvSpPr>
            <a:spLocks noChangeArrowheads="1"/>
          </p:cNvSpPr>
          <p:nvPr/>
        </p:nvSpPr>
        <p:spPr bwMode="auto">
          <a:xfrm>
            <a:off x="6705600"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21" name="Oval 20"/>
          <p:cNvSpPr>
            <a:spLocks noChangeArrowheads="1"/>
          </p:cNvSpPr>
          <p:nvPr/>
        </p:nvSpPr>
        <p:spPr bwMode="auto">
          <a:xfrm>
            <a:off x="1611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1222" name="AutoShape 21"/>
          <p:cNvCxnSpPr>
            <a:cxnSpLocks noChangeShapeType="1"/>
            <a:stCxn id="51221" idx="6"/>
            <a:endCxn id="51216" idx="2"/>
          </p:cNvCxnSpPr>
          <p:nvPr/>
        </p:nvCxnSpPr>
        <p:spPr bwMode="auto">
          <a:xfrm>
            <a:off x="1831975" y="4454525"/>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23" name="AutoShape 22"/>
          <p:cNvCxnSpPr>
            <a:cxnSpLocks noChangeShapeType="1"/>
            <a:stCxn id="51216" idx="6"/>
            <a:endCxn id="51217" idx="2"/>
          </p:cNvCxnSpPr>
          <p:nvPr/>
        </p:nvCxnSpPr>
        <p:spPr bwMode="auto">
          <a:xfrm>
            <a:off x="2852738" y="4454525"/>
            <a:ext cx="782637"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24" name="AutoShape 23"/>
          <p:cNvCxnSpPr>
            <a:cxnSpLocks noChangeShapeType="1"/>
            <a:stCxn id="51217" idx="6"/>
            <a:endCxn id="51218" idx="2"/>
          </p:cNvCxnSpPr>
          <p:nvPr/>
        </p:nvCxnSpPr>
        <p:spPr bwMode="auto">
          <a:xfrm>
            <a:off x="3865563" y="4454525"/>
            <a:ext cx="728662" cy="4763"/>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25" name="AutoShape 24"/>
          <p:cNvCxnSpPr>
            <a:cxnSpLocks noChangeShapeType="1"/>
            <a:stCxn id="51218" idx="6"/>
            <a:endCxn id="51219" idx="2"/>
          </p:cNvCxnSpPr>
          <p:nvPr/>
        </p:nvCxnSpPr>
        <p:spPr bwMode="auto">
          <a:xfrm flipV="1">
            <a:off x="4951413" y="4454525"/>
            <a:ext cx="725487" cy="4763"/>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26" name="AutoShape 25"/>
          <p:cNvCxnSpPr>
            <a:cxnSpLocks noChangeShapeType="1"/>
            <a:stCxn id="51219" idx="6"/>
            <a:endCxn id="51220" idx="2"/>
          </p:cNvCxnSpPr>
          <p:nvPr/>
        </p:nvCxnSpPr>
        <p:spPr bwMode="auto">
          <a:xfrm>
            <a:off x="5907088" y="4454525"/>
            <a:ext cx="792162"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27" name="AutoShape 26"/>
          <p:cNvCxnSpPr>
            <a:cxnSpLocks noChangeShapeType="1"/>
            <a:stCxn id="51307" idx="4"/>
            <a:endCxn id="51221" idx="0"/>
          </p:cNvCxnSpPr>
          <p:nvPr/>
        </p:nvCxnSpPr>
        <p:spPr bwMode="auto">
          <a:xfrm>
            <a:off x="1712913" y="3614738"/>
            <a:ext cx="6350" cy="72548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28" name="AutoShape 27"/>
          <p:cNvCxnSpPr>
            <a:cxnSpLocks noChangeShapeType="1"/>
            <a:stCxn id="51206" idx="4"/>
            <a:endCxn id="51216" idx="0"/>
          </p:cNvCxnSpPr>
          <p:nvPr/>
        </p:nvCxnSpPr>
        <p:spPr bwMode="auto">
          <a:xfrm>
            <a:off x="2740025" y="3557588"/>
            <a:ext cx="0" cy="78263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29" name="AutoShape 28"/>
          <p:cNvCxnSpPr>
            <a:cxnSpLocks noChangeShapeType="1"/>
            <a:stCxn id="51207" idx="4"/>
            <a:endCxn id="51217" idx="0"/>
          </p:cNvCxnSpPr>
          <p:nvPr/>
        </p:nvCxnSpPr>
        <p:spPr bwMode="auto">
          <a:xfrm>
            <a:off x="3751263" y="3557588"/>
            <a:ext cx="0" cy="78263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30" name="AutoShape 29"/>
          <p:cNvCxnSpPr>
            <a:cxnSpLocks noChangeShapeType="1"/>
            <a:stCxn id="51208" idx="4"/>
            <a:endCxn id="51218" idx="0"/>
          </p:cNvCxnSpPr>
          <p:nvPr/>
        </p:nvCxnSpPr>
        <p:spPr bwMode="auto">
          <a:xfrm>
            <a:off x="4772025" y="3557588"/>
            <a:ext cx="1588" cy="7223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31" name="AutoShape 30"/>
          <p:cNvCxnSpPr>
            <a:cxnSpLocks noChangeShapeType="1"/>
            <a:stCxn id="51209" idx="4"/>
            <a:endCxn id="51219" idx="0"/>
          </p:cNvCxnSpPr>
          <p:nvPr/>
        </p:nvCxnSpPr>
        <p:spPr bwMode="auto">
          <a:xfrm>
            <a:off x="5792788" y="3557588"/>
            <a:ext cx="0" cy="78263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32" name="AutoShape 31"/>
          <p:cNvCxnSpPr>
            <a:cxnSpLocks noChangeShapeType="1"/>
            <a:stCxn id="51210" idx="4"/>
            <a:endCxn id="51220" idx="0"/>
          </p:cNvCxnSpPr>
          <p:nvPr/>
        </p:nvCxnSpPr>
        <p:spPr bwMode="auto">
          <a:xfrm>
            <a:off x="6813550" y="3557588"/>
            <a:ext cx="0" cy="78263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33" name="AutoShape 32"/>
          <p:cNvCxnSpPr>
            <a:cxnSpLocks noChangeShapeType="1"/>
            <a:stCxn id="51307" idx="5"/>
            <a:endCxn id="51216" idx="1"/>
          </p:cNvCxnSpPr>
          <p:nvPr/>
        </p:nvCxnSpPr>
        <p:spPr bwMode="auto">
          <a:xfrm>
            <a:off x="1833563" y="3565525"/>
            <a:ext cx="830262" cy="804863"/>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34" name="AutoShape 33"/>
          <p:cNvCxnSpPr>
            <a:cxnSpLocks noChangeShapeType="1"/>
            <a:stCxn id="51206" idx="5"/>
            <a:endCxn id="51217" idx="1"/>
          </p:cNvCxnSpPr>
          <p:nvPr/>
        </p:nvCxnSpPr>
        <p:spPr bwMode="auto">
          <a:xfrm>
            <a:off x="2814638" y="3525838"/>
            <a:ext cx="860425"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35" name="AutoShape 34"/>
          <p:cNvCxnSpPr>
            <a:cxnSpLocks noChangeShapeType="1"/>
            <a:stCxn id="51207" idx="5"/>
            <a:endCxn id="51218" idx="1"/>
          </p:cNvCxnSpPr>
          <p:nvPr/>
        </p:nvCxnSpPr>
        <p:spPr bwMode="auto">
          <a:xfrm>
            <a:off x="3825875" y="3525838"/>
            <a:ext cx="825500" cy="80327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36" name="AutoShape 35"/>
          <p:cNvCxnSpPr>
            <a:cxnSpLocks noChangeShapeType="1"/>
            <a:stCxn id="51208" idx="5"/>
            <a:endCxn id="51219" idx="1"/>
          </p:cNvCxnSpPr>
          <p:nvPr/>
        </p:nvCxnSpPr>
        <p:spPr bwMode="auto">
          <a:xfrm>
            <a:off x="4846638" y="3525838"/>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37" name="AutoShape 36"/>
          <p:cNvCxnSpPr>
            <a:cxnSpLocks noChangeShapeType="1"/>
            <a:stCxn id="51209" idx="5"/>
            <a:endCxn id="51220" idx="1"/>
          </p:cNvCxnSpPr>
          <p:nvPr/>
        </p:nvCxnSpPr>
        <p:spPr bwMode="auto">
          <a:xfrm>
            <a:off x="5867400" y="3525838"/>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1238" name="Oval 37"/>
          <p:cNvSpPr>
            <a:spLocks noChangeArrowheads="1"/>
          </p:cNvSpPr>
          <p:nvPr/>
        </p:nvSpPr>
        <p:spPr bwMode="auto">
          <a:xfrm>
            <a:off x="2632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39" name="Oval 38"/>
          <p:cNvSpPr>
            <a:spLocks noChangeArrowheads="1"/>
          </p:cNvSpPr>
          <p:nvPr/>
        </p:nvSpPr>
        <p:spPr bwMode="auto">
          <a:xfrm>
            <a:off x="3643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40" name="Oval 39"/>
          <p:cNvSpPr>
            <a:spLocks noChangeArrowheads="1"/>
          </p:cNvSpPr>
          <p:nvPr/>
        </p:nvSpPr>
        <p:spPr bwMode="auto">
          <a:xfrm>
            <a:off x="4664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41" name="Oval 40"/>
          <p:cNvSpPr>
            <a:spLocks noChangeArrowheads="1"/>
          </p:cNvSpPr>
          <p:nvPr/>
        </p:nvSpPr>
        <p:spPr bwMode="auto">
          <a:xfrm>
            <a:off x="5684838"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42" name="Oval 41"/>
          <p:cNvSpPr>
            <a:spLocks noChangeArrowheads="1"/>
          </p:cNvSpPr>
          <p:nvPr/>
        </p:nvSpPr>
        <p:spPr bwMode="auto">
          <a:xfrm>
            <a:off x="6705600"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43" name="Oval 42"/>
          <p:cNvSpPr>
            <a:spLocks noChangeArrowheads="1"/>
          </p:cNvSpPr>
          <p:nvPr/>
        </p:nvSpPr>
        <p:spPr bwMode="auto">
          <a:xfrm>
            <a:off x="1611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1244" name="AutoShape 43"/>
          <p:cNvCxnSpPr>
            <a:cxnSpLocks noChangeShapeType="1"/>
            <a:stCxn id="51243" idx="6"/>
            <a:endCxn id="51238" idx="2"/>
          </p:cNvCxnSpPr>
          <p:nvPr/>
        </p:nvCxnSpPr>
        <p:spPr bwMode="auto">
          <a:xfrm>
            <a:off x="1831975" y="5416550"/>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45" name="AutoShape 44"/>
          <p:cNvCxnSpPr>
            <a:cxnSpLocks noChangeShapeType="1"/>
            <a:stCxn id="51238" idx="6"/>
            <a:endCxn id="51239" idx="2"/>
          </p:cNvCxnSpPr>
          <p:nvPr/>
        </p:nvCxnSpPr>
        <p:spPr bwMode="auto">
          <a:xfrm>
            <a:off x="2852738" y="5416550"/>
            <a:ext cx="782637"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46" name="AutoShape 45"/>
          <p:cNvCxnSpPr>
            <a:cxnSpLocks noChangeShapeType="1"/>
            <a:stCxn id="51239" idx="6"/>
            <a:endCxn id="51240" idx="2"/>
          </p:cNvCxnSpPr>
          <p:nvPr/>
        </p:nvCxnSpPr>
        <p:spPr bwMode="auto">
          <a:xfrm>
            <a:off x="3863975" y="5416550"/>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47" name="AutoShape 46"/>
          <p:cNvCxnSpPr>
            <a:cxnSpLocks noChangeShapeType="1"/>
            <a:stCxn id="51240" idx="6"/>
            <a:endCxn id="51241" idx="2"/>
          </p:cNvCxnSpPr>
          <p:nvPr/>
        </p:nvCxnSpPr>
        <p:spPr bwMode="auto">
          <a:xfrm>
            <a:off x="4884738" y="5416550"/>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48" name="AutoShape 47"/>
          <p:cNvCxnSpPr>
            <a:cxnSpLocks noChangeShapeType="1"/>
            <a:stCxn id="51241" idx="6"/>
            <a:endCxn id="51242" idx="2"/>
          </p:cNvCxnSpPr>
          <p:nvPr/>
        </p:nvCxnSpPr>
        <p:spPr bwMode="auto">
          <a:xfrm>
            <a:off x="5907088" y="5416550"/>
            <a:ext cx="792162"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1249" name="Oval 48"/>
          <p:cNvSpPr>
            <a:spLocks noChangeArrowheads="1"/>
          </p:cNvSpPr>
          <p:nvPr/>
        </p:nvSpPr>
        <p:spPr bwMode="auto">
          <a:xfrm>
            <a:off x="2632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50" name="Oval 49"/>
          <p:cNvSpPr>
            <a:spLocks noChangeArrowheads="1"/>
          </p:cNvSpPr>
          <p:nvPr/>
        </p:nvSpPr>
        <p:spPr bwMode="auto">
          <a:xfrm>
            <a:off x="3643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51" name="Oval 50"/>
          <p:cNvSpPr>
            <a:spLocks noChangeArrowheads="1"/>
          </p:cNvSpPr>
          <p:nvPr/>
        </p:nvSpPr>
        <p:spPr bwMode="auto">
          <a:xfrm>
            <a:off x="4664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52" name="Oval 51"/>
          <p:cNvSpPr>
            <a:spLocks noChangeArrowheads="1"/>
          </p:cNvSpPr>
          <p:nvPr/>
        </p:nvSpPr>
        <p:spPr bwMode="auto">
          <a:xfrm>
            <a:off x="5684838"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53" name="Oval 52"/>
          <p:cNvSpPr>
            <a:spLocks noChangeArrowheads="1"/>
          </p:cNvSpPr>
          <p:nvPr/>
        </p:nvSpPr>
        <p:spPr bwMode="auto">
          <a:xfrm>
            <a:off x="6705600"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1254" name="Oval 53"/>
          <p:cNvSpPr>
            <a:spLocks noChangeArrowheads="1"/>
          </p:cNvSpPr>
          <p:nvPr/>
        </p:nvSpPr>
        <p:spPr bwMode="auto">
          <a:xfrm>
            <a:off x="1611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1255" name="AutoShape 54"/>
          <p:cNvCxnSpPr>
            <a:cxnSpLocks noChangeShapeType="1"/>
            <a:stCxn id="51254" idx="6"/>
            <a:endCxn id="51249" idx="2"/>
          </p:cNvCxnSpPr>
          <p:nvPr/>
        </p:nvCxnSpPr>
        <p:spPr bwMode="auto">
          <a:xfrm>
            <a:off x="1831975" y="6427788"/>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56" name="AutoShape 55"/>
          <p:cNvCxnSpPr>
            <a:cxnSpLocks noChangeShapeType="1"/>
            <a:stCxn id="51249" idx="6"/>
            <a:endCxn id="51250" idx="2"/>
          </p:cNvCxnSpPr>
          <p:nvPr/>
        </p:nvCxnSpPr>
        <p:spPr bwMode="auto">
          <a:xfrm>
            <a:off x="2852738" y="6427788"/>
            <a:ext cx="782637"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57" name="AutoShape 56"/>
          <p:cNvCxnSpPr>
            <a:cxnSpLocks noChangeShapeType="1"/>
            <a:stCxn id="51250" idx="6"/>
            <a:endCxn id="51251" idx="2"/>
          </p:cNvCxnSpPr>
          <p:nvPr/>
        </p:nvCxnSpPr>
        <p:spPr bwMode="auto">
          <a:xfrm>
            <a:off x="3863975" y="6427788"/>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58" name="AutoShape 57"/>
          <p:cNvCxnSpPr>
            <a:cxnSpLocks noChangeShapeType="1"/>
            <a:stCxn id="51251" idx="6"/>
            <a:endCxn id="51252" idx="2"/>
          </p:cNvCxnSpPr>
          <p:nvPr/>
        </p:nvCxnSpPr>
        <p:spPr bwMode="auto">
          <a:xfrm>
            <a:off x="4884738" y="6427788"/>
            <a:ext cx="793750"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59" name="AutoShape 58"/>
          <p:cNvCxnSpPr>
            <a:cxnSpLocks noChangeShapeType="1"/>
            <a:stCxn id="51252" idx="6"/>
            <a:endCxn id="51253" idx="2"/>
          </p:cNvCxnSpPr>
          <p:nvPr/>
        </p:nvCxnSpPr>
        <p:spPr bwMode="auto">
          <a:xfrm>
            <a:off x="5907088" y="6427788"/>
            <a:ext cx="792162"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60" name="AutoShape 59"/>
          <p:cNvCxnSpPr>
            <a:cxnSpLocks noChangeShapeType="1"/>
            <a:stCxn id="51243" idx="4"/>
            <a:endCxn id="51254" idx="0"/>
          </p:cNvCxnSpPr>
          <p:nvPr/>
        </p:nvCxnSpPr>
        <p:spPr bwMode="auto">
          <a:xfrm>
            <a:off x="1719263"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61" name="AutoShape 60"/>
          <p:cNvCxnSpPr>
            <a:cxnSpLocks noChangeShapeType="1"/>
            <a:stCxn id="51238" idx="4"/>
            <a:endCxn id="51249" idx="0"/>
          </p:cNvCxnSpPr>
          <p:nvPr/>
        </p:nvCxnSpPr>
        <p:spPr bwMode="auto">
          <a:xfrm>
            <a:off x="2740025"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62" name="AutoShape 61"/>
          <p:cNvCxnSpPr>
            <a:cxnSpLocks noChangeShapeType="1"/>
            <a:stCxn id="51239" idx="4"/>
            <a:endCxn id="51250" idx="0"/>
          </p:cNvCxnSpPr>
          <p:nvPr/>
        </p:nvCxnSpPr>
        <p:spPr bwMode="auto">
          <a:xfrm>
            <a:off x="3751263"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63" name="AutoShape 62"/>
          <p:cNvCxnSpPr>
            <a:cxnSpLocks noChangeShapeType="1"/>
            <a:stCxn id="51240" idx="4"/>
            <a:endCxn id="51251" idx="0"/>
          </p:cNvCxnSpPr>
          <p:nvPr/>
        </p:nvCxnSpPr>
        <p:spPr bwMode="auto">
          <a:xfrm>
            <a:off x="4772025"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64" name="AutoShape 63"/>
          <p:cNvCxnSpPr>
            <a:cxnSpLocks noChangeShapeType="1"/>
            <a:stCxn id="51241" idx="4"/>
            <a:endCxn id="51252" idx="0"/>
          </p:cNvCxnSpPr>
          <p:nvPr/>
        </p:nvCxnSpPr>
        <p:spPr bwMode="auto">
          <a:xfrm>
            <a:off x="5792788"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65" name="AutoShape 64"/>
          <p:cNvCxnSpPr>
            <a:cxnSpLocks noChangeShapeType="1"/>
            <a:stCxn id="51242" idx="4"/>
            <a:endCxn id="51253" idx="0"/>
          </p:cNvCxnSpPr>
          <p:nvPr/>
        </p:nvCxnSpPr>
        <p:spPr bwMode="auto">
          <a:xfrm>
            <a:off x="6813550" y="5530850"/>
            <a:ext cx="0" cy="782638"/>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66" name="AutoShape 65"/>
          <p:cNvCxnSpPr>
            <a:cxnSpLocks noChangeShapeType="1"/>
            <a:stCxn id="51243" idx="5"/>
            <a:endCxn id="51249" idx="1"/>
          </p:cNvCxnSpPr>
          <p:nvPr/>
        </p:nvCxnSpPr>
        <p:spPr bwMode="auto">
          <a:xfrm>
            <a:off x="1793875" y="5499100"/>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67" name="AutoShape 66"/>
          <p:cNvCxnSpPr>
            <a:cxnSpLocks noChangeShapeType="1"/>
            <a:stCxn id="51238" idx="5"/>
            <a:endCxn id="51250" idx="1"/>
          </p:cNvCxnSpPr>
          <p:nvPr/>
        </p:nvCxnSpPr>
        <p:spPr bwMode="auto">
          <a:xfrm>
            <a:off x="2814638" y="5499100"/>
            <a:ext cx="860425"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68" name="AutoShape 67"/>
          <p:cNvCxnSpPr>
            <a:cxnSpLocks noChangeShapeType="1"/>
            <a:stCxn id="51239" idx="5"/>
            <a:endCxn id="51251" idx="1"/>
          </p:cNvCxnSpPr>
          <p:nvPr/>
        </p:nvCxnSpPr>
        <p:spPr bwMode="auto">
          <a:xfrm>
            <a:off x="3825875" y="5499100"/>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69" name="AutoShape 68"/>
          <p:cNvCxnSpPr>
            <a:cxnSpLocks noChangeShapeType="1"/>
            <a:stCxn id="51240" idx="5"/>
            <a:endCxn id="51252" idx="1"/>
          </p:cNvCxnSpPr>
          <p:nvPr/>
        </p:nvCxnSpPr>
        <p:spPr bwMode="auto">
          <a:xfrm>
            <a:off x="4846638" y="5499100"/>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70" name="AutoShape 69"/>
          <p:cNvCxnSpPr>
            <a:cxnSpLocks noChangeShapeType="1"/>
            <a:stCxn id="51241" idx="5"/>
            <a:endCxn id="51253" idx="1"/>
          </p:cNvCxnSpPr>
          <p:nvPr/>
        </p:nvCxnSpPr>
        <p:spPr bwMode="auto">
          <a:xfrm>
            <a:off x="5867400" y="5499100"/>
            <a:ext cx="869950" cy="844550"/>
          </a:xfrm>
          <a:prstGeom prst="straightConnector1">
            <a:avLst/>
          </a:prstGeom>
          <a:noFill/>
          <a:ln w="38100">
            <a:solidFill>
              <a:srgbClr val="003399"/>
            </a:solidFill>
            <a:round/>
            <a:headEnd type="triangle" w="med" len="med"/>
            <a:tailEnd/>
          </a:ln>
          <a:extLst>
            <a:ext uri="{909E8E84-426E-40DD-AFC4-6F175D3DCCD1}">
              <a14:hiddenFill xmlns:a14="http://schemas.microsoft.com/office/drawing/2010/main">
                <a:noFill/>
              </a14:hiddenFill>
            </a:ext>
          </a:extLst>
        </p:spPr>
      </p:cxnSp>
      <p:cxnSp>
        <p:nvCxnSpPr>
          <p:cNvPr id="51271" name="AutoShape 70"/>
          <p:cNvCxnSpPr>
            <a:cxnSpLocks noChangeShapeType="1"/>
            <a:stCxn id="51221" idx="4"/>
            <a:endCxn id="51243" idx="0"/>
          </p:cNvCxnSpPr>
          <p:nvPr/>
        </p:nvCxnSpPr>
        <p:spPr bwMode="auto">
          <a:xfrm>
            <a:off x="1719263"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72" name="AutoShape 71"/>
          <p:cNvCxnSpPr>
            <a:cxnSpLocks noChangeShapeType="1"/>
            <a:stCxn id="51216" idx="4"/>
            <a:endCxn id="51238" idx="0"/>
          </p:cNvCxnSpPr>
          <p:nvPr/>
        </p:nvCxnSpPr>
        <p:spPr bwMode="auto">
          <a:xfrm>
            <a:off x="2740025"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73" name="AutoShape 72"/>
          <p:cNvCxnSpPr>
            <a:cxnSpLocks noChangeShapeType="1"/>
            <a:stCxn id="51217" idx="4"/>
            <a:endCxn id="51239" idx="0"/>
          </p:cNvCxnSpPr>
          <p:nvPr/>
        </p:nvCxnSpPr>
        <p:spPr bwMode="auto">
          <a:xfrm>
            <a:off x="3751263"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74" name="AutoShape 73"/>
          <p:cNvCxnSpPr>
            <a:cxnSpLocks noChangeShapeType="1"/>
            <a:stCxn id="51218" idx="4"/>
            <a:endCxn id="51240" idx="0"/>
          </p:cNvCxnSpPr>
          <p:nvPr/>
        </p:nvCxnSpPr>
        <p:spPr bwMode="auto">
          <a:xfrm flipH="1">
            <a:off x="4772025" y="4637088"/>
            <a:ext cx="1588" cy="66357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75" name="AutoShape 74"/>
          <p:cNvCxnSpPr>
            <a:cxnSpLocks noChangeShapeType="1"/>
            <a:stCxn id="51219" idx="4"/>
            <a:endCxn id="51241" idx="0"/>
          </p:cNvCxnSpPr>
          <p:nvPr/>
        </p:nvCxnSpPr>
        <p:spPr bwMode="auto">
          <a:xfrm>
            <a:off x="5792788"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76" name="AutoShape 75"/>
          <p:cNvCxnSpPr>
            <a:cxnSpLocks noChangeShapeType="1"/>
            <a:stCxn id="51220" idx="4"/>
            <a:endCxn id="51242" idx="0"/>
          </p:cNvCxnSpPr>
          <p:nvPr/>
        </p:nvCxnSpPr>
        <p:spPr bwMode="auto">
          <a:xfrm>
            <a:off x="6813550"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77" name="AutoShape 76"/>
          <p:cNvCxnSpPr>
            <a:cxnSpLocks noChangeShapeType="1"/>
            <a:stCxn id="51221" idx="5"/>
            <a:endCxn id="51238" idx="1"/>
          </p:cNvCxnSpPr>
          <p:nvPr/>
        </p:nvCxnSpPr>
        <p:spPr bwMode="auto">
          <a:xfrm>
            <a:off x="1793875" y="4537075"/>
            <a:ext cx="869950"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78" name="AutoShape 77"/>
          <p:cNvCxnSpPr>
            <a:cxnSpLocks noChangeShapeType="1"/>
            <a:stCxn id="51216" idx="5"/>
            <a:endCxn id="51239" idx="1"/>
          </p:cNvCxnSpPr>
          <p:nvPr/>
        </p:nvCxnSpPr>
        <p:spPr bwMode="auto">
          <a:xfrm>
            <a:off x="2814638" y="4537075"/>
            <a:ext cx="860425"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79" name="AutoShape 78"/>
          <p:cNvCxnSpPr>
            <a:cxnSpLocks noChangeShapeType="1"/>
            <a:stCxn id="51217" idx="5"/>
            <a:endCxn id="51240" idx="1"/>
          </p:cNvCxnSpPr>
          <p:nvPr/>
        </p:nvCxnSpPr>
        <p:spPr bwMode="auto">
          <a:xfrm>
            <a:off x="3825875" y="4537075"/>
            <a:ext cx="869950"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80" name="AutoShape 79"/>
          <p:cNvCxnSpPr>
            <a:cxnSpLocks noChangeShapeType="1"/>
            <a:stCxn id="51218" idx="5"/>
            <a:endCxn id="51241" idx="1"/>
          </p:cNvCxnSpPr>
          <p:nvPr/>
        </p:nvCxnSpPr>
        <p:spPr bwMode="auto">
          <a:xfrm>
            <a:off x="4894263" y="4587875"/>
            <a:ext cx="822325" cy="744538"/>
          </a:xfrm>
          <a:prstGeom prst="straightConnector1">
            <a:avLst/>
          </a:prstGeom>
          <a:noFill/>
          <a:ln w="38100">
            <a:solidFill>
              <a:srgbClr val="003399"/>
            </a:solidFill>
            <a:round/>
            <a:headEnd type="triangle" w="med" len="med"/>
            <a:tailEnd/>
          </a:ln>
          <a:extLst>
            <a:ext uri="{909E8E84-426E-40DD-AFC4-6F175D3DCCD1}">
              <a14:hiddenFill xmlns:a14="http://schemas.microsoft.com/office/drawing/2010/main">
                <a:noFill/>
              </a14:hiddenFill>
            </a:ext>
          </a:extLst>
        </p:spPr>
      </p:cxnSp>
      <p:cxnSp>
        <p:nvCxnSpPr>
          <p:cNvPr id="51281" name="AutoShape 80"/>
          <p:cNvCxnSpPr>
            <a:cxnSpLocks noChangeShapeType="1"/>
            <a:stCxn id="51219" idx="5"/>
            <a:endCxn id="51242" idx="1"/>
          </p:cNvCxnSpPr>
          <p:nvPr/>
        </p:nvCxnSpPr>
        <p:spPr bwMode="auto">
          <a:xfrm>
            <a:off x="5867400" y="4537075"/>
            <a:ext cx="869950"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1282" name="Oval 81"/>
          <p:cNvSpPr>
            <a:spLocks noChangeArrowheads="1"/>
          </p:cNvSpPr>
          <p:nvPr/>
        </p:nvSpPr>
        <p:spPr bwMode="auto">
          <a:xfrm>
            <a:off x="772636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1283" name="AutoShape 82"/>
          <p:cNvCxnSpPr>
            <a:cxnSpLocks noChangeShapeType="1"/>
            <a:stCxn id="51210" idx="6"/>
            <a:endCxn id="51282" idx="2"/>
          </p:cNvCxnSpPr>
          <p:nvPr/>
        </p:nvCxnSpPr>
        <p:spPr bwMode="auto">
          <a:xfrm>
            <a:off x="6927850" y="3443288"/>
            <a:ext cx="792163"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1284" name="Oval 83"/>
          <p:cNvSpPr>
            <a:spLocks noChangeArrowheads="1"/>
          </p:cNvSpPr>
          <p:nvPr/>
        </p:nvSpPr>
        <p:spPr bwMode="auto">
          <a:xfrm>
            <a:off x="772636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1285" name="AutoShape 84"/>
          <p:cNvCxnSpPr>
            <a:cxnSpLocks noChangeShapeType="1"/>
            <a:stCxn id="51220" idx="6"/>
            <a:endCxn id="51284" idx="2"/>
          </p:cNvCxnSpPr>
          <p:nvPr/>
        </p:nvCxnSpPr>
        <p:spPr bwMode="auto">
          <a:xfrm>
            <a:off x="6927850" y="4454525"/>
            <a:ext cx="792163"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86" name="AutoShape 85"/>
          <p:cNvCxnSpPr>
            <a:cxnSpLocks noChangeShapeType="1"/>
            <a:stCxn id="51282" idx="4"/>
            <a:endCxn id="51284" idx="0"/>
          </p:cNvCxnSpPr>
          <p:nvPr/>
        </p:nvCxnSpPr>
        <p:spPr bwMode="auto">
          <a:xfrm>
            <a:off x="7834313" y="3557588"/>
            <a:ext cx="0" cy="782637"/>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87" name="AutoShape 86"/>
          <p:cNvCxnSpPr>
            <a:cxnSpLocks noChangeShapeType="1"/>
            <a:stCxn id="51210" idx="5"/>
            <a:endCxn id="51284" idx="1"/>
          </p:cNvCxnSpPr>
          <p:nvPr/>
        </p:nvCxnSpPr>
        <p:spPr bwMode="auto">
          <a:xfrm>
            <a:off x="6888163" y="3525838"/>
            <a:ext cx="869950" cy="84455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1288" name="Oval 87"/>
          <p:cNvSpPr>
            <a:spLocks noChangeArrowheads="1"/>
          </p:cNvSpPr>
          <p:nvPr/>
        </p:nvSpPr>
        <p:spPr bwMode="auto">
          <a:xfrm>
            <a:off x="772636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1289" name="AutoShape 88"/>
          <p:cNvCxnSpPr>
            <a:cxnSpLocks noChangeShapeType="1"/>
            <a:stCxn id="51242" idx="6"/>
            <a:endCxn id="51288" idx="2"/>
          </p:cNvCxnSpPr>
          <p:nvPr/>
        </p:nvCxnSpPr>
        <p:spPr bwMode="auto">
          <a:xfrm>
            <a:off x="6927850" y="5416550"/>
            <a:ext cx="792163" cy="0"/>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1290" name="Oval 89"/>
          <p:cNvSpPr>
            <a:spLocks noChangeArrowheads="1"/>
          </p:cNvSpPr>
          <p:nvPr/>
        </p:nvSpPr>
        <p:spPr bwMode="auto">
          <a:xfrm>
            <a:off x="7659688" y="6251575"/>
            <a:ext cx="349250" cy="350838"/>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m-n</a:t>
            </a:r>
          </a:p>
        </p:txBody>
      </p:sp>
      <p:cxnSp>
        <p:nvCxnSpPr>
          <p:cNvPr id="51291" name="AutoShape 90"/>
          <p:cNvCxnSpPr>
            <a:cxnSpLocks noChangeShapeType="1"/>
            <a:stCxn id="51253" idx="6"/>
            <a:endCxn id="51290" idx="2"/>
          </p:cNvCxnSpPr>
          <p:nvPr/>
        </p:nvCxnSpPr>
        <p:spPr bwMode="auto">
          <a:xfrm>
            <a:off x="6927850" y="6427788"/>
            <a:ext cx="723900" cy="0"/>
          </a:xfrm>
          <a:prstGeom prst="straightConnector1">
            <a:avLst/>
          </a:prstGeom>
          <a:noFill/>
          <a:ln w="38100">
            <a:solidFill>
              <a:srgbClr val="003399"/>
            </a:solidFill>
            <a:round/>
            <a:headEnd type="triangle" w="med" len="med"/>
            <a:tailEnd/>
          </a:ln>
          <a:extLst>
            <a:ext uri="{909E8E84-426E-40DD-AFC4-6F175D3DCCD1}">
              <a14:hiddenFill xmlns:a14="http://schemas.microsoft.com/office/drawing/2010/main">
                <a:noFill/>
              </a14:hiddenFill>
            </a:ext>
          </a:extLst>
        </p:spPr>
      </p:cxnSp>
      <p:cxnSp>
        <p:nvCxnSpPr>
          <p:cNvPr id="51292" name="AutoShape 91"/>
          <p:cNvCxnSpPr>
            <a:cxnSpLocks noChangeShapeType="1"/>
            <a:stCxn id="51288" idx="4"/>
            <a:endCxn id="51290" idx="0"/>
          </p:cNvCxnSpPr>
          <p:nvPr/>
        </p:nvCxnSpPr>
        <p:spPr bwMode="auto">
          <a:xfrm>
            <a:off x="7834313" y="5530850"/>
            <a:ext cx="0" cy="71437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93" name="AutoShape 92"/>
          <p:cNvCxnSpPr>
            <a:cxnSpLocks noChangeShapeType="1"/>
            <a:stCxn id="51242" idx="5"/>
            <a:endCxn id="51290" idx="1"/>
          </p:cNvCxnSpPr>
          <p:nvPr/>
        </p:nvCxnSpPr>
        <p:spPr bwMode="auto">
          <a:xfrm>
            <a:off x="6888163" y="5499100"/>
            <a:ext cx="822325"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94" name="AutoShape 93"/>
          <p:cNvCxnSpPr>
            <a:cxnSpLocks noChangeShapeType="1"/>
            <a:stCxn id="51284" idx="4"/>
            <a:endCxn id="51288" idx="0"/>
          </p:cNvCxnSpPr>
          <p:nvPr/>
        </p:nvCxnSpPr>
        <p:spPr bwMode="auto">
          <a:xfrm>
            <a:off x="7834313" y="4567238"/>
            <a:ext cx="0" cy="735012"/>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51295" name="AutoShape 94"/>
          <p:cNvCxnSpPr>
            <a:cxnSpLocks noChangeShapeType="1"/>
            <a:stCxn id="51220" idx="5"/>
            <a:endCxn id="51288" idx="1"/>
          </p:cNvCxnSpPr>
          <p:nvPr/>
        </p:nvCxnSpPr>
        <p:spPr bwMode="auto">
          <a:xfrm>
            <a:off x="6888163" y="4537075"/>
            <a:ext cx="869950" cy="796925"/>
          </a:xfrm>
          <a:prstGeom prst="straightConnector1">
            <a:avLst/>
          </a:prstGeom>
          <a:noFill/>
          <a:ln w="15875">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51296" name="Text Box 95"/>
          <p:cNvSpPr txBox="1">
            <a:spLocks noChangeArrowheads="1"/>
          </p:cNvSpPr>
          <p:nvPr/>
        </p:nvSpPr>
        <p:spPr bwMode="auto">
          <a:xfrm>
            <a:off x="1066800" y="42894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1</a:t>
            </a:r>
            <a:endParaRPr lang="en-US" sz="1400"/>
          </a:p>
        </p:txBody>
      </p:sp>
      <p:sp>
        <p:nvSpPr>
          <p:cNvPr id="51297" name="Text Box 96"/>
          <p:cNvSpPr txBox="1">
            <a:spLocks noChangeArrowheads="1"/>
          </p:cNvSpPr>
          <p:nvPr/>
        </p:nvSpPr>
        <p:spPr bwMode="auto">
          <a:xfrm>
            <a:off x="1066800" y="52546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2</a:t>
            </a:r>
            <a:endParaRPr lang="en-US" sz="1400"/>
          </a:p>
        </p:txBody>
      </p:sp>
      <p:sp>
        <p:nvSpPr>
          <p:cNvPr id="51298" name="Text Box 97"/>
          <p:cNvSpPr txBox="1">
            <a:spLocks noChangeArrowheads="1"/>
          </p:cNvSpPr>
          <p:nvPr/>
        </p:nvSpPr>
        <p:spPr bwMode="auto">
          <a:xfrm>
            <a:off x="25638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1</a:t>
            </a:r>
            <a:endParaRPr lang="en-US" sz="1400"/>
          </a:p>
        </p:txBody>
      </p:sp>
      <p:sp>
        <p:nvSpPr>
          <p:cNvPr id="51299" name="Text Box 98"/>
          <p:cNvSpPr txBox="1">
            <a:spLocks noChangeArrowheads="1"/>
          </p:cNvSpPr>
          <p:nvPr/>
        </p:nvSpPr>
        <p:spPr bwMode="auto">
          <a:xfrm>
            <a:off x="1066800" y="6262688"/>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3</a:t>
            </a:r>
            <a:endParaRPr lang="en-US" sz="1400"/>
          </a:p>
        </p:txBody>
      </p:sp>
      <p:sp>
        <p:nvSpPr>
          <p:cNvPr id="51300" name="Text Box 99"/>
          <p:cNvSpPr txBox="1">
            <a:spLocks noChangeArrowheads="1"/>
          </p:cNvSpPr>
          <p:nvPr/>
        </p:nvSpPr>
        <p:spPr bwMode="auto">
          <a:xfrm>
            <a:off x="3584575"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2</a:t>
            </a:r>
            <a:endParaRPr lang="en-US" sz="1400"/>
          </a:p>
        </p:txBody>
      </p:sp>
      <p:sp>
        <p:nvSpPr>
          <p:cNvPr id="51301" name="Text Box 100"/>
          <p:cNvSpPr txBox="1">
            <a:spLocks noChangeArrowheads="1"/>
          </p:cNvSpPr>
          <p:nvPr/>
        </p:nvSpPr>
        <p:spPr bwMode="auto">
          <a:xfrm>
            <a:off x="4605338"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3</a:t>
            </a:r>
            <a:endParaRPr lang="en-US" sz="1400"/>
          </a:p>
        </p:txBody>
      </p:sp>
      <p:sp>
        <p:nvSpPr>
          <p:cNvPr id="51302" name="Text Box 101"/>
          <p:cNvSpPr txBox="1">
            <a:spLocks noChangeArrowheads="1"/>
          </p:cNvSpPr>
          <p:nvPr/>
        </p:nvSpPr>
        <p:spPr bwMode="auto">
          <a:xfrm>
            <a:off x="5627688"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4</a:t>
            </a:r>
            <a:endParaRPr lang="en-US" sz="1400"/>
          </a:p>
        </p:txBody>
      </p:sp>
      <p:sp>
        <p:nvSpPr>
          <p:cNvPr id="51303" name="Text Box 102"/>
          <p:cNvSpPr txBox="1">
            <a:spLocks noChangeArrowheads="1"/>
          </p:cNvSpPr>
          <p:nvPr/>
        </p:nvSpPr>
        <p:spPr bwMode="auto">
          <a:xfrm>
            <a:off x="6648450" y="2927350"/>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5</a:t>
            </a:r>
            <a:endParaRPr lang="en-US" sz="1400"/>
          </a:p>
        </p:txBody>
      </p:sp>
      <p:sp>
        <p:nvSpPr>
          <p:cNvPr id="51304" name="Text Box 103"/>
          <p:cNvSpPr txBox="1">
            <a:spLocks noChangeArrowheads="1"/>
          </p:cNvSpPr>
          <p:nvPr/>
        </p:nvSpPr>
        <p:spPr bwMode="auto">
          <a:xfrm>
            <a:off x="76692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6</a:t>
            </a:r>
            <a:endParaRPr lang="en-US" sz="1400"/>
          </a:p>
        </p:txBody>
      </p:sp>
      <p:sp>
        <p:nvSpPr>
          <p:cNvPr id="51305" name="Text Box 104"/>
          <p:cNvSpPr txBox="1">
            <a:spLocks noChangeArrowheads="1"/>
          </p:cNvSpPr>
          <p:nvPr/>
        </p:nvSpPr>
        <p:spPr bwMode="auto">
          <a:xfrm>
            <a:off x="1135063" y="3267075"/>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51306" name="Text Box 105"/>
          <p:cNvSpPr txBox="1">
            <a:spLocks noChangeArrowheads="1"/>
          </p:cNvSpPr>
          <p:nvPr/>
        </p:nvSpPr>
        <p:spPr bwMode="auto">
          <a:xfrm>
            <a:off x="16113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51307" name="Oval 106"/>
          <p:cNvSpPr>
            <a:spLocks noChangeArrowheads="1"/>
          </p:cNvSpPr>
          <p:nvPr/>
        </p:nvSpPr>
        <p:spPr bwMode="auto">
          <a:xfrm>
            <a:off x="1543050" y="3267075"/>
            <a:ext cx="339725" cy="341313"/>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0-0</a:t>
            </a:r>
          </a:p>
        </p:txBody>
      </p:sp>
      <p:sp>
        <p:nvSpPr>
          <p:cNvPr id="51308" name="Text Box 110"/>
          <p:cNvSpPr txBox="1">
            <a:spLocks noChangeArrowheads="1"/>
          </p:cNvSpPr>
          <p:nvPr/>
        </p:nvSpPr>
        <p:spPr bwMode="auto">
          <a:xfrm>
            <a:off x="4638675" y="2459038"/>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olidFill>
                  <a:schemeClr val="accent1"/>
                </a:solidFill>
              </a:rPr>
              <a:t>j</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F3FF4DD1-F4C7-4842-B39E-E6878E4F7BFF}" type="slidenum">
              <a:rPr lang="en-US" sz="800"/>
              <a:pPr/>
              <a:t>49</a:t>
            </a:fld>
            <a:endParaRPr lang="en-US" sz="1400"/>
          </a:p>
        </p:txBody>
      </p:sp>
      <p:sp>
        <p:nvSpPr>
          <p:cNvPr id="52227" name="Rectangle 2"/>
          <p:cNvSpPr>
            <a:spLocks noGrp="1" noChangeArrowheads="1"/>
          </p:cNvSpPr>
          <p:nvPr>
            <p:ph type="body" idx="1"/>
          </p:nvPr>
        </p:nvSpPr>
        <p:spPr/>
        <p:txBody>
          <a:bodyPr/>
          <a:lstStyle/>
          <a:p>
            <a:pPr marL="0" indent="0"/>
            <a:r>
              <a:rPr lang="en-US"/>
              <a:t>Observation 1.  </a:t>
            </a:r>
            <a:r>
              <a:rPr lang="en-US">
                <a:solidFill>
                  <a:schemeClr val="tx1"/>
                </a:solidFill>
              </a:rPr>
              <a:t>The cost of the shortest path that uses (i, j) is</a:t>
            </a:r>
            <a:br>
              <a:rPr lang="en-US">
                <a:solidFill>
                  <a:schemeClr val="tx1"/>
                </a:solidFill>
              </a:rPr>
            </a:br>
            <a:r>
              <a:rPr lang="en-US">
                <a:solidFill>
                  <a:schemeClr val="tx1"/>
                </a:solidFill>
              </a:rPr>
              <a:t>f(i, j) + g(i, j). </a:t>
            </a:r>
          </a:p>
        </p:txBody>
      </p:sp>
      <p:sp>
        <p:nvSpPr>
          <p:cNvPr id="52228" name="Rectangle 3"/>
          <p:cNvSpPr>
            <a:spLocks noGrp="1" noChangeArrowheads="1"/>
          </p:cNvSpPr>
          <p:nvPr>
            <p:ph type="title"/>
          </p:nvPr>
        </p:nvSpPr>
        <p:spPr/>
        <p:txBody>
          <a:bodyPr/>
          <a:lstStyle/>
          <a:p>
            <a:r>
              <a:rPr lang="en-US"/>
              <a:t>Sequence Alignment:  Linear Space</a:t>
            </a:r>
          </a:p>
        </p:txBody>
      </p:sp>
      <p:sp>
        <p:nvSpPr>
          <p:cNvPr id="52229" name="Oval 4"/>
          <p:cNvSpPr>
            <a:spLocks noChangeArrowheads="1"/>
          </p:cNvSpPr>
          <p:nvPr/>
        </p:nvSpPr>
        <p:spPr bwMode="auto">
          <a:xfrm>
            <a:off x="2632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30" name="Oval 5"/>
          <p:cNvSpPr>
            <a:spLocks noChangeArrowheads="1"/>
          </p:cNvSpPr>
          <p:nvPr/>
        </p:nvSpPr>
        <p:spPr bwMode="auto">
          <a:xfrm>
            <a:off x="364331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31" name="Oval 6"/>
          <p:cNvSpPr>
            <a:spLocks noChangeArrowheads="1"/>
          </p:cNvSpPr>
          <p:nvPr/>
        </p:nvSpPr>
        <p:spPr bwMode="auto">
          <a:xfrm>
            <a:off x="4664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32" name="Oval 7"/>
          <p:cNvSpPr>
            <a:spLocks noChangeArrowheads="1"/>
          </p:cNvSpPr>
          <p:nvPr/>
        </p:nvSpPr>
        <p:spPr bwMode="auto">
          <a:xfrm>
            <a:off x="5684838"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33" name="Oval 8"/>
          <p:cNvSpPr>
            <a:spLocks noChangeArrowheads="1"/>
          </p:cNvSpPr>
          <p:nvPr/>
        </p:nvSpPr>
        <p:spPr bwMode="auto">
          <a:xfrm>
            <a:off x="6705600"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2234" name="AutoShape 9"/>
          <p:cNvCxnSpPr>
            <a:cxnSpLocks noChangeShapeType="1"/>
            <a:stCxn id="52330" idx="6"/>
            <a:endCxn id="52229" idx="2"/>
          </p:cNvCxnSpPr>
          <p:nvPr/>
        </p:nvCxnSpPr>
        <p:spPr bwMode="auto">
          <a:xfrm>
            <a:off x="1890713" y="3438525"/>
            <a:ext cx="735012" cy="4763"/>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2235" name="AutoShape 10"/>
          <p:cNvCxnSpPr>
            <a:cxnSpLocks noChangeShapeType="1"/>
            <a:stCxn id="52229" idx="6"/>
            <a:endCxn id="52230" idx="2"/>
          </p:cNvCxnSpPr>
          <p:nvPr/>
        </p:nvCxnSpPr>
        <p:spPr bwMode="auto">
          <a:xfrm>
            <a:off x="2852738" y="3443288"/>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36" name="AutoShape 11"/>
          <p:cNvCxnSpPr>
            <a:cxnSpLocks noChangeShapeType="1"/>
            <a:stCxn id="52230" idx="6"/>
            <a:endCxn id="52231" idx="2"/>
          </p:cNvCxnSpPr>
          <p:nvPr/>
        </p:nvCxnSpPr>
        <p:spPr bwMode="auto">
          <a:xfrm>
            <a:off x="3863975" y="34432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37" name="AutoShape 12"/>
          <p:cNvCxnSpPr>
            <a:cxnSpLocks noChangeShapeType="1"/>
            <a:stCxn id="52231" idx="6"/>
            <a:endCxn id="52232" idx="2"/>
          </p:cNvCxnSpPr>
          <p:nvPr/>
        </p:nvCxnSpPr>
        <p:spPr bwMode="auto">
          <a:xfrm>
            <a:off x="4884738" y="34432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38" name="AutoShape 13"/>
          <p:cNvCxnSpPr>
            <a:cxnSpLocks noChangeShapeType="1"/>
            <a:stCxn id="52232" idx="6"/>
            <a:endCxn id="52233" idx="2"/>
          </p:cNvCxnSpPr>
          <p:nvPr/>
        </p:nvCxnSpPr>
        <p:spPr bwMode="auto">
          <a:xfrm>
            <a:off x="5907088" y="3443288"/>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2239" name="Oval 14"/>
          <p:cNvSpPr>
            <a:spLocks noChangeArrowheads="1"/>
          </p:cNvSpPr>
          <p:nvPr/>
        </p:nvSpPr>
        <p:spPr bwMode="auto">
          <a:xfrm>
            <a:off x="2632075"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40" name="Oval 15"/>
          <p:cNvSpPr>
            <a:spLocks noChangeArrowheads="1"/>
          </p:cNvSpPr>
          <p:nvPr/>
        </p:nvSpPr>
        <p:spPr bwMode="auto">
          <a:xfrm>
            <a:off x="3643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41" name="Oval 16"/>
          <p:cNvSpPr>
            <a:spLocks noChangeArrowheads="1"/>
          </p:cNvSpPr>
          <p:nvPr/>
        </p:nvSpPr>
        <p:spPr bwMode="auto">
          <a:xfrm>
            <a:off x="4602163" y="4287838"/>
            <a:ext cx="341312" cy="341312"/>
          </a:xfrm>
          <a:prstGeom prst="ellipse">
            <a:avLst/>
          </a:prstGeom>
          <a:solidFill>
            <a:schemeClr val="accent1"/>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i-j</a:t>
            </a:r>
          </a:p>
        </p:txBody>
      </p:sp>
      <p:sp>
        <p:nvSpPr>
          <p:cNvPr id="52242" name="Oval 17"/>
          <p:cNvSpPr>
            <a:spLocks noChangeArrowheads="1"/>
          </p:cNvSpPr>
          <p:nvPr/>
        </p:nvSpPr>
        <p:spPr bwMode="auto">
          <a:xfrm>
            <a:off x="5684838"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43" name="Oval 18"/>
          <p:cNvSpPr>
            <a:spLocks noChangeArrowheads="1"/>
          </p:cNvSpPr>
          <p:nvPr/>
        </p:nvSpPr>
        <p:spPr bwMode="auto">
          <a:xfrm>
            <a:off x="6705600"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44" name="Oval 19"/>
          <p:cNvSpPr>
            <a:spLocks noChangeArrowheads="1"/>
          </p:cNvSpPr>
          <p:nvPr/>
        </p:nvSpPr>
        <p:spPr bwMode="auto">
          <a:xfrm>
            <a:off x="1611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2245" name="AutoShape 20"/>
          <p:cNvCxnSpPr>
            <a:cxnSpLocks noChangeShapeType="1"/>
            <a:stCxn id="52244" idx="6"/>
            <a:endCxn id="52239" idx="2"/>
          </p:cNvCxnSpPr>
          <p:nvPr/>
        </p:nvCxnSpPr>
        <p:spPr bwMode="auto">
          <a:xfrm>
            <a:off x="1831975" y="4454525"/>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46" name="AutoShape 21"/>
          <p:cNvCxnSpPr>
            <a:cxnSpLocks noChangeShapeType="1"/>
            <a:stCxn id="52239" idx="6"/>
            <a:endCxn id="52240" idx="2"/>
          </p:cNvCxnSpPr>
          <p:nvPr/>
        </p:nvCxnSpPr>
        <p:spPr bwMode="auto">
          <a:xfrm>
            <a:off x="2852738" y="4454525"/>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47" name="AutoShape 22"/>
          <p:cNvCxnSpPr>
            <a:cxnSpLocks noChangeShapeType="1"/>
            <a:stCxn id="52240" idx="6"/>
            <a:endCxn id="52241" idx="2"/>
          </p:cNvCxnSpPr>
          <p:nvPr/>
        </p:nvCxnSpPr>
        <p:spPr bwMode="auto">
          <a:xfrm>
            <a:off x="3865563" y="4454525"/>
            <a:ext cx="728662" cy="4763"/>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2248" name="AutoShape 23"/>
          <p:cNvCxnSpPr>
            <a:cxnSpLocks noChangeShapeType="1"/>
            <a:stCxn id="52241" idx="6"/>
            <a:endCxn id="52242" idx="2"/>
          </p:cNvCxnSpPr>
          <p:nvPr/>
        </p:nvCxnSpPr>
        <p:spPr bwMode="auto">
          <a:xfrm flipV="1">
            <a:off x="4951413" y="4454525"/>
            <a:ext cx="725487" cy="4763"/>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49" name="AutoShape 24"/>
          <p:cNvCxnSpPr>
            <a:cxnSpLocks noChangeShapeType="1"/>
            <a:stCxn id="52242" idx="6"/>
            <a:endCxn id="52243" idx="2"/>
          </p:cNvCxnSpPr>
          <p:nvPr/>
        </p:nvCxnSpPr>
        <p:spPr bwMode="auto">
          <a:xfrm>
            <a:off x="5907088" y="4454525"/>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50" name="AutoShape 25"/>
          <p:cNvCxnSpPr>
            <a:cxnSpLocks noChangeShapeType="1"/>
            <a:stCxn id="52330" idx="4"/>
            <a:endCxn id="52244" idx="0"/>
          </p:cNvCxnSpPr>
          <p:nvPr/>
        </p:nvCxnSpPr>
        <p:spPr bwMode="auto">
          <a:xfrm>
            <a:off x="1712913" y="3614738"/>
            <a:ext cx="6350" cy="72548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51" name="AutoShape 26"/>
          <p:cNvCxnSpPr>
            <a:cxnSpLocks noChangeShapeType="1"/>
            <a:stCxn id="52229" idx="4"/>
            <a:endCxn id="52239" idx="0"/>
          </p:cNvCxnSpPr>
          <p:nvPr/>
        </p:nvCxnSpPr>
        <p:spPr bwMode="auto">
          <a:xfrm>
            <a:off x="2740025"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52" name="AutoShape 27"/>
          <p:cNvCxnSpPr>
            <a:cxnSpLocks noChangeShapeType="1"/>
            <a:stCxn id="52230" idx="4"/>
            <a:endCxn id="52240" idx="0"/>
          </p:cNvCxnSpPr>
          <p:nvPr/>
        </p:nvCxnSpPr>
        <p:spPr bwMode="auto">
          <a:xfrm>
            <a:off x="3751263"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53" name="AutoShape 28"/>
          <p:cNvCxnSpPr>
            <a:cxnSpLocks noChangeShapeType="1"/>
            <a:stCxn id="52231" idx="4"/>
            <a:endCxn id="52241" idx="0"/>
          </p:cNvCxnSpPr>
          <p:nvPr/>
        </p:nvCxnSpPr>
        <p:spPr bwMode="auto">
          <a:xfrm>
            <a:off x="4772025" y="3557588"/>
            <a:ext cx="1588" cy="7223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54" name="AutoShape 29"/>
          <p:cNvCxnSpPr>
            <a:cxnSpLocks noChangeShapeType="1"/>
            <a:stCxn id="52232" idx="4"/>
            <a:endCxn id="52242" idx="0"/>
          </p:cNvCxnSpPr>
          <p:nvPr/>
        </p:nvCxnSpPr>
        <p:spPr bwMode="auto">
          <a:xfrm>
            <a:off x="5792788"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55" name="AutoShape 30"/>
          <p:cNvCxnSpPr>
            <a:cxnSpLocks noChangeShapeType="1"/>
            <a:stCxn id="52233" idx="4"/>
            <a:endCxn id="52243" idx="0"/>
          </p:cNvCxnSpPr>
          <p:nvPr/>
        </p:nvCxnSpPr>
        <p:spPr bwMode="auto">
          <a:xfrm>
            <a:off x="6813550"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56" name="AutoShape 31"/>
          <p:cNvCxnSpPr>
            <a:cxnSpLocks noChangeShapeType="1"/>
            <a:stCxn id="52330" idx="5"/>
            <a:endCxn id="52239" idx="1"/>
          </p:cNvCxnSpPr>
          <p:nvPr/>
        </p:nvCxnSpPr>
        <p:spPr bwMode="auto">
          <a:xfrm>
            <a:off x="1833563" y="3565525"/>
            <a:ext cx="830262" cy="804863"/>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57" name="AutoShape 32"/>
          <p:cNvCxnSpPr>
            <a:cxnSpLocks noChangeShapeType="1"/>
            <a:stCxn id="52229" idx="5"/>
            <a:endCxn id="52240" idx="1"/>
          </p:cNvCxnSpPr>
          <p:nvPr/>
        </p:nvCxnSpPr>
        <p:spPr bwMode="auto">
          <a:xfrm>
            <a:off x="2814638" y="3525838"/>
            <a:ext cx="860425" cy="844550"/>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2258" name="AutoShape 33"/>
          <p:cNvCxnSpPr>
            <a:cxnSpLocks noChangeShapeType="1"/>
            <a:stCxn id="52230" idx="5"/>
            <a:endCxn id="52241" idx="1"/>
          </p:cNvCxnSpPr>
          <p:nvPr/>
        </p:nvCxnSpPr>
        <p:spPr bwMode="auto">
          <a:xfrm>
            <a:off x="3825875" y="3525838"/>
            <a:ext cx="825500" cy="80327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59" name="AutoShape 34"/>
          <p:cNvCxnSpPr>
            <a:cxnSpLocks noChangeShapeType="1"/>
            <a:stCxn id="52231" idx="5"/>
            <a:endCxn id="52242" idx="1"/>
          </p:cNvCxnSpPr>
          <p:nvPr/>
        </p:nvCxnSpPr>
        <p:spPr bwMode="auto">
          <a:xfrm>
            <a:off x="4846638"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60" name="AutoShape 35"/>
          <p:cNvCxnSpPr>
            <a:cxnSpLocks noChangeShapeType="1"/>
            <a:stCxn id="52232" idx="5"/>
            <a:endCxn id="52243" idx="1"/>
          </p:cNvCxnSpPr>
          <p:nvPr/>
        </p:nvCxnSpPr>
        <p:spPr bwMode="auto">
          <a:xfrm>
            <a:off x="5867400"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2261" name="Oval 36"/>
          <p:cNvSpPr>
            <a:spLocks noChangeArrowheads="1"/>
          </p:cNvSpPr>
          <p:nvPr/>
        </p:nvSpPr>
        <p:spPr bwMode="auto">
          <a:xfrm>
            <a:off x="2632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62" name="Oval 37"/>
          <p:cNvSpPr>
            <a:spLocks noChangeArrowheads="1"/>
          </p:cNvSpPr>
          <p:nvPr/>
        </p:nvSpPr>
        <p:spPr bwMode="auto">
          <a:xfrm>
            <a:off x="3643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63" name="Oval 38"/>
          <p:cNvSpPr>
            <a:spLocks noChangeArrowheads="1"/>
          </p:cNvSpPr>
          <p:nvPr/>
        </p:nvSpPr>
        <p:spPr bwMode="auto">
          <a:xfrm>
            <a:off x="4664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64" name="Oval 39"/>
          <p:cNvSpPr>
            <a:spLocks noChangeArrowheads="1"/>
          </p:cNvSpPr>
          <p:nvPr/>
        </p:nvSpPr>
        <p:spPr bwMode="auto">
          <a:xfrm>
            <a:off x="5684838"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65" name="Oval 40"/>
          <p:cNvSpPr>
            <a:spLocks noChangeArrowheads="1"/>
          </p:cNvSpPr>
          <p:nvPr/>
        </p:nvSpPr>
        <p:spPr bwMode="auto">
          <a:xfrm>
            <a:off x="6705600"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66" name="Oval 41"/>
          <p:cNvSpPr>
            <a:spLocks noChangeArrowheads="1"/>
          </p:cNvSpPr>
          <p:nvPr/>
        </p:nvSpPr>
        <p:spPr bwMode="auto">
          <a:xfrm>
            <a:off x="1611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2267" name="AutoShape 42"/>
          <p:cNvCxnSpPr>
            <a:cxnSpLocks noChangeShapeType="1"/>
            <a:stCxn id="52266" idx="6"/>
            <a:endCxn id="52261" idx="2"/>
          </p:cNvCxnSpPr>
          <p:nvPr/>
        </p:nvCxnSpPr>
        <p:spPr bwMode="auto">
          <a:xfrm>
            <a:off x="1831975"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68" name="AutoShape 43"/>
          <p:cNvCxnSpPr>
            <a:cxnSpLocks noChangeShapeType="1"/>
            <a:stCxn id="52261" idx="6"/>
            <a:endCxn id="52262" idx="2"/>
          </p:cNvCxnSpPr>
          <p:nvPr/>
        </p:nvCxnSpPr>
        <p:spPr bwMode="auto">
          <a:xfrm>
            <a:off x="2852738" y="5416550"/>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69" name="AutoShape 44"/>
          <p:cNvCxnSpPr>
            <a:cxnSpLocks noChangeShapeType="1"/>
            <a:stCxn id="52262" idx="6"/>
            <a:endCxn id="52263" idx="2"/>
          </p:cNvCxnSpPr>
          <p:nvPr/>
        </p:nvCxnSpPr>
        <p:spPr bwMode="auto">
          <a:xfrm>
            <a:off x="3863975"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70" name="AutoShape 45"/>
          <p:cNvCxnSpPr>
            <a:cxnSpLocks noChangeShapeType="1"/>
            <a:stCxn id="52263" idx="6"/>
            <a:endCxn id="52264" idx="2"/>
          </p:cNvCxnSpPr>
          <p:nvPr/>
        </p:nvCxnSpPr>
        <p:spPr bwMode="auto">
          <a:xfrm>
            <a:off x="4884738"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71" name="AutoShape 46"/>
          <p:cNvCxnSpPr>
            <a:cxnSpLocks noChangeShapeType="1"/>
            <a:stCxn id="52264" idx="6"/>
            <a:endCxn id="52265" idx="2"/>
          </p:cNvCxnSpPr>
          <p:nvPr/>
        </p:nvCxnSpPr>
        <p:spPr bwMode="auto">
          <a:xfrm>
            <a:off x="5907088" y="5416550"/>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2272" name="Oval 47"/>
          <p:cNvSpPr>
            <a:spLocks noChangeArrowheads="1"/>
          </p:cNvSpPr>
          <p:nvPr/>
        </p:nvSpPr>
        <p:spPr bwMode="auto">
          <a:xfrm>
            <a:off x="2632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73" name="Oval 48"/>
          <p:cNvSpPr>
            <a:spLocks noChangeArrowheads="1"/>
          </p:cNvSpPr>
          <p:nvPr/>
        </p:nvSpPr>
        <p:spPr bwMode="auto">
          <a:xfrm>
            <a:off x="3643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74" name="Oval 49"/>
          <p:cNvSpPr>
            <a:spLocks noChangeArrowheads="1"/>
          </p:cNvSpPr>
          <p:nvPr/>
        </p:nvSpPr>
        <p:spPr bwMode="auto">
          <a:xfrm>
            <a:off x="4664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75" name="Oval 50"/>
          <p:cNvSpPr>
            <a:spLocks noChangeArrowheads="1"/>
          </p:cNvSpPr>
          <p:nvPr/>
        </p:nvSpPr>
        <p:spPr bwMode="auto">
          <a:xfrm>
            <a:off x="5684838"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76" name="Oval 51"/>
          <p:cNvSpPr>
            <a:spLocks noChangeArrowheads="1"/>
          </p:cNvSpPr>
          <p:nvPr/>
        </p:nvSpPr>
        <p:spPr bwMode="auto">
          <a:xfrm>
            <a:off x="6705600"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2277" name="Oval 52"/>
          <p:cNvSpPr>
            <a:spLocks noChangeArrowheads="1"/>
          </p:cNvSpPr>
          <p:nvPr/>
        </p:nvSpPr>
        <p:spPr bwMode="auto">
          <a:xfrm>
            <a:off x="1611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2278" name="AutoShape 53"/>
          <p:cNvCxnSpPr>
            <a:cxnSpLocks noChangeShapeType="1"/>
            <a:stCxn id="52277" idx="6"/>
            <a:endCxn id="52272" idx="2"/>
          </p:cNvCxnSpPr>
          <p:nvPr/>
        </p:nvCxnSpPr>
        <p:spPr bwMode="auto">
          <a:xfrm>
            <a:off x="1831975"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79" name="AutoShape 54"/>
          <p:cNvCxnSpPr>
            <a:cxnSpLocks noChangeShapeType="1"/>
            <a:stCxn id="52272" idx="6"/>
            <a:endCxn id="52273" idx="2"/>
          </p:cNvCxnSpPr>
          <p:nvPr/>
        </p:nvCxnSpPr>
        <p:spPr bwMode="auto">
          <a:xfrm>
            <a:off x="2852738" y="6427788"/>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80" name="AutoShape 55"/>
          <p:cNvCxnSpPr>
            <a:cxnSpLocks noChangeShapeType="1"/>
            <a:stCxn id="52273" idx="6"/>
            <a:endCxn id="52274" idx="2"/>
          </p:cNvCxnSpPr>
          <p:nvPr/>
        </p:nvCxnSpPr>
        <p:spPr bwMode="auto">
          <a:xfrm>
            <a:off x="3863975"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81" name="AutoShape 56"/>
          <p:cNvCxnSpPr>
            <a:cxnSpLocks noChangeShapeType="1"/>
            <a:stCxn id="52274" idx="6"/>
            <a:endCxn id="52275" idx="2"/>
          </p:cNvCxnSpPr>
          <p:nvPr/>
        </p:nvCxnSpPr>
        <p:spPr bwMode="auto">
          <a:xfrm>
            <a:off x="4884738"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82" name="AutoShape 57"/>
          <p:cNvCxnSpPr>
            <a:cxnSpLocks noChangeShapeType="1"/>
            <a:stCxn id="52275" idx="6"/>
            <a:endCxn id="52276" idx="2"/>
          </p:cNvCxnSpPr>
          <p:nvPr/>
        </p:nvCxnSpPr>
        <p:spPr bwMode="auto">
          <a:xfrm>
            <a:off x="5907088" y="6427788"/>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83" name="AutoShape 58"/>
          <p:cNvCxnSpPr>
            <a:cxnSpLocks noChangeShapeType="1"/>
            <a:stCxn id="52266" idx="4"/>
            <a:endCxn id="52277" idx="0"/>
          </p:cNvCxnSpPr>
          <p:nvPr/>
        </p:nvCxnSpPr>
        <p:spPr bwMode="auto">
          <a:xfrm>
            <a:off x="1719263"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84" name="AutoShape 59"/>
          <p:cNvCxnSpPr>
            <a:cxnSpLocks noChangeShapeType="1"/>
            <a:stCxn id="52261" idx="4"/>
            <a:endCxn id="52272" idx="0"/>
          </p:cNvCxnSpPr>
          <p:nvPr/>
        </p:nvCxnSpPr>
        <p:spPr bwMode="auto">
          <a:xfrm>
            <a:off x="2740025"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85" name="AutoShape 60"/>
          <p:cNvCxnSpPr>
            <a:cxnSpLocks noChangeShapeType="1"/>
            <a:stCxn id="52262" idx="4"/>
            <a:endCxn id="52273" idx="0"/>
          </p:cNvCxnSpPr>
          <p:nvPr/>
        </p:nvCxnSpPr>
        <p:spPr bwMode="auto">
          <a:xfrm>
            <a:off x="3751263"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86" name="AutoShape 61"/>
          <p:cNvCxnSpPr>
            <a:cxnSpLocks noChangeShapeType="1"/>
            <a:stCxn id="52263" idx="4"/>
            <a:endCxn id="52274" idx="0"/>
          </p:cNvCxnSpPr>
          <p:nvPr/>
        </p:nvCxnSpPr>
        <p:spPr bwMode="auto">
          <a:xfrm>
            <a:off x="4772025"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87" name="AutoShape 62"/>
          <p:cNvCxnSpPr>
            <a:cxnSpLocks noChangeShapeType="1"/>
            <a:stCxn id="52264" idx="4"/>
            <a:endCxn id="52275" idx="0"/>
          </p:cNvCxnSpPr>
          <p:nvPr/>
        </p:nvCxnSpPr>
        <p:spPr bwMode="auto">
          <a:xfrm>
            <a:off x="5792788"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88" name="AutoShape 63"/>
          <p:cNvCxnSpPr>
            <a:cxnSpLocks noChangeShapeType="1"/>
            <a:stCxn id="52265" idx="4"/>
            <a:endCxn id="52276" idx="0"/>
          </p:cNvCxnSpPr>
          <p:nvPr/>
        </p:nvCxnSpPr>
        <p:spPr bwMode="auto">
          <a:xfrm>
            <a:off x="6813550"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89" name="AutoShape 64"/>
          <p:cNvCxnSpPr>
            <a:cxnSpLocks noChangeShapeType="1"/>
            <a:stCxn id="52266" idx="5"/>
            <a:endCxn id="52272" idx="1"/>
          </p:cNvCxnSpPr>
          <p:nvPr/>
        </p:nvCxnSpPr>
        <p:spPr bwMode="auto">
          <a:xfrm>
            <a:off x="1793875"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90" name="AutoShape 65"/>
          <p:cNvCxnSpPr>
            <a:cxnSpLocks noChangeShapeType="1"/>
            <a:stCxn id="52261" idx="5"/>
            <a:endCxn id="52273" idx="1"/>
          </p:cNvCxnSpPr>
          <p:nvPr/>
        </p:nvCxnSpPr>
        <p:spPr bwMode="auto">
          <a:xfrm>
            <a:off x="2814638" y="5499100"/>
            <a:ext cx="860425"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91" name="AutoShape 66"/>
          <p:cNvCxnSpPr>
            <a:cxnSpLocks noChangeShapeType="1"/>
            <a:stCxn id="52262" idx="5"/>
            <a:endCxn id="52274" idx="1"/>
          </p:cNvCxnSpPr>
          <p:nvPr/>
        </p:nvCxnSpPr>
        <p:spPr bwMode="auto">
          <a:xfrm>
            <a:off x="3825875"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92" name="AutoShape 67"/>
          <p:cNvCxnSpPr>
            <a:cxnSpLocks noChangeShapeType="1"/>
            <a:stCxn id="52263" idx="5"/>
            <a:endCxn id="52275" idx="1"/>
          </p:cNvCxnSpPr>
          <p:nvPr/>
        </p:nvCxnSpPr>
        <p:spPr bwMode="auto">
          <a:xfrm>
            <a:off x="4846638"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93" name="AutoShape 68"/>
          <p:cNvCxnSpPr>
            <a:cxnSpLocks noChangeShapeType="1"/>
            <a:stCxn id="52264" idx="5"/>
            <a:endCxn id="52276" idx="1"/>
          </p:cNvCxnSpPr>
          <p:nvPr/>
        </p:nvCxnSpPr>
        <p:spPr bwMode="auto">
          <a:xfrm>
            <a:off x="5867400" y="5499100"/>
            <a:ext cx="869950" cy="844550"/>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2294" name="AutoShape 69"/>
          <p:cNvCxnSpPr>
            <a:cxnSpLocks noChangeShapeType="1"/>
            <a:stCxn id="52244" idx="4"/>
            <a:endCxn id="52266" idx="0"/>
          </p:cNvCxnSpPr>
          <p:nvPr/>
        </p:nvCxnSpPr>
        <p:spPr bwMode="auto">
          <a:xfrm>
            <a:off x="171926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95" name="AutoShape 70"/>
          <p:cNvCxnSpPr>
            <a:cxnSpLocks noChangeShapeType="1"/>
            <a:stCxn id="52239" idx="4"/>
            <a:endCxn id="52261" idx="0"/>
          </p:cNvCxnSpPr>
          <p:nvPr/>
        </p:nvCxnSpPr>
        <p:spPr bwMode="auto">
          <a:xfrm>
            <a:off x="2740025"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96" name="AutoShape 71"/>
          <p:cNvCxnSpPr>
            <a:cxnSpLocks noChangeShapeType="1"/>
            <a:stCxn id="52240" idx="4"/>
            <a:endCxn id="52262" idx="0"/>
          </p:cNvCxnSpPr>
          <p:nvPr/>
        </p:nvCxnSpPr>
        <p:spPr bwMode="auto">
          <a:xfrm>
            <a:off x="375126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97" name="AutoShape 72"/>
          <p:cNvCxnSpPr>
            <a:cxnSpLocks noChangeShapeType="1"/>
            <a:stCxn id="52241" idx="4"/>
            <a:endCxn id="52263" idx="0"/>
          </p:cNvCxnSpPr>
          <p:nvPr/>
        </p:nvCxnSpPr>
        <p:spPr bwMode="auto">
          <a:xfrm flipH="1">
            <a:off x="4772025" y="4637088"/>
            <a:ext cx="1588" cy="66357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98" name="AutoShape 73"/>
          <p:cNvCxnSpPr>
            <a:cxnSpLocks noChangeShapeType="1"/>
            <a:stCxn id="52242" idx="4"/>
            <a:endCxn id="52264" idx="0"/>
          </p:cNvCxnSpPr>
          <p:nvPr/>
        </p:nvCxnSpPr>
        <p:spPr bwMode="auto">
          <a:xfrm>
            <a:off x="5792788"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99" name="AutoShape 74"/>
          <p:cNvCxnSpPr>
            <a:cxnSpLocks noChangeShapeType="1"/>
            <a:stCxn id="52243" idx="4"/>
            <a:endCxn id="52265" idx="0"/>
          </p:cNvCxnSpPr>
          <p:nvPr/>
        </p:nvCxnSpPr>
        <p:spPr bwMode="auto">
          <a:xfrm>
            <a:off x="6813550"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300" name="AutoShape 75"/>
          <p:cNvCxnSpPr>
            <a:cxnSpLocks noChangeShapeType="1"/>
            <a:stCxn id="52244" idx="5"/>
            <a:endCxn id="52261" idx="1"/>
          </p:cNvCxnSpPr>
          <p:nvPr/>
        </p:nvCxnSpPr>
        <p:spPr bwMode="auto">
          <a:xfrm>
            <a:off x="1793875"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301" name="AutoShape 76"/>
          <p:cNvCxnSpPr>
            <a:cxnSpLocks noChangeShapeType="1"/>
            <a:stCxn id="52239" idx="5"/>
            <a:endCxn id="52262" idx="1"/>
          </p:cNvCxnSpPr>
          <p:nvPr/>
        </p:nvCxnSpPr>
        <p:spPr bwMode="auto">
          <a:xfrm>
            <a:off x="2814638" y="4537075"/>
            <a:ext cx="860425"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302" name="AutoShape 77"/>
          <p:cNvCxnSpPr>
            <a:cxnSpLocks noChangeShapeType="1"/>
            <a:stCxn id="52240" idx="5"/>
            <a:endCxn id="52263" idx="1"/>
          </p:cNvCxnSpPr>
          <p:nvPr/>
        </p:nvCxnSpPr>
        <p:spPr bwMode="auto">
          <a:xfrm>
            <a:off x="3825875"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303" name="AutoShape 78"/>
          <p:cNvCxnSpPr>
            <a:cxnSpLocks noChangeShapeType="1"/>
            <a:stCxn id="52241" idx="5"/>
            <a:endCxn id="52264" idx="1"/>
          </p:cNvCxnSpPr>
          <p:nvPr/>
        </p:nvCxnSpPr>
        <p:spPr bwMode="auto">
          <a:xfrm>
            <a:off x="4894263" y="4587875"/>
            <a:ext cx="822325" cy="744538"/>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2304" name="AutoShape 79"/>
          <p:cNvCxnSpPr>
            <a:cxnSpLocks noChangeShapeType="1"/>
            <a:stCxn id="52242" idx="5"/>
            <a:endCxn id="52265" idx="1"/>
          </p:cNvCxnSpPr>
          <p:nvPr/>
        </p:nvCxnSpPr>
        <p:spPr bwMode="auto">
          <a:xfrm>
            <a:off x="5867400"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2305" name="Oval 80"/>
          <p:cNvSpPr>
            <a:spLocks noChangeArrowheads="1"/>
          </p:cNvSpPr>
          <p:nvPr/>
        </p:nvSpPr>
        <p:spPr bwMode="auto">
          <a:xfrm>
            <a:off x="772636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2306" name="AutoShape 81"/>
          <p:cNvCxnSpPr>
            <a:cxnSpLocks noChangeShapeType="1"/>
            <a:stCxn id="52233" idx="6"/>
            <a:endCxn id="52305" idx="2"/>
          </p:cNvCxnSpPr>
          <p:nvPr/>
        </p:nvCxnSpPr>
        <p:spPr bwMode="auto">
          <a:xfrm>
            <a:off x="6927850" y="3443288"/>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2307" name="Oval 82"/>
          <p:cNvSpPr>
            <a:spLocks noChangeArrowheads="1"/>
          </p:cNvSpPr>
          <p:nvPr/>
        </p:nvSpPr>
        <p:spPr bwMode="auto">
          <a:xfrm>
            <a:off x="772636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2308" name="AutoShape 83"/>
          <p:cNvCxnSpPr>
            <a:cxnSpLocks noChangeShapeType="1"/>
            <a:stCxn id="52243" idx="6"/>
            <a:endCxn id="52307" idx="2"/>
          </p:cNvCxnSpPr>
          <p:nvPr/>
        </p:nvCxnSpPr>
        <p:spPr bwMode="auto">
          <a:xfrm>
            <a:off x="6927850" y="4454525"/>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309" name="AutoShape 84"/>
          <p:cNvCxnSpPr>
            <a:cxnSpLocks noChangeShapeType="1"/>
            <a:stCxn id="52305" idx="4"/>
            <a:endCxn id="52307" idx="0"/>
          </p:cNvCxnSpPr>
          <p:nvPr/>
        </p:nvCxnSpPr>
        <p:spPr bwMode="auto">
          <a:xfrm>
            <a:off x="7834313"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310" name="AutoShape 85"/>
          <p:cNvCxnSpPr>
            <a:cxnSpLocks noChangeShapeType="1"/>
            <a:stCxn id="52233" idx="5"/>
            <a:endCxn id="52307" idx="1"/>
          </p:cNvCxnSpPr>
          <p:nvPr/>
        </p:nvCxnSpPr>
        <p:spPr bwMode="auto">
          <a:xfrm>
            <a:off x="6888163"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2311" name="Oval 86"/>
          <p:cNvSpPr>
            <a:spLocks noChangeArrowheads="1"/>
          </p:cNvSpPr>
          <p:nvPr/>
        </p:nvSpPr>
        <p:spPr bwMode="auto">
          <a:xfrm>
            <a:off x="772636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2312" name="AutoShape 87"/>
          <p:cNvCxnSpPr>
            <a:cxnSpLocks noChangeShapeType="1"/>
            <a:stCxn id="52265" idx="6"/>
            <a:endCxn id="52311" idx="2"/>
          </p:cNvCxnSpPr>
          <p:nvPr/>
        </p:nvCxnSpPr>
        <p:spPr bwMode="auto">
          <a:xfrm>
            <a:off x="6927850" y="5416550"/>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2313" name="Oval 88"/>
          <p:cNvSpPr>
            <a:spLocks noChangeArrowheads="1"/>
          </p:cNvSpPr>
          <p:nvPr/>
        </p:nvSpPr>
        <p:spPr bwMode="auto">
          <a:xfrm>
            <a:off x="7659688" y="6251575"/>
            <a:ext cx="349250" cy="350838"/>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m-n</a:t>
            </a:r>
          </a:p>
        </p:txBody>
      </p:sp>
      <p:cxnSp>
        <p:nvCxnSpPr>
          <p:cNvPr id="52314" name="AutoShape 89"/>
          <p:cNvCxnSpPr>
            <a:cxnSpLocks noChangeShapeType="1"/>
            <a:stCxn id="52276" idx="6"/>
            <a:endCxn id="52313" idx="2"/>
          </p:cNvCxnSpPr>
          <p:nvPr/>
        </p:nvCxnSpPr>
        <p:spPr bwMode="auto">
          <a:xfrm>
            <a:off x="6927850" y="6427788"/>
            <a:ext cx="723900" cy="0"/>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2315" name="AutoShape 90"/>
          <p:cNvCxnSpPr>
            <a:cxnSpLocks noChangeShapeType="1"/>
            <a:stCxn id="52311" idx="4"/>
            <a:endCxn id="52313" idx="0"/>
          </p:cNvCxnSpPr>
          <p:nvPr/>
        </p:nvCxnSpPr>
        <p:spPr bwMode="auto">
          <a:xfrm>
            <a:off x="7834313" y="5530850"/>
            <a:ext cx="0" cy="71437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316" name="AutoShape 91"/>
          <p:cNvCxnSpPr>
            <a:cxnSpLocks noChangeShapeType="1"/>
            <a:stCxn id="52265" idx="5"/>
            <a:endCxn id="52313" idx="1"/>
          </p:cNvCxnSpPr>
          <p:nvPr/>
        </p:nvCxnSpPr>
        <p:spPr bwMode="auto">
          <a:xfrm>
            <a:off x="6888163" y="5499100"/>
            <a:ext cx="822325"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317" name="AutoShape 92"/>
          <p:cNvCxnSpPr>
            <a:cxnSpLocks noChangeShapeType="1"/>
            <a:stCxn id="52307" idx="4"/>
            <a:endCxn id="52311" idx="0"/>
          </p:cNvCxnSpPr>
          <p:nvPr/>
        </p:nvCxnSpPr>
        <p:spPr bwMode="auto">
          <a:xfrm>
            <a:off x="783431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318" name="AutoShape 93"/>
          <p:cNvCxnSpPr>
            <a:cxnSpLocks noChangeShapeType="1"/>
            <a:stCxn id="52243" idx="5"/>
            <a:endCxn id="52311" idx="1"/>
          </p:cNvCxnSpPr>
          <p:nvPr/>
        </p:nvCxnSpPr>
        <p:spPr bwMode="auto">
          <a:xfrm>
            <a:off x="6888163"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2319" name="Text Box 94"/>
          <p:cNvSpPr txBox="1">
            <a:spLocks noChangeArrowheads="1"/>
          </p:cNvSpPr>
          <p:nvPr/>
        </p:nvSpPr>
        <p:spPr bwMode="auto">
          <a:xfrm>
            <a:off x="1066800" y="42894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1</a:t>
            </a:r>
            <a:endParaRPr lang="en-US" sz="1400"/>
          </a:p>
        </p:txBody>
      </p:sp>
      <p:sp>
        <p:nvSpPr>
          <p:cNvPr id="52320" name="Text Box 95"/>
          <p:cNvSpPr txBox="1">
            <a:spLocks noChangeArrowheads="1"/>
          </p:cNvSpPr>
          <p:nvPr/>
        </p:nvSpPr>
        <p:spPr bwMode="auto">
          <a:xfrm>
            <a:off x="1066800" y="52546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2</a:t>
            </a:r>
            <a:endParaRPr lang="en-US" sz="1400"/>
          </a:p>
        </p:txBody>
      </p:sp>
      <p:sp>
        <p:nvSpPr>
          <p:cNvPr id="52321" name="Text Box 96"/>
          <p:cNvSpPr txBox="1">
            <a:spLocks noChangeArrowheads="1"/>
          </p:cNvSpPr>
          <p:nvPr/>
        </p:nvSpPr>
        <p:spPr bwMode="auto">
          <a:xfrm>
            <a:off x="25638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1</a:t>
            </a:r>
            <a:endParaRPr lang="en-US" sz="1400"/>
          </a:p>
        </p:txBody>
      </p:sp>
      <p:sp>
        <p:nvSpPr>
          <p:cNvPr id="52322" name="Text Box 97"/>
          <p:cNvSpPr txBox="1">
            <a:spLocks noChangeArrowheads="1"/>
          </p:cNvSpPr>
          <p:nvPr/>
        </p:nvSpPr>
        <p:spPr bwMode="auto">
          <a:xfrm>
            <a:off x="1066800" y="6262688"/>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3</a:t>
            </a:r>
            <a:endParaRPr lang="en-US" sz="1400"/>
          </a:p>
        </p:txBody>
      </p:sp>
      <p:sp>
        <p:nvSpPr>
          <p:cNvPr id="52323" name="Text Box 98"/>
          <p:cNvSpPr txBox="1">
            <a:spLocks noChangeArrowheads="1"/>
          </p:cNvSpPr>
          <p:nvPr/>
        </p:nvSpPr>
        <p:spPr bwMode="auto">
          <a:xfrm>
            <a:off x="3584575"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2</a:t>
            </a:r>
            <a:endParaRPr lang="en-US" sz="1400"/>
          </a:p>
        </p:txBody>
      </p:sp>
      <p:sp>
        <p:nvSpPr>
          <p:cNvPr id="52324" name="Text Box 99"/>
          <p:cNvSpPr txBox="1">
            <a:spLocks noChangeArrowheads="1"/>
          </p:cNvSpPr>
          <p:nvPr/>
        </p:nvSpPr>
        <p:spPr bwMode="auto">
          <a:xfrm>
            <a:off x="4605338"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3</a:t>
            </a:r>
            <a:endParaRPr lang="en-US" sz="1400"/>
          </a:p>
        </p:txBody>
      </p:sp>
      <p:sp>
        <p:nvSpPr>
          <p:cNvPr id="52325" name="Text Box 100"/>
          <p:cNvSpPr txBox="1">
            <a:spLocks noChangeArrowheads="1"/>
          </p:cNvSpPr>
          <p:nvPr/>
        </p:nvSpPr>
        <p:spPr bwMode="auto">
          <a:xfrm>
            <a:off x="5627688"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4</a:t>
            </a:r>
            <a:endParaRPr lang="en-US" sz="1400"/>
          </a:p>
        </p:txBody>
      </p:sp>
      <p:sp>
        <p:nvSpPr>
          <p:cNvPr id="52326" name="Text Box 101"/>
          <p:cNvSpPr txBox="1">
            <a:spLocks noChangeArrowheads="1"/>
          </p:cNvSpPr>
          <p:nvPr/>
        </p:nvSpPr>
        <p:spPr bwMode="auto">
          <a:xfrm>
            <a:off x="6648450" y="2927350"/>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5</a:t>
            </a:r>
            <a:endParaRPr lang="en-US" sz="1400"/>
          </a:p>
        </p:txBody>
      </p:sp>
      <p:sp>
        <p:nvSpPr>
          <p:cNvPr id="52327" name="Text Box 102"/>
          <p:cNvSpPr txBox="1">
            <a:spLocks noChangeArrowheads="1"/>
          </p:cNvSpPr>
          <p:nvPr/>
        </p:nvSpPr>
        <p:spPr bwMode="auto">
          <a:xfrm>
            <a:off x="76692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6</a:t>
            </a:r>
            <a:endParaRPr lang="en-US" sz="1400"/>
          </a:p>
        </p:txBody>
      </p:sp>
      <p:sp>
        <p:nvSpPr>
          <p:cNvPr id="52328" name="Text Box 103"/>
          <p:cNvSpPr txBox="1">
            <a:spLocks noChangeArrowheads="1"/>
          </p:cNvSpPr>
          <p:nvPr/>
        </p:nvSpPr>
        <p:spPr bwMode="auto">
          <a:xfrm>
            <a:off x="1135063" y="3267075"/>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52329" name="Text Box 104"/>
          <p:cNvSpPr txBox="1">
            <a:spLocks noChangeArrowheads="1"/>
          </p:cNvSpPr>
          <p:nvPr/>
        </p:nvSpPr>
        <p:spPr bwMode="auto">
          <a:xfrm>
            <a:off x="16113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52330" name="Oval 107"/>
          <p:cNvSpPr>
            <a:spLocks noChangeArrowheads="1"/>
          </p:cNvSpPr>
          <p:nvPr/>
        </p:nvSpPr>
        <p:spPr bwMode="auto">
          <a:xfrm>
            <a:off x="1543050" y="3267075"/>
            <a:ext cx="339725" cy="341313"/>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noFill/>
        </p:spPr>
        <p:txBody>
          <a:bodyPr/>
          <a:lstStyle/>
          <a:p>
            <a:r>
              <a:rPr lang="en-US"/>
              <a:t>6.1  Weighted Interval Scheduling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5E90E4B8-7A0C-461E-BF00-F2BBC9F1BF26}" type="slidenum">
              <a:rPr lang="en-US" sz="800"/>
              <a:pPr/>
              <a:t>50</a:t>
            </a:fld>
            <a:endParaRPr lang="en-US" sz="1400"/>
          </a:p>
        </p:txBody>
      </p:sp>
      <p:sp>
        <p:nvSpPr>
          <p:cNvPr id="53251" name="Rectangle 2"/>
          <p:cNvSpPr>
            <a:spLocks noChangeArrowheads="1"/>
          </p:cNvSpPr>
          <p:nvPr/>
        </p:nvSpPr>
        <p:spPr bwMode="auto">
          <a:xfrm>
            <a:off x="4368800" y="2895600"/>
            <a:ext cx="788988" cy="3810000"/>
          </a:xfrm>
          <a:prstGeom prst="rect">
            <a:avLst/>
          </a:prstGeom>
          <a:solidFill>
            <a:srgbClr val="FFCC99"/>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lIns="92075" tIns="46038" rIns="92075" bIns="46038" anchor="ctr"/>
          <a:lstStyle/>
          <a:p>
            <a:endParaRPr lang="en-US"/>
          </a:p>
        </p:txBody>
      </p:sp>
      <p:sp>
        <p:nvSpPr>
          <p:cNvPr id="53252" name="Rectangle 3"/>
          <p:cNvSpPr>
            <a:spLocks noGrp="1" noChangeArrowheads="1"/>
          </p:cNvSpPr>
          <p:nvPr>
            <p:ph type="body" idx="1"/>
          </p:nvPr>
        </p:nvSpPr>
        <p:spPr/>
        <p:txBody>
          <a:bodyPr/>
          <a:lstStyle/>
          <a:p>
            <a:pPr marL="0" indent="0"/>
            <a:r>
              <a:rPr lang="en-US"/>
              <a:t>Observation 2.  </a:t>
            </a:r>
            <a:r>
              <a:rPr lang="en-US">
                <a:solidFill>
                  <a:schemeClr val="tx1"/>
                </a:solidFill>
              </a:rPr>
              <a:t>let q be an index that minimizes f(q, n/2) + g(q, n/2). Then, the shortest path from (0, 0) to (m, n) uses (q, n/2).</a:t>
            </a:r>
          </a:p>
        </p:txBody>
      </p:sp>
      <p:sp>
        <p:nvSpPr>
          <p:cNvPr id="53253" name="Rectangle 4"/>
          <p:cNvSpPr>
            <a:spLocks noGrp="1" noChangeArrowheads="1"/>
          </p:cNvSpPr>
          <p:nvPr>
            <p:ph type="title"/>
          </p:nvPr>
        </p:nvSpPr>
        <p:spPr/>
        <p:txBody>
          <a:bodyPr/>
          <a:lstStyle/>
          <a:p>
            <a:r>
              <a:rPr lang="en-US"/>
              <a:t>Sequence Alignment:  Linear Space</a:t>
            </a:r>
          </a:p>
        </p:txBody>
      </p:sp>
      <p:sp>
        <p:nvSpPr>
          <p:cNvPr id="53254" name="Oval 5"/>
          <p:cNvSpPr>
            <a:spLocks noChangeArrowheads="1"/>
          </p:cNvSpPr>
          <p:nvPr/>
        </p:nvSpPr>
        <p:spPr bwMode="auto">
          <a:xfrm>
            <a:off x="2632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55" name="Oval 6"/>
          <p:cNvSpPr>
            <a:spLocks noChangeArrowheads="1"/>
          </p:cNvSpPr>
          <p:nvPr/>
        </p:nvSpPr>
        <p:spPr bwMode="auto">
          <a:xfrm>
            <a:off x="364331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56" name="Oval 7"/>
          <p:cNvSpPr>
            <a:spLocks noChangeArrowheads="1"/>
          </p:cNvSpPr>
          <p:nvPr/>
        </p:nvSpPr>
        <p:spPr bwMode="auto">
          <a:xfrm>
            <a:off x="4664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57" name="Oval 8"/>
          <p:cNvSpPr>
            <a:spLocks noChangeArrowheads="1"/>
          </p:cNvSpPr>
          <p:nvPr/>
        </p:nvSpPr>
        <p:spPr bwMode="auto">
          <a:xfrm>
            <a:off x="5684838"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58" name="Oval 9"/>
          <p:cNvSpPr>
            <a:spLocks noChangeArrowheads="1"/>
          </p:cNvSpPr>
          <p:nvPr/>
        </p:nvSpPr>
        <p:spPr bwMode="auto">
          <a:xfrm>
            <a:off x="6705600"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3259" name="AutoShape 10"/>
          <p:cNvCxnSpPr>
            <a:cxnSpLocks noChangeShapeType="1"/>
            <a:stCxn id="53355" idx="6"/>
            <a:endCxn id="53254" idx="2"/>
          </p:cNvCxnSpPr>
          <p:nvPr/>
        </p:nvCxnSpPr>
        <p:spPr bwMode="auto">
          <a:xfrm>
            <a:off x="1890713" y="3438525"/>
            <a:ext cx="735012" cy="4763"/>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3260" name="AutoShape 11"/>
          <p:cNvCxnSpPr>
            <a:cxnSpLocks noChangeShapeType="1"/>
            <a:stCxn id="53254" idx="6"/>
            <a:endCxn id="53255" idx="2"/>
          </p:cNvCxnSpPr>
          <p:nvPr/>
        </p:nvCxnSpPr>
        <p:spPr bwMode="auto">
          <a:xfrm>
            <a:off x="2852738" y="3443288"/>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61" name="AutoShape 12"/>
          <p:cNvCxnSpPr>
            <a:cxnSpLocks noChangeShapeType="1"/>
            <a:stCxn id="53255" idx="6"/>
            <a:endCxn id="53256" idx="2"/>
          </p:cNvCxnSpPr>
          <p:nvPr/>
        </p:nvCxnSpPr>
        <p:spPr bwMode="auto">
          <a:xfrm>
            <a:off x="3863975" y="34432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62" name="AutoShape 13"/>
          <p:cNvCxnSpPr>
            <a:cxnSpLocks noChangeShapeType="1"/>
            <a:stCxn id="53256" idx="6"/>
            <a:endCxn id="53257" idx="2"/>
          </p:cNvCxnSpPr>
          <p:nvPr/>
        </p:nvCxnSpPr>
        <p:spPr bwMode="auto">
          <a:xfrm>
            <a:off x="4884738" y="34432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63" name="AutoShape 14"/>
          <p:cNvCxnSpPr>
            <a:cxnSpLocks noChangeShapeType="1"/>
            <a:stCxn id="53257" idx="6"/>
            <a:endCxn id="53258" idx="2"/>
          </p:cNvCxnSpPr>
          <p:nvPr/>
        </p:nvCxnSpPr>
        <p:spPr bwMode="auto">
          <a:xfrm>
            <a:off x="5907088" y="3443288"/>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3264" name="Oval 15"/>
          <p:cNvSpPr>
            <a:spLocks noChangeArrowheads="1"/>
          </p:cNvSpPr>
          <p:nvPr/>
        </p:nvSpPr>
        <p:spPr bwMode="auto">
          <a:xfrm>
            <a:off x="2632075"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65" name="Oval 16"/>
          <p:cNvSpPr>
            <a:spLocks noChangeArrowheads="1"/>
          </p:cNvSpPr>
          <p:nvPr/>
        </p:nvSpPr>
        <p:spPr bwMode="auto">
          <a:xfrm>
            <a:off x="3643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66" name="Oval 17"/>
          <p:cNvSpPr>
            <a:spLocks noChangeArrowheads="1"/>
          </p:cNvSpPr>
          <p:nvPr/>
        </p:nvSpPr>
        <p:spPr bwMode="auto">
          <a:xfrm>
            <a:off x="4602163" y="4287838"/>
            <a:ext cx="341312" cy="341312"/>
          </a:xfrm>
          <a:prstGeom prst="ellipse">
            <a:avLst/>
          </a:prstGeom>
          <a:solidFill>
            <a:schemeClr val="accent1"/>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i-j</a:t>
            </a:r>
          </a:p>
        </p:txBody>
      </p:sp>
      <p:sp>
        <p:nvSpPr>
          <p:cNvPr id="53267" name="Oval 18"/>
          <p:cNvSpPr>
            <a:spLocks noChangeArrowheads="1"/>
          </p:cNvSpPr>
          <p:nvPr/>
        </p:nvSpPr>
        <p:spPr bwMode="auto">
          <a:xfrm>
            <a:off x="5684838"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68" name="Oval 19"/>
          <p:cNvSpPr>
            <a:spLocks noChangeArrowheads="1"/>
          </p:cNvSpPr>
          <p:nvPr/>
        </p:nvSpPr>
        <p:spPr bwMode="auto">
          <a:xfrm>
            <a:off x="6705600"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69" name="Oval 20"/>
          <p:cNvSpPr>
            <a:spLocks noChangeArrowheads="1"/>
          </p:cNvSpPr>
          <p:nvPr/>
        </p:nvSpPr>
        <p:spPr bwMode="auto">
          <a:xfrm>
            <a:off x="1611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3270" name="AutoShape 21"/>
          <p:cNvCxnSpPr>
            <a:cxnSpLocks noChangeShapeType="1"/>
            <a:stCxn id="53269" idx="6"/>
            <a:endCxn id="53264" idx="2"/>
          </p:cNvCxnSpPr>
          <p:nvPr/>
        </p:nvCxnSpPr>
        <p:spPr bwMode="auto">
          <a:xfrm>
            <a:off x="1831975" y="4454525"/>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71" name="AutoShape 22"/>
          <p:cNvCxnSpPr>
            <a:cxnSpLocks noChangeShapeType="1"/>
            <a:stCxn id="53264" idx="6"/>
            <a:endCxn id="53265" idx="2"/>
          </p:cNvCxnSpPr>
          <p:nvPr/>
        </p:nvCxnSpPr>
        <p:spPr bwMode="auto">
          <a:xfrm>
            <a:off x="2852738" y="4454525"/>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72" name="AutoShape 23"/>
          <p:cNvCxnSpPr>
            <a:cxnSpLocks noChangeShapeType="1"/>
            <a:stCxn id="53265" idx="6"/>
            <a:endCxn id="53266" idx="2"/>
          </p:cNvCxnSpPr>
          <p:nvPr/>
        </p:nvCxnSpPr>
        <p:spPr bwMode="auto">
          <a:xfrm>
            <a:off x="3865563" y="4454525"/>
            <a:ext cx="728662" cy="4763"/>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3273" name="AutoShape 24"/>
          <p:cNvCxnSpPr>
            <a:cxnSpLocks noChangeShapeType="1"/>
            <a:stCxn id="53266" idx="6"/>
            <a:endCxn id="53267" idx="2"/>
          </p:cNvCxnSpPr>
          <p:nvPr/>
        </p:nvCxnSpPr>
        <p:spPr bwMode="auto">
          <a:xfrm flipV="1">
            <a:off x="4951413" y="4454525"/>
            <a:ext cx="725487" cy="4763"/>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74" name="AutoShape 25"/>
          <p:cNvCxnSpPr>
            <a:cxnSpLocks noChangeShapeType="1"/>
            <a:stCxn id="53267" idx="6"/>
            <a:endCxn id="53268" idx="2"/>
          </p:cNvCxnSpPr>
          <p:nvPr/>
        </p:nvCxnSpPr>
        <p:spPr bwMode="auto">
          <a:xfrm>
            <a:off x="5907088" y="4454525"/>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75" name="AutoShape 26"/>
          <p:cNvCxnSpPr>
            <a:cxnSpLocks noChangeShapeType="1"/>
            <a:stCxn id="53355" idx="4"/>
            <a:endCxn id="53269" idx="0"/>
          </p:cNvCxnSpPr>
          <p:nvPr/>
        </p:nvCxnSpPr>
        <p:spPr bwMode="auto">
          <a:xfrm>
            <a:off x="1712913" y="3614738"/>
            <a:ext cx="6350" cy="72548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76" name="AutoShape 27"/>
          <p:cNvCxnSpPr>
            <a:cxnSpLocks noChangeShapeType="1"/>
            <a:stCxn id="53254" idx="4"/>
            <a:endCxn id="53264" idx="0"/>
          </p:cNvCxnSpPr>
          <p:nvPr/>
        </p:nvCxnSpPr>
        <p:spPr bwMode="auto">
          <a:xfrm>
            <a:off x="2740025"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77" name="AutoShape 28"/>
          <p:cNvCxnSpPr>
            <a:cxnSpLocks noChangeShapeType="1"/>
            <a:stCxn id="53255" idx="4"/>
            <a:endCxn id="53265" idx="0"/>
          </p:cNvCxnSpPr>
          <p:nvPr/>
        </p:nvCxnSpPr>
        <p:spPr bwMode="auto">
          <a:xfrm>
            <a:off x="3751263"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78" name="AutoShape 29"/>
          <p:cNvCxnSpPr>
            <a:cxnSpLocks noChangeShapeType="1"/>
            <a:stCxn id="53256" idx="4"/>
            <a:endCxn id="53266" idx="0"/>
          </p:cNvCxnSpPr>
          <p:nvPr/>
        </p:nvCxnSpPr>
        <p:spPr bwMode="auto">
          <a:xfrm>
            <a:off x="4772025" y="3557588"/>
            <a:ext cx="1588" cy="7223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79" name="AutoShape 30"/>
          <p:cNvCxnSpPr>
            <a:cxnSpLocks noChangeShapeType="1"/>
            <a:stCxn id="53257" idx="4"/>
            <a:endCxn id="53267" idx="0"/>
          </p:cNvCxnSpPr>
          <p:nvPr/>
        </p:nvCxnSpPr>
        <p:spPr bwMode="auto">
          <a:xfrm>
            <a:off x="5792788"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80" name="AutoShape 31"/>
          <p:cNvCxnSpPr>
            <a:cxnSpLocks noChangeShapeType="1"/>
            <a:stCxn id="53258" idx="4"/>
            <a:endCxn id="53268" idx="0"/>
          </p:cNvCxnSpPr>
          <p:nvPr/>
        </p:nvCxnSpPr>
        <p:spPr bwMode="auto">
          <a:xfrm>
            <a:off x="6813550"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81" name="AutoShape 32"/>
          <p:cNvCxnSpPr>
            <a:cxnSpLocks noChangeShapeType="1"/>
            <a:stCxn id="53355" idx="5"/>
            <a:endCxn id="53264" idx="1"/>
          </p:cNvCxnSpPr>
          <p:nvPr/>
        </p:nvCxnSpPr>
        <p:spPr bwMode="auto">
          <a:xfrm>
            <a:off x="1833563" y="3565525"/>
            <a:ext cx="830262" cy="804863"/>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82" name="AutoShape 33"/>
          <p:cNvCxnSpPr>
            <a:cxnSpLocks noChangeShapeType="1"/>
            <a:stCxn id="53254" idx="5"/>
            <a:endCxn id="53265" idx="1"/>
          </p:cNvCxnSpPr>
          <p:nvPr/>
        </p:nvCxnSpPr>
        <p:spPr bwMode="auto">
          <a:xfrm>
            <a:off x="2814638" y="3525838"/>
            <a:ext cx="860425" cy="844550"/>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3283" name="AutoShape 34"/>
          <p:cNvCxnSpPr>
            <a:cxnSpLocks noChangeShapeType="1"/>
            <a:stCxn id="53255" idx="5"/>
            <a:endCxn id="53266" idx="1"/>
          </p:cNvCxnSpPr>
          <p:nvPr/>
        </p:nvCxnSpPr>
        <p:spPr bwMode="auto">
          <a:xfrm>
            <a:off x="3825875" y="3525838"/>
            <a:ext cx="825500" cy="80327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84" name="AutoShape 35"/>
          <p:cNvCxnSpPr>
            <a:cxnSpLocks noChangeShapeType="1"/>
            <a:stCxn id="53256" idx="5"/>
            <a:endCxn id="53267" idx="1"/>
          </p:cNvCxnSpPr>
          <p:nvPr/>
        </p:nvCxnSpPr>
        <p:spPr bwMode="auto">
          <a:xfrm>
            <a:off x="4846638"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85" name="AutoShape 36"/>
          <p:cNvCxnSpPr>
            <a:cxnSpLocks noChangeShapeType="1"/>
            <a:stCxn id="53257" idx="5"/>
            <a:endCxn id="53268" idx="1"/>
          </p:cNvCxnSpPr>
          <p:nvPr/>
        </p:nvCxnSpPr>
        <p:spPr bwMode="auto">
          <a:xfrm>
            <a:off x="5867400"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3286" name="Oval 37"/>
          <p:cNvSpPr>
            <a:spLocks noChangeArrowheads="1"/>
          </p:cNvSpPr>
          <p:nvPr/>
        </p:nvSpPr>
        <p:spPr bwMode="auto">
          <a:xfrm>
            <a:off x="2632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87" name="Oval 38"/>
          <p:cNvSpPr>
            <a:spLocks noChangeArrowheads="1"/>
          </p:cNvSpPr>
          <p:nvPr/>
        </p:nvSpPr>
        <p:spPr bwMode="auto">
          <a:xfrm>
            <a:off x="3643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88" name="Oval 39"/>
          <p:cNvSpPr>
            <a:spLocks noChangeArrowheads="1"/>
          </p:cNvSpPr>
          <p:nvPr/>
        </p:nvSpPr>
        <p:spPr bwMode="auto">
          <a:xfrm>
            <a:off x="4664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89" name="Oval 40"/>
          <p:cNvSpPr>
            <a:spLocks noChangeArrowheads="1"/>
          </p:cNvSpPr>
          <p:nvPr/>
        </p:nvSpPr>
        <p:spPr bwMode="auto">
          <a:xfrm>
            <a:off x="5684838"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90" name="Oval 41"/>
          <p:cNvSpPr>
            <a:spLocks noChangeArrowheads="1"/>
          </p:cNvSpPr>
          <p:nvPr/>
        </p:nvSpPr>
        <p:spPr bwMode="auto">
          <a:xfrm>
            <a:off x="6705600"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91" name="Oval 42"/>
          <p:cNvSpPr>
            <a:spLocks noChangeArrowheads="1"/>
          </p:cNvSpPr>
          <p:nvPr/>
        </p:nvSpPr>
        <p:spPr bwMode="auto">
          <a:xfrm>
            <a:off x="1611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3292" name="AutoShape 43"/>
          <p:cNvCxnSpPr>
            <a:cxnSpLocks noChangeShapeType="1"/>
            <a:stCxn id="53291" idx="6"/>
            <a:endCxn id="53286" idx="2"/>
          </p:cNvCxnSpPr>
          <p:nvPr/>
        </p:nvCxnSpPr>
        <p:spPr bwMode="auto">
          <a:xfrm>
            <a:off x="1831975"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93" name="AutoShape 44"/>
          <p:cNvCxnSpPr>
            <a:cxnSpLocks noChangeShapeType="1"/>
            <a:stCxn id="53286" idx="6"/>
            <a:endCxn id="53287" idx="2"/>
          </p:cNvCxnSpPr>
          <p:nvPr/>
        </p:nvCxnSpPr>
        <p:spPr bwMode="auto">
          <a:xfrm>
            <a:off x="2852738" y="5416550"/>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94" name="AutoShape 45"/>
          <p:cNvCxnSpPr>
            <a:cxnSpLocks noChangeShapeType="1"/>
            <a:stCxn id="53287" idx="6"/>
            <a:endCxn id="53288" idx="2"/>
          </p:cNvCxnSpPr>
          <p:nvPr/>
        </p:nvCxnSpPr>
        <p:spPr bwMode="auto">
          <a:xfrm>
            <a:off x="3863975"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95" name="AutoShape 46"/>
          <p:cNvCxnSpPr>
            <a:cxnSpLocks noChangeShapeType="1"/>
            <a:stCxn id="53288" idx="6"/>
            <a:endCxn id="53289" idx="2"/>
          </p:cNvCxnSpPr>
          <p:nvPr/>
        </p:nvCxnSpPr>
        <p:spPr bwMode="auto">
          <a:xfrm>
            <a:off x="4884738"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96" name="AutoShape 47"/>
          <p:cNvCxnSpPr>
            <a:cxnSpLocks noChangeShapeType="1"/>
            <a:stCxn id="53289" idx="6"/>
            <a:endCxn id="53290" idx="2"/>
          </p:cNvCxnSpPr>
          <p:nvPr/>
        </p:nvCxnSpPr>
        <p:spPr bwMode="auto">
          <a:xfrm>
            <a:off x="5907088" y="5416550"/>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3297" name="Oval 48"/>
          <p:cNvSpPr>
            <a:spLocks noChangeArrowheads="1"/>
          </p:cNvSpPr>
          <p:nvPr/>
        </p:nvSpPr>
        <p:spPr bwMode="auto">
          <a:xfrm>
            <a:off x="2632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98" name="Oval 49"/>
          <p:cNvSpPr>
            <a:spLocks noChangeArrowheads="1"/>
          </p:cNvSpPr>
          <p:nvPr/>
        </p:nvSpPr>
        <p:spPr bwMode="auto">
          <a:xfrm>
            <a:off x="3643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299" name="Oval 50"/>
          <p:cNvSpPr>
            <a:spLocks noChangeArrowheads="1"/>
          </p:cNvSpPr>
          <p:nvPr/>
        </p:nvSpPr>
        <p:spPr bwMode="auto">
          <a:xfrm>
            <a:off x="4664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300" name="Oval 51"/>
          <p:cNvSpPr>
            <a:spLocks noChangeArrowheads="1"/>
          </p:cNvSpPr>
          <p:nvPr/>
        </p:nvSpPr>
        <p:spPr bwMode="auto">
          <a:xfrm>
            <a:off x="5684838"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301" name="Oval 52"/>
          <p:cNvSpPr>
            <a:spLocks noChangeArrowheads="1"/>
          </p:cNvSpPr>
          <p:nvPr/>
        </p:nvSpPr>
        <p:spPr bwMode="auto">
          <a:xfrm>
            <a:off x="6705600"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3302" name="Oval 53"/>
          <p:cNvSpPr>
            <a:spLocks noChangeArrowheads="1"/>
          </p:cNvSpPr>
          <p:nvPr/>
        </p:nvSpPr>
        <p:spPr bwMode="auto">
          <a:xfrm>
            <a:off x="1611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3303" name="AutoShape 54"/>
          <p:cNvCxnSpPr>
            <a:cxnSpLocks noChangeShapeType="1"/>
            <a:stCxn id="53302" idx="6"/>
            <a:endCxn id="53297" idx="2"/>
          </p:cNvCxnSpPr>
          <p:nvPr/>
        </p:nvCxnSpPr>
        <p:spPr bwMode="auto">
          <a:xfrm>
            <a:off x="1831975"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04" name="AutoShape 55"/>
          <p:cNvCxnSpPr>
            <a:cxnSpLocks noChangeShapeType="1"/>
            <a:stCxn id="53297" idx="6"/>
            <a:endCxn id="53298" idx="2"/>
          </p:cNvCxnSpPr>
          <p:nvPr/>
        </p:nvCxnSpPr>
        <p:spPr bwMode="auto">
          <a:xfrm>
            <a:off x="2852738" y="6427788"/>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05" name="AutoShape 56"/>
          <p:cNvCxnSpPr>
            <a:cxnSpLocks noChangeShapeType="1"/>
            <a:stCxn id="53298" idx="6"/>
            <a:endCxn id="53299" idx="2"/>
          </p:cNvCxnSpPr>
          <p:nvPr/>
        </p:nvCxnSpPr>
        <p:spPr bwMode="auto">
          <a:xfrm>
            <a:off x="3863975"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06" name="AutoShape 57"/>
          <p:cNvCxnSpPr>
            <a:cxnSpLocks noChangeShapeType="1"/>
            <a:stCxn id="53299" idx="6"/>
            <a:endCxn id="53300" idx="2"/>
          </p:cNvCxnSpPr>
          <p:nvPr/>
        </p:nvCxnSpPr>
        <p:spPr bwMode="auto">
          <a:xfrm>
            <a:off x="4884738"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07" name="AutoShape 58"/>
          <p:cNvCxnSpPr>
            <a:cxnSpLocks noChangeShapeType="1"/>
            <a:stCxn id="53300" idx="6"/>
            <a:endCxn id="53301" idx="2"/>
          </p:cNvCxnSpPr>
          <p:nvPr/>
        </p:nvCxnSpPr>
        <p:spPr bwMode="auto">
          <a:xfrm>
            <a:off x="5907088" y="6427788"/>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08" name="AutoShape 59"/>
          <p:cNvCxnSpPr>
            <a:cxnSpLocks noChangeShapeType="1"/>
            <a:stCxn id="53291" idx="4"/>
            <a:endCxn id="53302" idx="0"/>
          </p:cNvCxnSpPr>
          <p:nvPr/>
        </p:nvCxnSpPr>
        <p:spPr bwMode="auto">
          <a:xfrm>
            <a:off x="1719263"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09" name="AutoShape 60"/>
          <p:cNvCxnSpPr>
            <a:cxnSpLocks noChangeShapeType="1"/>
            <a:stCxn id="53286" idx="4"/>
            <a:endCxn id="53297" idx="0"/>
          </p:cNvCxnSpPr>
          <p:nvPr/>
        </p:nvCxnSpPr>
        <p:spPr bwMode="auto">
          <a:xfrm>
            <a:off x="2740025"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10" name="AutoShape 61"/>
          <p:cNvCxnSpPr>
            <a:cxnSpLocks noChangeShapeType="1"/>
            <a:stCxn id="53287" idx="4"/>
            <a:endCxn id="53298" idx="0"/>
          </p:cNvCxnSpPr>
          <p:nvPr/>
        </p:nvCxnSpPr>
        <p:spPr bwMode="auto">
          <a:xfrm>
            <a:off x="3751263"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11" name="AutoShape 62"/>
          <p:cNvCxnSpPr>
            <a:cxnSpLocks noChangeShapeType="1"/>
            <a:stCxn id="53288" idx="4"/>
            <a:endCxn id="53299" idx="0"/>
          </p:cNvCxnSpPr>
          <p:nvPr/>
        </p:nvCxnSpPr>
        <p:spPr bwMode="auto">
          <a:xfrm>
            <a:off x="4772025"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12" name="AutoShape 63"/>
          <p:cNvCxnSpPr>
            <a:cxnSpLocks noChangeShapeType="1"/>
            <a:stCxn id="53289" idx="4"/>
            <a:endCxn id="53300" idx="0"/>
          </p:cNvCxnSpPr>
          <p:nvPr/>
        </p:nvCxnSpPr>
        <p:spPr bwMode="auto">
          <a:xfrm>
            <a:off x="5792788"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13" name="AutoShape 64"/>
          <p:cNvCxnSpPr>
            <a:cxnSpLocks noChangeShapeType="1"/>
            <a:stCxn id="53290" idx="4"/>
            <a:endCxn id="53301" idx="0"/>
          </p:cNvCxnSpPr>
          <p:nvPr/>
        </p:nvCxnSpPr>
        <p:spPr bwMode="auto">
          <a:xfrm>
            <a:off x="6813550"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14" name="AutoShape 65"/>
          <p:cNvCxnSpPr>
            <a:cxnSpLocks noChangeShapeType="1"/>
            <a:stCxn id="53291" idx="5"/>
            <a:endCxn id="53297" idx="1"/>
          </p:cNvCxnSpPr>
          <p:nvPr/>
        </p:nvCxnSpPr>
        <p:spPr bwMode="auto">
          <a:xfrm>
            <a:off x="1793875"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15" name="AutoShape 66"/>
          <p:cNvCxnSpPr>
            <a:cxnSpLocks noChangeShapeType="1"/>
            <a:stCxn id="53286" idx="5"/>
            <a:endCxn id="53298" idx="1"/>
          </p:cNvCxnSpPr>
          <p:nvPr/>
        </p:nvCxnSpPr>
        <p:spPr bwMode="auto">
          <a:xfrm>
            <a:off x="2814638" y="5499100"/>
            <a:ext cx="860425"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16" name="AutoShape 67"/>
          <p:cNvCxnSpPr>
            <a:cxnSpLocks noChangeShapeType="1"/>
            <a:stCxn id="53287" idx="5"/>
            <a:endCxn id="53299" idx="1"/>
          </p:cNvCxnSpPr>
          <p:nvPr/>
        </p:nvCxnSpPr>
        <p:spPr bwMode="auto">
          <a:xfrm>
            <a:off x="3825875"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17" name="AutoShape 68"/>
          <p:cNvCxnSpPr>
            <a:cxnSpLocks noChangeShapeType="1"/>
            <a:stCxn id="53288" idx="5"/>
            <a:endCxn id="53300" idx="1"/>
          </p:cNvCxnSpPr>
          <p:nvPr/>
        </p:nvCxnSpPr>
        <p:spPr bwMode="auto">
          <a:xfrm>
            <a:off x="4846638"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18" name="AutoShape 69"/>
          <p:cNvCxnSpPr>
            <a:cxnSpLocks noChangeShapeType="1"/>
            <a:stCxn id="53289" idx="5"/>
            <a:endCxn id="53301" idx="1"/>
          </p:cNvCxnSpPr>
          <p:nvPr/>
        </p:nvCxnSpPr>
        <p:spPr bwMode="auto">
          <a:xfrm>
            <a:off x="5867400" y="5499100"/>
            <a:ext cx="869950" cy="844550"/>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3319" name="AutoShape 70"/>
          <p:cNvCxnSpPr>
            <a:cxnSpLocks noChangeShapeType="1"/>
            <a:stCxn id="53269" idx="4"/>
            <a:endCxn id="53291" idx="0"/>
          </p:cNvCxnSpPr>
          <p:nvPr/>
        </p:nvCxnSpPr>
        <p:spPr bwMode="auto">
          <a:xfrm>
            <a:off x="171926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20" name="AutoShape 71"/>
          <p:cNvCxnSpPr>
            <a:cxnSpLocks noChangeShapeType="1"/>
            <a:stCxn id="53264" idx="4"/>
            <a:endCxn id="53286" idx="0"/>
          </p:cNvCxnSpPr>
          <p:nvPr/>
        </p:nvCxnSpPr>
        <p:spPr bwMode="auto">
          <a:xfrm>
            <a:off x="2740025"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21" name="AutoShape 72"/>
          <p:cNvCxnSpPr>
            <a:cxnSpLocks noChangeShapeType="1"/>
            <a:stCxn id="53265" idx="4"/>
            <a:endCxn id="53287" idx="0"/>
          </p:cNvCxnSpPr>
          <p:nvPr/>
        </p:nvCxnSpPr>
        <p:spPr bwMode="auto">
          <a:xfrm>
            <a:off x="375126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22" name="AutoShape 73"/>
          <p:cNvCxnSpPr>
            <a:cxnSpLocks noChangeShapeType="1"/>
            <a:stCxn id="53266" idx="4"/>
            <a:endCxn id="53288" idx="0"/>
          </p:cNvCxnSpPr>
          <p:nvPr/>
        </p:nvCxnSpPr>
        <p:spPr bwMode="auto">
          <a:xfrm flipH="1">
            <a:off x="4772025" y="4637088"/>
            <a:ext cx="1588" cy="66357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23" name="AutoShape 74"/>
          <p:cNvCxnSpPr>
            <a:cxnSpLocks noChangeShapeType="1"/>
            <a:stCxn id="53267" idx="4"/>
            <a:endCxn id="53289" idx="0"/>
          </p:cNvCxnSpPr>
          <p:nvPr/>
        </p:nvCxnSpPr>
        <p:spPr bwMode="auto">
          <a:xfrm>
            <a:off x="5792788"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24" name="AutoShape 75"/>
          <p:cNvCxnSpPr>
            <a:cxnSpLocks noChangeShapeType="1"/>
            <a:stCxn id="53268" idx="4"/>
            <a:endCxn id="53290" idx="0"/>
          </p:cNvCxnSpPr>
          <p:nvPr/>
        </p:nvCxnSpPr>
        <p:spPr bwMode="auto">
          <a:xfrm>
            <a:off x="6813550"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25" name="AutoShape 76"/>
          <p:cNvCxnSpPr>
            <a:cxnSpLocks noChangeShapeType="1"/>
            <a:stCxn id="53269" idx="5"/>
            <a:endCxn id="53286" idx="1"/>
          </p:cNvCxnSpPr>
          <p:nvPr/>
        </p:nvCxnSpPr>
        <p:spPr bwMode="auto">
          <a:xfrm>
            <a:off x="1793875"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26" name="AutoShape 77"/>
          <p:cNvCxnSpPr>
            <a:cxnSpLocks noChangeShapeType="1"/>
            <a:stCxn id="53264" idx="5"/>
            <a:endCxn id="53287" idx="1"/>
          </p:cNvCxnSpPr>
          <p:nvPr/>
        </p:nvCxnSpPr>
        <p:spPr bwMode="auto">
          <a:xfrm>
            <a:off x="2814638" y="4537075"/>
            <a:ext cx="860425"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27" name="AutoShape 78"/>
          <p:cNvCxnSpPr>
            <a:cxnSpLocks noChangeShapeType="1"/>
            <a:stCxn id="53265" idx="5"/>
            <a:endCxn id="53288" idx="1"/>
          </p:cNvCxnSpPr>
          <p:nvPr/>
        </p:nvCxnSpPr>
        <p:spPr bwMode="auto">
          <a:xfrm>
            <a:off x="3825875"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28" name="AutoShape 79"/>
          <p:cNvCxnSpPr>
            <a:cxnSpLocks noChangeShapeType="1"/>
            <a:stCxn id="53266" idx="5"/>
            <a:endCxn id="53289" idx="1"/>
          </p:cNvCxnSpPr>
          <p:nvPr/>
        </p:nvCxnSpPr>
        <p:spPr bwMode="auto">
          <a:xfrm>
            <a:off x="4894263" y="4587875"/>
            <a:ext cx="822325" cy="744538"/>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3329" name="AutoShape 80"/>
          <p:cNvCxnSpPr>
            <a:cxnSpLocks noChangeShapeType="1"/>
            <a:stCxn id="53267" idx="5"/>
            <a:endCxn id="53290" idx="1"/>
          </p:cNvCxnSpPr>
          <p:nvPr/>
        </p:nvCxnSpPr>
        <p:spPr bwMode="auto">
          <a:xfrm>
            <a:off x="5867400"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3330" name="Oval 81"/>
          <p:cNvSpPr>
            <a:spLocks noChangeArrowheads="1"/>
          </p:cNvSpPr>
          <p:nvPr/>
        </p:nvSpPr>
        <p:spPr bwMode="auto">
          <a:xfrm>
            <a:off x="772636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3331" name="AutoShape 82"/>
          <p:cNvCxnSpPr>
            <a:cxnSpLocks noChangeShapeType="1"/>
            <a:stCxn id="53258" idx="6"/>
            <a:endCxn id="53330" idx="2"/>
          </p:cNvCxnSpPr>
          <p:nvPr/>
        </p:nvCxnSpPr>
        <p:spPr bwMode="auto">
          <a:xfrm>
            <a:off x="6927850" y="3443288"/>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3332" name="Oval 83"/>
          <p:cNvSpPr>
            <a:spLocks noChangeArrowheads="1"/>
          </p:cNvSpPr>
          <p:nvPr/>
        </p:nvSpPr>
        <p:spPr bwMode="auto">
          <a:xfrm>
            <a:off x="772636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3333" name="AutoShape 84"/>
          <p:cNvCxnSpPr>
            <a:cxnSpLocks noChangeShapeType="1"/>
            <a:stCxn id="53268" idx="6"/>
            <a:endCxn id="53332" idx="2"/>
          </p:cNvCxnSpPr>
          <p:nvPr/>
        </p:nvCxnSpPr>
        <p:spPr bwMode="auto">
          <a:xfrm>
            <a:off x="6927850" y="4454525"/>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34" name="AutoShape 85"/>
          <p:cNvCxnSpPr>
            <a:cxnSpLocks noChangeShapeType="1"/>
            <a:stCxn id="53330" idx="4"/>
            <a:endCxn id="53332" idx="0"/>
          </p:cNvCxnSpPr>
          <p:nvPr/>
        </p:nvCxnSpPr>
        <p:spPr bwMode="auto">
          <a:xfrm>
            <a:off x="7834313"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35" name="AutoShape 86"/>
          <p:cNvCxnSpPr>
            <a:cxnSpLocks noChangeShapeType="1"/>
            <a:stCxn id="53258" idx="5"/>
            <a:endCxn id="53332" idx="1"/>
          </p:cNvCxnSpPr>
          <p:nvPr/>
        </p:nvCxnSpPr>
        <p:spPr bwMode="auto">
          <a:xfrm>
            <a:off x="6888163"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3336" name="Oval 87"/>
          <p:cNvSpPr>
            <a:spLocks noChangeArrowheads="1"/>
          </p:cNvSpPr>
          <p:nvPr/>
        </p:nvSpPr>
        <p:spPr bwMode="auto">
          <a:xfrm>
            <a:off x="772636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3337" name="AutoShape 88"/>
          <p:cNvCxnSpPr>
            <a:cxnSpLocks noChangeShapeType="1"/>
            <a:stCxn id="53290" idx="6"/>
            <a:endCxn id="53336" idx="2"/>
          </p:cNvCxnSpPr>
          <p:nvPr/>
        </p:nvCxnSpPr>
        <p:spPr bwMode="auto">
          <a:xfrm>
            <a:off x="6927850" y="5416550"/>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3338" name="Oval 89"/>
          <p:cNvSpPr>
            <a:spLocks noChangeArrowheads="1"/>
          </p:cNvSpPr>
          <p:nvPr/>
        </p:nvSpPr>
        <p:spPr bwMode="auto">
          <a:xfrm>
            <a:off x="7659688" y="6251575"/>
            <a:ext cx="349250" cy="350838"/>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m-n</a:t>
            </a:r>
          </a:p>
        </p:txBody>
      </p:sp>
      <p:cxnSp>
        <p:nvCxnSpPr>
          <p:cNvPr id="53339" name="AutoShape 90"/>
          <p:cNvCxnSpPr>
            <a:cxnSpLocks noChangeShapeType="1"/>
            <a:stCxn id="53301" idx="6"/>
            <a:endCxn id="53338" idx="2"/>
          </p:cNvCxnSpPr>
          <p:nvPr/>
        </p:nvCxnSpPr>
        <p:spPr bwMode="auto">
          <a:xfrm>
            <a:off x="6927850" y="6427788"/>
            <a:ext cx="723900" cy="0"/>
          </a:xfrm>
          <a:prstGeom prst="straightConnector1">
            <a:avLst/>
          </a:prstGeom>
          <a:noFill/>
          <a:ln w="38100">
            <a:solidFill>
              <a:srgbClr val="003399"/>
            </a:solidFill>
            <a:round/>
            <a:headEnd/>
            <a:tailEnd type="triangle" w="med" len="med"/>
          </a:ln>
          <a:extLst>
            <a:ext uri="{909E8E84-426E-40DD-AFC4-6F175D3DCCD1}">
              <a14:hiddenFill xmlns:a14="http://schemas.microsoft.com/office/drawing/2010/main">
                <a:noFill/>
              </a14:hiddenFill>
            </a:ext>
          </a:extLst>
        </p:spPr>
      </p:cxnSp>
      <p:cxnSp>
        <p:nvCxnSpPr>
          <p:cNvPr id="53340" name="AutoShape 91"/>
          <p:cNvCxnSpPr>
            <a:cxnSpLocks noChangeShapeType="1"/>
            <a:stCxn id="53336" idx="4"/>
            <a:endCxn id="53338" idx="0"/>
          </p:cNvCxnSpPr>
          <p:nvPr/>
        </p:nvCxnSpPr>
        <p:spPr bwMode="auto">
          <a:xfrm>
            <a:off x="7834313" y="5530850"/>
            <a:ext cx="0" cy="71437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41" name="AutoShape 92"/>
          <p:cNvCxnSpPr>
            <a:cxnSpLocks noChangeShapeType="1"/>
            <a:stCxn id="53290" idx="5"/>
            <a:endCxn id="53338" idx="1"/>
          </p:cNvCxnSpPr>
          <p:nvPr/>
        </p:nvCxnSpPr>
        <p:spPr bwMode="auto">
          <a:xfrm>
            <a:off x="6888163" y="5499100"/>
            <a:ext cx="822325"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42" name="AutoShape 93"/>
          <p:cNvCxnSpPr>
            <a:cxnSpLocks noChangeShapeType="1"/>
            <a:stCxn id="53332" idx="4"/>
            <a:endCxn id="53336" idx="0"/>
          </p:cNvCxnSpPr>
          <p:nvPr/>
        </p:nvCxnSpPr>
        <p:spPr bwMode="auto">
          <a:xfrm>
            <a:off x="783431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343" name="AutoShape 94"/>
          <p:cNvCxnSpPr>
            <a:cxnSpLocks noChangeShapeType="1"/>
            <a:stCxn id="53268" idx="5"/>
            <a:endCxn id="53336" idx="1"/>
          </p:cNvCxnSpPr>
          <p:nvPr/>
        </p:nvCxnSpPr>
        <p:spPr bwMode="auto">
          <a:xfrm>
            <a:off x="6888163"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3344" name="Text Box 95"/>
          <p:cNvSpPr txBox="1">
            <a:spLocks noChangeArrowheads="1"/>
          </p:cNvSpPr>
          <p:nvPr/>
        </p:nvSpPr>
        <p:spPr bwMode="auto">
          <a:xfrm>
            <a:off x="1066800" y="42894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1</a:t>
            </a:r>
            <a:endParaRPr lang="en-US" sz="1400"/>
          </a:p>
        </p:txBody>
      </p:sp>
      <p:sp>
        <p:nvSpPr>
          <p:cNvPr id="53345" name="Text Box 96"/>
          <p:cNvSpPr txBox="1">
            <a:spLocks noChangeArrowheads="1"/>
          </p:cNvSpPr>
          <p:nvPr/>
        </p:nvSpPr>
        <p:spPr bwMode="auto">
          <a:xfrm>
            <a:off x="1066800" y="52546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2</a:t>
            </a:r>
            <a:endParaRPr lang="en-US" sz="1400"/>
          </a:p>
        </p:txBody>
      </p:sp>
      <p:sp>
        <p:nvSpPr>
          <p:cNvPr id="53346" name="Text Box 97"/>
          <p:cNvSpPr txBox="1">
            <a:spLocks noChangeArrowheads="1"/>
          </p:cNvSpPr>
          <p:nvPr/>
        </p:nvSpPr>
        <p:spPr bwMode="auto">
          <a:xfrm>
            <a:off x="25638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1</a:t>
            </a:r>
            <a:endParaRPr lang="en-US" sz="1400"/>
          </a:p>
        </p:txBody>
      </p:sp>
      <p:sp>
        <p:nvSpPr>
          <p:cNvPr id="53347" name="Text Box 98"/>
          <p:cNvSpPr txBox="1">
            <a:spLocks noChangeArrowheads="1"/>
          </p:cNvSpPr>
          <p:nvPr/>
        </p:nvSpPr>
        <p:spPr bwMode="auto">
          <a:xfrm>
            <a:off x="1066800" y="6262688"/>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3</a:t>
            </a:r>
            <a:endParaRPr lang="en-US" sz="1400"/>
          </a:p>
        </p:txBody>
      </p:sp>
      <p:sp>
        <p:nvSpPr>
          <p:cNvPr id="53348" name="Text Box 99"/>
          <p:cNvSpPr txBox="1">
            <a:spLocks noChangeArrowheads="1"/>
          </p:cNvSpPr>
          <p:nvPr/>
        </p:nvSpPr>
        <p:spPr bwMode="auto">
          <a:xfrm>
            <a:off x="3584575"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2</a:t>
            </a:r>
            <a:endParaRPr lang="en-US" sz="1400"/>
          </a:p>
        </p:txBody>
      </p:sp>
      <p:sp>
        <p:nvSpPr>
          <p:cNvPr id="53349" name="Text Box 100"/>
          <p:cNvSpPr txBox="1">
            <a:spLocks noChangeArrowheads="1"/>
          </p:cNvSpPr>
          <p:nvPr/>
        </p:nvSpPr>
        <p:spPr bwMode="auto">
          <a:xfrm>
            <a:off x="4605338"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3</a:t>
            </a:r>
            <a:endParaRPr lang="en-US" sz="1400"/>
          </a:p>
        </p:txBody>
      </p:sp>
      <p:sp>
        <p:nvSpPr>
          <p:cNvPr id="53350" name="Text Box 101"/>
          <p:cNvSpPr txBox="1">
            <a:spLocks noChangeArrowheads="1"/>
          </p:cNvSpPr>
          <p:nvPr/>
        </p:nvSpPr>
        <p:spPr bwMode="auto">
          <a:xfrm>
            <a:off x="5627688"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4</a:t>
            </a:r>
            <a:endParaRPr lang="en-US" sz="1400"/>
          </a:p>
        </p:txBody>
      </p:sp>
      <p:sp>
        <p:nvSpPr>
          <p:cNvPr id="53351" name="Text Box 102"/>
          <p:cNvSpPr txBox="1">
            <a:spLocks noChangeArrowheads="1"/>
          </p:cNvSpPr>
          <p:nvPr/>
        </p:nvSpPr>
        <p:spPr bwMode="auto">
          <a:xfrm>
            <a:off x="6648450" y="2927350"/>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5</a:t>
            </a:r>
            <a:endParaRPr lang="en-US" sz="1400"/>
          </a:p>
        </p:txBody>
      </p:sp>
      <p:sp>
        <p:nvSpPr>
          <p:cNvPr id="53352" name="Text Box 103"/>
          <p:cNvSpPr txBox="1">
            <a:spLocks noChangeArrowheads="1"/>
          </p:cNvSpPr>
          <p:nvPr/>
        </p:nvSpPr>
        <p:spPr bwMode="auto">
          <a:xfrm>
            <a:off x="76692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6</a:t>
            </a:r>
            <a:endParaRPr lang="en-US" sz="1400"/>
          </a:p>
        </p:txBody>
      </p:sp>
      <p:sp>
        <p:nvSpPr>
          <p:cNvPr id="53353" name="Text Box 104"/>
          <p:cNvSpPr txBox="1">
            <a:spLocks noChangeArrowheads="1"/>
          </p:cNvSpPr>
          <p:nvPr/>
        </p:nvSpPr>
        <p:spPr bwMode="auto">
          <a:xfrm>
            <a:off x="1135063" y="3267075"/>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53354" name="Text Box 105"/>
          <p:cNvSpPr txBox="1">
            <a:spLocks noChangeArrowheads="1"/>
          </p:cNvSpPr>
          <p:nvPr/>
        </p:nvSpPr>
        <p:spPr bwMode="auto">
          <a:xfrm>
            <a:off x="16113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53355" name="Oval 108"/>
          <p:cNvSpPr>
            <a:spLocks noChangeArrowheads="1"/>
          </p:cNvSpPr>
          <p:nvPr/>
        </p:nvSpPr>
        <p:spPr bwMode="auto">
          <a:xfrm>
            <a:off x="1543050" y="3267075"/>
            <a:ext cx="339725" cy="341313"/>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0-0</a:t>
            </a:r>
          </a:p>
        </p:txBody>
      </p:sp>
      <p:sp>
        <p:nvSpPr>
          <p:cNvPr id="53356" name="Text Box 110"/>
          <p:cNvSpPr txBox="1">
            <a:spLocks noChangeArrowheads="1"/>
          </p:cNvSpPr>
          <p:nvPr/>
        </p:nvSpPr>
        <p:spPr bwMode="auto">
          <a:xfrm>
            <a:off x="4495800" y="25146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olidFill>
                  <a:schemeClr val="accent1"/>
                </a:solidFill>
              </a:rPr>
              <a:t>n / 2</a:t>
            </a:r>
          </a:p>
        </p:txBody>
      </p:sp>
      <p:sp>
        <p:nvSpPr>
          <p:cNvPr id="53357" name="Text Box 111"/>
          <p:cNvSpPr txBox="1">
            <a:spLocks noChangeArrowheads="1"/>
          </p:cNvSpPr>
          <p:nvPr/>
        </p:nvSpPr>
        <p:spPr bwMode="auto">
          <a:xfrm>
            <a:off x="8126413" y="424021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olidFill>
                  <a:schemeClr val="accent1"/>
                </a:solidFill>
              </a:rPr>
              <a:t>q</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6005F47F-0702-4550-B9FA-EEA6F97A9E1F}" type="slidenum">
              <a:rPr lang="en-US" sz="800"/>
              <a:pPr/>
              <a:t>51</a:t>
            </a:fld>
            <a:endParaRPr lang="en-US" sz="1400"/>
          </a:p>
        </p:txBody>
      </p:sp>
      <p:sp>
        <p:nvSpPr>
          <p:cNvPr id="54275" name="Rectangle 117"/>
          <p:cNvSpPr>
            <a:spLocks noChangeArrowheads="1"/>
          </p:cNvSpPr>
          <p:nvPr/>
        </p:nvSpPr>
        <p:spPr bwMode="auto">
          <a:xfrm>
            <a:off x="4359275" y="4811713"/>
            <a:ext cx="3835400" cy="1897062"/>
          </a:xfrm>
          <a:prstGeom prst="rect">
            <a:avLst/>
          </a:prstGeom>
          <a:solidFill>
            <a:srgbClr val="FFFF99"/>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lIns="92075" tIns="46038" rIns="92075" bIns="46038" anchor="ctr"/>
          <a:lstStyle/>
          <a:p>
            <a:endParaRPr lang="en-US"/>
          </a:p>
        </p:txBody>
      </p:sp>
      <p:sp>
        <p:nvSpPr>
          <p:cNvPr id="54276" name="Rectangle 116"/>
          <p:cNvSpPr>
            <a:spLocks noChangeArrowheads="1"/>
          </p:cNvSpPr>
          <p:nvPr/>
        </p:nvSpPr>
        <p:spPr bwMode="auto">
          <a:xfrm>
            <a:off x="1082675" y="2898775"/>
            <a:ext cx="3554413" cy="1922463"/>
          </a:xfrm>
          <a:prstGeom prst="rect">
            <a:avLst/>
          </a:prstGeom>
          <a:solidFill>
            <a:srgbClr val="CCFFFF"/>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lIns="92075" tIns="46038" rIns="92075" bIns="46038" anchor="ctr"/>
          <a:lstStyle/>
          <a:p>
            <a:endParaRPr lang="en-US"/>
          </a:p>
        </p:txBody>
      </p:sp>
      <p:sp>
        <p:nvSpPr>
          <p:cNvPr id="54277" name="Rectangle 114"/>
          <p:cNvSpPr>
            <a:spLocks noChangeArrowheads="1"/>
          </p:cNvSpPr>
          <p:nvPr/>
        </p:nvSpPr>
        <p:spPr bwMode="auto">
          <a:xfrm>
            <a:off x="4368800" y="2895600"/>
            <a:ext cx="788988" cy="3810000"/>
          </a:xfrm>
          <a:prstGeom prst="rect">
            <a:avLst/>
          </a:prstGeom>
          <a:solidFill>
            <a:srgbClr val="FFCC99"/>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lIns="92075" tIns="46038" rIns="92075" bIns="46038" anchor="ctr"/>
          <a:lstStyle/>
          <a:p>
            <a:endParaRPr lang="en-US"/>
          </a:p>
        </p:txBody>
      </p:sp>
      <p:sp>
        <p:nvSpPr>
          <p:cNvPr id="54278" name="Rectangle 4"/>
          <p:cNvSpPr>
            <a:spLocks noGrp="1" noChangeArrowheads="1"/>
          </p:cNvSpPr>
          <p:nvPr>
            <p:ph type="body" idx="1"/>
          </p:nvPr>
        </p:nvSpPr>
        <p:spPr/>
        <p:txBody>
          <a:bodyPr/>
          <a:lstStyle/>
          <a:p>
            <a:pPr marL="0" indent="0"/>
            <a:r>
              <a:rPr lang="en-US"/>
              <a:t>Divide:  </a:t>
            </a:r>
            <a:r>
              <a:rPr lang="en-US">
                <a:solidFill>
                  <a:schemeClr val="tx1"/>
                </a:solidFill>
              </a:rPr>
              <a:t>find index q that minimizes f(q, n/2) + g(q, n/2) using DP.</a:t>
            </a:r>
          </a:p>
          <a:p>
            <a:pPr lvl="1"/>
            <a:r>
              <a:rPr lang="en-US"/>
              <a:t>Align x</a:t>
            </a:r>
            <a:r>
              <a:rPr lang="en-US" baseline="-25000"/>
              <a:t>q</a:t>
            </a:r>
            <a:r>
              <a:rPr lang="en-US"/>
              <a:t> and y</a:t>
            </a:r>
            <a:r>
              <a:rPr lang="en-US" baseline="-25000"/>
              <a:t>n/2</a:t>
            </a:r>
            <a:r>
              <a:rPr lang="en-US"/>
              <a:t>.</a:t>
            </a:r>
          </a:p>
          <a:p>
            <a:pPr marL="0" indent="0"/>
            <a:r>
              <a:rPr lang="en-US"/>
              <a:t>Conquer:  </a:t>
            </a:r>
            <a:r>
              <a:rPr lang="en-US">
                <a:solidFill>
                  <a:schemeClr val="tx1"/>
                </a:solidFill>
              </a:rPr>
              <a:t>recursively compute optimal alignment in each piece.</a:t>
            </a:r>
          </a:p>
        </p:txBody>
      </p:sp>
      <p:sp>
        <p:nvSpPr>
          <p:cNvPr id="54279" name="Rectangle 5"/>
          <p:cNvSpPr>
            <a:spLocks noGrp="1" noChangeArrowheads="1"/>
          </p:cNvSpPr>
          <p:nvPr>
            <p:ph type="title"/>
          </p:nvPr>
        </p:nvSpPr>
        <p:spPr/>
        <p:txBody>
          <a:bodyPr/>
          <a:lstStyle/>
          <a:p>
            <a:r>
              <a:rPr lang="en-US"/>
              <a:t>Sequence Alignment:  Linear Space</a:t>
            </a:r>
          </a:p>
        </p:txBody>
      </p:sp>
      <p:sp>
        <p:nvSpPr>
          <p:cNvPr id="54280" name="Oval 6"/>
          <p:cNvSpPr>
            <a:spLocks noChangeArrowheads="1"/>
          </p:cNvSpPr>
          <p:nvPr/>
        </p:nvSpPr>
        <p:spPr bwMode="auto">
          <a:xfrm>
            <a:off x="2632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281" name="Oval 7"/>
          <p:cNvSpPr>
            <a:spLocks noChangeArrowheads="1"/>
          </p:cNvSpPr>
          <p:nvPr/>
        </p:nvSpPr>
        <p:spPr bwMode="auto">
          <a:xfrm>
            <a:off x="364331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282" name="Oval 8"/>
          <p:cNvSpPr>
            <a:spLocks noChangeArrowheads="1"/>
          </p:cNvSpPr>
          <p:nvPr/>
        </p:nvSpPr>
        <p:spPr bwMode="auto">
          <a:xfrm>
            <a:off x="4664075"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283" name="Oval 9"/>
          <p:cNvSpPr>
            <a:spLocks noChangeArrowheads="1"/>
          </p:cNvSpPr>
          <p:nvPr/>
        </p:nvSpPr>
        <p:spPr bwMode="auto">
          <a:xfrm>
            <a:off x="5684838"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284" name="Oval 10"/>
          <p:cNvSpPr>
            <a:spLocks noChangeArrowheads="1"/>
          </p:cNvSpPr>
          <p:nvPr/>
        </p:nvSpPr>
        <p:spPr bwMode="auto">
          <a:xfrm>
            <a:off x="6705600" y="33353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4285" name="AutoShape 11"/>
          <p:cNvCxnSpPr>
            <a:cxnSpLocks noChangeShapeType="1"/>
            <a:stCxn id="54380" idx="6"/>
            <a:endCxn id="54280" idx="2"/>
          </p:cNvCxnSpPr>
          <p:nvPr/>
        </p:nvCxnSpPr>
        <p:spPr bwMode="auto">
          <a:xfrm>
            <a:off x="1890713" y="3438525"/>
            <a:ext cx="733425" cy="4763"/>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86" name="AutoShape 12"/>
          <p:cNvCxnSpPr>
            <a:cxnSpLocks noChangeShapeType="1"/>
            <a:stCxn id="54280" idx="6"/>
            <a:endCxn id="54281" idx="2"/>
          </p:cNvCxnSpPr>
          <p:nvPr/>
        </p:nvCxnSpPr>
        <p:spPr bwMode="auto">
          <a:xfrm>
            <a:off x="2852738" y="3443288"/>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87" name="AutoShape 13"/>
          <p:cNvCxnSpPr>
            <a:cxnSpLocks noChangeShapeType="1"/>
            <a:stCxn id="54281" idx="6"/>
            <a:endCxn id="54282" idx="2"/>
          </p:cNvCxnSpPr>
          <p:nvPr/>
        </p:nvCxnSpPr>
        <p:spPr bwMode="auto">
          <a:xfrm>
            <a:off x="3863975" y="34432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88" name="AutoShape 14"/>
          <p:cNvCxnSpPr>
            <a:cxnSpLocks noChangeShapeType="1"/>
            <a:stCxn id="54282" idx="6"/>
            <a:endCxn id="54283" idx="2"/>
          </p:cNvCxnSpPr>
          <p:nvPr/>
        </p:nvCxnSpPr>
        <p:spPr bwMode="auto">
          <a:xfrm>
            <a:off x="4884738" y="34432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89" name="AutoShape 15"/>
          <p:cNvCxnSpPr>
            <a:cxnSpLocks noChangeShapeType="1"/>
            <a:stCxn id="54283" idx="6"/>
            <a:endCxn id="54284" idx="2"/>
          </p:cNvCxnSpPr>
          <p:nvPr/>
        </p:nvCxnSpPr>
        <p:spPr bwMode="auto">
          <a:xfrm>
            <a:off x="5907088" y="3443288"/>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4290" name="Oval 16"/>
          <p:cNvSpPr>
            <a:spLocks noChangeArrowheads="1"/>
          </p:cNvSpPr>
          <p:nvPr/>
        </p:nvSpPr>
        <p:spPr bwMode="auto">
          <a:xfrm>
            <a:off x="2632075"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291" name="Oval 17"/>
          <p:cNvSpPr>
            <a:spLocks noChangeArrowheads="1"/>
          </p:cNvSpPr>
          <p:nvPr/>
        </p:nvSpPr>
        <p:spPr bwMode="auto">
          <a:xfrm>
            <a:off x="3643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292" name="Oval 18"/>
          <p:cNvSpPr>
            <a:spLocks noChangeArrowheads="1"/>
          </p:cNvSpPr>
          <p:nvPr/>
        </p:nvSpPr>
        <p:spPr bwMode="auto">
          <a:xfrm>
            <a:off x="4602163" y="4287838"/>
            <a:ext cx="341312" cy="341312"/>
          </a:xfrm>
          <a:prstGeom prst="ellipse">
            <a:avLst/>
          </a:prstGeom>
          <a:solidFill>
            <a:schemeClr val="accent1"/>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i-j</a:t>
            </a:r>
          </a:p>
        </p:txBody>
      </p:sp>
      <p:sp>
        <p:nvSpPr>
          <p:cNvPr id="54293" name="Oval 19"/>
          <p:cNvSpPr>
            <a:spLocks noChangeArrowheads="1"/>
          </p:cNvSpPr>
          <p:nvPr/>
        </p:nvSpPr>
        <p:spPr bwMode="auto">
          <a:xfrm>
            <a:off x="5684838"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294" name="Oval 20"/>
          <p:cNvSpPr>
            <a:spLocks noChangeArrowheads="1"/>
          </p:cNvSpPr>
          <p:nvPr/>
        </p:nvSpPr>
        <p:spPr bwMode="auto">
          <a:xfrm>
            <a:off x="6705600" y="4346575"/>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295" name="Oval 21"/>
          <p:cNvSpPr>
            <a:spLocks noChangeArrowheads="1"/>
          </p:cNvSpPr>
          <p:nvPr/>
        </p:nvSpPr>
        <p:spPr bwMode="auto">
          <a:xfrm>
            <a:off x="161131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4296" name="AutoShape 22"/>
          <p:cNvCxnSpPr>
            <a:cxnSpLocks noChangeShapeType="1"/>
            <a:stCxn id="54295" idx="6"/>
            <a:endCxn id="54290" idx="2"/>
          </p:cNvCxnSpPr>
          <p:nvPr/>
        </p:nvCxnSpPr>
        <p:spPr bwMode="auto">
          <a:xfrm>
            <a:off x="1831975" y="4454525"/>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97" name="AutoShape 23"/>
          <p:cNvCxnSpPr>
            <a:cxnSpLocks noChangeShapeType="1"/>
            <a:stCxn id="54290" idx="6"/>
            <a:endCxn id="54291" idx="2"/>
          </p:cNvCxnSpPr>
          <p:nvPr/>
        </p:nvCxnSpPr>
        <p:spPr bwMode="auto">
          <a:xfrm>
            <a:off x="2852738" y="4454525"/>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98" name="AutoShape 24"/>
          <p:cNvCxnSpPr>
            <a:cxnSpLocks noChangeShapeType="1"/>
            <a:stCxn id="54291" idx="6"/>
            <a:endCxn id="54292" idx="2"/>
          </p:cNvCxnSpPr>
          <p:nvPr/>
        </p:nvCxnSpPr>
        <p:spPr bwMode="auto">
          <a:xfrm>
            <a:off x="3865563" y="4454525"/>
            <a:ext cx="728662" cy="4763"/>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99" name="AutoShape 25"/>
          <p:cNvCxnSpPr>
            <a:cxnSpLocks noChangeShapeType="1"/>
            <a:stCxn id="54292" idx="6"/>
            <a:endCxn id="54293" idx="2"/>
          </p:cNvCxnSpPr>
          <p:nvPr/>
        </p:nvCxnSpPr>
        <p:spPr bwMode="auto">
          <a:xfrm flipV="1">
            <a:off x="4951413" y="4454525"/>
            <a:ext cx="725487" cy="4763"/>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00" name="AutoShape 26"/>
          <p:cNvCxnSpPr>
            <a:cxnSpLocks noChangeShapeType="1"/>
            <a:stCxn id="54293" idx="6"/>
            <a:endCxn id="54294" idx="2"/>
          </p:cNvCxnSpPr>
          <p:nvPr/>
        </p:nvCxnSpPr>
        <p:spPr bwMode="auto">
          <a:xfrm>
            <a:off x="5907088" y="4454525"/>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01" name="AutoShape 27"/>
          <p:cNvCxnSpPr>
            <a:cxnSpLocks noChangeShapeType="1"/>
            <a:stCxn id="54380" idx="4"/>
            <a:endCxn id="54295" idx="0"/>
          </p:cNvCxnSpPr>
          <p:nvPr/>
        </p:nvCxnSpPr>
        <p:spPr bwMode="auto">
          <a:xfrm>
            <a:off x="1712913" y="3614738"/>
            <a:ext cx="6350" cy="72548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02" name="AutoShape 28"/>
          <p:cNvCxnSpPr>
            <a:cxnSpLocks noChangeShapeType="1"/>
            <a:stCxn id="54280" idx="4"/>
            <a:endCxn id="54290" idx="0"/>
          </p:cNvCxnSpPr>
          <p:nvPr/>
        </p:nvCxnSpPr>
        <p:spPr bwMode="auto">
          <a:xfrm>
            <a:off x="2740025"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03" name="AutoShape 29"/>
          <p:cNvCxnSpPr>
            <a:cxnSpLocks noChangeShapeType="1"/>
            <a:stCxn id="54281" idx="4"/>
            <a:endCxn id="54291" idx="0"/>
          </p:cNvCxnSpPr>
          <p:nvPr/>
        </p:nvCxnSpPr>
        <p:spPr bwMode="auto">
          <a:xfrm>
            <a:off x="3751263"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04" name="AutoShape 30"/>
          <p:cNvCxnSpPr>
            <a:cxnSpLocks noChangeShapeType="1"/>
            <a:stCxn id="54282" idx="4"/>
            <a:endCxn id="54292" idx="0"/>
          </p:cNvCxnSpPr>
          <p:nvPr/>
        </p:nvCxnSpPr>
        <p:spPr bwMode="auto">
          <a:xfrm>
            <a:off x="4772025" y="3557588"/>
            <a:ext cx="1588" cy="7223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05" name="AutoShape 31"/>
          <p:cNvCxnSpPr>
            <a:cxnSpLocks noChangeShapeType="1"/>
            <a:stCxn id="54283" idx="4"/>
            <a:endCxn id="54293" idx="0"/>
          </p:cNvCxnSpPr>
          <p:nvPr/>
        </p:nvCxnSpPr>
        <p:spPr bwMode="auto">
          <a:xfrm>
            <a:off x="5792788"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06" name="AutoShape 32"/>
          <p:cNvCxnSpPr>
            <a:cxnSpLocks noChangeShapeType="1"/>
            <a:stCxn id="54284" idx="4"/>
            <a:endCxn id="54294" idx="0"/>
          </p:cNvCxnSpPr>
          <p:nvPr/>
        </p:nvCxnSpPr>
        <p:spPr bwMode="auto">
          <a:xfrm>
            <a:off x="6813550"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07" name="AutoShape 33"/>
          <p:cNvCxnSpPr>
            <a:cxnSpLocks noChangeShapeType="1"/>
            <a:stCxn id="54380" idx="5"/>
            <a:endCxn id="54290" idx="1"/>
          </p:cNvCxnSpPr>
          <p:nvPr/>
        </p:nvCxnSpPr>
        <p:spPr bwMode="auto">
          <a:xfrm>
            <a:off x="1833563" y="3565525"/>
            <a:ext cx="830262" cy="804863"/>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08" name="AutoShape 34"/>
          <p:cNvCxnSpPr>
            <a:cxnSpLocks noChangeShapeType="1"/>
            <a:stCxn id="54280" idx="5"/>
            <a:endCxn id="54291" idx="1"/>
          </p:cNvCxnSpPr>
          <p:nvPr/>
        </p:nvCxnSpPr>
        <p:spPr bwMode="auto">
          <a:xfrm>
            <a:off x="2814638" y="3525838"/>
            <a:ext cx="860425"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09" name="AutoShape 35"/>
          <p:cNvCxnSpPr>
            <a:cxnSpLocks noChangeShapeType="1"/>
            <a:stCxn id="54281" idx="5"/>
            <a:endCxn id="54292" idx="1"/>
          </p:cNvCxnSpPr>
          <p:nvPr/>
        </p:nvCxnSpPr>
        <p:spPr bwMode="auto">
          <a:xfrm>
            <a:off x="3825875" y="3525838"/>
            <a:ext cx="825500" cy="80327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10" name="AutoShape 36"/>
          <p:cNvCxnSpPr>
            <a:cxnSpLocks noChangeShapeType="1"/>
            <a:stCxn id="54282" idx="5"/>
            <a:endCxn id="54293" idx="1"/>
          </p:cNvCxnSpPr>
          <p:nvPr/>
        </p:nvCxnSpPr>
        <p:spPr bwMode="auto">
          <a:xfrm>
            <a:off x="4846638"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11" name="AutoShape 37"/>
          <p:cNvCxnSpPr>
            <a:cxnSpLocks noChangeShapeType="1"/>
            <a:stCxn id="54283" idx="5"/>
            <a:endCxn id="54294" idx="1"/>
          </p:cNvCxnSpPr>
          <p:nvPr/>
        </p:nvCxnSpPr>
        <p:spPr bwMode="auto">
          <a:xfrm>
            <a:off x="5867400"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4312" name="Oval 38"/>
          <p:cNvSpPr>
            <a:spLocks noChangeArrowheads="1"/>
          </p:cNvSpPr>
          <p:nvPr/>
        </p:nvSpPr>
        <p:spPr bwMode="auto">
          <a:xfrm>
            <a:off x="2632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313" name="Oval 39"/>
          <p:cNvSpPr>
            <a:spLocks noChangeArrowheads="1"/>
          </p:cNvSpPr>
          <p:nvPr/>
        </p:nvSpPr>
        <p:spPr bwMode="auto">
          <a:xfrm>
            <a:off x="3643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314" name="Oval 40"/>
          <p:cNvSpPr>
            <a:spLocks noChangeArrowheads="1"/>
          </p:cNvSpPr>
          <p:nvPr/>
        </p:nvSpPr>
        <p:spPr bwMode="auto">
          <a:xfrm>
            <a:off x="4664075"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315" name="Oval 41"/>
          <p:cNvSpPr>
            <a:spLocks noChangeArrowheads="1"/>
          </p:cNvSpPr>
          <p:nvPr/>
        </p:nvSpPr>
        <p:spPr bwMode="auto">
          <a:xfrm>
            <a:off x="5684838"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316" name="Oval 42"/>
          <p:cNvSpPr>
            <a:spLocks noChangeArrowheads="1"/>
          </p:cNvSpPr>
          <p:nvPr/>
        </p:nvSpPr>
        <p:spPr bwMode="auto">
          <a:xfrm>
            <a:off x="6705600" y="5308600"/>
            <a:ext cx="214313"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317" name="Oval 43"/>
          <p:cNvSpPr>
            <a:spLocks noChangeArrowheads="1"/>
          </p:cNvSpPr>
          <p:nvPr/>
        </p:nvSpPr>
        <p:spPr bwMode="auto">
          <a:xfrm>
            <a:off x="161131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4318" name="AutoShape 44"/>
          <p:cNvCxnSpPr>
            <a:cxnSpLocks noChangeShapeType="1"/>
            <a:stCxn id="54317" idx="6"/>
            <a:endCxn id="54312" idx="2"/>
          </p:cNvCxnSpPr>
          <p:nvPr/>
        </p:nvCxnSpPr>
        <p:spPr bwMode="auto">
          <a:xfrm>
            <a:off x="1831975"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19" name="AutoShape 45"/>
          <p:cNvCxnSpPr>
            <a:cxnSpLocks noChangeShapeType="1"/>
            <a:stCxn id="54312" idx="6"/>
            <a:endCxn id="54313" idx="2"/>
          </p:cNvCxnSpPr>
          <p:nvPr/>
        </p:nvCxnSpPr>
        <p:spPr bwMode="auto">
          <a:xfrm>
            <a:off x="2852738" y="5416550"/>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20" name="AutoShape 46"/>
          <p:cNvCxnSpPr>
            <a:cxnSpLocks noChangeShapeType="1"/>
            <a:stCxn id="54313" idx="6"/>
            <a:endCxn id="54314" idx="2"/>
          </p:cNvCxnSpPr>
          <p:nvPr/>
        </p:nvCxnSpPr>
        <p:spPr bwMode="auto">
          <a:xfrm>
            <a:off x="3863975"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21" name="AutoShape 47"/>
          <p:cNvCxnSpPr>
            <a:cxnSpLocks noChangeShapeType="1"/>
            <a:stCxn id="54314" idx="6"/>
            <a:endCxn id="54315" idx="2"/>
          </p:cNvCxnSpPr>
          <p:nvPr/>
        </p:nvCxnSpPr>
        <p:spPr bwMode="auto">
          <a:xfrm>
            <a:off x="4884738" y="5416550"/>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22" name="AutoShape 48"/>
          <p:cNvCxnSpPr>
            <a:cxnSpLocks noChangeShapeType="1"/>
            <a:stCxn id="54315" idx="6"/>
            <a:endCxn id="54316" idx="2"/>
          </p:cNvCxnSpPr>
          <p:nvPr/>
        </p:nvCxnSpPr>
        <p:spPr bwMode="auto">
          <a:xfrm>
            <a:off x="5907088" y="5416550"/>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4323" name="Oval 49"/>
          <p:cNvSpPr>
            <a:spLocks noChangeArrowheads="1"/>
          </p:cNvSpPr>
          <p:nvPr/>
        </p:nvSpPr>
        <p:spPr bwMode="auto">
          <a:xfrm>
            <a:off x="2632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324" name="Oval 50"/>
          <p:cNvSpPr>
            <a:spLocks noChangeArrowheads="1"/>
          </p:cNvSpPr>
          <p:nvPr/>
        </p:nvSpPr>
        <p:spPr bwMode="auto">
          <a:xfrm>
            <a:off x="3643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325" name="Oval 51"/>
          <p:cNvSpPr>
            <a:spLocks noChangeArrowheads="1"/>
          </p:cNvSpPr>
          <p:nvPr/>
        </p:nvSpPr>
        <p:spPr bwMode="auto">
          <a:xfrm>
            <a:off x="4664075"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326" name="Oval 52"/>
          <p:cNvSpPr>
            <a:spLocks noChangeArrowheads="1"/>
          </p:cNvSpPr>
          <p:nvPr/>
        </p:nvSpPr>
        <p:spPr bwMode="auto">
          <a:xfrm>
            <a:off x="5684838"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327" name="Oval 53"/>
          <p:cNvSpPr>
            <a:spLocks noChangeArrowheads="1"/>
          </p:cNvSpPr>
          <p:nvPr/>
        </p:nvSpPr>
        <p:spPr bwMode="auto">
          <a:xfrm>
            <a:off x="6705600" y="6319838"/>
            <a:ext cx="214313"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sp>
        <p:nvSpPr>
          <p:cNvPr id="54328" name="Oval 54"/>
          <p:cNvSpPr>
            <a:spLocks noChangeArrowheads="1"/>
          </p:cNvSpPr>
          <p:nvPr/>
        </p:nvSpPr>
        <p:spPr bwMode="auto">
          <a:xfrm>
            <a:off x="1611313" y="63198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4329" name="AutoShape 55"/>
          <p:cNvCxnSpPr>
            <a:cxnSpLocks noChangeShapeType="1"/>
            <a:stCxn id="54328" idx="6"/>
            <a:endCxn id="54323" idx="2"/>
          </p:cNvCxnSpPr>
          <p:nvPr/>
        </p:nvCxnSpPr>
        <p:spPr bwMode="auto">
          <a:xfrm>
            <a:off x="1831975"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30" name="AutoShape 56"/>
          <p:cNvCxnSpPr>
            <a:cxnSpLocks noChangeShapeType="1"/>
            <a:stCxn id="54323" idx="6"/>
            <a:endCxn id="54324" idx="2"/>
          </p:cNvCxnSpPr>
          <p:nvPr/>
        </p:nvCxnSpPr>
        <p:spPr bwMode="auto">
          <a:xfrm>
            <a:off x="2852738" y="6427788"/>
            <a:ext cx="782637"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31" name="AutoShape 57"/>
          <p:cNvCxnSpPr>
            <a:cxnSpLocks noChangeShapeType="1"/>
            <a:stCxn id="54324" idx="6"/>
            <a:endCxn id="54325" idx="2"/>
          </p:cNvCxnSpPr>
          <p:nvPr/>
        </p:nvCxnSpPr>
        <p:spPr bwMode="auto">
          <a:xfrm>
            <a:off x="3863975"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32" name="AutoShape 58"/>
          <p:cNvCxnSpPr>
            <a:cxnSpLocks noChangeShapeType="1"/>
            <a:stCxn id="54325" idx="6"/>
            <a:endCxn id="54326" idx="2"/>
          </p:cNvCxnSpPr>
          <p:nvPr/>
        </p:nvCxnSpPr>
        <p:spPr bwMode="auto">
          <a:xfrm>
            <a:off x="4884738" y="6427788"/>
            <a:ext cx="79375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33" name="AutoShape 59"/>
          <p:cNvCxnSpPr>
            <a:cxnSpLocks noChangeShapeType="1"/>
            <a:stCxn id="54326" idx="6"/>
            <a:endCxn id="54327" idx="2"/>
          </p:cNvCxnSpPr>
          <p:nvPr/>
        </p:nvCxnSpPr>
        <p:spPr bwMode="auto">
          <a:xfrm>
            <a:off x="5907088" y="6427788"/>
            <a:ext cx="792162"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34" name="AutoShape 60"/>
          <p:cNvCxnSpPr>
            <a:cxnSpLocks noChangeShapeType="1"/>
            <a:stCxn id="54317" idx="4"/>
            <a:endCxn id="54328" idx="0"/>
          </p:cNvCxnSpPr>
          <p:nvPr/>
        </p:nvCxnSpPr>
        <p:spPr bwMode="auto">
          <a:xfrm>
            <a:off x="1719263"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35" name="AutoShape 61"/>
          <p:cNvCxnSpPr>
            <a:cxnSpLocks noChangeShapeType="1"/>
            <a:stCxn id="54312" idx="4"/>
            <a:endCxn id="54323" idx="0"/>
          </p:cNvCxnSpPr>
          <p:nvPr/>
        </p:nvCxnSpPr>
        <p:spPr bwMode="auto">
          <a:xfrm>
            <a:off x="2740025"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36" name="AutoShape 62"/>
          <p:cNvCxnSpPr>
            <a:cxnSpLocks noChangeShapeType="1"/>
            <a:stCxn id="54313" idx="4"/>
            <a:endCxn id="54324" idx="0"/>
          </p:cNvCxnSpPr>
          <p:nvPr/>
        </p:nvCxnSpPr>
        <p:spPr bwMode="auto">
          <a:xfrm>
            <a:off x="3751263"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37" name="AutoShape 63"/>
          <p:cNvCxnSpPr>
            <a:cxnSpLocks noChangeShapeType="1"/>
            <a:stCxn id="54314" idx="4"/>
            <a:endCxn id="54325" idx="0"/>
          </p:cNvCxnSpPr>
          <p:nvPr/>
        </p:nvCxnSpPr>
        <p:spPr bwMode="auto">
          <a:xfrm>
            <a:off x="4772025"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38" name="AutoShape 64"/>
          <p:cNvCxnSpPr>
            <a:cxnSpLocks noChangeShapeType="1"/>
            <a:stCxn id="54315" idx="4"/>
            <a:endCxn id="54326" idx="0"/>
          </p:cNvCxnSpPr>
          <p:nvPr/>
        </p:nvCxnSpPr>
        <p:spPr bwMode="auto">
          <a:xfrm>
            <a:off x="5792788"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39" name="AutoShape 65"/>
          <p:cNvCxnSpPr>
            <a:cxnSpLocks noChangeShapeType="1"/>
            <a:stCxn id="54316" idx="4"/>
            <a:endCxn id="54327" idx="0"/>
          </p:cNvCxnSpPr>
          <p:nvPr/>
        </p:nvCxnSpPr>
        <p:spPr bwMode="auto">
          <a:xfrm>
            <a:off x="6813550" y="5530850"/>
            <a:ext cx="0" cy="7826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40" name="AutoShape 66"/>
          <p:cNvCxnSpPr>
            <a:cxnSpLocks noChangeShapeType="1"/>
            <a:stCxn id="54317" idx="5"/>
            <a:endCxn id="54323" idx="1"/>
          </p:cNvCxnSpPr>
          <p:nvPr/>
        </p:nvCxnSpPr>
        <p:spPr bwMode="auto">
          <a:xfrm>
            <a:off x="1793875"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41" name="AutoShape 67"/>
          <p:cNvCxnSpPr>
            <a:cxnSpLocks noChangeShapeType="1"/>
            <a:stCxn id="54312" idx="5"/>
            <a:endCxn id="54324" idx="1"/>
          </p:cNvCxnSpPr>
          <p:nvPr/>
        </p:nvCxnSpPr>
        <p:spPr bwMode="auto">
          <a:xfrm>
            <a:off x="2814638" y="5499100"/>
            <a:ext cx="860425"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42" name="AutoShape 68"/>
          <p:cNvCxnSpPr>
            <a:cxnSpLocks noChangeShapeType="1"/>
            <a:stCxn id="54313" idx="5"/>
            <a:endCxn id="54325" idx="1"/>
          </p:cNvCxnSpPr>
          <p:nvPr/>
        </p:nvCxnSpPr>
        <p:spPr bwMode="auto">
          <a:xfrm>
            <a:off x="3825875"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43" name="AutoShape 69"/>
          <p:cNvCxnSpPr>
            <a:cxnSpLocks noChangeShapeType="1"/>
            <a:stCxn id="54314" idx="5"/>
            <a:endCxn id="54326" idx="1"/>
          </p:cNvCxnSpPr>
          <p:nvPr/>
        </p:nvCxnSpPr>
        <p:spPr bwMode="auto">
          <a:xfrm>
            <a:off x="4846638"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44" name="AutoShape 70"/>
          <p:cNvCxnSpPr>
            <a:cxnSpLocks noChangeShapeType="1"/>
            <a:stCxn id="54315" idx="5"/>
            <a:endCxn id="54327" idx="1"/>
          </p:cNvCxnSpPr>
          <p:nvPr/>
        </p:nvCxnSpPr>
        <p:spPr bwMode="auto">
          <a:xfrm>
            <a:off x="5867400" y="5499100"/>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45" name="AutoShape 71"/>
          <p:cNvCxnSpPr>
            <a:cxnSpLocks noChangeShapeType="1"/>
            <a:stCxn id="54295" idx="4"/>
            <a:endCxn id="54317" idx="0"/>
          </p:cNvCxnSpPr>
          <p:nvPr/>
        </p:nvCxnSpPr>
        <p:spPr bwMode="auto">
          <a:xfrm>
            <a:off x="171926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46" name="AutoShape 72"/>
          <p:cNvCxnSpPr>
            <a:cxnSpLocks noChangeShapeType="1"/>
            <a:stCxn id="54290" idx="4"/>
            <a:endCxn id="54312" idx="0"/>
          </p:cNvCxnSpPr>
          <p:nvPr/>
        </p:nvCxnSpPr>
        <p:spPr bwMode="auto">
          <a:xfrm>
            <a:off x="2740025"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47" name="AutoShape 73"/>
          <p:cNvCxnSpPr>
            <a:cxnSpLocks noChangeShapeType="1"/>
            <a:stCxn id="54291" idx="4"/>
            <a:endCxn id="54313" idx="0"/>
          </p:cNvCxnSpPr>
          <p:nvPr/>
        </p:nvCxnSpPr>
        <p:spPr bwMode="auto">
          <a:xfrm>
            <a:off x="375126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48" name="AutoShape 74"/>
          <p:cNvCxnSpPr>
            <a:cxnSpLocks noChangeShapeType="1"/>
            <a:stCxn id="54292" idx="4"/>
            <a:endCxn id="54314" idx="0"/>
          </p:cNvCxnSpPr>
          <p:nvPr/>
        </p:nvCxnSpPr>
        <p:spPr bwMode="auto">
          <a:xfrm flipH="1">
            <a:off x="4772025" y="4637088"/>
            <a:ext cx="1588" cy="66357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49" name="AutoShape 75"/>
          <p:cNvCxnSpPr>
            <a:cxnSpLocks noChangeShapeType="1"/>
            <a:stCxn id="54293" idx="4"/>
            <a:endCxn id="54315" idx="0"/>
          </p:cNvCxnSpPr>
          <p:nvPr/>
        </p:nvCxnSpPr>
        <p:spPr bwMode="auto">
          <a:xfrm>
            <a:off x="5792788"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50" name="AutoShape 76"/>
          <p:cNvCxnSpPr>
            <a:cxnSpLocks noChangeShapeType="1"/>
            <a:stCxn id="54294" idx="4"/>
            <a:endCxn id="54316" idx="0"/>
          </p:cNvCxnSpPr>
          <p:nvPr/>
        </p:nvCxnSpPr>
        <p:spPr bwMode="auto">
          <a:xfrm>
            <a:off x="6813550"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51" name="AutoShape 77"/>
          <p:cNvCxnSpPr>
            <a:cxnSpLocks noChangeShapeType="1"/>
            <a:stCxn id="54295" idx="5"/>
            <a:endCxn id="54312" idx="1"/>
          </p:cNvCxnSpPr>
          <p:nvPr/>
        </p:nvCxnSpPr>
        <p:spPr bwMode="auto">
          <a:xfrm>
            <a:off x="1793875"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52" name="AutoShape 78"/>
          <p:cNvCxnSpPr>
            <a:cxnSpLocks noChangeShapeType="1"/>
            <a:stCxn id="54290" idx="5"/>
            <a:endCxn id="54313" idx="1"/>
          </p:cNvCxnSpPr>
          <p:nvPr/>
        </p:nvCxnSpPr>
        <p:spPr bwMode="auto">
          <a:xfrm>
            <a:off x="2814638" y="4537075"/>
            <a:ext cx="860425"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53" name="AutoShape 79"/>
          <p:cNvCxnSpPr>
            <a:cxnSpLocks noChangeShapeType="1"/>
            <a:stCxn id="54291" idx="5"/>
            <a:endCxn id="54314" idx="1"/>
          </p:cNvCxnSpPr>
          <p:nvPr/>
        </p:nvCxnSpPr>
        <p:spPr bwMode="auto">
          <a:xfrm>
            <a:off x="3825875"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54" name="AutoShape 80"/>
          <p:cNvCxnSpPr>
            <a:cxnSpLocks noChangeShapeType="1"/>
            <a:stCxn id="54292" idx="5"/>
            <a:endCxn id="54315" idx="1"/>
          </p:cNvCxnSpPr>
          <p:nvPr/>
        </p:nvCxnSpPr>
        <p:spPr bwMode="auto">
          <a:xfrm>
            <a:off x="4894263" y="4587875"/>
            <a:ext cx="822325" cy="744538"/>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55" name="AutoShape 81"/>
          <p:cNvCxnSpPr>
            <a:cxnSpLocks noChangeShapeType="1"/>
            <a:stCxn id="54293" idx="5"/>
            <a:endCxn id="54316" idx="1"/>
          </p:cNvCxnSpPr>
          <p:nvPr/>
        </p:nvCxnSpPr>
        <p:spPr bwMode="auto">
          <a:xfrm>
            <a:off x="5867400"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4356" name="Oval 82"/>
          <p:cNvSpPr>
            <a:spLocks noChangeArrowheads="1"/>
          </p:cNvSpPr>
          <p:nvPr/>
        </p:nvSpPr>
        <p:spPr bwMode="auto">
          <a:xfrm>
            <a:off x="7726363" y="3335338"/>
            <a:ext cx="214312" cy="214312"/>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4357" name="AutoShape 83"/>
          <p:cNvCxnSpPr>
            <a:cxnSpLocks noChangeShapeType="1"/>
            <a:stCxn id="54284" idx="6"/>
            <a:endCxn id="54356" idx="2"/>
          </p:cNvCxnSpPr>
          <p:nvPr/>
        </p:nvCxnSpPr>
        <p:spPr bwMode="auto">
          <a:xfrm>
            <a:off x="6927850" y="3443288"/>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4358" name="Oval 84"/>
          <p:cNvSpPr>
            <a:spLocks noChangeArrowheads="1"/>
          </p:cNvSpPr>
          <p:nvPr/>
        </p:nvSpPr>
        <p:spPr bwMode="auto">
          <a:xfrm>
            <a:off x="7726363" y="4346575"/>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4359" name="AutoShape 85"/>
          <p:cNvCxnSpPr>
            <a:cxnSpLocks noChangeShapeType="1"/>
            <a:stCxn id="54294" idx="6"/>
            <a:endCxn id="54358" idx="2"/>
          </p:cNvCxnSpPr>
          <p:nvPr/>
        </p:nvCxnSpPr>
        <p:spPr bwMode="auto">
          <a:xfrm>
            <a:off x="6927850" y="4454525"/>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60" name="AutoShape 86"/>
          <p:cNvCxnSpPr>
            <a:cxnSpLocks noChangeShapeType="1"/>
            <a:stCxn id="54356" idx="4"/>
            <a:endCxn id="54358" idx="0"/>
          </p:cNvCxnSpPr>
          <p:nvPr/>
        </p:nvCxnSpPr>
        <p:spPr bwMode="auto">
          <a:xfrm>
            <a:off x="7834313" y="3557588"/>
            <a:ext cx="0" cy="782637"/>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61" name="AutoShape 87"/>
          <p:cNvCxnSpPr>
            <a:cxnSpLocks noChangeShapeType="1"/>
            <a:stCxn id="54284" idx="5"/>
            <a:endCxn id="54358" idx="1"/>
          </p:cNvCxnSpPr>
          <p:nvPr/>
        </p:nvCxnSpPr>
        <p:spPr bwMode="auto">
          <a:xfrm>
            <a:off x="6888163" y="3525838"/>
            <a:ext cx="869950" cy="84455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4362" name="Oval 88"/>
          <p:cNvSpPr>
            <a:spLocks noChangeArrowheads="1"/>
          </p:cNvSpPr>
          <p:nvPr/>
        </p:nvSpPr>
        <p:spPr bwMode="auto">
          <a:xfrm>
            <a:off x="7726363" y="5308600"/>
            <a:ext cx="214312" cy="214313"/>
          </a:xfrm>
          <a:prstGeom prst="ellipse">
            <a:avLst/>
          </a:prstGeom>
          <a:solidFill>
            <a:schemeClr val="tx2"/>
          </a:solidFill>
          <a:ln w="15875">
            <a:solidFill>
              <a:schemeClr val="tx2"/>
            </a:solidFill>
            <a:round/>
            <a:headEnd/>
            <a:tailEnd/>
          </a:ln>
        </p:spPr>
        <p:txBody>
          <a:bodyPr wrap="none" lIns="92075" tIns="46038" rIns="92075" bIns="46038" anchor="ctr"/>
          <a:lstStyle/>
          <a:p>
            <a:pPr algn="ctr"/>
            <a:endParaRPr kumimoji="0" lang="en-US" sz="1400"/>
          </a:p>
        </p:txBody>
      </p:sp>
      <p:cxnSp>
        <p:nvCxnSpPr>
          <p:cNvPr id="54363" name="AutoShape 89"/>
          <p:cNvCxnSpPr>
            <a:cxnSpLocks noChangeShapeType="1"/>
            <a:stCxn id="54316" idx="6"/>
            <a:endCxn id="54362" idx="2"/>
          </p:cNvCxnSpPr>
          <p:nvPr/>
        </p:nvCxnSpPr>
        <p:spPr bwMode="auto">
          <a:xfrm>
            <a:off x="6927850" y="5416550"/>
            <a:ext cx="792163"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64" name="AutoShape 91"/>
          <p:cNvCxnSpPr>
            <a:cxnSpLocks noChangeShapeType="1"/>
            <a:stCxn id="54327" idx="6"/>
          </p:cNvCxnSpPr>
          <p:nvPr/>
        </p:nvCxnSpPr>
        <p:spPr bwMode="auto">
          <a:xfrm>
            <a:off x="6927850" y="6427788"/>
            <a:ext cx="723900" cy="0"/>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65" name="AutoShape 92"/>
          <p:cNvCxnSpPr>
            <a:cxnSpLocks noChangeShapeType="1"/>
            <a:stCxn id="54362" idx="4"/>
          </p:cNvCxnSpPr>
          <p:nvPr/>
        </p:nvCxnSpPr>
        <p:spPr bwMode="auto">
          <a:xfrm>
            <a:off x="7834313" y="5530850"/>
            <a:ext cx="0" cy="71437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66" name="AutoShape 93"/>
          <p:cNvCxnSpPr>
            <a:cxnSpLocks noChangeShapeType="1"/>
            <a:stCxn id="54316" idx="5"/>
          </p:cNvCxnSpPr>
          <p:nvPr/>
        </p:nvCxnSpPr>
        <p:spPr bwMode="auto">
          <a:xfrm>
            <a:off x="6888163" y="5499100"/>
            <a:ext cx="822325"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67" name="AutoShape 94"/>
          <p:cNvCxnSpPr>
            <a:cxnSpLocks noChangeShapeType="1"/>
            <a:stCxn id="54358" idx="4"/>
            <a:endCxn id="54362" idx="0"/>
          </p:cNvCxnSpPr>
          <p:nvPr/>
        </p:nvCxnSpPr>
        <p:spPr bwMode="auto">
          <a:xfrm>
            <a:off x="7834313" y="4567238"/>
            <a:ext cx="0" cy="735012"/>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68" name="AutoShape 95"/>
          <p:cNvCxnSpPr>
            <a:cxnSpLocks noChangeShapeType="1"/>
            <a:stCxn id="54294" idx="5"/>
            <a:endCxn id="54362" idx="1"/>
          </p:cNvCxnSpPr>
          <p:nvPr/>
        </p:nvCxnSpPr>
        <p:spPr bwMode="auto">
          <a:xfrm>
            <a:off x="6888163" y="4537075"/>
            <a:ext cx="869950" cy="796925"/>
          </a:xfrm>
          <a:prstGeom prst="straightConnector1">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4369" name="Text Box 96"/>
          <p:cNvSpPr txBox="1">
            <a:spLocks noChangeArrowheads="1"/>
          </p:cNvSpPr>
          <p:nvPr/>
        </p:nvSpPr>
        <p:spPr bwMode="auto">
          <a:xfrm>
            <a:off x="1066800" y="42894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1</a:t>
            </a:r>
            <a:endParaRPr lang="en-US" sz="1400"/>
          </a:p>
        </p:txBody>
      </p:sp>
      <p:sp>
        <p:nvSpPr>
          <p:cNvPr id="54370" name="Text Box 97"/>
          <p:cNvSpPr txBox="1">
            <a:spLocks noChangeArrowheads="1"/>
          </p:cNvSpPr>
          <p:nvPr/>
        </p:nvSpPr>
        <p:spPr bwMode="auto">
          <a:xfrm>
            <a:off x="1066800" y="5254625"/>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2</a:t>
            </a:r>
            <a:endParaRPr lang="en-US" sz="1400"/>
          </a:p>
        </p:txBody>
      </p:sp>
      <p:sp>
        <p:nvSpPr>
          <p:cNvPr id="54371" name="Text Box 98"/>
          <p:cNvSpPr txBox="1">
            <a:spLocks noChangeArrowheads="1"/>
          </p:cNvSpPr>
          <p:nvPr/>
        </p:nvSpPr>
        <p:spPr bwMode="auto">
          <a:xfrm>
            <a:off x="25638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1</a:t>
            </a:r>
            <a:endParaRPr lang="en-US" sz="1400"/>
          </a:p>
        </p:txBody>
      </p:sp>
      <p:sp>
        <p:nvSpPr>
          <p:cNvPr id="54372" name="Text Box 99"/>
          <p:cNvSpPr txBox="1">
            <a:spLocks noChangeArrowheads="1"/>
          </p:cNvSpPr>
          <p:nvPr/>
        </p:nvSpPr>
        <p:spPr bwMode="auto">
          <a:xfrm>
            <a:off x="1066800" y="6262688"/>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x</a:t>
            </a:r>
            <a:r>
              <a:rPr lang="en-US" sz="1400" baseline="-25000"/>
              <a:t>3</a:t>
            </a:r>
            <a:endParaRPr lang="en-US" sz="1400"/>
          </a:p>
        </p:txBody>
      </p:sp>
      <p:sp>
        <p:nvSpPr>
          <p:cNvPr id="54373" name="Text Box 100"/>
          <p:cNvSpPr txBox="1">
            <a:spLocks noChangeArrowheads="1"/>
          </p:cNvSpPr>
          <p:nvPr/>
        </p:nvSpPr>
        <p:spPr bwMode="auto">
          <a:xfrm>
            <a:off x="3584575"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2</a:t>
            </a:r>
            <a:endParaRPr lang="en-US" sz="1400"/>
          </a:p>
        </p:txBody>
      </p:sp>
      <p:sp>
        <p:nvSpPr>
          <p:cNvPr id="54374" name="Text Box 101"/>
          <p:cNvSpPr txBox="1">
            <a:spLocks noChangeArrowheads="1"/>
          </p:cNvSpPr>
          <p:nvPr/>
        </p:nvSpPr>
        <p:spPr bwMode="auto">
          <a:xfrm>
            <a:off x="4605338" y="2927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3</a:t>
            </a:r>
            <a:endParaRPr lang="en-US" sz="1400"/>
          </a:p>
        </p:txBody>
      </p:sp>
      <p:sp>
        <p:nvSpPr>
          <p:cNvPr id="54375" name="Text Box 102"/>
          <p:cNvSpPr txBox="1">
            <a:spLocks noChangeArrowheads="1"/>
          </p:cNvSpPr>
          <p:nvPr/>
        </p:nvSpPr>
        <p:spPr bwMode="auto">
          <a:xfrm>
            <a:off x="5627688"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4</a:t>
            </a:r>
            <a:endParaRPr lang="en-US" sz="1400"/>
          </a:p>
        </p:txBody>
      </p:sp>
      <p:sp>
        <p:nvSpPr>
          <p:cNvPr id="54376" name="Text Box 103"/>
          <p:cNvSpPr txBox="1">
            <a:spLocks noChangeArrowheads="1"/>
          </p:cNvSpPr>
          <p:nvPr/>
        </p:nvSpPr>
        <p:spPr bwMode="auto">
          <a:xfrm>
            <a:off x="6648450" y="2927350"/>
            <a:ext cx="40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5</a:t>
            </a:r>
            <a:endParaRPr lang="en-US" sz="1400"/>
          </a:p>
        </p:txBody>
      </p:sp>
      <p:sp>
        <p:nvSpPr>
          <p:cNvPr id="54377" name="Text Box 104"/>
          <p:cNvSpPr txBox="1">
            <a:spLocks noChangeArrowheads="1"/>
          </p:cNvSpPr>
          <p:nvPr/>
        </p:nvSpPr>
        <p:spPr bwMode="auto">
          <a:xfrm>
            <a:off x="76692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y</a:t>
            </a:r>
            <a:r>
              <a:rPr lang="en-US" sz="1400" baseline="-25000"/>
              <a:t>6</a:t>
            </a:r>
            <a:endParaRPr lang="en-US" sz="1400"/>
          </a:p>
        </p:txBody>
      </p:sp>
      <p:sp>
        <p:nvSpPr>
          <p:cNvPr id="54378" name="Text Box 105"/>
          <p:cNvSpPr txBox="1">
            <a:spLocks noChangeArrowheads="1"/>
          </p:cNvSpPr>
          <p:nvPr/>
        </p:nvSpPr>
        <p:spPr bwMode="auto">
          <a:xfrm>
            <a:off x="1135063" y="3267075"/>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54379" name="Text Box 106"/>
          <p:cNvSpPr txBox="1">
            <a:spLocks noChangeArrowheads="1"/>
          </p:cNvSpPr>
          <p:nvPr/>
        </p:nvSpPr>
        <p:spPr bwMode="auto">
          <a:xfrm>
            <a:off x="1611313" y="2927350"/>
            <a:ext cx="40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ym typeface="Symbol" pitchFamily="18" charset="2"/>
              </a:rPr>
              <a:t></a:t>
            </a:r>
            <a:endParaRPr lang="en-US" sz="1400"/>
          </a:p>
        </p:txBody>
      </p:sp>
      <p:sp>
        <p:nvSpPr>
          <p:cNvPr id="54380" name="Oval 109"/>
          <p:cNvSpPr>
            <a:spLocks noChangeArrowheads="1"/>
          </p:cNvSpPr>
          <p:nvPr/>
        </p:nvSpPr>
        <p:spPr bwMode="auto">
          <a:xfrm>
            <a:off x="1543050" y="3267075"/>
            <a:ext cx="339725" cy="341313"/>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0-0</a:t>
            </a:r>
          </a:p>
        </p:txBody>
      </p:sp>
      <p:sp>
        <p:nvSpPr>
          <p:cNvPr id="54381" name="Text Box 112"/>
          <p:cNvSpPr txBox="1">
            <a:spLocks noChangeArrowheads="1"/>
          </p:cNvSpPr>
          <p:nvPr/>
        </p:nvSpPr>
        <p:spPr bwMode="auto">
          <a:xfrm>
            <a:off x="8126413" y="424021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olidFill>
                  <a:schemeClr val="accent1"/>
                </a:solidFill>
              </a:rPr>
              <a:t>q</a:t>
            </a:r>
          </a:p>
        </p:txBody>
      </p:sp>
      <p:sp>
        <p:nvSpPr>
          <p:cNvPr id="54382" name="Text Box 113"/>
          <p:cNvSpPr txBox="1">
            <a:spLocks noChangeArrowheads="1"/>
          </p:cNvSpPr>
          <p:nvPr/>
        </p:nvSpPr>
        <p:spPr bwMode="auto">
          <a:xfrm>
            <a:off x="4495800" y="25146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solidFill>
                  <a:schemeClr val="accent1"/>
                </a:solidFill>
              </a:rPr>
              <a:t>n / 2</a:t>
            </a:r>
          </a:p>
        </p:txBody>
      </p:sp>
      <p:sp>
        <p:nvSpPr>
          <p:cNvPr id="54383" name="Oval 115"/>
          <p:cNvSpPr>
            <a:spLocks noChangeArrowheads="1"/>
          </p:cNvSpPr>
          <p:nvPr/>
        </p:nvSpPr>
        <p:spPr bwMode="auto">
          <a:xfrm>
            <a:off x="7659688" y="6251575"/>
            <a:ext cx="349250" cy="350838"/>
          </a:xfrm>
          <a:prstGeom prst="ellipse">
            <a:avLst/>
          </a:prstGeom>
          <a:solidFill>
            <a:srgbClr val="003399"/>
          </a:solidFill>
          <a:ln w="15875">
            <a:solidFill>
              <a:schemeClr val="tx1"/>
            </a:solidFill>
            <a:round/>
            <a:headEnd/>
            <a:tailEnd/>
          </a:ln>
        </p:spPr>
        <p:txBody>
          <a:bodyPr wrap="none" lIns="92075" tIns="46038" rIns="92075" bIns="46038" anchor="ctr"/>
          <a:lstStyle/>
          <a:p>
            <a:pPr algn="ctr"/>
            <a:r>
              <a:rPr kumimoji="0" lang="en-US" sz="1400">
                <a:solidFill>
                  <a:schemeClr val="bg1"/>
                </a:solidFill>
              </a:rPr>
              <a:t>m-n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9401D306-12F0-4F93-963C-2FE20EB02737}" type="slidenum">
              <a:rPr lang="en-US" sz="800"/>
              <a:pPr/>
              <a:t>52</a:t>
            </a:fld>
            <a:endParaRPr lang="en-US" sz="1400"/>
          </a:p>
        </p:txBody>
      </p:sp>
      <p:sp>
        <p:nvSpPr>
          <p:cNvPr id="55299" name="Rectangle 2"/>
          <p:cNvSpPr>
            <a:spLocks noGrp="1" noChangeArrowheads="1"/>
          </p:cNvSpPr>
          <p:nvPr>
            <p:ph type="body" idx="1"/>
          </p:nvPr>
        </p:nvSpPr>
        <p:spPr/>
        <p:txBody>
          <a:bodyPr/>
          <a:lstStyle/>
          <a:p>
            <a:pPr marL="0" indent="0"/>
            <a:r>
              <a:rPr lang="en-US"/>
              <a:t>Theorem.  </a:t>
            </a:r>
            <a:r>
              <a:rPr lang="en-US">
                <a:solidFill>
                  <a:schemeClr val="tx1"/>
                </a:solidFill>
              </a:rPr>
              <a:t>Let T(m, n) = max running time of algorithm on strings of length at most m and n. T(m, n) = O(mn log n).</a:t>
            </a:r>
          </a:p>
          <a:p>
            <a:pPr marL="0" indent="0"/>
            <a:endParaRPr lang="en-US"/>
          </a:p>
          <a:p>
            <a:pPr marL="0" indent="0"/>
            <a:endParaRPr lang="en-US"/>
          </a:p>
          <a:p>
            <a:pPr lvl="1"/>
            <a:endParaRPr lang="en-US"/>
          </a:p>
          <a:p>
            <a:pPr lvl="1"/>
            <a:endParaRPr lang="en-US"/>
          </a:p>
          <a:p>
            <a:pPr lvl="1"/>
            <a:endParaRPr lang="en-US"/>
          </a:p>
          <a:p>
            <a:pPr marL="0" indent="0"/>
            <a:r>
              <a:rPr lang="en-US"/>
              <a:t>Remark.  </a:t>
            </a:r>
            <a:r>
              <a:rPr lang="en-US">
                <a:solidFill>
                  <a:schemeClr val="tx1"/>
                </a:solidFill>
              </a:rPr>
              <a:t>Analysis is not tight because two sub-problems are of size</a:t>
            </a:r>
            <a:br>
              <a:rPr lang="en-US">
                <a:solidFill>
                  <a:schemeClr val="tx1"/>
                </a:solidFill>
              </a:rPr>
            </a:br>
            <a:r>
              <a:rPr lang="en-US">
                <a:solidFill>
                  <a:schemeClr val="tx1"/>
                </a:solidFill>
              </a:rPr>
              <a:t>(q, n/2) and (m - q, n/2).  In next slide, we save log n factor.</a:t>
            </a:r>
            <a:endParaRPr lang="en-US"/>
          </a:p>
        </p:txBody>
      </p:sp>
      <p:sp>
        <p:nvSpPr>
          <p:cNvPr id="55300" name="Rectangle 3"/>
          <p:cNvSpPr>
            <a:spLocks noGrp="1" noChangeArrowheads="1"/>
          </p:cNvSpPr>
          <p:nvPr>
            <p:ph type="title"/>
          </p:nvPr>
        </p:nvSpPr>
        <p:spPr/>
        <p:txBody>
          <a:bodyPr/>
          <a:lstStyle/>
          <a:p>
            <a:r>
              <a:rPr lang="en-US"/>
              <a:t>Sequence Alignment:  Running Time Analysis Warmup</a:t>
            </a:r>
          </a:p>
        </p:txBody>
      </p:sp>
      <p:graphicFrame>
        <p:nvGraphicFramePr>
          <p:cNvPr id="55301" name="Object 2"/>
          <p:cNvGraphicFramePr>
            <a:graphicFrameLocks noChangeAspect="1"/>
          </p:cNvGraphicFramePr>
          <p:nvPr/>
        </p:nvGraphicFramePr>
        <p:xfrm>
          <a:off x="1825625" y="2092325"/>
          <a:ext cx="5459413" cy="531813"/>
        </p:xfrm>
        <a:graphic>
          <a:graphicData uri="http://schemas.openxmlformats.org/presentationml/2006/ole">
            <mc:AlternateContent xmlns:mc="http://schemas.openxmlformats.org/markup-compatibility/2006">
              <mc:Choice xmlns:v="urn:schemas-microsoft-com:vml" Requires="v">
                <p:oleObj spid="_x0000_s55304" name="Equation" r:id="rId4" imgW="5994400" imgH="254000" progId="Equation.3">
                  <p:embed/>
                </p:oleObj>
              </mc:Choice>
              <mc:Fallback>
                <p:oleObj name="Equation" r:id="rId4" imgW="5994400" imgH="254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l="-3058" t="-72000" r="-3058" b="-72000"/>
                      <a:stretch>
                        <a:fillRect/>
                      </a:stretch>
                    </p:blipFill>
                    <p:spPr bwMode="auto">
                      <a:xfrm>
                        <a:off x="1825625" y="2092325"/>
                        <a:ext cx="5459413" cy="53181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CF56C145-A069-445F-BCC1-82641F9F096F}" type="slidenum">
              <a:rPr lang="en-US" sz="800"/>
              <a:pPr/>
              <a:t>53</a:t>
            </a:fld>
            <a:endParaRPr lang="en-US" sz="1400"/>
          </a:p>
        </p:txBody>
      </p:sp>
      <p:sp>
        <p:nvSpPr>
          <p:cNvPr id="56323" name="Rectangle 2"/>
          <p:cNvSpPr>
            <a:spLocks noGrp="1" noChangeArrowheads="1"/>
          </p:cNvSpPr>
          <p:nvPr>
            <p:ph type="body" idx="1"/>
          </p:nvPr>
        </p:nvSpPr>
        <p:spPr/>
        <p:txBody>
          <a:bodyPr/>
          <a:lstStyle/>
          <a:p>
            <a:pPr marL="0" indent="0"/>
            <a:r>
              <a:rPr lang="en-US"/>
              <a:t>Theorem.  </a:t>
            </a:r>
            <a:r>
              <a:rPr lang="en-US">
                <a:solidFill>
                  <a:schemeClr val="tx1"/>
                </a:solidFill>
              </a:rPr>
              <a:t>Let T(m, n) = max running time of algorithm on strings of length m and n. T(m, n) = O(mn).</a:t>
            </a:r>
          </a:p>
          <a:p>
            <a:pPr marL="0" indent="0"/>
            <a:endParaRPr lang="en-US"/>
          </a:p>
          <a:p>
            <a:pPr marL="0" indent="0"/>
            <a:r>
              <a:rPr lang="en-US"/>
              <a:t>Pf.  </a:t>
            </a:r>
            <a:r>
              <a:rPr lang="en-US">
                <a:solidFill>
                  <a:schemeClr val="hlink"/>
                </a:solidFill>
              </a:rPr>
              <a:t>(by induction on n)</a:t>
            </a:r>
            <a:endParaRPr lang="en-US">
              <a:solidFill>
                <a:schemeClr val="tx1"/>
              </a:solidFill>
            </a:endParaRPr>
          </a:p>
          <a:p>
            <a:pPr lvl="1"/>
            <a:r>
              <a:rPr lang="en-US"/>
              <a:t>O(mn) time to compute f(</a:t>
            </a:r>
            <a:r>
              <a:rPr lang="en-US" baseline="-25000"/>
              <a:t> </a:t>
            </a:r>
            <a:r>
              <a:rPr lang="en-US"/>
              <a:t>•, n/2) and g (</a:t>
            </a:r>
            <a:r>
              <a:rPr lang="en-US" baseline="-25000"/>
              <a:t> </a:t>
            </a:r>
            <a:r>
              <a:rPr lang="en-US"/>
              <a:t>•, n/2) and find index q.</a:t>
            </a:r>
          </a:p>
          <a:p>
            <a:pPr lvl="1"/>
            <a:r>
              <a:rPr lang="en-US"/>
              <a:t>T(q, n/2) + T(m - q, n/2) time for two recursive calls. </a:t>
            </a:r>
          </a:p>
          <a:p>
            <a:pPr lvl="1"/>
            <a:r>
              <a:rPr lang="en-US"/>
              <a:t>Choose constant c so that:</a:t>
            </a:r>
          </a:p>
          <a:p>
            <a:pPr lvl="1"/>
            <a:endParaRPr lang="en-US"/>
          </a:p>
          <a:p>
            <a:pPr lvl="1"/>
            <a:endParaRPr lang="en-US"/>
          </a:p>
          <a:p>
            <a:pPr lvl="1"/>
            <a:endParaRPr lang="en-US"/>
          </a:p>
          <a:p>
            <a:pPr lvl="1"/>
            <a:r>
              <a:rPr lang="en-US"/>
              <a:t>Base cases: m = 2 or n = 2. </a:t>
            </a:r>
          </a:p>
          <a:p>
            <a:pPr lvl="1"/>
            <a:r>
              <a:rPr lang="en-US"/>
              <a:t>Inductive hypothesis:  T(m, n) </a:t>
            </a:r>
            <a:r>
              <a:rPr lang="en-US">
                <a:sym typeface="Symbol" pitchFamily="18" charset="2"/>
              </a:rPr>
              <a:t> </a:t>
            </a:r>
            <a:r>
              <a:rPr lang="en-US"/>
              <a:t> 2cmn.</a:t>
            </a:r>
          </a:p>
        </p:txBody>
      </p:sp>
      <p:sp>
        <p:nvSpPr>
          <p:cNvPr id="56324" name="Rectangle 3"/>
          <p:cNvSpPr>
            <a:spLocks noGrp="1" noChangeArrowheads="1"/>
          </p:cNvSpPr>
          <p:nvPr>
            <p:ph type="title"/>
          </p:nvPr>
        </p:nvSpPr>
        <p:spPr/>
        <p:txBody>
          <a:bodyPr/>
          <a:lstStyle/>
          <a:p>
            <a:r>
              <a:rPr lang="en-US"/>
              <a:t>Sequence Alignment:  Running Time Analysis</a:t>
            </a:r>
          </a:p>
        </p:txBody>
      </p:sp>
      <p:graphicFrame>
        <p:nvGraphicFramePr>
          <p:cNvPr id="56325" name="Object 2"/>
          <p:cNvGraphicFramePr>
            <a:graphicFrameLocks noChangeAspect="1"/>
          </p:cNvGraphicFramePr>
          <p:nvPr/>
        </p:nvGraphicFramePr>
        <p:xfrm>
          <a:off x="4727575" y="5192713"/>
          <a:ext cx="3810000" cy="1374775"/>
        </p:xfrm>
        <a:graphic>
          <a:graphicData uri="http://schemas.openxmlformats.org/presentationml/2006/ole">
            <mc:AlternateContent xmlns:mc="http://schemas.openxmlformats.org/markup-compatibility/2006">
              <mc:Choice xmlns:v="urn:schemas-microsoft-com:vml" Requires="v">
                <p:oleObj spid="_x0000_s56331" name="Equation" r:id="rId4" imgW="4165600" imgH="1308100" progId="Equation.3">
                  <p:embed/>
                </p:oleObj>
              </mc:Choice>
              <mc:Fallback>
                <p:oleObj name="Equation" r:id="rId4" imgW="4165600" imgH="13081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l="-3354" t="-11490" r="-3354" b="-11490"/>
                      <a:stretch>
                        <a:fillRect/>
                      </a:stretch>
                    </p:blipFill>
                    <p:spPr bwMode="auto">
                      <a:xfrm>
                        <a:off x="4727575" y="5192713"/>
                        <a:ext cx="3810000" cy="13747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3"/>
          <p:cNvGraphicFramePr>
            <a:graphicFrameLocks noChangeAspect="1"/>
          </p:cNvGraphicFramePr>
          <p:nvPr/>
        </p:nvGraphicFramePr>
        <p:xfrm>
          <a:off x="4746625" y="3187700"/>
          <a:ext cx="4021138" cy="1065213"/>
        </p:xfrm>
        <a:graphic>
          <a:graphicData uri="http://schemas.openxmlformats.org/presentationml/2006/ole">
            <mc:AlternateContent xmlns:mc="http://schemas.openxmlformats.org/markup-compatibility/2006">
              <mc:Choice xmlns:v="urn:schemas-microsoft-com:vml" Requires="v">
                <p:oleObj spid="_x0000_s56332" name="Equation" r:id="rId6" imgW="4394200" imgH="952500" progId="Equation.3">
                  <p:embed/>
                </p:oleObj>
              </mc:Choice>
              <mc:Fallback>
                <p:oleObj name="Equation" r:id="rId6" imgW="4394200" imgH="9525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l="-3343" t="-15431" r="-3343" b="-15431"/>
                      <a:stretch>
                        <a:fillRect/>
                      </a:stretch>
                    </p:blipFill>
                    <p:spPr bwMode="auto">
                      <a:xfrm>
                        <a:off x="4746625" y="3187700"/>
                        <a:ext cx="4021138" cy="106521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ctrTitle"/>
          </p:nvPr>
        </p:nvSpPr>
        <p:spPr>
          <a:noFill/>
          <a:ln/>
        </p:spPr>
        <p:txBody>
          <a:bodyPr/>
          <a:lstStyle/>
          <a:p>
            <a:r>
              <a:rPr lang="en-US"/>
              <a:t>6.8  Shortest Paths</a:t>
            </a:r>
          </a:p>
        </p:txBody>
      </p:sp>
    </p:spTree>
    <p:extLst>
      <p:ext uri="{BB962C8B-B14F-4D97-AF65-F5344CB8AC3E}">
        <p14:creationId xmlns:p14="http://schemas.microsoft.com/office/powerpoint/2010/main" val="1991335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3"/>
          <p:cNvSpPr>
            <a:spLocks noGrp="1"/>
          </p:cNvSpPr>
          <p:nvPr>
            <p:ph type="sldNum" sz="quarter" idx="10"/>
          </p:nvPr>
        </p:nvSpPr>
        <p:spPr/>
        <p:txBody>
          <a:bodyPr/>
          <a:lstStyle/>
          <a:p>
            <a:fld id="{03A550D8-792D-48F0-B300-B842283F3A6E}" type="slidenum">
              <a:rPr lang="en-US"/>
              <a:pPr/>
              <a:t>55</a:t>
            </a:fld>
            <a:endParaRPr lang="en-US" sz="1400"/>
          </a:p>
        </p:txBody>
      </p:sp>
      <p:sp>
        <p:nvSpPr>
          <p:cNvPr id="498690" name="Rectangle 2"/>
          <p:cNvSpPr>
            <a:spLocks noGrp="1" noChangeArrowheads="1"/>
          </p:cNvSpPr>
          <p:nvPr>
            <p:ph type="title"/>
          </p:nvPr>
        </p:nvSpPr>
        <p:spPr/>
        <p:txBody>
          <a:bodyPr/>
          <a:lstStyle/>
          <a:p>
            <a:r>
              <a:rPr lang="en-US"/>
              <a:t>Shortest Paths</a:t>
            </a:r>
          </a:p>
        </p:txBody>
      </p:sp>
      <p:sp>
        <p:nvSpPr>
          <p:cNvPr id="498691" name="Rectangle 3"/>
          <p:cNvSpPr>
            <a:spLocks noGrp="1" noChangeArrowheads="1"/>
          </p:cNvSpPr>
          <p:nvPr>
            <p:ph type="body" idx="1"/>
          </p:nvPr>
        </p:nvSpPr>
        <p:spPr/>
        <p:txBody>
          <a:bodyPr/>
          <a:lstStyle/>
          <a:p>
            <a:r>
              <a:rPr lang="en-US"/>
              <a:t>Shortest path problem. </a:t>
            </a:r>
            <a:r>
              <a:rPr lang="en-US">
                <a:solidFill>
                  <a:schemeClr val="tx1"/>
                </a:solidFill>
              </a:rPr>
              <a:t> Given a directed graph G = (V, E), with edge weights c</a:t>
            </a:r>
            <a:r>
              <a:rPr lang="en-US" baseline="-25000">
                <a:solidFill>
                  <a:schemeClr val="tx1"/>
                </a:solidFill>
              </a:rPr>
              <a:t>vw</a:t>
            </a:r>
            <a:r>
              <a:rPr lang="en-US">
                <a:solidFill>
                  <a:schemeClr val="tx1"/>
                </a:solidFill>
              </a:rPr>
              <a:t>, find shortest path from node s to node t.</a:t>
            </a:r>
          </a:p>
          <a:p>
            <a:endParaRPr lang="en-US"/>
          </a:p>
          <a:p>
            <a:endParaRPr lang="en-US">
              <a:solidFill>
                <a:schemeClr val="tx1"/>
              </a:solidFill>
            </a:endParaRPr>
          </a:p>
          <a:p>
            <a:endParaRPr lang="en-US">
              <a:solidFill>
                <a:schemeClr val="tx1"/>
              </a:solidFill>
            </a:endParaRPr>
          </a:p>
          <a:p>
            <a:r>
              <a:rPr lang="en-US"/>
              <a:t>Ex.  </a:t>
            </a:r>
            <a:r>
              <a:rPr lang="en-US">
                <a:solidFill>
                  <a:schemeClr val="tx1"/>
                </a:solidFill>
              </a:rPr>
              <a:t>Nodes represent agents in a financial setting and c</a:t>
            </a:r>
            <a:r>
              <a:rPr lang="en-US" baseline="-25000">
                <a:solidFill>
                  <a:schemeClr val="tx1"/>
                </a:solidFill>
              </a:rPr>
              <a:t>vw</a:t>
            </a:r>
            <a:r>
              <a:rPr lang="en-US">
                <a:solidFill>
                  <a:schemeClr val="tx1"/>
                </a:solidFill>
              </a:rPr>
              <a:t> is cost of transaction in which we buy from agent v and sell immediately to w.</a:t>
            </a:r>
          </a:p>
        </p:txBody>
      </p:sp>
      <p:sp>
        <p:nvSpPr>
          <p:cNvPr id="498710" name="Oval 22"/>
          <p:cNvSpPr>
            <a:spLocks noChangeAspect="1" noChangeArrowheads="1"/>
          </p:cNvSpPr>
          <p:nvPr/>
        </p:nvSpPr>
        <p:spPr bwMode="auto">
          <a:xfrm>
            <a:off x="1828800" y="4351338"/>
            <a:ext cx="241300" cy="2397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s</a:t>
            </a:r>
          </a:p>
        </p:txBody>
      </p:sp>
      <p:sp>
        <p:nvSpPr>
          <p:cNvPr id="498711" name="Oval 23"/>
          <p:cNvSpPr>
            <a:spLocks noChangeAspect="1" noChangeArrowheads="1"/>
          </p:cNvSpPr>
          <p:nvPr/>
        </p:nvSpPr>
        <p:spPr bwMode="auto">
          <a:xfrm>
            <a:off x="6926263" y="4021138"/>
            <a:ext cx="241300" cy="2397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3</a:t>
            </a:r>
          </a:p>
        </p:txBody>
      </p:sp>
      <p:sp>
        <p:nvSpPr>
          <p:cNvPr id="498712" name="Oval 24"/>
          <p:cNvSpPr>
            <a:spLocks noChangeAspect="1" noChangeArrowheads="1"/>
          </p:cNvSpPr>
          <p:nvPr/>
        </p:nvSpPr>
        <p:spPr bwMode="auto">
          <a:xfrm>
            <a:off x="7134225" y="6029325"/>
            <a:ext cx="241300" cy="2413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t</a:t>
            </a:r>
          </a:p>
        </p:txBody>
      </p:sp>
      <p:sp>
        <p:nvSpPr>
          <p:cNvPr id="498713" name="Oval 25"/>
          <p:cNvSpPr>
            <a:spLocks noChangeAspect="1" noChangeArrowheads="1"/>
          </p:cNvSpPr>
          <p:nvPr/>
        </p:nvSpPr>
        <p:spPr bwMode="auto">
          <a:xfrm>
            <a:off x="3016250" y="4021138"/>
            <a:ext cx="242888" cy="2397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2</a:t>
            </a:r>
          </a:p>
        </p:txBody>
      </p:sp>
      <p:sp>
        <p:nvSpPr>
          <p:cNvPr id="498714" name="Oval 26"/>
          <p:cNvSpPr>
            <a:spLocks noChangeAspect="1" noChangeArrowheads="1"/>
          </p:cNvSpPr>
          <p:nvPr/>
        </p:nvSpPr>
        <p:spPr bwMode="auto">
          <a:xfrm>
            <a:off x="3556000" y="4803775"/>
            <a:ext cx="244475" cy="2413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6</a:t>
            </a:r>
          </a:p>
        </p:txBody>
      </p:sp>
      <p:sp>
        <p:nvSpPr>
          <p:cNvPr id="498715" name="Oval 27"/>
          <p:cNvSpPr>
            <a:spLocks noChangeAspect="1" noChangeArrowheads="1"/>
          </p:cNvSpPr>
          <p:nvPr/>
        </p:nvSpPr>
        <p:spPr bwMode="auto">
          <a:xfrm>
            <a:off x="3059113" y="6103938"/>
            <a:ext cx="241300" cy="2413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7</a:t>
            </a:r>
          </a:p>
        </p:txBody>
      </p:sp>
      <p:sp>
        <p:nvSpPr>
          <p:cNvPr id="498716" name="Oval 28"/>
          <p:cNvSpPr>
            <a:spLocks noChangeAspect="1" noChangeArrowheads="1"/>
          </p:cNvSpPr>
          <p:nvPr/>
        </p:nvSpPr>
        <p:spPr bwMode="auto">
          <a:xfrm>
            <a:off x="6294438" y="5037138"/>
            <a:ext cx="242887" cy="2444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4</a:t>
            </a:r>
          </a:p>
        </p:txBody>
      </p:sp>
      <p:sp>
        <p:nvSpPr>
          <p:cNvPr id="498717" name="Oval 29"/>
          <p:cNvSpPr>
            <a:spLocks noChangeAspect="1" noChangeArrowheads="1"/>
          </p:cNvSpPr>
          <p:nvPr/>
        </p:nvSpPr>
        <p:spPr bwMode="auto">
          <a:xfrm>
            <a:off x="4464050" y="5240338"/>
            <a:ext cx="241300" cy="2413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5</a:t>
            </a:r>
          </a:p>
        </p:txBody>
      </p:sp>
      <p:cxnSp>
        <p:nvCxnSpPr>
          <p:cNvPr id="498718" name="AutoShape 30"/>
          <p:cNvCxnSpPr>
            <a:cxnSpLocks noChangeShapeType="1"/>
            <a:stCxn id="498710" idx="6"/>
            <a:endCxn id="498713" idx="2"/>
          </p:cNvCxnSpPr>
          <p:nvPr/>
        </p:nvCxnSpPr>
        <p:spPr bwMode="auto">
          <a:xfrm flipV="1">
            <a:off x="2070100" y="4140200"/>
            <a:ext cx="946150" cy="331788"/>
          </a:xfrm>
          <a:prstGeom prst="straightConnector1">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19" name="AutoShape 31"/>
          <p:cNvCxnSpPr>
            <a:cxnSpLocks noChangeShapeType="1"/>
            <a:stCxn id="498710" idx="5"/>
            <a:endCxn id="498714" idx="1"/>
          </p:cNvCxnSpPr>
          <p:nvPr/>
        </p:nvCxnSpPr>
        <p:spPr bwMode="auto">
          <a:xfrm>
            <a:off x="2035175" y="4556125"/>
            <a:ext cx="1557338" cy="28257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20" name="AutoShape 32"/>
          <p:cNvCxnSpPr>
            <a:cxnSpLocks noChangeShapeType="1"/>
            <a:stCxn id="498710" idx="4"/>
            <a:endCxn id="498715" idx="1"/>
          </p:cNvCxnSpPr>
          <p:nvPr/>
        </p:nvCxnSpPr>
        <p:spPr bwMode="auto">
          <a:xfrm>
            <a:off x="1949450" y="4591050"/>
            <a:ext cx="1144588" cy="154781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21" name="AutoShape 33"/>
          <p:cNvCxnSpPr>
            <a:cxnSpLocks noChangeShapeType="1"/>
            <a:stCxn id="498714" idx="7"/>
            <a:endCxn id="498711" idx="2"/>
          </p:cNvCxnSpPr>
          <p:nvPr/>
        </p:nvCxnSpPr>
        <p:spPr bwMode="auto">
          <a:xfrm flipV="1">
            <a:off x="3765550" y="4140200"/>
            <a:ext cx="3160713" cy="69850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22" name="AutoShape 34"/>
          <p:cNvCxnSpPr>
            <a:cxnSpLocks noChangeShapeType="1"/>
            <a:stCxn id="498716" idx="7"/>
            <a:endCxn id="498711" idx="4"/>
          </p:cNvCxnSpPr>
          <p:nvPr/>
        </p:nvCxnSpPr>
        <p:spPr bwMode="auto">
          <a:xfrm flipV="1">
            <a:off x="6502400" y="4260850"/>
            <a:ext cx="546100" cy="81280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23" name="AutoShape 35"/>
          <p:cNvCxnSpPr>
            <a:cxnSpLocks noChangeShapeType="1"/>
            <a:stCxn id="498714" idx="5"/>
            <a:endCxn id="498717" idx="2"/>
          </p:cNvCxnSpPr>
          <p:nvPr/>
        </p:nvCxnSpPr>
        <p:spPr bwMode="auto">
          <a:xfrm>
            <a:off x="3763963" y="5010150"/>
            <a:ext cx="700087" cy="35083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24" name="AutoShape 36"/>
          <p:cNvCxnSpPr>
            <a:cxnSpLocks noChangeShapeType="1"/>
            <a:stCxn id="498717" idx="5"/>
            <a:endCxn id="498712" idx="2"/>
          </p:cNvCxnSpPr>
          <p:nvPr/>
        </p:nvCxnSpPr>
        <p:spPr bwMode="auto">
          <a:xfrm>
            <a:off x="4670425" y="5446713"/>
            <a:ext cx="2463800" cy="703262"/>
          </a:xfrm>
          <a:prstGeom prst="straightConnector1">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25" name="AutoShape 37"/>
          <p:cNvCxnSpPr>
            <a:cxnSpLocks noChangeShapeType="1"/>
            <a:stCxn id="498717" idx="6"/>
            <a:endCxn id="498716" idx="2"/>
          </p:cNvCxnSpPr>
          <p:nvPr/>
        </p:nvCxnSpPr>
        <p:spPr bwMode="auto">
          <a:xfrm flipV="1">
            <a:off x="4705350" y="5159375"/>
            <a:ext cx="1589088" cy="20320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26" name="AutoShape 38"/>
          <p:cNvCxnSpPr>
            <a:cxnSpLocks noChangeShapeType="1"/>
            <a:stCxn id="498716" idx="5"/>
            <a:endCxn id="498712" idx="1"/>
          </p:cNvCxnSpPr>
          <p:nvPr/>
        </p:nvCxnSpPr>
        <p:spPr bwMode="auto">
          <a:xfrm>
            <a:off x="6502400" y="5246688"/>
            <a:ext cx="666750" cy="8191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27" name="AutoShape 39"/>
          <p:cNvCxnSpPr>
            <a:cxnSpLocks noChangeShapeType="1"/>
            <a:stCxn id="498711" idx="3"/>
            <a:endCxn id="498717" idx="7"/>
          </p:cNvCxnSpPr>
          <p:nvPr/>
        </p:nvCxnSpPr>
        <p:spPr bwMode="auto">
          <a:xfrm flipH="1">
            <a:off x="4670425" y="4225925"/>
            <a:ext cx="2290763" cy="1049338"/>
          </a:xfrm>
          <a:prstGeom prst="straightConnector1">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28" name="AutoShape 40"/>
          <p:cNvCxnSpPr>
            <a:cxnSpLocks noChangeShapeType="1"/>
            <a:stCxn id="498714" idx="4"/>
            <a:endCxn id="498715" idx="0"/>
          </p:cNvCxnSpPr>
          <p:nvPr/>
        </p:nvCxnSpPr>
        <p:spPr bwMode="auto">
          <a:xfrm flipH="1">
            <a:off x="3179763" y="5045075"/>
            <a:ext cx="498475" cy="10588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29" name="AutoShape 41"/>
          <p:cNvCxnSpPr>
            <a:cxnSpLocks noChangeShapeType="1"/>
            <a:stCxn id="498715" idx="7"/>
            <a:endCxn id="498717" idx="3"/>
          </p:cNvCxnSpPr>
          <p:nvPr/>
        </p:nvCxnSpPr>
        <p:spPr bwMode="auto">
          <a:xfrm flipV="1">
            <a:off x="3265488" y="5446713"/>
            <a:ext cx="1233487" cy="6921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30" name="AutoShape 42"/>
          <p:cNvCxnSpPr>
            <a:cxnSpLocks noChangeShapeType="1"/>
            <a:stCxn id="498713" idx="6"/>
            <a:endCxn id="498711" idx="1"/>
          </p:cNvCxnSpPr>
          <p:nvPr/>
        </p:nvCxnSpPr>
        <p:spPr bwMode="auto">
          <a:xfrm flipV="1">
            <a:off x="3259138" y="4056063"/>
            <a:ext cx="3702050" cy="84137"/>
          </a:xfrm>
          <a:prstGeom prst="straightConnector1">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31" name="AutoShape 43"/>
          <p:cNvCxnSpPr>
            <a:cxnSpLocks noChangeShapeType="1"/>
            <a:stCxn id="498715" idx="6"/>
            <a:endCxn id="498712" idx="3"/>
          </p:cNvCxnSpPr>
          <p:nvPr/>
        </p:nvCxnSpPr>
        <p:spPr bwMode="auto">
          <a:xfrm>
            <a:off x="3300413" y="6223000"/>
            <a:ext cx="3868737" cy="1270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8732" name="AutoShape 44"/>
          <p:cNvCxnSpPr>
            <a:cxnSpLocks noChangeShapeType="1"/>
            <a:stCxn id="498711" idx="5"/>
            <a:endCxn id="498712" idx="0"/>
          </p:cNvCxnSpPr>
          <p:nvPr/>
        </p:nvCxnSpPr>
        <p:spPr bwMode="auto">
          <a:xfrm>
            <a:off x="7132638" y="4225925"/>
            <a:ext cx="122237" cy="180340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8733" name="Text Box 45"/>
          <p:cNvSpPr txBox="1">
            <a:spLocks noChangeArrowheads="1"/>
          </p:cNvSpPr>
          <p:nvPr/>
        </p:nvSpPr>
        <p:spPr bwMode="auto">
          <a:xfrm>
            <a:off x="4816475" y="4003675"/>
            <a:ext cx="217488"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10</a:t>
            </a:r>
          </a:p>
        </p:txBody>
      </p:sp>
      <p:sp>
        <p:nvSpPr>
          <p:cNvPr id="498734" name="Text Box 46"/>
          <p:cNvSpPr txBox="1">
            <a:spLocks noChangeArrowheads="1"/>
          </p:cNvSpPr>
          <p:nvPr/>
        </p:nvSpPr>
        <p:spPr bwMode="auto">
          <a:xfrm>
            <a:off x="4775200" y="4503738"/>
            <a:ext cx="215900"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18</a:t>
            </a:r>
          </a:p>
        </p:txBody>
      </p:sp>
      <p:sp>
        <p:nvSpPr>
          <p:cNvPr id="498735" name="Text Box 47"/>
          <p:cNvSpPr txBox="1">
            <a:spLocks noChangeArrowheads="1"/>
          </p:cNvSpPr>
          <p:nvPr/>
        </p:nvSpPr>
        <p:spPr bwMode="auto">
          <a:xfrm>
            <a:off x="5640388" y="4664075"/>
            <a:ext cx="303212"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sz="1200"/>
              <a:t> -16</a:t>
            </a:r>
          </a:p>
        </p:txBody>
      </p:sp>
      <p:sp>
        <p:nvSpPr>
          <p:cNvPr id="498736" name="Text Box 48"/>
          <p:cNvSpPr txBox="1">
            <a:spLocks noChangeArrowheads="1"/>
          </p:cNvSpPr>
          <p:nvPr/>
        </p:nvSpPr>
        <p:spPr bwMode="auto">
          <a:xfrm>
            <a:off x="2363788" y="4230688"/>
            <a:ext cx="217487"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9</a:t>
            </a:r>
          </a:p>
        </p:txBody>
      </p:sp>
      <p:sp>
        <p:nvSpPr>
          <p:cNvPr id="498737" name="Text Box 49"/>
          <p:cNvSpPr txBox="1">
            <a:spLocks noChangeArrowheads="1"/>
          </p:cNvSpPr>
          <p:nvPr/>
        </p:nvSpPr>
        <p:spPr bwMode="auto">
          <a:xfrm>
            <a:off x="2760663" y="4608513"/>
            <a:ext cx="219075"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6</a:t>
            </a:r>
          </a:p>
        </p:txBody>
      </p:sp>
      <p:sp>
        <p:nvSpPr>
          <p:cNvPr id="498738" name="Text Box 50"/>
          <p:cNvSpPr txBox="1">
            <a:spLocks noChangeArrowheads="1"/>
          </p:cNvSpPr>
          <p:nvPr/>
        </p:nvSpPr>
        <p:spPr bwMode="auto">
          <a:xfrm>
            <a:off x="2466975" y="5305425"/>
            <a:ext cx="219075"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15</a:t>
            </a:r>
          </a:p>
        </p:txBody>
      </p:sp>
      <p:sp>
        <p:nvSpPr>
          <p:cNvPr id="498739" name="Text Box 51"/>
          <p:cNvSpPr txBox="1">
            <a:spLocks noChangeArrowheads="1"/>
          </p:cNvSpPr>
          <p:nvPr/>
        </p:nvSpPr>
        <p:spPr bwMode="auto">
          <a:xfrm>
            <a:off x="3335338" y="5383213"/>
            <a:ext cx="215900"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-8</a:t>
            </a:r>
          </a:p>
        </p:txBody>
      </p:sp>
      <p:sp>
        <p:nvSpPr>
          <p:cNvPr id="498740" name="Text Box 52"/>
          <p:cNvSpPr txBox="1">
            <a:spLocks noChangeArrowheads="1"/>
          </p:cNvSpPr>
          <p:nvPr/>
        </p:nvSpPr>
        <p:spPr bwMode="auto">
          <a:xfrm>
            <a:off x="3914775" y="5089525"/>
            <a:ext cx="300038"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30</a:t>
            </a:r>
          </a:p>
        </p:txBody>
      </p:sp>
      <p:sp>
        <p:nvSpPr>
          <p:cNvPr id="498741" name="Text Box 53"/>
          <p:cNvSpPr txBox="1">
            <a:spLocks noChangeArrowheads="1"/>
          </p:cNvSpPr>
          <p:nvPr/>
        </p:nvSpPr>
        <p:spPr bwMode="auto">
          <a:xfrm>
            <a:off x="3689350" y="5683250"/>
            <a:ext cx="331788"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20</a:t>
            </a:r>
          </a:p>
        </p:txBody>
      </p:sp>
      <p:sp>
        <p:nvSpPr>
          <p:cNvPr id="498742" name="Text Box 54"/>
          <p:cNvSpPr txBox="1">
            <a:spLocks noChangeArrowheads="1"/>
          </p:cNvSpPr>
          <p:nvPr/>
        </p:nvSpPr>
        <p:spPr bwMode="auto">
          <a:xfrm>
            <a:off x="4652963" y="6140450"/>
            <a:ext cx="322262"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44</a:t>
            </a:r>
          </a:p>
        </p:txBody>
      </p:sp>
      <p:sp>
        <p:nvSpPr>
          <p:cNvPr id="498743" name="Text Box 55"/>
          <p:cNvSpPr txBox="1">
            <a:spLocks noChangeArrowheads="1"/>
          </p:cNvSpPr>
          <p:nvPr/>
        </p:nvSpPr>
        <p:spPr bwMode="auto">
          <a:xfrm>
            <a:off x="5607050" y="5645150"/>
            <a:ext cx="215900"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16</a:t>
            </a:r>
          </a:p>
        </p:txBody>
      </p:sp>
      <p:sp>
        <p:nvSpPr>
          <p:cNvPr id="498744" name="Text Box 56"/>
          <p:cNvSpPr txBox="1">
            <a:spLocks noChangeArrowheads="1"/>
          </p:cNvSpPr>
          <p:nvPr/>
        </p:nvSpPr>
        <p:spPr bwMode="auto">
          <a:xfrm>
            <a:off x="5543550" y="5141913"/>
            <a:ext cx="217488"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11</a:t>
            </a:r>
          </a:p>
        </p:txBody>
      </p:sp>
      <p:sp>
        <p:nvSpPr>
          <p:cNvPr id="498745" name="Text Box 57"/>
          <p:cNvSpPr txBox="1">
            <a:spLocks noChangeArrowheads="1"/>
          </p:cNvSpPr>
          <p:nvPr/>
        </p:nvSpPr>
        <p:spPr bwMode="auto">
          <a:xfrm>
            <a:off x="6638925" y="4659313"/>
            <a:ext cx="215900"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6</a:t>
            </a:r>
          </a:p>
        </p:txBody>
      </p:sp>
      <p:sp>
        <p:nvSpPr>
          <p:cNvPr id="498746" name="Text Box 58"/>
          <p:cNvSpPr txBox="1">
            <a:spLocks noChangeArrowheads="1"/>
          </p:cNvSpPr>
          <p:nvPr/>
        </p:nvSpPr>
        <p:spPr bwMode="auto">
          <a:xfrm>
            <a:off x="7086600" y="5043488"/>
            <a:ext cx="219075"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19</a:t>
            </a:r>
          </a:p>
        </p:txBody>
      </p:sp>
      <p:sp>
        <p:nvSpPr>
          <p:cNvPr id="498747" name="Text Box 59"/>
          <p:cNvSpPr txBox="1">
            <a:spLocks noChangeArrowheads="1"/>
          </p:cNvSpPr>
          <p:nvPr/>
        </p:nvSpPr>
        <p:spPr bwMode="auto">
          <a:xfrm>
            <a:off x="6691313" y="5478463"/>
            <a:ext cx="214312"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6</a:t>
            </a:r>
          </a:p>
        </p:txBody>
      </p:sp>
      <p:sp>
        <p:nvSpPr>
          <p:cNvPr id="498749" name="Line 61"/>
          <p:cNvSpPr>
            <a:spLocks noChangeShapeType="1"/>
          </p:cNvSpPr>
          <p:nvPr/>
        </p:nvSpPr>
        <p:spPr bwMode="auto">
          <a:xfrm flipH="1" flipV="1">
            <a:off x="1731963" y="1676400"/>
            <a:ext cx="15240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498750" name="Rectangle 62"/>
          <p:cNvSpPr>
            <a:spLocks noChangeArrowheads="1"/>
          </p:cNvSpPr>
          <p:nvPr/>
        </p:nvSpPr>
        <p:spPr bwMode="auto">
          <a:xfrm>
            <a:off x="1860550" y="1752600"/>
            <a:ext cx="17605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200"/>
              <a:t>allow negative weights</a:t>
            </a:r>
          </a:p>
        </p:txBody>
      </p:sp>
    </p:spTree>
    <p:extLst>
      <p:ext uri="{BB962C8B-B14F-4D97-AF65-F5344CB8AC3E}">
        <p14:creationId xmlns:p14="http://schemas.microsoft.com/office/powerpoint/2010/main" val="3429734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p:cNvSpPr>
            <a:spLocks noGrp="1"/>
          </p:cNvSpPr>
          <p:nvPr>
            <p:ph type="sldNum" sz="quarter" idx="10"/>
          </p:nvPr>
        </p:nvSpPr>
        <p:spPr/>
        <p:txBody>
          <a:bodyPr/>
          <a:lstStyle/>
          <a:p>
            <a:fld id="{028ADDDD-BBD4-4F1F-ACAD-16BD527DF0FC}" type="slidenum">
              <a:rPr lang="en-US"/>
              <a:pPr/>
              <a:t>56</a:t>
            </a:fld>
            <a:endParaRPr lang="en-US" sz="1400"/>
          </a:p>
        </p:txBody>
      </p:sp>
      <p:sp>
        <p:nvSpPr>
          <p:cNvPr id="594946" name="Rectangle 2"/>
          <p:cNvSpPr>
            <a:spLocks noGrp="1" noChangeArrowheads="1"/>
          </p:cNvSpPr>
          <p:nvPr>
            <p:ph type="title"/>
          </p:nvPr>
        </p:nvSpPr>
        <p:spPr/>
        <p:txBody>
          <a:bodyPr/>
          <a:lstStyle/>
          <a:p>
            <a:r>
              <a:rPr lang="en-US"/>
              <a:t>Shortest Paths:  Failed Attempts</a:t>
            </a:r>
          </a:p>
        </p:txBody>
      </p:sp>
      <p:sp>
        <p:nvSpPr>
          <p:cNvPr id="594947" name="Rectangle 3"/>
          <p:cNvSpPr>
            <a:spLocks noGrp="1" noChangeArrowheads="1"/>
          </p:cNvSpPr>
          <p:nvPr>
            <p:ph type="body" idx="1"/>
          </p:nvPr>
        </p:nvSpPr>
        <p:spPr/>
        <p:txBody>
          <a:bodyPr/>
          <a:lstStyle/>
          <a:p>
            <a:r>
              <a:rPr lang="en-US"/>
              <a:t>Dijkstra.  </a:t>
            </a:r>
            <a:r>
              <a:rPr lang="en-US">
                <a:solidFill>
                  <a:schemeClr val="tx1"/>
                </a:solidFill>
              </a:rPr>
              <a:t>Can fail if negative edge costs.</a:t>
            </a:r>
          </a:p>
          <a:p>
            <a:endParaRPr lang="en-US"/>
          </a:p>
          <a:p>
            <a:endParaRPr lang="en-US"/>
          </a:p>
          <a:p>
            <a:endParaRPr lang="en-US"/>
          </a:p>
          <a:p>
            <a:endParaRPr lang="en-US"/>
          </a:p>
          <a:p>
            <a:endParaRPr lang="en-US"/>
          </a:p>
          <a:p>
            <a:endParaRPr lang="en-US"/>
          </a:p>
          <a:p>
            <a:endParaRPr lang="en-US"/>
          </a:p>
          <a:p>
            <a:r>
              <a:rPr lang="en-US"/>
              <a:t>Re-weighting.  </a:t>
            </a:r>
            <a:r>
              <a:rPr lang="en-US">
                <a:solidFill>
                  <a:schemeClr val="tx1"/>
                </a:solidFill>
              </a:rPr>
              <a:t>Adding a constant to every edge weight can fail.</a:t>
            </a:r>
            <a:endParaRPr lang="en-US">
              <a:solidFill>
                <a:schemeClr val="tx1"/>
              </a:solidFill>
              <a:sym typeface="Symbol" pitchFamily="48" charset="2"/>
            </a:endParaRPr>
          </a:p>
        </p:txBody>
      </p:sp>
      <p:sp>
        <p:nvSpPr>
          <p:cNvPr id="594948" name="Oval 4"/>
          <p:cNvSpPr>
            <a:spLocks noChangeAspect="1" noChangeArrowheads="1"/>
          </p:cNvSpPr>
          <p:nvPr/>
        </p:nvSpPr>
        <p:spPr bwMode="auto">
          <a:xfrm>
            <a:off x="4495800" y="1635125"/>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400"/>
              <a:t>u</a:t>
            </a:r>
          </a:p>
        </p:txBody>
      </p:sp>
      <p:sp>
        <p:nvSpPr>
          <p:cNvPr id="594949" name="Oval 5"/>
          <p:cNvSpPr>
            <a:spLocks noChangeAspect="1" noChangeArrowheads="1"/>
          </p:cNvSpPr>
          <p:nvPr/>
        </p:nvSpPr>
        <p:spPr bwMode="auto">
          <a:xfrm>
            <a:off x="4495800" y="2743200"/>
            <a:ext cx="269875" cy="2730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400"/>
              <a:t>t</a:t>
            </a:r>
          </a:p>
        </p:txBody>
      </p:sp>
      <p:sp>
        <p:nvSpPr>
          <p:cNvPr id="594950" name="Oval 6"/>
          <p:cNvSpPr>
            <a:spLocks noChangeAspect="1" noChangeArrowheads="1"/>
          </p:cNvSpPr>
          <p:nvPr/>
        </p:nvSpPr>
        <p:spPr bwMode="auto">
          <a:xfrm>
            <a:off x="3235325" y="22098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400"/>
              <a:t>s</a:t>
            </a:r>
          </a:p>
        </p:txBody>
      </p:sp>
      <p:cxnSp>
        <p:nvCxnSpPr>
          <p:cNvPr id="594951" name="AutoShape 7"/>
          <p:cNvCxnSpPr>
            <a:cxnSpLocks noChangeShapeType="1"/>
            <a:stCxn id="594954" idx="3"/>
            <a:endCxn id="594949" idx="6"/>
          </p:cNvCxnSpPr>
          <p:nvPr/>
        </p:nvCxnSpPr>
        <p:spPr bwMode="auto">
          <a:xfrm flipH="1">
            <a:off x="4765675" y="2439988"/>
            <a:ext cx="947738" cy="439737"/>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952" name="AutoShape 8"/>
          <p:cNvCxnSpPr>
            <a:cxnSpLocks noChangeShapeType="1"/>
            <a:stCxn id="594950" idx="5"/>
            <a:endCxn id="594949" idx="2"/>
          </p:cNvCxnSpPr>
          <p:nvPr/>
        </p:nvCxnSpPr>
        <p:spPr bwMode="auto">
          <a:xfrm>
            <a:off x="3465513" y="2439988"/>
            <a:ext cx="1030287" cy="439737"/>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953" name="AutoShape 9"/>
          <p:cNvCxnSpPr>
            <a:cxnSpLocks noChangeShapeType="1"/>
            <a:stCxn id="594948" idx="6"/>
            <a:endCxn id="594954" idx="1"/>
          </p:cNvCxnSpPr>
          <p:nvPr/>
        </p:nvCxnSpPr>
        <p:spPr bwMode="auto">
          <a:xfrm>
            <a:off x="4765675" y="1770063"/>
            <a:ext cx="947738" cy="4794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4954" name="Oval 10"/>
          <p:cNvSpPr>
            <a:spLocks noChangeAspect="1" noChangeArrowheads="1"/>
          </p:cNvSpPr>
          <p:nvPr/>
        </p:nvSpPr>
        <p:spPr bwMode="auto">
          <a:xfrm>
            <a:off x="5673725" y="22098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400"/>
              <a:t>v</a:t>
            </a:r>
          </a:p>
        </p:txBody>
      </p:sp>
      <p:cxnSp>
        <p:nvCxnSpPr>
          <p:cNvPr id="594955" name="AutoShape 11"/>
          <p:cNvCxnSpPr>
            <a:cxnSpLocks noChangeShapeType="1"/>
            <a:stCxn id="594950" idx="7"/>
            <a:endCxn id="594948" idx="2"/>
          </p:cNvCxnSpPr>
          <p:nvPr/>
        </p:nvCxnSpPr>
        <p:spPr bwMode="auto">
          <a:xfrm flipV="1">
            <a:off x="3465513" y="1770063"/>
            <a:ext cx="1030287" cy="4794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4956" name="Text Box 12"/>
          <p:cNvSpPr txBox="1">
            <a:spLocks noChangeArrowheads="1"/>
          </p:cNvSpPr>
          <p:nvPr/>
        </p:nvSpPr>
        <p:spPr bwMode="auto">
          <a:xfrm>
            <a:off x="3810000" y="1905000"/>
            <a:ext cx="333375"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2</a:t>
            </a:r>
          </a:p>
        </p:txBody>
      </p:sp>
      <p:sp>
        <p:nvSpPr>
          <p:cNvPr id="594957" name="Text Box 13"/>
          <p:cNvSpPr txBox="1">
            <a:spLocks noChangeArrowheads="1"/>
          </p:cNvSpPr>
          <p:nvPr/>
        </p:nvSpPr>
        <p:spPr bwMode="auto">
          <a:xfrm>
            <a:off x="3838575" y="2551113"/>
            <a:ext cx="217488"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 1</a:t>
            </a:r>
          </a:p>
        </p:txBody>
      </p:sp>
      <p:sp>
        <p:nvSpPr>
          <p:cNvPr id="594958" name="Text Box 14"/>
          <p:cNvSpPr txBox="1">
            <a:spLocks noChangeArrowheads="1"/>
          </p:cNvSpPr>
          <p:nvPr/>
        </p:nvSpPr>
        <p:spPr bwMode="auto">
          <a:xfrm>
            <a:off x="5072063" y="1881188"/>
            <a:ext cx="346075"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3</a:t>
            </a:r>
          </a:p>
        </p:txBody>
      </p:sp>
      <p:sp>
        <p:nvSpPr>
          <p:cNvPr id="594959" name="Text Box 15"/>
          <p:cNvSpPr txBox="1">
            <a:spLocks noChangeArrowheads="1"/>
          </p:cNvSpPr>
          <p:nvPr/>
        </p:nvSpPr>
        <p:spPr bwMode="auto">
          <a:xfrm>
            <a:off x="5029200" y="2514600"/>
            <a:ext cx="346075"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-6</a:t>
            </a:r>
          </a:p>
        </p:txBody>
      </p:sp>
      <p:sp>
        <p:nvSpPr>
          <p:cNvPr id="594960" name="Oval 16"/>
          <p:cNvSpPr>
            <a:spLocks noChangeAspect="1" noChangeArrowheads="1"/>
          </p:cNvSpPr>
          <p:nvPr/>
        </p:nvSpPr>
        <p:spPr bwMode="auto">
          <a:xfrm>
            <a:off x="4683125" y="44958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sz="1400"/>
          </a:p>
        </p:txBody>
      </p:sp>
      <p:sp>
        <p:nvSpPr>
          <p:cNvPr id="594961" name="Oval 17"/>
          <p:cNvSpPr>
            <a:spLocks noChangeAspect="1" noChangeArrowheads="1"/>
          </p:cNvSpPr>
          <p:nvPr/>
        </p:nvSpPr>
        <p:spPr bwMode="auto">
          <a:xfrm>
            <a:off x="4079875" y="5899150"/>
            <a:ext cx="269875" cy="2730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sz="1400"/>
          </a:p>
        </p:txBody>
      </p:sp>
      <p:sp>
        <p:nvSpPr>
          <p:cNvPr id="594962" name="Oval 18"/>
          <p:cNvSpPr>
            <a:spLocks noChangeAspect="1" noChangeArrowheads="1"/>
          </p:cNvSpPr>
          <p:nvPr/>
        </p:nvSpPr>
        <p:spPr bwMode="auto">
          <a:xfrm>
            <a:off x="2819400" y="51054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400"/>
              <a:t>s</a:t>
            </a:r>
          </a:p>
        </p:txBody>
      </p:sp>
      <p:cxnSp>
        <p:nvCxnSpPr>
          <p:cNvPr id="594963" name="AutoShape 19"/>
          <p:cNvCxnSpPr>
            <a:cxnSpLocks noChangeShapeType="1"/>
            <a:stCxn id="594971" idx="6"/>
            <a:endCxn id="594966" idx="3"/>
          </p:cNvCxnSpPr>
          <p:nvPr/>
        </p:nvCxnSpPr>
        <p:spPr bwMode="auto">
          <a:xfrm flipV="1">
            <a:off x="5597525" y="5335588"/>
            <a:ext cx="877888" cy="700087"/>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964" name="AutoShape 20"/>
          <p:cNvCxnSpPr>
            <a:cxnSpLocks noChangeShapeType="1"/>
            <a:stCxn id="594962" idx="5"/>
            <a:endCxn id="594961" idx="2"/>
          </p:cNvCxnSpPr>
          <p:nvPr/>
        </p:nvCxnSpPr>
        <p:spPr bwMode="auto">
          <a:xfrm>
            <a:off x="3049588" y="5335588"/>
            <a:ext cx="1030287" cy="700087"/>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965" name="AutoShape 21"/>
          <p:cNvCxnSpPr>
            <a:cxnSpLocks noChangeShapeType="1"/>
            <a:stCxn id="594960" idx="6"/>
            <a:endCxn id="594966" idx="1"/>
          </p:cNvCxnSpPr>
          <p:nvPr/>
        </p:nvCxnSpPr>
        <p:spPr bwMode="auto">
          <a:xfrm>
            <a:off x="4953000" y="4630738"/>
            <a:ext cx="1522413" cy="5143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4966" name="Oval 22"/>
          <p:cNvSpPr>
            <a:spLocks noChangeAspect="1" noChangeArrowheads="1"/>
          </p:cNvSpPr>
          <p:nvPr/>
        </p:nvSpPr>
        <p:spPr bwMode="auto">
          <a:xfrm>
            <a:off x="6435725" y="51054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400"/>
              <a:t>t</a:t>
            </a:r>
          </a:p>
        </p:txBody>
      </p:sp>
      <p:cxnSp>
        <p:nvCxnSpPr>
          <p:cNvPr id="594967" name="AutoShape 23"/>
          <p:cNvCxnSpPr>
            <a:cxnSpLocks noChangeShapeType="1"/>
            <a:stCxn id="594962" idx="7"/>
            <a:endCxn id="594960" idx="2"/>
          </p:cNvCxnSpPr>
          <p:nvPr/>
        </p:nvCxnSpPr>
        <p:spPr bwMode="auto">
          <a:xfrm flipV="1">
            <a:off x="3049588" y="4630738"/>
            <a:ext cx="1633537" cy="5143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4968" name="Text Box 24"/>
          <p:cNvSpPr txBox="1">
            <a:spLocks noChangeArrowheads="1"/>
          </p:cNvSpPr>
          <p:nvPr/>
        </p:nvSpPr>
        <p:spPr bwMode="auto">
          <a:xfrm>
            <a:off x="3657600" y="4756150"/>
            <a:ext cx="333375"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2</a:t>
            </a:r>
          </a:p>
        </p:txBody>
      </p:sp>
      <p:sp>
        <p:nvSpPr>
          <p:cNvPr id="594969" name="Text Box 25"/>
          <p:cNvSpPr txBox="1">
            <a:spLocks noChangeArrowheads="1"/>
          </p:cNvSpPr>
          <p:nvPr/>
        </p:nvSpPr>
        <p:spPr bwMode="auto">
          <a:xfrm>
            <a:off x="3352800" y="5518150"/>
            <a:ext cx="217488"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 3</a:t>
            </a:r>
          </a:p>
        </p:txBody>
      </p:sp>
      <p:sp>
        <p:nvSpPr>
          <p:cNvPr id="594970" name="Text Box 26"/>
          <p:cNvSpPr txBox="1">
            <a:spLocks noChangeArrowheads="1"/>
          </p:cNvSpPr>
          <p:nvPr/>
        </p:nvSpPr>
        <p:spPr bwMode="auto">
          <a:xfrm>
            <a:off x="5561013" y="4773613"/>
            <a:ext cx="346075"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2</a:t>
            </a:r>
          </a:p>
        </p:txBody>
      </p:sp>
      <p:sp>
        <p:nvSpPr>
          <p:cNvPr id="594971" name="Oval 27"/>
          <p:cNvSpPr>
            <a:spLocks noChangeAspect="1" noChangeArrowheads="1"/>
          </p:cNvSpPr>
          <p:nvPr/>
        </p:nvSpPr>
        <p:spPr bwMode="auto">
          <a:xfrm>
            <a:off x="5327650" y="5899150"/>
            <a:ext cx="269875" cy="2730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sz="1400"/>
          </a:p>
        </p:txBody>
      </p:sp>
      <p:cxnSp>
        <p:nvCxnSpPr>
          <p:cNvPr id="594972" name="AutoShape 28"/>
          <p:cNvCxnSpPr>
            <a:cxnSpLocks noChangeShapeType="1"/>
            <a:stCxn id="594961" idx="6"/>
            <a:endCxn id="594971" idx="2"/>
          </p:cNvCxnSpPr>
          <p:nvPr/>
        </p:nvCxnSpPr>
        <p:spPr bwMode="auto">
          <a:xfrm>
            <a:off x="4349750" y="6035675"/>
            <a:ext cx="977900"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4973" name="Text Box 29"/>
          <p:cNvSpPr txBox="1">
            <a:spLocks noChangeArrowheads="1"/>
          </p:cNvSpPr>
          <p:nvPr/>
        </p:nvSpPr>
        <p:spPr bwMode="auto">
          <a:xfrm>
            <a:off x="4606925" y="5891213"/>
            <a:ext cx="346075"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-3</a:t>
            </a:r>
          </a:p>
        </p:txBody>
      </p:sp>
      <p:sp>
        <p:nvSpPr>
          <p:cNvPr id="594974" name="Text Box 30"/>
          <p:cNvSpPr txBox="1">
            <a:spLocks noChangeArrowheads="1"/>
          </p:cNvSpPr>
          <p:nvPr/>
        </p:nvSpPr>
        <p:spPr bwMode="auto">
          <a:xfrm>
            <a:off x="5913438" y="5541963"/>
            <a:ext cx="346075"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3</a:t>
            </a:r>
          </a:p>
        </p:txBody>
      </p:sp>
      <p:grpSp>
        <p:nvGrpSpPr>
          <p:cNvPr id="594980" name="Group 36"/>
          <p:cNvGrpSpPr>
            <a:grpSpLocks/>
          </p:cNvGrpSpPr>
          <p:nvPr/>
        </p:nvGrpSpPr>
        <p:grpSpPr bwMode="auto">
          <a:xfrm>
            <a:off x="3344863" y="4465638"/>
            <a:ext cx="2890837" cy="1433512"/>
            <a:chOff x="2107" y="2813"/>
            <a:chExt cx="1821" cy="903"/>
          </a:xfrm>
        </p:grpSpPr>
        <p:sp>
          <p:nvSpPr>
            <p:cNvPr id="594975" name="Rectangle 31"/>
            <p:cNvSpPr>
              <a:spLocks noChangeArrowheads="1"/>
            </p:cNvSpPr>
            <p:nvPr/>
          </p:nvSpPr>
          <p:spPr bwMode="auto">
            <a:xfrm>
              <a:off x="2317" y="2813"/>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solidFill>
                    <a:schemeClr val="hlink"/>
                  </a:solidFill>
                </a:rPr>
                <a:t>5</a:t>
              </a:r>
            </a:p>
          </p:txBody>
        </p:sp>
        <p:sp>
          <p:nvSpPr>
            <p:cNvPr id="594976" name="Rectangle 32"/>
            <p:cNvSpPr>
              <a:spLocks noChangeArrowheads="1"/>
            </p:cNvSpPr>
            <p:nvPr/>
          </p:nvSpPr>
          <p:spPr bwMode="auto">
            <a:xfrm>
              <a:off x="3519" y="2820"/>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solidFill>
                    <a:schemeClr val="hlink"/>
                  </a:solidFill>
                </a:rPr>
                <a:t>5</a:t>
              </a:r>
            </a:p>
          </p:txBody>
        </p:sp>
        <p:sp>
          <p:nvSpPr>
            <p:cNvPr id="594977" name="Rectangle 33"/>
            <p:cNvSpPr>
              <a:spLocks noChangeArrowheads="1"/>
            </p:cNvSpPr>
            <p:nvPr/>
          </p:nvSpPr>
          <p:spPr bwMode="auto">
            <a:xfrm>
              <a:off x="3744" y="3307"/>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solidFill>
                    <a:schemeClr val="hlink"/>
                  </a:solidFill>
                </a:rPr>
                <a:t>6</a:t>
              </a:r>
            </a:p>
          </p:txBody>
        </p:sp>
        <p:sp>
          <p:nvSpPr>
            <p:cNvPr id="594978" name="Rectangle 34"/>
            <p:cNvSpPr>
              <a:spLocks noChangeArrowheads="1"/>
            </p:cNvSpPr>
            <p:nvPr/>
          </p:nvSpPr>
          <p:spPr bwMode="auto">
            <a:xfrm>
              <a:off x="2107" y="3289"/>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solidFill>
                    <a:schemeClr val="hlink"/>
                  </a:solidFill>
                </a:rPr>
                <a:t>6</a:t>
              </a:r>
            </a:p>
          </p:txBody>
        </p:sp>
        <p:sp>
          <p:nvSpPr>
            <p:cNvPr id="594979" name="Rectangle 35"/>
            <p:cNvSpPr>
              <a:spLocks noChangeArrowheads="1"/>
            </p:cNvSpPr>
            <p:nvPr/>
          </p:nvSpPr>
          <p:spPr bwMode="auto">
            <a:xfrm>
              <a:off x="2943" y="3524"/>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solidFill>
                    <a:schemeClr val="hlink"/>
                  </a:solidFill>
                </a:rPr>
                <a:t>0</a:t>
              </a:r>
            </a:p>
          </p:txBody>
        </p:sp>
      </p:grpSp>
    </p:spTree>
    <p:extLst>
      <p:ext uri="{BB962C8B-B14F-4D97-AF65-F5344CB8AC3E}">
        <p14:creationId xmlns:p14="http://schemas.microsoft.com/office/powerpoint/2010/main" val="3826896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0"/>
          </p:nvPr>
        </p:nvSpPr>
        <p:spPr/>
        <p:txBody>
          <a:bodyPr/>
          <a:lstStyle/>
          <a:p>
            <a:fld id="{F25A3B90-4ACC-4216-99EE-9356F596A35D}" type="slidenum">
              <a:rPr lang="en-US"/>
              <a:pPr/>
              <a:t>57</a:t>
            </a:fld>
            <a:endParaRPr lang="en-US" sz="1400"/>
          </a:p>
        </p:txBody>
      </p:sp>
      <p:sp>
        <p:nvSpPr>
          <p:cNvPr id="568322" name="Rectangle 2"/>
          <p:cNvSpPr>
            <a:spLocks noGrp="1" noChangeArrowheads="1"/>
          </p:cNvSpPr>
          <p:nvPr>
            <p:ph type="title"/>
          </p:nvPr>
        </p:nvSpPr>
        <p:spPr/>
        <p:txBody>
          <a:bodyPr/>
          <a:lstStyle/>
          <a:p>
            <a:r>
              <a:rPr lang="en-US"/>
              <a:t>Shortest Paths:  Negative Cost Cycles</a:t>
            </a:r>
          </a:p>
        </p:txBody>
      </p:sp>
      <p:sp>
        <p:nvSpPr>
          <p:cNvPr id="568323" name="Rectangle 3"/>
          <p:cNvSpPr>
            <a:spLocks noGrp="1" noChangeArrowheads="1"/>
          </p:cNvSpPr>
          <p:nvPr>
            <p:ph type="body" idx="1"/>
          </p:nvPr>
        </p:nvSpPr>
        <p:spPr/>
        <p:txBody>
          <a:bodyPr/>
          <a:lstStyle/>
          <a:p>
            <a:r>
              <a:rPr lang="en-US"/>
              <a:t>Negative cost cycle.</a:t>
            </a:r>
          </a:p>
          <a:p>
            <a:endParaRPr lang="en-US"/>
          </a:p>
          <a:p>
            <a:endParaRPr lang="en-US"/>
          </a:p>
          <a:p>
            <a:endParaRPr lang="en-US"/>
          </a:p>
          <a:p>
            <a:endParaRPr lang="en-US"/>
          </a:p>
          <a:p>
            <a:endParaRPr lang="en-US"/>
          </a:p>
          <a:p>
            <a:endParaRPr lang="en-US"/>
          </a:p>
          <a:p>
            <a:endParaRPr lang="en-US"/>
          </a:p>
          <a:p>
            <a:r>
              <a:rPr lang="en-US"/>
              <a:t>Observation.  </a:t>
            </a:r>
            <a:r>
              <a:rPr lang="en-US">
                <a:solidFill>
                  <a:schemeClr val="tx1"/>
                </a:solidFill>
              </a:rPr>
              <a:t>If some path from s to t contains a negative cost cycle, there does not exist a shortest s-t path; otherwise, there exists one that is simple.</a:t>
            </a:r>
            <a:endParaRPr lang="en-US">
              <a:solidFill>
                <a:schemeClr val="tx1"/>
              </a:solidFill>
              <a:sym typeface="Symbol" pitchFamily="48" charset="2"/>
            </a:endParaRPr>
          </a:p>
        </p:txBody>
      </p:sp>
      <p:sp>
        <p:nvSpPr>
          <p:cNvPr id="568324" name="Oval 4"/>
          <p:cNvSpPr>
            <a:spLocks noChangeAspect="1" noChangeArrowheads="1"/>
          </p:cNvSpPr>
          <p:nvPr/>
        </p:nvSpPr>
        <p:spPr bwMode="auto">
          <a:xfrm>
            <a:off x="3128963" y="5021263"/>
            <a:ext cx="320675" cy="325437"/>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600">
                <a:solidFill>
                  <a:schemeClr val="bg1"/>
                </a:solidFill>
              </a:rPr>
              <a:t>s</a:t>
            </a:r>
          </a:p>
        </p:txBody>
      </p:sp>
      <p:sp>
        <p:nvSpPr>
          <p:cNvPr id="568325" name="Oval 5"/>
          <p:cNvSpPr>
            <a:spLocks noChangeAspect="1" noChangeArrowheads="1"/>
          </p:cNvSpPr>
          <p:nvPr/>
        </p:nvSpPr>
        <p:spPr bwMode="auto">
          <a:xfrm>
            <a:off x="6329363" y="5021263"/>
            <a:ext cx="320675" cy="325437"/>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600">
                <a:solidFill>
                  <a:schemeClr val="bg1"/>
                </a:solidFill>
              </a:rPr>
              <a:t>t</a:t>
            </a:r>
          </a:p>
        </p:txBody>
      </p:sp>
      <p:sp>
        <p:nvSpPr>
          <p:cNvPr id="568326" name="Freeform 6"/>
          <p:cNvSpPr>
            <a:spLocks/>
          </p:cNvSpPr>
          <p:nvPr/>
        </p:nvSpPr>
        <p:spPr bwMode="auto">
          <a:xfrm>
            <a:off x="3357563" y="4856163"/>
            <a:ext cx="3003550" cy="250825"/>
          </a:xfrm>
          <a:custGeom>
            <a:avLst/>
            <a:gdLst>
              <a:gd name="T0" fmla="*/ 0 w 1892"/>
              <a:gd name="T1" fmla="*/ 104 h 158"/>
              <a:gd name="T2" fmla="*/ 144 w 1892"/>
              <a:gd name="T3" fmla="*/ 8 h 158"/>
              <a:gd name="T4" fmla="*/ 192 w 1892"/>
              <a:gd name="T5" fmla="*/ 56 h 158"/>
              <a:gd name="T6" fmla="*/ 336 w 1892"/>
              <a:gd name="T7" fmla="*/ 56 h 158"/>
              <a:gd name="T8" fmla="*/ 480 w 1892"/>
              <a:gd name="T9" fmla="*/ 8 h 158"/>
              <a:gd name="T10" fmla="*/ 576 w 1892"/>
              <a:gd name="T11" fmla="*/ 56 h 158"/>
              <a:gd name="T12" fmla="*/ 816 w 1892"/>
              <a:gd name="T13" fmla="*/ 8 h 158"/>
              <a:gd name="T14" fmla="*/ 937 w 1892"/>
              <a:gd name="T15" fmla="*/ 87 h 158"/>
              <a:gd name="T16" fmla="*/ 1104 w 1892"/>
              <a:gd name="T17" fmla="*/ 104 h 158"/>
              <a:gd name="T18" fmla="*/ 1248 w 1892"/>
              <a:gd name="T19" fmla="*/ 152 h 158"/>
              <a:gd name="T20" fmla="*/ 1600 w 1892"/>
              <a:gd name="T21" fmla="*/ 79 h 158"/>
              <a:gd name="T22" fmla="*/ 1892 w 1892"/>
              <a:gd name="T2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2" h="158">
                <a:moveTo>
                  <a:pt x="0" y="104"/>
                </a:moveTo>
                <a:cubicBezTo>
                  <a:pt x="56" y="60"/>
                  <a:pt x="112" y="16"/>
                  <a:pt x="144" y="8"/>
                </a:cubicBezTo>
                <a:cubicBezTo>
                  <a:pt x="176" y="0"/>
                  <a:pt x="160" y="48"/>
                  <a:pt x="192" y="56"/>
                </a:cubicBezTo>
                <a:cubicBezTo>
                  <a:pt x="224" y="64"/>
                  <a:pt x="288" y="64"/>
                  <a:pt x="336" y="56"/>
                </a:cubicBezTo>
                <a:cubicBezTo>
                  <a:pt x="384" y="48"/>
                  <a:pt x="440" y="8"/>
                  <a:pt x="480" y="8"/>
                </a:cubicBezTo>
                <a:cubicBezTo>
                  <a:pt x="520" y="8"/>
                  <a:pt x="520" y="56"/>
                  <a:pt x="576" y="56"/>
                </a:cubicBezTo>
                <a:cubicBezTo>
                  <a:pt x="632" y="56"/>
                  <a:pt x="756" y="3"/>
                  <a:pt x="816" y="8"/>
                </a:cubicBezTo>
                <a:cubicBezTo>
                  <a:pt x="876" y="13"/>
                  <a:pt x="889" y="71"/>
                  <a:pt x="937" y="87"/>
                </a:cubicBezTo>
                <a:cubicBezTo>
                  <a:pt x="985" y="103"/>
                  <a:pt x="1052" y="93"/>
                  <a:pt x="1104" y="104"/>
                </a:cubicBezTo>
                <a:cubicBezTo>
                  <a:pt x="1156" y="115"/>
                  <a:pt x="1165" y="156"/>
                  <a:pt x="1248" y="152"/>
                </a:cubicBezTo>
                <a:cubicBezTo>
                  <a:pt x="1331" y="148"/>
                  <a:pt x="1493" y="78"/>
                  <a:pt x="1600" y="79"/>
                </a:cubicBezTo>
                <a:cubicBezTo>
                  <a:pt x="1707" y="80"/>
                  <a:pt x="1831" y="142"/>
                  <a:pt x="1892" y="158"/>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68327" name="Freeform 7"/>
          <p:cNvSpPr>
            <a:spLocks/>
          </p:cNvSpPr>
          <p:nvPr/>
        </p:nvSpPr>
        <p:spPr bwMode="auto">
          <a:xfrm>
            <a:off x="3924300" y="4892675"/>
            <a:ext cx="1130300" cy="973138"/>
          </a:xfrm>
          <a:custGeom>
            <a:avLst/>
            <a:gdLst>
              <a:gd name="T0" fmla="*/ 342 w 712"/>
              <a:gd name="T1" fmla="*/ 0 h 613"/>
              <a:gd name="T2" fmla="*/ 50 w 712"/>
              <a:gd name="T3" fmla="*/ 284 h 613"/>
              <a:gd name="T4" fmla="*/ 42 w 712"/>
              <a:gd name="T5" fmla="*/ 527 h 613"/>
              <a:gd name="T6" fmla="*/ 123 w 712"/>
              <a:gd name="T7" fmla="*/ 608 h 613"/>
              <a:gd name="T8" fmla="*/ 366 w 712"/>
              <a:gd name="T9" fmla="*/ 559 h 613"/>
              <a:gd name="T10" fmla="*/ 660 w 712"/>
              <a:gd name="T11" fmla="*/ 395 h 613"/>
              <a:gd name="T12" fmla="*/ 660 w 712"/>
              <a:gd name="T13" fmla="*/ 222 h 613"/>
              <a:gd name="T14" fmla="*/ 345 w 712"/>
              <a:gd name="T15" fmla="*/ 1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2" h="613">
                <a:moveTo>
                  <a:pt x="342" y="0"/>
                </a:moveTo>
                <a:cubicBezTo>
                  <a:pt x="293" y="47"/>
                  <a:pt x="100" y="196"/>
                  <a:pt x="50" y="284"/>
                </a:cubicBezTo>
                <a:cubicBezTo>
                  <a:pt x="0" y="372"/>
                  <a:pt x="30" y="473"/>
                  <a:pt x="42" y="527"/>
                </a:cubicBezTo>
                <a:cubicBezTo>
                  <a:pt x="54" y="581"/>
                  <a:pt x="69" y="603"/>
                  <a:pt x="123" y="608"/>
                </a:cubicBezTo>
                <a:cubicBezTo>
                  <a:pt x="177" y="613"/>
                  <a:pt x="277" y="594"/>
                  <a:pt x="366" y="559"/>
                </a:cubicBezTo>
                <a:cubicBezTo>
                  <a:pt x="455" y="524"/>
                  <a:pt x="611" y="451"/>
                  <a:pt x="660" y="395"/>
                </a:cubicBezTo>
                <a:cubicBezTo>
                  <a:pt x="709" y="339"/>
                  <a:pt x="712" y="288"/>
                  <a:pt x="660" y="222"/>
                </a:cubicBezTo>
                <a:cubicBezTo>
                  <a:pt x="608" y="156"/>
                  <a:pt x="411" y="47"/>
                  <a:pt x="345" y="1"/>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68328" name="Text Box 8"/>
          <p:cNvSpPr txBox="1">
            <a:spLocks noChangeArrowheads="1"/>
          </p:cNvSpPr>
          <p:nvPr/>
        </p:nvSpPr>
        <p:spPr bwMode="auto">
          <a:xfrm>
            <a:off x="4222750" y="5283200"/>
            <a:ext cx="395288" cy="336550"/>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pPr algn="ctr">
              <a:spcBef>
                <a:spcPct val="50000"/>
              </a:spcBef>
            </a:pPr>
            <a:r>
              <a:rPr lang="en-US" sz="1600"/>
              <a:t>W</a:t>
            </a:r>
          </a:p>
        </p:txBody>
      </p:sp>
      <p:sp>
        <p:nvSpPr>
          <p:cNvPr id="568329" name="Text Box 9"/>
          <p:cNvSpPr txBox="1">
            <a:spLocks noChangeArrowheads="1"/>
          </p:cNvSpPr>
          <p:nvPr/>
        </p:nvSpPr>
        <p:spPr bwMode="auto">
          <a:xfrm>
            <a:off x="3962400" y="5949950"/>
            <a:ext cx="1268413" cy="336550"/>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lgn="ctr">
              <a:spcBef>
                <a:spcPct val="50000"/>
              </a:spcBef>
            </a:pPr>
            <a:r>
              <a:rPr lang="en-US" sz="1600"/>
              <a:t>c(W) &lt; 0</a:t>
            </a:r>
          </a:p>
        </p:txBody>
      </p:sp>
      <p:sp>
        <p:nvSpPr>
          <p:cNvPr id="568331" name="Oval 11"/>
          <p:cNvSpPr>
            <a:spLocks noChangeAspect="1" noChangeArrowheads="1"/>
          </p:cNvSpPr>
          <p:nvPr/>
        </p:nvSpPr>
        <p:spPr bwMode="auto">
          <a:xfrm>
            <a:off x="5284788" y="1330325"/>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sz="1400"/>
          </a:p>
        </p:txBody>
      </p:sp>
      <p:sp>
        <p:nvSpPr>
          <p:cNvPr id="568332" name="Oval 12"/>
          <p:cNvSpPr>
            <a:spLocks noChangeAspect="1" noChangeArrowheads="1"/>
          </p:cNvSpPr>
          <p:nvPr/>
        </p:nvSpPr>
        <p:spPr bwMode="auto">
          <a:xfrm>
            <a:off x="5291138" y="2462213"/>
            <a:ext cx="269875" cy="2730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sz="1400"/>
          </a:p>
        </p:txBody>
      </p:sp>
      <p:sp>
        <p:nvSpPr>
          <p:cNvPr id="568333" name="Oval 13"/>
          <p:cNvSpPr>
            <a:spLocks noChangeAspect="1" noChangeArrowheads="1"/>
          </p:cNvSpPr>
          <p:nvPr/>
        </p:nvSpPr>
        <p:spPr bwMode="auto">
          <a:xfrm>
            <a:off x="3282950" y="2473325"/>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sz="1400"/>
          </a:p>
        </p:txBody>
      </p:sp>
      <p:cxnSp>
        <p:nvCxnSpPr>
          <p:cNvPr id="568334" name="AutoShape 14"/>
          <p:cNvCxnSpPr>
            <a:cxnSpLocks noChangeShapeType="1"/>
            <a:stCxn id="568332" idx="0"/>
            <a:endCxn id="568331" idx="4"/>
          </p:cNvCxnSpPr>
          <p:nvPr/>
        </p:nvCxnSpPr>
        <p:spPr bwMode="auto">
          <a:xfrm flipH="1" flipV="1">
            <a:off x="5419725" y="1600200"/>
            <a:ext cx="6350" cy="8620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8335" name="AutoShape 15"/>
          <p:cNvCxnSpPr>
            <a:cxnSpLocks noChangeShapeType="1"/>
            <a:stCxn id="568333" idx="6"/>
            <a:endCxn id="568332" idx="2"/>
          </p:cNvCxnSpPr>
          <p:nvPr/>
        </p:nvCxnSpPr>
        <p:spPr bwMode="auto">
          <a:xfrm flipV="1">
            <a:off x="3560763" y="2598738"/>
            <a:ext cx="1722437" cy="95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8336" name="AutoShape 16"/>
          <p:cNvCxnSpPr>
            <a:cxnSpLocks noChangeShapeType="1"/>
            <a:stCxn id="568331" idx="2"/>
            <a:endCxn id="568333" idx="7"/>
          </p:cNvCxnSpPr>
          <p:nvPr/>
        </p:nvCxnSpPr>
        <p:spPr bwMode="auto">
          <a:xfrm flipH="1">
            <a:off x="3513138" y="1465263"/>
            <a:ext cx="1771650" cy="10477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8337" name="Text Box 17"/>
          <p:cNvSpPr txBox="1">
            <a:spLocks noChangeArrowheads="1"/>
          </p:cNvSpPr>
          <p:nvPr/>
        </p:nvSpPr>
        <p:spPr bwMode="auto">
          <a:xfrm>
            <a:off x="4376738" y="1733550"/>
            <a:ext cx="333375"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 -6</a:t>
            </a:r>
          </a:p>
        </p:txBody>
      </p:sp>
      <p:sp>
        <p:nvSpPr>
          <p:cNvPr id="568338" name="Text Box 18"/>
          <p:cNvSpPr txBox="1">
            <a:spLocks noChangeArrowheads="1"/>
          </p:cNvSpPr>
          <p:nvPr/>
        </p:nvSpPr>
        <p:spPr bwMode="auto">
          <a:xfrm>
            <a:off x="4389438" y="2470150"/>
            <a:ext cx="217487"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 7</a:t>
            </a:r>
          </a:p>
        </p:txBody>
      </p:sp>
      <p:sp>
        <p:nvSpPr>
          <p:cNvPr id="568339" name="Text Box 19"/>
          <p:cNvSpPr txBox="1">
            <a:spLocks noChangeArrowheads="1"/>
          </p:cNvSpPr>
          <p:nvPr/>
        </p:nvSpPr>
        <p:spPr bwMode="auto">
          <a:xfrm>
            <a:off x="5176838" y="1893888"/>
            <a:ext cx="346075"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 -4</a:t>
            </a:r>
          </a:p>
        </p:txBody>
      </p:sp>
    </p:spTree>
    <p:extLst>
      <p:ext uri="{BB962C8B-B14F-4D97-AF65-F5344CB8AC3E}">
        <p14:creationId xmlns:p14="http://schemas.microsoft.com/office/powerpoint/2010/main" val="1666320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04B510B6-9F70-4556-8718-1B555EEA3B67}" type="slidenum">
              <a:rPr lang="en-US"/>
              <a:pPr/>
              <a:t>58</a:t>
            </a:fld>
            <a:endParaRPr lang="en-US" sz="1400"/>
          </a:p>
        </p:txBody>
      </p:sp>
      <p:sp>
        <p:nvSpPr>
          <p:cNvPr id="462850" name="Rectangle 2"/>
          <p:cNvSpPr>
            <a:spLocks noGrp="1" noChangeArrowheads="1"/>
          </p:cNvSpPr>
          <p:nvPr>
            <p:ph type="title"/>
          </p:nvPr>
        </p:nvSpPr>
        <p:spPr/>
        <p:txBody>
          <a:bodyPr/>
          <a:lstStyle/>
          <a:p>
            <a:r>
              <a:rPr lang="en-US"/>
              <a:t>Shortest Paths:  Dynamic Programming</a:t>
            </a:r>
          </a:p>
        </p:txBody>
      </p:sp>
      <p:sp>
        <p:nvSpPr>
          <p:cNvPr id="462851" name="Rectangle 3"/>
          <p:cNvSpPr>
            <a:spLocks noGrp="1" noChangeArrowheads="1"/>
          </p:cNvSpPr>
          <p:nvPr>
            <p:ph type="body" idx="1"/>
          </p:nvPr>
        </p:nvSpPr>
        <p:spPr/>
        <p:txBody>
          <a:bodyPr/>
          <a:lstStyle/>
          <a:p>
            <a:r>
              <a:rPr lang="en-US"/>
              <a:t>Def.  </a:t>
            </a:r>
            <a:r>
              <a:rPr lang="en-US">
                <a:solidFill>
                  <a:schemeClr val="tx1"/>
                </a:solidFill>
              </a:rPr>
              <a:t>OPT(i, v) = length of shortest v-t path P using at most i edges.</a:t>
            </a:r>
          </a:p>
          <a:p>
            <a:pPr lvl="1"/>
            <a:endParaRPr lang="en-US"/>
          </a:p>
          <a:p>
            <a:pPr lvl="1"/>
            <a:r>
              <a:rPr lang="en-US"/>
              <a:t>Case 1:  P uses at most i-1 edges.</a:t>
            </a:r>
          </a:p>
          <a:p>
            <a:pPr lvl="2"/>
            <a:r>
              <a:rPr lang="en-US"/>
              <a:t>OPT(i, v) = OPT(i-1, v)</a:t>
            </a:r>
          </a:p>
          <a:p>
            <a:pPr lvl="1"/>
            <a:endParaRPr lang="en-US"/>
          </a:p>
          <a:p>
            <a:pPr lvl="1"/>
            <a:r>
              <a:rPr lang="en-US"/>
              <a:t>Case 2:  P uses exactly i edges.</a:t>
            </a:r>
          </a:p>
          <a:p>
            <a:pPr lvl="2"/>
            <a:r>
              <a:rPr lang="en-US"/>
              <a:t>if (v, w) is first edge, then OPT uses (v, w), and then selects best w-t path using at most i-1 edges</a:t>
            </a:r>
          </a:p>
          <a:p>
            <a:pPr lvl="1"/>
            <a:endParaRPr lang="en-US"/>
          </a:p>
          <a:p>
            <a:pPr lvl="1"/>
            <a:endParaRPr lang="en-US"/>
          </a:p>
          <a:p>
            <a:pPr lvl="1"/>
            <a:endParaRPr lang="en-US"/>
          </a:p>
          <a:p>
            <a:pPr lvl="1"/>
            <a:endParaRPr lang="en-US"/>
          </a:p>
          <a:p>
            <a:pPr lvl="1"/>
            <a:endParaRPr lang="en-US"/>
          </a:p>
          <a:p>
            <a:pPr lvl="1"/>
            <a:endParaRPr lang="en-US"/>
          </a:p>
          <a:p>
            <a:r>
              <a:rPr lang="en-US"/>
              <a:t>Remark. </a:t>
            </a:r>
            <a:r>
              <a:rPr lang="en-US">
                <a:solidFill>
                  <a:schemeClr val="tx1"/>
                </a:solidFill>
              </a:rPr>
              <a:t> By previous observation, if no negative cycles, then</a:t>
            </a:r>
            <a:br>
              <a:rPr lang="en-US">
                <a:solidFill>
                  <a:schemeClr val="tx1"/>
                </a:solidFill>
              </a:rPr>
            </a:br>
            <a:r>
              <a:rPr lang="en-US">
                <a:solidFill>
                  <a:schemeClr val="tx1"/>
                </a:solidFill>
              </a:rPr>
              <a:t>OPT(n-1, v) = length of shortest v-t path.</a:t>
            </a:r>
          </a:p>
        </p:txBody>
      </p:sp>
      <p:graphicFrame>
        <p:nvGraphicFramePr>
          <p:cNvPr id="462852" name="Object 4"/>
          <p:cNvGraphicFramePr>
            <a:graphicFrameLocks noChangeAspect="1"/>
          </p:cNvGraphicFramePr>
          <p:nvPr/>
        </p:nvGraphicFramePr>
        <p:xfrm>
          <a:off x="803275" y="3959225"/>
          <a:ext cx="7783513" cy="1157288"/>
        </p:xfrm>
        <a:graphic>
          <a:graphicData uri="http://schemas.openxmlformats.org/presentationml/2006/ole">
            <mc:AlternateContent xmlns:mc="http://schemas.openxmlformats.org/markup-compatibility/2006">
              <mc:Choice xmlns:v="urn:schemas-microsoft-com:vml" Requires="v">
                <p:oleObj spid="_x0000_s124931" name="Equation" r:id="rId4" imgW="7518400" imgH="914400" progId="Equation.3">
                  <p:embed/>
                </p:oleObj>
              </mc:Choice>
              <mc:Fallback>
                <p:oleObj name="Equation" r:id="rId4" imgW="7518400" imgH="914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843" t="-13499" r="-1843" b="-13499"/>
                      <a:stretch>
                        <a:fillRect/>
                      </a:stretch>
                    </p:blipFill>
                    <p:spPr bwMode="auto">
                      <a:xfrm>
                        <a:off x="803275" y="3959225"/>
                        <a:ext cx="7783513" cy="115728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96220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1EE30E64-76E4-4D52-AB46-5645CF7DD021}" type="slidenum">
              <a:rPr lang="en-US"/>
              <a:pPr/>
              <a:t>59</a:t>
            </a:fld>
            <a:endParaRPr lang="en-US" sz="1400"/>
          </a:p>
        </p:txBody>
      </p:sp>
      <p:sp>
        <p:nvSpPr>
          <p:cNvPr id="583685" name="Rectangle 5"/>
          <p:cNvSpPr>
            <a:spLocks noGrp="1" noChangeArrowheads="1"/>
          </p:cNvSpPr>
          <p:nvPr>
            <p:ph type="title"/>
          </p:nvPr>
        </p:nvSpPr>
        <p:spPr/>
        <p:txBody>
          <a:bodyPr/>
          <a:lstStyle/>
          <a:p>
            <a:r>
              <a:rPr lang="en-US"/>
              <a:t>Shortest Paths:  Implementation</a:t>
            </a:r>
          </a:p>
        </p:txBody>
      </p:sp>
      <p:sp>
        <p:nvSpPr>
          <p:cNvPr id="583686" name="Rectangle 6"/>
          <p:cNvSpPr>
            <a:spLocks noGrp="1" noChangeArrowheads="1"/>
          </p:cNvSpPr>
          <p:nvPr>
            <p:ph type="body"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Analysis.  </a:t>
            </a:r>
            <a:r>
              <a:rPr lang="en-US">
                <a:solidFill>
                  <a:schemeClr val="tx1"/>
                </a:solidFill>
                <a:sym typeface="Symbol" pitchFamily="48" charset="2"/>
              </a:rPr>
              <a:t></a:t>
            </a:r>
            <a:r>
              <a:rPr lang="en-US">
                <a:solidFill>
                  <a:schemeClr val="tx1"/>
                </a:solidFill>
              </a:rPr>
              <a:t>(mn) time, </a:t>
            </a:r>
            <a:r>
              <a:rPr lang="en-US">
                <a:solidFill>
                  <a:schemeClr val="tx1"/>
                </a:solidFill>
                <a:sym typeface="Symbol" pitchFamily="48" charset="2"/>
              </a:rPr>
              <a:t></a:t>
            </a:r>
            <a:r>
              <a:rPr lang="en-US">
                <a:solidFill>
                  <a:schemeClr val="tx1"/>
                </a:solidFill>
              </a:rPr>
              <a:t>(n</a:t>
            </a:r>
            <a:r>
              <a:rPr lang="en-US" baseline="30000">
                <a:solidFill>
                  <a:schemeClr val="tx1"/>
                </a:solidFill>
              </a:rPr>
              <a:t>2</a:t>
            </a:r>
            <a:r>
              <a:rPr lang="en-US">
                <a:solidFill>
                  <a:schemeClr val="tx1"/>
                </a:solidFill>
              </a:rPr>
              <a:t>) space.</a:t>
            </a:r>
            <a:endParaRPr lang="en-US"/>
          </a:p>
          <a:p>
            <a:endParaRPr lang="en-US"/>
          </a:p>
          <a:p>
            <a:r>
              <a:rPr lang="en-US"/>
              <a:t>Finding the shortest paths.  </a:t>
            </a:r>
            <a:r>
              <a:rPr lang="en-US">
                <a:solidFill>
                  <a:schemeClr val="tx1"/>
                </a:solidFill>
              </a:rPr>
              <a:t>Maintain a "successor" for each table entry.</a:t>
            </a:r>
          </a:p>
        </p:txBody>
      </p:sp>
      <p:sp>
        <p:nvSpPr>
          <p:cNvPr id="583684" name="Text Box 4"/>
          <p:cNvSpPr txBox="1">
            <a:spLocks noChangeArrowheads="1"/>
          </p:cNvSpPr>
          <p:nvPr/>
        </p:nvSpPr>
        <p:spPr bwMode="auto">
          <a:xfrm>
            <a:off x="1219200" y="1219200"/>
            <a:ext cx="6858000" cy="2873375"/>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p>
            <a:r>
              <a:rPr lang="en-US" sz="1600" b="1">
                <a:latin typeface="Courier New" pitchFamily="48" charset="0"/>
              </a:rPr>
              <a:t>Shortest-Path(G, t) {</a:t>
            </a:r>
          </a:p>
          <a:p>
            <a:r>
              <a:rPr lang="en-US" sz="1600" b="1">
                <a:solidFill>
                  <a:srgbClr val="003399"/>
                </a:solidFill>
                <a:latin typeface="Courier New" pitchFamily="48" charset="0"/>
              </a:rPr>
              <a:t>   foreach</a:t>
            </a:r>
            <a:r>
              <a:rPr lang="en-US" sz="1600" b="1">
                <a:latin typeface="Courier New" pitchFamily="48" charset="0"/>
              </a:rPr>
              <a:t> node v </a:t>
            </a:r>
            <a:r>
              <a:rPr lang="en-US" sz="1600" b="1">
                <a:latin typeface="Courier New" pitchFamily="48" charset="0"/>
                <a:sym typeface="Symbol" pitchFamily="48" charset="2"/>
              </a:rPr>
              <a:t></a:t>
            </a:r>
            <a:r>
              <a:rPr lang="en-US" sz="1600" b="1">
                <a:latin typeface="Courier New" pitchFamily="48" charset="0"/>
              </a:rPr>
              <a:t> V</a:t>
            </a:r>
          </a:p>
          <a:p>
            <a:r>
              <a:rPr lang="en-US" sz="1600" b="1">
                <a:latin typeface="Courier New" pitchFamily="48" charset="0"/>
              </a:rPr>
              <a:t>      M[0, v] </a:t>
            </a:r>
            <a:r>
              <a:rPr lang="en-US" sz="1600" b="1">
                <a:latin typeface="Courier New" pitchFamily="48" charset="0"/>
                <a:sym typeface="Symbol" pitchFamily="48" charset="2"/>
              </a:rPr>
              <a:t></a:t>
            </a:r>
            <a:r>
              <a:rPr lang="en-US" sz="1600" b="1">
                <a:latin typeface="Courier New" pitchFamily="48" charset="0"/>
              </a:rPr>
              <a:t> </a:t>
            </a:r>
            <a:r>
              <a:rPr lang="en-US" sz="1600" b="1">
                <a:latin typeface="Courier New" pitchFamily="48" charset="0"/>
                <a:sym typeface="Symbol" pitchFamily="48" charset="2"/>
              </a:rPr>
              <a:t></a:t>
            </a:r>
            <a:endParaRPr lang="en-US" sz="1600" b="1">
              <a:latin typeface="Courier New" pitchFamily="48" charset="0"/>
            </a:endParaRPr>
          </a:p>
          <a:p>
            <a:r>
              <a:rPr lang="en-US" sz="1600" b="1">
                <a:latin typeface="Courier New" pitchFamily="48" charset="0"/>
              </a:rPr>
              <a:t>   M[0, t] </a:t>
            </a:r>
            <a:r>
              <a:rPr lang="en-US" sz="1600" b="1">
                <a:latin typeface="Courier New" pitchFamily="48" charset="0"/>
                <a:sym typeface="Symbol" pitchFamily="48" charset="2"/>
              </a:rPr>
              <a:t></a:t>
            </a:r>
            <a:r>
              <a:rPr lang="en-US" sz="1600" b="1">
                <a:latin typeface="Courier New" pitchFamily="48" charset="0"/>
              </a:rPr>
              <a:t> 0</a:t>
            </a:r>
          </a:p>
          <a:p>
            <a:endParaRPr lang="en-US" sz="1600" b="1">
              <a:latin typeface="Courier New" pitchFamily="48" charset="0"/>
            </a:endParaRPr>
          </a:p>
          <a:p>
            <a:r>
              <a:rPr lang="en-US" sz="1600" b="1">
                <a:latin typeface="Courier New" pitchFamily="48" charset="0"/>
              </a:rPr>
              <a:t>   </a:t>
            </a:r>
            <a:r>
              <a:rPr lang="en-US" sz="1600" b="1">
                <a:solidFill>
                  <a:srgbClr val="003399"/>
                </a:solidFill>
                <a:latin typeface="Courier New" pitchFamily="48" charset="0"/>
              </a:rPr>
              <a:t>for</a:t>
            </a:r>
            <a:r>
              <a:rPr lang="en-US" sz="1600" b="1">
                <a:latin typeface="Courier New" pitchFamily="48" charset="0"/>
              </a:rPr>
              <a:t> i = 1 to n-1</a:t>
            </a:r>
          </a:p>
          <a:p>
            <a:r>
              <a:rPr lang="en-US" sz="1600" b="1">
                <a:solidFill>
                  <a:srgbClr val="003399"/>
                </a:solidFill>
                <a:latin typeface="Courier New" pitchFamily="48" charset="0"/>
              </a:rPr>
              <a:t>      foreach</a:t>
            </a:r>
            <a:r>
              <a:rPr lang="en-US" sz="1600" b="1">
                <a:latin typeface="Courier New" pitchFamily="48" charset="0"/>
              </a:rPr>
              <a:t> node v </a:t>
            </a:r>
            <a:r>
              <a:rPr lang="en-US" sz="1600" b="1">
                <a:latin typeface="Courier New" pitchFamily="48" charset="0"/>
                <a:sym typeface="Symbol" pitchFamily="48" charset="2"/>
              </a:rPr>
              <a:t> </a:t>
            </a:r>
            <a:r>
              <a:rPr lang="en-US" sz="1600" b="1">
                <a:latin typeface="Courier New" pitchFamily="48" charset="0"/>
              </a:rPr>
              <a:t>V</a:t>
            </a:r>
          </a:p>
          <a:p>
            <a:r>
              <a:rPr lang="en-US" sz="1600" b="1">
                <a:latin typeface="Courier New" pitchFamily="48" charset="0"/>
              </a:rPr>
              <a:t>         M[i, v] </a:t>
            </a:r>
            <a:r>
              <a:rPr lang="en-US" sz="1600" b="1">
                <a:latin typeface="Courier New" pitchFamily="48" charset="0"/>
                <a:sym typeface="Symbol" pitchFamily="48" charset="2"/>
              </a:rPr>
              <a:t> M[i-1, v]</a:t>
            </a:r>
            <a:endParaRPr lang="en-US" sz="1600" b="1">
              <a:latin typeface="Courier New" pitchFamily="48" charset="0"/>
            </a:endParaRPr>
          </a:p>
          <a:p>
            <a:r>
              <a:rPr lang="en-US" sz="1600" b="1">
                <a:latin typeface="Courier New" pitchFamily="48" charset="0"/>
              </a:rPr>
              <a:t>      </a:t>
            </a:r>
            <a:r>
              <a:rPr lang="en-US" sz="1600" b="1">
                <a:solidFill>
                  <a:srgbClr val="003399"/>
                </a:solidFill>
                <a:latin typeface="Courier New" pitchFamily="48" charset="0"/>
              </a:rPr>
              <a:t>foreach</a:t>
            </a:r>
            <a:r>
              <a:rPr lang="en-US" sz="1600" b="1">
                <a:latin typeface="Courier New" pitchFamily="48" charset="0"/>
              </a:rPr>
              <a:t> edge (v, w) </a:t>
            </a:r>
            <a:r>
              <a:rPr lang="en-US" sz="1600" b="1">
                <a:latin typeface="Courier New" pitchFamily="48" charset="0"/>
                <a:sym typeface="Symbol" pitchFamily="48" charset="2"/>
              </a:rPr>
              <a:t> </a:t>
            </a:r>
            <a:r>
              <a:rPr lang="en-US" sz="1600" b="1">
                <a:latin typeface="Courier New" pitchFamily="48" charset="0"/>
              </a:rPr>
              <a:t>E</a:t>
            </a:r>
          </a:p>
          <a:p>
            <a:r>
              <a:rPr lang="en-US" sz="1600" b="1">
                <a:latin typeface="Courier New" pitchFamily="48" charset="0"/>
              </a:rPr>
              <a:t>         M[i, v] </a:t>
            </a:r>
            <a:r>
              <a:rPr lang="en-US" sz="1600" b="1">
                <a:latin typeface="Courier New" pitchFamily="48" charset="0"/>
                <a:sym typeface="Symbol" pitchFamily="48" charset="2"/>
              </a:rPr>
              <a:t> min { M[i, v], M[i-1, w] + </a:t>
            </a:r>
            <a:r>
              <a:rPr lang="en-US" sz="1600" b="1">
                <a:latin typeface="Courier New" pitchFamily="48" charset="0"/>
              </a:rPr>
              <a:t>c</a:t>
            </a:r>
            <a:r>
              <a:rPr lang="en-US" sz="1600" b="1" baseline="-25000">
                <a:latin typeface="Courier New" pitchFamily="48" charset="0"/>
              </a:rPr>
              <a:t>vw </a:t>
            </a:r>
            <a:r>
              <a:rPr lang="en-US" sz="1600" b="1">
                <a:latin typeface="Courier New" pitchFamily="48" charset="0"/>
              </a:rPr>
              <a:t>}</a:t>
            </a:r>
          </a:p>
          <a:p>
            <a:r>
              <a:rPr lang="en-US" sz="1600" b="1">
                <a:latin typeface="Courier New" pitchFamily="48" charset="0"/>
              </a:rPr>
              <a:t>}</a:t>
            </a:r>
          </a:p>
        </p:txBody>
      </p:sp>
    </p:spTree>
    <p:extLst>
      <p:ext uri="{BB962C8B-B14F-4D97-AF65-F5344CB8AC3E}">
        <p14:creationId xmlns:p14="http://schemas.microsoft.com/office/powerpoint/2010/main" val="3648265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7623BD40-8BDF-4AFD-9672-B75EDB95C638}" type="slidenum">
              <a:rPr lang="en-US" sz="800"/>
              <a:pPr/>
              <a:t>6</a:t>
            </a:fld>
            <a:endParaRPr lang="en-US" sz="1400"/>
          </a:p>
        </p:txBody>
      </p:sp>
      <p:sp>
        <p:nvSpPr>
          <p:cNvPr id="8195" name="Rectangle 2"/>
          <p:cNvSpPr>
            <a:spLocks noGrp="1" noChangeArrowheads="1"/>
          </p:cNvSpPr>
          <p:nvPr>
            <p:ph type="title"/>
          </p:nvPr>
        </p:nvSpPr>
        <p:spPr/>
        <p:txBody>
          <a:bodyPr/>
          <a:lstStyle/>
          <a:p>
            <a:r>
              <a:rPr lang="en-US"/>
              <a:t>Weighted Interval Scheduling</a:t>
            </a:r>
          </a:p>
        </p:txBody>
      </p:sp>
      <p:sp>
        <p:nvSpPr>
          <p:cNvPr id="8196" name="Rectangle 3"/>
          <p:cNvSpPr>
            <a:spLocks noGrp="1" noChangeArrowheads="1"/>
          </p:cNvSpPr>
          <p:nvPr>
            <p:ph type="body" idx="1"/>
          </p:nvPr>
        </p:nvSpPr>
        <p:spPr/>
        <p:txBody>
          <a:bodyPr/>
          <a:lstStyle/>
          <a:p>
            <a:pPr marL="0" indent="0"/>
            <a:r>
              <a:rPr lang="en-US"/>
              <a:t>Weighted interval scheduling problem.</a:t>
            </a:r>
          </a:p>
          <a:p>
            <a:pPr lvl="1"/>
            <a:r>
              <a:rPr lang="en-US"/>
              <a:t>Job j starts at s</a:t>
            </a:r>
            <a:r>
              <a:rPr lang="en-US" sz="2000" baseline="-25000"/>
              <a:t>j</a:t>
            </a:r>
            <a:r>
              <a:rPr lang="en-US"/>
              <a:t>, finishes at f</a:t>
            </a:r>
            <a:r>
              <a:rPr lang="en-US" sz="2000" baseline="-25000"/>
              <a:t>j</a:t>
            </a:r>
            <a:r>
              <a:rPr lang="en-US"/>
              <a:t>, and has weight or value v</a:t>
            </a:r>
            <a:r>
              <a:rPr lang="en-US" sz="2000" baseline="-25000"/>
              <a:t>j</a:t>
            </a:r>
            <a:r>
              <a:rPr lang="en-US"/>
              <a:t> . </a:t>
            </a:r>
          </a:p>
          <a:p>
            <a:pPr lvl="1"/>
            <a:r>
              <a:rPr lang="en-US"/>
              <a:t>Two jobs </a:t>
            </a:r>
            <a:r>
              <a:rPr lang="en-US">
                <a:solidFill>
                  <a:schemeClr val="accent1"/>
                </a:solidFill>
              </a:rPr>
              <a:t>compatible </a:t>
            </a:r>
            <a:r>
              <a:rPr lang="en-US"/>
              <a:t>if they don't overlap.</a:t>
            </a:r>
          </a:p>
          <a:p>
            <a:pPr lvl="1"/>
            <a:r>
              <a:rPr lang="en-US"/>
              <a:t>Goal:  find maximum </a:t>
            </a:r>
            <a:r>
              <a:rPr lang="en-US">
                <a:solidFill>
                  <a:schemeClr val="accent1"/>
                </a:solidFill>
              </a:rPr>
              <a:t>weight</a:t>
            </a:r>
            <a:r>
              <a:rPr lang="en-US"/>
              <a:t> subset of mutually compatible jobs.</a:t>
            </a:r>
          </a:p>
        </p:txBody>
      </p:sp>
      <p:sp>
        <p:nvSpPr>
          <p:cNvPr id="8197" name="Line 67"/>
          <p:cNvSpPr>
            <a:spLocks noChangeShapeType="1"/>
          </p:cNvSpPr>
          <p:nvPr/>
        </p:nvSpPr>
        <p:spPr bwMode="auto">
          <a:xfrm>
            <a:off x="1433513" y="6232525"/>
            <a:ext cx="5881687"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198" name="Text Box 69"/>
          <p:cNvSpPr txBox="1">
            <a:spLocks noChangeArrowheads="1"/>
          </p:cNvSpPr>
          <p:nvPr/>
        </p:nvSpPr>
        <p:spPr bwMode="auto">
          <a:xfrm>
            <a:off x="7315200" y="6024563"/>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a:t>Time</a:t>
            </a:r>
          </a:p>
        </p:txBody>
      </p:sp>
      <p:sp>
        <p:nvSpPr>
          <p:cNvPr id="8199" name="Line 72"/>
          <p:cNvSpPr>
            <a:spLocks noChangeShapeType="1"/>
          </p:cNvSpPr>
          <p:nvPr/>
        </p:nvSpPr>
        <p:spPr bwMode="auto">
          <a:xfrm rot="-5400000">
            <a:off x="325437"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00" name="Line 73"/>
          <p:cNvSpPr>
            <a:spLocks noChangeShapeType="1"/>
          </p:cNvSpPr>
          <p:nvPr/>
        </p:nvSpPr>
        <p:spPr bwMode="auto">
          <a:xfrm rot="-5400000">
            <a:off x="-158750"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01" name="Line 74"/>
          <p:cNvSpPr>
            <a:spLocks noChangeShapeType="1"/>
          </p:cNvSpPr>
          <p:nvPr/>
        </p:nvSpPr>
        <p:spPr bwMode="auto">
          <a:xfrm rot="-5400000">
            <a:off x="1295400"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02" name="Line 75"/>
          <p:cNvSpPr>
            <a:spLocks noChangeShapeType="1"/>
          </p:cNvSpPr>
          <p:nvPr/>
        </p:nvSpPr>
        <p:spPr bwMode="auto">
          <a:xfrm rot="-5400000">
            <a:off x="809625"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03" name="Line 76"/>
          <p:cNvSpPr>
            <a:spLocks noChangeShapeType="1"/>
          </p:cNvSpPr>
          <p:nvPr/>
        </p:nvSpPr>
        <p:spPr bwMode="auto">
          <a:xfrm rot="-5400000">
            <a:off x="1779587"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04" name="Line 77"/>
          <p:cNvSpPr>
            <a:spLocks noChangeShapeType="1"/>
          </p:cNvSpPr>
          <p:nvPr/>
        </p:nvSpPr>
        <p:spPr bwMode="auto">
          <a:xfrm rot="-5400000">
            <a:off x="3232150"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05" name="Line 78"/>
          <p:cNvSpPr>
            <a:spLocks noChangeShapeType="1"/>
          </p:cNvSpPr>
          <p:nvPr/>
        </p:nvSpPr>
        <p:spPr bwMode="auto">
          <a:xfrm rot="-5400000">
            <a:off x="2747962"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06" name="Line 79"/>
          <p:cNvSpPr>
            <a:spLocks noChangeShapeType="1"/>
          </p:cNvSpPr>
          <p:nvPr/>
        </p:nvSpPr>
        <p:spPr bwMode="auto">
          <a:xfrm rot="-5400000">
            <a:off x="4200525"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07" name="Line 80"/>
          <p:cNvSpPr>
            <a:spLocks noChangeShapeType="1"/>
          </p:cNvSpPr>
          <p:nvPr/>
        </p:nvSpPr>
        <p:spPr bwMode="auto">
          <a:xfrm rot="-5400000">
            <a:off x="3716337"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08" name="Line 81"/>
          <p:cNvSpPr>
            <a:spLocks noChangeShapeType="1"/>
          </p:cNvSpPr>
          <p:nvPr/>
        </p:nvSpPr>
        <p:spPr bwMode="auto">
          <a:xfrm rot="-5400000">
            <a:off x="5170487"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09" name="Line 82"/>
          <p:cNvSpPr>
            <a:spLocks noChangeShapeType="1"/>
          </p:cNvSpPr>
          <p:nvPr/>
        </p:nvSpPr>
        <p:spPr bwMode="auto">
          <a:xfrm rot="-5400000">
            <a:off x="4686300"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10" name="Rectangle 94"/>
          <p:cNvSpPr>
            <a:spLocks noChangeArrowheads="1"/>
          </p:cNvSpPr>
          <p:nvPr/>
        </p:nvSpPr>
        <p:spPr bwMode="auto">
          <a:xfrm>
            <a:off x="3856038" y="5124450"/>
            <a:ext cx="1936750" cy="27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b="1">
                <a:latin typeface="Courier New" pitchFamily="49" charset="0"/>
              </a:rPr>
              <a:t>f</a:t>
            </a:r>
          </a:p>
        </p:txBody>
      </p:sp>
      <p:sp>
        <p:nvSpPr>
          <p:cNvPr id="8211" name="Rectangle 95"/>
          <p:cNvSpPr>
            <a:spLocks noChangeArrowheads="1"/>
          </p:cNvSpPr>
          <p:nvPr/>
        </p:nvSpPr>
        <p:spPr bwMode="auto">
          <a:xfrm>
            <a:off x="4340225" y="5540375"/>
            <a:ext cx="1938338" cy="27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b="1">
                <a:latin typeface="Courier New" pitchFamily="49" charset="0"/>
              </a:rPr>
              <a:t>g</a:t>
            </a:r>
          </a:p>
        </p:txBody>
      </p:sp>
      <p:sp>
        <p:nvSpPr>
          <p:cNvPr id="8212" name="Line 96"/>
          <p:cNvSpPr>
            <a:spLocks noChangeShapeType="1"/>
          </p:cNvSpPr>
          <p:nvPr/>
        </p:nvSpPr>
        <p:spPr bwMode="auto">
          <a:xfrm rot="-5400000">
            <a:off x="2263775"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213" name="Rectangle 97"/>
          <p:cNvSpPr>
            <a:spLocks noChangeArrowheads="1"/>
          </p:cNvSpPr>
          <p:nvPr/>
        </p:nvSpPr>
        <p:spPr bwMode="auto">
          <a:xfrm>
            <a:off x="5308600" y="5953125"/>
            <a:ext cx="1454150" cy="2778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b="1">
                <a:latin typeface="Courier New" pitchFamily="49" charset="0"/>
              </a:rPr>
              <a:t>h</a:t>
            </a:r>
          </a:p>
        </p:txBody>
      </p:sp>
      <p:sp>
        <p:nvSpPr>
          <p:cNvPr id="8214" name="Rectangle 98"/>
          <p:cNvSpPr>
            <a:spLocks noChangeArrowheads="1"/>
          </p:cNvSpPr>
          <p:nvPr/>
        </p:nvSpPr>
        <p:spPr bwMode="auto">
          <a:xfrm>
            <a:off x="3371850" y="4708525"/>
            <a:ext cx="1452563" cy="2778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b="1">
                <a:latin typeface="Courier New" pitchFamily="49" charset="0"/>
              </a:rPr>
              <a:t>e</a:t>
            </a:r>
          </a:p>
        </p:txBody>
      </p:sp>
      <p:sp>
        <p:nvSpPr>
          <p:cNvPr id="8215" name="Rectangle 99"/>
          <p:cNvSpPr>
            <a:spLocks noChangeArrowheads="1"/>
          </p:cNvSpPr>
          <p:nvPr/>
        </p:nvSpPr>
        <p:spPr bwMode="auto">
          <a:xfrm>
            <a:off x="1433513" y="3048000"/>
            <a:ext cx="2906712" cy="27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b="1">
                <a:latin typeface="Courier New" pitchFamily="49" charset="0"/>
              </a:rPr>
              <a:t>a</a:t>
            </a:r>
          </a:p>
        </p:txBody>
      </p:sp>
      <p:sp>
        <p:nvSpPr>
          <p:cNvPr id="8216" name="Rectangle 100"/>
          <p:cNvSpPr>
            <a:spLocks noChangeArrowheads="1"/>
          </p:cNvSpPr>
          <p:nvPr/>
        </p:nvSpPr>
        <p:spPr bwMode="auto">
          <a:xfrm>
            <a:off x="1917700" y="3463925"/>
            <a:ext cx="1454150" cy="27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b="1">
                <a:latin typeface="Courier New" pitchFamily="49" charset="0"/>
              </a:rPr>
              <a:t>b</a:t>
            </a:r>
          </a:p>
        </p:txBody>
      </p:sp>
      <p:sp>
        <p:nvSpPr>
          <p:cNvPr id="8217" name="Rectangle 101"/>
          <p:cNvSpPr>
            <a:spLocks noChangeArrowheads="1"/>
          </p:cNvSpPr>
          <p:nvPr/>
        </p:nvSpPr>
        <p:spPr bwMode="auto">
          <a:xfrm>
            <a:off x="2887663" y="3878263"/>
            <a:ext cx="968375" cy="2778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b="1">
                <a:latin typeface="Courier New" pitchFamily="49" charset="0"/>
              </a:rPr>
              <a:t>c</a:t>
            </a:r>
          </a:p>
        </p:txBody>
      </p:sp>
      <p:sp>
        <p:nvSpPr>
          <p:cNvPr id="8218" name="Rectangle 102"/>
          <p:cNvSpPr>
            <a:spLocks noChangeArrowheads="1"/>
          </p:cNvSpPr>
          <p:nvPr/>
        </p:nvSpPr>
        <p:spPr bwMode="auto">
          <a:xfrm>
            <a:off x="2887663" y="4294188"/>
            <a:ext cx="2420937" cy="27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b="1">
                <a:latin typeface="Courier New" pitchFamily="49" charset="0"/>
              </a:rPr>
              <a:t>d</a:t>
            </a:r>
          </a:p>
        </p:txBody>
      </p:sp>
      <p:sp>
        <p:nvSpPr>
          <p:cNvPr id="8219" name="Text Box 103"/>
          <p:cNvSpPr txBox="1">
            <a:spLocks noChangeArrowheads="1"/>
          </p:cNvSpPr>
          <p:nvPr/>
        </p:nvSpPr>
        <p:spPr bwMode="auto">
          <a:xfrm>
            <a:off x="3856038" y="6313488"/>
            <a:ext cx="1592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endParaRPr lang="en-US" sz="1200" b="1">
              <a:solidFill>
                <a:schemeClr val="hlink"/>
              </a:solidFill>
              <a:latin typeface="Courier New" pitchFamily="49" charset="0"/>
            </a:endParaRPr>
          </a:p>
        </p:txBody>
      </p:sp>
      <p:sp>
        <p:nvSpPr>
          <p:cNvPr id="8220" name="Text Box 104"/>
          <p:cNvSpPr txBox="1">
            <a:spLocks noChangeArrowheads="1"/>
          </p:cNvSpPr>
          <p:nvPr/>
        </p:nvSpPr>
        <p:spPr bwMode="auto">
          <a:xfrm>
            <a:off x="1295400"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0</a:t>
            </a:r>
          </a:p>
        </p:txBody>
      </p:sp>
      <p:sp>
        <p:nvSpPr>
          <p:cNvPr id="8221" name="Text Box 105"/>
          <p:cNvSpPr txBox="1">
            <a:spLocks noChangeArrowheads="1"/>
          </p:cNvSpPr>
          <p:nvPr/>
        </p:nvSpPr>
        <p:spPr bwMode="auto">
          <a:xfrm>
            <a:off x="1779588"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1</a:t>
            </a:r>
          </a:p>
        </p:txBody>
      </p:sp>
      <p:sp>
        <p:nvSpPr>
          <p:cNvPr id="8222" name="Text Box 106"/>
          <p:cNvSpPr txBox="1">
            <a:spLocks noChangeArrowheads="1"/>
          </p:cNvSpPr>
          <p:nvPr/>
        </p:nvSpPr>
        <p:spPr bwMode="auto">
          <a:xfrm>
            <a:off x="2263775"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2</a:t>
            </a:r>
          </a:p>
        </p:txBody>
      </p:sp>
      <p:sp>
        <p:nvSpPr>
          <p:cNvPr id="8223" name="Text Box 107"/>
          <p:cNvSpPr txBox="1">
            <a:spLocks noChangeArrowheads="1"/>
          </p:cNvSpPr>
          <p:nvPr/>
        </p:nvSpPr>
        <p:spPr bwMode="auto">
          <a:xfrm>
            <a:off x="2747963"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3</a:t>
            </a:r>
          </a:p>
        </p:txBody>
      </p:sp>
      <p:sp>
        <p:nvSpPr>
          <p:cNvPr id="8224" name="Text Box 108"/>
          <p:cNvSpPr txBox="1">
            <a:spLocks noChangeArrowheads="1"/>
          </p:cNvSpPr>
          <p:nvPr/>
        </p:nvSpPr>
        <p:spPr bwMode="auto">
          <a:xfrm>
            <a:off x="3233738" y="6232525"/>
            <a:ext cx="414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4</a:t>
            </a:r>
          </a:p>
        </p:txBody>
      </p:sp>
      <p:sp>
        <p:nvSpPr>
          <p:cNvPr id="8225" name="Text Box 109"/>
          <p:cNvSpPr txBox="1">
            <a:spLocks noChangeArrowheads="1"/>
          </p:cNvSpPr>
          <p:nvPr/>
        </p:nvSpPr>
        <p:spPr bwMode="auto">
          <a:xfrm>
            <a:off x="3717925" y="6232525"/>
            <a:ext cx="4143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5</a:t>
            </a:r>
          </a:p>
        </p:txBody>
      </p:sp>
      <p:sp>
        <p:nvSpPr>
          <p:cNvPr id="8226" name="Text Box 110"/>
          <p:cNvSpPr txBox="1">
            <a:spLocks noChangeArrowheads="1"/>
          </p:cNvSpPr>
          <p:nvPr/>
        </p:nvSpPr>
        <p:spPr bwMode="auto">
          <a:xfrm>
            <a:off x="4202113" y="6232525"/>
            <a:ext cx="414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6</a:t>
            </a:r>
          </a:p>
        </p:txBody>
      </p:sp>
      <p:sp>
        <p:nvSpPr>
          <p:cNvPr id="8227" name="Text Box 111"/>
          <p:cNvSpPr txBox="1">
            <a:spLocks noChangeArrowheads="1"/>
          </p:cNvSpPr>
          <p:nvPr/>
        </p:nvSpPr>
        <p:spPr bwMode="auto">
          <a:xfrm>
            <a:off x="4686300"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7</a:t>
            </a:r>
          </a:p>
        </p:txBody>
      </p:sp>
      <p:sp>
        <p:nvSpPr>
          <p:cNvPr id="8228" name="Text Box 112"/>
          <p:cNvSpPr txBox="1">
            <a:spLocks noChangeArrowheads="1"/>
          </p:cNvSpPr>
          <p:nvPr/>
        </p:nvSpPr>
        <p:spPr bwMode="auto">
          <a:xfrm>
            <a:off x="5170488"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8</a:t>
            </a:r>
          </a:p>
        </p:txBody>
      </p:sp>
      <p:sp>
        <p:nvSpPr>
          <p:cNvPr id="8229" name="Text Box 113"/>
          <p:cNvSpPr txBox="1">
            <a:spLocks noChangeArrowheads="1"/>
          </p:cNvSpPr>
          <p:nvPr/>
        </p:nvSpPr>
        <p:spPr bwMode="auto">
          <a:xfrm>
            <a:off x="5654675"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9</a:t>
            </a:r>
          </a:p>
        </p:txBody>
      </p:sp>
      <p:sp>
        <p:nvSpPr>
          <p:cNvPr id="8230" name="Text Box 114"/>
          <p:cNvSpPr txBox="1">
            <a:spLocks noChangeArrowheads="1"/>
          </p:cNvSpPr>
          <p:nvPr/>
        </p:nvSpPr>
        <p:spPr bwMode="auto">
          <a:xfrm>
            <a:off x="6070600" y="6232525"/>
            <a:ext cx="4143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10</a:t>
            </a:r>
          </a:p>
        </p:txBody>
      </p:sp>
      <p:sp>
        <p:nvSpPr>
          <p:cNvPr id="8231" name="Line 115"/>
          <p:cNvSpPr>
            <a:spLocks noChangeShapeType="1"/>
          </p:cNvSpPr>
          <p:nvPr/>
        </p:nvSpPr>
        <p:spPr bwMode="auto">
          <a:xfrm>
            <a:off x="6554788" y="6232525"/>
            <a:ext cx="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E33BF9B-760F-4DEC-AB2C-8EA237FDC8E4}" type="slidenum">
              <a:rPr lang="en-US"/>
              <a:pPr/>
              <a:t>60</a:t>
            </a:fld>
            <a:endParaRPr lang="en-US" sz="1400"/>
          </a:p>
        </p:txBody>
      </p:sp>
      <p:sp>
        <p:nvSpPr>
          <p:cNvPr id="570370" name="Rectangle 2"/>
          <p:cNvSpPr>
            <a:spLocks noGrp="1" noChangeArrowheads="1"/>
          </p:cNvSpPr>
          <p:nvPr>
            <p:ph type="title"/>
          </p:nvPr>
        </p:nvSpPr>
        <p:spPr/>
        <p:txBody>
          <a:bodyPr/>
          <a:lstStyle/>
          <a:p>
            <a:r>
              <a:rPr lang="en-US"/>
              <a:t>Shortest Paths:  Practical Improvements</a:t>
            </a:r>
          </a:p>
        </p:txBody>
      </p:sp>
      <p:sp>
        <p:nvSpPr>
          <p:cNvPr id="570371" name="Rectangle 3"/>
          <p:cNvSpPr>
            <a:spLocks noGrp="1" noChangeArrowheads="1"/>
          </p:cNvSpPr>
          <p:nvPr>
            <p:ph type="body" idx="1"/>
          </p:nvPr>
        </p:nvSpPr>
        <p:spPr>
          <a:xfrm>
            <a:off x="609600" y="914400"/>
            <a:ext cx="8001000" cy="5410200"/>
          </a:xfrm>
        </p:spPr>
        <p:txBody>
          <a:bodyPr/>
          <a:lstStyle/>
          <a:p>
            <a:r>
              <a:rPr lang="en-US"/>
              <a:t>Practical improvements.</a:t>
            </a:r>
          </a:p>
          <a:p>
            <a:pPr lvl="1"/>
            <a:r>
              <a:rPr lang="en-US"/>
              <a:t>Maintain only one array M[v] = shortest v-t path that we have</a:t>
            </a:r>
            <a:br>
              <a:rPr lang="en-US"/>
            </a:br>
            <a:r>
              <a:rPr lang="en-US"/>
              <a:t>found so far.</a:t>
            </a:r>
          </a:p>
          <a:p>
            <a:pPr lvl="1"/>
            <a:r>
              <a:rPr lang="en-US"/>
              <a:t>No need to check edges of the form (v, w) unless M[w] changed</a:t>
            </a:r>
            <a:br>
              <a:rPr lang="en-US"/>
            </a:br>
            <a:r>
              <a:rPr lang="en-US"/>
              <a:t>in previous iteration.</a:t>
            </a:r>
          </a:p>
          <a:p>
            <a:pPr lvl="1"/>
            <a:endParaRPr lang="en-US"/>
          </a:p>
          <a:p>
            <a:r>
              <a:rPr lang="en-US"/>
              <a:t>Theorem.  </a:t>
            </a:r>
            <a:r>
              <a:rPr lang="en-US">
                <a:solidFill>
                  <a:schemeClr val="tx1"/>
                </a:solidFill>
              </a:rPr>
              <a:t>Throughout the algorithm, M[v] is length of some v-t path, and after i rounds of updates, the value M[v] is no larger than the</a:t>
            </a:r>
            <a:r>
              <a:rPr lang="en-US">
                <a:solidFill>
                  <a:schemeClr val="tx1"/>
                </a:solidFill>
                <a:sym typeface="Symbol" pitchFamily="48" charset="2"/>
              </a:rPr>
              <a:t> length of shortest v-t path using  i edges.</a:t>
            </a:r>
            <a:endParaRPr lang="en-US"/>
          </a:p>
          <a:p>
            <a:pPr lvl="1"/>
            <a:endParaRPr lang="en-US"/>
          </a:p>
          <a:p>
            <a:r>
              <a:rPr lang="en-US"/>
              <a:t>Overall impact.</a:t>
            </a:r>
          </a:p>
          <a:p>
            <a:pPr lvl="1"/>
            <a:r>
              <a:rPr lang="en-US"/>
              <a:t>Memory:  O(m + n).</a:t>
            </a:r>
          </a:p>
          <a:p>
            <a:pPr lvl="1"/>
            <a:r>
              <a:rPr lang="en-US"/>
              <a:t>Running time:  O(mn) worst case, but substantially faster in practice.</a:t>
            </a:r>
          </a:p>
        </p:txBody>
      </p:sp>
    </p:spTree>
    <p:extLst>
      <p:ext uri="{BB962C8B-B14F-4D97-AF65-F5344CB8AC3E}">
        <p14:creationId xmlns:p14="http://schemas.microsoft.com/office/powerpoint/2010/main" val="3964301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7E5A5A9-D42A-4464-A343-8534968DF9B5}" type="slidenum">
              <a:rPr lang="en-US"/>
              <a:pPr/>
              <a:t>61</a:t>
            </a:fld>
            <a:endParaRPr lang="en-US" sz="1400"/>
          </a:p>
        </p:txBody>
      </p:sp>
      <p:sp>
        <p:nvSpPr>
          <p:cNvPr id="572418" name="Rectangle 2"/>
          <p:cNvSpPr>
            <a:spLocks noGrp="1" noChangeArrowheads="1"/>
          </p:cNvSpPr>
          <p:nvPr>
            <p:ph type="title"/>
          </p:nvPr>
        </p:nvSpPr>
        <p:spPr/>
        <p:txBody>
          <a:bodyPr/>
          <a:lstStyle/>
          <a:p>
            <a:r>
              <a:rPr lang="en-US"/>
              <a:t>Bellman-Ford:  Efficient Implementation</a:t>
            </a:r>
          </a:p>
        </p:txBody>
      </p:sp>
      <p:sp>
        <p:nvSpPr>
          <p:cNvPr id="572423" name="Text Box 7"/>
          <p:cNvSpPr txBox="1">
            <a:spLocks noChangeArrowheads="1"/>
          </p:cNvSpPr>
          <p:nvPr/>
        </p:nvSpPr>
        <p:spPr bwMode="auto">
          <a:xfrm>
            <a:off x="1143000" y="1174750"/>
            <a:ext cx="7467600" cy="5073650"/>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p>
            <a:r>
              <a:rPr lang="en-US" sz="1600" b="1">
                <a:latin typeface="Courier New" pitchFamily="48" charset="0"/>
              </a:rPr>
              <a:t>Push-Based-Shortest-Path(G, s, t) {</a:t>
            </a:r>
          </a:p>
          <a:p>
            <a:r>
              <a:rPr lang="en-US" sz="1600" b="1">
                <a:solidFill>
                  <a:srgbClr val="003399"/>
                </a:solidFill>
                <a:latin typeface="Courier New" pitchFamily="48" charset="0"/>
              </a:rPr>
              <a:t>   foreach</a:t>
            </a:r>
            <a:r>
              <a:rPr lang="en-US" sz="1600" b="1">
                <a:latin typeface="Courier New" pitchFamily="48" charset="0"/>
              </a:rPr>
              <a:t> node v </a:t>
            </a:r>
            <a:r>
              <a:rPr lang="en-US" sz="1600" b="1">
                <a:latin typeface="Courier New" pitchFamily="48" charset="0"/>
                <a:sym typeface="Symbol" pitchFamily="48" charset="2"/>
              </a:rPr>
              <a:t></a:t>
            </a:r>
            <a:r>
              <a:rPr lang="en-US" sz="1600" b="1">
                <a:latin typeface="Courier New" pitchFamily="48" charset="0"/>
              </a:rPr>
              <a:t> V {</a:t>
            </a:r>
          </a:p>
          <a:p>
            <a:r>
              <a:rPr lang="en-US" sz="1600" b="1">
                <a:latin typeface="Courier New" pitchFamily="48" charset="0"/>
              </a:rPr>
              <a:t>      M[v] </a:t>
            </a:r>
            <a:r>
              <a:rPr lang="en-US" sz="1600" b="1">
                <a:latin typeface="Courier New" pitchFamily="48" charset="0"/>
                <a:sym typeface="Symbol" pitchFamily="48" charset="2"/>
              </a:rPr>
              <a:t></a:t>
            </a:r>
            <a:r>
              <a:rPr lang="en-US" sz="1600" b="1">
                <a:latin typeface="Courier New" pitchFamily="48" charset="0"/>
              </a:rPr>
              <a:t> </a:t>
            </a:r>
            <a:r>
              <a:rPr lang="en-US" sz="1600" b="1">
                <a:latin typeface="Courier New" pitchFamily="48" charset="0"/>
                <a:sym typeface="Symbol" pitchFamily="48" charset="2"/>
              </a:rPr>
              <a:t></a:t>
            </a:r>
          </a:p>
          <a:p>
            <a:r>
              <a:rPr lang="en-US" sz="1600" b="1">
                <a:latin typeface="Courier New" pitchFamily="48" charset="0"/>
                <a:sym typeface="Symbol" pitchFamily="48" charset="2"/>
              </a:rPr>
              <a:t>      successor[v]   </a:t>
            </a:r>
          </a:p>
          <a:p>
            <a:r>
              <a:rPr lang="en-US" sz="1600" b="1">
                <a:latin typeface="Courier New" pitchFamily="48" charset="0"/>
                <a:sym typeface="Symbol" pitchFamily="48" charset="2"/>
              </a:rPr>
              <a:t>   }</a:t>
            </a:r>
            <a:endParaRPr lang="en-US" sz="1600" b="1">
              <a:latin typeface="Courier New" pitchFamily="48" charset="0"/>
            </a:endParaRPr>
          </a:p>
          <a:p>
            <a:endParaRPr lang="en-US" sz="1600" b="1">
              <a:latin typeface="Courier New" pitchFamily="48" charset="0"/>
            </a:endParaRPr>
          </a:p>
          <a:p>
            <a:r>
              <a:rPr lang="en-US" sz="1600" b="1">
                <a:latin typeface="Courier New" pitchFamily="48" charset="0"/>
              </a:rPr>
              <a:t>   M[t] = 0</a:t>
            </a:r>
          </a:p>
          <a:p>
            <a:r>
              <a:rPr lang="en-US" sz="1600" b="1">
                <a:latin typeface="Courier New" pitchFamily="48" charset="0"/>
              </a:rPr>
              <a:t>   </a:t>
            </a:r>
            <a:r>
              <a:rPr lang="en-US" sz="1600" b="1">
                <a:solidFill>
                  <a:srgbClr val="003399"/>
                </a:solidFill>
                <a:latin typeface="Courier New" pitchFamily="48" charset="0"/>
              </a:rPr>
              <a:t>for</a:t>
            </a:r>
            <a:r>
              <a:rPr lang="en-US" sz="1600" b="1">
                <a:latin typeface="Courier New" pitchFamily="48" charset="0"/>
              </a:rPr>
              <a:t> i = 1 to n-1 {</a:t>
            </a:r>
          </a:p>
          <a:p>
            <a:r>
              <a:rPr lang="en-US" sz="1600" b="1">
                <a:latin typeface="Courier New" pitchFamily="48" charset="0"/>
              </a:rPr>
              <a:t>      </a:t>
            </a:r>
            <a:r>
              <a:rPr lang="en-US" sz="1600" b="1">
                <a:solidFill>
                  <a:srgbClr val="003399"/>
                </a:solidFill>
                <a:latin typeface="Courier New" pitchFamily="48" charset="0"/>
              </a:rPr>
              <a:t>foreach</a:t>
            </a:r>
            <a:r>
              <a:rPr lang="en-US" sz="1600" b="1">
                <a:latin typeface="Courier New" pitchFamily="48" charset="0"/>
              </a:rPr>
              <a:t> node w </a:t>
            </a:r>
            <a:r>
              <a:rPr lang="en-US" sz="1600" b="1">
                <a:latin typeface="Courier New" pitchFamily="48" charset="0"/>
                <a:sym typeface="Symbol" pitchFamily="48" charset="2"/>
              </a:rPr>
              <a:t> </a:t>
            </a:r>
            <a:r>
              <a:rPr lang="en-US" sz="1600" b="1">
                <a:latin typeface="Courier New" pitchFamily="48" charset="0"/>
              </a:rPr>
              <a:t>V {</a:t>
            </a:r>
          </a:p>
          <a:p>
            <a:r>
              <a:rPr lang="en-US" sz="1600" b="1">
                <a:solidFill>
                  <a:srgbClr val="003399"/>
                </a:solidFill>
                <a:latin typeface="Courier New" pitchFamily="48" charset="0"/>
              </a:rPr>
              <a:t>      if</a:t>
            </a:r>
            <a:r>
              <a:rPr lang="en-US" sz="1600" b="1">
                <a:latin typeface="Courier New" pitchFamily="48" charset="0"/>
              </a:rPr>
              <a:t> (M[w] has been updated in previous iteration) {</a:t>
            </a:r>
          </a:p>
          <a:p>
            <a:r>
              <a:rPr lang="en-US" sz="1600" b="1">
                <a:latin typeface="Courier New" pitchFamily="48" charset="0"/>
              </a:rPr>
              <a:t>         </a:t>
            </a:r>
            <a:r>
              <a:rPr lang="en-US" sz="1600" b="1">
                <a:solidFill>
                  <a:srgbClr val="003399"/>
                </a:solidFill>
                <a:latin typeface="Courier New" pitchFamily="48" charset="0"/>
              </a:rPr>
              <a:t>foreach</a:t>
            </a:r>
            <a:r>
              <a:rPr lang="en-US" sz="1600" b="1">
                <a:latin typeface="Courier New" pitchFamily="48" charset="0"/>
              </a:rPr>
              <a:t> node v such that (v, w) </a:t>
            </a:r>
            <a:r>
              <a:rPr lang="en-US" sz="1600" b="1">
                <a:latin typeface="Courier New" pitchFamily="48" charset="0"/>
                <a:sym typeface="Symbol" pitchFamily="48" charset="2"/>
              </a:rPr>
              <a:t> E</a:t>
            </a:r>
            <a:r>
              <a:rPr lang="en-US" sz="1600" b="1">
                <a:latin typeface="Courier New" pitchFamily="48" charset="0"/>
              </a:rPr>
              <a:t> {</a:t>
            </a:r>
          </a:p>
          <a:p>
            <a:r>
              <a:rPr lang="en-US" sz="1600" b="1">
                <a:latin typeface="Courier New" pitchFamily="48" charset="0"/>
              </a:rPr>
              <a:t>            </a:t>
            </a:r>
            <a:r>
              <a:rPr lang="en-US" sz="1600" b="1">
                <a:solidFill>
                  <a:srgbClr val="003399"/>
                </a:solidFill>
                <a:latin typeface="Courier New" pitchFamily="48" charset="0"/>
              </a:rPr>
              <a:t>if</a:t>
            </a:r>
            <a:r>
              <a:rPr lang="en-US" sz="1600" b="1">
                <a:latin typeface="Courier New" pitchFamily="48" charset="0"/>
              </a:rPr>
              <a:t> (M[v] &gt; M[w] + c</a:t>
            </a:r>
            <a:r>
              <a:rPr lang="en-US" sz="1600" b="1" baseline="-25000">
                <a:latin typeface="Courier New" pitchFamily="48" charset="0"/>
              </a:rPr>
              <a:t>vw</a:t>
            </a:r>
            <a:r>
              <a:rPr lang="en-US" sz="1600" b="1">
                <a:latin typeface="Courier New" pitchFamily="48" charset="0"/>
              </a:rPr>
              <a:t>) {</a:t>
            </a:r>
          </a:p>
          <a:p>
            <a:r>
              <a:rPr lang="en-US" sz="1600" b="1">
                <a:latin typeface="Courier New" pitchFamily="48" charset="0"/>
              </a:rPr>
              <a:t>               M[v] </a:t>
            </a:r>
            <a:r>
              <a:rPr lang="en-US" sz="1600" b="1">
                <a:latin typeface="Courier New" pitchFamily="48" charset="0"/>
                <a:sym typeface="Symbol" pitchFamily="48" charset="2"/>
              </a:rPr>
              <a:t></a:t>
            </a:r>
            <a:r>
              <a:rPr lang="en-US" sz="1600" b="1">
                <a:latin typeface="Courier New" pitchFamily="48" charset="0"/>
              </a:rPr>
              <a:t> M[w] + c</a:t>
            </a:r>
            <a:r>
              <a:rPr lang="en-US" sz="1600" b="1" baseline="-25000">
                <a:latin typeface="Courier New" pitchFamily="48" charset="0"/>
              </a:rPr>
              <a:t>vw</a:t>
            </a:r>
            <a:r>
              <a:rPr lang="en-US" sz="1600" b="1">
                <a:latin typeface="Courier New" pitchFamily="48" charset="0"/>
              </a:rPr>
              <a:t> </a:t>
            </a:r>
          </a:p>
          <a:p>
            <a:r>
              <a:rPr lang="en-US" sz="1600" b="1">
                <a:latin typeface="Courier New" pitchFamily="48" charset="0"/>
              </a:rPr>
              <a:t>               successor[v] </a:t>
            </a:r>
            <a:r>
              <a:rPr lang="en-US" sz="1600" b="1">
                <a:latin typeface="Courier New" pitchFamily="48" charset="0"/>
                <a:sym typeface="Symbol" pitchFamily="48" charset="2"/>
              </a:rPr>
              <a:t></a:t>
            </a:r>
            <a:r>
              <a:rPr lang="en-US" sz="1600" b="1">
                <a:latin typeface="Courier New" pitchFamily="48" charset="0"/>
              </a:rPr>
              <a:t> w</a:t>
            </a:r>
          </a:p>
          <a:p>
            <a:r>
              <a:rPr lang="en-US" sz="1600" b="1">
                <a:latin typeface="Courier New" pitchFamily="48" charset="0"/>
                <a:sym typeface="Symbol" pitchFamily="48" charset="2"/>
              </a:rPr>
              <a:t>            }</a:t>
            </a:r>
          </a:p>
          <a:p>
            <a:r>
              <a:rPr lang="en-US" sz="1600" b="1">
                <a:latin typeface="Courier New" pitchFamily="48" charset="0"/>
                <a:sym typeface="Symbol" pitchFamily="48" charset="2"/>
              </a:rPr>
              <a:t>         }</a:t>
            </a:r>
            <a:endParaRPr lang="en-US" sz="1600" b="1">
              <a:latin typeface="Courier New" pitchFamily="48" charset="0"/>
            </a:endParaRPr>
          </a:p>
          <a:p>
            <a:r>
              <a:rPr lang="en-US" sz="1600" b="1">
                <a:latin typeface="Courier New" pitchFamily="48" charset="0"/>
              </a:rPr>
              <a:t>      }</a:t>
            </a:r>
          </a:p>
          <a:p>
            <a:r>
              <a:rPr lang="en-US" sz="1600" b="1">
                <a:latin typeface="Courier New" pitchFamily="48" charset="0"/>
              </a:rPr>
              <a:t>      If no M[w] value changed in iteration i, stop.</a:t>
            </a:r>
          </a:p>
          <a:p>
            <a:r>
              <a:rPr lang="en-US" sz="1600" b="1">
                <a:latin typeface="Courier New" pitchFamily="48" charset="0"/>
              </a:rPr>
              <a:t>   }</a:t>
            </a:r>
          </a:p>
          <a:p>
            <a:r>
              <a:rPr lang="en-US" sz="1600" b="1">
                <a:latin typeface="Courier New" pitchFamily="48" charset="0"/>
              </a:rPr>
              <a:t>}</a:t>
            </a:r>
          </a:p>
        </p:txBody>
      </p:sp>
    </p:spTree>
    <p:extLst>
      <p:ext uri="{BB962C8B-B14F-4D97-AF65-F5344CB8AC3E}">
        <p14:creationId xmlns:p14="http://schemas.microsoft.com/office/powerpoint/2010/main" val="24986509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ctrTitle"/>
          </p:nvPr>
        </p:nvSpPr>
        <p:spPr>
          <a:noFill/>
          <a:ln/>
        </p:spPr>
        <p:txBody>
          <a:bodyPr/>
          <a:lstStyle/>
          <a:p>
            <a:r>
              <a:rPr lang="en-US"/>
              <a:t>6.9  Distance Vector Protocol</a:t>
            </a:r>
          </a:p>
        </p:txBody>
      </p:sp>
    </p:spTree>
    <p:extLst>
      <p:ext uri="{BB962C8B-B14F-4D97-AF65-F5344CB8AC3E}">
        <p14:creationId xmlns:p14="http://schemas.microsoft.com/office/powerpoint/2010/main" val="175054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0642A5CE-3147-4902-B1F6-1237E7D71AF0}" type="slidenum">
              <a:rPr lang="en-US"/>
              <a:pPr/>
              <a:t>63</a:t>
            </a:fld>
            <a:endParaRPr lang="en-US" sz="1400"/>
          </a:p>
        </p:txBody>
      </p:sp>
      <p:sp>
        <p:nvSpPr>
          <p:cNvPr id="578562" name="Rectangle 2"/>
          <p:cNvSpPr>
            <a:spLocks noGrp="1" noChangeArrowheads="1"/>
          </p:cNvSpPr>
          <p:nvPr>
            <p:ph type="title"/>
          </p:nvPr>
        </p:nvSpPr>
        <p:spPr/>
        <p:txBody>
          <a:bodyPr/>
          <a:lstStyle/>
          <a:p>
            <a:r>
              <a:rPr lang="en-US"/>
              <a:t>Distance Vector Protocol</a:t>
            </a:r>
          </a:p>
        </p:txBody>
      </p:sp>
      <p:sp>
        <p:nvSpPr>
          <p:cNvPr id="578563" name="Rectangle 3"/>
          <p:cNvSpPr>
            <a:spLocks noGrp="1" noChangeArrowheads="1"/>
          </p:cNvSpPr>
          <p:nvPr>
            <p:ph type="body" idx="1"/>
          </p:nvPr>
        </p:nvSpPr>
        <p:spPr/>
        <p:txBody>
          <a:bodyPr/>
          <a:lstStyle/>
          <a:p>
            <a:r>
              <a:rPr lang="en-US"/>
              <a:t>Communication network.</a:t>
            </a:r>
          </a:p>
          <a:p>
            <a:pPr lvl="1"/>
            <a:r>
              <a:rPr lang="en-US"/>
              <a:t>Node </a:t>
            </a:r>
            <a:r>
              <a:rPr lang="en-US">
                <a:sym typeface="Symbol" pitchFamily="48" charset="2"/>
              </a:rPr>
              <a:t></a:t>
            </a:r>
            <a:r>
              <a:rPr lang="en-US"/>
              <a:t> router.</a:t>
            </a:r>
          </a:p>
          <a:p>
            <a:pPr lvl="1"/>
            <a:r>
              <a:rPr lang="en-US"/>
              <a:t>Edge </a:t>
            </a:r>
            <a:r>
              <a:rPr lang="en-US">
                <a:sym typeface="Symbol" pitchFamily="48" charset="2"/>
              </a:rPr>
              <a:t></a:t>
            </a:r>
            <a:r>
              <a:rPr lang="en-US"/>
              <a:t> direct communication link.</a:t>
            </a:r>
          </a:p>
          <a:p>
            <a:pPr lvl="1"/>
            <a:r>
              <a:rPr lang="en-US"/>
              <a:t>Cost of edge </a:t>
            </a:r>
            <a:r>
              <a:rPr lang="en-US">
                <a:sym typeface="Symbol" pitchFamily="48" charset="2"/>
              </a:rPr>
              <a:t></a:t>
            </a:r>
            <a:r>
              <a:rPr lang="en-US"/>
              <a:t> delay on link.</a:t>
            </a:r>
          </a:p>
          <a:p>
            <a:pPr lvl="1"/>
            <a:endParaRPr lang="en-US"/>
          </a:p>
          <a:p>
            <a:r>
              <a:rPr lang="en-US"/>
              <a:t>Dijkstra's algorithm.  </a:t>
            </a:r>
            <a:r>
              <a:rPr lang="en-US">
                <a:solidFill>
                  <a:schemeClr val="tx1"/>
                </a:solidFill>
              </a:rPr>
              <a:t>Requires global information of network.</a:t>
            </a:r>
          </a:p>
          <a:p>
            <a:endParaRPr lang="en-US"/>
          </a:p>
          <a:p>
            <a:r>
              <a:rPr lang="en-US"/>
              <a:t>Bellman-Ford.  </a:t>
            </a:r>
            <a:r>
              <a:rPr lang="en-US">
                <a:solidFill>
                  <a:schemeClr val="tx1"/>
                </a:solidFill>
              </a:rPr>
              <a:t>Uses only local knowledge of neighboring nodes.</a:t>
            </a:r>
          </a:p>
          <a:p>
            <a:endParaRPr lang="en-US">
              <a:solidFill>
                <a:schemeClr val="tx1"/>
              </a:solidFill>
            </a:endParaRPr>
          </a:p>
          <a:p>
            <a:r>
              <a:rPr lang="en-US"/>
              <a:t>Synchronization.  </a:t>
            </a:r>
            <a:r>
              <a:rPr lang="en-US">
                <a:solidFill>
                  <a:schemeClr val="tx1"/>
                </a:solidFill>
              </a:rPr>
              <a:t>We don't expect routers to run in lockstep. The order in which each </a:t>
            </a:r>
            <a:r>
              <a:rPr lang="en-US" sz="1600">
                <a:solidFill>
                  <a:schemeClr val="tx1"/>
                </a:solidFill>
                <a:latin typeface="Courier New" pitchFamily="48" charset="0"/>
              </a:rPr>
              <a:t>foreach</a:t>
            </a:r>
            <a:r>
              <a:rPr lang="en-US">
                <a:solidFill>
                  <a:schemeClr val="tx1"/>
                </a:solidFill>
              </a:rPr>
              <a:t> loop executes in not important. Moreover, algorithm still converges even if updates are asynchronous.</a:t>
            </a:r>
          </a:p>
        </p:txBody>
      </p:sp>
      <p:sp>
        <p:nvSpPr>
          <p:cNvPr id="578564" name="Line 4"/>
          <p:cNvSpPr>
            <a:spLocks noChangeShapeType="1"/>
          </p:cNvSpPr>
          <p:nvPr/>
        </p:nvSpPr>
        <p:spPr bwMode="auto">
          <a:xfrm flipH="1">
            <a:off x="4213225" y="2141538"/>
            <a:ext cx="228600"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78565" name="Rectangle 5"/>
          <p:cNvSpPr>
            <a:spLocks noChangeArrowheads="1"/>
          </p:cNvSpPr>
          <p:nvPr/>
        </p:nvSpPr>
        <p:spPr bwMode="auto">
          <a:xfrm>
            <a:off x="4518025" y="1981200"/>
            <a:ext cx="3951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200"/>
              <a:t>naturally nonnegative, but Bellman-Ford used anyway!</a:t>
            </a:r>
          </a:p>
        </p:txBody>
      </p:sp>
    </p:spTree>
    <p:extLst>
      <p:ext uri="{BB962C8B-B14F-4D97-AF65-F5344CB8AC3E}">
        <p14:creationId xmlns:p14="http://schemas.microsoft.com/office/powerpoint/2010/main" val="24399448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0"/>
          </p:nvPr>
        </p:nvSpPr>
        <p:spPr/>
        <p:txBody>
          <a:bodyPr/>
          <a:lstStyle/>
          <a:p>
            <a:fld id="{488675DB-28D5-47BC-B1CF-883FCA932F28}" type="slidenum">
              <a:rPr lang="en-US"/>
              <a:pPr/>
              <a:t>64</a:t>
            </a:fld>
            <a:endParaRPr lang="en-US" sz="1400"/>
          </a:p>
        </p:txBody>
      </p:sp>
      <p:sp>
        <p:nvSpPr>
          <p:cNvPr id="579586" name="Rectangle 2"/>
          <p:cNvSpPr>
            <a:spLocks noGrp="1" noChangeArrowheads="1"/>
          </p:cNvSpPr>
          <p:nvPr>
            <p:ph type="title"/>
          </p:nvPr>
        </p:nvSpPr>
        <p:spPr/>
        <p:txBody>
          <a:bodyPr/>
          <a:lstStyle/>
          <a:p>
            <a:r>
              <a:rPr lang="en-US"/>
              <a:t>Distance Vector Protocol</a:t>
            </a:r>
          </a:p>
        </p:txBody>
      </p:sp>
      <p:sp>
        <p:nvSpPr>
          <p:cNvPr id="579587" name="Rectangle 3"/>
          <p:cNvSpPr>
            <a:spLocks noGrp="1" noChangeArrowheads="1"/>
          </p:cNvSpPr>
          <p:nvPr>
            <p:ph type="body" idx="1"/>
          </p:nvPr>
        </p:nvSpPr>
        <p:spPr/>
        <p:txBody>
          <a:bodyPr/>
          <a:lstStyle/>
          <a:p>
            <a:r>
              <a:rPr lang="en-US"/>
              <a:t>Distance vector protocol.</a:t>
            </a:r>
          </a:p>
          <a:p>
            <a:pPr lvl="1"/>
            <a:r>
              <a:rPr lang="en-US"/>
              <a:t>Each router maintains a vector of shortest path lengths to every other node (distances) and the first hop on each path (directions).</a:t>
            </a:r>
          </a:p>
          <a:p>
            <a:pPr lvl="1"/>
            <a:r>
              <a:rPr lang="en-US"/>
              <a:t>Algorithm:  each router performs n separate computations, one for each potential destination node.</a:t>
            </a:r>
          </a:p>
          <a:p>
            <a:pPr lvl="1"/>
            <a:r>
              <a:rPr lang="en-US"/>
              <a:t>"Routing by rumor."</a:t>
            </a:r>
          </a:p>
          <a:p>
            <a:pPr lvl="1"/>
            <a:endParaRPr lang="en-US"/>
          </a:p>
          <a:p>
            <a:r>
              <a:rPr lang="en-US"/>
              <a:t>Ex.  </a:t>
            </a:r>
            <a:r>
              <a:rPr lang="en-US">
                <a:solidFill>
                  <a:schemeClr val="tx1"/>
                </a:solidFill>
              </a:rPr>
              <a:t>RIP, Xerox XNS RIP</a:t>
            </a:r>
            <a:r>
              <a:rPr lang="en-US">
                <a:solidFill>
                  <a:schemeClr val="tx1"/>
                </a:solidFill>
                <a:ea typeface="ヒラギノ角ゴ Pro W3" pitchFamily="48" charset="-128"/>
              </a:rPr>
              <a:t>, </a:t>
            </a:r>
            <a:r>
              <a:rPr lang="en-US">
                <a:solidFill>
                  <a:schemeClr val="tx1"/>
                </a:solidFill>
              </a:rPr>
              <a:t>Novell's IPX RIP</a:t>
            </a:r>
            <a:r>
              <a:rPr lang="en-US">
                <a:solidFill>
                  <a:schemeClr val="tx1"/>
                </a:solidFill>
                <a:ea typeface="ヒラギノ角ゴ Pro W3" pitchFamily="48" charset="-128"/>
              </a:rPr>
              <a:t>, </a:t>
            </a:r>
            <a:r>
              <a:rPr lang="en-US">
                <a:solidFill>
                  <a:schemeClr val="tx1"/>
                </a:solidFill>
              </a:rPr>
              <a:t> Cisco's IGRP, DEC's DNA Phase IV</a:t>
            </a:r>
            <a:r>
              <a:rPr lang="en-US">
                <a:solidFill>
                  <a:schemeClr val="tx1"/>
                </a:solidFill>
                <a:ea typeface="ヒラギノ角ゴ Pro W3" pitchFamily="48" charset="-128"/>
              </a:rPr>
              <a:t>, </a:t>
            </a:r>
            <a:r>
              <a:rPr lang="en-US">
                <a:solidFill>
                  <a:schemeClr val="tx1"/>
                </a:solidFill>
              </a:rPr>
              <a:t>AppleTalk's RTMP.</a:t>
            </a:r>
            <a:endParaRPr lang="en-US"/>
          </a:p>
          <a:p>
            <a:pPr lvl="1"/>
            <a:endParaRPr lang="en-US"/>
          </a:p>
          <a:p>
            <a:r>
              <a:rPr lang="en-US"/>
              <a:t>Caveat.  </a:t>
            </a:r>
            <a:r>
              <a:rPr lang="en-US">
                <a:solidFill>
                  <a:schemeClr val="tx1"/>
                </a:solidFill>
              </a:rPr>
              <a:t>Edge costs may </a:t>
            </a:r>
            <a:r>
              <a:rPr lang="en-US">
                <a:solidFill>
                  <a:schemeClr val="accent1"/>
                </a:solidFill>
              </a:rPr>
              <a:t>change</a:t>
            </a:r>
            <a:r>
              <a:rPr lang="en-US">
                <a:solidFill>
                  <a:schemeClr val="tx1"/>
                </a:solidFill>
              </a:rPr>
              <a:t> during algorithm (or fail completely).</a:t>
            </a:r>
          </a:p>
          <a:p>
            <a:endParaRPr lang="en-US"/>
          </a:p>
        </p:txBody>
      </p:sp>
      <p:sp>
        <p:nvSpPr>
          <p:cNvPr id="579590" name="Oval 6"/>
          <p:cNvSpPr>
            <a:spLocks noChangeAspect="1" noChangeArrowheads="1"/>
          </p:cNvSpPr>
          <p:nvPr/>
        </p:nvSpPr>
        <p:spPr bwMode="auto">
          <a:xfrm>
            <a:off x="5159375" y="5330825"/>
            <a:ext cx="228600" cy="230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t</a:t>
            </a:r>
          </a:p>
        </p:txBody>
      </p:sp>
      <p:sp>
        <p:nvSpPr>
          <p:cNvPr id="579591" name="Oval 7"/>
          <p:cNvSpPr>
            <a:spLocks noChangeAspect="1" noChangeArrowheads="1"/>
          </p:cNvSpPr>
          <p:nvPr/>
        </p:nvSpPr>
        <p:spPr bwMode="auto">
          <a:xfrm>
            <a:off x="3913188" y="5340350"/>
            <a:ext cx="2286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v</a:t>
            </a:r>
          </a:p>
        </p:txBody>
      </p:sp>
      <p:cxnSp>
        <p:nvCxnSpPr>
          <p:cNvPr id="579593" name="AutoShape 9"/>
          <p:cNvCxnSpPr>
            <a:cxnSpLocks noChangeShapeType="1"/>
            <a:stCxn id="579591" idx="6"/>
            <a:endCxn id="579590" idx="2"/>
          </p:cNvCxnSpPr>
          <p:nvPr/>
        </p:nvCxnSpPr>
        <p:spPr bwMode="auto">
          <a:xfrm flipV="1">
            <a:off x="4141788" y="5446713"/>
            <a:ext cx="1017587" cy="7937"/>
          </a:xfrm>
          <a:prstGeom prst="straightConnector1">
            <a:avLst/>
          </a:prstGeom>
          <a:noFill/>
          <a:ln w="9525">
            <a:solidFill>
              <a:schemeClr val="accent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9596" name="Text Box 12"/>
          <p:cNvSpPr txBox="1">
            <a:spLocks noChangeArrowheads="1"/>
          </p:cNvSpPr>
          <p:nvPr/>
        </p:nvSpPr>
        <p:spPr bwMode="auto">
          <a:xfrm>
            <a:off x="4546600" y="5413375"/>
            <a:ext cx="217488"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1</a:t>
            </a:r>
          </a:p>
        </p:txBody>
      </p:sp>
      <p:sp>
        <p:nvSpPr>
          <p:cNvPr id="579598" name="Oval 14"/>
          <p:cNvSpPr>
            <a:spLocks noChangeAspect="1" noChangeArrowheads="1"/>
          </p:cNvSpPr>
          <p:nvPr/>
        </p:nvSpPr>
        <p:spPr bwMode="auto">
          <a:xfrm>
            <a:off x="2667000" y="5345113"/>
            <a:ext cx="228600" cy="228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s</a:t>
            </a:r>
          </a:p>
        </p:txBody>
      </p:sp>
      <p:cxnSp>
        <p:nvCxnSpPr>
          <p:cNvPr id="579599" name="AutoShape 15"/>
          <p:cNvCxnSpPr>
            <a:cxnSpLocks noChangeShapeType="1"/>
            <a:stCxn id="579598" idx="6"/>
            <a:endCxn id="579591" idx="2"/>
          </p:cNvCxnSpPr>
          <p:nvPr/>
        </p:nvCxnSpPr>
        <p:spPr bwMode="auto">
          <a:xfrm flipV="1">
            <a:off x="2895600" y="5454650"/>
            <a:ext cx="1017588" cy="47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9600" name="Text Box 16"/>
          <p:cNvSpPr txBox="1">
            <a:spLocks noChangeArrowheads="1"/>
          </p:cNvSpPr>
          <p:nvPr/>
        </p:nvSpPr>
        <p:spPr bwMode="auto">
          <a:xfrm>
            <a:off x="3300413" y="5418138"/>
            <a:ext cx="217487"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1</a:t>
            </a:r>
          </a:p>
        </p:txBody>
      </p:sp>
      <p:cxnSp>
        <p:nvCxnSpPr>
          <p:cNvPr id="579601" name="AutoShape 17"/>
          <p:cNvCxnSpPr>
            <a:cxnSpLocks noChangeShapeType="1"/>
            <a:stCxn id="579591" idx="1"/>
            <a:endCxn id="579598" idx="7"/>
          </p:cNvCxnSpPr>
          <p:nvPr/>
        </p:nvCxnSpPr>
        <p:spPr bwMode="auto">
          <a:xfrm rot="16200000" flipH="1" flipV="1">
            <a:off x="3402013" y="4833938"/>
            <a:ext cx="4762" cy="1084262"/>
          </a:xfrm>
          <a:prstGeom prst="curvedConnector3">
            <a:avLst>
              <a:gd name="adj1" fmla="val -5500000"/>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9602" name="Text Box 18"/>
          <p:cNvSpPr txBox="1">
            <a:spLocks noChangeArrowheads="1"/>
          </p:cNvSpPr>
          <p:nvPr/>
        </p:nvSpPr>
        <p:spPr bwMode="auto">
          <a:xfrm>
            <a:off x="3295650" y="4999038"/>
            <a:ext cx="217488"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1</a:t>
            </a:r>
          </a:p>
        </p:txBody>
      </p:sp>
      <p:sp>
        <p:nvSpPr>
          <p:cNvPr id="579603" name="Rectangle 19"/>
          <p:cNvSpPr>
            <a:spLocks noChangeArrowheads="1"/>
          </p:cNvSpPr>
          <p:nvPr/>
        </p:nvSpPr>
        <p:spPr bwMode="auto">
          <a:xfrm>
            <a:off x="4267200" y="5865813"/>
            <a:ext cx="727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200"/>
              <a:t>deleted</a:t>
            </a:r>
          </a:p>
        </p:txBody>
      </p:sp>
      <p:sp>
        <p:nvSpPr>
          <p:cNvPr id="579604" name="Line 20"/>
          <p:cNvSpPr>
            <a:spLocks noChangeShapeType="1"/>
          </p:cNvSpPr>
          <p:nvPr/>
        </p:nvSpPr>
        <p:spPr bwMode="auto">
          <a:xfrm flipV="1">
            <a:off x="4643438" y="5648325"/>
            <a:ext cx="0" cy="2286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79605" name="Rectangle 21"/>
          <p:cNvSpPr>
            <a:spLocks noChangeArrowheads="1"/>
          </p:cNvSpPr>
          <p:nvPr/>
        </p:nvSpPr>
        <p:spPr bwMode="auto">
          <a:xfrm>
            <a:off x="5911850" y="5292725"/>
            <a:ext cx="1912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"counting to infinity"</a:t>
            </a:r>
          </a:p>
        </p:txBody>
      </p:sp>
      <p:sp>
        <p:nvSpPr>
          <p:cNvPr id="579606" name="Rectangle 22"/>
          <p:cNvSpPr>
            <a:spLocks noChangeArrowheads="1"/>
          </p:cNvSpPr>
          <p:nvPr/>
        </p:nvSpPr>
        <p:spPr bwMode="auto">
          <a:xfrm>
            <a:off x="2633663" y="5624513"/>
            <a:ext cx="277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200"/>
              <a:t>2</a:t>
            </a:r>
          </a:p>
        </p:txBody>
      </p:sp>
      <p:sp>
        <p:nvSpPr>
          <p:cNvPr id="579607" name="Rectangle 23"/>
          <p:cNvSpPr>
            <a:spLocks noChangeArrowheads="1"/>
          </p:cNvSpPr>
          <p:nvPr/>
        </p:nvSpPr>
        <p:spPr bwMode="auto">
          <a:xfrm>
            <a:off x="3886200" y="5629275"/>
            <a:ext cx="252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200"/>
              <a:t>1</a:t>
            </a:r>
          </a:p>
        </p:txBody>
      </p:sp>
    </p:spTree>
    <p:extLst>
      <p:ext uri="{BB962C8B-B14F-4D97-AF65-F5344CB8AC3E}">
        <p14:creationId xmlns:p14="http://schemas.microsoft.com/office/powerpoint/2010/main" val="1724754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A38B55C2-E379-4F7F-AB7C-D35C2882D68B}" type="slidenum">
              <a:rPr lang="en-US"/>
              <a:pPr/>
              <a:t>65</a:t>
            </a:fld>
            <a:endParaRPr lang="en-US" sz="1400"/>
          </a:p>
        </p:txBody>
      </p:sp>
      <p:sp>
        <p:nvSpPr>
          <p:cNvPr id="580610" name="Rectangle 2"/>
          <p:cNvSpPr>
            <a:spLocks noGrp="1" noChangeArrowheads="1"/>
          </p:cNvSpPr>
          <p:nvPr>
            <p:ph type="title"/>
          </p:nvPr>
        </p:nvSpPr>
        <p:spPr/>
        <p:txBody>
          <a:bodyPr/>
          <a:lstStyle/>
          <a:p>
            <a:r>
              <a:rPr lang="en-US"/>
              <a:t>Path Vector Protocols</a:t>
            </a:r>
          </a:p>
        </p:txBody>
      </p:sp>
      <p:sp>
        <p:nvSpPr>
          <p:cNvPr id="580611" name="Rectangle 3"/>
          <p:cNvSpPr>
            <a:spLocks noGrp="1" noChangeArrowheads="1"/>
          </p:cNvSpPr>
          <p:nvPr>
            <p:ph type="body" idx="1"/>
          </p:nvPr>
        </p:nvSpPr>
        <p:spPr/>
        <p:txBody>
          <a:bodyPr/>
          <a:lstStyle/>
          <a:p>
            <a:r>
              <a:rPr lang="en-US"/>
              <a:t>Link state routing.</a:t>
            </a:r>
          </a:p>
          <a:p>
            <a:pPr lvl="1"/>
            <a:r>
              <a:rPr lang="en-US"/>
              <a:t>Each router also stores the entire path.</a:t>
            </a:r>
          </a:p>
          <a:p>
            <a:pPr lvl="1"/>
            <a:r>
              <a:rPr lang="en-US"/>
              <a:t>Based on Dijkstra's algorithm.</a:t>
            </a:r>
          </a:p>
          <a:p>
            <a:pPr lvl="1"/>
            <a:r>
              <a:rPr lang="en-US"/>
              <a:t>Avoids "counting-to-infinity" problem and related difficulties.</a:t>
            </a:r>
          </a:p>
          <a:p>
            <a:pPr lvl="1"/>
            <a:r>
              <a:rPr lang="en-US"/>
              <a:t>Requires significantly more storage.</a:t>
            </a:r>
          </a:p>
          <a:p>
            <a:pPr lvl="1"/>
            <a:endParaRPr lang="en-US"/>
          </a:p>
          <a:p>
            <a:pPr lvl="1"/>
            <a:endParaRPr lang="en-US"/>
          </a:p>
          <a:p>
            <a:r>
              <a:rPr lang="en-US"/>
              <a:t>Ex.  </a:t>
            </a:r>
            <a:r>
              <a:rPr lang="en-US">
                <a:solidFill>
                  <a:schemeClr val="tx1"/>
                </a:solidFill>
              </a:rPr>
              <a:t>Border Gateway Protocol (BGP), Open Shortest Path First (OSPF).</a:t>
            </a:r>
            <a:endParaRPr lang="en-US"/>
          </a:p>
        </p:txBody>
      </p:sp>
      <p:sp>
        <p:nvSpPr>
          <p:cNvPr id="580624" name="Rectangle 16"/>
          <p:cNvSpPr>
            <a:spLocks noChangeArrowheads="1"/>
          </p:cNvSpPr>
          <p:nvPr/>
        </p:nvSpPr>
        <p:spPr bwMode="auto">
          <a:xfrm>
            <a:off x="5670550" y="1044575"/>
            <a:ext cx="2652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200"/>
              <a:t>not just the distance and first hop</a:t>
            </a:r>
          </a:p>
        </p:txBody>
      </p:sp>
      <p:sp>
        <p:nvSpPr>
          <p:cNvPr id="580625" name="Line 17"/>
          <p:cNvSpPr>
            <a:spLocks noChangeShapeType="1"/>
          </p:cNvSpPr>
          <p:nvPr/>
        </p:nvSpPr>
        <p:spPr bwMode="auto">
          <a:xfrm flipH="1">
            <a:off x="5334000" y="1219200"/>
            <a:ext cx="22860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extLst>
      <p:ext uri="{BB962C8B-B14F-4D97-AF65-F5344CB8AC3E}">
        <p14:creationId xmlns:p14="http://schemas.microsoft.com/office/powerpoint/2010/main" val="1596976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noFill/>
          <a:ln/>
        </p:spPr>
        <p:txBody>
          <a:bodyPr/>
          <a:lstStyle/>
          <a:p>
            <a:r>
              <a:rPr lang="en-US"/>
              <a:t>6.10  Negative Cycles in a Graph</a:t>
            </a:r>
          </a:p>
        </p:txBody>
      </p:sp>
    </p:spTree>
    <p:extLst>
      <p:ext uri="{BB962C8B-B14F-4D97-AF65-F5344CB8AC3E}">
        <p14:creationId xmlns:p14="http://schemas.microsoft.com/office/powerpoint/2010/main" val="488441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0"/>
          </p:nvPr>
        </p:nvSpPr>
        <p:spPr/>
        <p:txBody>
          <a:bodyPr/>
          <a:lstStyle/>
          <a:p>
            <a:fld id="{7A82CBB6-AA99-4A29-9585-0992BC76F119}" type="slidenum">
              <a:rPr lang="en-US"/>
              <a:pPr/>
              <a:t>67</a:t>
            </a:fld>
            <a:endParaRPr lang="en-US" sz="1400"/>
          </a:p>
        </p:txBody>
      </p:sp>
      <p:sp>
        <p:nvSpPr>
          <p:cNvPr id="585730" name="Rectangle 2"/>
          <p:cNvSpPr>
            <a:spLocks noGrp="1" noChangeArrowheads="1"/>
          </p:cNvSpPr>
          <p:nvPr>
            <p:ph type="title"/>
          </p:nvPr>
        </p:nvSpPr>
        <p:spPr/>
        <p:txBody>
          <a:bodyPr/>
          <a:lstStyle/>
          <a:p>
            <a:r>
              <a:rPr lang="en-US"/>
              <a:t>Detecting Negative Cycles</a:t>
            </a:r>
          </a:p>
        </p:txBody>
      </p:sp>
      <p:sp>
        <p:nvSpPr>
          <p:cNvPr id="585731" name="Rectangle 3"/>
          <p:cNvSpPr>
            <a:spLocks noGrp="1" noChangeArrowheads="1"/>
          </p:cNvSpPr>
          <p:nvPr>
            <p:ph type="body" idx="1"/>
          </p:nvPr>
        </p:nvSpPr>
        <p:spPr/>
        <p:txBody>
          <a:bodyPr/>
          <a:lstStyle/>
          <a:p>
            <a:r>
              <a:rPr lang="en-US"/>
              <a:t>Lemma.  </a:t>
            </a:r>
            <a:r>
              <a:rPr lang="en-US">
                <a:solidFill>
                  <a:schemeClr val="tx1"/>
                </a:solidFill>
              </a:rPr>
              <a:t>If OPT(n,v) = OPT(n-1,v) for all v, then no negative cycles.</a:t>
            </a:r>
          </a:p>
          <a:p>
            <a:r>
              <a:rPr lang="en-US"/>
              <a:t>Pf.  </a:t>
            </a:r>
            <a:r>
              <a:rPr lang="en-US">
                <a:solidFill>
                  <a:schemeClr val="tx1"/>
                </a:solidFill>
              </a:rPr>
              <a:t>Bellman-Ford algorithm.</a:t>
            </a:r>
          </a:p>
          <a:p>
            <a:endParaRPr lang="en-US"/>
          </a:p>
          <a:p>
            <a:r>
              <a:rPr lang="en-US"/>
              <a:t>Lemma.  </a:t>
            </a:r>
            <a:r>
              <a:rPr lang="en-US">
                <a:solidFill>
                  <a:schemeClr val="tx1"/>
                </a:solidFill>
              </a:rPr>
              <a:t>If OPT(n,v) </a:t>
            </a:r>
            <a:r>
              <a:rPr lang="en-US">
                <a:solidFill>
                  <a:schemeClr val="tx1"/>
                </a:solidFill>
                <a:sym typeface="Symbol" pitchFamily="48" charset="2"/>
              </a:rPr>
              <a:t>&lt;</a:t>
            </a:r>
            <a:r>
              <a:rPr lang="en-US">
                <a:solidFill>
                  <a:schemeClr val="tx1"/>
                </a:solidFill>
              </a:rPr>
              <a:t> OPT(n-1,v) for some node v, then (any) shortest path from v to t contains a cycle W.  Moreover W has negative cost.</a:t>
            </a:r>
          </a:p>
          <a:p>
            <a:endParaRPr lang="en-US"/>
          </a:p>
          <a:p>
            <a:r>
              <a:rPr lang="en-US"/>
              <a:t>Pf.  </a:t>
            </a:r>
            <a:r>
              <a:rPr lang="en-US">
                <a:solidFill>
                  <a:schemeClr val="hlink"/>
                </a:solidFill>
              </a:rPr>
              <a:t>(by contradiction)</a:t>
            </a:r>
          </a:p>
          <a:p>
            <a:pPr lvl="1"/>
            <a:r>
              <a:rPr lang="en-US"/>
              <a:t>Since OPT(n,v) &lt; OPT(n-1,v), we know P has exactly n edges.</a:t>
            </a:r>
          </a:p>
          <a:p>
            <a:pPr lvl="1"/>
            <a:r>
              <a:rPr lang="en-US"/>
              <a:t>By pigeonhole principle, P must contain a directed cycle W.</a:t>
            </a:r>
          </a:p>
          <a:p>
            <a:pPr lvl="1"/>
            <a:r>
              <a:rPr lang="en-US"/>
              <a:t>Deleting W yields a v-t path with &lt; n edges  </a:t>
            </a:r>
            <a:r>
              <a:rPr lang="en-US">
                <a:sym typeface="Symbol" pitchFamily="48" charset="2"/>
              </a:rPr>
              <a:t>  W</a:t>
            </a:r>
            <a:r>
              <a:rPr lang="en-US"/>
              <a:t> has negative cost.</a:t>
            </a:r>
          </a:p>
          <a:p>
            <a:pPr lvl="1"/>
            <a:endParaRPr lang="en-US"/>
          </a:p>
        </p:txBody>
      </p:sp>
      <p:sp>
        <p:nvSpPr>
          <p:cNvPr id="585732" name="Oval 4"/>
          <p:cNvSpPr>
            <a:spLocks noChangeAspect="1" noChangeArrowheads="1"/>
          </p:cNvSpPr>
          <p:nvPr/>
        </p:nvSpPr>
        <p:spPr bwMode="auto">
          <a:xfrm>
            <a:off x="2887663" y="5337175"/>
            <a:ext cx="274637" cy="279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600">
                <a:solidFill>
                  <a:schemeClr val="bg1"/>
                </a:solidFill>
              </a:rPr>
              <a:t>v</a:t>
            </a:r>
          </a:p>
        </p:txBody>
      </p:sp>
      <p:sp>
        <p:nvSpPr>
          <p:cNvPr id="585733" name="Oval 5"/>
          <p:cNvSpPr>
            <a:spLocks noChangeAspect="1" noChangeArrowheads="1"/>
          </p:cNvSpPr>
          <p:nvPr/>
        </p:nvSpPr>
        <p:spPr bwMode="auto">
          <a:xfrm>
            <a:off x="6088063" y="5353050"/>
            <a:ext cx="274637" cy="279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600">
                <a:solidFill>
                  <a:schemeClr val="bg1"/>
                </a:solidFill>
              </a:rPr>
              <a:t>t</a:t>
            </a:r>
          </a:p>
        </p:txBody>
      </p:sp>
      <p:sp>
        <p:nvSpPr>
          <p:cNvPr id="585734" name="Freeform 6"/>
          <p:cNvSpPr>
            <a:spLocks/>
          </p:cNvSpPr>
          <p:nvPr/>
        </p:nvSpPr>
        <p:spPr bwMode="auto">
          <a:xfrm>
            <a:off x="3108325" y="5180013"/>
            <a:ext cx="3003550" cy="250825"/>
          </a:xfrm>
          <a:custGeom>
            <a:avLst/>
            <a:gdLst>
              <a:gd name="T0" fmla="*/ 0 w 1892"/>
              <a:gd name="T1" fmla="*/ 104 h 158"/>
              <a:gd name="T2" fmla="*/ 144 w 1892"/>
              <a:gd name="T3" fmla="*/ 8 h 158"/>
              <a:gd name="T4" fmla="*/ 192 w 1892"/>
              <a:gd name="T5" fmla="*/ 56 h 158"/>
              <a:gd name="T6" fmla="*/ 336 w 1892"/>
              <a:gd name="T7" fmla="*/ 56 h 158"/>
              <a:gd name="T8" fmla="*/ 480 w 1892"/>
              <a:gd name="T9" fmla="*/ 8 h 158"/>
              <a:gd name="T10" fmla="*/ 576 w 1892"/>
              <a:gd name="T11" fmla="*/ 56 h 158"/>
              <a:gd name="T12" fmla="*/ 816 w 1892"/>
              <a:gd name="T13" fmla="*/ 8 h 158"/>
              <a:gd name="T14" fmla="*/ 937 w 1892"/>
              <a:gd name="T15" fmla="*/ 87 h 158"/>
              <a:gd name="T16" fmla="*/ 1104 w 1892"/>
              <a:gd name="T17" fmla="*/ 104 h 158"/>
              <a:gd name="T18" fmla="*/ 1248 w 1892"/>
              <a:gd name="T19" fmla="*/ 152 h 158"/>
              <a:gd name="T20" fmla="*/ 1600 w 1892"/>
              <a:gd name="T21" fmla="*/ 79 h 158"/>
              <a:gd name="T22" fmla="*/ 1892 w 1892"/>
              <a:gd name="T2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2" h="158">
                <a:moveTo>
                  <a:pt x="0" y="104"/>
                </a:moveTo>
                <a:cubicBezTo>
                  <a:pt x="56" y="60"/>
                  <a:pt x="112" y="16"/>
                  <a:pt x="144" y="8"/>
                </a:cubicBezTo>
                <a:cubicBezTo>
                  <a:pt x="176" y="0"/>
                  <a:pt x="160" y="48"/>
                  <a:pt x="192" y="56"/>
                </a:cubicBezTo>
                <a:cubicBezTo>
                  <a:pt x="224" y="64"/>
                  <a:pt x="288" y="64"/>
                  <a:pt x="336" y="56"/>
                </a:cubicBezTo>
                <a:cubicBezTo>
                  <a:pt x="384" y="48"/>
                  <a:pt x="440" y="8"/>
                  <a:pt x="480" y="8"/>
                </a:cubicBezTo>
                <a:cubicBezTo>
                  <a:pt x="520" y="8"/>
                  <a:pt x="520" y="56"/>
                  <a:pt x="576" y="56"/>
                </a:cubicBezTo>
                <a:cubicBezTo>
                  <a:pt x="632" y="56"/>
                  <a:pt x="756" y="3"/>
                  <a:pt x="816" y="8"/>
                </a:cubicBezTo>
                <a:cubicBezTo>
                  <a:pt x="876" y="13"/>
                  <a:pt x="889" y="71"/>
                  <a:pt x="937" y="87"/>
                </a:cubicBezTo>
                <a:cubicBezTo>
                  <a:pt x="985" y="103"/>
                  <a:pt x="1052" y="93"/>
                  <a:pt x="1104" y="104"/>
                </a:cubicBezTo>
                <a:cubicBezTo>
                  <a:pt x="1156" y="115"/>
                  <a:pt x="1165" y="156"/>
                  <a:pt x="1248" y="152"/>
                </a:cubicBezTo>
                <a:cubicBezTo>
                  <a:pt x="1331" y="148"/>
                  <a:pt x="1493" y="78"/>
                  <a:pt x="1600" y="79"/>
                </a:cubicBezTo>
                <a:cubicBezTo>
                  <a:pt x="1707" y="80"/>
                  <a:pt x="1831" y="142"/>
                  <a:pt x="1892" y="158"/>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85735" name="Freeform 7"/>
          <p:cNvSpPr>
            <a:spLocks/>
          </p:cNvSpPr>
          <p:nvPr/>
        </p:nvSpPr>
        <p:spPr bwMode="auto">
          <a:xfrm>
            <a:off x="3663950" y="5245100"/>
            <a:ext cx="1123950" cy="973138"/>
          </a:xfrm>
          <a:custGeom>
            <a:avLst/>
            <a:gdLst>
              <a:gd name="T0" fmla="*/ 315 w 708"/>
              <a:gd name="T1" fmla="*/ 0 h 613"/>
              <a:gd name="T2" fmla="*/ 46 w 708"/>
              <a:gd name="T3" fmla="*/ 284 h 613"/>
              <a:gd name="T4" fmla="*/ 38 w 708"/>
              <a:gd name="T5" fmla="*/ 527 h 613"/>
              <a:gd name="T6" fmla="*/ 119 w 708"/>
              <a:gd name="T7" fmla="*/ 608 h 613"/>
              <a:gd name="T8" fmla="*/ 362 w 708"/>
              <a:gd name="T9" fmla="*/ 559 h 613"/>
              <a:gd name="T10" fmla="*/ 656 w 708"/>
              <a:gd name="T11" fmla="*/ 395 h 613"/>
              <a:gd name="T12" fmla="*/ 656 w 708"/>
              <a:gd name="T13" fmla="*/ 222 h 613"/>
              <a:gd name="T14" fmla="*/ 341 w 708"/>
              <a:gd name="T15" fmla="*/ 1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8" h="613">
                <a:moveTo>
                  <a:pt x="315" y="0"/>
                </a:moveTo>
                <a:cubicBezTo>
                  <a:pt x="269" y="47"/>
                  <a:pt x="92" y="196"/>
                  <a:pt x="46" y="284"/>
                </a:cubicBezTo>
                <a:cubicBezTo>
                  <a:pt x="0" y="372"/>
                  <a:pt x="26" y="473"/>
                  <a:pt x="38" y="527"/>
                </a:cubicBezTo>
                <a:cubicBezTo>
                  <a:pt x="50" y="581"/>
                  <a:pt x="65" y="603"/>
                  <a:pt x="119" y="608"/>
                </a:cubicBezTo>
                <a:cubicBezTo>
                  <a:pt x="173" y="613"/>
                  <a:pt x="273" y="594"/>
                  <a:pt x="362" y="559"/>
                </a:cubicBezTo>
                <a:cubicBezTo>
                  <a:pt x="451" y="524"/>
                  <a:pt x="607" y="451"/>
                  <a:pt x="656" y="395"/>
                </a:cubicBezTo>
                <a:cubicBezTo>
                  <a:pt x="705" y="339"/>
                  <a:pt x="708" y="288"/>
                  <a:pt x="656" y="222"/>
                </a:cubicBezTo>
                <a:cubicBezTo>
                  <a:pt x="604" y="156"/>
                  <a:pt x="407" y="47"/>
                  <a:pt x="341" y="1"/>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85736" name="Text Box 8"/>
          <p:cNvSpPr txBox="1">
            <a:spLocks noChangeArrowheads="1"/>
          </p:cNvSpPr>
          <p:nvPr/>
        </p:nvSpPr>
        <p:spPr bwMode="auto">
          <a:xfrm>
            <a:off x="3973513" y="5607050"/>
            <a:ext cx="395287" cy="336550"/>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pPr algn="ctr">
              <a:spcBef>
                <a:spcPct val="50000"/>
              </a:spcBef>
            </a:pPr>
            <a:r>
              <a:rPr lang="en-US" sz="1600"/>
              <a:t>W</a:t>
            </a:r>
          </a:p>
        </p:txBody>
      </p:sp>
      <p:sp>
        <p:nvSpPr>
          <p:cNvPr id="585737" name="Text Box 9"/>
          <p:cNvSpPr txBox="1">
            <a:spLocks noChangeArrowheads="1"/>
          </p:cNvSpPr>
          <p:nvPr/>
        </p:nvSpPr>
        <p:spPr bwMode="auto">
          <a:xfrm>
            <a:off x="3892550" y="6273800"/>
            <a:ext cx="1054100" cy="336550"/>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lgn="ctr">
              <a:spcBef>
                <a:spcPct val="50000"/>
              </a:spcBef>
            </a:pPr>
            <a:r>
              <a:rPr lang="en-US" sz="1600"/>
              <a:t>c(W) &lt; 0</a:t>
            </a:r>
          </a:p>
        </p:txBody>
      </p:sp>
    </p:spTree>
    <p:extLst>
      <p:ext uri="{BB962C8B-B14F-4D97-AF65-F5344CB8AC3E}">
        <p14:creationId xmlns:p14="http://schemas.microsoft.com/office/powerpoint/2010/main" val="784526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p:cNvSpPr>
            <a:spLocks noGrp="1"/>
          </p:cNvSpPr>
          <p:nvPr>
            <p:ph type="sldNum" sz="quarter" idx="10"/>
          </p:nvPr>
        </p:nvSpPr>
        <p:spPr/>
        <p:txBody>
          <a:bodyPr/>
          <a:lstStyle/>
          <a:p>
            <a:fld id="{84896370-FE57-4906-9E8D-349DD246BA59}" type="slidenum">
              <a:rPr lang="en-US"/>
              <a:pPr/>
              <a:t>68</a:t>
            </a:fld>
            <a:endParaRPr lang="en-US" sz="1400"/>
          </a:p>
        </p:txBody>
      </p:sp>
      <p:sp>
        <p:nvSpPr>
          <p:cNvPr id="520194" name="Rectangle 2"/>
          <p:cNvSpPr>
            <a:spLocks noGrp="1" noChangeArrowheads="1"/>
          </p:cNvSpPr>
          <p:nvPr>
            <p:ph type="title"/>
          </p:nvPr>
        </p:nvSpPr>
        <p:spPr/>
        <p:txBody>
          <a:bodyPr/>
          <a:lstStyle/>
          <a:p>
            <a:r>
              <a:rPr lang="en-US"/>
              <a:t>Detecting Negative Cycles</a:t>
            </a:r>
          </a:p>
        </p:txBody>
      </p:sp>
      <p:sp>
        <p:nvSpPr>
          <p:cNvPr id="520195" name="Rectangle 3"/>
          <p:cNvSpPr>
            <a:spLocks noGrp="1" noChangeArrowheads="1"/>
          </p:cNvSpPr>
          <p:nvPr>
            <p:ph type="body" idx="1"/>
          </p:nvPr>
        </p:nvSpPr>
        <p:spPr/>
        <p:txBody>
          <a:bodyPr/>
          <a:lstStyle/>
          <a:p>
            <a:r>
              <a:rPr lang="en-US"/>
              <a:t>Theorem.  </a:t>
            </a:r>
            <a:r>
              <a:rPr lang="en-US">
                <a:solidFill>
                  <a:schemeClr val="tx1"/>
                </a:solidFill>
              </a:rPr>
              <a:t>Can detect negative cost cycle in O(mn) time.</a:t>
            </a:r>
          </a:p>
          <a:p>
            <a:pPr lvl="1"/>
            <a:r>
              <a:rPr lang="en-US"/>
              <a:t>Add new node t and connect all nodes to t with 0-cost edge.</a:t>
            </a:r>
          </a:p>
          <a:p>
            <a:pPr lvl="1"/>
            <a:r>
              <a:rPr lang="en-US"/>
              <a:t>Check if OPT(n, v) = OPT(n-1, v) for all nodes v.</a:t>
            </a:r>
          </a:p>
          <a:p>
            <a:pPr lvl="2"/>
            <a:r>
              <a:rPr lang="en-US"/>
              <a:t>if yes, then no negative cycles</a:t>
            </a:r>
          </a:p>
          <a:p>
            <a:pPr lvl="2"/>
            <a:r>
              <a:rPr lang="en-US"/>
              <a:t>if no, then extract cycle from shortest path from v to t</a:t>
            </a:r>
          </a:p>
        </p:txBody>
      </p:sp>
      <p:sp>
        <p:nvSpPr>
          <p:cNvPr id="520196" name="Oval 4"/>
          <p:cNvSpPr>
            <a:spLocks noChangeAspect="1" noChangeArrowheads="1"/>
          </p:cNvSpPr>
          <p:nvPr/>
        </p:nvSpPr>
        <p:spPr bwMode="auto">
          <a:xfrm>
            <a:off x="6456363" y="38100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sz="1400"/>
          </a:p>
        </p:txBody>
      </p:sp>
      <p:sp>
        <p:nvSpPr>
          <p:cNvPr id="520197" name="Oval 5"/>
          <p:cNvSpPr>
            <a:spLocks noChangeAspect="1" noChangeArrowheads="1"/>
          </p:cNvSpPr>
          <p:nvPr/>
        </p:nvSpPr>
        <p:spPr bwMode="auto">
          <a:xfrm>
            <a:off x="3048000" y="47244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sz="1400"/>
          </a:p>
        </p:txBody>
      </p:sp>
      <p:sp>
        <p:nvSpPr>
          <p:cNvPr id="520198" name="Oval 6"/>
          <p:cNvSpPr>
            <a:spLocks noChangeAspect="1" noChangeArrowheads="1"/>
          </p:cNvSpPr>
          <p:nvPr/>
        </p:nvSpPr>
        <p:spPr bwMode="auto">
          <a:xfrm>
            <a:off x="2559050" y="5891213"/>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sz="1400"/>
          </a:p>
        </p:txBody>
      </p:sp>
      <p:sp>
        <p:nvSpPr>
          <p:cNvPr id="520199" name="Oval 7"/>
          <p:cNvSpPr>
            <a:spLocks noChangeAspect="1" noChangeArrowheads="1"/>
          </p:cNvSpPr>
          <p:nvPr/>
        </p:nvSpPr>
        <p:spPr bwMode="auto">
          <a:xfrm>
            <a:off x="6553200" y="5562600"/>
            <a:ext cx="269875" cy="2730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sz="1400"/>
          </a:p>
        </p:txBody>
      </p:sp>
      <p:sp>
        <p:nvSpPr>
          <p:cNvPr id="520200" name="Oval 8"/>
          <p:cNvSpPr>
            <a:spLocks noChangeAspect="1" noChangeArrowheads="1"/>
          </p:cNvSpPr>
          <p:nvPr/>
        </p:nvSpPr>
        <p:spPr bwMode="auto">
          <a:xfrm>
            <a:off x="4495800" y="57150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400"/>
              <a:t>v</a:t>
            </a:r>
          </a:p>
        </p:txBody>
      </p:sp>
      <p:cxnSp>
        <p:nvCxnSpPr>
          <p:cNvPr id="520201" name="AutoShape 9"/>
          <p:cNvCxnSpPr>
            <a:cxnSpLocks noChangeShapeType="1"/>
            <a:stCxn id="520197" idx="7"/>
            <a:endCxn id="520196" idx="2"/>
          </p:cNvCxnSpPr>
          <p:nvPr/>
        </p:nvCxnSpPr>
        <p:spPr bwMode="auto">
          <a:xfrm flipV="1">
            <a:off x="3278188" y="3944938"/>
            <a:ext cx="3178175" cy="8191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0202" name="AutoShape 10"/>
          <p:cNvCxnSpPr>
            <a:cxnSpLocks noChangeShapeType="1"/>
            <a:stCxn id="520199" idx="0"/>
            <a:endCxn id="520196" idx="4"/>
          </p:cNvCxnSpPr>
          <p:nvPr/>
        </p:nvCxnSpPr>
        <p:spPr bwMode="auto">
          <a:xfrm flipH="1" flipV="1">
            <a:off x="6591300" y="4079875"/>
            <a:ext cx="96838" cy="1482725"/>
          </a:xfrm>
          <a:prstGeom prst="straightConnector1">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0203" name="AutoShape 11"/>
          <p:cNvCxnSpPr>
            <a:cxnSpLocks noChangeShapeType="1"/>
            <a:stCxn id="520197" idx="5"/>
            <a:endCxn id="520200" idx="1"/>
          </p:cNvCxnSpPr>
          <p:nvPr/>
        </p:nvCxnSpPr>
        <p:spPr bwMode="auto">
          <a:xfrm>
            <a:off x="3278188" y="4954588"/>
            <a:ext cx="1257300" cy="8001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0204" name="AutoShape 12"/>
          <p:cNvCxnSpPr>
            <a:cxnSpLocks noChangeShapeType="1"/>
            <a:stCxn id="520200" idx="6"/>
            <a:endCxn id="520199" idx="2"/>
          </p:cNvCxnSpPr>
          <p:nvPr/>
        </p:nvCxnSpPr>
        <p:spPr bwMode="auto">
          <a:xfrm flipV="1">
            <a:off x="4765675" y="5699125"/>
            <a:ext cx="1787525" cy="150813"/>
          </a:xfrm>
          <a:prstGeom prst="straightConnector1">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0205" name="AutoShape 13"/>
          <p:cNvCxnSpPr>
            <a:cxnSpLocks noChangeShapeType="1"/>
            <a:stCxn id="520196" idx="3"/>
            <a:endCxn id="520200" idx="7"/>
          </p:cNvCxnSpPr>
          <p:nvPr/>
        </p:nvCxnSpPr>
        <p:spPr bwMode="auto">
          <a:xfrm flipH="1">
            <a:off x="4725988" y="4040188"/>
            <a:ext cx="1770062" cy="1714500"/>
          </a:xfrm>
          <a:prstGeom prst="straightConnector1">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0206" name="AutoShape 14"/>
          <p:cNvCxnSpPr>
            <a:cxnSpLocks noChangeShapeType="1"/>
            <a:stCxn id="520197" idx="4"/>
            <a:endCxn id="520198" idx="7"/>
          </p:cNvCxnSpPr>
          <p:nvPr/>
        </p:nvCxnSpPr>
        <p:spPr bwMode="auto">
          <a:xfrm flipH="1">
            <a:off x="2789238" y="4994275"/>
            <a:ext cx="393700" cy="93662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0207" name="AutoShape 15"/>
          <p:cNvCxnSpPr>
            <a:cxnSpLocks noChangeShapeType="1"/>
            <a:stCxn id="520198" idx="6"/>
            <a:endCxn id="520200" idx="2"/>
          </p:cNvCxnSpPr>
          <p:nvPr/>
        </p:nvCxnSpPr>
        <p:spPr bwMode="auto">
          <a:xfrm flipV="1">
            <a:off x="2828925" y="5849938"/>
            <a:ext cx="1666875" cy="1762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0208" name="Text Box 16"/>
          <p:cNvSpPr txBox="1">
            <a:spLocks noChangeArrowheads="1"/>
          </p:cNvSpPr>
          <p:nvPr/>
        </p:nvSpPr>
        <p:spPr bwMode="auto">
          <a:xfrm>
            <a:off x="4876800" y="4191000"/>
            <a:ext cx="217488"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18</a:t>
            </a:r>
          </a:p>
        </p:txBody>
      </p:sp>
      <p:sp>
        <p:nvSpPr>
          <p:cNvPr id="520209" name="Text Box 17"/>
          <p:cNvSpPr txBox="1">
            <a:spLocks noChangeArrowheads="1"/>
          </p:cNvSpPr>
          <p:nvPr/>
        </p:nvSpPr>
        <p:spPr bwMode="auto">
          <a:xfrm>
            <a:off x="5715000" y="4572000"/>
            <a:ext cx="217488"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2</a:t>
            </a:r>
          </a:p>
        </p:txBody>
      </p:sp>
      <p:sp>
        <p:nvSpPr>
          <p:cNvPr id="520210" name="Text Box 18"/>
          <p:cNvSpPr txBox="1">
            <a:spLocks noChangeArrowheads="1"/>
          </p:cNvSpPr>
          <p:nvPr/>
        </p:nvSpPr>
        <p:spPr bwMode="auto">
          <a:xfrm>
            <a:off x="2895600" y="5380038"/>
            <a:ext cx="217488"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5</a:t>
            </a:r>
          </a:p>
        </p:txBody>
      </p:sp>
      <p:sp>
        <p:nvSpPr>
          <p:cNvPr id="520211" name="Text Box 19"/>
          <p:cNvSpPr txBox="1">
            <a:spLocks noChangeArrowheads="1"/>
          </p:cNvSpPr>
          <p:nvPr/>
        </p:nvSpPr>
        <p:spPr bwMode="auto">
          <a:xfrm>
            <a:off x="3581400" y="5181600"/>
            <a:ext cx="381000"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-23</a:t>
            </a:r>
          </a:p>
        </p:txBody>
      </p:sp>
      <p:sp>
        <p:nvSpPr>
          <p:cNvPr id="520212" name="Text Box 20"/>
          <p:cNvSpPr txBox="1">
            <a:spLocks noChangeArrowheads="1"/>
          </p:cNvSpPr>
          <p:nvPr/>
        </p:nvSpPr>
        <p:spPr bwMode="auto">
          <a:xfrm>
            <a:off x="3352800" y="5837238"/>
            <a:ext cx="381000"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-15</a:t>
            </a:r>
          </a:p>
        </p:txBody>
      </p:sp>
      <p:sp>
        <p:nvSpPr>
          <p:cNvPr id="520213" name="Text Box 21"/>
          <p:cNvSpPr txBox="1">
            <a:spLocks noChangeArrowheads="1"/>
          </p:cNvSpPr>
          <p:nvPr/>
        </p:nvSpPr>
        <p:spPr bwMode="auto">
          <a:xfrm>
            <a:off x="5334000" y="5684838"/>
            <a:ext cx="381000" cy="182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ct val="50000"/>
              </a:spcBef>
            </a:pPr>
            <a:r>
              <a:rPr lang="en-US" sz="1200"/>
              <a:t>  -11 </a:t>
            </a:r>
          </a:p>
        </p:txBody>
      </p:sp>
      <p:sp>
        <p:nvSpPr>
          <p:cNvPr id="520214" name="Text Box 22"/>
          <p:cNvSpPr txBox="1">
            <a:spLocks noChangeArrowheads="1"/>
          </p:cNvSpPr>
          <p:nvPr/>
        </p:nvSpPr>
        <p:spPr bwMode="auto">
          <a:xfrm>
            <a:off x="6553200" y="4648200"/>
            <a:ext cx="217488"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6</a:t>
            </a:r>
          </a:p>
        </p:txBody>
      </p:sp>
      <p:sp>
        <p:nvSpPr>
          <p:cNvPr id="520216" name="Oval 24"/>
          <p:cNvSpPr>
            <a:spLocks noChangeAspect="1" noChangeArrowheads="1"/>
          </p:cNvSpPr>
          <p:nvPr/>
        </p:nvSpPr>
        <p:spPr bwMode="auto">
          <a:xfrm>
            <a:off x="2438400" y="3276600"/>
            <a:ext cx="269875" cy="269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400">
                <a:solidFill>
                  <a:schemeClr val="bg1"/>
                </a:solidFill>
              </a:rPr>
              <a:t>t</a:t>
            </a:r>
            <a:endParaRPr kumimoji="0" lang="en-US" sz="1400"/>
          </a:p>
        </p:txBody>
      </p:sp>
      <p:cxnSp>
        <p:nvCxnSpPr>
          <p:cNvPr id="520217" name="AutoShape 25"/>
          <p:cNvCxnSpPr>
            <a:cxnSpLocks noChangeShapeType="1"/>
            <a:stCxn id="520216" idx="7"/>
            <a:endCxn id="520196" idx="1"/>
          </p:cNvCxnSpPr>
          <p:nvPr/>
        </p:nvCxnSpPr>
        <p:spPr bwMode="auto">
          <a:xfrm>
            <a:off x="2668588" y="3316288"/>
            <a:ext cx="3827462" cy="533400"/>
          </a:xfrm>
          <a:prstGeom prst="straightConnector1">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0218" name="AutoShape 26"/>
          <p:cNvCxnSpPr>
            <a:cxnSpLocks noChangeShapeType="1"/>
            <a:stCxn id="520216" idx="4"/>
            <a:endCxn id="520197" idx="1"/>
          </p:cNvCxnSpPr>
          <p:nvPr/>
        </p:nvCxnSpPr>
        <p:spPr bwMode="auto">
          <a:xfrm>
            <a:off x="2573338" y="3546475"/>
            <a:ext cx="514350" cy="1217613"/>
          </a:xfrm>
          <a:prstGeom prst="straightConnector1">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0219" name="AutoShape 27"/>
          <p:cNvCxnSpPr>
            <a:cxnSpLocks noChangeShapeType="1"/>
            <a:stCxn id="520216" idx="3"/>
            <a:endCxn id="520198" idx="0"/>
          </p:cNvCxnSpPr>
          <p:nvPr/>
        </p:nvCxnSpPr>
        <p:spPr bwMode="auto">
          <a:xfrm>
            <a:off x="2478088" y="3506788"/>
            <a:ext cx="215900" cy="2384425"/>
          </a:xfrm>
          <a:prstGeom prst="straightConnector1">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0223" name="AutoShape 31"/>
          <p:cNvCxnSpPr>
            <a:cxnSpLocks noChangeShapeType="1"/>
            <a:stCxn id="520216" idx="6"/>
            <a:endCxn id="520199" idx="1"/>
          </p:cNvCxnSpPr>
          <p:nvPr/>
        </p:nvCxnSpPr>
        <p:spPr bwMode="auto">
          <a:xfrm>
            <a:off x="2708275" y="3411538"/>
            <a:ext cx="3884613" cy="2190750"/>
          </a:xfrm>
          <a:prstGeom prst="straightConnector1">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0224" name="AutoShape 32"/>
          <p:cNvCxnSpPr>
            <a:cxnSpLocks noChangeShapeType="1"/>
            <a:stCxn id="520216" idx="5"/>
            <a:endCxn id="520200" idx="0"/>
          </p:cNvCxnSpPr>
          <p:nvPr/>
        </p:nvCxnSpPr>
        <p:spPr bwMode="auto">
          <a:xfrm>
            <a:off x="2668588" y="3506788"/>
            <a:ext cx="1962150" cy="2208212"/>
          </a:xfrm>
          <a:prstGeom prst="straightConnector1">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0220" name="Text Box 28"/>
          <p:cNvSpPr txBox="1">
            <a:spLocks noChangeArrowheads="1"/>
          </p:cNvSpPr>
          <p:nvPr/>
        </p:nvSpPr>
        <p:spPr bwMode="auto">
          <a:xfrm>
            <a:off x="2525713" y="4114800"/>
            <a:ext cx="217487"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0</a:t>
            </a:r>
          </a:p>
        </p:txBody>
      </p:sp>
      <p:sp>
        <p:nvSpPr>
          <p:cNvPr id="520221" name="Text Box 29"/>
          <p:cNvSpPr txBox="1">
            <a:spLocks noChangeArrowheads="1"/>
          </p:cNvSpPr>
          <p:nvPr/>
        </p:nvSpPr>
        <p:spPr bwMode="auto">
          <a:xfrm>
            <a:off x="3505200" y="3505200"/>
            <a:ext cx="217488"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0</a:t>
            </a:r>
          </a:p>
        </p:txBody>
      </p:sp>
      <p:sp>
        <p:nvSpPr>
          <p:cNvPr id="520222" name="Text Box 30"/>
          <p:cNvSpPr txBox="1">
            <a:spLocks noChangeArrowheads="1"/>
          </p:cNvSpPr>
          <p:nvPr/>
        </p:nvSpPr>
        <p:spPr bwMode="auto">
          <a:xfrm>
            <a:off x="2819400" y="4114800"/>
            <a:ext cx="217488"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0</a:t>
            </a:r>
          </a:p>
        </p:txBody>
      </p:sp>
      <p:sp>
        <p:nvSpPr>
          <p:cNvPr id="520225" name="Text Box 33"/>
          <p:cNvSpPr txBox="1">
            <a:spLocks noChangeArrowheads="1"/>
          </p:cNvSpPr>
          <p:nvPr/>
        </p:nvSpPr>
        <p:spPr bwMode="auto">
          <a:xfrm>
            <a:off x="3124200" y="4038600"/>
            <a:ext cx="217488"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0</a:t>
            </a:r>
          </a:p>
        </p:txBody>
      </p:sp>
      <p:sp>
        <p:nvSpPr>
          <p:cNvPr id="520226" name="Text Box 34"/>
          <p:cNvSpPr txBox="1">
            <a:spLocks noChangeArrowheads="1"/>
          </p:cNvSpPr>
          <p:nvPr/>
        </p:nvSpPr>
        <p:spPr bwMode="auto">
          <a:xfrm>
            <a:off x="3352800" y="3810000"/>
            <a:ext cx="217488"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200"/>
              <a:t> 0</a:t>
            </a:r>
          </a:p>
        </p:txBody>
      </p:sp>
    </p:spTree>
    <p:extLst>
      <p:ext uri="{BB962C8B-B14F-4D97-AF65-F5344CB8AC3E}">
        <p14:creationId xmlns:p14="http://schemas.microsoft.com/office/powerpoint/2010/main" val="1015420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1"/>
          <p:cNvSpPr>
            <a:spLocks noGrp="1"/>
          </p:cNvSpPr>
          <p:nvPr>
            <p:ph type="sldNum" sz="quarter" idx="10"/>
          </p:nvPr>
        </p:nvSpPr>
        <p:spPr/>
        <p:txBody>
          <a:bodyPr/>
          <a:lstStyle/>
          <a:p>
            <a:fld id="{D53DEB32-E33E-4C1D-BA38-6827ED3757A5}" type="slidenum">
              <a:rPr lang="en-US"/>
              <a:pPr/>
              <a:t>69</a:t>
            </a:fld>
            <a:endParaRPr lang="en-US" sz="1400"/>
          </a:p>
        </p:txBody>
      </p:sp>
      <p:sp>
        <p:nvSpPr>
          <p:cNvPr id="496642" name="Rectangle 2"/>
          <p:cNvSpPr>
            <a:spLocks noGrp="1" noChangeArrowheads="1"/>
          </p:cNvSpPr>
          <p:nvPr>
            <p:ph type="title"/>
          </p:nvPr>
        </p:nvSpPr>
        <p:spPr/>
        <p:txBody>
          <a:bodyPr/>
          <a:lstStyle/>
          <a:p>
            <a:r>
              <a:rPr lang="en-US"/>
              <a:t>Detecting Negative Cycles:  Application</a:t>
            </a:r>
          </a:p>
        </p:txBody>
      </p:sp>
      <p:sp>
        <p:nvSpPr>
          <p:cNvPr id="496643" name="Rectangle 3"/>
          <p:cNvSpPr>
            <a:spLocks noGrp="1" noChangeArrowheads="1"/>
          </p:cNvSpPr>
          <p:nvPr>
            <p:ph type="body" idx="1"/>
          </p:nvPr>
        </p:nvSpPr>
        <p:spPr/>
        <p:txBody>
          <a:bodyPr/>
          <a:lstStyle/>
          <a:p>
            <a:r>
              <a:rPr lang="en-US"/>
              <a:t>Currency conversion.  </a:t>
            </a:r>
            <a:r>
              <a:rPr lang="en-US">
                <a:solidFill>
                  <a:schemeClr val="tx1"/>
                </a:solidFill>
              </a:rPr>
              <a:t>Given n currencies and exchange rates between pairs of currencies, is there an arbitrage opportunity?</a:t>
            </a:r>
          </a:p>
          <a:p>
            <a:pPr lvl="1"/>
            <a:endParaRPr lang="en-US"/>
          </a:p>
          <a:p>
            <a:r>
              <a:rPr lang="en-US"/>
              <a:t>Remark.  </a:t>
            </a:r>
            <a:r>
              <a:rPr lang="en-US">
                <a:solidFill>
                  <a:schemeClr val="tx1"/>
                </a:solidFill>
              </a:rPr>
              <a:t>Fastest algorithm very valuable!</a:t>
            </a:r>
          </a:p>
        </p:txBody>
      </p:sp>
      <p:sp>
        <p:nvSpPr>
          <p:cNvPr id="496644" name="Oval 4"/>
          <p:cNvSpPr>
            <a:spLocks noChangeAspect="1" noChangeArrowheads="1"/>
          </p:cNvSpPr>
          <p:nvPr/>
        </p:nvSpPr>
        <p:spPr bwMode="auto">
          <a:xfrm>
            <a:off x="6645275" y="3405188"/>
            <a:ext cx="325438" cy="3254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F</a:t>
            </a:r>
          </a:p>
        </p:txBody>
      </p:sp>
      <p:sp>
        <p:nvSpPr>
          <p:cNvPr id="496645" name="Oval 5"/>
          <p:cNvSpPr>
            <a:spLocks noChangeAspect="1" noChangeArrowheads="1"/>
          </p:cNvSpPr>
          <p:nvPr/>
        </p:nvSpPr>
        <p:spPr bwMode="auto">
          <a:xfrm>
            <a:off x="2036763" y="3405188"/>
            <a:ext cx="325437" cy="3254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a:t>
            </a:r>
          </a:p>
        </p:txBody>
      </p:sp>
      <p:sp>
        <p:nvSpPr>
          <p:cNvPr id="496646" name="Oval 6"/>
          <p:cNvSpPr>
            <a:spLocks noChangeAspect="1" noChangeArrowheads="1"/>
          </p:cNvSpPr>
          <p:nvPr/>
        </p:nvSpPr>
        <p:spPr bwMode="auto">
          <a:xfrm>
            <a:off x="2036763" y="5691188"/>
            <a:ext cx="325437" cy="3254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a:t>
            </a:r>
          </a:p>
        </p:txBody>
      </p:sp>
      <p:sp>
        <p:nvSpPr>
          <p:cNvPr id="496647" name="Oval 7"/>
          <p:cNvSpPr>
            <a:spLocks noChangeAspect="1" noChangeArrowheads="1"/>
          </p:cNvSpPr>
          <p:nvPr/>
        </p:nvSpPr>
        <p:spPr bwMode="auto">
          <a:xfrm>
            <a:off x="6659563" y="5691188"/>
            <a:ext cx="325437" cy="3286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a:t>
            </a:r>
          </a:p>
        </p:txBody>
      </p:sp>
      <p:sp>
        <p:nvSpPr>
          <p:cNvPr id="496648" name="Oval 8"/>
          <p:cNvSpPr>
            <a:spLocks noChangeAspect="1" noChangeArrowheads="1"/>
          </p:cNvSpPr>
          <p:nvPr/>
        </p:nvSpPr>
        <p:spPr bwMode="auto">
          <a:xfrm>
            <a:off x="4283075" y="5695950"/>
            <a:ext cx="325438" cy="32385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200"/>
              <a:t>DM</a:t>
            </a:r>
            <a:endParaRPr kumimoji="0" lang="en-US"/>
          </a:p>
        </p:txBody>
      </p:sp>
      <p:cxnSp>
        <p:nvCxnSpPr>
          <p:cNvPr id="496649" name="AutoShape 9"/>
          <p:cNvCxnSpPr>
            <a:cxnSpLocks noChangeShapeType="1"/>
            <a:stCxn id="496645" idx="6"/>
            <a:endCxn id="496644" idx="2"/>
          </p:cNvCxnSpPr>
          <p:nvPr/>
        </p:nvCxnSpPr>
        <p:spPr bwMode="auto">
          <a:xfrm>
            <a:off x="2362200" y="3568700"/>
            <a:ext cx="42830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6650" name="AutoShape 10"/>
          <p:cNvCxnSpPr>
            <a:cxnSpLocks noChangeShapeType="1"/>
            <a:stCxn id="496647" idx="0"/>
            <a:endCxn id="496644" idx="4"/>
          </p:cNvCxnSpPr>
          <p:nvPr/>
        </p:nvCxnSpPr>
        <p:spPr bwMode="auto">
          <a:xfrm flipH="1" flipV="1">
            <a:off x="6808788" y="3730625"/>
            <a:ext cx="14287" cy="1960563"/>
          </a:xfrm>
          <a:prstGeom prst="straightConnector1">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6651" name="AutoShape 11"/>
          <p:cNvCxnSpPr>
            <a:cxnSpLocks noChangeShapeType="1"/>
            <a:stCxn id="496645" idx="5"/>
            <a:endCxn id="496648" idx="1"/>
          </p:cNvCxnSpPr>
          <p:nvPr/>
        </p:nvCxnSpPr>
        <p:spPr bwMode="auto">
          <a:xfrm>
            <a:off x="2314575" y="3683000"/>
            <a:ext cx="2016125" cy="20605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6652" name="AutoShape 12"/>
          <p:cNvCxnSpPr>
            <a:cxnSpLocks noChangeShapeType="1"/>
            <a:stCxn id="496648" idx="6"/>
            <a:endCxn id="496647" idx="2"/>
          </p:cNvCxnSpPr>
          <p:nvPr/>
        </p:nvCxnSpPr>
        <p:spPr bwMode="auto">
          <a:xfrm flipV="1">
            <a:off x="4608513" y="5856288"/>
            <a:ext cx="2051050" cy="1587"/>
          </a:xfrm>
          <a:prstGeom prst="straightConnector1">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6653" name="AutoShape 13"/>
          <p:cNvCxnSpPr>
            <a:cxnSpLocks noChangeShapeType="1"/>
            <a:stCxn id="496644" idx="3"/>
            <a:endCxn id="496648" idx="7"/>
          </p:cNvCxnSpPr>
          <p:nvPr/>
        </p:nvCxnSpPr>
        <p:spPr bwMode="auto">
          <a:xfrm flipH="1">
            <a:off x="4560888" y="3683000"/>
            <a:ext cx="2132012" cy="2060575"/>
          </a:xfrm>
          <a:prstGeom prst="straightConnector1">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6654" name="AutoShape 14"/>
          <p:cNvCxnSpPr>
            <a:cxnSpLocks noChangeShapeType="1"/>
            <a:stCxn id="496645" idx="4"/>
            <a:endCxn id="496646" idx="0"/>
          </p:cNvCxnSpPr>
          <p:nvPr/>
        </p:nvCxnSpPr>
        <p:spPr bwMode="auto">
          <a:xfrm>
            <a:off x="2200275" y="3730625"/>
            <a:ext cx="0" cy="1960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6655" name="AutoShape 15"/>
          <p:cNvCxnSpPr>
            <a:cxnSpLocks noChangeShapeType="1"/>
            <a:stCxn id="496646" idx="6"/>
            <a:endCxn id="496648" idx="2"/>
          </p:cNvCxnSpPr>
          <p:nvPr/>
        </p:nvCxnSpPr>
        <p:spPr bwMode="auto">
          <a:xfrm>
            <a:off x="2362200" y="5854700"/>
            <a:ext cx="1920875"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6656" name="Text Box 16"/>
          <p:cNvSpPr txBox="1">
            <a:spLocks noChangeArrowheads="1"/>
          </p:cNvSpPr>
          <p:nvPr/>
        </p:nvSpPr>
        <p:spPr bwMode="auto">
          <a:xfrm>
            <a:off x="4368800" y="3459163"/>
            <a:ext cx="431800"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 1/7</a:t>
            </a:r>
          </a:p>
        </p:txBody>
      </p:sp>
      <p:sp>
        <p:nvSpPr>
          <p:cNvPr id="496657" name="Text Box 17"/>
          <p:cNvSpPr txBox="1">
            <a:spLocks noChangeArrowheads="1"/>
          </p:cNvSpPr>
          <p:nvPr/>
        </p:nvSpPr>
        <p:spPr bwMode="auto">
          <a:xfrm>
            <a:off x="5638800" y="4370388"/>
            <a:ext cx="533400"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3/10</a:t>
            </a:r>
          </a:p>
        </p:txBody>
      </p:sp>
      <p:sp>
        <p:nvSpPr>
          <p:cNvPr id="496658" name="Text Box 18"/>
          <p:cNvSpPr txBox="1">
            <a:spLocks noChangeArrowheads="1"/>
          </p:cNvSpPr>
          <p:nvPr/>
        </p:nvSpPr>
        <p:spPr bwMode="auto">
          <a:xfrm>
            <a:off x="2057400" y="4492625"/>
            <a:ext cx="533400"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2/3</a:t>
            </a:r>
          </a:p>
        </p:txBody>
      </p:sp>
      <p:sp>
        <p:nvSpPr>
          <p:cNvPr id="496659" name="Text Box 19"/>
          <p:cNvSpPr txBox="1">
            <a:spLocks noChangeArrowheads="1"/>
          </p:cNvSpPr>
          <p:nvPr/>
        </p:nvSpPr>
        <p:spPr bwMode="auto">
          <a:xfrm>
            <a:off x="3048000" y="4568825"/>
            <a:ext cx="458788"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 2</a:t>
            </a:r>
          </a:p>
        </p:txBody>
      </p:sp>
      <p:sp>
        <p:nvSpPr>
          <p:cNvPr id="496660" name="Text Box 20"/>
          <p:cNvSpPr txBox="1">
            <a:spLocks noChangeArrowheads="1"/>
          </p:cNvSpPr>
          <p:nvPr/>
        </p:nvSpPr>
        <p:spPr bwMode="auto">
          <a:xfrm>
            <a:off x="2905125" y="5711825"/>
            <a:ext cx="600075"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 170</a:t>
            </a:r>
          </a:p>
        </p:txBody>
      </p:sp>
      <p:sp>
        <p:nvSpPr>
          <p:cNvPr id="496661" name="Text Box 21"/>
          <p:cNvSpPr txBox="1">
            <a:spLocks noChangeArrowheads="1"/>
          </p:cNvSpPr>
          <p:nvPr/>
        </p:nvSpPr>
        <p:spPr bwMode="auto">
          <a:xfrm>
            <a:off x="5368925" y="5711825"/>
            <a:ext cx="422275"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56</a:t>
            </a:r>
          </a:p>
        </p:txBody>
      </p:sp>
      <p:sp>
        <p:nvSpPr>
          <p:cNvPr id="496662" name="Text Box 22"/>
          <p:cNvSpPr txBox="1">
            <a:spLocks noChangeArrowheads="1"/>
          </p:cNvSpPr>
          <p:nvPr/>
        </p:nvSpPr>
        <p:spPr bwMode="auto">
          <a:xfrm>
            <a:off x="6553200" y="4598988"/>
            <a:ext cx="554038"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 3/50</a:t>
            </a:r>
          </a:p>
        </p:txBody>
      </p:sp>
      <p:cxnSp>
        <p:nvCxnSpPr>
          <p:cNvPr id="496684" name="AutoShape 44"/>
          <p:cNvCxnSpPr>
            <a:cxnSpLocks noChangeShapeType="1"/>
            <a:stCxn id="496646" idx="2"/>
            <a:endCxn id="496645" idx="2"/>
          </p:cNvCxnSpPr>
          <p:nvPr/>
        </p:nvCxnSpPr>
        <p:spPr bwMode="auto">
          <a:xfrm rot="10800000" flipH="1">
            <a:off x="2036763" y="3568700"/>
            <a:ext cx="1587" cy="228600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6685" name="Text Box 45"/>
          <p:cNvSpPr txBox="1">
            <a:spLocks noChangeArrowheads="1"/>
          </p:cNvSpPr>
          <p:nvPr/>
        </p:nvSpPr>
        <p:spPr bwMode="auto">
          <a:xfrm>
            <a:off x="1447800" y="4492625"/>
            <a:ext cx="533400"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4/3</a:t>
            </a:r>
          </a:p>
        </p:txBody>
      </p:sp>
      <p:cxnSp>
        <p:nvCxnSpPr>
          <p:cNvPr id="496686" name="AutoShape 46"/>
          <p:cNvCxnSpPr>
            <a:cxnSpLocks noChangeShapeType="1"/>
            <a:stCxn id="496645" idx="7"/>
            <a:endCxn id="496644" idx="1"/>
          </p:cNvCxnSpPr>
          <p:nvPr/>
        </p:nvCxnSpPr>
        <p:spPr bwMode="auto">
          <a:xfrm rot="5400000" flipV="1">
            <a:off x="4502944" y="1264444"/>
            <a:ext cx="1587" cy="4378325"/>
          </a:xfrm>
          <a:prstGeom prst="curvedConnector3">
            <a:avLst>
              <a:gd name="adj1" fmla="val -17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6687" name="Text Box 47"/>
          <p:cNvSpPr txBox="1">
            <a:spLocks noChangeArrowheads="1"/>
          </p:cNvSpPr>
          <p:nvPr/>
        </p:nvSpPr>
        <p:spPr bwMode="auto">
          <a:xfrm>
            <a:off x="4495800" y="3048000"/>
            <a:ext cx="279400"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8</a:t>
            </a:r>
          </a:p>
        </p:txBody>
      </p:sp>
      <p:sp>
        <p:nvSpPr>
          <p:cNvPr id="496688" name="Oval 48"/>
          <p:cNvSpPr>
            <a:spLocks noChangeAspect="1" noChangeArrowheads="1"/>
          </p:cNvSpPr>
          <p:nvPr/>
        </p:nvSpPr>
        <p:spPr bwMode="auto">
          <a:xfrm>
            <a:off x="7848600" y="4572000"/>
            <a:ext cx="325438" cy="32861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000"/>
              <a:t>IBM</a:t>
            </a:r>
          </a:p>
        </p:txBody>
      </p:sp>
      <p:cxnSp>
        <p:nvCxnSpPr>
          <p:cNvPr id="496691" name="AutoShape 51"/>
          <p:cNvCxnSpPr>
            <a:cxnSpLocks noChangeShapeType="1"/>
            <a:stCxn id="496647" idx="6"/>
            <a:endCxn id="496688" idx="3"/>
          </p:cNvCxnSpPr>
          <p:nvPr/>
        </p:nvCxnSpPr>
        <p:spPr bwMode="auto">
          <a:xfrm flipV="1">
            <a:off x="6985000" y="4852988"/>
            <a:ext cx="911225" cy="1003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6692" name="AutoShape 52"/>
          <p:cNvCxnSpPr>
            <a:cxnSpLocks noChangeShapeType="1"/>
            <a:stCxn id="496688" idx="1"/>
            <a:endCxn id="496644" idx="6"/>
          </p:cNvCxnSpPr>
          <p:nvPr/>
        </p:nvCxnSpPr>
        <p:spPr bwMode="auto">
          <a:xfrm flipH="1" flipV="1">
            <a:off x="6970713" y="3568700"/>
            <a:ext cx="925512" cy="1050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6693" name="Text Box 53"/>
          <p:cNvSpPr txBox="1">
            <a:spLocks noChangeArrowheads="1"/>
          </p:cNvSpPr>
          <p:nvPr/>
        </p:nvSpPr>
        <p:spPr bwMode="auto">
          <a:xfrm>
            <a:off x="7239000" y="5181600"/>
            <a:ext cx="838200"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1/10000</a:t>
            </a:r>
          </a:p>
        </p:txBody>
      </p:sp>
      <p:sp>
        <p:nvSpPr>
          <p:cNvPr id="496694" name="Text Box 54"/>
          <p:cNvSpPr txBox="1">
            <a:spLocks noChangeArrowheads="1"/>
          </p:cNvSpPr>
          <p:nvPr/>
        </p:nvSpPr>
        <p:spPr bwMode="auto">
          <a:xfrm>
            <a:off x="7239000" y="3962400"/>
            <a:ext cx="609600" cy="212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sz="1400"/>
              <a:t>800</a:t>
            </a:r>
          </a:p>
        </p:txBody>
      </p:sp>
    </p:spTree>
    <p:extLst>
      <p:ext uri="{BB962C8B-B14F-4D97-AF65-F5344CB8AC3E}">
        <p14:creationId xmlns:p14="http://schemas.microsoft.com/office/powerpoint/2010/main" val="81628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1A070930-750D-4F4A-AFCB-2FDE49451821}" type="slidenum">
              <a:rPr lang="en-US" sz="800"/>
              <a:pPr/>
              <a:t>7</a:t>
            </a:fld>
            <a:endParaRPr lang="en-US" sz="1400"/>
          </a:p>
        </p:txBody>
      </p:sp>
      <p:sp>
        <p:nvSpPr>
          <p:cNvPr id="9219" name="Rectangle 46"/>
          <p:cNvSpPr>
            <a:spLocks noGrp="1" noChangeArrowheads="1"/>
          </p:cNvSpPr>
          <p:nvPr>
            <p:ph type="title"/>
          </p:nvPr>
        </p:nvSpPr>
        <p:spPr/>
        <p:txBody>
          <a:bodyPr/>
          <a:lstStyle/>
          <a:p>
            <a:r>
              <a:rPr lang="en-US"/>
              <a:t>Unweighted Interval Scheduling Review</a:t>
            </a:r>
          </a:p>
        </p:txBody>
      </p:sp>
      <p:sp>
        <p:nvSpPr>
          <p:cNvPr id="9220" name="Rectangle 47"/>
          <p:cNvSpPr>
            <a:spLocks noGrp="1" noChangeArrowheads="1"/>
          </p:cNvSpPr>
          <p:nvPr>
            <p:ph type="body" idx="1"/>
          </p:nvPr>
        </p:nvSpPr>
        <p:spPr/>
        <p:txBody>
          <a:bodyPr/>
          <a:lstStyle/>
          <a:p>
            <a:pPr marL="0" indent="0"/>
            <a:r>
              <a:rPr lang="en-US"/>
              <a:t>Recall.  </a:t>
            </a:r>
            <a:r>
              <a:rPr lang="en-US">
                <a:solidFill>
                  <a:schemeClr val="tx1"/>
                </a:solidFill>
              </a:rPr>
              <a:t>Greedy algorithm works if all weights are 1.</a:t>
            </a:r>
          </a:p>
          <a:p>
            <a:pPr lvl="1"/>
            <a:r>
              <a:rPr lang="en-US"/>
              <a:t>Consider jobs in ascending order of finish time.</a:t>
            </a:r>
          </a:p>
          <a:p>
            <a:pPr lvl="1"/>
            <a:r>
              <a:rPr lang="en-US"/>
              <a:t>Add job to subset if it is compatible with previously chosen jobs.</a:t>
            </a:r>
          </a:p>
          <a:p>
            <a:pPr lvl="1"/>
            <a:endParaRPr lang="en-US"/>
          </a:p>
          <a:p>
            <a:pPr marL="0" indent="0"/>
            <a:endParaRPr lang="en-US">
              <a:solidFill>
                <a:schemeClr val="tx1"/>
              </a:solidFill>
            </a:endParaRPr>
          </a:p>
          <a:p>
            <a:pPr marL="0" indent="0"/>
            <a:endParaRPr lang="en-US">
              <a:solidFill>
                <a:schemeClr val="tx1"/>
              </a:solidFill>
            </a:endParaRPr>
          </a:p>
          <a:p>
            <a:pPr marL="0" indent="0"/>
            <a:endParaRPr lang="en-US">
              <a:solidFill>
                <a:schemeClr val="tx1"/>
              </a:solidFill>
            </a:endParaRPr>
          </a:p>
          <a:p>
            <a:pPr marL="0" indent="0"/>
            <a:r>
              <a:rPr lang="en-US"/>
              <a:t>Observation.  </a:t>
            </a:r>
            <a:r>
              <a:rPr lang="en-US">
                <a:solidFill>
                  <a:schemeClr val="tx1"/>
                </a:solidFill>
              </a:rPr>
              <a:t>Greedy algorithm can fail spectacularly if arbitrary weights are allowed.</a:t>
            </a:r>
          </a:p>
          <a:p>
            <a:pPr marL="0" indent="0"/>
            <a:endParaRPr lang="en-US">
              <a:solidFill>
                <a:schemeClr val="tx1"/>
              </a:solidFill>
            </a:endParaRPr>
          </a:p>
        </p:txBody>
      </p:sp>
      <p:sp>
        <p:nvSpPr>
          <p:cNvPr id="9221" name="Line 51"/>
          <p:cNvSpPr>
            <a:spLocks noChangeShapeType="1"/>
          </p:cNvSpPr>
          <p:nvPr/>
        </p:nvSpPr>
        <p:spPr bwMode="auto">
          <a:xfrm>
            <a:off x="1433513" y="6232525"/>
            <a:ext cx="5881687"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22" name="Text Box 52"/>
          <p:cNvSpPr txBox="1">
            <a:spLocks noChangeArrowheads="1"/>
          </p:cNvSpPr>
          <p:nvPr/>
        </p:nvSpPr>
        <p:spPr bwMode="auto">
          <a:xfrm>
            <a:off x="3856038" y="6313488"/>
            <a:ext cx="1592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endParaRPr lang="en-US" sz="1200" b="1">
              <a:solidFill>
                <a:schemeClr val="hlink"/>
              </a:solidFill>
              <a:latin typeface="Courier New" pitchFamily="49" charset="0"/>
            </a:endParaRPr>
          </a:p>
        </p:txBody>
      </p:sp>
      <p:sp>
        <p:nvSpPr>
          <p:cNvPr id="9223" name="Text Box 53"/>
          <p:cNvSpPr txBox="1">
            <a:spLocks noChangeArrowheads="1"/>
          </p:cNvSpPr>
          <p:nvPr/>
        </p:nvSpPr>
        <p:spPr bwMode="auto">
          <a:xfrm>
            <a:off x="7315200" y="6024563"/>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a:t>Time</a:t>
            </a:r>
          </a:p>
        </p:txBody>
      </p:sp>
      <p:sp>
        <p:nvSpPr>
          <p:cNvPr id="9224" name="Text Box 55"/>
          <p:cNvSpPr txBox="1">
            <a:spLocks noChangeArrowheads="1"/>
          </p:cNvSpPr>
          <p:nvPr/>
        </p:nvSpPr>
        <p:spPr bwMode="auto">
          <a:xfrm>
            <a:off x="1295400"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0</a:t>
            </a:r>
          </a:p>
        </p:txBody>
      </p:sp>
      <p:sp>
        <p:nvSpPr>
          <p:cNvPr id="9225" name="Text Box 67"/>
          <p:cNvSpPr txBox="1">
            <a:spLocks noChangeArrowheads="1"/>
          </p:cNvSpPr>
          <p:nvPr/>
        </p:nvSpPr>
        <p:spPr bwMode="auto">
          <a:xfrm>
            <a:off x="1779588"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1</a:t>
            </a:r>
          </a:p>
        </p:txBody>
      </p:sp>
      <p:sp>
        <p:nvSpPr>
          <p:cNvPr id="9226" name="Text Box 68"/>
          <p:cNvSpPr txBox="1">
            <a:spLocks noChangeArrowheads="1"/>
          </p:cNvSpPr>
          <p:nvPr/>
        </p:nvSpPr>
        <p:spPr bwMode="auto">
          <a:xfrm>
            <a:off x="2263775"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2</a:t>
            </a:r>
          </a:p>
        </p:txBody>
      </p:sp>
      <p:sp>
        <p:nvSpPr>
          <p:cNvPr id="9227" name="Text Box 69"/>
          <p:cNvSpPr txBox="1">
            <a:spLocks noChangeArrowheads="1"/>
          </p:cNvSpPr>
          <p:nvPr/>
        </p:nvSpPr>
        <p:spPr bwMode="auto">
          <a:xfrm>
            <a:off x="2747963"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3</a:t>
            </a:r>
          </a:p>
        </p:txBody>
      </p:sp>
      <p:sp>
        <p:nvSpPr>
          <p:cNvPr id="9228" name="Text Box 70"/>
          <p:cNvSpPr txBox="1">
            <a:spLocks noChangeArrowheads="1"/>
          </p:cNvSpPr>
          <p:nvPr/>
        </p:nvSpPr>
        <p:spPr bwMode="auto">
          <a:xfrm>
            <a:off x="3233738" y="6232525"/>
            <a:ext cx="414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4</a:t>
            </a:r>
          </a:p>
        </p:txBody>
      </p:sp>
      <p:sp>
        <p:nvSpPr>
          <p:cNvPr id="9229" name="Text Box 71"/>
          <p:cNvSpPr txBox="1">
            <a:spLocks noChangeArrowheads="1"/>
          </p:cNvSpPr>
          <p:nvPr/>
        </p:nvSpPr>
        <p:spPr bwMode="auto">
          <a:xfrm>
            <a:off x="3717925" y="6232525"/>
            <a:ext cx="4143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5</a:t>
            </a:r>
          </a:p>
        </p:txBody>
      </p:sp>
      <p:sp>
        <p:nvSpPr>
          <p:cNvPr id="9230" name="Text Box 72"/>
          <p:cNvSpPr txBox="1">
            <a:spLocks noChangeArrowheads="1"/>
          </p:cNvSpPr>
          <p:nvPr/>
        </p:nvSpPr>
        <p:spPr bwMode="auto">
          <a:xfrm>
            <a:off x="4202113" y="6232525"/>
            <a:ext cx="414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6</a:t>
            </a:r>
          </a:p>
        </p:txBody>
      </p:sp>
      <p:sp>
        <p:nvSpPr>
          <p:cNvPr id="9231" name="Text Box 73"/>
          <p:cNvSpPr txBox="1">
            <a:spLocks noChangeArrowheads="1"/>
          </p:cNvSpPr>
          <p:nvPr/>
        </p:nvSpPr>
        <p:spPr bwMode="auto">
          <a:xfrm>
            <a:off x="4686300"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7</a:t>
            </a:r>
          </a:p>
        </p:txBody>
      </p:sp>
      <p:sp>
        <p:nvSpPr>
          <p:cNvPr id="9232" name="Text Box 74"/>
          <p:cNvSpPr txBox="1">
            <a:spLocks noChangeArrowheads="1"/>
          </p:cNvSpPr>
          <p:nvPr/>
        </p:nvSpPr>
        <p:spPr bwMode="auto">
          <a:xfrm>
            <a:off x="5170488"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8</a:t>
            </a:r>
          </a:p>
        </p:txBody>
      </p:sp>
      <p:sp>
        <p:nvSpPr>
          <p:cNvPr id="9233" name="Text Box 75"/>
          <p:cNvSpPr txBox="1">
            <a:spLocks noChangeArrowheads="1"/>
          </p:cNvSpPr>
          <p:nvPr/>
        </p:nvSpPr>
        <p:spPr bwMode="auto">
          <a:xfrm>
            <a:off x="5654675"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9</a:t>
            </a:r>
          </a:p>
        </p:txBody>
      </p:sp>
      <p:sp>
        <p:nvSpPr>
          <p:cNvPr id="9234" name="Text Box 76"/>
          <p:cNvSpPr txBox="1">
            <a:spLocks noChangeArrowheads="1"/>
          </p:cNvSpPr>
          <p:nvPr/>
        </p:nvSpPr>
        <p:spPr bwMode="auto">
          <a:xfrm>
            <a:off x="6070600" y="6232525"/>
            <a:ext cx="4143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10</a:t>
            </a:r>
          </a:p>
        </p:txBody>
      </p:sp>
      <p:sp>
        <p:nvSpPr>
          <p:cNvPr id="9235" name="Text Box 77"/>
          <p:cNvSpPr txBox="1">
            <a:spLocks noChangeArrowheads="1"/>
          </p:cNvSpPr>
          <p:nvPr/>
        </p:nvSpPr>
        <p:spPr bwMode="auto">
          <a:xfrm>
            <a:off x="6624638" y="6232525"/>
            <a:ext cx="414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11</a:t>
            </a:r>
          </a:p>
        </p:txBody>
      </p:sp>
      <p:sp>
        <p:nvSpPr>
          <p:cNvPr id="9236" name="Rectangle 78"/>
          <p:cNvSpPr>
            <a:spLocks noChangeArrowheads="1"/>
          </p:cNvSpPr>
          <p:nvPr/>
        </p:nvSpPr>
        <p:spPr bwMode="auto">
          <a:xfrm>
            <a:off x="1430338" y="5216525"/>
            <a:ext cx="4860925" cy="27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b="1">
                <a:latin typeface="Courier New" pitchFamily="49" charset="0"/>
              </a:rPr>
              <a:t>b</a:t>
            </a:r>
          </a:p>
        </p:txBody>
      </p:sp>
      <p:sp>
        <p:nvSpPr>
          <p:cNvPr id="9237" name="Line 54"/>
          <p:cNvSpPr>
            <a:spLocks noChangeShapeType="1"/>
          </p:cNvSpPr>
          <p:nvPr/>
        </p:nvSpPr>
        <p:spPr bwMode="auto">
          <a:xfrm>
            <a:off x="6554788" y="6232525"/>
            <a:ext cx="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38" name="Line 56"/>
          <p:cNvSpPr>
            <a:spLocks noChangeShapeType="1"/>
          </p:cNvSpPr>
          <p:nvPr/>
        </p:nvSpPr>
        <p:spPr bwMode="auto">
          <a:xfrm rot="-5400000">
            <a:off x="1264444"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39" name="Line 57"/>
          <p:cNvSpPr>
            <a:spLocks noChangeShapeType="1"/>
          </p:cNvSpPr>
          <p:nvPr/>
        </p:nvSpPr>
        <p:spPr bwMode="auto">
          <a:xfrm rot="-5400000">
            <a:off x="780257"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40" name="Line 58"/>
          <p:cNvSpPr>
            <a:spLocks noChangeShapeType="1"/>
          </p:cNvSpPr>
          <p:nvPr/>
        </p:nvSpPr>
        <p:spPr bwMode="auto">
          <a:xfrm rot="-5400000">
            <a:off x="2234407"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41" name="Line 59"/>
          <p:cNvSpPr>
            <a:spLocks noChangeShapeType="1"/>
          </p:cNvSpPr>
          <p:nvPr/>
        </p:nvSpPr>
        <p:spPr bwMode="auto">
          <a:xfrm rot="-5400000">
            <a:off x="1748632"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42" name="Line 60"/>
          <p:cNvSpPr>
            <a:spLocks noChangeShapeType="1"/>
          </p:cNvSpPr>
          <p:nvPr/>
        </p:nvSpPr>
        <p:spPr bwMode="auto">
          <a:xfrm rot="-5400000">
            <a:off x="2718594"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43" name="Line 61"/>
          <p:cNvSpPr>
            <a:spLocks noChangeShapeType="1"/>
          </p:cNvSpPr>
          <p:nvPr/>
        </p:nvSpPr>
        <p:spPr bwMode="auto">
          <a:xfrm rot="-5400000">
            <a:off x="4171157"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44" name="Line 62"/>
          <p:cNvSpPr>
            <a:spLocks noChangeShapeType="1"/>
          </p:cNvSpPr>
          <p:nvPr/>
        </p:nvSpPr>
        <p:spPr bwMode="auto">
          <a:xfrm rot="-5400000">
            <a:off x="3686969"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45" name="Line 63"/>
          <p:cNvSpPr>
            <a:spLocks noChangeShapeType="1"/>
          </p:cNvSpPr>
          <p:nvPr/>
        </p:nvSpPr>
        <p:spPr bwMode="auto">
          <a:xfrm rot="-5400000">
            <a:off x="5139532"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46" name="Line 64"/>
          <p:cNvSpPr>
            <a:spLocks noChangeShapeType="1"/>
          </p:cNvSpPr>
          <p:nvPr/>
        </p:nvSpPr>
        <p:spPr bwMode="auto">
          <a:xfrm rot="-5400000">
            <a:off x="4655344"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47" name="Line 65"/>
          <p:cNvSpPr>
            <a:spLocks noChangeShapeType="1"/>
          </p:cNvSpPr>
          <p:nvPr/>
        </p:nvSpPr>
        <p:spPr bwMode="auto">
          <a:xfrm rot="-5400000">
            <a:off x="6109494"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48" name="Line 66"/>
          <p:cNvSpPr>
            <a:spLocks noChangeShapeType="1"/>
          </p:cNvSpPr>
          <p:nvPr/>
        </p:nvSpPr>
        <p:spPr bwMode="auto">
          <a:xfrm rot="-5400000">
            <a:off x="5625307"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49" name="Line 80"/>
          <p:cNvSpPr>
            <a:spLocks noChangeShapeType="1"/>
          </p:cNvSpPr>
          <p:nvPr/>
        </p:nvSpPr>
        <p:spPr bwMode="auto">
          <a:xfrm rot="-5400000">
            <a:off x="3202782" y="5579269"/>
            <a:ext cx="130651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9250" name="Rectangle 82"/>
          <p:cNvSpPr>
            <a:spLocks noChangeArrowheads="1"/>
          </p:cNvSpPr>
          <p:nvPr/>
        </p:nvSpPr>
        <p:spPr bwMode="auto">
          <a:xfrm>
            <a:off x="1431925" y="5708650"/>
            <a:ext cx="1452563" cy="2778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b="1">
                <a:latin typeface="Courier New" pitchFamily="49" charset="0"/>
              </a:rPr>
              <a:t>a</a:t>
            </a:r>
          </a:p>
        </p:txBody>
      </p:sp>
      <p:sp>
        <p:nvSpPr>
          <p:cNvPr id="9251" name="Rectangle 88"/>
          <p:cNvSpPr>
            <a:spLocks noChangeArrowheads="1"/>
          </p:cNvSpPr>
          <p:nvPr/>
        </p:nvSpPr>
        <p:spPr bwMode="auto">
          <a:xfrm>
            <a:off x="222250" y="5203825"/>
            <a:ext cx="11033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weight = 999</a:t>
            </a:r>
          </a:p>
        </p:txBody>
      </p:sp>
      <p:sp>
        <p:nvSpPr>
          <p:cNvPr id="9252" name="Rectangle 89"/>
          <p:cNvSpPr>
            <a:spLocks noChangeArrowheads="1"/>
          </p:cNvSpPr>
          <p:nvPr/>
        </p:nvSpPr>
        <p:spPr bwMode="auto">
          <a:xfrm>
            <a:off x="223838" y="5689600"/>
            <a:ext cx="892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t>weight = 1</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DD84BE9-3B52-4A0F-A5E7-AB87F1F49E82}" type="slidenum">
              <a:rPr lang="en-US"/>
              <a:pPr/>
              <a:t>70</a:t>
            </a:fld>
            <a:endParaRPr lang="en-US" sz="1400"/>
          </a:p>
        </p:txBody>
      </p:sp>
      <p:sp>
        <p:nvSpPr>
          <p:cNvPr id="465922" name="Rectangle 2"/>
          <p:cNvSpPr>
            <a:spLocks noGrp="1" noChangeArrowheads="1"/>
          </p:cNvSpPr>
          <p:nvPr>
            <p:ph type="title"/>
          </p:nvPr>
        </p:nvSpPr>
        <p:spPr/>
        <p:txBody>
          <a:bodyPr/>
          <a:lstStyle/>
          <a:p>
            <a:r>
              <a:rPr lang="en-US"/>
              <a:t>Detecting Negative Cycles:  Summary</a:t>
            </a:r>
          </a:p>
        </p:txBody>
      </p:sp>
      <p:sp>
        <p:nvSpPr>
          <p:cNvPr id="465923" name="Rectangle 3"/>
          <p:cNvSpPr>
            <a:spLocks noGrp="1" noChangeArrowheads="1"/>
          </p:cNvSpPr>
          <p:nvPr>
            <p:ph type="body" idx="1"/>
          </p:nvPr>
        </p:nvSpPr>
        <p:spPr/>
        <p:txBody>
          <a:bodyPr/>
          <a:lstStyle/>
          <a:p>
            <a:r>
              <a:rPr lang="en-US"/>
              <a:t>Bellman-Ford.  </a:t>
            </a:r>
            <a:r>
              <a:rPr lang="en-US">
                <a:solidFill>
                  <a:schemeClr val="tx1"/>
                </a:solidFill>
              </a:rPr>
              <a:t>O(mn) time, O(m + n) space.</a:t>
            </a:r>
          </a:p>
          <a:p>
            <a:pPr lvl="1"/>
            <a:r>
              <a:rPr lang="en-US"/>
              <a:t>Run Bellman-Ford for n iterations (instead of n-1).</a:t>
            </a:r>
          </a:p>
          <a:p>
            <a:pPr lvl="1"/>
            <a:r>
              <a:rPr lang="en-US"/>
              <a:t>Upon termination, Bellman-Ford successor variables trace a negative cycle if one exists.</a:t>
            </a:r>
          </a:p>
          <a:p>
            <a:pPr lvl="1"/>
            <a:r>
              <a:rPr lang="en-US"/>
              <a:t>See p. 304 for improved version and early termination rule.</a:t>
            </a:r>
          </a:p>
          <a:p>
            <a:pPr lvl="1"/>
            <a:endParaRPr lang="en-US"/>
          </a:p>
          <a:p>
            <a:pPr lvl="1"/>
            <a:endParaRPr lang="en-US"/>
          </a:p>
        </p:txBody>
      </p:sp>
    </p:spTree>
    <p:extLst>
      <p:ext uri="{BB962C8B-B14F-4D97-AF65-F5344CB8AC3E}">
        <p14:creationId xmlns:p14="http://schemas.microsoft.com/office/powerpoint/2010/main" val="347166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F16E6AA1-5B70-44FC-B259-6F6A58774154}" type="slidenum">
              <a:rPr lang="en-US" sz="800"/>
              <a:pPr/>
              <a:t>8</a:t>
            </a:fld>
            <a:endParaRPr lang="en-US" sz="1400"/>
          </a:p>
        </p:txBody>
      </p:sp>
      <p:sp>
        <p:nvSpPr>
          <p:cNvPr id="10243" name="Rectangle 2"/>
          <p:cNvSpPr>
            <a:spLocks noGrp="1" noChangeArrowheads="1"/>
          </p:cNvSpPr>
          <p:nvPr>
            <p:ph type="title"/>
          </p:nvPr>
        </p:nvSpPr>
        <p:spPr/>
        <p:txBody>
          <a:bodyPr/>
          <a:lstStyle/>
          <a:p>
            <a:r>
              <a:rPr lang="en-US"/>
              <a:t>Weighted Interval Scheduling</a:t>
            </a:r>
          </a:p>
        </p:txBody>
      </p:sp>
      <p:sp>
        <p:nvSpPr>
          <p:cNvPr id="10244" name="Rectangle 3"/>
          <p:cNvSpPr>
            <a:spLocks noGrp="1" noChangeArrowheads="1"/>
          </p:cNvSpPr>
          <p:nvPr>
            <p:ph type="body" idx="1"/>
          </p:nvPr>
        </p:nvSpPr>
        <p:spPr/>
        <p:txBody>
          <a:bodyPr/>
          <a:lstStyle/>
          <a:p>
            <a:pPr marL="0" indent="0">
              <a:buClrTx/>
              <a:buSzTx/>
              <a:buFontTx/>
              <a:buNone/>
            </a:pPr>
            <a:r>
              <a:rPr lang="en-US"/>
              <a:t>Notation.  </a:t>
            </a:r>
            <a:r>
              <a:rPr lang="en-US">
                <a:solidFill>
                  <a:schemeClr val="tx1"/>
                </a:solidFill>
              </a:rPr>
              <a:t>Label jobs by finishing time:  f</a:t>
            </a:r>
            <a:r>
              <a:rPr lang="en-US" baseline="-25000">
                <a:solidFill>
                  <a:schemeClr val="tx1"/>
                </a:solidFill>
              </a:rPr>
              <a:t>1  </a:t>
            </a:r>
            <a:r>
              <a:rPr lang="en-US">
                <a:solidFill>
                  <a:schemeClr val="tx1"/>
                </a:solidFill>
                <a:sym typeface="Symbol" pitchFamily="18" charset="2"/>
              </a:rPr>
              <a:t>  </a:t>
            </a:r>
            <a:r>
              <a:rPr lang="en-US">
                <a:solidFill>
                  <a:schemeClr val="tx1"/>
                </a:solidFill>
              </a:rPr>
              <a:t>f</a:t>
            </a:r>
            <a:r>
              <a:rPr lang="en-US" baseline="-25000">
                <a:solidFill>
                  <a:schemeClr val="tx1"/>
                </a:solidFill>
              </a:rPr>
              <a:t>2  </a:t>
            </a:r>
            <a:r>
              <a:rPr lang="en-US">
                <a:solidFill>
                  <a:schemeClr val="tx1"/>
                </a:solidFill>
                <a:sym typeface="Symbol" pitchFamily="18" charset="2"/>
              </a:rPr>
              <a:t> . . . </a:t>
            </a:r>
            <a:r>
              <a:rPr lang="en-US">
                <a:solidFill>
                  <a:schemeClr val="tx1"/>
                </a:solidFill>
              </a:rPr>
              <a:t> f</a:t>
            </a:r>
            <a:r>
              <a:rPr lang="en-US" baseline="-25000">
                <a:solidFill>
                  <a:schemeClr val="tx1"/>
                </a:solidFill>
              </a:rPr>
              <a:t>n </a:t>
            </a:r>
            <a:r>
              <a:rPr lang="en-US">
                <a:solidFill>
                  <a:schemeClr val="tx1"/>
                </a:solidFill>
              </a:rPr>
              <a:t>.</a:t>
            </a:r>
            <a:endParaRPr lang="en-US" baseline="-25000">
              <a:solidFill>
                <a:schemeClr val="tx1"/>
              </a:solidFill>
            </a:endParaRPr>
          </a:p>
          <a:p>
            <a:pPr marL="0" indent="0">
              <a:buClrTx/>
              <a:buSzTx/>
              <a:buFontTx/>
              <a:buNone/>
            </a:pPr>
            <a:r>
              <a:rPr lang="en-US"/>
              <a:t>Def.  </a:t>
            </a:r>
            <a:r>
              <a:rPr lang="en-US">
                <a:solidFill>
                  <a:schemeClr val="tx1"/>
                </a:solidFill>
              </a:rPr>
              <a:t>p(j) = largest index i &lt; j such that job i is compatible with j.</a:t>
            </a:r>
          </a:p>
          <a:p>
            <a:pPr marL="0" indent="0">
              <a:buClrTx/>
              <a:buSzTx/>
              <a:buFontTx/>
              <a:buNone/>
            </a:pPr>
            <a:endParaRPr lang="en-US"/>
          </a:p>
          <a:p>
            <a:pPr marL="0" indent="0">
              <a:buClrTx/>
              <a:buSzTx/>
              <a:buFontTx/>
              <a:buNone/>
            </a:pPr>
            <a:r>
              <a:rPr lang="en-US"/>
              <a:t>Ex:  </a:t>
            </a:r>
            <a:r>
              <a:rPr lang="en-US">
                <a:solidFill>
                  <a:schemeClr val="tx1"/>
                </a:solidFill>
              </a:rPr>
              <a:t>p(8) = 5, p(7) = 3, p(2) = 0.</a:t>
            </a:r>
          </a:p>
        </p:txBody>
      </p:sp>
      <p:sp>
        <p:nvSpPr>
          <p:cNvPr id="10245" name="Line 74"/>
          <p:cNvSpPr>
            <a:spLocks noChangeShapeType="1"/>
          </p:cNvSpPr>
          <p:nvPr/>
        </p:nvSpPr>
        <p:spPr bwMode="auto">
          <a:xfrm>
            <a:off x="1433513" y="6232525"/>
            <a:ext cx="5881687"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46" name="Text Box 75"/>
          <p:cNvSpPr txBox="1">
            <a:spLocks noChangeArrowheads="1"/>
          </p:cNvSpPr>
          <p:nvPr/>
        </p:nvSpPr>
        <p:spPr bwMode="auto">
          <a:xfrm>
            <a:off x="3856038" y="6313488"/>
            <a:ext cx="1592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endParaRPr lang="en-US" sz="1200" b="1">
              <a:solidFill>
                <a:schemeClr val="hlink"/>
              </a:solidFill>
              <a:latin typeface="Courier New" pitchFamily="49" charset="0"/>
            </a:endParaRPr>
          </a:p>
        </p:txBody>
      </p:sp>
      <p:sp>
        <p:nvSpPr>
          <p:cNvPr id="10247" name="Text Box 76"/>
          <p:cNvSpPr txBox="1">
            <a:spLocks noChangeArrowheads="1"/>
          </p:cNvSpPr>
          <p:nvPr/>
        </p:nvSpPr>
        <p:spPr bwMode="auto">
          <a:xfrm>
            <a:off x="7315200" y="6024563"/>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400"/>
              <a:t>Time</a:t>
            </a:r>
          </a:p>
        </p:txBody>
      </p:sp>
      <p:sp>
        <p:nvSpPr>
          <p:cNvPr id="10248" name="Line 77"/>
          <p:cNvSpPr>
            <a:spLocks noChangeShapeType="1"/>
          </p:cNvSpPr>
          <p:nvPr/>
        </p:nvSpPr>
        <p:spPr bwMode="auto">
          <a:xfrm>
            <a:off x="6554788" y="6232525"/>
            <a:ext cx="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49" name="Text Box 78"/>
          <p:cNvSpPr txBox="1">
            <a:spLocks noChangeArrowheads="1"/>
          </p:cNvSpPr>
          <p:nvPr/>
        </p:nvSpPr>
        <p:spPr bwMode="auto">
          <a:xfrm>
            <a:off x="1295400"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0</a:t>
            </a:r>
          </a:p>
        </p:txBody>
      </p:sp>
      <p:sp>
        <p:nvSpPr>
          <p:cNvPr id="10250" name="Line 79"/>
          <p:cNvSpPr>
            <a:spLocks noChangeShapeType="1"/>
          </p:cNvSpPr>
          <p:nvPr/>
        </p:nvSpPr>
        <p:spPr bwMode="auto">
          <a:xfrm rot="-5400000">
            <a:off x="325437"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51" name="Line 80"/>
          <p:cNvSpPr>
            <a:spLocks noChangeShapeType="1"/>
          </p:cNvSpPr>
          <p:nvPr/>
        </p:nvSpPr>
        <p:spPr bwMode="auto">
          <a:xfrm rot="-5400000">
            <a:off x="-158750"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52" name="Line 81"/>
          <p:cNvSpPr>
            <a:spLocks noChangeShapeType="1"/>
          </p:cNvSpPr>
          <p:nvPr/>
        </p:nvSpPr>
        <p:spPr bwMode="auto">
          <a:xfrm rot="-5400000">
            <a:off x="1295400"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53" name="Line 82"/>
          <p:cNvSpPr>
            <a:spLocks noChangeShapeType="1"/>
          </p:cNvSpPr>
          <p:nvPr/>
        </p:nvSpPr>
        <p:spPr bwMode="auto">
          <a:xfrm rot="-5400000">
            <a:off x="809625"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54" name="Line 83"/>
          <p:cNvSpPr>
            <a:spLocks noChangeShapeType="1"/>
          </p:cNvSpPr>
          <p:nvPr/>
        </p:nvSpPr>
        <p:spPr bwMode="auto">
          <a:xfrm rot="-5400000">
            <a:off x="1779587"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55" name="Line 84"/>
          <p:cNvSpPr>
            <a:spLocks noChangeShapeType="1"/>
          </p:cNvSpPr>
          <p:nvPr/>
        </p:nvSpPr>
        <p:spPr bwMode="auto">
          <a:xfrm rot="-5400000">
            <a:off x="3232150"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56" name="Line 85"/>
          <p:cNvSpPr>
            <a:spLocks noChangeShapeType="1"/>
          </p:cNvSpPr>
          <p:nvPr/>
        </p:nvSpPr>
        <p:spPr bwMode="auto">
          <a:xfrm rot="-5400000">
            <a:off x="2747962"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57" name="Line 86"/>
          <p:cNvSpPr>
            <a:spLocks noChangeShapeType="1"/>
          </p:cNvSpPr>
          <p:nvPr/>
        </p:nvSpPr>
        <p:spPr bwMode="auto">
          <a:xfrm rot="-5400000">
            <a:off x="4200525"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58" name="Line 87"/>
          <p:cNvSpPr>
            <a:spLocks noChangeShapeType="1"/>
          </p:cNvSpPr>
          <p:nvPr/>
        </p:nvSpPr>
        <p:spPr bwMode="auto">
          <a:xfrm rot="-5400000">
            <a:off x="3716337"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59" name="Line 88"/>
          <p:cNvSpPr>
            <a:spLocks noChangeShapeType="1"/>
          </p:cNvSpPr>
          <p:nvPr/>
        </p:nvSpPr>
        <p:spPr bwMode="auto">
          <a:xfrm rot="-5400000">
            <a:off x="5170487"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60" name="Line 89"/>
          <p:cNvSpPr>
            <a:spLocks noChangeShapeType="1"/>
          </p:cNvSpPr>
          <p:nvPr/>
        </p:nvSpPr>
        <p:spPr bwMode="auto">
          <a:xfrm rot="-5400000">
            <a:off x="4686300"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61" name="Text Box 90"/>
          <p:cNvSpPr txBox="1">
            <a:spLocks noChangeArrowheads="1"/>
          </p:cNvSpPr>
          <p:nvPr/>
        </p:nvSpPr>
        <p:spPr bwMode="auto">
          <a:xfrm>
            <a:off x="1779588"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1</a:t>
            </a:r>
          </a:p>
        </p:txBody>
      </p:sp>
      <p:sp>
        <p:nvSpPr>
          <p:cNvPr id="10262" name="Text Box 91"/>
          <p:cNvSpPr txBox="1">
            <a:spLocks noChangeArrowheads="1"/>
          </p:cNvSpPr>
          <p:nvPr/>
        </p:nvSpPr>
        <p:spPr bwMode="auto">
          <a:xfrm>
            <a:off x="2263775"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2</a:t>
            </a:r>
          </a:p>
        </p:txBody>
      </p:sp>
      <p:sp>
        <p:nvSpPr>
          <p:cNvPr id="10263" name="Text Box 92"/>
          <p:cNvSpPr txBox="1">
            <a:spLocks noChangeArrowheads="1"/>
          </p:cNvSpPr>
          <p:nvPr/>
        </p:nvSpPr>
        <p:spPr bwMode="auto">
          <a:xfrm>
            <a:off x="2747963"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3</a:t>
            </a:r>
          </a:p>
        </p:txBody>
      </p:sp>
      <p:sp>
        <p:nvSpPr>
          <p:cNvPr id="10264" name="Text Box 93"/>
          <p:cNvSpPr txBox="1">
            <a:spLocks noChangeArrowheads="1"/>
          </p:cNvSpPr>
          <p:nvPr/>
        </p:nvSpPr>
        <p:spPr bwMode="auto">
          <a:xfrm>
            <a:off x="3233738" y="6232525"/>
            <a:ext cx="414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4</a:t>
            </a:r>
          </a:p>
        </p:txBody>
      </p:sp>
      <p:sp>
        <p:nvSpPr>
          <p:cNvPr id="10265" name="Text Box 94"/>
          <p:cNvSpPr txBox="1">
            <a:spLocks noChangeArrowheads="1"/>
          </p:cNvSpPr>
          <p:nvPr/>
        </p:nvSpPr>
        <p:spPr bwMode="auto">
          <a:xfrm>
            <a:off x="3717925" y="6232525"/>
            <a:ext cx="4143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5</a:t>
            </a:r>
          </a:p>
        </p:txBody>
      </p:sp>
      <p:sp>
        <p:nvSpPr>
          <p:cNvPr id="10266" name="Text Box 95"/>
          <p:cNvSpPr txBox="1">
            <a:spLocks noChangeArrowheads="1"/>
          </p:cNvSpPr>
          <p:nvPr/>
        </p:nvSpPr>
        <p:spPr bwMode="auto">
          <a:xfrm>
            <a:off x="4202113" y="6232525"/>
            <a:ext cx="414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6</a:t>
            </a:r>
          </a:p>
        </p:txBody>
      </p:sp>
      <p:sp>
        <p:nvSpPr>
          <p:cNvPr id="10267" name="Text Box 96"/>
          <p:cNvSpPr txBox="1">
            <a:spLocks noChangeArrowheads="1"/>
          </p:cNvSpPr>
          <p:nvPr/>
        </p:nvSpPr>
        <p:spPr bwMode="auto">
          <a:xfrm>
            <a:off x="4686300"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7</a:t>
            </a:r>
          </a:p>
        </p:txBody>
      </p:sp>
      <p:sp>
        <p:nvSpPr>
          <p:cNvPr id="10268" name="Text Box 97"/>
          <p:cNvSpPr txBox="1">
            <a:spLocks noChangeArrowheads="1"/>
          </p:cNvSpPr>
          <p:nvPr/>
        </p:nvSpPr>
        <p:spPr bwMode="auto">
          <a:xfrm>
            <a:off x="5170488"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8</a:t>
            </a:r>
          </a:p>
        </p:txBody>
      </p:sp>
      <p:sp>
        <p:nvSpPr>
          <p:cNvPr id="10269" name="Text Box 98"/>
          <p:cNvSpPr txBox="1">
            <a:spLocks noChangeArrowheads="1"/>
          </p:cNvSpPr>
          <p:nvPr/>
        </p:nvSpPr>
        <p:spPr bwMode="auto">
          <a:xfrm>
            <a:off x="5654675" y="6232525"/>
            <a:ext cx="41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9</a:t>
            </a:r>
          </a:p>
        </p:txBody>
      </p:sp>
      <p:sp>
        <p:nvSpPr>
          <p:cNvPr id="10270" name="Text Box 99"/>
          <p:cNvSpPr txBox="1">
            <a:spLocks noChangeArrowheads="1"/>
          </p:cNvSpPr>
          <p:nvPr/>
        </p:nvSpPr>
        <p:spPr bwMode="auto">
          <a:xfrm>
            <a:off x="6070600" y="6232525"/>
            <a:ext cx="4143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10</a:t>
            </a:r>
          </a:p>
        </p:txBody>
      </p:sp>
      <p:sp>
        <p:nvSpPr>
          <p:cNvPr id="10271" name="Text Box 100"/>
          <p:cNvSpPr txBox="1">
            <a:spLocks noChangeArrowheads="1"/>
          </p:cNvSpPr>
          <p:nvPr/>
        </p:nvSpPr>
        <p:spPr bwMode="auto">
          <a:xfrm>
            <a:off x="6624638" y="6232525"/>
            <a:ext cx="414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2075" tIns="46038" rIns="92075" bIns="46038">
            <a:spAutoFit/>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pPr>
              <a:spcBef>
                <a:spcPct val="50000"/>
              </a:spcBef>
            </a:pPr>
            <a:r>
              <a:rPr lang="en-US" sz="1200" b="1">
                <a:solidFill>
                  <a:schemeClr val="hlink"/>
                </a:solidFill>
                <a:latin typeface="Courier New" pitchFamily="49" charset="0"/>
              </a:rPr>
              <a:t>11</a:t>
            </a:r>
          </a:p>
        </p:txBody>
      </p:sp>
      <p:sp>
        <p:nvSpPr>
          <p:cNvPr id="10272" name="Rectangle 101"/>
          <p:cNvSpPr>
            <a:spLocks noChangeArrowheads="1"/>
          </p:cNvSpPr>
          <p:nvPr/>
        </p:nvSpPr>
        <p:spPr bwMode="auto">
          <a:xfrm>
            <a:off x="3856038" y="5124450"/>
            <a:ext cx="1936750" cy="27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6</a:t>
            </a:r>
          </a:p>
        </p:txBody>
      </p:sp>
      <p:sp>
        <p:nvSpPr>
          <p:cNvPr id="10273" name="Rectangle 102"/>
          <p:cNvSpPr>
            <a:spLocks noChangeArrowheads="1"/>
          </p:cNvSpPr>
          <p:nvPr/>
        </p:nvSpPr>
        <p:spPr bwMode="auto">
          <a:xfrm>
            <a:off x="4340225" y="5540375"/>
            <a:ext cx="1938338" cy="27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7</a:t>
            </a:r>
          </a:p>
        </p:txBody>
      </p:sp>
      <p:sp>
        <p:nvSpPr>
          <p:cNvPr id="10274" name="Line 103"/>
          <p:cNvSpPr>
            <a:spLocks noChangeShapeType="1"/>
          </p:cNvSpPr>
          <p:nvPr/>
        </p:nvSpPr>
        <p:spPr bwMode="auto">
          <a:xfrm rot="-5400000">
            <a:off x="2263775" y="4640263"/>
            <a:ext cx="318452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10275" name="Rectangle 104"/>
          <p:cNvSpPr>
            <a:spLocks noChangeArrowheads="1"/>
          </p:cNvSpPr>
          <p:nvPr/>
        </p:nvSpPr>
        <p:spPr bwMode="auto">
          <a:xfrm>
            <a:off x="5308600" y="5943600"/>
            <a:ext cx="1454150" cy="2778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8</a:t>
            </a:r>
          </a:p>
        </p:txBody>
      </p:sp>
      <p:sp>
        <p:nvSpPr>
          <p:cNvPr id="10276" name="Rectangle 105"/>
          <p:cNvSpPr>
            <a:spLocks noChangeArrowheads="1"/>
          </p:cNvSpPr>
          <p:nvPr/>
        </p:nvSpPr>
        <p:spPr bwMode="auto">
          <a:xfrm>
            <a:off x="3371850" y="4343400"/>
            <a:ext cx="1452563" cy="2778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4</a:t>
            </a:r>
          </a:p>
        </p:txBody>
      </p:sp>
      <p:sp>
        <p:nvSpPr>
          <p:cNvPr id="10277" name="Rectangle 106"/>
          <p:cNvSpPr>
            <a:spLocks noChangeArrowheads="1"/>
          </p:cNvSpPr>
          <p:nvPr/>
        </p:nvSpPr>
        <p:spPr bwMode="auto">
          <a:xfrm>
            <a:off x="1433513" y="3914775"/>
            <a:ext cx="2906712" cy="27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3</a:t>
            </a:r>
          </a:p>
        </p:txBody>
      </p:sp>
      <p:sp>
        <p:nvSpPr>
          <p:cNvPr id="10278" name="Rectangle 107"/>
          <p:cNvSpPr>
            <a:spLocks noChangeArrowheads="1"/>
          </p:cNvSpPr>
          <p:nvPr/>
        </p:nvSpPr>
        <p:spPr bwMode="auto">
          <a:xfrm>
            <a:off x="1917700" y="3049588"/>
            <a:ext cx="1454150" cy="27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1</a:t>
            </a:r>
          </a:p>
        </p:txBody>
      </p:sp>
      <p:sp>
        <p:nvSpPr>
          <p:cNvPr id="10279" name="Rectangle 108"/>
          <p:cNvSpPr>
            <a:spLocks noChangeArrowheads="1"/>
          </p:cNvSpPr>
          <p:nvPr/>
        </p:nvSpPr>
        <p:spPr bwMode="auto">
          <a:xfrm>
            <a:off x="2887663" y="3505200"/>
            <a:ext cx="968375" cy="2778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2</a:t>
            </a:r>
          </a:p>
        </p:txBody>
      </p:sp>
      <p:sp>
        <p:nvSpPr>
          <p:cNvPr id="10280" name="Rectangle 109"/>
          <p:cNvSpPr>
            <a:spLocks noChangeArrowheads="1"/>
          </p:cNvSpPr>
          <p:nvPr/>
        </p:nvSpPr>
        <p:spPr bwMode="auto">
          <a:xfrm>
            <a:off x="2887663" y="4752975"/>
            <a:ext cx="2420937" cy="27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r>
              <a:rPr lang="en-US" sz="1400" b="1">
                <a:latin typeface="Courier New" pitchFamily="49" charset="0"/>
              </a:rPr>
              <a: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itchFamily="66" charset="0"/>
                <a:ea typeface="ＭＳ Ｐゴシック" pitchFamily="32" charset="-128"/>
              </a:defRPr>
            </a:lvl1pPr>
            <a:lvl2pPr marL="742950" indent="-285750">
              <a:defRPr kumimoji="1" sz="1600">
                <a:solidFill>
                  <a:schemeClr val="tx1"/>
                </a:solidFill>
                <a:latin typeface="Comic Sans MS" pitchFamily="66" charset="0"/>
                <a:ea typeface="ＭＳ Ｐゴシック" pitchFamily="32" charset="-128"/>
              </a:defRPr>
            </a:lvl2pPr>
            <a:lvl3pPr marL="1143000" indent="-228600">
              <a:defRPr kumimoji="1" sz="1600">
                <a:solidFill>
                  <a:schemeClr val="tx1"/>
                </a:solidFill>
                <a:latin typeface="Comic Sans MS" pitchFamily="66" charset="0"/>
                <a:ea typeface="ＭＳ Ｐゴシック" pitchFamily="32" charset="-128"/>
              </a:defRPr>
            </a:lvl3pPr>
            <a:lvl4pPr marL="1600200" indent="-228600">
              <a:defRPr kumimoji="1" sz="1600">
                <a:solidFill>
                  <a:schemeClr val="tx1"/>
                </a:solidFill>
                <a:latin typeface="Comic Sans MS" pitchFamily="66" charset="0"/>
                <a:ea typeface="ＭＳ Ｐゴシック" pitchFamily="32" charset="-128"/>
              </a:defRPr>
            </a:lvl4pPr>
            <a:lvl5pPr marL="2057400" indent="-228600">
              <a:defRPr kumimoji="1" sz="1600">
                <a:solidFill>
                  <a:schemeClr val="tx1"/>
                </a:solidFill>
                <a:latin typeface="Comic Sans MS" pitchFamily="66" charset="0"/>
                <a:ea typeface="ＭＳ Ｐゴシック" pitchFamily="32" charset="-128"/>
              </a:defRPr>
            </a:lvl5pPr>
            <a:lvl6pPr marL="25146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6pPr>
            <a:lvl7pPr marL="29718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7pPr>
            <a:lvl8pPr marL="34290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8pPr>
            <a:lvl9pPr marL="3886200" indent="-228600" eaLnBrk="0" fontAlgn="base" hangingPunct="0">
              <a:spcBef>
                <a:spcPct val="0"/>
              </a:spcBef>
              <a:spcAft>
                <a:spcPct val="0"/>
              </a:spcAft>
              <a:defRPr kumimoji="1" sz="1600">
                <a:solidFill>
                  <a:schemeClr val="tx1"/>
                </a:solidFill>
                <a:latin typeface="Comic Sans MS" pitchFamily="66" charset="0"/>
                <a:ea typeface="ＭＳ Ｐゴシック" pitchFamily="32" charset="-128"/>
              </a:defRPr>
            </a:lvl9pPr>
          </a:lstStyle>
          <a:p>
            <a:fld id="{8D4AA5BE-42A9-4D33-A48E-9C9A175D7FF1}" type="slidenum">
              <a:rPr lang="en-US" sz="800"/>
              <a:pPr/>
              <a:t>9</a:t>
            </a:fld>
            <a:endParaRPr lang="en-US" sz="1400"/>
          </a:p>
        </p:txBody>
      </p:sp>
      <p:sp>
        <p:nvSpPr>
          <p:cNvPr id="11267" name="Rectangle 2"/>
          <p:cNvSpPr>
            <a:spLocks noGrp="1" noChangeArrowheads="1"/>
          </p:cNvSpPr>
          <p:nvPr>
            <p:ph type="title"/>
          </p:nvPr>
        </p:nvSpPr>
        <p:spPr/>
        <p:txBody>
          <a:bodyPr/>
          <a:lstStyle/>
          <a:p>
            <a:r>
              <a:rPr lang="en-US"/>
              <a:t>Dynamic Programming:  Binary Choice</a:t>
            </a:r>
          </a:p>
        </p:txBody>
      </p:sp>
      <p:sp>
        <p:nvSpPr>
          <p:cNvPr id="11268" name="Rectangle 3"/>
          <p:cNvSpPr>
            <a:spLocks noGrp="1" noChangeArrowheads="1"/>
          </p:cNvSpPr>
          <p:nvPr>
            <p:ph type="body" idx="1"/>
          </p:nvPr>
        </p:nvSpPr>
        <p:spPr/>
        <p:txBody>
          <a:bodyPr/>
          <a:lstStyle/>
          <a:p>
            <a:pPr marL="0" indent="0"/>
            <a:r>
              <a:rPr lang="en-US"/>
              <a:t>Notation.  </a:t>
            </a:r>
            <a:r>
              <a:rPr lang="en-US">
                <a:solidFill>
                  <a:schemeClr val="tx1"/>
                </a:solidFill>
              </a:rPr>
              <a:t>OPT(j) = value of optimal solution to the problem consisting of job requests 1, 2, ..., j.</a:t>
            </a:r>
          </a:p>
          <a:p>
            <a:pPr marL="0" indent="0"/>
            <a:endParaRPr lang="en-US">
              <a:solidFill>
                <a:schemeClr val="tx1"/>
              </a:solidFill>
            </a:endParaRPr>
          </a:p>
          <a:p>
            <a:pPr lvl="1"/>
            <a:r>
              <a:rPr lang="en-US"/>
              <a:t>Case 1:  OPT selects job j.</a:t>
            </a:r>
          </a:p>
          <a:p>
            <a:pPr lvl="2"/>
            <a:r>
              <a:rPr lang="en-US"/>
              <a:t>collect profit v</a:t>
            </a:r>
            <a:r>
              <a:rPr lang="en-US" baseline="-25000"/>
              <a:t>j</a:t>
            </a:r>
            <a:endParaRPr lang="en-US"/>
          </a:p>
          <a:p>
            <a:pPr lvl="2"/>
            <a:r>
              <a:rPr lang="en-US"/>
              <a:t>can't use incompatible jobs { p(j) + 1, p(j) + 2, ..., j - 1 }</a:t>
            </a:r>
          </a:p>
          <a:p>
            <a:pPr lvl="2"/>
            <a:r>
              <a:rPr lang="en-US"/>
              <a:t>must include optimal solution to problem consisting of remaining compatible jobs 1, 2, ...,  p(j)</a:t>
            </a:r>
          </a:p>
          <a:p>
            <a:pPr lvl="2"/>
            <a:endParaRPr lang="en-US"/>
          </a:p>
          <a:p>
            <a:pPr lvl="1"/>
            <a:r>
              <a:rPr lang="en-US"/>
              <a:t>Case 2:  OPT does not select job j.</a:t>
            </a:r>
          </a:p>
          <a:p>
            <a:pPr lvl="2"/>
            <a:r>
              <a:rPr lang="en-US"/>
              <a:t>must include optimal solution to problem consisting of remaining compatible jobs 1, 2, ...,  j-1</a:t>
            </a:r>
          </a:p>
          <a:p>
            <a:pPr lvl="2"/>
            <a:endParaRPr lang="en-US"/>
          </a:p>
        </p:txBody>
      </p:sp>
      <p:graphicFrame>
        <p:nvGraphicFramePr>
          <p:cNvPr id="11269" name="Object 2"/>
          <p:cNvGraphicFramePr>
            <a:graphicFrameLocks noChangeAspect="1"/>
          </p:cNvGraphicFramePr>
          <p:nvPr/>
        </p:nvGraphicFramePr>
        <p:xfrm>
          <a:off x="1585913" y="5438775"/>
          <a:ext cx="5875337" cy="939800"/>
        </p:xfrm>
        <a:graphic>
          <a:graphicData uri="http://schemas.openxmlformats.org/presentationml/2006/ole">
            <mc:AlternateContent xmlns:mc="http://schemas.openxmlformats.org/markup-compatibility/2006">
              <mc:Choice xmlns:v="urn:schemas-microsoft-com:vml" Requires="v">
                <p:oleObj spid="_x0000_s11275" name="Equation" r:id="rId4" imgW="5588000" imgH="660400" progId="Equation.3">
                  <p:embed/>
                </p:oleObj>
              </mc:Choice>
              <mc:Fallback>
                <p:oleObj name="Equation" r:id="rId4" imgW="5588000" imgH="660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l="-2621" t="-21611" r="-2621" b="-21611"/>
                      <a:stretch>
                        <a:fillRect/>
                      </a:stretch>
                    </p:blipFill>
                    <p:spPr bwMode="auto">
                      <a:xfrm>
                        <a:off x="1585913" y="5438775"/>
                        <a:ext cx="5875337" cy="939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Rectangle 8"/>
          <p:cNvSpPr>
            <a:spLocks noChangeArrowheads="1"/>
          </p:cNvSpPr>
          <p:nvPr/>
        </p:nvSpPr>
        <p:spPr bwMode="auto">
          <a:xfrm>
            <a:off x="5856288" y="3576638"/>
            <a:ext cx="1671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lang="en-US" sz="1200">
                <a:solidFill>
                  <a:schemeClr val="accent1"/>
                </a:solidFill>
              </a:rPr>
              <a:t>optimal substructure</a:t>
            </a:r>
          </a:p>
        </p:txBody>
      </p:sp>
      <p:sp>
        <p:nvSpPr>
          <p:cNvPr id="11271" name="Line 9"/>
          <p:cNvSpPr>
            <a:spLocks noChangeShapeType="1"/>
          </p:cNvSpPr>
          <p:nvPr/>
        </p:nvSpPr>
        <p:spPr bwMode="auto">
          <a:xfrm flipH="1" flipV="1">
            <a:off x="5618163" y="3463925"/>
            <a:ext cx="157162" cy="157163"/>
          </a:xfrm>
          <a:prstGeom prst="line">
            <a:avLst/>
          </a:prstGeom>
          <a:noFill/>
          <a:ln w="9525">
            <a:solidFill>
              <a:schemeClr val="accent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11272" name="Line 10"/>
          <p:cNvSpPr>
            <a:spLocks noChangeShapeType="1"/>
          </p:cNvSpPr>
          <p:nvPr/>
        </p:nvSpPr>
        <p:spPr bwMode="auto">
          <a:xfrm flipH="1">
            <a:off x="5641975" y="3870325"/>
            <a:ext cx="146050" cy="168275"/>
          </a:xfrm>
          <a:prstGeom prst="line">
            <a:avLst/>
          </a:prstGeom>
          <a:noFill/>
          <a:ln w="9525">
            <a:solidFill>
              <a:schemeClr val="accent1"/>
            </a:solidFill>
            <a:round/>
            <a:headEnd/>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Tree>
  </p:cSld>
  <p:clrMapOvr>
    <a:masterClrMapping/>
  </p:clrMapOvr>
</p:sld>
</file>

<file path=ppt/theme/theme1.xml><?xml version="1.0" encoding="utf-8"?>
<a:theme xmlns:a="http://schemas.openxmlformats.org/drawingml/2006/main" name="alg-design">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600" b="0" i="0" u="none" strike="noStrike" cap="none" normalizeH="0" baseline="0">
            <a:ln>
              <a:noFill/>
            </a:ln>
            <a:solidFill>
              <a:schemeClr val="tx1"/>
            </a:solidFill>
            <a:effectLst/>
            <a:latin typeface="Comic Sans MS" pitchFamily="-8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600" b="0" i="0" u="none" strike="noStrike" cap="none" normalizeH="0" baseline="0">
            <a:ln>
              <a:noFill/>
            </a:ln>
            <a:solidFill>
              <a:schemeClr val="tx1"/>
            </a:solidFill>
            <a:effectLst/>
            <a:latin typeface="Comic Sans MS" pitchFamily="-84" charset="0"/>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WAYNE:public_html:kleinberg-tardos:alg-design.pot</Template>
  <TotalTime>12224</TotalTime>
  <Words>5809</Words>
  <Application>Microsoft Office PowerPoint</Application>
  <PresentationFormat>全屏显示(4:3)</PresentationFormat>
  <Paragraphs>1434</Paragraphs>
  <Slides>70</Slides>
  <Notes>70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77" baseType="lpstr">
      <vt:lpstr>Monotype Sorts</vt:lpstr>
      <vt:lpstr>Arial</vt:lpstr>
      <vt:lpstr>Comic Sans MS</vt:lpstr>
      <vt:lpstr>Courier New</vt:lpstr>
      <vt:lpstr>Wingdings</vt:lpstr>
      <vt:lpstr>alg-design</vt:lpstr>
      <vt:lpstr>Equation</vt:lpstr>
      <vt:lpstr>Chapter 6  Dynamic Programming</vt:lpstr>
      <vt:lpstr>Algorithmic Paradigms</vt:lpstr>
      <vt:lpstr>Dynamic Programming History</vt:lpstr>
      <vt:lpstr>Dynamic Programming Applications</vt:lpstr>
      <vt:lpstr>6.1  Weighted Interval Scheduling</vt:lpstr>
      <vt:lpstr>Weighted Interval Scheduling</vt:lpstr>
      <vt:lpstr>Unweighted Interval Scheduling Review</vt:lpstr>
      <vt:lpstr>Weighted Interval Scheduling</vt:lpstr>
      <vt:lpstr>Dynamic Programming:  Binary Choice</vt:lpstr>
      <vt:lpstr>Weighted Interval Scheduling:  Brute Force</vt:lpstr>
      <vt:lpstr>Weighted Interval Scheduling:  Brute Force</vt:lpstr>
      <vt:lpstr>Weighted Interval Scheduling:  Memoization</vt:lpstr>
      <vt:lpstr>Weighted Interval Scheduling:  Running Time</vt:lpstr>
      <vt:lpstr>Weighted Interval Scheduling:  Finding a Solution</vt:lpstr>
      <vt:lpstr>Weighted Interval Scheduling:  Bottom-Up</vt:lpstr>
      <vt:lpstr>6.3  Segmented Least Squares</vt:lpstr>
      <vt:lpstr>Segmented Least Squares</vt:lpstr>
      <vt:lpstr>Segmented Least Squares</vt:lpstr>
      <vt:lpstr>Segmented Least Squares</vt:lpstr>
      <vt:lpstr>Dynamic Programming:  Multiway Choice</vt:lpstr>
      <vt:lpstr>Segmented Least Squares:  Algorithm</vt:lpstr>
      <vt:lpstr>6.4  Knapsack Problem</vt:lpstr>
      <vt:lpstr>Knapsack Problem</vt:lpstr>
      <vt:lpstr>Dynamic Programming:  False Start</vt:lpstr>
      <vt:lpstr>Dynamic Programming:  Adding a New Variable</vt:lpstr>
      <vt:lpstr>Knapsack Problem:  Bottom-Up</vt:lpstr>
      <vt:lpstr>Knapsack Algorithm</vt:lpstr>
      <vt:lpstr>Knapsack Problem:  Running Time</vt:lpstr>
      <vt:lpstr>6.5  RNA Secondary Structure</vt:lpstr>
      <vt:lpstr>RNA Secondary Structure</vt:lpstr>
      <vt:lpstr>RNA Secondary Structure</vt:lpstr>
      <vt:lpstr>RNA Secondary Structure:  Examples</vt:lpstr>
      <vt:lpstr>RNA Secondary Structure:  Subproblems</vt:lpstr>
      <vt:lpstr>Dynamic Programming Over Intervals</vt:lpstr>
      <vt:lpstr>Bottom Up Dynamic Programming Over Intervals</vt:lpstr>
      <vt:lpstr>Dynamic Programming Summary</vt:lpstr>
      <vt:lpstr>6.6  Sequence Alignment</vt:lpstr>
      <vt:lpstr>String Similarity</vt:lpstr>
      <vt:lpstr>Edit Distance</vt:lpstr>
      <vt:lpstr>Sequence Alignment</vt:lpstr>
      <vt:lpstr>Sequence Alignment:  Problem Structure</vt:lpstr>
      <vt:lpstr>Sequence Alignment:  Algorithm</vt:lpstr>
      <vt:lpstr>6.7  Sequence Alignment in Linear Space</vt:lpstr>
      <vt:lpstr>Sequence Alignment:  Linear Space</vt:lpstr>
      <vt:lpstr>Sequence Alignment:  Linear Space</vt:lpstr>
      <vt:lpstr>Sequence Alignment:  Linear Space</vt:lpstr>
      <vt:lpstr>Sequence Alignment:  Linear Space</vt:lpstr>
      <vt:lpstr>Sequence Alignment:  Linear Space</vt:lpstr>
      <vt:lpstr>Sequence Alignment:  Linear Space</vt:lpstr>
      <vt:lpstr>Sequence Alignment:  Linear Space</vt:lpstr>
      <vt:lpstr>Sequence Alignment:  Linear Space</vt:lpstr>
      <vt:lpstr>Sequence Alignment:  Running Time Analysis Warmup</vt:lpstr>
      <vt:lpstr>Sequence Alignment:  Running Time Analysis</vt:lpstr>
      <vt:lpstr>6.8  Shortest Paths</vt:lpstr>
      <vt:lpstr>Shortest Paths</vt:lpstr>
      <vt:lpstr>Shortest Paths:  Failed Attempts</vt:lpstr>
      <vt:lpstr>Shortest Paths:  Negative Cost Cycles</vt:lpstr>
      <vt:lpstr>Shortest Paths:  Dynamic Programming</vt:lpstr>
      <vt:lpstr>Shortest Paths:  Implementation</vt:lpstr>
      <vt:lpstr>Shortest Paths:  Practical Improvements</vt:lpstr>
      <vt:lpstr>Bellman-Ford:  Efficient Implementation</vt:lpstr>
      <vt:lpstr>6.9  Distance Vector Protocol</vt:lpstr>
      <vt:lpstr>Distance Vector Protocol</vt:lpstr>
      <vt:lpstr>Distance Vector Protocol</vt:lpstr>
      <vt:lpstr>Path Vector Protocols</vt:lpstr>
      <vt:lpstr>6.10  Negative Cycles in a Graph</vt:lpstr>
      <vt:lpstr>Detecting Negative Cycles</vt:lpstr>
      <vt:lpstr>Detecting Negative Cycles</vt:lpstr>
      <vt:lpstr>Detecting Negative Cycles:  Application</vt:lpstr>
      <vt:lpstr>Detecting Negative Cycles:  Summary</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Kevin Wayne</dc:creator>
  <cp:lastModifiedBy>young li</cp:lastModifiedBy>
  <cp:revision>1230</cp:revision>
  <cp:lastPrinted>2008-12-18T12:36:55Z</cp:lastPrinted>
  <dcterms:created xsi:type="dcterms:W3CDTF">1999-12-31T01:41:01Z</dcterms:created>
  <dcterms:modified xsi:type="dcterms:W3CDTF">2019-04-03T14:15:31Z</dcterms:modified>
</cp:coreProperties>
</file>