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3"/>
    <p:sldId id="384" r:id="rId4"/>
    <p:sldId id="434" r:id="rId5"/>
    <p:sldId id="388" r:id="rId6"/>
    <p:sldId id="380" r:id="rId7"/>
    <p:sldId id="390" r:id="rId8"/>
    <p:sldId id="381" r:id="rId9"/>
    <p:sldId id="383" r:id="rId10"/>
    <p:sldId id="382" r:id="rId11"/>
    <p:sldId id="386" r:id="rId12"/>
    <p:sldId id="433" r:id="rId13"/>
    <p:sldId id="387" r:id="rId14"/>
    <p:sldId id="285" r:id="rId15"/>
    <p:sldId id="272" r:id="rId16"/>
    <p:sldId id="271" r:id="rId17"/>
    <p:sldId id="273" r:id="rId18"/>
    <p:sldId id="286" r:id="rId19"/>
    <p:sldId id="344" r:id="rId20"/>
    <p:sldId id="257" r:id="rId21"/>
    <p:sldId id="332" r:id="rId22"/>
    <p:sldId id="258" r:id="rId23"/>
    <p:sldId id="288" r:id="rId24"/>
    <p:sldId id="330" r:id="rId25"/>
    <p:sldId id="329" r:id="rId26"/>
    <p:sldId id="325" r:id="rId27"/>
    <p:sldId id="326" r:id="rId28"/>
    <p:sldId id="305" r:id="rId29"/>
    <p:sldId id="306" r:id="rId30"/>
    <p:sldId id="327" r:id="rId31"/>
    <p:sldId id="328" r:id="rId32"/>
    <p:sldId id="343" r:id="rId33"/>
    <p:sldId id="259" r:id="rId34"/>
    <p:sldId id="313" r:id="rId35"/>
    <p:sldId id="307" r:id="rId36"/>
    <p:sldId id="264" r:id="rId37"/>
    <p:sldId id="331" r:id="rId38"/>
    <p:sldId id="337" r:id="rId39"/>
    <p:sldId id="338" r:id="rId40"/>
    <p:sldId id="339" r:id="rId41"/>
    <p:sldId id="340" r:id="rId42"/>
    <p:sldId id="336" r:id="rId43"/>
    <p:sldId id="334" r:id="rId44"/>
    <p:sldId id="335" r:id="rId45"/>
    <p:sldId id="318" r:id="rId46"/>
    <p:sldId id="319" r:id="rId47"/>
    <p:sldId id="265" r:id="rId48"/>
    <p:sldId id="321" r:id="rId49"/>
    <p:sldId id="347" r:id="rId50"/>
    <p:sldId id="270" r:id="rId5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69"/>
        <p:guide orient="horz" pos="2933"/>
        <p:guide pos="2874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09-04-2018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619885" y="5300980"/>
            <a:ext cx="3625850" cy="624840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885" y="3789045"/>
            <a:ext cx="2945130" cy="114871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885" y="2958465"/>
            <a:ext cx="2160270" cy="43243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2105"/>
            <a:ext cx="7786370" cy="1372870"/>
          </a:xfrm>
        </p:spPr>
        <p:txBody>
          <a:bodyPr/>
          <a:p>
            <a:r>
              <a:rPr lang="en-US" sz="1800">
                <a:sym typeface="+mn-ea"/>
              </a:rPr>
              <a:t>YAML</a:t>
            </a:r>
            <a:r>
              <a:rPr lang="x-none" altLang="en-US" sz="1800">
                <a:sym typeface="+mn-ea"/>
              </a:rPr>
              <a:t>---</a:t>
            </a:r>
            <a:r>
              <a:rPr lang="en-US" sz="1800"/>
              <a:t>YAML Ain't Markup Language</a:t>
            </a:r>
            <a:endParaRPr lang="en-US" sz="1800"/>
          </a:p>
          <a:p>
            <a:pPr marL="914400" lvl="3"/>
            <a:r>
              <a:rPr lang="x-none" altLang="en-US" sz="1600">
                <a:sym typeface="+mn-ea"/>
              </a:rPr>
              <a:t>download/manuals    https://github.com/jbeder/yaml-cpp</a:t>
            </a:r>
            <a:endParaRPr lang="x-none" altLang="en-US" sz="1600">
              <a:sym typeface="+mn-ea"/>
            </a:endParaRPr>
          </a:p>
          <a:p>
            <a:r>
              <a:rPr lang="x-none" altLang="en-US" sz="1800"/>
              <a:t>a </a:t>
            </a:r>
            <a:r>
              <a:rPr lang="en-US" sz="1800"/>
              <a:t>human-readable data serialization language</a:t>
            </a:r>
            <a:endParaRPr lang="en-US" sz="1800"/>
          </a:p>
          <a:p>
            <a:r>
              <a:rPr lang="x-none" altLang="en-US" sz="1800"/>
              <a:t>in BASDA, only use simplest command</a:t>
            </a:r>
            <a:endParaRPr lang="x-none" altLang="en-US" sz="1800">
              <a:sym typeface="+mn-ea"/>
            </a:endParaRPr>
          </a:p>
          <a:p>
            <a:pPr marL="914400" lvl="2" indent="0">
              <a:buNone/>
            </a:pPr>
            <a:endParaRPr lang="x-none" altLang="en-US"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99795" y="3789045"/>
            <a:ext cx="53803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	     key :  value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           key :  </a:t>
            </a:r>
            <a:endParaRPr lang="x-none" altLang="en-US">
              <a:sym typeface="+mn-ea"/>
            </a:endParaRPr>
          </a:p>
          <a:p>
            <a:pPr marL="914400" lvl="2" indent="0">
              <a:buNone/>
            </a:pPr>
            <a:r>
              <a:rPr lang="x-none" altLang="en-US">
                <a:sym typeface="+mn-ea"/>
              </a:rPr>
              <a:t>              key :  value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71550" y="4940935"/>
            <a:ext cx="89725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or list,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19885" y="5372735"/>
            <a:ext cx="39643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/>
            <a:r>
              <a:rPr lang="x-none" altLang="en-US"/>
              <a:t>key: </a:t>
            </a:r>
            <a:r>
              <a:rPr lang="en-US"/>
              <a:t>[</a:t>
            </a:r>
            <a:r>
              <a:rPr lang="x-none" altLang="en-US">
                <a:sym typeface="+mn-ea"/>
              </a:rPr>
              <a:t>value1,value2, value3...</a:t>
            </a:r>
            <a:r>
              <a:rPr lang="en-US"/>
              <a:t>]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43940" y="2996565"/>
            <a:ext cx="254000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value</a:t>
            </a:r>
            <a:endParaRPr lang="x-none" altLang="en-US"/>
          </a:p>
          <a:p>
            <a:pPr marL="0" indent="0">
              <a:buNone/>
            </a:pPr>
            <a:r>
              <a:rPr lang="x-none" altLang="en-US">
                <a:sym typeface="+mn-ea"/>
              </a:rPr>
              <a:t>or,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99795" y="1772920"/>
            <a:ext cx="588899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>
                <a:sym typeface="+mn-ea"/>
              </a:rPr>
              <a:t>note: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DO NOT use tab</a:t>
            </a:r>
            <a:r>
              <a:rPr lang="x-none" altLang="en-US">
                <a:sym typeface="+mn-ea"/>
              </a:rPr>
              <a:t> in YAML.          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        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DO NOT</a:t>
            </a:r>
            <a:r>
              <a:rPr lang="x-none" altLang="en-US">
                <a:sym typeface="+mn-ea"/>
              </a:rPr>
              <a:t> try to modify everything.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         </a:t>
            </a:r>
            <a:r>
              <a:rPr lang="x-none" altLang="en-US">
                <a:sym typeface="+mn-ea"/>
              </a:rPr>
              <a:t>comments with #</a:t>
            </a:r>
            <a:endParaRPr lang="x-none" altLang="en-US">
              <a:sym typeface="+mn-ea"/>
            </a:endParaRPr>
          </a:p>
          <a:p>
            <a:pPr algn="l"/>
            <a:endParaRPr lang="x-none" altLang="en-US">
              <a:sym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15695" y="3572510"/>
            <a:ext cx="7922895" cy="2673350"/>
            <a:chOff x="1757" y="2905"/>
            <a:chExt cx="12477" cy="421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7" y="3699"/>
              <a:ext cx="5430" cy="341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0" y="3699"/>
              <a:ext cx="6656" cy="339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3118" y="2905"/>
              <a:ext cx="779" cy="15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252" y="3019"/>
              <a:ext cx="4648" cy="22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871" y="5853"/>
              <a:ext cx="2425" cy="1033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25" y="4833"/>
              <a:ext cx="2716" cy="57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766" y="3812"/>
              <a:ext cx="3987" cy="805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654" y="6308"/>
              <a:ext cx="6581" cy="805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45" y="1557020"/>
            <a:ext cx="2922270" cy="22066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6443980" y="1052830"/>
            <a:ext cx="359410" cy="15119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403975" y="668020"/>
            <a:ext cx="1936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space, </a:t>
            </a:r>
            <a:r>
              <a:rPr lang="x-none" altLang="en-US">
                <a:solidFill>
                  <a:srgbClr val="7030A0"/>
                </a:solidFill>
              </a:rPr>
              <a:t>NOT </a:t>
            </a:r>
            <a:r>
              <a:rPr lang="x-none" altLang="en-US"/>
              <a:t>tab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575" y="2924810"/>
            <a:ext cx="4551045" cy="1012825"/>
          </a:xfrm>
        </p:spPr>
        <p:txBody>
          <a:bodyPr/>
          <a:p>
            <a:r>
              <a:rPr lang="x-none" altLang="en-US"/>
              <a:t>Motivation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785" y="1412875"/>
            <a:ext cx="6717030" cy="503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03985" y="692785"/>
            <a:ext cx="68021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Motivation: a standard analysis code will be helpful!</a:t>
            </a:r>
            <a:endParaRPr lang="x-none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67275" y="5404485"/>
            <a:ext cx="3815080" cy="1120775"/>
          </a:xfrm>
          <a:prstGeom prst="corner">
            <a:avLst>
              <a:gd name="adj1" fmla="val 11025"/>
              <a:gd name="adj2" fmla="val 10494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40000">
            <a:off x="1682115" y="4811395"/>
            <a:ext cx="451675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440000">
            <a:off x="2306320" y="2025015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sp>
        <p:nvSpPr>
          <p:cNvPr id="13315" name="Oval 13314"/>
          <p:cNvSpPr/>
          <p:nvPr/>
        </p:nvSpPr>
        <p:spPr>
          <a:xfrm>
            <a:off x="6376670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6" name="Oval 13315"/>
          <p:cNvSpPr/>
          <p:nvPr/>
        </p:nvSpPr>
        <p:spPr>
          <a:xfrm>
            <a:off x="1191895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7" name="Oval 13316"/>
          <p:cNvSpPr/>
          <p:nvPr/>
        </p:nvSpPr>
        <p:spPr>
          <a:xfrm>
            <a:off x="3687445" y="1927225"/>
            <a:ext cx="2606675" cy="2574925"/>
          </a:xfrm>
          <a:prstGeom prst="ellips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8" name="Straight Connector 13317"/>
          <p:cNvSpPr/>
          <p:nvPr/>
        </p:nvSpPr>
        <p:spPr>
          <a:xfrm flipH="1" flipV="1">
            <a:off x="4068445" y="1844675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9" name="Straight Connector 13318"/>
          <p:cNvSpPr/>
          <p:nvPr/>
        </p:nvSpPr>
        <p:spPr>
          <a:xfrm flipH="1">
            <a:off x="4073208" y="4078288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0" name="Straight Connector 13319"/>
          <p:cNvSpPr/>
          <p:nvPr/>
        </p:nvSpPr>
        <p:spPr>
          <a:xfrm flipV="1">
            <a:off x="5508308" y="1844675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1" name="Straight Connector 13320"/>
          <p:cNvSpPr/>
          <p:nvPr/>
        </p:nvSpPr>
        <p:spPr>
          <a:xfrm>
            <a:off x="5567045" y="4078288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2" name="Straight Connector 13321"/>
          <p:cNvSpPr/>
          <p:nvPr/>
        </p:nvSpPr>
        <p:spPr>
          <a:xfrm flipH="1" flipV="1">
            <a:off x="3636645" y="1844675"/>
            <a:ext cx="439738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3" name="Straight Connector 13322"/>
          <p:cNvSpPr/>
          <p:nvPr/>
        </p:nvSpPr>
        <p:spPr>
          <a:xfrm flipH="1">
            <a:off x="3650933" y="4652963"/>
            <a:ext cx="439737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4" name="Straight Connector 13323"/>
          <p:cNvSpPr/>
          <p:nvPr/>
        </p:nvSpPr>
        <p:spPr>
          <a:xfrm flipH="1">
            <a:off x="3360420" y="3214688"/>
            <a:ext cx="66992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5" name="Straight Connector 13324"/>
          <p:cNvSpPr/>
          <p:nvPr/>
        </p:nvSpPr>
        <p:spPr>
          <a:xfrm flipV="1">
            <a:off x="5868670" y="1844675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6" name="Straight Connector 13325"/>
          <p:cNvSpPr/>
          <p:nvPr/>
        </p:nvSpPr>
        <p:spPr>
          <a:xfrm>
            <a:off x="5887720" y="4652963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7" name="Straight Connector 13326"/>
          <p:cNvSpPr/>
          <p:nvPr/>
        </p:nvSpPr>
        <p:spPr>
          <a:xfrm>
            <a:off x="5948045" y="3214688"/>
            <a:ext cx="70167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grpSp>
        <p:nvGrpSpPr>
          <p:cNvPr id="13328" name="Group 13327"/>
          <p:cNvGrpSpPr/>
          <p:nvPr/>
        </p:nvGrpSpPr>
        <p:grpSpPr>
          <a:xfrm>
            <a:off x="1260158" y="1628775"/>
            <a:ext cx="2397125" cy="552450"/>
            <a:chOff x="0" y="0"/>
            <a:chExt cx="3774" cy="868"/>
          </a:xfrm>
        </p:grpSpPr>
        <p:sp>
          <p:nvSpPr>
            <p:cNvPr id="13329" name="Rounded Rectangle 13328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display distribution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0" name="Rounded Rectangle 13329"/>
            <p:cNvSpPr/>
            <p:nvPr/>
          </p:nvSpPr>
          <p:spPr>
            <a:xfrm>
              <a:off x="185" y="55"/>
              <a:ext cx="339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1" name="Group 13330"/>
          <p:cNvGrpSpPr/>
          <p:nvPr/>
        </p:nvGrpSpPr>
        <p:grpSpPr>
          <a:xfrm>
            <a:off x="6373495" y="1628775"/>
            <a:ext cx="2397125" cy="552450"/>
            <a:chOff x="0" y="0"/>
            <a:chExt cx="3774" cy="868"/>
          </a:xfrm>
        </p:grpSpPr>
        <p:sp>
          <p:nvSpPr>
            <p:cNvPr id="13332" name="Rounded Rectangle 13331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check cut effects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3" name="Rounded Rectangle 13332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4" name="Group 13333"/>
          <p:cNvGrpSpPr/>
          <p:nvPr/>
        </p:nvGrpSpPr>
        <p:grpSpPr>
          <a:xfrm>
            <a:off x="6694170" y="2951163"/>
            <a:ext cx="2397125" cy="549275"/>
            <a:chOff x="0" y="0"/>
            <a:chExt cx="3774" cy="866"/>
          </a:xfrm>
        </p:grpSpPr>
        <p:sp>
          <p:nvSpPr>
            <p:cNvPr id="13335" name="Rounded Rectangle 13334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MVA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endParaRPr lang="zh-CN" altLang="en-US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6" name="Rounded Rectangle 13335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7" name="Group 13336"/>
          <p:cNvGrpSpPr/>
          <p:nvPr/>
        </p:nvGrpSpPr>
        <p:grpSpPr>
          <a:xfrm>
            <a:off x="6371595" y="4364676"/>
            <a:ext cx="2397760" cy="549909"/>
            <a:chOff x="27" y="-4"/>
            <a:chExt cx="3775" cy="867"/>
          </a:xfrm>
        </p:grpSpPr>
        <p:sp>
          <p:nvSpPr>
            <p:cNvPr id="13338" name="Rounded Rectangle 13337"/>
            <p:cNvSpPr/>
            <p:nvPr/>
          </p:nvSpPr>
          <p:spPr>
            <a:xfrm>
              <a:off x="27" y="-4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combination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9" name="Rounded Rectangle 13338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0" name="Group 13339"/>
          <p:cNvGrpSpPr/>
          <p:nvPr/>
        </p:nvGrpSpPr>
        <p:grpSpPr>
          <a:xfrm>
            <a:off x="1236345" y="4367213"/>
            <a:ext cx="2397125" cy="549275"/>
            <a:chOff x="0" y="0"/>
            <a:chExt cx="3774" cy="866"/>
          </a:xfrm>
        </p:grpSpPr>
        <p:sp>
          <p:nvSpPr>
            <p:cNvPr id="13341" name="Rounded Rectangle 13340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cut orders &amp; values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2" name="Rounded Rectangle 13341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3" name="Group 13342"/>
          <p:cNvGrpSpPr/>
          <p:nvPr/>
        </p:nvGrpSpPr>
        <p:grpSpPr>
          <a:xfrm>
            <a:off x="899795" y="2924493"/>
            <a:ext cx="2397125" cy="549275"/>
            <a:chOff x="0" y="0"/>
            <a:chExt cx="3774" cy="866"/>
          </a:xfrm>
        </p:grpSpPr>
        <p:sp>
          <p:nvSpPr>
            <p:cNvPr id="13344" name="Rounded Rectangle 13343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Add Cuts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5" name="Rounded Rectangle 13344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46" name="Oval 13345"/>
          <p:cNvSpPr/>
          <p:nvPr/>
        </p:nvSpPr>
        <p:spPr>
          <a:xfrm>
            <a:off x="4170045" y="4868863"/>
            <a:ext cx="160655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3347" name="Group 13346"/>
          <p:cNvGrpSpPr/>
          <p:nvPr/>
        </p:nvGrpSpPr>
        <p:grpSpPr>
          <a:xfrm>
            <a:off x="3943033" y="2155825"/>
            <a:ext cx="2100262" cy="2100263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24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Up Arrow Callout 3"/>
          <p:cNvSpPr/>
          <p:nvPr/>
        </p:nvSpPr>
        <p:spPr>
          <a:xfrm>
            <a:off x="3923665" y="4528185"/>
            <a:ext cx="2169160" cy="1131570"/>
          </a:xfrm>
          <a:prstGeom prst="upArrowCallout">
            <a:avLst>
              <a:gd name="adj1" fmla="val 15039"/>
              <a:gd name="adj2" fmla="val 20033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data structure</a:t>
            </a:r>
            <a:endParaRPr lang="x-none" altLang="en-US"/>
          </a:p>
        </p:txBody>
      </p:sp>
      <p:sp>
        <p:nvSpPr>
          <p:cNvPr id="6" name="Line Callout 2 5"/>
          <p:cNvSpPr/>
          <p:nvPr/>
        </p:nvSpPr>
        <p:spPr>
          <a:xfrm>
            <a:off x="5147945" y="5948680"/>
            <a:ext cx="2254885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4572"/>
              <a:gd name="adj6" fmla="val 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vector of number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348355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15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85" y="2996565"/>
            <a:ext cx="7621270" cy="1012825"/>
          </a:xfrm>
        </p:spPr>
        <p:txBody>
          <a:bodyPr/>
          <a:p>
            <a:pPr algn="ctr"/>
            <a:r>
              <a:rPr lang="x-none" sz="2000">
                <a:solidFill>
                  <a:srgbClr val="FF0000"/>
                </a:solidFill>
                <a:sym typeface="+mn-ea"/>
              </a:rPr>
              <a:t>B</a:t>
            </a:r>
            <a:r>
              <a:rPr lang="x-none" sz="2000">
                <a:sym typeface="+mn-ea"/>
              </a:rPr>
              <a:t>eautiful_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nd_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S</a:t>
            </a:r>
            <a:r>
              <a:rPr lang="x-none" sz="2000">
                <a:sym typeface="+mn-ea"/>
              </a:rPr>
              <a:t>imple_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D</a:t>
            </a:r>
            <a:r>
              <a:rPr lang="x-none" sz="2000">
                <a:sym typeface="+mn-ea"/>
              </a:rPr>
              <a:t>rawing_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tificer</a:t>
            </a:r>
            <a:br>
              <a:rPr lang="x-none" altLang="en-US" sz="2000"/>
            </a:br>
            <a:r>
              <a:rPr lang="x-none" altLang="en-US" sz="2000"/>
              <a:t>(BASDA)</a:t>
            </a:r>
            <a:endParaRPr lang="x-none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lvl="0"/>
            <a:r>
              <a:rPr lang="x-none" sz="2400">
                <a:sym typeface="+mn-ea"/>
              </a:rPr>
              <a:t> (BASDA)</a:t>
            </a:r>
            <a:endParaRPr lang="x-none" altLang="x-none" sz="24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080770" y="1667510"/>
            <a:ext cx="3948430" cy="1637030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easy to adjust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once fixed, used forever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085850" y="3361690"/>
            <a:ext cx="3948430" cy="1638300"/>
            <a:chOff x="0" y="0"/>
            <a:chExt cx="9682" cy="2946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zh-CN" altLang="en-US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292090" y="3644900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080770" y="5051425"/>
            <a:ext cx="3948430" cy="1638300"/>
            <a:chOff x="0" y="0"/>
            <a:chExt cx="9682" cy="2946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file.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723890" y="5516880"/>
            <a:ext cx="287210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800"/>
              <a:t>Cross check</a:t>
            </a:r>
            <a:endParaRPr lang="x-none" sz="2800"/>
          </a:p>
        </p:txBody>
      </p:sp>
      <p:pic>
        <p:nvPicPr>
          <p:cNvPr id="3" name="Picture 2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981075"/>
            <a:ext cx="3982085" cy="2687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621030"/>
            <a:ext cx="4544060" cy="5897880"/>
          </a:xfrm>
          <a:prstGeom prst="rect">
            <a:avLst/>
          </a:prstGeom>
        </p:spPr>
      </p:pic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756285" y="189230"/>
            <a:ext cx="3617595" cy="88963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installation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c++14 </a:t>
            </a:r>
            <a:r>
              <a:rPr lang="x-none" altLang="en-US">
                <a:latin typeface="Noto Sans CJK SC" charset="0"/>
                <a:ea typeface="Noto Sans CJK SC" charset="0"/>
              </a:rPr>
              <a:t>⊕</a:t>
            </a:r>
            <a:r>
              <a:rPr lang="x-none" altLang="en-US"/>
              <a:t> root6 </a:t>
            </a:r>
            <a:r>
              <a:rPr lang="x-none" altLang="en-US">
                <a:latin typeface="Noto Sans CJK SC" charset="0"/>
                <a:ea typeface="Noto Sans CJK SC" charset="0"/>
                <a:sym typeface="+mn-ea"/>
              </a:rPr>
              <a:t>⊕ </a:t>
            </a:r>
            <a:r>
              <a:rPr lang="x-none" altLang="en-US">
                <a:sym typeface="+mn-ea"/>
              </a:rPr>
              <a:t>boost_filesystem</a:t>
            </a:r>
            <a:endParaRPr lang="x-none" altLang="en-US"/>
          </a:p>
          <a:p>
            <a:pPr marL="457200" lvl="2"/>
            <a:r>
              <a:rPr lang="x-none" altLang="en-US" sz="2000">
                <a:sym typeface="+mn-ea"/>
              </a:rPr>
              <a:t>ilcsoft environment  </a:t>
            </a:r>
            <a:endParaRPr lang="x-none" altLang="en-US" sz="2000">
              <a:sym typeface="+mn-ea"/>
            </a:endParaRPr>
          </a:p>
          <a:p>
            <a:pPr marL="457200" lvl="2"/>
            <a:r>
              <a:rPr lang="x-none" altLang="en-US" sz="2000">
                <a:sym typeface="+mn-ea"/>
              </a:rPr>
              <a:t>for gcc</a:t>
            </a:r>
            <a:r>
              <a:rPr lang="x-none" altLang="en-US" sz="2000">
                <a:latin typeface="SimSun" charset="-122"/>
                <a:ea typeface="SimSun" charset="-122"/>
                <a:sym typeface="+mn-ea"/>
              </a:rPr>
              <a:t>≧</a:t>
            </a:r>
            <a:r>
              <a:rPr lang="x-none" altLang="en-US" sz="2000">
                <a:sym typeface="+mn-ea"/>
              </a:rPr>
              <a:t>4.8, root 6</a:t>
            </a:r>
            <a:endParaRPr lang="x-none" altLang="en-US" sz="2000">
              <a:sym typeface="+mn-ea"/>
            </a:endParaRPr>
          </a:p>
          <a:p>
            <a:r>
              <a:rPr lang="x-none" altLang="en-US"/>
              <a:t>yaml-cpp</a:t>
            </a:r>
            <a:endParaRPr lang="x-none" altLang="en-US"/>
          </a:p>
          <a:p>
            <a:pPr lvl="1"/>
            <a:r>
              <a:rPr lang="x-none" altLang="en-US" sz="1800"/>
              <a:t>https://github.com/jbeder/yaml-cpp</a:t>
            </a:r>
            <a:endParaRPr lang="x-none" altLang="en-US" sz="1800"/>
          </a:p>
          <a:p>
            <a:r>
              <a:rPr lang="x-none" altLang="en-US"/>
              <a:t>input root file structure</a:t>
            </a:r>
            <a:endParaRPr lang="x-none" altLang="en-US"/>
          </a:p>
          <a:p>
            <a:pPr lvl="1"/>
            <a:r>
              <a:rPr lang="x-none" altLang="en-US" sz="2000"/>
              <a:t>weight</a:t>
            </a:r>
            <a:endParaRPr lang="x-none" altLang="en-US" sz="2000"/>
          </a:p>
          <a:p>
            <a:pPr lvl="1"/>
            <a:r>
              <a:rPr lang="x-none" altLang="en-US" sz="2000"/>
              <a:t>observables</a:t>
            </a:r>
            <a:endParaRPr lang="x-none" altLang="en-US" sz="2000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490" y="2996565"/>
            <a:ext cx="2428875" cy="33616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899795" y="332740"/>
            <a:ext cx="7786370" cy="64198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pre 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601845" y="3758565"/>
            <a:ext cx="656590" cy="1004570"/>
          </a:xfrm>
          <a:prstGeom prst="rightArrow">
            <a:avLst>
              <a:gd name="adj1" fmla="val 32364"/>
              <a:gd name="adj2" fmla="val 49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23620" y="668020"/>
            <a:ext cx="7510780" cy="3441700"/>
            <a:chOff x="1531" y="1423"/>
            <a:chExt cx="11828" cy="5420"/>
          </a:xfrm>
        </p:grpSpPr>
        <p:grpSp>
          <p:nvGrpSpPr>
            <p:cNvPr id="6147" name="Group 6146"/>
            <p:cNvGrpSpPr/>
            <p:nvPr/>
          </p:nvGrpSpPr>
          <p:grpSpPr>
            <a:xfrm>
              <a:off x="6519" y="2565"/>
              <a:ext cx="2189" cy="654"/>
              <a:chOff x="0" y="0"/>
              <a:chExt cx="6494" cy="1208"/>
            </a:xfrm>
          </p:grpSpPr>
          <p:sp>
            <p:nvSpPr>
              <p:cNvPr id="6148" name="Rounded Rectangle 6147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path</a:t>
                </a:r>
                <a:endPara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149" name="Rounded Rectangle 6148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  <p:sp>
            <p:nvSpPr>
              <p:cNvPr id="6150" name="Rounded Rectangle 6149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</p:grpSp>
        <p:grpSp>
          <p:nvGrpSpPr>
            <p:cNvPr id="5123" name="Group 5122"/>
            <p:cNvGrpSpPr/>
            <p:nvPr/>
          </p:nvGrpSpPr>
          <p:grpSpPr>
            <a:xfrm>
              <a:off x="2097" y="3467"/>
              <a:ext cx="2324" cy="3291"/>
              <a:chOff x="-2" y="2"/>
              <a:chExt cx="9793" cy="2945"/>
            </a:xfrm>
          </p:grpSpPr>
          <p:sp>
            <p:nvSpPr>
              <p:cNvPr id="5124" name="Rounded Rectangle 5123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5" name="Rounded Rectangle 5124" descr="84e67e446376412aa985c344d175224f# #圆角矩形 202"/>
              <p:cNvSpPr/>
              <p:nvPr/>
            </p:nvSpPr>
            <p:spPr>
              <a:xfrm>
                <a:off x="2" y="640"/>
                <a:ext cx="9727" cy="2016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name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events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process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   classification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126" name="Rounded Rectangle 5125" descr="84e67e446376412aa985c344d175224f# #圆角矩形 202"/>
              <p:cNvSpPr/>
              <p:nvPr/>
            </p:nvSpPr>
            <p:spPr>
              <a:xfrm>
                <a:off x="13" y="2"/>
                <a:ext cx="9778" cy="53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sym typeface="Arial" panose="02080604020202020204" charset="0"/>
                  </a:rPr>
                  <a:t>input files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127" name="Rounded Rectangle 5126"/>
              <p:cNvSpPr/>
              <p:nvPr/>
            </p:nvSpPr>
            <p:spPr>
              <a:xfrm>
                <a:off x="-2" y="9"/>
                <a:ext cx="9712" cy="305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ounded Rectangle 5127"/>
              <p:cNvSpPr/>
              <p:nvPr/>
            </p:nvSpPr>
            <p:spPr>
              <a:xfrm>
                <a:off x="136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32" y="3472"/>
              <a:ext cx="2392" cy="3370"/>
              <a:chOff x="0" y="0"/>
              <a:chExt cx="9683" cy="294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log file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data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     files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49" name="Rounded Rectangle 48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sym typeface="Arial" panose="02080604020202020204" charset="0"/>
                  </a:rPr>
                  <a:t>output files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766" y="3473"/>
              <a:ext cx="2392" cy="3370"/>
              <a:chOff x="0" y="0"/>
              <a:chExt cx="9683" cy="2947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table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5" name="Rounded Rectangle 54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settings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603" y="3472"/>
              <a:ext cx="2589" cy="3370"/>
              <a:chOff x="0" y="0"/>
              <a:chExt cx="9683" cy="294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scenario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cut order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different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signal character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sensitivity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working flow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61" name="Rounded Rectangle 60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92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Line 35"/>
            <p:cNvSpPr/>
            <p:nvPr/>
          </p:nvSpPr>
          <p:spPr>
            <a:xfrm rot="14400000" flipV="1">
              <a:off x="9290" y="2377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7" name="Line 35"/>
            <p:cNvSpPr/>
            <p:nvPr/>
          </p:nvSpPr>
          <p:spPr>
            <a:xfrm rot="12720000" flipV="1">
              <a:off x="6463" y="2824"/>
              <a:ext cx="803" cy="87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8" name="Line 35"/>
            <p:cNvSpPr/>
            <p:nvPr/>
          </p:nvSpPr>
          <p:spPr>
            <a:xfrm rot="15540000" flipV="1">
              <a:off x="8371" y="2670"/>
              <a:ext cx="488" cy="117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9" name="Line 35"/>
            <p:cNvSpPr/>
            <p:nvPr/>
          </p:nvSpPr>
          <p:spPr>
            <a:xfrm rot="13320000" flipV="1">
              <a:off x="4751" y="2449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 rot="20340000">
              <a:off x="9905" y="1423"/>
              <a:ext cx="1738" cy="1111"/>
              <a:chOff x="0" y="0"/>
              <a:chExt cx="6495" cy="1208"/>
            </a:xfrm>
          </p:grpSpPr>
          <p:sp>
            <p:nvSpPr>
              <p:cNvPr id="3" name="Rounded Rectangle 2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YAML 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format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</p:grpSp>
        <p:sp>
          <p:nvSpPr>
            <p:cNvPr id="6" name="Right Arrow 5"/>
            <p:cNvSpPr/>
            <p:nvPr/>
          </p:nvSpPr>
          <p:spPr>
            <a:xfrm rot="20340000">
              <a:off x="9175" y="2185"/>
              <a:ext cx="480" cy="3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31" y="2454"/>
              <a:ext cx="11829" cy="398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972185" y="4594225"/>
            <a:ext cx="7552055" cy="1927225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5695" y="1268730"/>
            <a:ext cx="123761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840" y="5588635"/>
            <a:ext cx="161353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output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 A: file 1,2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sortB: file 3,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sortC: file 4,5,6</a:t>
            </a:r>
            <a:endParaRPr lang="x-none" altLang="zh-CN" sz="16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for this obs,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event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for running,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all,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the first 100,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101-303...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which file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67625" y="4436745"/>
            <a:ext cx="8331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event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628775"/>
            <a:ext cx="4518025" cy="473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1019810" cy="379095"/>
          </a:xfrm>
        </p:spPr>
        <p:txBody>
          <a:bodyPr/>
          <a:p>
            <a:r>
              <a:rPr lang="x-none" altLang="en-US" sz="2000"/>
              <a:t>Path</a:t>
            </a:r>
            <a:endParaRPr lang="x-none" altLang="en-US" sz="20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71775" y="981075"/>
            <a:ext cx="1800225" cy="100774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971550" y="76454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process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47720" y="2060575"/>
            <a:ext cx="1158240" cy="36068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899795" y="1484630"/>
            <a:ext cx="3340735" cy="7962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main output folder,  </a:t>
            </a:r>
            <a:endParaRPr lang="x-none" altLang="en-US" sz="16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sub folders are under this</a:t>
            </a:r>
            <a:endParaRPr lang="x-none" altLang="en-US" sz="12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if doesn't exist, code will create one</a:t>
            </a:r>
            <a:endParaRPr lang="x-none" altLang="en-US" sz="1200">
              <a:solidFill>
                <a:srgbClr val="0070C0"/>
              </a:solidFill>
            </a:endParaRPr>
          </a:p>
          <a:p>
            <a:endParaRPr lang="x-none" altLang="en-US" sz="80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75965" y="2708910"/>
            <a:ext cx="1158240" cy="43243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971550" y="2493010"/>
            <a:ext cx="232346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sub output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771775" y="5372735"/>
            <a:ext cx="1734185" cy="4324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971550" y="3356610"/>
            <a:ext cx="288163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input folder</a:t>
            </a:r>
            <a:endParaRPr lang="x-none" altLang="en-US" sz="1600">
              <a:solidFill>
                <a:srgbClr val="0070C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  <a:sym typeface="+mn-ea"/>
              </a:rPr>
              <a:t>if doesn't exist, report error</a:t>
            </a:r>
            <a:endParaRPr lang="x-none" altLang="en-US" sz="1200">
              <a:solidFill>
                <a:srgbClr val="0070C0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/>
        </p:nvSpPr>
        <p:spPr>
          <a:xfrm>
            <a:off x="1043940" y="5012690"/>
            <a:ext cx="275590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advanced input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347720" y="3860800"/>
            <a:ext cx="1014095" cy="28829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412875"/>
            <a:ext cx="443865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2106930" cy="379095"/>
          </a:xfrm>
        </p:spPr>
        <p:txBody>
          <a:bodyPr/>
          <a:p>
            <a:r>
              <a:rPr lang="x-none" altLang="en-US" sz="2000"/>
              <a:t>input file</a:t>
            </a:r>
            <a:endParaRPr lang="x-none" altLang="en-US" sz="20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971550" y="429260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725035"/>
            <a:ext cx="3548380" cy="178181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563620" y="2204720"/>
            <a:ext cx="1367790" cy="7556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4859655" y="206057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used in this time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99610" y="314071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root tree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95420" y="3068955"/>
            <a:ext cx="575945" cy="749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043940" y="4497070"/>
            <a:ext cx="990600" cy="810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1052830"/>
            <a:ext cx="2428875" cy="3361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227445" y="2420620"/>
            <a:ext cx="648335" cy="8642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/>
        </p:nvSpPr>
        <p:spPr>
          <a:xfrm>
            <a:off x="7595870" y="2348865"/>
            <a:ext cx="1148715" cy="302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weight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/>
        </p:nvSpPr>
        <p:spPr>
          <a:xfrm>
            <a:off x="7451725" y="3212465"/>
            <a:ext cx="1647190" cy="443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(float)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03985" y="1844675"/>
            <a:ext cx="143510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/>
        </p:nvSpPr>
        <p:spPr>
          <a:xfrm>
            <a:off x="5867400" y="476885"/>
            <a:ext cx="281813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input root file structure</a:t>
            </a:r>
            <a:endParaRPr lang="x-none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1115695" y="54864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4930140" y="299402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4067175" y="378587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917065"/>
            <a:ext cx="5801995" cy="29133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859655" y="4508500"/>
            <a:ext cx="635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4940935"/>
            <a:ext cx="3826510" cy="13023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input file name with different polarizations: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1 file : no polarization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2 files: lr/rl 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4 files: lr/rl/ll/rr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47535" y="4292600"/>
            <a:ext cx="4324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/>
        </p:nvSpPr>
        <p:spPr>
          <a:xfrm>
            <a:off x="5004435" y="5157470"/>
            <a:ext cx="4106545" cy="9290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cross section: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works when choosing no "weight" 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when really don't have "weight" </a:t>
            </a:r>
            <a:r>
              <a:rPr lang="x-none" altLang="en-US" sz="1200">
                <a:solidFill>
                  <a:srgbClr val="FF0000"/>
                </a:solidFill>
                <a:sym typeface="+mn-ea"/>
              </a:rPr>
              <a:t>in input files</a:t>
            </a:r>
            <a:endParaRPr lang="x-none" altLang="en-US" sz="12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when hoping to reweight events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43530" y="2060575"/>
            <a:ext cx="1224280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4067810" y="1844675"/>
            <a:ext cx="4540250" cy="441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67585" y="1700530"/>
            <a:ext cx="144780" cy="4324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971550" y="1052830"/>
            <a:ext cx="8051800" cy="5740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signal property: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seperate different analysis processes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every mh can different input files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classify</a:t>
            </a:r>
            <a:endParaRPr lang="x-none" altLang="en-US"/>
          </a:p>
        </p:txBody>
      </p:sp>
      <p:pic>
        <p:nvPicPr>
          <p:cNvPr id="9" name="Picture 8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3932555"/>
            <a:ext cx="3205480" cy="2163445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/>
        </p:nvSpPr>
        <p:spPr>
          <a:xfrm>
            <a:off x="4427855" y="332740"/>
            <a:ext cx="4540250" cy="10090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 : 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c : sub_sort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b : some special label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557020"/>
            <a:ext cx="4626610" cy="2122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45" y="3932555"/>
            <a:ext cx="3630930" cy="22853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3755" y="1196975"/>
            <a:ext cx="3906520" cy="5371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observables</a:t>
            </a: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19475" y="1557020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188085" y="14128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code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6010" y="1700530"/>
            <a:ext cx="1223645" cy="2165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1115695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input file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36010" y="1844675"/>
            <a:ext cx="1367155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cut for this obs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115695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plot para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7630" y="2493010"/>
            <a:ext cx="2303145" cy="5035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7675" y="3860800"/>
            <a:ext cx="2159000" cy="717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3716655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whether use this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obs as MVA input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2924810"/>
            <a:ext cx="7066915" cy="188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Cut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1260475" y="5300980"/>
            <a:ext cx="296418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for normal cut: 17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083935" y="4652645"/>
            <a:ext cx="506095" cy="6483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484120" y="4148455"/>
            <a:ext cx="0" cy="115252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723890" y="5300980"/>
            <a:ext cx="1224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  <a:sym typeface="+mn-ea"/>
              </a:rPr>
              <a:t>cut order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04210" y="2708910"/>
            <a:ext cx="10801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4140200" y="1772920"/>
            <a:ext cx="3632835" cy="98615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no pre cuts for this case,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after Pre-CUT, event should be applied with MVA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900430" y="1700530"/>
            <a:ext cx="3266440" cy="28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pre-cut order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8175" y="1988820"/>
            <a:ext cx="144145" cy="12960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332740"/>
            <a:ext cx="8109585" cy="6032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660" y="605790"/>
            <a:ext cx="4495165" cy="5933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Operation Flow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2195830" y="3356610"/>
            <a:ext cx="1148715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use cut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987675" y="1557020"/>
            <a:ext cx="2091055" cy="1435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563620" y="4292600"/>
            <a:ext cx="1440180" cy="7918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1043940" y="3860800"/>
            <a:ext cx="2628900" cy="411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record everything in log file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19475" y="3572510"/>
            <a:ext cx="1662430" cy="13684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3"/>
          </p:cNvCxnSpPr>
          <p:nvPr/>
        </p:nvCxnSpPr>
        <p:spPr>
          <a:xfrm flipH="1" flipV="1">
            <a:off x="3335020" y="4728210"/>
            <a:ext cx="1664970" cy="57277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1907540" y="4580890"/>
            <a:ext cx="14274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draw plots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H="1" flipV="1">
            <a:off x="3335020" y="5083175"/>
            <a:ext cx="1749425" cy="43053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/>
        </p:nvSpPr>
        <p:spPr>
          <a:xfrm>
            <a:off x="971550" y="4857750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only works for Summarize_Plot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19475" y="5588635"/>
            <a:ext cx="1677035" cy="14287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971550" y="5372735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generate events after all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60065" y="6019800"/>
            <a:ext cx="2036445" cy="7302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188085" y="5948680"/>
            <a:ext cx="17830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MVA setting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/>
        </p:nvSpPr>
        <p:spPr>
          <a:xfrm>
            <a:off x="1043940" y="162877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will do which operation with this code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10" y="2996565"/>
            <a:ext cx="2007235" cy="1012825"/>
          </a:xfrm>
        </p:spPr>
        <p:txBody>
          <a:bodyPr/>
          <a:p>
            <a:r>
              <a:rPr lang="x-none" altLang="en-US"/>
              <a:t>output</a:t>
            </a:r>
            <a:endParaRPr lang="x-none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 for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single process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combined all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processes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95408" cy="1435735"/>
            <a:chOff x="0" y="0"/>
            <a:chExt cx="2039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26" cy="4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200" b="1">
                  <a:latin typeface="Arial" panose="02080604020202020204" charset="0"/>
                  <a:ea typeface="微软繁黑体" pitchFamily="2" charset="-122"/>
                </a:rPr>
                <a:t>observables</a:t>
              </a:r>
              <a:endParaRPr lang="x-none" sz="12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for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process,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polarization,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signal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characters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output data structure</a:t>
            </a:r>
            <a:endParaRPr lang="x-none" alt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1771015" y="226790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1196975"/>
            <a:ext cx="4933950" cy="324802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315325" y="2708910"/>
            <a:ext cx="635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507990" y="5156835"/>
            <a:ext cx="350012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the output table contains </a:t>
            </a:r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for all processes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can be 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11955" y="5876925"/>
            <a:ext cx="1296035" cy="114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 descr="44a47fa6479741319edaa13614f1d521# #矩形 1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sz="3200" dirty="0"/>
              <a:t>Diagram </a:t>
            </a:r>
            <a:r>
              <a:rPr lang="x-none" altLang="en-US" sz="2400" dirty="0"/>
              <a:t>(png format)</a:t>
            </a:r>
            <a:endParaRPr lang="x-none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99795" y="2636520"/>
            <a:ext cx="207200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for each process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2506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compare all processes in one figure</a:t>
            </a:r>
            <a:endParaRPr lang="x-none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Root results</a:t>
            </a:r>
            <a:endParaRPr lang="x-none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output example</a:t>
            </a:r>
            <a:endParaRPr lang="x-none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Pre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/>
              <a:t>input: cut.pre_cut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</a:t>
            </a:r>
            <a:r>
              <a:rPr lang="x-none" altLang="en-US" sz="2400">
                <a:solidFill>
                  <a:srgbClr val="00B0F0"/>
                </a:solidFill>
              </a:rPr>
              <a:t>xxx_</a:t>
            </a:r>
            <a:r>
              <a:rPr lang="x-none" altLang="en-US" sz="2400">
                <a:solidFill>
                  <a:srgbClr val="FF0000"/>
                </a:solidFill>
              </a:rPr>
              <a:t>sp_</a:t>
            </a:r>
            <a:r>
              <a:rPr lang="x-none" altLang="en-US" sz="2400">
                <a:sym typeface="+mn-ea"/>
              </a:rPr>
              <a:t>Unpol</a:t>
            </a:r>
            <a:r>
              <a:rPr lang="x-none" altLang="en-US" sz="2400"/>
              <a:t>.dat</a:t>
            </a:r>
            <a:endParaRPr lang="x-none" altLang="en-US" sz="2400"/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/>
              <a:t>cut efficiency for pre cuts</a:t>
            </a:r>
            <a:endParaRPr lang="x-none" altLang="en-US" sz="18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Unpol/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root file after applying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attaching MVA values</a:t>
            </a:r>
            <a:endParaRPr lang="x-none" altLang="en-US" sz="18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67810" y="621030"/>
            <a:ext cx="51612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>
                <a:sym typeface="+mn-ea"/>
              </a:rPr>
              <a:t> is "signel property" set in the flow.dat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olidFill>
                  <a:srgbClr val="00B0F0"/>
                </a:solidFill>
                <a:sym typeface="+mn-ea"/>
              </a:rPr>
              <a:t>xxx </a:t>
            </a:r>
            <a:r>
              <a:rPr lang="x-none" altLang="en-US">
                <a:solidFill>
                  <a:schemeClr val="tx1"/>
                </a:solidFill>
                <a:sym typeface="+mn-ea"/>
              </a:rPr>
              <a:t>is channel names set in the xection.dat</a:t>
            </a:r>
            <a:endParaRPr lang="x-none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trainning</a:t>
            </a: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/>
              <a:t>input: flow.MVA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/dataset</a:t>
            </a:r>
            <a:endParaRPr lang="x-none" altLang="en-US" sz="2400"/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600"/>
              <a:t>MVA weight dataset</a:t>
            </a:r>
            <a:endParaRPr lang="x-none" altLang="en-US" sz="16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value attaching</a:t>
            </a:r>
            <a:endParaRPr lang="x-none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43940" y="1772920"/>
            <a:ext cx="7854315" cy="34810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x-none" altLang="en-US" sz="2400"/>
              <a:t>input: MVA weight file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add MVA value for each channel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405130"/>
            <a:ext cx="8148955" cy="60623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08400" y="2277110"/>
            <a:ext cx="4398645" cy="358838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79520" y="764540"/>
            <a:ext cx="3600450" cy="143573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12590" y="5876925"/>
            <a:ext cx="3584575" cy="30099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75780" y="4148455"/>
            <a:ext cx="127127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Tested by</a:t>
            </a:r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>
                <a:solidFill>
                  <a:srgbClr val="FF0000"/>
                </a:solidFill>
              </a:rPr>
              <a:t>Shin-ichi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6470" y="1342390"/>
            <a:ext cx="2533650" cy="453961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71815" y="1988820"/>
            <a:ext cx="670560" cy="177990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011545" y="1412875"/>
            <a:ext cx="15354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B050"/>
                </a:solidFill>
              </a:rPr>
              <a:t>only tested </a:t>
            </a:r>
            <a:endParaRPr lang="x-none" altLang="en-US">
              <a:solidFill>
                <a:srgbClr val="00B050"/>
              </a:solidFill>
            </a:endParaRPr>
          </a:p>
          <a:p>
            <a:r>
              <a:rPr lang="x-none" altLang="en-US">
                <a:solidFill>
                  <a:srgbClr val="00B050"/>
                </a:solidFill>
              </a:rPr>
              <a:t>by me</a:t>
            </a:r>
            <a:endParaRPr lang="x-none" altLang="en-US">
              <a:solidFill>
                <a:srgbClr val="00B05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59840" y="3500755"/>
            <a:ext cx="12814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assistant </a:t>
            </a:r>
            <a:endParaRPr lang="x-none" altLang="en-US">
              <a:solidFill>
                <a:srgbClr val="0070C0"/>
              </a:solidFill>
            </a:endParaRPr>
          </a:p>
          <a:p>
            <a:r>
              <a:rPr lang="x-none" altLang="en-US">
                <a:solidFill>
                  <a:srgbClr val="0070C0"/>
                </a:solidFill>
              </a:rPr>
              <a:t>funcitons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normal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795" y="1412875"/>
            <a:ext cx="7786370" cy="509016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input: cut.pre_cut</a:t>
            </a:r>
            <a:endParaRPr lang="x-none" altLang="en-US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output: </a:t>
            </a:r>
            <a:endParaRPr lang="x-none" altLang="en-US" sz="24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data/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cut efficiency for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sp_CUT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>
                <a:sym typeface="+mn-ea"/>
              </a:rPr>
              <a:t>.png</a:t>
            </a:r>
            <a:endParaRPr lang="x-none" altLang="en-US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channel</a:t>
            </a:r>
            <a:endParaRPr lang="x-none" altLang="en-US" sz="20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plot_compare/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 sz="2400">
                <a:sym typeface="+mn-ea"/>
              </a:rPr>
              <a:t>.png</a:t>
            </a:r>
            <a:endParaRPr lang="x-none" altLang="en-US" sz="24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sort</a:t>
            </a:r>
            <a:endParaRPr lang="x-none" altLang="en-US" sz="20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endParaRPr lang="x-none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2132965"/>
            <a:ext cx="2908935" cy="1927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4580890"/>
            <a:ext cx="2900045" cy="194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220000">
            <a:off x="4801870" y="4323715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420000">
            <a:off x="4573270" y="5920740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99425" y="2132965"/>
            <a:ext cx="792480" cy="647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71815" y="4652645"/>
            <a:ext cx="792480" cy="6477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595870" y="1772920"/>
            <a:ext cx="1426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all channel</a:t>
            </a:r>
            <a:endParaRPr lang="x-none" altLang="en-US">
              <a:solidFill>
                <a:srgbClr val="7030A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31635" y="4220845"/>
            <a:ext cx="24549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combined into sorts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225" lvl="0" indent="0" algn="ctr" eaLnBrk="1" latinLnBrk="0" hangingPunct="1"/>
            <a:r>
              <a:rPr lang="x-none" altLang="en-US" sz="2000"/>
              <a:t>compare between different </a:t>
            </a:r>
            <a:r>
              <a:rPr lang="x-none" altLang="zh-CN" sz="1800" dirty="0">
                <a:latin typeface="Arial" panose="02080604020202020204" charset="0"/>
                <a:ea typeface="宋体" charset="-122"/>
                <a:sym typeface="+mn-ea"/>
              </a:rPr>
              <a:t>signal </a:t>
            </a:r>
            <a:endParaRPr lang="x-none" altLang="zh-CN" sz="18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2000" dirty="0">
                <a:latin typeface="Arial" panose="02080604020202020204" charset="0"/>
                <a:ea typeface="宋体" charset="-122"/>
                <a:sym typeface="+mn-ea"/>
              </a:rPr>
              <a:t>characters</a:t>
            </a:r>
            <a:endParaRPr lang="x-none" altLang="zh-CN" sz="2000" dirty="0">
              <a:latin typeface="Arial" panose="02080604020202020204" charset="0"/>
              <a:ea typeface="宋体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35" y="1600200"/>
            <a:ext cx="8256905" cy="4349750"/>
          </a:xfrm>
        </p:spPr>
        <p:txBody>
          <a:bodyPr/>
          <a:p>
            <a:pPr marL="0" lvl="0" algn="l" eaLnBrk="1" latinLnBrk="0" hangingPunct="1">
              <a:buNone/>
            </a:pPr>
            <a:r>
              <a:rPr lang="x-none" altLang="en-US" sz="2400"/>
              <a:t>after generate results for </a:t>
            </a:r>
            <a:r>
              <a:rPr lang="x-none" altLang="en-US" sz="2400">
                <a:sym typeface="+mn-ea"/>
              </a:rPr>
              <a:t>different signal characters</a:t>
            </a:r>
            <a:endParaRPr lang="x-none" altLang="en-US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 dirty="0">
                <a:latin typeface="Arial" panose="02080604020202020204" charset="0"/>
                <a:ea typeface="宋体" charset="-122"/>
                <a:sym typeface="+mn-ea"/>
              </a:rPr>
              <a:t>compare them by control/scan.dat</a:t>
            </a: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0" indent="0">
              <a:buNone/>
            </a:pP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r>
              <a:rPr lang="x-none" altLang="en-US" sz="2400"/>
              <a:t>signal distribution</a:t>
            </a:r>
            <a:endParaRPr lang="x-none" altLang="en-US" sz="2400"/>
          </a:p>
          <a:p>
            <a:r>
              <a:rPr lang="x-none" altLang="en-US" sz="2400"/>
              <a:t>cut efficiency table</a:t>
            </a:r>
            <a:endParaRPr lang="x-none" altLang="en-US" sz="2400"/>
          </a:p>
          <a:p>
            <a:r>
              <a:rPr lang="x-none" altLang="en-US" sz="2400"/>
              <a:t>sensitivity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5" name="Picture 4" descr="po_muon_kcut_recoil_mass_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199765" cy="2159635"/>
          </a:xfrm>
          <a:prstGeom prst="rect">
            <a:avLst/>
          </a:prstGeom>
        </p:spPr>
      </p:pic>
      <p:pic>
        <p:nvPicPr>
          <p:cNvPr id="7" name="Picture 6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4796790"/>
            <a:ext cx="31864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996565"/>
            <a:ext cx="6828790" cy="1012825"/>
          </a:xfrm>
        </p:spPr>
        <p:txBody>
          <a:bodyPr/>
          <a:p>
            <a:r>
              <a:rPr lang="x-none" altLang="en-US"/>
              <a:t>advanced 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1772920"/>
            <a:ext cx="4615815" cy="17475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043940" y="4292600"/>
            <a:ext cx="7930515" cy="1205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</a:rPr>
              <a:t>when first =-1,  special=-1  =&gt; use all events</a:t>
            </a:r>
            <a:endParaRPr lang="x-none" altLang="en-US" sz="16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 n,  special=-1  =&gt; use first n events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=-1,  special= n  =&gt; use the n-th event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=n1, special=n2 =&gt;  use events from n1 to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600">
                <a:solidFill>
                  <a:srgbClr val="FF0000"/>
                </a:solidFill>
                <a:sym typeface="+mn-ea"/>
              </a:rPr>
              <a:t>where if n &gt; total events, n = total events, and n1 &lt;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Sensitivity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 dirty="0">
                <a:sym typeface="+mn-ea"/>
              </a:rPr>
              <a:t>Sensitivity</a:t>
            </a:r>
            <a:r>
              <a:rPr lang="x-none" altLang="en-US">
                <a:sym typeface="+mn-ea"/>
              </a:rPr>
              <a:t>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get data from root results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calculate sensitivities according to the control file.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5510" y="4004945"/>
            <a:ext cx="2713990" cy="11811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new scenario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/>
              <a:t>scenario.dat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re-use results in Cuts_1 when changing the polarization.      </a:t>
            </a:r>
            <a:r>
              <a:rPr lang="x-none" altLang="en-US">
                <a:sym typeface="+mn-ea"/>
              </a:rPr>
              <a:t>(MVA variable need to be recalculated.)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ym typeface="+mn-ea"/>
              </a:rPr>
              <a:t>re-use results in Cuts_2 when changing the luminosity. </a:t>
            </a:r>
            <a:endParaRPr lang="x-none" altLang="en-US"/>
          </a:p>
          <a:p>
            <a:pPr>
              <a:spcAft>
                <a:spcPts val="1200"/>
              </a:spcAft>
            </a:pPr>
            <a:r>
              <a:rPr lang="x-none" altLang="en-US"/>
              <a:t>  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3860800"/>
            <a:ext cx="3380740" cy="26949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419475" y="43649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043940" y="4076700"/>
            <a:ext cx="2385060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polarization value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6010" y="52285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971550" y="5012690"/>
            <a:ext cx="2734945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luminosity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running polarization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3925887" cy="4346575"/>
            <a:chOff x="0" y="0"/>
            <a:chExt cx="6565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405" y="3337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33" y="3730"/>
              <a:ext cx="2779" cy="2442"/>
              <a:chOff x="0" y="0"/>
              <a:chExt cx="3438" cy="3020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 &amp; 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/>
              <a:t>https://github.com/</a:t>
            </a:r>
            <a:r>
              <a:rPr lang="x-none" altLang="en-US">
                <a:solidFill>
                  <a:srgbClr val="FF0000"/>
                </a:solidFill>
              </a:rPr>
              <a:t>YancyW</a:t>
            </a:r>
            <a:r>
              <a:rPr lang="x-none" altLang="en-US"/>
              <a:t>/BASDA</a:t>
            </a:r>
            <a:endParaRPr lang="x-none" altLang="en-US"/>
          </a:p>
          <a:p>
            <a:pPr lvl="1">
              <a:buFont typeface="Wingdings" charset="2"/>
              <a:buChar char=""/>
            </a:pPr>
            <a:r>
              <a:rPr lang="x-none" altLang="en-US"/>
              <a:t>four branches: </a:t>
            </a:r>
            <a:r>
              <a:rPr lang="x-none" altLang="en-US">
                <a:solidFill>
                  <a:srgbClr val="FF0000"/>
                </a:solidFill>
              </a:rPr>
              <a:t>master, release</a:t>
            </a:r>
            <a:r>
              <a:rPr lang="x-none" altLang="en-US"/>
              <a:t>, develop, feature.</a:t>
            </a:r>
            <a:endParaRPr lang="x-none" altLang="en-US"/>
          </a:p>
          <a:p>
            <a:pPr>
              <a:buFont typeface="Wingdings" charset="2"/>
              <a:buChar char=""/>
            </a:pPr>
            <a:endParaRPr lang="x-none" altLang="en-US"/>
          </a:p>
          <a:p>
            <a:pPr>
              <a:buFont typeface="Wingdings" charset="2"/>
              <a:buChar char=""/>
            </a:pPr>
            <a:r>
              <a:rPr lang="x-none" altLang="en-US"/>
              <a:t>provide more functions, </a:t>
            </a:r>
            <a:endParaRPr lang="x-none" altLang="en-US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400"/>
              <a:t>2-D plots  </a:t>
            </a:r>
            <a:endParaRPr lang="x-none" altLang="en-US" sz="24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statistic </a:t>
            </a:r>
            <a:r>
              <a:rPr lang="x-none" altLang="en-US" sz="2400"/>
              <a:t>(like wsmaker,nplot ... in ATLAS group).</a:t>
            </a:r>
            <a:endParaRPr lang="x-none" altLang="en-US" sz="2400"/>
          </a:p>
          <a:p>
            <a:pPr>
              <a:buFont typeface="Wingdings" charset="2"/>
              <a:buChar char=""/>
            </a:pPr>
            <a:r>
              <a:rPr lang="x-none" altLang="en-US"/>
              <a:t>GUI for basic users</a:t>
            </a:r>
            <a:endParaRPr lang="x-none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665" y="2996565"/>
            <a:ext cx="2164080" cy="1012825"/>
          </a:xfrm>
        </p:spPr>
        <p:txBody>
          <a:bodyPr/>
          <a:p>
            <a:r>
              <a:rPr lang="x-none" altLang="en-US"/>
              <a:t>Backup</a:t>
            </a:r>
            <a:endParaRPr lang="x-none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/>
              <a:t>Improvement since last meeting</a:t>
            </a:r>
            <a:endParaRPr lang="x-none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x-none" altLang="en-US" sz="2800"/>
              <a:t>code structure</a:t>
            </a:r>
            <a:endParaRPr lang="x-none" altLang="en-US" sz="2800"/>
          </a:p>
          <a:p>
            <a:pPr>
              <a:lnSpc>
                <a:spcPct val="110000"/>
              </a:lnSpc>
            </a:pPr>
            <a:r>
              <a:rPr lang="x-none" altLang="en-US" sz="2800"/>
              <a:t>support "integer", "float" and "double"</a:t>
            </a:r>
            <a:endParaRPr lang="x-none" altLang="en-US" sz="2800"/>
          </a:p>
          <a:p>
            <a:pPr lvl="1">
              <a:lnSpc>
                <a:spcPct val="110000"/>
              </a:lnSpc>
            </a:pPr>
            <a:r>
              <a:rPr lang="x-none" altLang="en-US" sz="2450"/>
              <a:t>force them into float</a:t>
            </a:r>
            <a:endParaRPr lang="x-none" altLang="en-US" sz="2450"/>
          </a:p>
          <a:p>
            <a:pPr>
              <a:lnSpc>
                <a:spcPct val="110000"/>
              </a:lnSpc>
            </a:pPr>
            <a:r>
              <a:rPr lang="x-none" altLang="en-US" sz="2800">
                <a:sym typeface="+mn-ea"/>
              </a:rPr>
              <a:t>fix some bugs</a:t>
            </a:r>
            <a:endParaRPr lang="x-none" altLang="en-US" sz="2800"/>
          </a:p>
          <a:p>
            <a:pPr>
              <a:lnSpc>
                <a:spcPct val="110000"/>
              </a:lnSpc>
            </a:pPr>
            <a:endParaRPr lang="x-none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/>
              <a:t>Improvement since last meeting</a:t>
            </a:r>
            <a:endParaRPr lang="x-none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x-none" altLang="en-US" sz="2000"/>
              <a:t>improve offriendly interface</a:t>
            </a:r>
            <a:endParaRPr lang="x-none" altLang="en-US" sz="2000"/>
          </a:p>
          <a:p>
            <a:pPr lvl="1">
              <a:lnSpc>
                <a:spcPct val="110000"/>
              </a:lnSpc>
            </a:pPr>
            <a:r>
              <a:rPr lang="x-none" altLang="en-US" sz="1600"/>
              <a:t>basic/</a:t>
            </a:r>
            <a:r>
              <a:rPr lang="x-none" altLang="en-US" sz="1600">
                <a:sym typeface="+mn-ea"/>
              </a:rPr>
              <a:t>advanced </a:t>
            </a:r>
            <a:r>
              <a:rPr lang="x-none" altLang="en-US" sz="1600"/>
              <a:t> configs</a:t>
            </a:r>
            <a:endParaRPr lang="x-none" altLang="en-US" sz="1600"/>
          </a:p>
          <a:p>
            <a:pPr lvl="1">
              <a:lnSpc>
                <a:spcPct val="110000"/>
              </a:lnSpc>
            </a:pPr>
            <a:r>
              <a:rPr lang="x-none" altLang="en-US" sz="1600"/>
              <a:t>input for a sequence</a:t>
            </a:r>
            <a:endParaRPr lang="x-none" altLang="en-US" sz="1600"/>
          </a:p>
          <a:p>
            <a:pPr>
              <a:lnSpc>
                <a:spcPct val="110000"/>
              </a:lnSpc>
            </a:pPr>
            <a:r>
              <a:rPr lang="x-none" altLang="en-US" sz="2000">
                <a:sym typeface="+mn-ea"/>
              </a:rPr>
              <a:t>generalize more</a:t>
            </a:r>
            <a:r>
              <a:rPr lang="x-none" altLang="en-US" sz="2000"/>
              <a:t> settings into config files (MVA, plot ...)</a:t>
            </a:r>
            <a:endParaRPr lang="x-none" altLang="en-US" sz="2000"/>
          </a:p>
          <a:p>
            <a:pPr>
              <a:lnSpc>
                <a:spcPct val="110000"/>
              </a:lnSpc>
            </a:pPr>
            <a:r>
              <a:rPr lang="x-none" altLang="en-US" sz="2000"/>
              <a:t>improve safety (report errors, tell where/how it happens)</a:t>
            </a:r>
            <a:endParaRPr lang="x-none" altLang="en-US" sz="2000"/>
          </a:p>
          <a:p>
            <a:pPr>
              <a:lnSpc>
                <a:spcPct val="110000"/>
              </a:lnSpc>
            </a:pPr>
            <a:r>
              <a:rPr lang="x-none" altLang="en-US" sz="2000"/>
              <a:t>add more for introductions/README/Usage</a:t>
            </a:r>
            <a:endParaRPr lang="x-none" altLang="en-US" sz="2000"/>
          </a:p>
        </p:txBody>
      </p:sp>
      <p:pic>
        <p:nvPicPr>
          <p:cNvPr id="26" name="Content Placeholder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3860800"/>
            <a:ext cx="1998980" cy="2640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4"/>
          <p:cNvSpPr txBox="1"/>
          <p:nvPr/>
        </p:nvSpPr>
        <p:spPr>
          <a:xfrm>
            <a:off x="1188085" y="4725035"/>
            <a:ext cx="79248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/>
              <a:t>past</a:t>
            </a:r>
            <a:endParaRPr lang="x-none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6731635" y="6164580"/>
            <a:ext cx="7473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200"/>
              <a:t>current</a:t>
            </a:r>
            <a:endParaRPr lang="x-none" altLang="en-US" sz="1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10" y="4004945"/>
            <a:ext cx="3448050" cy="2169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>
                <a:sym typeface="+mn-ea"/>
              </a:rPr>
              <a:t>Installation</a:t>
            </a:r>
            <a:endParaRPr lang="x-none" alt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/>
              <a:t>https://github.com/</a:t>
            </a:r>
            <a:r>
              <a:rPr lang="x-none" altLang="en-US">
                <a:solidFill>
                  <a:srgbClr val="FF0000"/>
                </a:solidFill>
              </a:rPr>
              <a:t>YancyW</a:t>
            </a:r>
            <a:r>
              <a:rPr lang="x-none" altLang="en-US"/>
              <a:t>/BASDA</a:t>
            </a:r>
            <a:endParaRPr lang="x-none" altLang="en-US"/>
          </a:p>
          <a:p>
            <a:pPr lvl="1">
              <a:buFont typeface="Wingdings" charset="2"/>
              <a:buChar char=""/>
            </a:pPr>
            <a:r>
              <a:rPr lang="x-none" altLang="en-US"/>
              <a:t>four branches: </a:t>
            </a:r>
            <a:r>
              <a:rPr lang="x-none" altLang="en-US">
                <a:solidFill>
                  <a:srgbClr val="FF0000"/>
                </a:solidFill>
              </a:rPr>
              <a:t>master, release</a:t>
            </a:r>
            <a:r>
              <a:rPr lang="x-none" altLang="en-US"/>
              <a:t>, develop, feature.</a:t>
            </a:r>
            <a:endParaRPr lang="x-none" altLang="en-US"/>
          </a:p>
          <a:p>
            <a:pPr lvl="1">
              <a:buFont typeface="Wingdings" charset="2"/>
              <a:buChar char=""/>
            </a:pPr>
            <a:endParaRPr lang="x-none" altLang="en-US"/>
          </a:p>
          <a:p>
            <a:pPr>
              <a:buFont typeface="Wingdings" charset="2"/>
              <a:buChar char=""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3140710"/>
            <a:ext cx="6882765" cy="32594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19885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07580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installation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c++14 </a:t>
            </a:r>
            <a:r>
              <a:rPr lang="x-none" altLang="en-US">
                <a:latin typeface="Noto Sans CJK SC" charset="0"/>
                <a:ea typeface="Noto Sans CJK SC" charset="0"/>
              </a:rPr>
              <a:t>⊕</a:t>
            </a:r>
            <a:r>
              <a:rPr lang="x-none" altLang="en-US"/>
              <a:t> root6 </a:t>
            </a:r>
            <a:r>
              <a:rPr lang="x-none" altLang="en-US">
                <a:latin typeface="Noto Sans CJK SC" charset="0"/>
                <a:ea typeface="Noto Sans CJK SC" charset="0"/>
                <a:sym typeface="+mn-ea"/>
              </a:rPr>
              <a:t>⊕ </a:t>
            </a:r>
            <a:r>
              <a:rPr lang="x-none" altLang="en-US">
                <a:sym typeface="+mn-ea"/>
              </a:rPr>
              <a:t>boost_filesystem</a:t>
            </a:r>
            <a:endParaRPr lang="x-none" altLang="en-US" sz="2000">
              <a:sym typeface="+mn-ea"/>
            </a:endParaRPr>
          </a:p>
          <a:p>
            <a:r>
              <a:rPr lang="x-none" altLang="en-US"/>
              <a:t>yaml-cpp</a:t>
            </a:r>
            <a:endParaRPr lang="x-none" altLang="en-US"/>
          </a:p>
          <a:p>
            <a:pPr lvl="1"/>
            <a:r>
              <a:rPr lang="x-none" altLang="en-US" sz="1800"/>
              <a:t>https://github.com/jbeder/yaml-cpp</a:t>
            </a:r>
            <a:endParaRPr lang="x-none" altLang="en-US" sz="1800"/>
          </a:p>
          <a:p>
            <a:r>
              <a:rPr lang="x-none" altLang="en-US"/>
              <a:t>input root file structure</a:t>
            </a:r>
            <a:endParaRPr lang="x-none" altLang="en-US"/>
          </a:p>
          <a:p>
            <a:pPr lvl="1"/>
            <a:r>
              <a:rPr lang="x-none" altLang="en-US" sz="2000"/>
              <a:t>weight</a:t>
            </a:r>
            <a:endParaRPr lang="x-none" altLang="en-US" sz="2000"/>
          </a:p>
          <a:p>
            <a:pPr lvl="1"/>
            <a:r>
              <a:rPr lang="x-none" altLang="en-US" sz="2000"/>
              <a:t>observables</a:t>
            </a:r>
            <a:endParaRPr lang="x-none" altLang="en-US" sz="2000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490" y="2996565"/>
            <a:ext cx="2428875" cy="3361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Installation </a:t>
            </a:r>
            <a:r>
              <a:rPr lang="x-none" altLang="en-US">
                <a:sym typeface="+mn-ea"/>
              </a:rPr>
              <a:t>(on NAF)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400">
                <a:sym typeface="+mn-ea"/>
              </a:rPr>
              <a:t>initialize ilcsoft for gcc</a:t>
            </a:r>
            <a:r>
              <a:rPr lang="x-none" altLang="en-US" sz="2400">
                <a:latin typeface="SimSun" charset="-122"/>
                <a:ea typeface="SimSun" charset="-122"/>
                <a:sym typeface="+mn-ea"/>
              </a:rPr>
              <a:t>≧</a:t>
            </a:r>
            <a:r>
              <a:rPr lang="x-none" altLang="en-US" sz="2400">
                <a:sym typeface="+mn-ea"/>
              </a:rPr>
              <a:t>4.8, root 6</a:t>
            </a:r>
            <a:endParaRPr lang="x-none" altLang="en-US" sz="2400">
              <a:sym typeface="+mn-ea"/>
            </a:endParaRPr>
          </a:p>
          <a:p>
            <a:r>
              <a:rPr lang="x-none" altLang="en-US" sz="2400">
                <a:sym typeface="+mn-ea"/>
              </a:rPr>
              <a:t>install YAML, change path for 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makefile_server</a:t>
            </a:r>
            <a:endParaRPr lang="x-none" altLang="en-US" sz="2400">
              <a:solidFill>
                <a:srgbClr val="FF0000"/>
              </a:solidFill>
              <a:sym typeface="+mn-ea"/>
            </a:endParaRPr>
          </a:p>
          <a:p>
            <a:r>
              <a:rPr lang="x-none" altLang="en-US" sz="2400">
                <a:sym typeface="+mn-ea"/>
              </a:rPr>
              <a:t>in BASDA, cover makefile with makefile_server </a:t>
            </a:r>
            <a:endParaRPr lang="x-none" altLang="en-US" sz="2400">
              <a:sym typeface="+mn-ea"/>
            </a:endParaRPr>
          </a:p>
          <a:p>
            <a:pPr lvl="1"/>
            <a:r>
              <a:rPr lang="x-none" altLang="en-US" sz="2100">
                <a:sym typeface="+mn-ea"/>
              </a:rPr>
              <a:t>mv </a:t>
            </a:r>
            <a:r>
              <a:rPr lang="x-none" altLang="en-US" sz="2100">
                <a:solidFill>
                  <a:srgbClr val="FF0000"/>
                </a:solidFill>
                <a:sym typeface="+mn-ea"/>
              </a:rPr>
              <a:t>makefile_server</a:t>
            </a:r>
            <a:r>
              <a:rPr lang="x-none" altLang="en-US" sz="2100">
                <a:sym typeface="+mn-ea"/>
              </a:rPr>
              <a:t> </a:t>
            </a:r>
            <a:r>
              <a:rPr lang="x-none" altLang="en-US" sz="2100">
                <a:sym typeface="+mn-ea"/>
              </a:rPr>
              <a:t>makefile</a:t>
            </a:r>
            <a:endParaRPr lang="x-none" altLang="en-US" sz="2100"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3485" y="3429000"/>
            <a:ext cx="5701815" cy="2964180"/>
            <a:chOff x="4932" y="5173"/>
            <a:chExt cx="9827" cy="51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32" y="5173"/>
              <a:ext cx="8914" cy="510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159" y="6420"/>
              <a:ext cx="5365" cy="566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0764" y="6412"/>
              <a:ext cx="399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change YAML path</a:t>
              </a:r>
              <a:endParaRPr lang="x-none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7321</Words>
  <Application>Kingsoft Office WPP</Application>
  <PresentationFormat/>
  <Paragraphs>752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Daily_loose-leaf Binder</vt:lpstr>
      <vt:lpstr>Analysis Tools</vt:lpstr>
      <vt:lpstr>Code structure</vt:lpstr>
      <vt:lpstr>PowerPoint 演示文稿</vt:lpstr>
      <vt:lpstr>PowerPoint 演示文稿</vt:lpstr>
      <vt:lpstr>Improvement since last meeting</vt:lpstr>
      <vt:lpstr>Improvement since last meeting</vt:lpstr>
      <vt:lpstr>Installation</vt:lpstr>
      <vt:lpstr>installation</vt:lpstr>
      <vt:lpstr>Installation</vt:lpstr>
      <vt:lpstr>YAML format</vt:lpstr>
      <vt:lpstr>YAML format</vt:lpstr>
      <vt:lpstr>Motivation</vt:lpstr>
      <vt:lpstr>PowerPoint 演示文稿</vt:lpstr>
      <vt:lpstr>General Strategy for analysis</vt:lpstr>
      <vt:lpstr>General Strategy for analysis</vt:lpstr>
      <vt:lpstr>The key role</vt:lpstr>
      <vt:lpstr>General Strategy for analysis</vt:lpstr>
      <vt:lpstr>Beautiful_And_Simple_Drawing_Atificer (BASDA)</vt:lpstr>
      <vt:lpstr> (BASDA)</vt:lpstr>
      <vt:lpstr>installation</vt:lpstr>
      <vt:lpstr>Code structure</vt:lpstr>
      <vt:lpstr>input data</vt:lpstr>
      <vt:lpstr>input example</vt:lpstr>
      <vt:lpstr>Path</vt:lpstr>
      <vt:lpstr>input file</vt:lpstr>
      <vt:lpstr>PowerPoint 演示文稿</vt:lpstr>
      <vt:lpstr>classify</vt:lpstr>
      <vt:lpstr>observables</vt:lpstr>
      <vt:lpstr>Cut</vt:lpstr>
      <vt:lpstr>Operation Flow</vt:lpstr>
      <vt:lpstr>output</vt:lpstr>
      <vt:lpstr>output data</vt:lpstr>
      <vt:lpstr>output data structure</vt:lpstr>
      <vt:lpstr>Diagram (png format)</vt:lpstr>
      <vt:lpstr>Root results</vt:lpstr>
      <vt:lpstr>output example</vt:lpstr>
      <vt:lpstr>Pre cuts</vt:lpstr>
      <vt:lpstr>MVA trainning</vt:lpstr>
      <vt:lpstr>MVA value attaching</vt:lpstr>
      <vt:lpstr>normal cuts</vt:lpstr>
      <vt:lpstr>characters</vt:lpstr>
      <vt:lpstr>advanced input example</vt:lpstr>
      <vt:lpstr>Event</vt:lpstr>
      <vt:lpstr>Sensitivity </vt:lpstr>
      <vt:lpstr>new scenario </vt:lpstr>
      <vt:lpstr>Conclusion</vt:lpstr>
      <vt:lpstr>Summary &amp; Future</vt:lpstr>
      <vt:lpstr>Backup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207</cp:revision>
  <cp:lastPrinted>2018-04-09T08:21:54Z</cp:lastPrinted>
  <dcterms:created xsi:type="dcterms:W3CDTF">2018-04-09T08:21:54Z</dcterms:created>
  <dcterms:modified xsi:type="dcterms:W3CDTF">2018-04-09T08:21:54Z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