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387" r:id="rId4"/>
    <p:sldId id="285" r:id="rId5"/>
    <p:sldId id="272" r:id="rId6"/>
    <p:sldId id="271" r:id="rId7"/>
    <p:sldId id="273" r:id="rId8"/>
    <p:sldId id="286" r:id="rId9"/>
    <p:sldId id="344" r:id="rId10"/>
    <p:sldId id="257" r:id="rId11"/>
    <p:sldId id="481" r:id="rId12"/>
    <p:sldId id="483" r:id="rId13"/>
    <p:sldId id="258" r:id="rId14"/>
    <p:sldId id="288" r:id="rId15"/>
    <p:sldId id="547" r:id="rId16"/>
    <p:sldId id="515" r:id="rId17"/>
    <p:sldId id="516" r:id="rId18"/>
    <p:sldId id="517" r:id="rId19"/>
    <p:sldId id="518" r:id="rId20"/>
    <p:sldId id="519" r:id="rId21"/>
    <p:sldId id="557" r:id="rId22"/>
    <p:sldId id="543" r:id="rId23"/>
    <p:sldId id="265" r:id="rId24"/>
    <p:sldId id="321" r:id="rId25"/>
    <p:sldId id="270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B4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00"/>
        <p:guide pos="2925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23-04-2018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27630" y="5334635"/>
            <a:ext cx="4324350" cy="4965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27630" y="1485900"/>
            <a:ext cx="4304030" cy="26549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435600" y="1917065"/>
            <a:ext cx="14058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I/O system</a:t>
            </a:r>
            <a:endParaRPr lang="x-none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05130"/>
            <a:ext cx="8148955" cy="60623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8400" y="2277110"/>
            <a:ext cx="4398645" cy="35883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79520" y="764540"/>
            <a:ext cx="3600450" cy="14357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12590" y="5876925"/>
            <a:ext cx="3584575" cy="30099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75780" y="4148455"/>
            <a:ext cx="127127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Tested by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Shin-ichi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6470" y="1342390"/>
            <a:ext cx="2533650" cy="453961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71815" y="1988820"/>
            <a:ext cx="670560" cy="177990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9790" y="1412875"/>
            <a:ext cx="1535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only tested </a:t>
            </a:r>
            <a:endParaRPr lang="x-none" altLang="en-US">
              <a:solidFill>
                <a:srgbClr val="00B050"/>
              </a:solidFill>
            </a:endParaRPr>
          </a:p>
          <a:p>
            <a:r>
              <a:rPr lang="x-none" altLang="en-US">
                <a:solidFill>
                  <a:srgbClr val="00B050"/>
                </a:solidFill>
              </a:rPr>
              <a:t>by me</a:t>
            </a:r>
            <a:endParaRPr lang="x-none" altLang="en-US">
              <a:solidFill>
                <a:srgbClr val="00B05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59840" y="3500755"/>
            <a:ext cx="1281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assistant 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funcitons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1415" cy="3441700"/>
            <a:chOff x="1531" y="1423"/>
            <a:chExt cx="11829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input root files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output setting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4"/>
              <a:ext cx="5230" cy="3369"/>
              <a:chOff x="0" y="1"/>
              <a:chExt cx="21171" cy="2946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11562" y="622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scenario</a:t>
                </a:r>
                <a:endParaRPr lang="x-none" altLang="zh-CN" sz="1400" dirty="0">
                  <a:sym typeface="+mn-ea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signal property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11505" y="1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advanced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1556" y="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1605" y="62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62" y="3481"/>
              <a:ext cx="5530" cy="3361"/>
              <a:chOff x="-11001" y="8"/>
              <a:chExt cx="20684" cy="2939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-10950" y="629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-10913" y="27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 flow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-11001" y="8"/>
                <a:ext cx="9743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-10915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661025"/>
            <a:ext cx="2294890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operation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classify input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files into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different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subjects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by name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observable's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...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cut,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cut order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123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input root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files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11770" y="4436745"/>
            <a:ext cx="54292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cut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33" y="1484630"/>
            <a:ext cx="7786687" cy="4349750"/>
          </a:xfrm>
        </p:spPr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flow.dat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chemeClr val="tx1"/>
                </a:solidFill>
                <a:sym typeface="+mn-ea"/>
              </a:rPr>
              <a:t>edit path.dat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origin/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before cuts/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after cuts/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final 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plots for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each observable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different sorts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796" cy="1435735"/>
            <a:chOff x="0" y="0"/>
            <a:chExt cx="2016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table,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sensitivity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results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9795" y="5300980"/>
            <a:ext cx="8121015" cy="115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l" eaLnBrk="1" latinLnBrk="0" hangingPunct="1"/>
            <a:r>
              <a:rPr lang="x-none" dirty="0">
                <a:sym typeface="+mn-ea"/>
              </a:rPr>
              <a:t>all temporary data are preserved for reuse.</a:t>
            </a:r>
            <a:endParaRPr lang="x-none" dirty="0">
              <a:sym typeface="+mn-ea"/>
            </a:endParaRPr>
          </a:p>
          <a:p>
            <a:pPr marL="22225" lvl="0" indent="0" algn="l" eaLnBrk="1" latinLnBrk="0" hangingPunct="1"/>
            <a:r>
              <a:rPr lang="x-none"/>
              <a:t>for my light-higgs analysis: </a:t>
            </a:r>
            <a:endParaRPr lang="x-none"/>
          </a:p>
          <a:p>
            <a:pPr marL="22225" lvl="0" indent="0" algn="l" eaLnBrk="1" latinLnBrk="0" hangingPunct="1"/>
            <a:r>
              <a:rPr lang="x-none"/>
              <a:t>    </a:t>
            </a:r>
            <a:r>
              <a:rPr lang="x-none" sz="1600"/>
              <a:t> 23 higgs mass banchmark points, with four polarized results (--,-+,+-,++),</a:t>
            </a:r>
            <a:endParaRPr lang="x-none" sz="1600"/>
          </a:p>
          <a:p>
            <a:pPr marL="22225" lvl="0" indent="0" algn="l" eaLnBrk="1" latinLnBrk="0" hangingPunct="1"/>
            <a:r>
              <a:rPr lang="x-none" sz="1600"/>
              <a:t>      total output takes 8.3G hard-disk space</a:t>
            </a:r>
            <a:endParaRPr lang="x-none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6" name="Group 7175"/>
          <p:cNvGrpSpPr/>
          <p:nvPr/>
        </p:nvGrpSpPr>
        <p:grpSpPr>
          <a:xfrm>
            <a:off x="979170" y="25241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276475"/>
            <a:ext cx="4599940" cy="302831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5363845" y="3356610"/>
            <a:ext cx="431800" cy="14478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23890" y="2780665"/>
            <a:ext cx="35001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 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07580" y="3716655"/>
            <a:ext cx="0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475740" y="26365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all channel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1916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all sorts in one figure </a:t>
            </a:r>
            <a:r>
              <a:rPr lang="x-none" altLang="en-US" dirty="0">
                <a:sym typeface="+mn-ea"/>
              </a:rPr>
              <a:t> (png format)</a:t>
            </a:r>
            <a:endParaRPr lang="x-none" altLang="en-US" dirty="0"/>
          </a:p>
          <a:p>
            <a:endParaRPr lang="x-none" alt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575" y="2924810"/>
            <a:ext cx="4551045" cy="1012825"/>
          </a:xfrm>
        </p:spPr>
        <p:txBody>
          <a:bodyPr/>
          <a:p>
            <a:r>
              <a:rPr lang="x-none" altLang="en-US"/>
              <a:t>Motivation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  --- in the past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74725" y="2926715"/>
            <a:ext cx="7922895" cy="36004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650" y="5228590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user code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 --- </a:t>
            </a:r>
            <a:r>
              <a:rPr lang="x-none" altLang="en-US" sz="24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sym typeface="+mn-ea"/>
              </a:rPr>
              <a:t> in future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30636" y="3788772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BASDA</a:t>
              </a:r>
              <a:endParaRPr lang="x-none" altLang="zh-CN" sz="24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347720" y="436499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067810" y="378904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83935" y="4652645"/>
            <a:ext cx="1549400" cy="1076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7855" y="5804535"/>
            <a:ext cx="4692650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what you need to do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9975" y="6092825"/>
            <a:ext cx="469265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Hope to Save 50% time</a:t>
            </a:r>
            <a:endParaRPr lang="x-none" altLang="en-US">
              <a:ln w="12700" cmpd="sng">
                <a:solidFill>
                  <a:srgbClr val="7030A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3935" y="3141980"/>
            <a:ext cx="1586230" cy="99631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4110072" cy="4346575"/>
            <a:chOff x="0" y="0"/>
            <a:chExt cx="6873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127" y="3056"/>
              <a:ext cx="3746" cy="3721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04" y="3484"/>
              <a:ext cx="2808" cy="2890"/>
              <a:chOff x="-35" y="-304"/>
              <a:chExt cx="3473" cy="3574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-35" y="-304"/>
                <a:ext cx="3468" cy="3574"/>
                <a:chOff x="-209" y="-228"/>
                <a:chExt cx="2604" cy="2683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-209" y="-228"/>
                  <a:ext cx="2604" cy="2683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82" y="-156"/>
                  <a:ext cx="2017" cy="14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>
                <a:sym typeface="+mn-ea"/>
              </a:rPr>
              <a:t>https://github.com/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YancyW</a:t>
            </a:r>
            <a:r>
              <a:rPr lang="x-none" altLang="en-US">
                <a:sym typeface="+mn-ea"/>
              </a:rPr>
              <a:t>/BASDA</a:t>
            </a: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Manuals/Examples: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 sz="2000"/>
              <a:t>mygithub/doc/BASDA_Usage_Example.pdf</a:t>
            </a:r>
            <a:endParaRPr lang="x-none" altLang="en-US" sz="2000"/>
          </a:p>
          <a:p>
            <a:pPr lvl="1"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mygithub/doc/Usage.md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 sz="3200">
                <a:sym typeface="+mn-ea"/>
              </a:rPr>
              <a:t>More tests: </a:t>
            </a:r>
            <a:endParaRPr lang="x-none" altLang="en-US" sz="32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MVA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Code consistency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More functions: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2-D plots 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statistic </a:t>
            </a:r>
            <a:r>
              <a:rPr lang="x-none" altLang="en-US" sz="2000"/>
              <a:t>(like wsmaker,nplot ... in ATLAS group).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134048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74725" y="2926715"/>
            <a:ext cx="7922895" cy="36004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650" y="5228590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user code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3072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038475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21300" y="42608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14071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365122"/>
            <a:ext cx="1362710" cy="1057143"/>
            <a:chOff x="0" y="-537"/>
            <a:chExt cx="6530" cy="2631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-537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48615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007"/>
              <a:gd name="adj2" fmla="val 238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59655" y="5444490"/>
            <a:ext cx="3815080" cy="1120775"/>
          </a:xfrm>
          <a:prstGeom prst="corner">
            <a:avLst>
              <a:gd name="adj1" fmla="val 7535"/>
              <a:gd name="adj2" fmla="val 69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920000">
            <a:off x="1158875" y="4556125"/>
            <a:ext cx="4516755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740000">
            <a:off x="2426970" y="2415540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82115" y="1906270"/>
            <a:ext cx="6206971" cy="3225692"/>
            <a:chOff x="1417" y="2565"/>
            <a:chExt cx="12900" cy="6766"/>
          </a:xfrm>
        </p:grpSpPr>
        <p:sp>
          <p:nvSpPr>
            <p:cNvPr id="13315" name="Oval 13314"/>
            <p:cNvSpPr/>
            <p:nvPr/>
          </p:nvSpPr>
          <p:spPr>
            <a:xfrm>
              <a:off x="10042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6" name="Oval 13315"/>
            <p:cNvSpPr/>
            <p:nvPr/>
          </p:nvSpPr>
          <p:spPr>
            <a:xfrm>
              <a:off x="1877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7" name="Oval 13316"/>
            <p:cNvSpPr/>
            <p:nvPr/>
          </p:nvSpPr>
          <p:spPr>
            <a:xfrm>
              <a:off x="5807" y="3035"/>
              <a:ext cx="4105" cy="4055"/>
            </a:xfrm>
            <a:prstGeom prst="ellipse">
              <a:avLst/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8" name="Straight Connector 13317"/>
            <p:cNvSpPr/>
            <p:nvPr/>
          </p:nvSpPr>
          <p:spPr>
            <a:xfrm flipH="1" flipV="1">
              <a:off x="6407" y="2905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9" name="Straight Connector 13318"/>
            <p:cNvSpPr/>
            <p:nvPr/>
          </p:nvSpPr>
          <p:spPr>
            <a:xfrm flipH="1">
              <a:off x="6415" y="6423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0" name="Straight Connector 13319"/>
            <p:cNvSpPr/>
            <p:nvPr/>
          </p:nvSpPr>
          <p:spPr>
            <a:xfrm flipV="1">
              <a:off x="8675" y="2905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1" name="Straight Connector 13320"/>
            <p:cNvSpPr/>
            <p:nvPr/>
          </p:nvSpPr>
          <p:spPr>
            <a:xfrm>
              <a:off x="8767" y="6423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2" name="Straight Connector 13321"/>
            <p:cNvSpPr/>
            <p:nvPr/>
          </p:nvSpPr>
          <p:spPr>
            <a:xfrm flipH="1" flipV="1">
              <a:off x="5727" y="2905"/>
              <a:ext cx="693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3" name="Straight Connector 13322"/>
            <p:cNvSpPr/>
            <p:nvPr/>
          </p:nvSpPr>
          <p:spPr>
            <a:xfrm flipH="1">
              <a:off x="5750" y="7328"/>
              <a:ext cx="6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4" name="Straight Connector 13323"/>
            <p:cNvSpPr/>
            <p:nvPr/>
          </p:nvSpPr>
          <p:spPr>
            <a:xfrm flipH="1">
              <a:off x="5292" y="5063"/>
              <a:ext cx="105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5" name="Straight Connector 13324"/>
            <p:cNvSpPr/>
            <p:nvPr/>
          </p:nvSpPr>
          <p:spPr>
            <a:xfrm flipV="1">
              <a:off x="9242" y="2905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6" name="Straight Connector 13325"/>
            <p:cNvSpPr/>
            <p:nvPr/>
          </p:nvSpPr>
          <p:spPr>
            <a:xfrm>
              <a:off x="9272" y="7328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7" name="Straight Connector 13326"/>
            <p:cNvSpPr/>
            <p:nvPr/>
          </p:nvSpPr>
          <p:spPr>
            <a:xfrm>
              <a:off x="9367" y="5063"/>
              <a:ext cx="110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13328" name="Group 13327"/>
            <p:cNvGrpSpPr/>
            <p:nvPr/>
          </p:nvGrpSpPr>
          <p:grpSpPr>
            <a:xfrm>
              <a:off x="1985" y="2565"/>
              <a:ext cx="3775" cy="870"/>
              <a:chOff x="0" y="0"/>
              <a:chExt cx="3774" cy="868"/>
            </a:xfrm>
          </p:grpSpPr>
          <p:sp>
            <p:nvSpPr>
              <p:cNvPr id="13329" name="Rounded Rectangle 13328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distribution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0" name="Rounded Rectangle 13329"/>
              <p:cNvSpPr/>
              <p:nvPr/>
            </p:nvSpPr>
            <p:spPr>
              <a:xfrm>
                <a:off x="185" y="55"/>
                <a:ext cx="3392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1" name="Group 13330"/>
            <p:cNvGrpSpPr/>
            <p:nvPr/>
          </p:nvGrpSpPr>
          <p:grpSpPr>
            <a:xfrm>
              <a:off x="10037" y="2565"/>
              <a:ext cx="3775" cy="870"/>
              <a:chOff x="0" y="0"/>
              <a:chExt cx="3774" cy="868"/>
            </a:xfrm>
          </p:grpSpPr>
          <p:sp>
            <p:nvSpPr>
              <p:cNvPr id="13332" name="Rounded Rectangle 13331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cut effects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3" name="Rounded Rectangle 13332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4" name="Group 13333"/>
            <p:cNvGrpSpPr/>
            <p:nvPr/>
          </p:nvGrpSpPr>
          <p:grpSpPr>
            <a:xfrm>
              <a:off x="10542" y="4648"/>
              <a:ext cx="3775" cy="865"/>
              <a:chOff x="0" y="0"/>
              <a:chExt cx="3774" cy="866"/>
            </a:xfrm>
          </p:grpSpPr>
          <p:sp>
            <p:nvSpPr>
              <p:cNvPr id="13335" name="Rounded Rectangle 13334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MVA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endParaRPr lang="zh-CN" altLang="en-US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6" name="Rounded Rectangle 13335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7" name="Group 13336"/>
            <p:cNvGrpSpPr/>
            <p:nvPr/>
          </p:nvGrpSpPr>
          <p:grpSpPr>
            <a:xfrm>
              <a:off x="10034" y="6874"/>
              <a:ext cx="3776" cy="866"/>
              <a:chOff x="27" y="-4"/>
              <a:chExt cx="3775" cy="867"/>
            </a:xfrm>
          </p:grpSpPr>
          <p:sp>
            <p:nvSpPr>
              <p:cNvPr id="13338" name="Rounded Rectangle 13337"/>
              <p:cNvSpPr/>
              <p:nvPr/>
            </p:nvSpPr>
            <p:spPr>
              <a:xfrm>
                <a:off x="27" y="-4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combination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9" name="Rounded Rectangle 13338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0" name="Group 13339"/>
            <p:cNvGrpSpPr/>
            <p:nvPr/>
          </p:nvGrpSpPr>
          <p:grpSpPr>
            <a:xfrm>
              <a:off x="1947" y="6878"/>
              <a:ext cx="3775" cy="865"/>
              <a:chOff x="0" y="0"/>
              <a:chExt cx="3774" cy="866"/>
            </a:xfrm>
          </p:grpSpPr>
          <p:sp>
            <p:nvSpPr>
              <p:cNvPr id="13341" name="Rounded Rectangle 13340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values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2" name="Rounded Rectangle 13341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3" name="Group 13342"/>
            <p:cNvGrpSpPr/>
            <p:nvPr/>
          </p:nvGrpSpPr>
          <p:grpSpPr>
            <a:xfrm>
              <a:off x="1417" y="4606"/>
              <a:ext cx="3775" cy="865"/>
              <a:chOff x="0" y="0"/>
              <a:chExt cx="3774" cy="866"/>
            </a:xfrm>
          </p:grpSpPr>
          <p:sp>
            <p:nvSpPr>
              <p:cNvPr id="13344" name="Rounded Rectangle 13343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orders 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5" name="Rounded Rectangle 13344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3346" name="Oval 13345"/>
            <p:cNvSpPr/>
            <p:nvPr/>
          </p:nvSpPr>
          <p:spPr>
            <a:xfrm>
              <a:off x="6567" y="7668"/>
              <a:ext cx="253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3347" name="Group 13346"/>
            <p:cNvGrpSpPr/>
            <p:nvPr/>
          </p:nvGrpSpPr>
          <p:grpSpPr>
            <a:xfrm>
              <a:off x="6210" y="3395"/>
              <a:ext cx="3307" cy="3308"/>
              <a:chOff x="0" y="0"/>
              <a:chExt cx="2182" cy="2182"/>
            </a:xfrm>
          </p:grpSpPr>
          <p:sp>
            <p:nvSpPr>
              <p:cNvPr id="13348" name="Rounded Rectangle 1334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Observables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9" name="Oval 1334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4" name="Up Arrow Callout 3"/>
            <p:cNvSpPr/>
            <p:nvPr/>
          </p:nvSpPr>
          <p:spPr>
            <a:xfrm>
              <a:off x="6205" y="7549"/>
              <a:ext cx="3416" cy="1782"/>
            </a:xfrm>
            <a:prstGeom prst="upArrowCallout">
              <a:avLst>
                <a:gd name="adj1" fmla="val 15039"/>
                <a:gd name="adj2" fmla="val 20033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data structure</a:t>
              </a:r>
              <a:endParaRPr lang="x-none" altLang="en-US"/>
            </a:p>
          </p:txBody>
        </p:sp>
      </p:grpSp>
      <p:sp>
        <p:nvSpPr>
          <p:cNvPr id="6" name="Line Callout 2 5"/>
          <p:cNvSpPr/>
          <p:nvPr/>
        </p:nvSpPr>
        <p:spPr>
          <a:xfrm>
            <a:off x="4715510" y="5661025"/>
            <a:ext cx="2254885" cy="608330"/>
          </a:xfrm>
          <a:prstGeom prst="borderCallout2">
            <a:avLst>
              <a:gd name="adj1" fmla="val -2400"/>
              <a:gd name="adj2" fmla="val 48915"/>
              <a:gd name="adj3" fmla="val -33089"/>
              <a:gd name="adj4" fmla="val 48774"/>
              <a:gd name="adj5" fmla="val -82672"/>
              <a:gd name="adj6" fmla="val 1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array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131820" y="5661025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84029"/>
              <a:gd name="adj6" fmla="val 130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39565" y="332740"/>
            <a:ext cx="399288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400"/>
              <a:t>Bad programmers worry about the code. </a:t>
            </a:r>
            <a:endParaRPr lang="en-US" sz="1400"/>
          </a:p>
          <a:p>
            <a:pPr algn="l"/>
            <a:r>
              <a:rPr lang="en-US" sz="1400"/>
              <a:t>Good programmers worry about data structures and their relationships. </a:t>
            </a:r>
            <a:endParaRPr lang="en-US" sz="1400"/>
          </a:p>
          <a:p>
            <a:pPr algn="l"/>
            <a:r>
              <a:rPr lang="en-US" sz="1400"/>
              <a:t>                       </a:t>
            </a:r>
            <a:r>
              <a:rPr lang="x-none" altLang="en-US" sz="1400"/>
              <a:t>--- Linus Torvalds</a:t>
            </a:r>
            <a:endParaRPr lang="x-none" alt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476885"/>
            <a:ext cx="1101725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84955" y="3143250"/>
            <a:ext cx="4229100" cy="2733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565" y="5228590"/>
            <a:ext cx="1820545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user code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xfrm>
            <a:off x="899478" y="260985"/>
            <a:ext cx="7786687" cy="1012825"/>
          </a:xfrm>
        </p:spPr>
        <p:txBody>
          <a:bodyPr anchor="ctr"/>
          <a:p>
            <a:pPr lvl="0"/>
            <a:r>
              <a:rPr lang="x-none" sz="2400">
                <a:sym typeface="+mn-ea"/>
              </a:rPr>
              <a:t> </a:t>
            </a:r>
            <a:r>
              <a:rPr lang="x-none" sz="3200">
                <a:sym typeface="+mn-ea"/>
              </a:rPr>
              <a:t>BASDA</a:t>
            </a:r>
            <a:endParaRPr lang="x-none" altLang="x-none" sz="32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116330" y="1198245"/>
            <a:ext cx="3941445" cy="1416685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 --- easy to set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 cohesive, unified style for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    the whole group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116330" y="2564765"/>
            <a:ext cx="3941852" cy="1418436"/>
            <a:chOff x="0" y="0"/>
            <a:chExt cx="9683" cy="2947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163" y="67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20335" y="2780665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115923" y="4004945"/>
            <a:ext cx="3942259" cy="1418436"/>
            <a:chOff x="-1" y="0"/>
            <a:chExt cx="9684" cy="2947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files.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-1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291455" y="4292600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1800">
                <a:cs typeface="+mn-ea"/>
              </a:rPr>
              <a:t>Easy for </a:t>
            </a:r>
            <a:r>
              <a:rPr lang="x-none" sz="1800">
                <a:cs typeface="+mn-ea"/>
              </a:rPr>
              <a:t>comparing</a:t>
            </a:r>
            <a:r>
              <a:rPr lang="en-US" sz="1800">
                <a:cs typeface="+mn-ea"/>
              </a:rPr>
              <a:t> </a:t>
            </a:r>
            <a:r>
              <a:rPr lang="x-none" altLang="en-US" sz="1800">
                <a:cs typeface="+mn-ea"/>
              </a:rPr>
              <a:t>and finding the differences </a:t>
            </a:r>
            <a:endParaRPr lang="x-none" altLang="en-US" sz="1800">
              <a:cs typeface="+mn-ea"/>
            </a:endParaRPr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621030"/>
            <a:ext cx="2808605" cy="18954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16330" y="5372735"/>
            <a:ext cx="3941445" cy="1417955"/>
            <a:chOff x="0" y="0"/>
            <a:chExt cx="9682" cy="2946"/>
          </a:xfrm>
        </p:grpSpPr>
        <p:sp>
          <p:nvSpPr>
            <p:cNvPr id="5" name="Rounded Rectangle 4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" name="Rounded Rectangle 5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provide many analysis tools,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fulfill most of requirements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4" name="Rounded Rectangle 13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Complete tool sets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5291455" y="5588635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sz="1800">
                <a:cs typeface="+mn-ea"/>
              </a:rPr>
              <a:t>one-click for all analysis and the final results</a:t>
            </a:r>
            <a:r>
              <a:rPr lang="x-none" altLang="en-US" sz="1800">
                <a:cs typeface="+mn-ea"/>
              </a:rPr>
              <a:t> </a:t>
            </a:r>
            <a:endParaRPr lang="x-none" altLang="en-US" sz="1800"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4540</Words>
  <Application>Kingsoft Office WPP</Application>
  <PresentationFormat/>
  <Paragraphs>630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Daily_loose-leaf Binder</vt:lpstr>
      <vt:lpstr>Analysis Tools</vt:lpstr>
      <vt:lpstr>Motivation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 BASDA</vt:lpstr>
      <vt:lpstr>Code structure</vt:lpstr>
      <vt:lpstr>PowerPoint 演示文稿</vt:lpstr>
      <vt:lpstr>Code structure</vt:lpstr>
      <vt:lpstr>input data</vt:lpstr>
      <vt:lpstr>input setting</vt:lpstr>
      <vt:lpstr>output</vt:lpstr>
      <vt:lpstr>output data</vt:lpstr>
      <vt:lpstr>PowerPoint 演示文稿</vt:lpstr>
      <vt:lpstr>PowerPoint 演示文稿</vt:lpstr>
      <vt:lpstr>PowerPoint 演示文稿</vt:lpstr>
      <vt:lpstr>General Strategy for analysis</vt:lpstr>
      <vt:lpstr>General Strategy for analysis</vt:lpstr>
      <vt:lpstr>Conclusion</vt:lpstr>
      <vt:lpstr>Summary &amp; Future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376</cp:revision>
  <cp:lastPrinted>2018-04-23T08:28:20Z</cp:lastPrinted>
  <dcterms:created xsi:type="dcterms:W3CDTF">2018-04-23T08:28:20Z</dcterms:created>
  <dcterms:modified xsi:type="dcterms:W3CDTF">2018-04-23T08:28:20Z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