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3"/>
    <p:sldId id="522" r:id="rId4"/>
    <p:sldId id="514" r:id="rId5"/>
    <p:sldId id="515" r:id="rId6"/>
    <p:sldId id="516" r:id="rId7"/>
    <p:sldId id="523" r:id="rId8"/>
    <p:sldId id="517" r:id="rId9"/>
    <p:sldId id="518" r:id="rId10"/>
    <p:sldId id="550" r:id="rId11"/>
    <p:sldId id="549" r:id="rId12"/>
    <p:sldId id="330" r:id="rId13"/>
    <p:sldId id="288" r:id="rId14"/>
    <p:sldId id="576" r:id="rId15"/>
    <p:sldId id="552" r:id="rId16"/>
    <p:sldId id="326" r:id="rId17"/>
    <p:sldId id="553" r:id="rId18"/>
    <p:sldId id="325" r:id="rId19"/>
    <p:sldId id="554" r:id="rId20"/>
    <p:sldId id="555" r:id="rId21"/>
    <p:sldId id="556" r:id="rId22"/>
    <p:sldId id="557" r:id="rId23"/>
    <p:sldId id="575" r:id="rId24"/>
    <p:sldId id="327" r:id="rId25"/>
    <p:sldId id="573" r:id="rId26"/>
    <p:sldId id="328" r:id="rId27"/>
    <p:sldId id="574" r:id="rId28"/>
    <p:sldId id="562" r:id="rId29"/>
    <p:sldId id="559" r:id="rId30"/>
    <p:sldId id="568" r:id="rId31"/>
    <p:sldId id="569" r:id="rId32"/>
    <p:sldId id="570" r:id="rId33"/>
    <p:sldId id="571" r:id="rId34"/>
    <p:sldId id="572" r:id="rId35"/>
    <p:sldId id="331" r:id="rId36"/>
    <p:sldId id="337" r:id="rId37"/>
    <p:sldId id="338" r:id="rId38"/>
    <p:sldId id="339" r:id="rId39"/>
    <p:sldId id="340" r:id="rId40"/>
    <p:sldId id="336" r:id="rId41"/>
    <p:sldId id="334" r:id="rId42"/>
    <p:sldId id="335" r:id="rId43"/>
    <p:sldId id="318" r:id="rId44"/>
    <p:sldId id="319" r:id="rId45"/>
    <p:sldId id="270" r:id="rId4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67"/>
        <p:guide orient="horz" pos="2942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sz="2400">
                <a:solidFill>
                  <a:srgbClr val="FF0000"/>
                </a:solidFill>
                <a:sym typeface="+mn-ea"/>
              </a:rPr>
              <a:t>B</a:t>
            </a:r>
            <a:r>
              <a:rPr lang="x-none" sz="2400">
                <a:sym typeface="+mn-ea"/>
              </a:rPr>
              <a:t>eautiful_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400">
                <a:sym typeface="+mn-ea"/>
              </a:rPr>
              <a:t>nd_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S</a:t>
            </a:r>
            <a:r>
              <a:rPr lang="x-none" sz="2400">
                <a:sym typeface="+mn-ea"/>
              </a:rPr>
              <a:t>imple_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D</a:t>
            </a:r>
            <a:r>
              <a:rPr lang="x-none" sz="2400">
                <a:sym typeface="+mn-ea"/>
              </a:rPr>
              <a:t>rawing_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400">
                <a:sym typeface="+mn-ea"/>
              </a:rPr>
              <a:t>tificer</a:t>
            </a:r>
            <a:endParaRPr lang="x-none" sz="2400">
              <a:sym typeface="+mn-ea"/>
            </a:endParaRPr>
          </a:p>
          <a:p>
            <a:pPr lvl="0" algn="ctr"/>
            <a:r>
              <a:rPr lang="x-none" sz="2400">
                <a:sym typeface="+mn-ea"/>
              </a:rPr>
              <a:t>(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BASDA</a:t>
            </a:r>
            <a:r>
              <a:rPr lang="x-none" sz="2400">
                <a:sym typeface="+mn-ea"/>
              </a:rPr>
              <a:t>)</a:t>
            </a:r>
            <a:endParaRPr lang="x-none" sz="2400" b="0">
              <a:latin typeface="Arial Unicode MS" charset="-122"/>
              <a:ea typeface="Arial Unicode MS" charset="-122"/>
              <a:sym typeface="+mn-ea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429000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usage --- example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11-04-2018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/>
              <a:t>searching charge Higgs at LHC</a:t>
            </a:r>
            <a:endParaRPr lang="x-none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sig:  </a:t>
            </a:r>
            <a:r>
              <a:rPr lang="x-none" altLang="en-US">
                <a:sym typeface="+mn-ea"/>
              </a:rPr>
              <a:t>pp-&gt;tj-&gt;H</a:t>
            </a:r>
            <a:r>
              <a:rPr lang="x-none" altLang="en-US" baseline="30000">
                <a:sym typeface="+mn-ea"/>
              </a:rPr>
              <a:t>+</a:t>
            </a:r>
            <a:r>
              <a:rPr lang="x-none" altLang="en-US">
                <a:sym typeface="+mn-ea"/>
              </a:rPr>
              <a:t>bj-&gt;AWbj-&gt;</a:t>
            </a:r>
            <a:r>
              <a:rPr lang="x-none" altLang="en-US">
                <a:cs typeface="Noto Sans CJK SC" charset="0"/>
                <a:sym typeface="+mn-ea"/>
              </a:rPr>
              <a:t>ττWbj</a:t>
            </a:r>
            <a:r>
              <a:rPr lang="x-none" altLang="en-US"/>
              <a:t> </a:t>
            </a:r>
            <a:endParaRPr lang="x-none" altLang="en-US"/>
          </a:p>
          <a:p>
            <a:r>
              <a:rPr lang="x-none" altLang="en-US"/>
              <a:t>bkg: </a:t>
            </a:r>
            <a:r>
              <a:rPr lang="x-none">
                <a:sym typeface="+mn-ea"/>
              </a:rPr>
              <a:t>W</a:t>
            </a:r>
            <a:r>
              <a:rPr lang="x-none">
                <a:cs typeface="Noto Sans CJK SC" charset="0"/>
                <a:sym typeface="+mn-ea"/>
              </a:rPr>
              <a:t>ττ, </a:t>
            </a:r>
            <a:r>
              <a:rPr lang="x-none">
                <a:sym typeface="+mn-ea"/>
              </a:rPr>
              <a:t>tt(l,sl),tllj(tj</a:t>
            </a:r>
            <a:r>
              <a:rPr lang="x-none">
                <a:cs typeface="Noto Sans CJK SC" charset="0"/>
                <a:sym typeface="+mn-ea"/>
              </a:rPr>
              <a:t>ττ,</a:t>
            </a:r>
            <a:r>
              <a:rPr lang="x-none">
                <a:sym typeface="+mn-ea"/>
              </a:rPr>
              <a:t>ttll)</a:t>
            </a:r>
            <a:endParaRPr lang="x-none">
              <a:sym typeface="+mn-ea"/>
            </a:endParaRPr>
          </a:p>
          <a:p>
            <a:endParaRPr lang="x-none" altLang="en-US"/>
          </a:p>
          <a:p>
            <a:r>
              <a:rPr lang="x-none" altLang="en-US"/>
              <a:t>identification cuts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lep=1, </a:t>
            </a:r>
            <a:r>
              <a:rPr lang="x-none">
                <a:cs typeface="Noto Sans CJK SC" charset="0"/>
                <a:sym typeface="+mn-ea"/>
              </a:rPr>
              <a:t>τ jet=2, jet&gt;=1, </a:t>
            </a:r>
            <a:r>
              <a:rPr lang="x-none" altLang="en-US"/>
              <a:t> pt, eta cuts</a:t>
            </a:r>
            <a:endParaRPr lang="x-none" altLang="en-US"/>
          </a:p>
          <a:p>
            <a:r>
              <a:rPr lang="x-none" altLang="en-US"/>
              <a:t>invariant mass cut</a:t>
            </a:r>
            <a:endParaRPr lang="x-none" altLang="en-US"/>
          </a:p>
          <a:p>
            <a:pPr lvl="1"/>
            <a:r>
              <a:rPr lang="x-none">
                <a:sym typeface="+mn-ea"/>
              </a:rPr>
              <a:t>m</a:t>
            </a:r>
            <a:r>
              <a:rPr lang="x-none" baseline="-25000">
                <a:sym typeface="+mn-ea"/>
              </a:rPr>
              <a:t>A</a:t>
            </a:r>
            <a:r>
              <a:rPr lang="x-none">
                <a:sym typeface="+mn-ea"/>
              </a:rPr>
              <a:t> , m</a:t>
            </a:r>
            <a:r>
              <a:rPr lang="x-none" baseline="-25000">
                <a:sym typeface="+mn-ea"/>
              </a:rPr>
              <a:t>H+-</a:t>
            </a:r>
            <a:endParaRPr lang="x-none" altLang="en-US" baseline="-25000">
              <a:sym typeface="+mn-ea"/>
            </a:endParaRPr>
          </a:p>
          <a:p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 A: file 1,2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sortB: file 3,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sortC: file 4,5,6</a:t>
            </a:r>
            <a:endParaRPr lang="x-none" altLang="zh-CN" sz="16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for this obs,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event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for running,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all,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the first 100,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101-303...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which file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67625" y="4436745"/>
            <a:ext cx="8331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event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 sz="2400">
                <a:solidFill>
                  <a:srgbClr val="FF0000"/>
                </a:solidFill>
              </a:rPr>
              <a:t>generate root files with </a:t>
            </a:r>
            <a:endParaRPr lang="x-none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en-US" sz="2400">
                <a:solidFill>
                  <a:srgbClr val="FF0000"/>
                </a:solidFill>
              </a:rPr>
              <a:t>observables for each channels.</a:t>
            </a:r>
            <a:endParaRPr lang="x-none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en-US" sz="2400"/>
              <a:t>     </a:t>
            </a:r>
            <a:endParaRPr lang="x-none" altLang="en-US" sz="2400"/>
          </a:p>
          <a:p>
            <a:pPr marL="0" indent="0">
              <a:buNone/>
            </a:pPr>
            <a:r>
              <a:rPr lang="x-none" altLang="en-US" sz="2400"/>
              <a:t>   Here, weight = 0 for this example</a:t>
            </a:r>
            <a:endParaRPr lang="x-none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3390" y="836930"/>
            <a:ext cx="2171065" cy="5530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510" y="2781300"/>
            <a:ext cx="5556885" cy="2167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input file: xection.dat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51685" y="3284855"/>
            <a:ext cx="93599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043940" y="3068955"/>
            <a:ext cx="1226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signal</a:t>
            </a:r>
            <a:endParaRPr lang="x-none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79930" y="4004945"/>
            <a:ext cx="863600" cy="14351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043940" y="4004945"/>
            <a:ext cx="1226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bkgs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987675" y="5372735"/>
            <a:ext cx="1531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tt_{l}^{l}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075555" y="5372735"/>
            <a:ext cx="1531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tt_{sl}^{l}</a:t>
            </a:r>
            <a:endParaRPr lang="x-none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75740" y="5732780"/>
            <a:ext cx="1511935" cy="4318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115695" y="6164580"/>
            <a:ext cx="1531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class name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060065" y="6164580"/>
            <a:ext cx="1531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user name</a:t>
            </a:r>
            <a:endParaRPr lang="x-none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91865" y="5732780"/>
            <a:ext cx="71755" cy="4318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3710" y="5732780"/>
            <a:ext cx="720090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572000" y="6164580"/>
            <a:ext cx="2145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sub class name</a:t>
            </a:r>
            <a:endParaRPr lang="x-none" alt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39380" y="4725035"/>
            <a:ext cx="504190" cy="7194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019925" y="5444490"/>
            <a:ext cx="21456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weight=0 in root file, so tell the xsection here.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971550" y="4940935"/>
            <a:ext cx="5386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channel name:  </a:t>
            </a:r>
            <a:r>
              <a:rPr lang="x-none" altLang="en-US">
                <a:sym typeface="+mn-ea"/>
              </a:rPr>
              <a:t>format is  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 </a:t>
            </a:r>
            <a:r>
              <a:rPr lang="x-none" altLang="en-US">
                <a:solidFill>
                  <a:srgbClr val="0070C0"/>
                </a:solidFill>
              </a:rPr>
              <a:t>a_{b}^{c}</a:t>
            </a:r>
            <a:r>
              <a:rPr lang="x-none" altLang="en-US"/>
              <a:t> </a:t>
            </a:r>
            <a:endParaRPr lang="x-none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1115695" y="5315585"/>
            <a:ext cx="5692140" cy="122618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1115695" y="54864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4930140" y="299402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4067175" y="378587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917065"/>
            <a:ext cx="5801995" cy="29133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859655" y="4508500"/>
            <a:ext cx="635" cy="5759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4940935"/>
            <a:ext cx="3826510" cy="13023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input file name with different polarizations: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1 file : no polarization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2 files: lr/rl 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4 files: lr/rl/ll/rr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47535" y="4292600"/>
            <a:ext cx="432435" cy="9359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/>
        </p:nvSpPr>
        <p:spPr>
          <a:xfrm>
            <a:off x="5004435" y="5157470"/>
            <a:ext cx="4106545" cy="9290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cross section: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works when choosing no "weight" </a:t>
            </a:r>
            <a:endParaRPr lang="x-none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when really don't have "weight" </a:t>
            </a:r>
            <a:r>
              <a:rPr lang="x-none" altLang="en-US" sz="1200">
                <a:solidFill>
                  <a:srgbClr val="FF0000"/>
                </a:solidFill>
                <a:sym typeface="+mn-ea"/>
              </a:rPr>
              <a:t>in input files</a:t>
            </a:r>
            <a:endParaRPr lang="x-none" altLang="en-US" sz="12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when hoping to reweight events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43530" y="2060575"/>
            <a:ext cx="1224280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4067810" y="1844675"/>
            <a:ext cx="4540250" cy="441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67585" y="1700530"/>
            <a:ext cx="144780" cy="4324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971550" y="1052830"/>
            <a:ext cx="8051800" cy="5740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signal property: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seperate different analysis processes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every mh can different input files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xsection.dat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file.dat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27630" y="5876290"/>
            <a:ext cx="936625" cy="6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043940" y="5661025"/>
            <a:ext cx="15855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root tree name</a:t>
            </a:r>
            <a:endParaRPr lang="x-none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55875" y="4004945"/>
            <a:ext cx="936625" cy="6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71550" y="3789045"/>
            <a:ext cx="15855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root tree name</a:t>
            </a:r>
            <a:endParaRPr lang="x-none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3356610"/>
            <a:ext cx="5009515" cy="2875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45" y="332740"/>
            <a:ext cx="3321050" cy="20878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939790" y="1917065"/>
            <a:ext cx="1080135" cy="25196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803390" y="2636520"/>
            <a:ext cx="23933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this is also correct</a:t>
            </a:r>
            <a:endParaRPr lang="x-none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412875"/>
            <a:ext cx="443865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2106930" cy="379095"/>
          </a:xfrm>
        </p:spPr>
        <p:txBody>
          <a:bodyPr/>
          <a:p>
            <a:r>
              <a:rPr lang="x-none" altLang="en-US" sz="2000"/>
              <a:t>input file</a:t>
            </a:r>
            <a:endParaRPr lang="x-none" altLang="en-US" sz="20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971550" y="429260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4725035"/>
            <a:ext cx="3548380" cy="178181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563620" y="2204720"/>
            <a:ext cx="1367790" cy="7556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4859655" y="206057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used in this time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4499610" y="314071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root tree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95420" y="3068955"/>
            <a:ext cx="575945" cy="749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043940" y="4497070"/>
            <a:ext cx="990600" cy="810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1052830"/>
            <a:ext cx="2428875" cy="3361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227445" y="2420620"/>
            <a:ext cx="648335" cy="8642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/>
        </p:nvSpPr>
        <p:spPr>
          <a:xfrm>
            <a:off x="7595870" y="2348865"/>
            <a:ext cx="1148715" cy="302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weight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/>
        </p:nvSpPr>
        <p:spPr>
          <a:xfrm>
            <a:off x="7451725" y="3212465"/>
            <a:ext cx="1647190" cy="443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(float)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03985" y="1844675"/>
            <a:ext cx="143510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/>
        </p:nvSpPr>
        <p:spPr>
          <a:xfrm>
            <a:off x="5867400" y="476885"/>
            <a:ext cx="281813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input root file structure</a:t>
            </a:r>
            <a:endParaRPr lang="x-none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5435600" y="4868545"/>
            <a:ext cx="3665220" cy="1028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x-none" altLang="en-US" sz="1400">
                <a:sym typeface="+mn-ea"/>
              </a:rPr>
              <a:t>support "integer", "float" and "double"</a:t>
            </a:r>
            <a:endParaRPr lang="x-none" altLang="en-US" sz="14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"/>
            </a:pPr>
            <a:r>
              <a:rPr lang="x-none" altLang="en-US" sz="1400">
                <a:sym typeface="+mn-ea"/>
              </a:rPr>
              <a:t>currently force them into float</a:t>
            </a:r>
            <a:endParaRPr lang="x-none" altLang="en-US" sz="14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"/>
            </a:pPr>
            <a:r>
              <a:rPr lang="x-none" altLang="en-US" sz="1400">
                <a:sym typeface="+mn-ea"/>
              </a:rPr>
              <a:t>use "I", "F", "D" in Var.dat file to tell the code datatype.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Bkg_Sort.dat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810" y="3932555"/>
            <a:ext cx="4271010" cy="2501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classify</a:t>
            </a:r>
            <a:endParaRPr lang="x-none" altLang="en-US"/>
          </a:p>
        </p:txBody>
      </p:sp>
      <p:pic>
        <p:nvPicPr>
          <p:cNvPr id="9" name="Picture 8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3932555"/>
            <a:ext cx="3205480" cy="2163445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/>
        </p:nvSpPr>
        <p:spPr>
          <a:xfrm>
            <a:off x="4427855" y="332740"/>
            <a:ext cx="4540250" cy="10090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 : 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c : sub_sort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b : some special label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557020"/>
            <a:ext cx="4626610" cy="2122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45" y="3932555"/>
            <a:ext cx="3630930" cy="2285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pPr algn="ctr"/>
            <a:r>
              <a:rPr lang="x-none" altLang="en-US">
                <a:sym typeface="+mn-ea"/>
              </a:rPr>
              <a:t>Installation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Var.dat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405130"/>
            <a:ext cx="3849370" cy="61112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755" y="405130"/>
            <a:ext cx="3849370" cy="611124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851910" y="692785"/>
            <a:ext cx="1223645" cy="14414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43940" y="405130"/>
            <a:ext cx="3416300" cy="640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weight=0 in root file, so choose False.</a:t>
            </a:r>
            <a:endParaRPr lang="x-none" alt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07765" y="981075"/>
            <a:ext cx="1310005" cy="717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043940" y="981075"/>
            <a:ext cx="34163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Variable type</a:t>
            </a:r>
            <a:endParaRPr lang="x-none" altLang="en-US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80155" y="1196975"/>
            <a:ext cx="1223645" cy="215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1043940" y="134048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0070C0"/>
                </a:solidFill>
              </a:rPr>
              <a:t>obs name in code </a:t>
            </a:r>
            <a:endParaRPr lang="x-none" altLang="en-US" sz="1600" b="0">
              <a:solidFill>
                <a:srgbClr val="0070C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043940" y="18446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7030A0"/>
                </a:solidFill>
              </a:rPr>
              <a:t>obs name in input file </a:t>
            </a:r>
            <a:endParaRPr lang="x-none" altLang="en-US" sz="1600" b="0">
              <a:solidFill>
                <a:srgbClr val="7030A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1043940" y="23488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0070C0"/>
                </a:solidFill>
              </a:rPr>
              <a:t>cut for this obs</a:t>
            </a:r>
            <a:endParaRPr lang="x-none" altLang="en-US" sz="1600" b="0">
              <a:solidFill>
                <a:srgbClr val="0070C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1043940" y="285305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7030A0"/>
                </a:solidFill>
              </a:rPr>
              <a:t>plot para</a:t>
            </a:r>
            <a:endParaRPr lang="x-none" altLang="en-US" sz="1600" b="0">
              <a:solidFill>
                <a:srgbClr val="7030A0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/>
        </p:nvSpPr>
        <p:spPr>
          <a:xfrm>
            <a:off x="1043940" y="3356610"/>
            <a:ext cx="27317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0070C0"/>
                </a:solidFill>
              </a:rPr>
              <a:t>whether use this </a:t>
            </a:r>
            <a:endParaRPr lang="x-none" altLang="en-US" sz="1600" b="0">
              <a:solidFill>
                <a:srgbClr val="0070C0"/>
              </a:solidFill>
            </a:endParaRPr>
          </a:p>
          <a:p>
            <a:r>
              <a:rPr lang="x-none" altLang="en-US" sz="1600" b="0">
                <a:solidFill>
                  <a:srgbClr val="0070C0"/>
                </a:solidFill>
              </a:rPr>
              <a:t>obs as MVA input</a:t>
            </a:r>
            <a:endParaRPr lang="x-none" altLang="en-US" sz="1600" b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07765" y="1628775"/>
            <a:ext cx="1511935" cy="72009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80155" y="1412875"/>
            <a:ext cx="1511935" cy="5041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36010" y="2493010"/>
            <a:ext cx="1511935" cy="4324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636010" y="3716655"/>
            <a:ext cx="1656080" cy="57594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1700530"/>
            <a:ext cx="1480820" cy="153225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4140200" y="5084445"/>
            <a:ext cx="1151890" cy="36004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1043940" y="5084445"/>
            <a:ext cx="3264535" cy="7804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7030A0"/>
                </a:solidFill>
              </a:rPr>
              <a:t>if some settings are missing, it will use the previous ones</a:t>
            </a:r>
            <a:endParaRPr lang="x-none" altLang="en-US" sz="1600" b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451725" y="1340485"/>
            <a:ext cx="648335" cy="792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79970" y="2421255"/>
            <a:ext cx="792480" cy="20872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chemeClr val="tx1"/>
                </a:solidFill>
                <a:sym typeface="+mn-ea"/>
              </a:rPr>
              <a:t>edit Var.dat</a:t>
            </a:r>
            <a:endParaRPr lang="x-none" altLang="en-US">
              <a:solidFill>
                <a:schemeClr val="tx1"/>
              </a:solidFill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Cut.dat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5012690"/>
            <a:ext cx="6790055" cy="16192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4859655" y="5372735"/>
            <a:ext cx="35953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0070C0"/>
                </a:solidFill>
              </a:rPr>
              <a:t>variable number in Var.dat</a:t>
            </a:r>
            <a:endParaRPr lang="x-none" altLang="en-US" sz="1600" b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2924810"/>
            <a:ext cx="7066915" cy="188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Cut</a:t>
            </a:r>
            <a:endParaRPr lang="x-none" alt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1260475" y="5300980"/>
            <a:ext cx="296418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for normal cut: 17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083935" y="4652645"/>
            <a:ext cx="506095" cy="6483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484120" y="4148455"/>
            <a:ext cx="0" cy="115252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723890" y="5300980"/>
            <a:ext cx="1224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  <a:sym typeface="+mn-ea"/>
              </a:rPr>
              <a:t>cut order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04210" y="2708910"/>
            <a:ext cx="1080135" cy="9359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4140200" y="1772920"/>
            <a:ext cx="3632835" cy="98615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no pre cuts for this case,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after Pre-CUT, event should be applied with MVA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900430" y="1700530"/>
            <a:ext cx="3266440" cy="28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pre-cut order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8175" y="1988820"/>
            <a:ext cx="144145" cy="12960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Var.dat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Cut.dat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flow.dat</a:t>
            </a:r>
            <a:r>
              <a:rPr lang="x-none" altLang="en-US">
                <a:sym typeface="+mn-ea"/>
              </a:rPr>
              <a:t>  </a:t>
            </a:r>
            <a:endParaRPr lang="x-none" altLang="en-US"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sym typeface="+mn-ea"/>
              </a:rPr>
              <a:t>    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8490" y="405765"/>
            <a:ext cx="4697095" cy="599503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379970" y="1412875"/>
            <a:ext cx="504190" cy="1080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7451725" y="764540"/>
            <a:ext cx="1858645" cy="7804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FF0000"/>
                </a:solidFill>
              </a:rPr>
              <a:t>Here, we only use cut directly</a:t>
            </a:r>
            <a:endParaRPr lang="x-none" altLang="en-US" sz="1600" b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51725" y="3716655"/>
            <a:ext cx="575945" cy="1441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7955915" y="3716655"/>
            <a:ext cx="1317625" cy="35623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FF0000"/>
                </a:solidFill>
              </a:rPr>
              <a:t>luminosity</a:t>
            </a:r>
            <a:endParaRPr lang="x-none" altLang="en-US" sz="1600" b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32270" y="3932555"/>
            <a:ext cx="575945" cy="1441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7379970" y="4077335"/>
            <a:ext cx="1788160" cy="35623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FF0000"/>
                </a:solidFill>
              </a:rPr>
              <a:t>MVA method,</a:t>
            </a:r>
            <a:endParaRPr lang="x-none" altLang="en-US" sz="1600" b="0">
              <a:solidFill>
                <a:srgbClr val="FF0000"/>
              </a:solidFill>
            </a:endParaRPr>
          </a:p>
          <a:p>
            <a:r>
              <a:rPr lang="x-none" altLang="en-US" sz="1600" b="0">
                <a:solidFill>
                  <a:srgbClr val="FF0000"/>
                </a:solidFill>
              </a:rPr>
              <a:t>no used here</a:t>
            </a:r>
            <a:endParaRPr lang="x-none" altLang="en-US" sz="1600" b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04025" y="4796790"/>
            <a:ext cx="647700" cy="717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7451725" y="4652645"/>
            <a:ext cx="1950720" cy="7029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400" b="0">
                <a:solidFill>
                  <a:srgbClr val="FF0000"/>
                </a:solidFill>
              </a:rPr>
              <a:t>record everything in file, using when submit jobs</a:t>
            </a:r>
            <a:endParaRPr lang="x-none" altLang="en-US" sz="1400" b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04025" y="4940935"/>
            <a:ext cx="647700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/>
        </p:nvSpPr>
        <p:spPr>
          <a:xfrm>
            <a:off x="7524115" y="5588635"/>
            <a:ext cx="1524635" cy="34671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400" b="0">
                <a:solidFill>
                  <a:srgbClr val="FF0000"/>
                </a:solidFill>
              </a:rPr>
              <a:t>generate plot</a:t>
            </a:r>
            <a:endParaRPr lang="x-none" altLang="en-US" sz="1400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5510" y="1052830"/>
            <a:ext cx="4328160" cy="5525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33" y="260985"/>
            <a:ext cx="7786687" cy="1012825"/>
          </a:xfrm>
        </p:spPr>
        <p:txBody>
          <a:bodyPr/>
          <a:p>
            <a:r>
              <a:rPr lang="x-none" altLang="en-US"/>
              <a:t>Operation Flow</a:t>
            </a:r>
            <a:endParaRPr lang="x-none" alt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2195830" y="3356610"/>
            <a:ext cx="1148715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use cut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63620" y="4292600"/>
            <a:ext cx="1440180" cy="7918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1043940" y="3860800"/>
            <a:ext cx="2628900" cy="4114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record everything in log file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19475" y="3572510"/>
            <a:ext cx="1662430" cy="13684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3"/>
          </p:cNvCxnSpPr>
          <p:nvPr/>
        </p:nvCxnSpPr>
        <p:spPr>
          <a:xfrm flipH="1" flipV="1">
            <a:off x="3335020" y="4728210"/>
            <a:ext cx="1668780" cy="50038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1907540" y="4580890"/>
            <a:ext cx="14274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draw plots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H="1" flipV="1">
            <a:off x="3335020" y="5083175"/>
            <a:ext cx="1740535" cy="28956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/>
        </p:nvSpPr>
        <p:spPr>
          <a:xfrm>
            <a:off x="971550" y="4857750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only works for Summarize_Plot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19475" y="5516880"/>
            <a:ext cx="16560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971550" y="5372735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generate events after all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60065" y="5876925"/>
            <a:ext cx="1799590" cy="2159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188085" y="5948680"/>
            <a:ext cx="17830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MVA setting </a:t>
            </a:r>
            <a:endParaRPr lang="x-none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233" y="1484630"/>
            <a:ext cx="7786687" cy="4349750"/>
          </a:xfrm>
        </p:spPr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Var.dat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Cut.dat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flow.dat 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path.dat, </a:t>
            </a:r>
            <a:r>
              <a:rPr lang="x-none" altLang="en-US">
                <a:sym typeface="+mn-ea"/>
              </a:rPr>
              <a:t> </a:t>
            </a:r>
            <a:endParaRPr lang="x-none" altLang="en-US"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sym typeface="+mn-ea"/>
              </a:rPr>
              <a:t>    include all above directories 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332740"/>
            <a:ext cx="6630670" cy="625030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907540" y="2780665"/>
            <a:ext cx="6603365" cy="164084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9445" y="982980"/>
            <a:ext cx="6598285" cy="165544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31635" y="3284855"/>
            <a:ext cx="159766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basic input</a:t>
            </a:r>
            <a:endParaRPr lang="x-none" altLang="en-US" sz="2400">
              <a:ln w="12700" cmpd="sng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3390" y="1557020"/>
            <a:ext cx="159766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output</a:t>
            </a:r>
            <a:endParaRPr lang="x-none" altLang="en-US" sz="2400">
              <a:ln w="12700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1635" y="4940935"/>
            <a:ext cx="179578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advanced input</a:t>
            </a:r>
            <a:endParaRPr lang="x-none" altLang="en-US" sz="240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18970" y="4586605"/>
            <a:ext cx="6604635" cy="16598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628775"/>
            <a:ext cx="4518025" cy="473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1019810" cy="379095"/>
          </a:xfrm>
        </p:spPr>
        <p:txBody>
          <a:bodyPr/>
          <a:p>
            <a:r>
              <a:rPr lang="x-none" altLang="en-US" sz="2000"/>
              <a:t>Path</a:t>
            </a:r>
            <a:endParaRPr lang="x-none" altLang="en-US" sz="20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71775" y="981075"/>
            <a:ext cx="1800225" cy="100774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971550" y="76454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process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47720" y="2060575"/>
            <a:ext cx="1158240" cy="36068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899795" y="1484630"/>
            <a:ext cx="3340735" cy="7962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main output folder,  </a:t>
            </a:r>
            <a:endParaRPr lang="x-none" altLang="en-US" sz="16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sub folders are under this</a:t>
            </a:r>
            <a:endParaRPr lang="x-none" altLang="en-US" sz="12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if doesn't exist, code will create one</a:t>
            </a:r>
            <a:endParaRPr lang="x-none" altLang="en-US" sz="1200">
              <a:solidFill>
                <a:srgbClr val="0070C0"/>
              </a:solidFill>
            </a:endParaRPr>
          </a:p>
          <a:p>
            <a:endParaRPr lang="x-none" altLang="en-US" sz="80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75965" y="2708910"/>
            <a:ext cx="1158240" cy="43243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971550" y="2493010"/>
            <a:ext cx="232346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sub output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771775" y="5372735"/>
            <a:ext cx="1734185" cy="4324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971550" y="3356610"/>
            <a:ext cx="288163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input folder</a:t>
            </a:r>
            <a:endParaRPr lang="x-none" altLang="en-US" sz="1600">
              <a:solidFill>
                <a:srgbClr val="0070C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  <a:sym typeface="+mn-ea"/>
              </a:rPr>
              <a:t>if doesn't exist, report error</a:t>
            </a:r>
            <a:endParaRPr lang="x-none" altLang="en-US" sz="1200">
              <a:solidFill>
                <a:srgbClr val="0070C0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/>
        </p:nvSpPr>
        <p:spPr>
          <a:xfrm>
            <a:off x="1043940" y="5012690"/>
            <a:ext cx="275590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advanced input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347720" y="3860800"/>
            <a:ext cx="1014095" cy="28829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85" y="2853055"/>
            <a:ext cx="6141720" cy="1012825"/>
          </a:xfrm>
        </p:spPr>
        <p:txBody>
          <a:bodyPr/>
          <a:p>
            <a:pPr algn="ctr"/>
            <a:r>
              <a:rPr lang="x-none" altLang="en-US"/>
              <a:t>run the code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>
                <a:sym typeface="+mn-ea"/>
              </a:rPr>
              <a:t>Installation</a:t>
            </a:r>
            <a:endParaRPr lang="x-none" alt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/>
              <a:t>https://github.com/</a:t>
            </a:r>
            <a:r>
              <a:rPr lang="x-none" altLang="en-US">
                <a:solidFill>
                  <a:srgbClr val="FF0000"/>
                </a:solidFill>
              </a:rPr>
              <a:t>YancyW</a:t>
            </a:r>
            <a:r>
              <a:rPr lang="x-none" altLang="en-US"/>
              <a:t>/BASDA</a:t>
            </a:r>
            <a:endParaRPr lang="x-none" altLang="en-US"/>
          </a:p>
          <a:p>
            <a:pPr lvl="1">
              <a:buFont typeface="Wingdings" charset="2"/>
              <a:buChar char=""/>
            </a:pPr>
            <a:r>
              <a:rPr lang="x-none" altLang="en-US"/>
              <a:t>four branches: </a:t>
            </a:r>
            <a:r>
              <a:rPr lang="x-none" altLang="en-US">
                <a:solidFill>
                  <a:srgbClr val="FF0000"/>
                </a:solidFill>
              </a:rPr>
              <a:t>master, release,</a:t>
            </a:r>
            <a:r>
              <a:rPr lang="x-none" altLang="en-US"/>
              <a:t> develop, feature.</a:t>
            </a:r>
            <a:endParaRPr lang="x-none" altLang="en-US"/>
          </a:p>
          <a:p>
            <a:pPr lvl="1">
              <a:buFont typeface="Wingdings" charset="2"/>
              <a:buChar char=""/>
            </a:pPr>
            <a:endParaRPr lang="x-none" altLang="en-US"/>
          </a:p>
          <a:p>
            <a:pPr>
              <a:buFont typeface="Wingdings" charset="2"/>
              <a:buChar char=""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3140710"/>
            <a:ext cx="6882765" cy="32594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19885" y="4725035"/>
            <a:ext cx="1007745" cy="359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07580" y="4725035"/>
            <a:ext cx="1007745" cy="359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307580" y="2636520"/>
            <a:ext cx="648335" cy="215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027670" y="2564765"/>
            <a:ext cx="101981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stable</a:t>
            </a:r>
            <a:endParaRPr lang="x-none" altLang="en-US">
              <a:solidFill>
                <a:srgbClr val="0070C0"/>
              </a:solidFill>
            </a:endParaRPr>
          </a:p>
          <a:p>
            <a:r>
              <a:rPr lang="x-none" altLang="en-US">
                <a:solidFill>
                  <a:srgbClr val="0070C0"/>
                </a:solidFill>
              </a:rPr>
              <a:t>version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412875"/>
            <a:ext cx="5887720" cy="48812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output on screen</a:t>
            </a:r>
            <a:endParaRPr lang="x-none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700530"/>
            <a:ext cx="7786370" cy="385445"/>
          </a:xfrm>
          <a:prstGeom prst="rect">
            <a:avLst/>
          </a:prstGeom>
        </p:spPr>
      </p:pic>
      <p:grpSp>
        <p:nvGrpSpPr>
          <p:cNvPr id="7176" name="Group 7175"/>
          <p:cNvGrpSpPr/>
          <p:nvPr/>
        </p:nvGrpSpPr>
        <p:grpSpPr>
          <a:xfrm>
            <a:off x="971550" y="33242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10" y="3068955"/>
            <a:ext cx="4639310" cy="249174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835785" y="1917065"/>
            <a:ext cx="2159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03575" y="1917065"/>
            <a:ext cx="388874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3140710"/>
            <a:ext cx="2757170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90" name="Group 7189"/>
          <p:cNvGrpSpPr/>
          <p:nvPr/>
        </p:nvGrpSpPr>
        <p:grpSpPr>
          <a:xfrm>
            <a:off x="970915" y="251460"/>
            <a:ext cx="1278573" cy="1435735"/>
            <a:chOff x="0" y="0"/>
            <a:chExt cx="201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1772920"/>
            <a:ext cx="7774940" cy="1392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85" y="3716655"/>
            <a:ext cx="3464560" cy="23761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355465" y="332740"/>
            <a:ext cx="373951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origin/before cuts/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after cuts/final 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plots for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each observable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35" y="3716655"/>
            <a:ext cx="3526155" cy="23583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979930" y="3284855"/>
            <a:ext cx="237299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dirty="0">
                <a:sym typeface="Arial" panose="02080604020202020204" charset="0"/>
              </a:rPr>
              <a:t>before A mass cuts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95645" y="3284855"/>
            <a:ext cx="266319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dirty="0">
                <a:sym typeface="Arial" panose="02080604020202020204" charset="0"/>
              </a:rPr>
              <a:t>before H+- mass cuts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96" name="Group 7195"/>
          <p:cNvGrpSpPr/>
          <p:nvPr/>
        </p:nvGrpSpPr>
        <p:grpSpPr>
          <a:xfrm>
            <a:off x="1042670" y="260985"/>
            <a:ext cx="1282066" cy="1435735"/>
            <a:chOff x="0" y="0"/>
            <a:chExt cx="2018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5" y="793"/>
              <a:ext cx="190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b="1">
                  <a:latin typeface="Arial" panose="02080604020202020204" charset="0"/>
                  <a:ea typeface="微软繁黑体" pitchFamily="2" charset="-122"/>
                </a:rPr>
                <a:t>root file</a:t>
              </a:r>
              <a:endParaRPr lang="x-none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628775"/>
            <a:ext cx="7847330" cy="71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3212465"/>
            <a:ext cx="4551045" cy="26835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72000" y="476885"/>
            <a:ext cx="412242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observable after its own cut,</a:t>
            </a:r>
            <a:endParaRPr lang="x-none" altLang="en-US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/>
              <a:t>and after all cuts are preserved</a:t>
            </a:r>
            <a:endParaRPr lang="x-none" altLang="en-US"/>
          </a:p>
          <a:p>
            <a:pPr marL="22225" lvl="0" indent="0" algn="ctr" eaLnBrk="1" latinLnBrk="0" hangingPunct="1"/>
            <a:r>
              <a:rPr lang="x-none" altLang="en-US"/>
              <a:t>for further use</a:t>
            </a:r>
            <a:endParaRPr lang="x-none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715" y="3719830"/>
            <a:ext cx="3324225" cy="21399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14270" y="2708910"/>
            <a:ext cx="17018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after mA cut,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511925" y="3212465"/>
            <a:ext cx="170942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after all cuts,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775" y="2996565"/>
            <a:ext cx="4391025" cy="1012825"/>
          </a:xfrm>
        </p:spPr>
        <p:txBody>
          <a:bodyPr/>
          <a:p>
            <a:r>
              <a:rPr lang="x-none" altLang="en-US"/>
              <a:t>other outputs</a:t>
            </a:r>
            <a:endParaRPr lang="x-none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Pre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/>
              <a:t>related input: cut.pre_cut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</a:t>
            </a:r>
            <a:r>
              <a:rPr lang="x-none" altLang="en-US" sz="2400">
                <a:solidFill>
                  <a:srgbClr val="00B0F0"/>
                </a:solidFill>
              </a:rPr>
              <a:t>xxx_</a:t>
            </a:r>
            <a:r>
              <a:rPr lang="x-none" altLang="en-US" sz="2400">
                <a:solidFill>
                  <a:srgbClr val="FF0000"/>
                </a:solidFill>
              </a:rPr>
              <a:t>sp_</a:t>
            </a:r>
            <a:r>
              <a:rPr lang="x-none" altLang="en-US" sz="2400">
                <a:sym typeface="+mn-ea"/>
              </a:rPr>
              <a:t>Unpol</a:t>
            </a:r>
            <a:r>
              <a:rPr lang="x-none" altLang="en-US" sz="2400"/>
              <a:t>.dat</a:t>
            </a:r>
            <a:endParaRPr lang="x-none" altLang="en-US" sz="2400"/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/>
              <a:t>cut efficiency for pre cuts</a:t>
            </a:r>
            <a:endParaRPr lang="x-none" altLang="en-US" sz="18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Unpol/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root file after applying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attaching MVA values</a:t>
            </a:r>
            <a:endParaRPr lang="x-none" altLang="en-US" sz="18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67810" y="621030"/>
            <a:ext cx="51612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>
                <a:sym typeface="+mn-ea"/>
              </a:rPr>
              <a:t> is "signel property" set in the flow.dat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olidFill>
                  <a:srgbClr val="00B0F0"/>
                </a:solidFill>
                <a:sym typeface="+mn-ea"/>
              </a:rPr>
              <a:t>xxx </a:t>
            </a:r>
            <a:r>
              <a:rPr lang="x-none" altLang="en-US">
                <a:solidFill>
                  <a:schemeClr val="tx1"/>
                </a:solidFill>
                <a:sym typeface="+mn-ea"/>
              </a:rPr>
              <a:t>is channel names set in the xection.dat</a:t>
            </a:r>
            <a:endParaRPr lang="x-none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trainning</a:t>
            </a:r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related </a:t>
            </a:r>
            <a:r>
              <a:rPr lang="x-none" altLang="en-US" sz="2400"/>
              <a:t>input: flow.MVA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/dataset</a:t>
            </a:r>
            <a:endParaRPr lang="x-none" altLang="en-US" sz="2400"/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600"/>
              <a:t>MVA weight dataset</a:t>
            </a:r>
            <a:endParaRPr lang="x-none" altLang="en-US" sz="16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value attaching</a:t>
            </a:r>
            <a:endParaRPr lang="x-none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43940" y="1772920"/>
            <a:ext cx="7854315" cy="34810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related </a:t>
            </a:r>
            <a:r>
              <a:rPr lang="x-none" altLang="en-US" sz="2400"/>
              <a:t>input: MVA weight file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add MVA value for each channel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normal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795" y="1557020"/>
            <a:ext cx="7786370" cy="509016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related input: cut.pre_cut</a:t>
            </a:r>
            <a:endParaRPr lang="x-none" altLang="en-US" sz="2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output: </a:t>
            </a:r>
            <a:endParaRPr lang="x-none" altLang="en-US" sz="24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data/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cut efficiency for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sp_CUT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>
                <a:sym typeface="+mn-ea"/>
              </a:rPr>
              <a:t>.png</a:t>
            </a:r>
            <a:endParaRPr lang="x-none" altLang="en-US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channel</a:t>
            </a:r>
            <a:endParaRPr lang="x-none" altLang="en-US" sz="20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plot_compare/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 sz="2400">
                <a:sym typeface="+mn-ea"/>
              </a:rPr>
              <a:t>.png</a:t>
            </a:r>
            <a:endParaRPr lang="x-none" altLang="en-US" sz="24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sort</a:t>
            </a:r>
            <a:endParaRPr lang="x-none" altLang="en-US" sz="20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endParaRPr lang="x-none" altLang="en-US" sz="1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35" y="2132965"/>
            <a:ext cx="2908935" cy="1927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35" y="4580890"/>
            <a:ext cx="2900045" cy="194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220000">
            <a:off x="4801870" y="4323715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1420000">
            <a:off x="4573270" y="5920740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99425" y="2132965"/>
            <a:ext cx="792480" cy="647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71815" y="4652645"/>
            <a:ext cx="792480" cy="6477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595870" y="1772920"/>
            <a:ext cx="1426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all channel</a:t>
            </a:r>
            <a:endParaRPr lang="x-none" altLang="en-US">
              <a:solidFill>
                <a:srgbClr val="7030A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31635" y="4220845"/>
            <a:ext cx="24549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combined into sorts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22225" lvl="0" indent="0" algn="ctr" eaLnBrk="1" latinLnBrk="0" hangingPunct="1"/>
            <a:r>
              <a:rPr lang="x-none" altLang="en-US" sz="2000"/>
              <a:t>compare between different </a:t>
            </a:r>
            <a:r>
              <a:rPr lang="x-none" altLang="zh-CN" sz="1800" dirty="0">
                <a:latin typeface="Arial" panose="02080604020202020204" charset="0"/>
                <a:ea typeface="宋体" charset="-122"/>
                <a:sym typeface="+mn-ea"/>
              </a:rPr>
              <a:t>signal </a:t>
            </a:r>
            <a:endParaRPr lang="x-none" altLang="zh-CN" sz="18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2000" dirty="0">
                <a:latin typeface="Arial" panose="02080604020202020204" charset="0"/>
                <a:ea typeface="宋体" charset="-122"/>
                <a:sym typeface="+mn-ea"/>
              </a:rPr>
              <a:t>characters</a:t>
            </a:r>
            <a:endParaRPr lang="x-none" altLang="zh-CN" sz="2000" dirty="0">
              <a:latin typeface="Arial" panose="02080604020202020204" charset="0"/>
              <a:ea typeface="宋体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35" y="1600200"/>
            <a:ext cx="8256905" cy="4349750"/>
          </a:xfrm>
        </p:spPr>
        <p:txBody>
          <a:bodyPr/>
          <a:p>
            <a:pPr marL="0" lvl="0" algn="l" eaLnBrk="1" latinLnBrk="0" hangingPunct="1">
              <a:buNone/>
            </a:pPr>
            <a:r>
              <a:rPr lang="x-none" altLang="en-US" sz="2400"/>
              <a:t>after generate results for </a:t>
            </a:r>
            <a:r>
              <a:rPr lang="x-none" altLang="en-US" sz="2400">
                <a:sym typeface="+mn-ea"/>
              </a:rPr>
              <a:t>different signal characters</a:t>
            </a:r>
            <a:endParaRPr lang="x-none" altLang="en-US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 dirty="0">
                <a:latin typeface="Arial" panose="02080604020202020204" charset="0"/>
                <a:ea typeface="宋体" charset="-122"/>
                <a:sym typeface="+mn-ea"/>
              </a:rPr>
              <a:t>compare them by control/scan.dat</a:t>
            </a: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0" indent="0">
              <a:buNone/>
            </a:pP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r>
              <a:rPr lang="x-none" altLang="en-US" sz="2400"/>
              <a:t>signal distribution</a:t>
            </a:r>
            <a:endParaRPr lang="x-none" altLang="en-US" sz="2400"/>
          </a:p>
          <a:p>
            <a:r>
              <a:rPr lang="x-none" altLang="en-US" sz="2400"/>
              <a:t>cut efficiency table</a:t>
            </a:r>
            <a:endParaRPr lang="x-none" altLang="en-US" sz="2400"/>
          </a:p>
          <a:p>
            <a:r>
              <a:rPr lang="x-none" altLang="en-US" sz="2400"/>
              <a:t>sensitivity</a:t>
            </a:r>
            <a:endParaRPr lang="x-none" altLang="en-US" sz="2400"/>
          </a:p>
          <a:p>
            <a:endParaRPr lang="x-none" altLang="en-US"/>
          </a:p>
        </p:txBody>
      </p:sp>
      <p:pic>
        <p:nvPicPr>
          <p:cNvPr id="5" name="Picture 4" descr="po_muon_kcut_recoil_mass_summ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493010"/>
            <a:ext cx="3199765" cy="2159635"/>
          </a:xfrm>
          <a:prstGeom prst="rect">
            <a:avLst/>
          </a:prstGeom>
        </p:spPr>
      </p:pic>
      <p:pic>
        <p:nvPicPr>
          <p:cNvPr id="7" name="Picture 6" descr="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4796790"/>
            <a:ext cx="318643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installation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c++14 </a:t>
            </a:r>
            <a:r>
              <a:rPr lang="x-none" altLang="en-US">
                <a:latin typeface="Noto Sans CJK SC" charset="0"/>
                <a:ea typeface="Noto Sans CJK SC" charset="0"/>
              </a:rPr>
              <a:t>⊕</a:t>
            </a:r>
            <a:r>
              <a:rPr lang="x-none" altLang="en-US"/>
              <a:t> root6 </a:t>
            </a:r>
            <a:r>
              <a:rPr lang="x-none" altLang="en-US">
                <a:latin typeface="Noto Sans CJK SC" charset="0"/>
                <a:ea typeface="Noto Sans CJK SC" charset="0"/>
                <a:sym typeface="+mn-ea"/>
              </a:rPr>
              <a:t>⊕ </a:t>
            </a:r>
            <a:r>
              <a:rPr lang="x-none" altLang="en-US">
                <a:sym typeface="+mn-ea"/>
              </a:rPr>
              <a:t>boost_filesystem</a:t>
            </a:r>
            <a:endParaRPr lang="x-none" altLang="en-US" sz="2000">
              <a:sym typeface="+mn-ea"/>
            </a:endParaRPr>
          </a:p>
          <a:p>
            <a:r>
              <a:rPr lang="x-none" altLang="en-US"/>
              <a:t>yaml-cpp</a:t>
            </a:r>
            <a:endParaRPr lang="x-none" altLang="en-US"/>
          </a:p>
          <a:p>
            <a:pPr lvl="1"/>
            <a:r>
              <a:rPr lang="x-none" altLang="en-US" sz="1800"/>
              <a:t>https://github.com/jbeder/yaml-cpp</a:t>
            </a:r>
            <a:endParaRPr lang="x-none" altLang="en-US" sz="1800"/>
          </a:p>
          <a:p>
            <a:r>
              <a:rPr lang="x-none" altLang="en-US"/>
              <a:t>input root file structure</a:t>
            </a:r>
            <a:endParaRPr lang="x-none" altLang="en-US"/>
          </a:p>
          <a:p>
            <a:pPr lvl="1"/>
            <a:r>
              <a:rPr lang="x-none" altLang="en-US" sz="2000"/>
              <a:t>weight (not necessary)</a:t>
            </a:r>
            <a:endParaRPr lang="x-none" altLang="en-US" sz="2000"/>
          </a:p>
          <a:p>
            <a:pPr lvl="1"/>
            <a:r>
              <a:rPr lang="x-none" altLang="en-US" sz="2000"/>
              <a:t>observables</a:t>
            </a:r>
            <a:endParaRPr lang="x-none" altLang="en-US" sz="2000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7490" y="2996565"/>
            <a:ext cx="2428875" cy="336169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996565"/>
            <a:ext cx="6828790" cy="1012825"/>
          </a:xfrm>
        </p:spPr>
        <p:txBody>
          <a:bodyPr/>
          <a:p>
            <a:r>
              <a:rPr lang="x-none" altLang="en-US"/>
              <a:t>advanced 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775" y="1772920"/>
            <a:ext cx="4615815" cy="17475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043940" y="4292600"/>
            <a:ext cx="7930515" cy="1205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</a:rPr>
              <a:t>when first =-1,  special=-1  =&gt; use all events</a:t>
            </a:r>
            <a:endParaRPr lang="x-none" altLang="en-US" sz="160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 n,  special=-1  =&gt; use first n events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=-1,  special= n  =&gt; use the n-th event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=n1, special=n2 =&gt;  use events from n1 to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600">
                <a:solidFill>
                  <a:srgbClr val="FF0000"/>
                </a:solidFill>
                <a:sym typeface="+mn-ea"/>
              </a:rPr>
              <a:t>where if n &gt; total events, n = total events, and n1 &lt;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Sensitivity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 dirty="0">
                <a:sym typeface="+mn-ea"/>
              </a:rPr>
              <a:t>Sensitivity</a:t>
            </a:r>
            <a:r>
              <a:rPr lang="x-none" altLang="en-US">
                <a:sym typeface="+mn-ea"/>
              </a:rPr>
              <a:t>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get data from root results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calculate sensitivities according to the control file.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5510" y="4004945"/>
            <a:ext cx="2713990" cy="11811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new scenario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547495" y="1628775"/>
            <a:ext cx="6536055" cy="2621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/>
              <a:t>scenario.dat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can automatically combine different polarizations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re-use results in Pre_Cuts when changing the polarization.      </a:t>
            </a:r>
            <a:r>
              <a:rPr lang="x-none" altLang="en-US">
                <a:sym typeface="+mn-ea"/>
              </a:rPr>
              <a:t>(MVA variable need to be recalculated.)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>
                <a:sym typeface="+mn-ea"/>
              </a:rPr>
              <a:t>re-use results in Cuts when changing the luminosity. </a:t>
            </a:r>
            <a:endParaRPr lang="x-none" altLang="en-US"/>
          </a:p>
          <a:p>
            <a:pPr>
              <a:spcAft>
                <a:spcPts val="1200"/>
              </a:spcAft>
            </a:pPr>
            <a:r>
              <a:rPr lang="x-none" altLang="en-US"/>
              <a:t>  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3860800"/>
            <a:ext cx="3380740" cy="26949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419475" y="43649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043940" y="4076700"/>
            <a:ext cx="2385060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polarization value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6010" y="52285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971550" y="5012690"/>
            <a:ext cx="2734945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luminosity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running polarization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Installation (on NAF)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400">
                <a:sym typeface="+mn-ea"/>
              </a:rPr>
              <a:t>initialize ilcsoft for gcc</a:t>
            </a:r>
            <a:r>
              <a:rPr lang="x-none" altLang="en-US" sz="2400">
                <a:latin typeface="SimSun" charset="-122"/>
                <a:ea typeface="SimSun" charset="-122"/>
                <a:sym typeface="+mn-ea"/>
              </a:rPr>
              <a:t>≧</a:t>
            </a:r>
            <a:r>
              <a:rPr lang="x-none" altLang="en-US" sz="2400">
                <a:sym typeface="+mn-ea"/>
              </a:rPr>
              <a:t>4.8, root 6</a:t>
            </a:r>
            <a:endParaRPr lang="x-none" altLang="en-US" sz="2400">
              <a:sym typeface="+mn-ea"/>
            </a:endParaRPr>
          </a:p>
          <a:p>
            <a:r>
              <a:rPr lang="x-none" altLang="en-US" sz="2400">
                <a:sym typeface="+mn-ea"/>
              </a:rPr>
              <a:t>install YAML, change path for 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makefile_server</a:t>
            </a:r>
            <a:endParaRPr lang="x-none" altLang="en-US" sz="2400">
              <a:solidFill>
                <a:srgbClr val="FF0000"/>
              </a:solidFill>
              <a:sym typeface="+mn-ea"/>
            </a:endParaRPr>
          </a:p>
          <a:p>
            <a:r>
              <a:rPr lang="x-none" altLang="en-US" sz="2400">
                <a:sym typeface="+mn-ea"/>
              </a:rPr>
              <a:t>in BASDA, cover makefile with makefile_server </a:t>
            </a:r>
            <a:endParaRPr lang="x-none" altLang="en-US" sz="2400">
              <a:sym typeface="+mn-ea"/>
            </a:endParaRPr>
          </a:p>
          <a:p>
            <a:pPr lvl="1"/>
            <a:r>
              <a:rPr lang="x-none" altLang="en-US" sz="2100">
                <a:sym typeface="+mn-ea"/>
              </a:rPr>
              <a:t>mv </a:t>
            </a:r>
            <a:r>
              <a:rPr lang="x-none" altLang="en-US" sz="2100">
                <a:solidFill>
                  <a:srgbClr val="FF0000"/>
                </a:solidFill>
                <a:sym typeface="+mn-ea"/>
              </a:rPr>
              <a:t>makefile_server</a:t>
            </a:r>
            <a:r>
              <a:rPr lang="x-none" altLang="en-US" sz="2100">
                <a:sym typeface="+mn-ea"/>
              </a:rPr>
              <a:t> makefile</a:t>
            </a:r>
            <a:endParaRPr lang="x-none" altLang="en-US" sz="2100"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3485" y="3429000"/>
            <a:ext cx="5701815" cy="2964180"/>
            <a:chOff x="4932" y="5173"/>
            <a:chExt cx="9827" cy="51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32" y="5173"/>
              <a:ext cx="8914" cy="510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159" y="6420"/>
              <a:ext cx="5365" cy="566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0764" y="6412"/>
              <a:ext cx="399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change YAML path</a:t>
              </a:r>
              <a:endParaRPr lang="x-none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pPr algn="ctr"/>
            <a:r>
              <a:rPr lang="x-none" altLang="en-US">
                <a:sym typeface="+mn-ea"/>
              </a:rPr>
              <a:t>YAML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1619885" y="5300980"/>
            <a:ext cx="3625850" cy="624840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9885" y="3789045"/>
            <a:ext cx="2945130" cy="114871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885" y="2958465"/>
            <a:ext cx="2160270" cy="43243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2105"/>
            <a:ext cx="7786370" cy="1372870"/>
          </a:xfrm>
        </p:spPr>
        <p:txBody>
          <a:bodyPr/>
          <a:p>
            <a:r>
              <a:rPr lang="en-US" sz="1800">
                <a:sym typeface="+mn-ea"/>
              </a:rPr>
              <a:t>YAML</a:t>
            </a:r>
            <a:r>
              <a:rPr lang="x-none" altLang="en-US" sz="1800">
                <a:sym typeface="+mn-ea"/>
              </a:rPr>
              <a:t>---</a:t>
            </a:r>
            <a:r>
              <a:rPr lang="en-US" sz="1800"/>
              <a:t>YAML Ain't Markup Language</a:t>
            </a:r>
            <a:endParaRPr lang="en-US" sz="1800"/>
          </a:p>
          <a:p>
            <a:pPr marL="914400" lvl="3"/>
            <a:r>
              <a:rPr lang="x-none" altLang="en-US" sz="1600">
                <a:sym typeface="+mn-ea"/>
              </a:rPr>
              <a:t>download/manuals    </a:t>
            </a:r>
            <a:r>
              <a:rPr lang="x-none" altLang="en-US" sz="1600">
                <a:solidFill>
                  <a:srgbClr val="FF0000"/>
                </a:solidFill>
                <a:sym typeface="+mn-ea"/>
              </a:rPr>
              <a:t>https://github.com/jbeder/yaml-cpp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800"/>
              <a:t>a </a:t>
            </a:r>
            <a:r>
              <a:rPr lang="en-US" sz="1800"/>
              <a:t>human-readable data serialization language</a:t>
            </a:r>
            <a:endParaRPr lang="en-US" sz="1800"/>
          </a:p>
          <a:p>
            <a:r>
              <a:rPr lang="x-none" altLang="en-US" sz="1800"/>
              <a:t>in BASDA, only use simplest command</a:t>
            </a:r>
            <a:endParaRPr lang="x-none" altLang="en-US" sz="1800">
              <a:sym typeface="+mn-ea"/>
            </a:endParaRPr>
          </a:p>
          <a:p>
            <a:pPr marL="914400" lvl="2" indent="0">
              <a:buNone/>
            </a:pPr>
            <a:endParaRPr lang="x-none" altLang="en-US"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99795" y="3789045"/>
            <a:ext cx="538035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	     key :  value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           key :  </a:t>
            </a:r>
            <a:endParaRPr lang="x-none" altLang="en-US">
              <a:sym typeface="+mn-ea"/>
            </a:endParaRPr>
          </a:p>
          <a:p>
            <a:pPr marL="914400" lvl="2" indent="0">
              <a:buNone/>
            </a:pPr>
            <a:r>
              <a:rPr lang="x-none" altLang="en-US">
                <a:sym typeface="+mn-ea"/>
              </a:rPr>
              <a:t>              key :  value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71550" y="4940935"/>
            <a:ext cx="89725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or list,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19885" y="5372735"/>
            <a:ext cx="39643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/>
            <a:r>
              <a:rPr lang="x-none" altLang="en-US"/>
              <a:t>key: </a:t>
            </a:r>
            <a:r>
              <a:rPr lang="en-US"/>
              <a:t>[</a:t>
            </a:r>
            <a:r>
              <a:rPr lang="x-none" altLang="en-US">
                <a:sym typeface="+mn-ea"/>
              </a:rPr>
              <a:t>value1,value2, value3...</a:t>
            </a:r>
            <a:r>
              <a:rPr lang="en-US"/>
              <a:t>]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43940" y="2996565"/>
            <a:ext cx="254000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value</a:t>
            </a:r>
            <a:endParaRPr lang="x-none" altLang="en-US"/>
          </a:p>
          <a:p>
            <a:pPr marL="0" indent="0">
              <a:buNone/>
            </a:pPr>
            <a:r>
              <a:rPr lang="x-none" altLang="en-US">
                <a:sym typeface="+mn-ea"/>
              </a:rPr>
              <a:t>or,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99795" y="1772920"/>
            <a:ext cx="588899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>
                <a:sym typeface="+mn-ea"/>
              </a:rPr>
              <a:t>note: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DO NOT use tab</a:t>
            </a:r>
            <a:r>
              <a:rPr lang="x-none" altLang="en-US">
                <a:sym typeface="+mn-ea"/>
              </a:rPr>
              <a:t> in YAML.          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        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DO NOT</a:t>
            </a:r>
            <a:r>
              <a:rPr lang="x-none" altLang="en-US">
                <a:sym typeface="+mn-ea"/>
              </a:rPr>
              <a:t> try to modify everything.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         comments with #</a:t>
            </a:r>
            <a:endParaRPr lang="x-none" altLang="en-US">
              <a:sym typeface="+mn-ea"/>
            </a:endParaRPr>
          </a:p>
          <a:p>
            <a:pPr algn="l"/>
            <a:endParaRPr lang="x-none" altLang="en-US">
              <a:sym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15695" y="3572510"/>
            <a:ext cx="7922895" cy="2673350"/>
            <a:chOff x="1757" y="2905"/>
            <a:chExt cx="12477" cy="421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7" y="3699"/>
              <a:ext cx="5430" cy="341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0" y="3699"/>
              <a:ext cx="6656" cy="339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3118" y="2905"/>
              <a:ext cx="779" cy="15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252" y="3019"/>
              <a:ext cx="4648" cy="22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871" y="5853"/>
              <a:ext cx="2425" cy="1033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25" y="4833"/>
              <a:ext cx="2716" cy="572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766" y="3812"/>
              <a:ext cx="3987" cy="805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654" y="6308"/>
              <a:ext cx="6581" cy="805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45" y="1557020"/>
            <a:ext cx="2922270" cy="220662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6443980" y="1052830"/>
            <a:ext cx="359410" cy="15119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227445" y="621030"/>
            <a:ext cx="23444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it's space, </a:t>
            </a:r>
            <a:r>
              <a:rPr lang="x-none" altLang="en-US">
                <a:solidFill>
                  <a:srgbClr val="7030A0"/>
                </a:solidFill>
              </a:rPr>
              <a:t>NOT </a:t>
            </a:r>
            <a:r>
              <a:rPr lang="x-none" altLang="en-US"/>
              <a:t>tab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85" y="2853055"/>
            <a:ext cx="6141720" cy="1012825"/>
          </a:xfrm>
        </p:spPr>
        <p:txBody>
          <a:bodyPr/>
          <a:p>
            <a:pPr algn="ctr"/>
            <a:r>
              <a:rPr lang="x-none" altLang="en-US"/>
              <a:t>a quick example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5860</Words>
  <Application>Kingsoft Office WPP</Application>
  <PresentationFormat/>
  <Paragraphs>498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Daily_loose-leaf Binder</vt:lpstr>
      <vt:lpstr>(BASDA)</vt:lpstr>
      <vt:lpstr>Installation</vt:lpstr>
      <vt:lpstr>Installation</vt:lpstr>
      <vt:lpstr>installation</vt:lpstr>
      <vt:lpstr>Installation (on NAF)</vt:lpstr>
      <vt:lpstr>YAML</vt:lpstr>
      <vt:lpstr>YAML format</vt:lpstr>
      <vt:lpstr>YAML format</vt:lpstr>
      <vt:lpstr>a quick example</vt:lpstr>
      <vt:lpstr>searching charge Higgs at LHC</vt:lpstr>
      <vt:lpstr>input example</vt:lpstr>
      <vt:lpstr>input data</vt:lpstr>
      <vt:lpstr>input setting</vt:lpstr>
      <vt:lpstr>input setting</vt:lpstr>
      <vt:lpstr>PowerPoint 演示文稿</vt:lpstr>
      <vt:lpstr>input setting</vt:lpstr>
      <vt:lpstr>input file</vt:lpstr>
      <vt:lpstr>input setting</vt:lpstr>
      <vt:lpstr>classify</vt:lpstr>
      <vt:lpstr>input setting</vt:lpstr>
      <vt:lpstr>PowerPoint 演示文稿</vt:lpstr>
      <vt:lpstr>input setting</vt:lpstr>
      <vt:lpstr>Cut</vt:lpstr>
      <vt:lpstr>input setting</vt:lpstr>
      <vt:lpstr>Operation Flow</vt:lpstr>
      <vt:lpstr>input setting</vt:lpstr>
      <vt:lpstr>PowerPoint 演示文稿</vt:lpstr>
      <vt:lpstr>Path</vt:lpstr>
      <vt:lpstr>run the code</vt:lpstr>
      <vt:lpstr>output on screen</vt:lpstr>
      <vt:lpstr>PowerPoint 演示文稿</vt:lpstr>
      <vt:lpstr>PowerPoint 演示文稿</vt:lpstr>
      <vt:lpstr>PowerPoint 演示文稿</vt:lpstr>
      <vt:lpstr>other outputs</vt:lpstr>
      <vt:lpstr>Pre cuts</vt:lpstr>
      <vt:lpstr>MVA trainning</vt:lpstr>
      <vt:lpstr>MVA value attaching</vt:lpstr>
      <vt:lpstr>normal cuts</vt:lpstr>
      <vt:lpstr>characters</vt:lpstr>
      <vt:lpstr>advanced input example</vt:lpstr>
      <vt:lpstr>Event</vt:lpstr>
      <vt:lpstr>Sensitivity </vt:lpstr>
      <vt:lpstr>new scenario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235</cp:revision>
  <cp:lastPrinted>2018-04-11T10:22:20Z</cp:lastPrinted>
  <dcterms:created xsi:type="dcterms:W3CDTF">2018-04-11T10:22:20Z</dcterms:created>
  <dcterms:modified xsi:type="dcterms:W3CDTF">2018-04-11T10:22:20Z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