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72" r:id="rId5"/>
    <p:sldId id="271" r:id="rId6"/>
    <p:sldId id="273" r:id="rId7"/>
    <p:sldId id="286" r:id="rId8"/>
    <p:sldId id="257" r:id="rId9"/>
    <p:sldId id="332" r:id="rId10"/>
    <p:sldId id="258" r:id="rId11"/>
    <p:sldId id="302" r:id="rId12"/>
    <p:sldId id="288" r:id="rId13"/>
    <p:sldId id="330" r:id="rId14"/>
    <p:sldId id="329" r:id="rId15"/>
    <p:sldId id="325" r:id="rId16"/>
    <p:sldId id="326" r:id="rId17"/>
    <p:sldId id="305" r:id="rId18"/>
    <p:sldId id="303" r:id="rId19"/>
    <p:sldId id="306" r:id="rId20"/>
    <p:sldId id="327" r:id="rId21"/>
    <p:sldId id="328" r:id="rId22"/>
    <p:sldId id="259" r:id="rId23"/>
    <p:sldId id="331" r:id="rId24"/>
    <p:sldId id="313" r:id="rId25"/>
    <p:sldId id="307" r:id="rId26"/>
    <p:sldId id="264" r:id="rId27"/>
    <p:sldId id="318" r:id="rId28"/>
    <p:sldId id="319" r:id="rId29"/>
    <p:sldId id="320" r:id="rId30"/>
    <p:sldId id="321" r:id="rId31"/>
    <p:sldId id="265" r:id="rId32"/>
    <p:sldId id="270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35"/>
        <p:guide orient="horz" pos="2929"/>
        <p:guide pos="2879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05-03-2018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8357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1470"/>
            <a:ext cx="7786370" cy="2235200"/>
          </a:xfrm>
        </p:spPr>
        <p:txBody>
          <a:bodyPr/>
          <a:p>
            <a:r>
              <a:rPr lang="en-US" sz="2400">
                <a:sym typeface="+mn-ea"/>
              </a:rPr>
              <a:t>YAML</a:t>
            </a:r>
            <a:r>
              <a:rPr lang="x-none" altLang="en-US" sz="2400">
                <a:sym typeface="+mn-ea"/>
              </a:rPr>
              <a:t>---</a:t>
            </a:r>
            <a:r>
              <a:rPr lang="en-US" sz="2400"/>
              <a:t>YAML Ain't Markup Language</a:t>
            </a:r>
            <a:endParaRPr lang="en-US" sz="2400"/>
          </a:p>
          <a:p>
            <a:r>
              <a:rPr lang="x-none" altLang="en-US" sz="2400"/>
              <a:t>a </a:t>
            </a:r>
            <a:r>
              <a:rPr lang="en-US" sz="2400"/>
              <a:t>human-readable data serialization language</a:t>
            </a:r>
            <a:endParaRPr lang="en-US" sz="2400"/>
          </a:p>
          <a:p>
            <a:r>
              <a:rPr lang="x-none" altLang="en-US" sz="2400"/>
              <a:t>in BASDA, only use simplest command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	</a:t>
            </a:r>
            <a:r>
              <a:rPr lang="x-none" altLang="en-US" sz="2000"/>
              <a:t>key :  value</a:t>
            </a:r>
            <a:endParaRPr lang="x-none" altLang="en-US" sz="2000"/>
          </a:p>
          <a:p>
            <a:pPr marL="0" indent="0">
              <a:buNone/>
            </a:pPr>
            <a:r>
              <a:rPr lang="x-none" altLang="en-US" sz="2000"/>
              <a:t>or,</a:t>
            </a:r>
            <a:r>
              <a:rPr lang="x-none" altLang="en-US" sz="2400"/>
              <a:t> </a:t>
            </a:r>
            <a:endParaRPr lang="x-none" altLang="en-US" sz="20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15695" y="5948680"/>
            <a:ext cx="582231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tabs is forbiden in YAML.  comments with #</a:t>
            </a:r>
            <a:endParaRPr lang="x-none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57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628775"/>
            <a:ext cx="4518025" cy="47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1019810" cy="379095"/>
          </a:xfrm>
        </p:spPr>
        <p:txBody>
          <a:bodyPr/>
          <a:p>
            <a:r>
              <a:rPr lang="x-none" altLang="en-US" sz="2000"/>
              <a:t>Path</a:t>
            </a:r>
            <a:endParaRPr lang="x-none" alt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1775" y="981075"/>
            <a:ext cx="1800225" cy="100774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971550" y="76454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process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7720" y="2060575"/>
            <a:ext cx="1158240" cy="36068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899795" y="1484630"/>
            <a:ext cx="3340735" cy="7962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main output folder,  </a:t>
            </a:r>
            <a:endParaRPr lang="x-none" altLang="en-US" sz="16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sub folders are under this</a:t>
            </a:r>
            <a:endParaRPr lang="x-none" altLang="en-US" sz="12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if doesn't exist, code will create one</a:t>
            </a:r>
            <a:endParaRPr lang="x-none" altLang="en-US" sz="1200">
              <a:solidFill>
                <a:srgbClr val="0070C0"/>
              </a:solidFill>
            </a:endParaRPr>
          </a:p>
          <a:p>
            <a:endParaRPr lang="x-none" altLang="en-US" sz="80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75965" y="2708910"/>
            <a:ext cx="1158240" cy="4324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971550" y="2493010"/>
            <a:ext cx="232346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sub output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71775" y="5372735"/>
            <a:ext cx="1734185" cy="4324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971550" y="3356610"/>
            <a:ext cx="288163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input folder</a:t>
            </a:r>
            <a:endParaRPr lang="x-none" altLang="en-US" sz="1600">
              <a:solidFill>
                <a:srgbClr val="0070C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  <a:sym typeface="+mn-ea"/>
              </a:rPr>
              <a:t>if doesn't exist, report error</a:t>
            </a:r>
            <a:endParaRPr lang="x-none" altLang="en-US" sz="1200">
              <a:solidFill>
                <a:srgbClr val="0070C0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1043940" y="5012690"/>
            <a:ext cx="275590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advanced input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347720" y="3860800"/>
            <a:ext cx="1014095" cy="28829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412875"/>
            <a:ext cx="443865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2740"/>
            <a:ext cx="786765" cy="379095"/>
          </a:xfrm>
        </p:spPr>
        <p:txBody>
          <a:bodyPr/>
          <a:p>
            <a:r>
              <a:rPr lang="x-none" altLang="en-US" sz="2000"/>
              <a:t>file</a:t>
            </a:r>
            <a:endParaRPr lang="x-none" alt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971550" y="429260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725035"/>
            <a:ext cx="3548380" cy="178181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563620" y="2204720"/>
            <a:ext cx="1367790" cy="755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4859655" y="206057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99610" y="314071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420" y="3068955"/>
            <a:ext cx="575945" cy="749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052830"/>
            <a:ext cx="2428875" cy="3361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227445" y="2420620"/>
            <a:ext cx="648335" cy="8642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/>
        </p:nvSpPr>
        <p:spPr>
          <a:xfrm>
            <a:off x="7595870" y="2348865"/>
            <a:ext cx="1148715" cy="302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weight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7451725" y="3212465"/>
            <a:ext cx="1647190" cy="443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(float)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03985" y="1844675"/>
            <a:ext cx="143510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1115695" y="54864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930140" y="299402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4067175" y="378587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7065"/>
            <a:ext cx="5801995" cy="29133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59655" y="4508500"/>
            <a:ext cx="635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4940935"/>
            <a:ext cx="3826510" cy="1302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input file name with different polarizations: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1 file : no polarization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2 files: lr/rl 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4 files: lr/rl/ll/rr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47535" y="4292600"/>
            <a:ext cx="4324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5004435" y="5157470"/>
            <a:ext cx="4106545" cy="9290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only works for "Direct_Cut_ReWeight"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used for rescale event weight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or used when no "weight" in input files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3530" y="2060575"/>
            <a:ext cx="1224280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4067810" y="1844675"/>
            <a:ext cx="4540250" cy="441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585" y="1700530"/>
            <a:ext cx="144780" cy="4324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971550" y="1052830"/>
            <a:ext cx="8051800" cy="5740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 property: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seperate different analysis processes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every mh can different input files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3068955"/>
            <a:ext cx="2552065" cy="3371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sp>
        <p:nvSpPr>
          <p:cNvPr id="5" name="Curved Right Arrow 4"/>
          <p:cNvSpPr/>
          <p:nvPr/>
        </p:nvSpPr>
        <p:spPr>
          <a:xfrm>
            <a:off x="5867400" y="3501390"/>
            <a:ext cx="217170" cy="73342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19925" y="5300980"/>
            <a:ext cx="232981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alias</a:t>
            </a:r>
            <a:r>
              <a:rPr lang="x-none" altLang="en-US" sz="1400">
                <a:solidFill>
                  <a:srgbClr val="FF0000"/>
                </a:solidFill>
              </a:rPr>
              <a:t>, legend in figures</a:t>
            </a:r>
            <a:endParaRPr lang="x-none" altLang="en-US" sz="1400">
              <a:solidFill>
                <a:srgbClr val="FF0000"/>
              </a:solidFill>
            </a:endParaRPr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932555"/>
            <a:ext cx="3205480" cy="216344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4572000" y="4853940"/>
            <a:ext cx="2447925" cy="5276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465" y="4437380"/>
            <a:ext cx="1944370" cy="11518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572000" y="4364990"/>
            <a:ext cx="152463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1400">
                <a:solidFill>
                  <a:srgbClr val="FF0000"/>
                </a:solidFill>
              </a:rPr>
              <a:t>default name</a:t>
            </a:r>
            <a:endParaRPr lang="x-none" sz="140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1680" y="5118735"/>
            <a:ext cx="2044065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7379970" y="4149090"/>
            <a:ext cx="1248410" cy="721360"/>
          </a:xfrm>
          <a:prstGeom prst="arc">
            <a:avLst>
              <a:gd name="adj1" fmla="val 16200000"/>
              <a:gd name="adj2" fmla="val 415290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6947535" y="4797425"/>
            <a:ext cx="1504950" cy="1432560"/>
          </a:xfrm>
          <a:prstGeom prst="arc">
            <a:avLst>
              <a:gd name="adj1" fmla="val 18278766"/>
              <a:gd name="adj2" fmla="val 556631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27855" y="332740"/>
            <a:ext cx="4540250" cy="10090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 : 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c : sub_sort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b : some special label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557020"/>
            <a:ext cx="4626610" cy="2122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196975"/>
            <a:ext cx="3906520" cy="5371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observables</a:t>
            </a: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19475" y="1557020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188085" y="14128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code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6010" y="1700530"/>
            <a:ext cx="1223645" cy="2165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1115695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input file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36010" y="1844675"/>
            <a:ext cx="1367155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cut for this obs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115695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plot para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7630" y="2493010"/>
            <a:ext cx="2303145" cy="5035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7675" y="3860800"/>
            <a:ext cx="2159000" cy="717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3716655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whether use this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obs as MVA input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Cut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1917065"/>
            <a:ext cx="2324100" cy="2780665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115695" y="19170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for normal cut: 8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11955" y="206057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139565" y="285305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483485" y="2708910"/>
            <a:ext cx="1224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cut order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1955" y="3932555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38225" y="3573145"/>
            <a:ext cx="3632835" cy="98615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3 pre cuts,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after Pre-CUT, event should be applied with MVA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2195830" y="5228590"/>
            <a:ext cx="3266440" cy="28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pre-cut order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955" y="4508500"/>
            <a:ext cx="1369695" cy="6483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405130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411730" y="5733415"/>
            <a:ext cx="52978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660" y="605790"/>
            <a:ext cx="4495165" cy="5933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Operation Flow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2195830" y="3356610"/>
            <a:ext cx="114871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use cut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87675" y="1557020"/>
            <a:ext cx="2091055" cy="14351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63620" y="4292600"/>
            <a:ext cx="1440180" cy="79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1043940" y="3860800"/>
            <a:ext cx="2628900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record everything in log file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19475" y="3572510"/>
            <a:ext cx="1662430" cy="13684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3"/>
          </p:cNvCxnSpPr>
          <p:nvPr/>
        </p:nvCxnSpPr>
        <p:spPr>
          <a:xfrm flipH="1" flipV="1">
            <a:off x="3335020" y="4728210"/>
            <a:ext cx="1664970" cy="57277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1907540" y="4580890"/>
            <a:ext cx="14274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draw plots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H="1" flipV="1">
            <a:off x="3335020" y="5083175"/>
            <a:ext cx="1749425" cy="43053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/>
        </p:nvSpPr>
        <p:spPr>
          <a:xfrm>
            <a:off x="971550" y="4857750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only works for Summarize_Plot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419475" y="5588635"/>
            <a:ext cx="1677035" cy="14287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971550" y="5372735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generate events after all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60065" y="6019800"/>
            <a:ext cx="2036445" cy="7302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188085" y="5948680"/>
            <a:ext cx="17830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MVA setting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1043940" y="162877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will do which operation with this code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single process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combined all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processes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95408" cy="1435735"/>
            <a:chOff x="0" y="0"/>
            <a:chExt cx="2039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26" cy="4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200" b="1">
                  <a:latin typeface="Arial" panose="02080604020202020204" charset="0"/>
                  <a:ea typeface="微软繁黑体" pitchFamily="2" charset="-122"/>
                </a:rPr>
                <a:t>observables</a:t>
              </a:r>
              <a:endParaRPr lang="x-none" sz="12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for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process,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polarization,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signal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characters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output example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data structure</a:t>
            </a:r>
            <a:endParaRPr lang="x-none" alt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1771015" y="226790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1196975"/>
            <a:ext cx="4933950" cy="3248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315325" y="2708910"/>
            <a:ext cx="635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507990" y="5156835"/>
            <a:ext cx="35001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the output table contains </a:t>
            </a:r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for all processes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can be 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11955" y="5876925"/>
            <a:ext cx="1296035" cy="114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sz="3200" dirty="0"/>
              <a:t>Diagram </a:t>
            </a:r>
            <a:r>
              <a:rPr lang="x-none" altLang="en-US" sz="2400" dirty="0"/>
              <a:t>(png format)</a:t>
            </a:r>
            <a:endParaRPr lang="x-none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99795" y="2636520"/>
            <a:ext cx="20720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for each process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2506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compare all processes in one figure</a:t>
            </a:r>
            <a:endParaRPr lang="x-none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Root results</a:t>
            </a:r>
            <a:endParaRPr lang="x-none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PreCut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NormalCut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Summary &amp; 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https://github.com/YancyW/BASDA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provide more functions, </a:t>
            </a:r>
            <a:endParaRPr lang="x-none" altLang="en-US"/>
          </a:p>
          <a:p>
            <a:pPr lvl="1"/>
            <a:r>
              <a:rPr lang="x-none" altLang="en-US"/>
              <a:t>2-D plots  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statistic </a:t>
            </a:r>
            <a:r>
              <a:rPr lang="x-none" altLang="en-US"/>
              <a:t>(like wsmaker,nplot ... in ATLAS group).</a:t>
            </a:r>
            <a:endParaRPr lang="x-none" altLang="en-US"/>
          </a:p>
          <a:p>
            <a:r>
              <a:rPr lang="x-none" altLang="en-US"/>
              <a:t>UI for basic users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27445" y="4725035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3925887" cy="4346575"/>
            <a:chOff x="0" y="0"/>
            <a:chExt cx="6565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405" y="3337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33" y="3730"/>
              <a:ext cx="2779" cy="2442"/>
              <a:chOff x="0" y="0"/>
              <a:chExt cx="3438" cy="3020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67275" y="5404485"/>
            <a:ext cx="3815080" cy="1120775"/>
          </a:xfrm>
          <a:prstGeom prst="corner">
            <a:avLst>
              <a:gd name="adj1" fmla="val 11025"/>
              <a:gd name="adj2" fmla="val 10494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40000">
            <a:off x="1682115" y="4811395"/>
            <a:ext cx="451675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440000">
            <a:off x="2306320" y="2025015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sp>
        <p:nvSpPr>
          <p:cNvPr id="13315" name="Oval 13314"/>
          <p:cNvSpPr/>
          <p:nvPr/>
        </p:nvSpPr>
        <p:spPr>
          <a:xfrm>
            <a:off x="6376670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6" name="Oval 13315"/>
          <p:cNvSpPr/>
          <p:nvPr/>
        </p:nvSpPr>
        <p:spPr>
          <a:xfrm>
            <a:off x="1191895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7" name="Oval 13316"/>
          <p:cNvSpPr/>
          <p:nvPr/>
        </p:nvSpPr>
        <p:spPr>
          <a:xfrm>
            <a:off x="3687445" y="1927225"/>
            <a:ext cx="2606675" cy="2574925"/>
          </a:xfrm>
          <a:prstGeom prst="ellips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8" name="Straight Connector 13317"/>
          <p:cNvSpPr/>
          <p:nvPr/>
        </p:nvSpPr>
        <p:spPr>
          <a:xfrm flipH="1" flipV="1">
            <a:off x="4068445" y="1844675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9" name="Straight Connector 13318"/>
          <p:cNvSpPr/>
          <p:nvPr/>
        </p:nvSpPr>
        <p:spPr>
          <a:xfrm flipH="1">
            <a:off x="4073208" y="4078288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0" name="Straight Connector 13319"/>
          <p:cNvSpPr/>
          <p:nvPr/>
        </p:nvSpPr>
        <p:spPr>
          <a:xfrm flipV="1">
            <a:off x="5508308" y="1844675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1" name="Straight Connector 13320"/>
          <p:cNvSpPr/>
          <p:nvPr/>
        </p:nvSpPr>
        <p:spPr>
          <a:xfrm>
            <a:off x="5567045" y="4078288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2" name="Straight Connector 13321"/>
          <p:cNvSpPr/>
          <p:nvPr/>
        </p:nvSpPr>
        <p:spPr>
          <a:xfrm flipH="1" flipV="1">
            <a:off x="3636645" y="1844675"/>
            <a:ext cx="439738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3" name="Straight Connector 13322"/>
          <p:cNvSpPr/>
          <p:nvPr/>
        </p:nvSpPr>
        <p:spPr>
          <a:xfrm flipH="1">
            <a:off x="3650933" y="4652963"/>
            <a:ext cx="439737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4" name="Straight Connector 13323"/>
          <p:cNvSpPr/>
          <p:nvPr/>
        </p:nvSpPr>
        <p:spPr>
          <a:xfrm flipH="1">
            <a:off x="3360420" y="3214688"/>
            <a:ext cx="66992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5" name="Straight Connector 13324"/>
          <p:cNvSpPr/>
          <p:nvPr/>
        </p:nvSpPr>
        <p:spPr>
          <a:xfrm flipV="1">
            <a:off x="5868670" y="1844675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6" name="Straight Connector 13325"/>
          <p:cNvSpPr/>
          <p:nvPr/>
        </p:nvSpPr>
        <p:spPr>
          <a:xfrm>
            <a:off x="5887720" y="4652963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7" name="Straight Connector 13326"/>
          <p:cNvSpPr/>
          <p:nvPr/>
        </p:nvSpPr>
        <p:spPr>
          <a:xfrm>
            <a:off x="5948045" y="3214688"/>
            <a:ext cx="70167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grpSp>
        <p:nvGrpSpPr>
          <p:cNvPr id="13328" name="Group 13327"/>
          <p:cNvGrpSpPr/>
          <p:nvPr/>
        </p:nvGrpSpPr>
        <p:grpSpPr>
          <a:xfrm>
            <a:off x="1260158" y="1628775"/>
            <a:ext cx="2397125" cy="552450"/>
            <a:chOff x="0" y="0"/>
            <a:chExt cx="3774" cy="868"/>
          </a:xfrm>
        </p:grpSpPr>
        <p:sp>
          <p:nvSpPr>
            <p:cNvPr id="13329" name="Rounded Rectangle 13328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display distribution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0" name="Rounded Rectangle 13329"/>
            <p:cNvSpPr/>
            <p:nvPr/>
          </p:nvSpPr>
          <p:spPr>
            <a:xfrm>
              <a:off x="185" y="55"/>
              <a:ext cx="339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1" name="Group 13330"/>
          <p:cNvGrpSpPr/>
          <p:nvPr/>
        </p:nvGrpSpPr>
        <p:grpSpPr>
          <a:xfrm>
            <a:off x="6373495" y="1628775"/>
            <a:ext cx="2397125" cy="552450"/>
            <a:chOff x="0" y="0"/>
            <a:chExt cx="3774" cy="868"/>
          </a:xfrm>
        </p:grpSpPr>
        <p:sp>
          <p:nvSpPr>
            <p:cNvPr id="13332" name="Rounded Rectangle 13331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check cut effects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3" name="Rounded Rectangle 13332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4" name="Group 13333"/>
          <p:cNvGrpSpPr/>
          <p:nvPr/>
        </p:nvGrpSpPr>
        <p:grpSpPr>
          <a:xfrm>
            <a:off x="6694170" y="2951163"/>
            <a:ext cx="2397125" cy="549275"/>
            <a:chOff x="0" y="0"/>
            <a:chExt cx="3774" cy="866"/>
          </a:xfrm>
        </p:grpSpPr>
        <p:sp>
          <p:nvSpPr>
            <p:cNvPr id="13335" name="Rounded Rectangle 13334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MVA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endParaRPr lang="zh-CN" altLang="en-US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6" name="Rounded Rectangle 13335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7" name="Group 13336"/>
          <p:cNvGrpSpPr/>
          <p:nvPr/>
        </p:nvGrpSpPr>
        <p:grpSpPr>
          <a:xfrm>
            <a:off x="6371595" y="4364676"/>
            <a:ext cx="2397760" cy="549909"/>
            <a:chOff x="27" y="-4"/>
            <a:chExt cx="3775" cy="867"/>
          </a:xfrm>
        </p:grpSpPr>
        <p:sp>
          <p:nvSpPr>
            <p:cNvPr id="13338" name="Rounded Rectangle 13337"/>
            <p:cNvSpPr/>
            <p:nvPr/>
          </p:nvSpPr>
          <p:spPr>
            <a:xfrm>
              <a:off x="27" y="-4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combination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9" name="Rounded Rectangle 13338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0" name="Group 13339"/>
          <p:cNvGrpSpPr/>
          <p:nvPr/>
        </p:nvGrpSpPr>
        <p:grpSpPr>
          <a:xfrm>
            <a:off x="1236345" y="4367213"/>
            <a:ext cx="2397125" cy="549275"/>
            <a:chOff x="0" y="0"/>
            <a:chExt cx="3774" cy="866"/>
          </a:xfrm>
        </p:grpSpPr>
        <p:sp>
          <p:nvSpPr>
            <p:cNvPr id="13341" name="Rounded Rectangle 13340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cut orders &amp; values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2" name="Rounded Rectangle 13341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3" name="Group 13342"/>
          <p:cNvGrpSpPr/>
          <p:nvPr/>
        </p:nvGrpSpPr>
        <p:grpSpPr>
          <a:xfrm>
            <a:off x="899795" y="2924493"/>
            <a:ext cx="2397125" cy="549275"/>
            <a:chOff x="0" y="0"/>
            <a:chExt cx="3774" cy="866"/>
          </a:xfrm>
        </p:grpSpPr>
        <p:sp>
          <p:nvSpPr>
            <p:cNvPr id="13344" name="Rounded Rectangle 13343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Add Cuts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5" name="Rounded Rectangle 13344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46" name="Oval 13345"/>
          <p:cNvSpPr/>
          <p:nvPr/>
        </p:nvSpPr>
        <p:spPr>
          <a:xfrm>
            <a:off x="4170045" y="4868863"/>
            <a:ext cx="160655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3347" name="Group 13346"/>
          <p:cNvGrpSpPr/>
          <p:nvPr/>
        </p:nvGrpSpPr>
        <p:grpSpPr>
          <a:xfrm>
            <a:off x="3943033" y="2155825"/>
            <a:ext cx="2100262" cy="2100263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24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Up Arrow Callout 3"/>
          <p:cNvSpPr/>
          <p:nvPr/>
        </p:nvSpPr>
        <p:spPr>
          <a:xfrm>
            <a:off x="3923665" y="4528185"/>
            <a:ext cx="2169160" cy="1131570"/>
          </a:xfrm>
          <a:prstGeom prst="upArrowCallout">
            <a:avLst>
              <a:gd name="adj1" fmla="val 15039"/>
              <a:gd name="adj2" fmla="val 20033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data structure</a:t>
            </a:r>
            <a:endParaRPr lang="x-none" altLang="en-US"/>
          </a:p>
        </p:txBody>
      </p:sp>
      <p:sp>
        <p:nvSpPr>
          <p:cNvPr id="6" name="Line Callout 2 5"/>
          <p:cNvSpPr/>
          <p:nvPr/>
        </p:nvSpPr>
        <p:spPr>
          <a:xfrm>
            <a:off x="5580380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-50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348355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15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82" y="69"/>
              <a:ext cx="184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lvl="0"/>
            <a:r>
              <a:rPr lang="x-none" sz="2400">
                <a:sym typeface="+mn-ea"/>
              </a:rPr>
              <a:t>Beautiful_And_Simple_Drawing_Atificer (BASDA)</a:t>
            </a:r>
            <a:endParaRPr lang="x-none" altLang="x-none" sz="24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080770" y="1667510"/>
            <a:ext cx="3948430" cy="1637030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easy to adjust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once fixed, used forever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085850" y="3361690"/>
            <a:ext cx="3948430" cy="1638300"/>
            <a:chOff x="0" y="0"/>
            <a:chExt cx="9682" cy="2946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zh-CN" altLang="en-US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5292090" y="3644900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080770" y="5051425"/>
            <a:ext cx="3948430" cy="1638300"/>
            <a:chOff x="0" y="0"/>
            <a:chExt cx="9682" cy="2946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file.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723890" y="5516880"/>
            <a:ext cx="287210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Cross check</a:t>
            </a:r>
            <a:endParaRPr lang="x-none" sz="2800"/>
          </a:p>
        </p:txBody>
      </p:sp>
      <p:pic>
        <p:nvPicPr>
          <p:cNvPr id="3" name="Picture 2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981075"/>
            <a:ext cx="3982085" cy="2687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installation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c++ 11</a:t>
            </a:r>
            <a:endParaRPr lang="x-none" altLang="en-US"/>
          </a:p>
          <a:p>
            <a:r>
              <a:rPr lang="x-none" altLang="en-US"/>
              <a:t>root6</a:t>
            </a:r>
            <a:endParaRPr lang="x-none" altLang="en-US"/>
          </a:p>
          <a:p>
            <a:r>
              <a:rPr lang="x-none" altLang="en-US"/>
              <a:t>boost_filesystem</a:t>
            </a:r>
            <a:endParaRPr lang="x-none" altLang="en-US"/>
          </a:p>
          <a:p>
            <a:r>
              <a:rPr lang="x-none" altLang="en-US"/>
              <a:t>yaml-cpp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47" name="Group 6146"/>
          <p:cNvGrpSpPr/>
          <p:nvPr/>
        </p:nvGrpSpPr>
        <p:grpSpPr>
          <a:xfrm>
            <a:off x="4139565" y="1628775"/>
            <a:ext cx="1390015" cy="415290"/>
            <a:chOff x="0" y="0"/>
            <a:chExt cx="6494" cy="1208"/>
          </a:xfrm>
        </p:grpSpPr>
        <p:sp>
          <p:nvSpPr>
            <p:cNvPr id="6148" name="Rounded Rectangle 614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path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49" name="Rounded Rectangle 6148"/>
            <p:cNvSpPr/>
            <p:nvPr/>
          </p:nvSpPr>
          <p:spPr>
            <a:xfrm>
              <a:off x="98" y="58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6150" name="Rounded Rectangle 614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5123" name="Group 5122"/>
          <p:cNvGrpSpPr/>
          <p:nvPr/>
        </p:nvGrpSpPr>
        <p:grpSpPr>
          <a:xfrm>
            <a:off x="1331595" y="2201545"/>
            <a:ext cx="1475740" cy="2089785"/>
            <a:chOff x="-2" y="2"/>
            <a:chExt cx="9793" cy="2945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2" y="640"/>
              <a:ext cx="9727" cy="2016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file name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file events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observable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ym typeface="+mn-ea"/>
                </a:rPr>
                <a:t>process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ym typeface="+mn-ea"/>
                </a:rPr>
                <a:t>   classification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13" y="2"/>
              <a:ext cx="9778" cy="53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sym typeface="Arial" panose="02080604020202020204" charset="0"/>
                </a:rPr>
                <a:t>input files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-2" y="9"/>
              <a:ext cx="9712" cy="305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136" y="628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31820" y="2204720"/>
            <a:ext cx="1519077" cy="2140041"/>
            <a:chOff x="0" y="0"/>
            <a:chExt cx="9683" cy="2947"/>
          </a:xfrm>
        </p:grpSpPr>
        <p:sp>
          <p:nvSpPr>
            <p:cNvPr id="47" name="Rounded Rectangle 46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log file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data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figures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observable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     files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49" name="Rounded Rectangle 48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sym typeface="Arial" panose="02080604020202020204" charset="0"/>
                </a:rPr>
                <a:t>output files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0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31410" y="2205355"/>
            <a:ext cx="1519077" cy="2140041"/>
            <a:chOff x="0" y="0"/>
            <a:chExt cx="9683" cy="2947"/>
          </a:xfrm>
        </p:grpSpPr>
        <p:sp>
          <p:nvSpPr>
            <p:cNvPr id="53" name="Rounded Rectangle 52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figure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table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5" name="Rounded Rectangle 54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settings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00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32905" y="2204720"/>
            <a:ext cx="1644015" cy="2139950"/>
            <a:chOff x="0" y="0"/>
            <a:chExt cx="9683" cy="2947"/>
          </a:xfrm>
        </p:grpSpPr>
        <p:sp>
          <p:nvSpPr>
            <p:cNvPr id="59" name="Rounded Rectangle 5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scenario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cut order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different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signal character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sensitivity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working flow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61" name="Rounded Rectangle 60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analysis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92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703445" y="3800475"/>
            <a:ext cx="445135" cy="114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Line 35"/>
          <p:cNvSpPr/>
          <p:nvPr/>
        </p:nvSpPr>
        <p:spPr>
          <a:xfrm rot="14400000" flipV="1">
            <a:off x="5899150" y="1509395"/>
            <a:ext cx="829310" cy="105092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7" name="Line 35"/>
          <p:cNvSpPr/>
          <p:nvPr/>
        </p:nvSpPr>
        <p:spPr>
          <a:xfrm rot="12720000" flipV="1">
            <a:off x="4104005" y="1793240"/>
            <a:ext cx="509905" cy="55626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8" name="Line 35"/>
          <p:cNvSpPr/>
          <p:nvPr/>
        </p:nvSpPr>
        <p:spPr>
          <a:xfrm rot="15540000" flipV="1">
            <a:off x="5315585" y="1695450"/>
            <a:ext cx="309880" cy="74485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9" name="Line 35"/>
          <p:cNvSpPr/>
          <p:nvPr/>
        </p:nvSpPr>
        <p:spPr>
          <a:xfrm rot="13320000" flipV="1">
            <a:off x="3016885" y="1555115"/>
            <a:ext cx="829310" cy="105092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20340000">
            <a:off x="6289669" y="903575"/>
            <a:ext cx="1103800" cy="705485"/>
            <a:chOff x="0" y="0"/>
            <a:chExt cx="6495" cy="1208"/>
          </a:xfrm>
        </p:grpSpPr>
        <p:sp>
          <p:nvSpPr>
            <p:cNvPr id="3" name="Rounded Rectangle 2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YAML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format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8" y="58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sp>
        <p:nvSpPr>
          <p:cNvPr id="6" name="Right Arrow 5"/>
          <p:cNvSpPr/>
          <p:nvPr/>
        </p:nvSpPr>
        <p:spPr>
          <a:xfrm rot="20340000">
            <a:off x="5826125" y="138747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5236</Words>
  <Application>Kingsoft Office WPP</Application>
  <PresentationFormat/>
  <Paragraphs>608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Daily_loose-leaf Binder</vt:lpstr>
      <vt:lpstr>Analysis Tools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PowerPoint 演示文稿</vt:lpstr>
      <vt:lpstr>Code structure</vt:lpstr>
      <vt:lpstr>YAML format</vt:lpstr>
      <vt:lpstr>input data</vt:lpstr>
      <vt:lpstr>PowerPoint 演示文稿</vt:lpstr>
      <vt:lpstr>file</vt:lpstr>
      <vt:lpstr>file</vt:lpstr>
      <vt:lpstr>file</vt:lpstr>
      <vt:lpstr>classify</vt:lpstr>
      <vt:lpstr>Event</vt:lpstr>
      <vt:lpstr>observables</vt:lpstr>
      <vt:lpstr>PowerPoint 演示文稿</vt:lpstr>
      <vt:lpstr>Cut</vt:lpstr>
      <vt:lpstr>output data</vt:lpstr>
      <vt:lpstr>input example</vt:lpstr>
      <vt:lpstr>output data structure</vt:lpstr>
      <vt:lpstr>Diagram</vt:lpstr>
      <vt:lpstr>Root results</vt:lpstr>
      <vt:lpstr>Sensitivity </vt:lpstr>
      <vt:lpstr>new scenario </vt:lpstr>
      <vt:lpstr>characters</vt:lpstr>
      <vt:lpstr>Summary &amp; Future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106</cp:revision>
  <cp:lastPrinted>2018-03-29T13:10:39Z</cp:lastPrinted>
  <dcterms:created xsi:type="dcterms:W3CDTF">2018-03-29T13:10:39Z</dcterms:created>
  <dcterms:modified xsi:type="dcterms:W3CDTF">2018-03-29T13:10:39Z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