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3"/>
    <p:sldId id="387" r:id="rId4"/>
    <p:sldId id="285" r:id="rId5"/>
    <p:sldId id="272" r:id="rId6"/>
    <p:sldId id="271" r:id="rId7"/>
    <p:sldId id="273" r:id="rId8"/>
    <p:sldId id="286" r:id="rId9"/>
    <p:sldId id="344" r:id="rId10"/>
    <p:sldId id="257" r:id="rId11"/>
    <p:sldId id="481" r:id="rId12"/>
    <p:sldId id="483" r:id="rId13"/>
    <p:sldId id="258" r:id="rId14"/>
    <p:sldId id="288" r:id="rId15"/>
    <p:sldId id="515" r:id="rId16"/>
    <p:sldId id="516" r:id="rId17"/>
    <p:sldId id="517" r:id="rId18"/>
    <p:sldId id="518" r:id="rId19"/>
    <p:sldId id="519" r:id="rId20"/>
    <p:sldId id="265" r:id="rId21"/>
    <p:sldId id="513" r:id="rId22"/>
    <p:sldId id="524" r:id="rId23"/>
    <p:sldId id="525" r:id="rId24"/>
    <p:sldId id="526" r:id="rId25"/>
    <p:sldId id="530" r:id="rId26"/>
    <p:sldId id="529" r:id="rId27"/>
    <p:sldId id="531" r:id="rId28"/>
    <p:sldId id="532" r:id="rId29"/>
    <p:sldId id="533" r:id="rId30"/>
    <p:sldId id="534" r:id="rId31"/>
    <p:sldId id="535" r:id="rId32"/>
    <p:sldId id="537" r:id="rId33"/>
    <p:sldId id="536" r:id="rId34"/>
    <p:sldId id="538" r:id="rId35"/>
    <p:sldId id="539" r:id="rId36"/>
    <p:sldId id="540" r:id="rId37"/>
    <p:sldId id="541" r:id="rId38"/>
    <p:sldId id="542" r:id="rId39"/>
    <p:sldId id="543" r:id="rId40"/>
    <p:sldId id="321" r:id="rId41"/>
    <p:sldId id="270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B4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9"/>
        <p:guide orient="horz" pos="2920"/>
        <p:guide pos="2952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11-04-2018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621030"/>
            <a:ext cx="4544060" cy="5897880"/>
          </a:xfrm>
          <a:prstGeom prst="rect">
            <a:avLst/>
          </a:prstGeom>
        </p:spPr>
      </p:pic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756285" y="189230"/>
            <a:ext cx="3617595" cy="88963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27630" y="5334635"/>
            <a:ext cx="4324350" cy="4965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27630" y="1485900"/>
            <a:ext cx="4304030" cy="265493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435600" y="1917065"/>
            <a:ext cx="14058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B050"/>
                </a:solidFill>
              </a:rPr>
              <a:t>I/O system</a:t>
            </a:r>
            <a:endParaRPr lang="x-none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405130"/>
            <a:ext cx="8148955" cy="60623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08400" y="2277110"/>
            <a:ext cx="4398645" cy="358838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79520" y="764540"/>
            <a:ext cx="3600450" cy="143573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12590" y="5876925"/>
            <a:ext cx="3584575" cy="30099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75780" y="4148455"/>
            <a:ext cx="127127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Tested by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>
                <a:solidFill>
                  <a:srgbClr val="FF0000"/>
                </a:solidFill>
              </a:rPr>
              <a:t>Shin-ichi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6470" y="1342390"/>
            <a:ext cx="2533650" cy="453961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71815" y="1988820"/>
            <a:ext cx="670560" cy="177990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939790" y="1412875"/>
            <a:ext cx="1535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B050"/>
                </a:solidFill>
              </a:rPr>
              <a:t>only tested </a:t>
            </a:r>
            <a:endParaRPr lang="x-none" altLang="en-US">
              <a:solidFill>
                <a:srgbClr val="00B050"/>
              </a:solidFill>
            </a:endParaRPr>
          </a:p>
          <a:p>
            <a:r>
              <a:rPr lang="x-none" altLang="en-US">
                <a:solidFill>
                  <a:srgbClr val="00B050"/>
                </a:solidFill>
              </a:rPr>
              <a:t>by me</a:t>
            </a:r>
            <a:endParaRPr lang="x-none" altLang="en-US">
              <a:solidFill>
                <a:srgbClr val="00B05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59840" y="3500755"/>
            <a:ext cx="1281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assistant 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x-none" altLang="en-US">
                <a:solidFill>
                  <a:srgbClr val="0070C0"/>
                </a:solidFill>
              </a:rPr>
              <a:t>funcitons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899795" y="332740"/>
            <a:ext cx="7786370" cy="64198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601845" y="3758565"/>
            <a:ext cx="656590" cy="1004570"/>
          </a:xfrm>
          <a:prstGeom prst="rightArrow">
            <a:avLst>
              <a:gd name="adj1" fmla="val 32364"/>
              <a:gd name="adj2" fmla="val 4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23620" y="668020"/>
            <a:ext cx="7511415" cy="3441700"/>
            <a:chOff x="1531" y="1423"/>
            <a:chExt cx="11829" cy="5420"/>
          </a:xfrm>
        </p:grpSpPr>
        <p:grpSp>
          <p:nvGrpSpPr>
            <p:cNvPr id="6147" name="Group 6146"/>
            <p:cNvGrpSpPr/>
            <p:nvPr/>
          </p:nvGrpSpPr>
          <p:grpSpPr>
            <a:xfrm>
              <a:off x="6519" y="2565"/>
              <a:ext cx="2189" cy="654"/>
              <a:chOff x="0" y="0"/>
              <a:chExt cx="6494" cy="1208"/>
            </a:xfrm>
          </p:grpSpPr>
          <p:sp>
            <p:nvSpPr>
              <p:cNvPr id="6148" name="Rounded Rectangle 6147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path</a:t>
                </a:r>
                <a:endPara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149" name="Rounded Rectangle 6148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  <p:sp>
            <p:nvSpPr>
              <p:cNvPr id="6150" name="Rounded Rectangle 6149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</p:grpSp>
        <p:grpSp>
          <p:nvGrpSpPr>
            <p:cNvPr id="5123" name="Group 5122"/>
            <p:cNvGrpSpPr/>
            <p:nvPr/>
          </p:nvGrpSpPr>
          <p:grpSpPr>
            <a:xfrm>
              <a:off x="2097" y="3467"/>
              <a:ext cx="2324" cy="3291"/>
              <a:chOff x="-2" y="2"/>
              <a:chExt cx="9793" cy="2945"/>
            </a:xfrm>
          </p:grpSpPr>
          <p:sp>
            <p:nvSpPr>
              <p:cNvPr id="5124" name="Rounded Rectangle 5123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5" name="Rounded Rectangle 5124" descr="84e67e446376412aa985c344d175224f# #圆角矩形 202"/>
              <p:cNvSpPr/>
              <p:nvPr/>
            </p:nvSpPr>
            <p:spPr>
              <a:xfrm>
                <a:off x="2" y="640"/>
                <a:ext cx="9727" cy="2016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name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events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process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   classification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126" name="Rounded Rectangle 5125" descr="84e67e446376412aa985c344d175224f# #圆角矩形 202"/>
              <p:cNvSpPr/>
              <p:nvPr/>
            </p:nvSpPr>
            <p:spPr>
              <a:xfrm>
                <a:off x="13" y="2"/>
                <a:ext cx="9778" cy="53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sym typeface="Arial" panose="02080604020202020204" charset="0"/>
                  </a:rPr>
                  <a:t>input root files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127" name="Rounded Rectangle 5126"/>
              <p:cNvSpPr/>
              <p:nvPr/>
            </p:nvSpPr>
            <p:spPr>
              <a:xfrm>
                <a:off x="-2" y="9"/>
                <a:ext cx="9712" cy="305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ounded Rectangle 5127"/>
              <p:cNvSpPr/>
              <p:nvPr/>
            </p:nvSpPr>
            <p:spPr>
              <a:xfrm>
                <a:off x="136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" y="3472"/>
              <a:ext cx="2392" cy="3370"/>
              <a:chOff x="0" y="0"/>
              <a:chExt cx="9683" cy="294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log file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data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     files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49" name="Rounded Rectangle 48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sym typeface="Arial" panose="02080604020202020204" charset="0"/>
                  </a:rPr>
                  <a:t>output setting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766" y="3474"/>
              <a:ext cx="5230" cy="3369"/>
              <a:chOff x="0" y="1"/>
              <a:chExt cx="21171" cy="2946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 descr="84e67e446376412aa985c344d175224f# #圆角矩形 202"/>
              <p:cNvSpPr/>
              <p:nvPr/>
            </p:nvSpPr>
            <p:spPr>
              <a:xfrm>
                <a:off x="11562" y="622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table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scenario</a:t>
                </a:r>
                <a:endParaRPr lang="x-none" altLang="zh-CN" sz="1400" dirty="0">
                  <a:sym typeface="+mn-ea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different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signal property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5" name="Rounded Rectangle 54" descr="84e67e446376412aa985c344d175224f# #圆角矩形 202"/>
              <p:cNvSpPr/>
              <p:nvPr/>
            </p:nvSpPr>
            <p:spPr>
              <a:xfrm>
                <a:off x="11505" y="1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advanced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22225" lvl="0" indent="0" algn="ctr"/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setting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1556" y="1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1605" y="621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662" y="3481"/>
              <a:ext cx="5530" cy="3361"/>
              <a:chOff x="-11001" y="8"/>
              <a:chExt cx="20684" cy="2939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 descr="84e67e446376412aa985c344d175224f# #圆角矩形 202"/>
              <p:cNvSpPr/>
              <p:nvPr/>
            </p:nvSpPr>
            <p:spPr>
              <a:xfrm>
                <a:off x="-10950" y="629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cut order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sensitivity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working flow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61" name="Rounded Rectangle 60" descr="84e67e446376412aa985c344d175224f# #圆角矩形 202"/>
              <p:cNvSpPr/>
              <p:nvPr/>
            </p:nvSpPr>
            <p:spPr>
              <a:xfrm>
                <a:off x="-10913" y="27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 flow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-11001" y="8"/>
                <a:ext cx="9743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-10915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Line 35"/>
            <p:cNvSpPr/>
            <p:nvPr/>
          </p:nvSpPr>
          <p:spPr>
            <a:xfrm rot="14400000" flipV="1">
              <a:off x="9290" y="2377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7" name="Line 35"/>
            <p:cNvSpPr/>
            <p:nvPr/>
          </p:nvSpPr>
          <p:spPr>
            <a:xfrm rot="12720000" flipV="1">
              <a:off x="6463" y="2824"/>
              <a:ext cx="803" cy="87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8" name="Line 35"/>
            <p:cNvSpPr/>
            <p:nvPr/>
          </p:nvSpPr>
          <p:spPr>
            <a:xfrm rot="15540000" flipV="1">
              <a:off x="8371" y="2670"/>
              <a:ext cx="488" cy="117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9" name="Line 35"/>
            <p:cNvSpPr/>
            <p:nvPr/>
          </p:nvSpPr>
          <p:spPr>
            <a:xfrm rot="13320000" flipV="1">
              <a:off x="4751" y="2449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 rot="20340000">
              <a:off x="9905" y="1423"/>
              <a:ext cx="1738" cy="1111"/>
              <a:chOff x="0" y="0"/>
              <a:chExt cx="6495" cy="1208"/>
            </a:xfrm>
          </p:grpSpPr>
          <p:sp>
            <p:nvSpPr>
              <p:cNvPr id="3" name="Rounded Rectangle 2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YAML 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format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</p:grpSp>
        <p:sp>
          <p:nvSpPr>
            <p:cNvPr id="6" name="Right Arrow 5"/>
            <p:cNvSpPr/>
            <p:nvPr/>
          </p:nvSpPr>
          <p:spPr>
            <a:xfrm rot="20340000">
              <a:off x="9175" y="2185"/>
              <a:ext cx="480" cy="3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1" y="2454"/>
              <a:ext cx="11829" cy="39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972185" y="4594225"/>
            <a:ext cx="7552055" cy="1927225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95" y="1268730"/>
            <a:ext cx="123761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840" y="5661025"/>
            <a:ext cx="2294890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operation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classify input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files into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different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subjects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by name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observable's</a:t>
            </a:r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...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cut,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cut order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123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input root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files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811770" y="4436745"/>
            <a:ext cx="54292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cut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10" y="2996565"/>
            <a:ext cx="2007235" cy="1012825"/>
          </a:xfrm>
        </p:spPr>
        <p:txBody>
          <a:bodyPr/>
          <a:p>
            <a:r>
              <a:rPr lang="x-none" altLang="en-US"/>
              <a:t>output</a:t>
            </a: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origin/</a:t>
            </a:r>
            <a:endParaRPr lang="x-none" altLang="en-US" sz="1600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before cuts/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after cuts/</a:t>
            </a:r>
            <a:endParaRPr lang="x-none" altLang="en-US" sz="1600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final  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plots for 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each observable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different sorts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all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796" cy="1435735"/>
            <a:chOff x="0" y="0"/>
            <a:chExt cx="2016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table,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sensitivity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results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9795" y="5300980"/>
            <a:ext cx="8121015" cy="115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l" eaLnBrk="1" latinLnBrk="0" hangingPunct="1"/>
            <a:r>
              <a:rPr lang="x-none" dirty="0">
                <a:sym typeface="+mn-ea"/>
              </a:rPr>
              <a:t>all temporary data are preserved for reuse.</a:t>
            </a:r>
            <a:endParaRPr lang="x-none" dirty="0">
              <a:sym typeface="+mn-ea"/>
            </a:endParaRPr>
          </a:p>
          <a:p>
            <a:pPr marL="22225" lvl="0" indent="0" algn="l" eaLnBrk="1" latinLnBrk="0" hangingPunct="1"/>
            <a:r>
              <a:rPr lang="x-none"/>
              <a:t>for my light-higgs analysis: </a:t>
            </a:r>
            <a:endParaRPr lang="x-none"/>
          </a:p>
          <a:p>
            <a:pPr marL="22225" lvl="0" indent="0" algn="l" eaLnBrk="1" latinLnBrk="0" hangingPunct="1"/>
            <a:r>
              <a:rPr lang="x-none"/>
              <a:t>    </a:t>
            </a:r>
            <a:r>
              <a:rPr lang="x-none" sz="1600"/>
              <a:t> 23 higgs mass banchmark points, with four polarized results (--,-+,+-,++),</a:t>
            </a:r>
            <a:endParaRPr lang="x-none" sz="1600"/>
          </a:p>
          <a:p>
            <a:pPr marL="22225" lvl="0" indent="0" algn="l" eaLnBrk="1" latinLnBrk="0" hangingPunct="1"/>
            <a:r>
              <a:rPr lang="x-none" sz="1600"/>
              <a:t>      total output takes 8.3G hard-disk space</a:t>
            </a:r>
            <a:endParaRPr lang="x-none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6" name="Group 7175"/>
          <p:cNvGrpSpPr/>
          <p:nvPr/>
        </p:nvGrpSpPr>
        <p:grpSpPr>
          <a:xfrm>
            <a:off x="979170" y="25241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2276475"/>
            <a:ext cx="4599940" cy="302831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5363845" y="3356610"/>
            <a:ext cx="431800" cy="14478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23890" y="2780665"/>
            <a:ext cx="35001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 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4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307580" y="3716655"/>
            <a:ext cx="0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475740" y="26365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all channel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19163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/>
              <a:t>all sorts in one figure </a:t>
            </a:r>
            <a:r>
              <a:rPr lang="x-none" altLang="en-US" dirty="0">
                <a:sym typeface="+mn-ea"/>
              </a:rPr>
              <a:t> (png format)</a:t>
            </a:r>
            <a:endParaRPr lang="x-none" altLang="en-US" dirty="0"/>
          </a:p>
          <a:p>
            <a:endParaRPr lang="x-none" alt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970915" y="25146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96" name="Group 7195"/>
          <p:cNvGrpSpPr/>
          <p:nvPr/>
        </p:nvGrpSpPr>
        <p:grpSpPr>
          <a:xfrm>
            <a:off x="1042670" y="260985"/>
            <a:ext cx="1282066" cy="1435735"/>
            <a:chOff x="0" y="0"/>
            <a:chExt cx="2018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5" y="793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Short 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4110072" cy="4346575"/>
            <a:chOff x="0" y="0"/>
            <a:chExt cx="6873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127" y="3056"/>
              <a:ext cx="3746" cy="3721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04" y="3484"/>
              <a:ext cx="2808" cy="2890"/>
              <a:chOff x="-35" y="-304"/>
              <a:chExt cx="3473" cy="3574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-35" y="-304"/>
                <a:ext cx="3468" cy="3574"/>
                <a:chOff x="-209" y="-228"/>
                <a:chExt cx="2604" cy="2683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-209" y="-228"/>
                  <a:ext cx="2604" cy="2683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82" y="-156"/>
                  <a:ext cx="2017" cy="14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575" y="2924810"/>
            <a:ext cx="4551045" cy="1012825"/>
          </a:xfrm>
        </p:spPr>
        <p:txBody>
          <a:bodyPr/>
          <a:p>
            <a:r>
              <a:rPr lang="x-none" altLang="en-US"/>
              <a:t>Motivation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>
                <a:sym typeface="+mn-ea"/>
              </a:rPr>
              <a:t>Installation</a:t>
            </a:r>
            <a:endParaRPr lang="x-none" alt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</a:t>
            </a:r>
            <a:r>
              <a:rPr lang="x-none" altLang="en-US">
                <a:solidFill>
                  <a:srgbClr val="FF0000"/>
                </a:solidFill>
              </a:rPr>
              <a:t>YancyW</a:t>
            </a:r>
            <a:r>
              <a:rPr lang="x-none" altLang="en-US"/>
              <a:t>/BASDA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/>
              <a:t>four branches: </a:t>
            </a:r>
            <a:r>
              <a:rPr lang="x-none" altLang="en-US">
                <a:solidFill>
                  <a:srgbClr val="FF0000"/>
                </a:solidFill>
              </a:rPr>
              <a:t>master, release</a:t>
            </a:r>
            <a:r>
              <a:rPr lang="x-none" altLang="en-US"/>
              <a:t>, develop, feature.</a:t>
            </a:r>
            <a:endParaRPr lang="x-none" altLang="en-US"/>
          </a:p>
          <a:p>
            <a:pPr lvl="1"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3140710"/>
            <a:ext cx="6882765" cy="32594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19885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7580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5" y="2853055"/>
            <a:ext cx="6141720" cy="1012825"/>
          </a:xfrm>
        </p:spPr>
        <p:txBody>
          <a:bodyPr/>
          <a:p>
            <a:pPr algn="ctr"/>
            <a:r>
              <a:rPr lang="x-none" altLang="en-US"/>
              <a:t>a quick example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/>
              <a:t>searching charge Higgs at LHC</a:t>
            </a:r>
            <a:endParaRPr lang="x-none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65" y="1600200"/>
            <a:ext cx="8245475" cy="4349750"/>
          </a:xfrm>
        </p:spPr>
        <p:txBody>
          <a:bodyPr/>
          <a:p>
            <a:r>
              <a:rPr lang="x-none" altLang="en-US"/>
              <a:t>sig:  </a:t>
            </a:r>
            <a:r>
              <a:rPr lang="x-none" altLang="en-US">
                <a:sym typeface="+mn-ea"/>
              </a:rPr>
              <a:t>pp-&gt;tj-&gt;H</a:t>
            </a:r>
            <a:r>
              <a:rPr lang="x-none" altLang="en-US" baseline="30000">
                <a:sym typeface="+mn-ea"/>
              </a:rPr>
              <a:t>+</a:t>
            </a:r>
            <a:r>
              <a:rPr lang="x-none" altLang="en-US">
                <a:sym typeface="+mn-ea"/>
              </a:rPr>
              <a:t>bj-&gt;AWbj-&gt;</a:t>
            </a:r>
            <a:r>
              <a:rPr lang="x-none" altLang="en-US">
                <a:cs typeface="Noto Sans CJK SC" charset="0"/>
                <a:sym typeface="+mn-ea"/>
              </a:rPr>
              <a:t>ττWbj</a:t>
            </a:r>
            <a:r>
              <a:rPr lang="x-none" altLang="en-US"/>
              <a:t> </a:t>
            </a:r>
            <a:endParaRPr lang="x-none" altLang="en-US"/>
          </a:p>
          <a:p>
            <a:r>
              <a:rPr lang="x-none" altLang="en-US"/>
              <a:t>bkg: </a:t>
            </a:r>
            <a:r>
              <a:rPr lang="x-none">
                <a:sym typeface="+mn-ea"/>
              </a:rPr>
              <a:t>W</a:t>
            </a:r>
            <a:r>
              <a:rPr lang="x-none">
                <a:cs typeface="Noto Sans CJK SC" charset="0"/>
                <a:sym typeface="+mn-ea"/>
              </a:rPr>
              <a:t>ττ, </a:t>
            </a:r>
            <a:r>
              <a:rPr lang="x-none">
                <a:sym typeface="+mn-ea"/>
              </a:rPr>
              <a:t>tt(l,sl),tllj(tj</a:t>
            </a:r>
            <a:r>
              <a:rPr lang="x-none">
                <a:cs typeface="Noto Sans CJK SC" charset="0"/>
                <a:sym typeface="+mn-ea"/>
              </a:rPr>
              <a:t>ττ,</a:t>
            </a:r>
            <a:r>
              <a:rPr lang="x-none">
                <a:sym typeface="+mn-ea"/>
              </a:rPr>
              <a:t>ttll)</a:t>
            </a:r>
            <a:endParaRPr lang="x-none">
              <a:sym typeface="+mn-ea"/>
            </a:endParaRPr>
          </a:p>
          <a:p>
            <a:endParaRPr lang="x-none" altLang="en-US"/>
          </a:p>
          <a:p>
            <a:r>
              <a:rPr lang="x-none" altLang="en-US"/>
              <a:t>identification cuts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lep=1, </a:t>
            </a:r>
            <a:r>
              <a:rPr lang="x-none">
                <a:cs typeface="Noto Sans CJK SC" charset="0"/>
                <a:sym typeface="+mn-ea"/>
              </a:rPr>
              <a:t>τ jet=2, jet&gt;=1, </a:t>
            </a:r>
            <a:endParaRPr lang="x-none">
              <a:cs typeface="Noto Sans CJK SC" charset="0"/>
              <a:sym typeface="+mn-ea"/>
            </a:endParaRPr>
          </a:p>
          <a:p>
            <a:pPr lvl="1"/>
            <a:r>
              <a:rPr lang="x-none">
                <a:cs typeface="Noto Sans CJK SC" charset="0"/>
                <a:sym typeface="+mn-ea"/>
              </a:rPr>
              <a:t>their</a:t>
            </a:r>
            <a:r>
              <a:rPr lang="x-none" altLang="en-US"/>
              <a:t> pt, eta cuts</a:t>
            </a:r>
            <a:endParaRPr lang="x-none" altLang="en-US"/>
          </a:p>
          <a:p>
            <a:r>
              <a:rPr lang="x-none" altLang="en-US"/>
              <a:t>invariant mass cut</a:t>
            </a:r>
            <a:endParaRPr lang="x-none" altLang="en-US"/>
          </a:p>
          <a:p>
            <a:pPr lvl="1"/>
            <a:r>
              <a:rPr lang="x-none">
                <a:sym typeface="+mn-ea"/>
              </a:rPr>
              <a:t>m</a:t>
            </a:r>
            <a:r>
              <a:rPr lang="x-none" baseline="-25000">
                <a:sym typeface="+mn-ea"/>
              </a:rPr>
              <a:t>A</a:t>
            </a:r>
            <a:r>
              <a:rPr lang="x-none">
                <a:sym typeface="+mn-ea"/>
              </a:rPr>
              <a:t> , m</a:t>
            </a:r>
            <a:r>
              <a:rPr lang="x-none" baseline="-25000">
                <a:sym typeface="+mn-ea"/>
              </a:rPr>
              <a:t>H+- </a:t>
            </a:r>
            <a:r>
              <a:rPr lang="x-none">
                <a:sym typeface="+mn-ea"/>
              </a:rPr>
              <a:t> cuts</a:t>
            </a:r>
            <a:endParaRPr lang="x-none">
              <a:sym typeface="+mn-ea"/>
            </a:endParaRPr>
          </a:p>
          <a:p>
            <a:pPr lvl="0"/>
            <a:r>
              <a:rPr lang="x-none" altLang="en-US" sz="2400"/>
              <a:t>top angle between boosted tj and c.m. framework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 sz="2400">
                <a:solidFill>
                  <a:srgbClr val="FF0000"/>
                </a:solidFill>
              </a:rPr>
              <a:t>generate root files with </a:t>
            </a:r>
            <a:endParaRPr lang="x-none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en-US" sz="2400">
                <a:solidFill>
                  <a:srgbClr val="FF0000"/>
                </a:solidFill>
              </a:rPr>
              <a:t>observables for each channels.</a:t>
            </a:r>
            <a:endParaRPr lang="x-none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en-US" sz="2400"/>
              <a:t>     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   Here, weight = 0 for this example</a:t>
            </a:r>
            <a:endParaRPr lang="x-none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3390" y="836930"/>
            <a:ext cx="2171065" cy="55302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2781300"/>
            <a:ext cx="5556885" cy="2167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input file: xection.dat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51685" y="3284855"/>
            <a:ext cx="93599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043940" y="3068955"/>
            <a:ext cx="1226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signal</a:t>
            </a:r>
            <a:endParaRPr lang="x-none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79930" y="4004945"/>
            <a:ext cx="863600" cy="14351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043940" y="4004945"/>
            <a:ext cx="1226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bkgs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987675" y="5372735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tt_{l}^{l}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075555" y="5372735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tt_{sl}^{l}</a:t>
            </a:r>
            <a:endParaRPr lang="x-none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75740" y="5732780"/>
            <a:ext cx="1511935" cy="43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115695" y="6164580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class name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060065" y="6164580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user name</a:t>
            </a:r>
            <a:endParaRPr lang="x-none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1865" y="5732780"/>
            <a:ext cx="71755" cy="43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3710" y="5732780"/>
            <a:ext cx="720090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572000" y="6164580"/>
            <a:ext cx="2145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sub class name</a:t>
            </a:r>
            <a:endParaRPr lang="x-none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39380" y="4725035"/>
            <a:ext cx="504190" cy="7194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019925" y="5444490"/>
            <a:ext cx="21456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weight=0 in root file, so tell the xsection here.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971550" y="4940935"/>
            <a:ext cx="5386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channel name:  </a:t>
            </a:r>
            <a:r>
              <a:rPr lang="x-none" altLang="en-US">
                <a:sym typeface="+mn-ea"/>
              </a:rPr>
              <a:t>format is  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 </a:t>
            </a:r>
            <a:r>
              <a:rPr lang="x-none" altLang="en-US">
                <a:solidFill>
                  <a:srgbClr val="0070C0"/>
                </a:solidFill>
              </a:rPr>
              <a:t>a_{b}^{c}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1115695" y="5315585"/>
            <a:ext cx="5692140" cy="122618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xsection.dat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file.dat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7630" y="5876290"/>
            <a:ext cx="936625" cy="6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043940" y="5661025"/>
            <a:ext cx="15855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root tree name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55875" y="4004945"/>
            <a:ext cx="936625" cy="6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71550" y="3789045"/>
            <a:ext cx="15855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root tree name</a:t>
            </a:r>
            <a:endParaRPr lang="x-none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3356610"/>
            <a:ext cx="5009515" cy="2875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45" y="332740"/>
            <a:ext cx="3321050" cy="20878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939790" y="1917065"/>
            <a:ext cx="1080135" cy="25196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803390" y="2636520"/>
            <a:ext cx="2393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this is also correct</a:t>
            </a:r>
            <a:endParaRPr lang="x-none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Bkg_Sort.dat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810" y="3932555"/>
            <a:ext cx="4271010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Var.dat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405130"/>
            <a:ext cx="3849370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55" y="405130"/>
            <a:ext cx="3849370" cy="611124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851910" y="692785"/>
            <a:ext cx="1223645" cy="1441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43940" y="405130"/>
            <a:ext cx="3416300" cy="640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weight=0 in root file, so choose False.</a:t>
            </a:r>
            <a:endParaRPr lang="x-none" alt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07765" y="981075"/>
            <a:ext cx="1310005" cy="717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043940" y="981075"/>
            <a:ext cx="3416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Variable type</a:t>
            </a:r>
            <a:endParaRPr lang="x-none" altLang="en-US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80155" y="1196975"/>
            <a:ext cx="1223645" cy="215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043940" y="134048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obs name in code 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043940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7030A0"/>
                </a:solidFill>
              </a:rPr>
              <a:t>obs name in input file </a:t>
            </a:r>
            <a:endParaRPr lang="x-none" altLang="en-US" sz="1600" b="0">
              <a:solidFill>
                <a:srgbClr val="7030A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cut for this obs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1043940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7030A0"/>
                </a:solidFill>
              </a:rPr>
              <a:t>plot para</a:t>
            </a:r>
            <a:endParaRPr lang="x-none" altLang="en-US" sz="1600" b="0">
              <a:solidFill>
                <a:srgbClr val="7030A0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1043940" y="3356610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whether use this </a:t>
            </a:r>
            <a:endParaRPr lang="x-none" altLang="en-US" sz="1600" b="0">
              <a:solidFill>
                <a:srgbClr val="0070C0"/>
              </a:solidFill>
            </a:endParaRPr>
          </a:p>
          <a:p>
            <a:r>
              <a:rPr lang="x-none" altLang="en-US" sz="1600" b="0">
                <a:solidFill>
                  <a:srgbClr val="0070C0"/>
                </a:solidFill>
              </a:rPr>
              <a:t>obs as MVA input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7765" y="1628775"/>
            <a:ext cx="1511935" cy="72009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80155" y="1412875"/>
            <a:ext cx="1511935" cy="5041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36010" y="2493010"/>
            <a:ext cx="1511935" cy="4324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636010" y="3716655"/>
            <a:ext cx="1656080" cy="5759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700530"/>
            <a:ext cx="1480820" cy="15322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4140200" y="5084445"/>
            <a:ext cx="1151890" cy="36004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1043940" y="5084445"/>
            <a:ext cx="3264535" cy="7804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7030A0"/>
                </a:solidFill>
              </a:rPr>
              <a:t>if some settings are missing, it will use the previous ones</a:t>
            </a:r>
            <a:endParaRPr lang="x-none" altLang="en-US" sz="1600" b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451725" y="1340485"/>
            <a:ext cx="648335" cy="792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79970" y="2421255"/>
            <a:ext cx="792480" cy="2087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chemeClr val="tx1"/>
                </a:solidFill>
                <a:sym typeface="+mn-ea"/>
              </a:rPr>
              <a:t>edit Var.dat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Cut.dat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5012690"/>
            <a:ext cx="6790055" cy="16192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4859655" y="5588635"/>
            <a:ext cx="35953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variable number in Var.dat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1340485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03985" y="692785"/>
            <a:ext cx="68021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Motivation: 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Var.dat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Cut.dat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flow.dat</a:t>
            </a:r>
            <a:r>
              <a:rPr lang="x-none" altLang="en-US">
                <a:sym typeface="+mn-ea"/>
              </a:rPr>
              <a:t>  </a:t>
            </a:r>
            <a:endParaRPr lang="x-none" altLang="en-US"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sym typeface="+mn-ea"/>
              </a:rPr>
              <a:t>   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8490" y="405765"/>
            <a:ext cx="4697095" cy="599503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379970" y="1412875"/>
            <a:ext cx="504190" cy="1080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7451725" y="764540"/>
            <a:ext cx="1858645" cy="7804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FF0000"/>
                </a:solidFill>
              </a:rPr>
              <a:t>Here, we only use cut directly</a:t>
            </a:r>
            <a:endParaRPr lang="x-none" altLang="en-US" sz="1600" b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51725" y="3716655"/>
            <a:ext cx="575945" cy="1441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7955915" y="3716655"/>
            <a:ext cx="1317625" cy="35623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FF0000"/>
                </a:solidFill>
              </a:rPr>
              <a:t>luminosity</a:t>
            </a:r>
            <a:endParaRPr lang="x-none" altLang="en-US" sz="1600" b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32270" y="3932555"/>
            <a:ext cx="575945" cy="1441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7379970" y="4077335"/>
            <a:ext cx="1788160" cy="35623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FF0000"/>
                </a:solidFill>
              </a:rPr>
              <a:t>MVA method,</a:t>
            </a:r>
            <a:endParaRPr lang="x-none" altLang="en-US" sz="1600" b="0">
              <a:solidFill>
                <a:srgbClr val="FF0000"/>
              </a:solidFill>
            </a:endParaRPr>
          </a:p>
          <a:p>
            <a:r>
              <a:rPr lang="x-none" altLang="en-US" sz="1600" b="0">
                <a:solidFill>
                  <a:srgbClr val="FF0000"/>
                </a:solidFill>
              </a:rPr>
              <a:t>no used here</a:t>
            </a:r>
            <a:endParaRPr lang="x-none" altLang="en-US" sz="1600" b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4025" y="4796790"/>
            <a:ext cx="647700" cy="717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7451725" y="4652645"/>
            <a:ext cx="1950720" cy="7029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400" b="0">
                <a:solidFill>
                  <a:srgbClr val="FF0000"/>
                </a:solidFill>
              </a:rPr>
              <a:t>record everything in file, using when submit jobs</a:t>
            </a:r>
            <a:endParaRPr lang="x-none" altLang="en-US" sz="1400" b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04025" y="4940935"/>
            <a:ext cx="647700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/>
        </p:nvSpPr>
        <p:spPr>
          <a:xfrm>
            <a:off x="7524115" y="5588635"/>
            <a:ext cx="1524635" cy="3467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400" b="0">
                <a:solidFill>
                  <a:srgbClr val="FF0000"/>
                </a:solidFill>
              </a:rPr>
              <a:t>generate plot</a:t>
            </a:r>
            <a:endParaRPr lang="x-none" altLang="en-US" sz="1400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233" y="1484630"/>
            <a:ext cx="7786687" cy="4349750"/>
          </a:xfrm>
        </p:spPr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Var.dat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Cut.dat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flow.dat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path.dat </a:t>
            </a:r>
            <a:r>
              <a:rPr lang="x-none" altLang="en-US">
                <a:sym typeface="+mn-ea"/>
              </a:rPr>
              <a:t> </a:t>
            </a:r>
            <a:endParaRPr lang="x-none" altLang="en-US"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sym typeface="+mn-ea"/>
              </a:rPr>
              <a:t>   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include all above directories</a:t>
            </a:r>
            <a:r>
              <a:rPr lang="x-none" altLang="en-US">
                <a:sym typeface="+mn-ea"/>
              </a:rPr>
              <a:t>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332740"/>
            <a:ext cx="6630670" cy="625030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907540" y="2780665"/>
            <a:ext cx="6603365" cy="164084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9445" y="982980"/>
            <a:ext cx="6598285" cy="165544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31635" y="3284855"/>
            <a:ext cx="159766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basic input</a:t>
            </a:r>
            <a:endParaRPr lang="x-none" altLang="en-US" sz="2400">
              <a:ln w="12700" cmpd="sng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3390" y="1557020"/>
            <a:ext cx="159766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output</a:t>
            </a:r>
            <a:endParaRPr lang="x-none" altLang="en-US" sz="2400">
              <a:ln w="12700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1635" y="4940935"/>
            <a:ext cx="179578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advanced input</a:t>
            </a:r>
            <a:endParaRPr lang="x-none" altLang="en-US" sz="24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18970" y="4586605"/>
            <a:ext cx="6604635" cy="16598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5" y="2853055"/>
            <a:ext cx="6141720" cy="1012825"/>
          </a:xfrm>
        </p:spPr>
        <p:txBody>
          <a:bodyPr/>
          <a:p>
            <a:pPr algn="ctr"/>
            <a:r>
              <a:rPr lang="x-none" altLang="en-US"/>
              <a:t>run the code</a:t>
            </a:r>
            <a:br>
              <a:rPr lang="x-none" altLang="en-US"/>
            </a:br>
            <a:r>
              <a:rPr lang="x-none" altLang="en-US"/>
              <a:t>./BASDA</a:t>
            </a:r>
            <a:endParaRPr lang="x-none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412875"/>
            <a:ext cx="5887720" cy="48812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on screen</a:t>
            </a:r>
            <a:endParaRPr lang="x-none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700530"/>
            <a:ext cx="7786370" cy="385445"/>
          </a:xfrm>
          <a:prstGeom prst="rect">
            <a:avLst/>
          </a:prstGeom>
        </p:spPr>
      </p:pic>
      <p:grpSp>
        <p:nvGrpSpPr>
          <p:cNvPr id="7176" name="Group 7175"/>
          <p:cNvGrpSpPr/>
          <p:nvPr/>
        </p:nvGrpSpPr>
        <p:grpSpPr>
          <a:xfrm>
            <a:off x="971550" y="33242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3068955"/>
            <a:ext cx="4639310" cy="249174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835785" y="1917065"/>
            <a:ext cx="2159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03575" y="1917065"/>
            <a:ext cx="388874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3140710"/>
            <a:ext cx="2757170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90" name="Group 7189"/>
          <p:cNvGrpSpPr/>
          <p:nvPr/>
        </p:nvGrpSpPr>
        <p:grpSpPr>
          <a:xfrm>
            <a:off x="970915" y="25146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772920"/>
            <a:ext cx="7774940" cy="1392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5" y="3716655"/>
            <a:ext cx="3464560" cy="23761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355465" y="332740"/>
            <a:ext cx="373951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olidFill>
                  <a:srgbClr val="FF0000"/>
                </a:solidFill>
                <a:sym typeface="Arial" panose="02080604020202020204" charset="0"/>
              </a:rPr>
              <a:t>origin  /  before cuts  /</a:t>
            </a:r>
            <a:endParaRPr lang="x-none" altLang="en-US" dirty="0">
              <a:solidFill>
                <a:srgbClr val="FF0000"/>
              </a:solidFill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olidFill>
                  <a:srgbClr val="FF0000"/>
                </a:solidFill>
                <a:sym typeface="Arial" panose="02080604020202020204" charset="0"/>
              </a:rPr>
              <a:t>after cuts  /  final</a:t>
            </a:r>
            <a:r>
              <a:rPr lang="x-none" altLang="en-US" dirty="0">
                <a:sym typeface="Arial" panose="02080604020202020204" charset="0"/>
              </a:rPr>
              <a:t> 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plots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each observable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35" y="3716655"/>
            <a:ext cx="3526155" cy="23583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79930" y="3284855"/>
            <a:ext cx="237299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dirty="0">
                <a:sym typeface="Arial" panose="02080604020202020204" charset="0"/>
              </a:rPr>
              <a:t>before A mass cuts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95645" y="3284855"/>
            <a:ext cx="266319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dirty="0">
                <a:sym typeface="Arial" panose="02080604020202020204" charset="0"/>
              </a:rPr>
              <a:t>before H+- mass cuts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96" name="Group 7195"/>
          <p:cNvGrpSpPr/>
          <p:nvPr/>
        </p:nvGrpSpPr>
        <p:grpSpPr>
          <a:xfrm>
            <a:off x="1042670" y="260985"/>
            <a:ext cx="1282066" cy="1435735"/>
            <a:chOff x="0" y="0"/>
            <a:chExt cx="2018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5" y="793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628775"/>
            <a:ext cx="7847330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3212465"/>
            <a:ext cx="4551045" cy="26835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72000" y="476885"/>
            <a:ext cx="412242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observable after its own cut,</a:t>
            </a:r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/>
              <a:t>and after all cuts are preserved</a:t>
            </a:r>
            <a:endParaRPr lang="x-none" altLang="en-US"/>
          </a:p>
          <a:p>
            <a:pPr marL="22225" lvl="0" indent="0" algn="ctr" eaLnBrk="1" latinLnBrk="0" hangingPunct="1"/>
            <a:r>
              <a:rPr lang="x-none" altLang="en-US"/>
              <a:t>for further use</a:t>
            </a:r>
            <a:endParaRPr lang="x-none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15" y="3719830"/>
            <a:ext cx="3324225" cy="21399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14270" y="2708910"/>
            <a:ext cx="17018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after mA cut,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511925" y="3212465"/>
            <a:ext cx="170942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after all cuts,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BASDA</a:t>
              </a:r>
              <a:endParaRPr lang="x-none" altLang="zh-CN" sz="24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84955" y="3144520"/>
            <a:ext cx="4229100" cy="27362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95420" y="5516880"/>
            <a:ext cx="4692650" cy="335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what you need to do in future</a:t>
            </a:r>
            <a:endParaRPr lang="x-none" altLang="en-US" sz="16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9975" y="6092825"/>
            <a:ext cx="4692650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Hope to Save 50% time</a:t>
            </a:r>
            <a:endParaRPr lang="x-none" altLang="en-US">
              <a:ln w="12700" cmpd="sng">
                <a:solidFill>
                  <a:srgbClr val="7030A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>
                <a:sym typeface="+mn-ea"/>
              </a:rPr>
              <a:t>https://github.com/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YancyW</a:t>
            </a:r>
            <a:r>
              <a:rPr lang="x-none" altLang="en-US">
                <a:sym typeface="+mn-ea"/>
              </a:rPr>
              <a:t>/BASDA</a:t>
            </a:r>
            <a:endParaRPr lang="x-none" altLang="en-US"/>
          </a:p>
          <a:p>
            <a:pPr>
              <a:buFont typeface="Wingdings" charset="2"/>
              <a:buChar char=""/>
            </a:pPr>
            <a:r>
              <a:rPr lang="x-none" altLang="en-US"/>
              <a:t>Manuals/Examples: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 sz="2000"/>
              <a:t>mygithub/doc/BASDA_Usage_Example.pdf</a:t>
            </a:r>
            <a:endParaRPr lang="x-none" altLang="en-US" sz="2000"/>
          </a:p>
          <a:p>
            <a:pPr lvl="1"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mygithub/doc/Usage.md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 sz="3200">
                <a:sym typeface="+mn-ea"/>
              </a:rPr>
              <a:t>More tests: </a:t>
            </a:r>
            <a:endParaRPr lang="x-none" altLang="en-US" sz="32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MVA </a:t>
            </a:r>
            <a:endParaRPr lang="x-none" altLang="en-US" sz="20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Code consistency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/>
              <a:t>More functions: </a:t>
            </a:r>
            <a:endParaRPr lang="x-none" altLang="en-US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2-D plots  </a:t>
            </a:r>
            <a:endParaRPr lang="x-none" altLang="en-US" sz="20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statistic </a:t>
            </a:r>
            <a:r>
              <a:rPr lang="x-none" altLang="en-US" sz="2000"/>
              <a:t>(like wsmaker,nplot ... in ATLAS group).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/>
              <a:t>GUI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74725" y="2926715"/>
            <a:ext cx="7922895" cy="36004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650" y="5228590"/>
            <a:ext cx="159766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user code</a:t>
            </a:r>
            <a:endParaRPr lang="x-none" altLang="en-US" sz="24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3072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038475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21300" y="42608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14071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365122"/>
            <a:ext cx="1362710" cy="1057143"/>
            <a:chOff x="0" y="-537"/>
            <a:chExt cx="6530" cy="2631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-537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48615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007"/>
              <a:gd name="adj2" fmla="val 238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59655" y="5444490"/>
            <a:ext cx="3815080" cy="1120775"/>
          </a:xfrm>
          <a:prstGeom prst="corner">
            <a:avLst>
              <a:gd name="adj1" fmla="val 7535"/>
              <a:gd name="adj2" fmla="val 691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920000">
            <a:off x="1158875" y="4556125"/>
            <a:ext cx="4516755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740000">
            <a:off x="2426970" y="2415540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82115" y="1906270"/>
            <a:ext cx="6206971" cy="3225692"/>
            <a:chOff x="1417" y="2565"/>
            <a:chExt cx="12900" cy="6766"/>
          </a:xfrm>
        </p:grpSpPr>
        <p:sp>
          <p:nvSpPr>
            <p:cNvPr id="13315" name="Oval 13314"/>
            <p:cNvSpPr/>
            <p:nvPr/>
          </p:nvSpPr>
          <p:spPr>
            <a:xfrm>
              <a:off x="10042" y="7933"/>
              <a:ext cx="382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316" name="Oval 13315"/>
            <p:cNvSpPr/>
            <p:nvPr/>
          </p:nvSpPr>
          <p:spPr>
            <a:xfrm>
              <a:off x="1877" y="7933"/>
              <a:ext cx="382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317" name="Oval 13316"/>
            <p:cNvSpPr/>
            <p:nvPr/>
          </p:nvSpPr>
          <p:spPr>
            <a:xfrm>
              <a:off x="5807" y="3035"/>
              <a:ext cx="4105" cy="4055"/>
            </a:xfrm>
            <a:prstGeom prst="ellipse">
              <a:avLst/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18" name="Straight Connector 13317"/>
            <p:cNvSpPr/>
            <p:nvPr/>
          </p:nvSpPr>
          <p:spPr>
            <a:xfrm flipH="1" flipV="1">
              <a:off x="6407" y="2905"/>
              <a:ext cx="548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19" name="Straight Connector 13318"/>
            <p:cNvSpPr/>
            <p:nvPr/>
          </p:nvSpPr>
          <p:spPr>
            <a:xfrm flipH="1">
              <a:off x="6415" y="6423"/>
              <a:ext cx="547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0" name="Straight Connector 13319"/>
            <p:cNvSpPr/>
            <p:nvPr/>
          </p:nvSpPr>
          <p:spPr>
            <a:xfrm flipV="1">
              <a:off x="8675" y="2905"/>
              <a:ext cx="547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1" name="Straight Connector 13320"/>
            <p:cNvSpPr/>
            <p:nvPr/>
          </p:nvSpPr>
          <p:spPr>
            <a:xfrm>
              <a:off x="8767" y="6423"/>
              <a:ext cx="548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2" name="Straight Connector 13321"/>
            <p:cNvSpPr/>
            <p:nvPr/>
          </p:nvSpPr>
          <p:spPr>
            <a:xfrm flipH="1" flipV="1">
              <a:off x="5727" y="2905"/>
              <a:ext cx="693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3" name="Straight Connector 13322"/>
            <p:cNvSpPr/>
            <p:nvPr/>
          </p:nvSpPr>
          <p:spPr>
            <a:xfrm flipH="1">
              <a:off x="5750" y="7328"/>
              <a:ext cx="692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4" name="Straight Connector 13323"/>
            <p:cNvSpPr/>
            <p:nvPr/>
          </p:nvSpPr>
          <p:spPr>
            <a:xfrm flipH="1">
              <a:off x="5292" y="5063"/>
              <a:ext cx="105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5" name="Straight Connector 13324"/>
            <p:cNvSpPr/>
            <p:nvPr/>
          </p:nvSpPr>
          <p:spPr>
            <a:xfrm flipV="1">
              <a:off x="9242" y="2905"/>
              <a:ext cx="72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6" name="Straight Connector 13325"/>
            <p:cNvSpPr/>
            <p:nvPr/>
          </p:nvSpPr>
          <p:spPr>
            <a:xfrm>
              <a:off x="9272" y="7328"/>
              <a:ext cx="72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7" name="Straight Connector 13326"/>
            <p:cNvSpPr/>
            <p:nvPr/>
          </p:nvSpPr>
          <p:spPr>
            <a:xfrm>
              <a:off x="9367" y="5063"/>
              <a:ext cx="110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13328" name="Group 13327"/>
            <p:cNvGrpSpPr/>
            <p:nvPr/>
          </p:nvGrpSpPr>
          <p:grpSpPr>
            <a:xfrm>
              <a:off x="1985" y="2565"/>
              <a:ext cx="3775" cy="870"/>
              <a:chOff x="0" y="0"/>
              <a:chExt cx="3774" cy="868"/>
            </a:xfrm>
          </p:grpSpPr>
          <p:sp>
            <p:nvSpPr>
              <p:cNvPr id="13329" name="Rounded Rectangle 13328"/>
              <p:cNvSpPr/>
              <p:nvPr/>
            </p:nvSpPr>
            <p:spPr>
              <a:xfrm>
                <a:off x="0" y="0"/>
                <a:ext cx="3775" cy="8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distribution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0" name="Rounded Rectangle 13329"/>
              <p:cNvSpPr/>
              <p:nvPr/>
            </p:nvSpPr>
            <p:spPr>
              <a:xfrm>
                <a:off x="185" y="55"/>
                <a:ext cx="3392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1" name="Group 13330"/>
            <p:cNvGrpSpPr/>
            <p:nvPr/>
          </p:nvGrpSpPr>
          <p:grpSpPr>
            <a:xfrm>
              <a:off x="10037" y="2565"/>
              <a:ext cx="3775" cy="870"/>
              <a:chOff x="0" y="0"/>
              <a:chExt cx="3774" cy="868"/>
            </a:xfrm>
          </p:grpSpPr>
          <p:sp>
            <p:nvSpPr>
              <p:cNvPr id="13332" name="Rounded Rectangle 13331"/>
              <p:cNvSpPr/>
              <p:nvPr/>
            </p:nvSpPr>
            <p:spPr>
              <a:xfrm>
                <a:off x="0" y="0"/>
                <a:ext cx="3775" cy="8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cut effects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3" name="Rounded Rectangle 13332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4" name="Group 13333"/>
            <p:cNvGrpSpPr/>
            <p:nvPr/>
          </p:nvGrpSpPr>
          <p:grpSpPr>
            <a:xfrm>
              <a:off x="10542" y="4648"/>
              <a:ext cx="3775" cy="865"/>
              <a:chOff x="0" y="0"/>
              <a:chExt cx="3774" cy="866"/>
            </a:xfrm>
          </p:grpSpPr>
          <p:sp>
            <p:nvSpPr>
              <p:cNvPr id="13335" name="Rounded Rectangle 13334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MVA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endParaRPr lang="zh-CN" altLang="en-US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6" name="Rounded Rectangle 13335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7" name="Group 13336"/>
            <p:cNvGrpSpPr/>
            <p:nvPr/>
          </p:nvGrpSpPr>
          <p:grpSpPr>
            <a:xfrm>
              <a:off x="10034" y="6874"/>
              <a:ext cx="3776" cy="866"/>
              <a:chOff x="27" y="-4"/>
              <a:chExt cx="3775" cy="867"/>
            </a:xfrm>
          </p:grpSpPr>
          <p:sp>
            <p:nvSpPr>
              <p:cNvPr id="13338" name="Rounded Rectangle 13337"/>
              <p:cNvSpPr/>
              <p:nvPr/>
            </p:nvSpPr>
            <p:spPr>
              <a:xfrm>
                <a:off x="27" y="-4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combination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9" name="Rounded Rectangle 13338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40" name="Group 13339"/>
            <p:cNvGrpSpPr/>
            <p:nvPr/>
          </p:nvGrpSpPr>
          <p:grpSpPr>
            <a:xfrm>
              <a:off x="1947" y="6878"/>
              <a:ext cx="3775" cy="865"/>
              <a:chOff x="0" y="0"/>
              <a:chExt cx="3774" cy="866"/>
            </a:xfrm>
          </p:grpSpPr>
          <p:sp>
            <p:nvSpPr>
              <p:cNvPr id="13341" name="Rounded Rectangle 13340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cut values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2" name="Rounded Rectangle 13341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43" name="Group 13342"/>
            <p:cNvGrpSpPr/>
            <p:nvPr/>
          </p:nvGrpSpPr>
          <p:grpSpPr>
            <a:xfrm>
              <a:off x="1417" y="4606"/>
              <a:ext cx="3775" cy="865"/>
              <a:chOff x="0" y="0"/>
              <a:chExt cx="3774" cy="866"/>
            </a:xfrm>
          </p:grpSpPr>
          <p:sp>
            <p:nvSpPr>
              <p:cNvPr id="13344" name="Rounded Rectangle 13343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cut orders 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5" name="Rounded Rectangle 13344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3346" name="Oval 13345"/>
            <p:cNvSpPr/>
            <p:nvPr/>
          </p:nvSpPr>
          <p:spPr>
            <a:xfrm>
              <a:off x="6567" y="7668"/>
              <a:ext cx="253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3347" name="Group 13346"/>
            <p:cNvGrpSpPr/>
            <p:nvPr/>
          </p:nvGrpSpPr>
          <p:grpSpPr>
            <a:xfrm>
              <a:off x="6210" y="3395"/>
              <a:ext cx="3307" cy="3308"/>
              <a:chOff x="0" y="0"/>
              <a:chExt cx="2182" cy="2182"/>
            </a:xfrm>
          </p:grpSpPr>
          <p:sp>
            <p:nvSpPr>
              <p:cNvPr id="13348" name="Rounded Rectangle 1334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Observables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9" name="Oval 1334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4" name="Up Arrow Callout 3"/>
            <p:cNvSpPr/>
            <p:nvPr/>
          </p:nvSpPr>
          <p:spPr>
            <a:xfrm>
              <a:off x="6205" y="7549"/>
              <a:ext cx="3416" cy="1782"/>
            </a:xfrm>
            <a:prstGeom prst="upArrowCallout">
              <a:avLst>
                <a:gd name="adj1" fmla="val 15039"/>
                <a:gd name="adj2" fmla="val 20033"/>
                <a:gd name="adj3" fmla="val 25000"/>
                <a:gd name="adj4" fmla="val 6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data structure</a:t>
              </a:r>
              <a:endParaRPr lang="x-none" altLang="en-US"/>
            </a:p>
          </p:txBody>
        </p:sp>
      </p:grpSp>
      <p:sp>
        <p:nvSpPr>
          <p:cNvPr id="6" name="Line Callout 2 5"/>
          <p:cNvSpPr/>
          <p:nvPr/>
        </p:nvSpPr>
        <p:spPr>
          <a:xfrm>
            <a:off x="4715510" y="5661025"/>
            <a:ext cx="2254885" cy="608330"/>
          </a:xfrm>
          <a:prstGeom prst="borderCallout2">
            <a:avLst>
              <a:gd name="adj1" fmla="val -2400"/>
              <a:gd name="adj2" fmla="val 48915"/>
              <a:gd name="adj3" fmla="val -33089"/>
              <a:gd name="adj4" fmla="val 48774"/>
              <a:gd name="adj5" fmla="val -82672"/>
              <a:gd name="adj6" fmla="val 13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 of number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131820" y="5661025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84029"/>
              <a:gd name="adj6" fmla="val 130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39565" y="332740"/>
            <a:ext cx="399288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400"/>
              <a:t>Bad programmers worry about the code. </a:t>
            </a:r>
            <a:endParaRPr lang="en-US" sz="1400"/>
          </a:p>
          <a:p>
            <a:pPr algn="l"/>
            <a:r>
              <a:rPr lang="en-US" sz="1400"/>
              <a:t>Good programmers worry about data structures and their relationships. </a:t>
            </a:r>
            <a:endParaRPr lang="en-US" sz="1400"/>
          </a:p>
          <a:p>
            <a:pPr algn="l"/>
            <a:r>
              <a:rPr lang="en-US" sz="1400"/>
              <a:t>                       </a:t>
            </a:r>
            <a:r>
              <a:rPr lang="x-none" altLang="en-US" sz="1400"/>
              <a:t>--- Linus Torvalds</a:t>
            </a:r>
            <a:endParaRPr lang="x-none" alt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915" y="476885"/>
            <a:ext cx="1101725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84955" y="3143250"/>
            <a:ext cx="4229100" cy="2733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565" y="5228590"/>
            <a:ext cx="1820545" cy="335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user code</a:t>
            </a:r>
            <a:endParaRPr lang="x-none" altLang="en-US" sz="16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85" y="2996565"/>
            <a:ext cx="7621270" cy="1012825"/>
          </a:xfrm>
        </p:spPr>
        <p:txBody>
          <a:bodyPr/>
          <a:p>
            <a:pPr algn="ctr"/>
            <a:r>
              <a:rPr lang="x-none" sz="20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000">
                <a:sym typeface="+mn-ea"/>
              </a:rPr>
              <a:t>eautiful_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nd_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000">
                <a:sym typeface="+mn-ea"/>
              </a:rPr>
              <a:t>imple_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000">
                <a:sym typeface="+mn-ea"/>
              </a:rPr>
              <a:t>rawing_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tificer</a:t>
            </a:r>
            <a:br>
              <a:rPr lang="x-none" altLang="en-US" sz="2000"/>
            </a:br>
            <a:r>
              <a:rPr lang="x-none" altLang="en-US" sz="2000"/>
              <a:t>(BASDA)</a:t>
            </a:r>
            <a:endParaRPr lang="x-none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>
          <a:xfrm>
            <a:off x="899478" y="260985"/>
            <a:ext cx="7786687" cy="1012825"/>
          </a:xfrm>
        </p:spPr>
        <p:txBody>
          <a:bodyPr anchor="ctr"/>
          <a:p>
            <a:pPr lvl="0"/>
            <a:r>
              <a:rPr lang="x-none" sz="2400">
                <a:sym typeface="+mn-ea"/>
              </a:rPr>
              <a:t> </a:t>
            </a:r>
            <a:r>
              <a:rPr lang="x-none" sz="3200">
                <a:sym typeface="+mn-ea"/>
              </a:rPr>
              <a:t>BASDA</a:t>
            </a:r>
            <a:endParaRPr lang="x-none" altLang="x-none" sz="32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116330" y="1198245"/>
            <a:ext cx="3941445" cy="1416685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 --- easy to set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 cohesive, unified style for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    the whole group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116330" y="2564765"/>
            <a:ext cx="3941852" cy="1418436"/>
            <a:chOff x="0" y="0"/>
            <a:chExt cx="9683" cy="2947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163" y="67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20335" y="2780665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115923" y="4004945"/>
            <a:ext cx="3942259" cy="1418436"/>
            <a:chOff x="-1" y="0"/>
            <a:chExt cx="9684" cy="2947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files.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-1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291455" y="4292600"/>
            <a:ext cx="36709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1800">
                <a:cs typeface="+mn-ea"/>
              </a:rPr>
              <a:t>Easy for </a:t>
            </a:r>
            <a:r>
              <a:rPr lang="x-none" sz="1800">
                <a:cs typeface="+mn-ea"/>
              </a:rPr>
              <a:t>comparing</a:t>
            </a:r>
            <a:r>
              <a:rPr lang="en-US" sz="1800">
                <a:cs typeface="+mn-ea"/>
              </a:rPr>
              <a:t> </a:t>
            </a:r>
            <a:r>
              <a:rPr lang="x-none" altLang="en-US" sz="1800">
                <a:cs typeface="+mn-ea"/>
              </a:rPr>
              <a:t>and finding the differences </a:t>
            </a:r>
            <a:endParaRPr lang="x-none" altLang="en-US" sz="1800">
              <a:cs typeface="+mn-ea"/>
            </a:endParaRPr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621030"/>
            <a:ext cx="2808605" cy="18954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16330" y="5372735"/>
            <a:ext cx="3941445" cy="1417955"/>
            <a:chOff x="0" y="0"/>
            <a:chExt cx="9682" cy="2946"/>
          </a:xfrm>
        </p:grpSpPr>
        <p:sp>
          <p:nvSpPr>
            <p:cNvPr id="5" name="Rounded Rectangle 4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6" name="Rounded Rectangle 5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provide many analysis tools,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fulfill most of requirements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4" name="Rounded Rectangle 13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Complete tool sets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5291455" y="5588635"/>
            <a:ext cx="36709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sz="1800">
                <a:cs typeface="+mn-ea"/>
              </a:rPr>
              <a:t>one-click for all analysis and the final results</a:t>
            </a:r>
            <a:r>
              <a:rPr lang="x-none" altLang="en-US" sz="1800">
                <a:cs typeface="+mn-ea"/>
              </a:rPr>
              <a:t> </a:t>
            </a:r>
            <a:endParaRPr lang="x-none" altLang="en-US" sz="1800"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5964</Words>
  <Application>Kingsoft Office WPP</Application>
  <PresentationFormat/>
  <Paragraphs>750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Daily_loose-leaf Binder</vt:lpstr>
      <vt:lpstr>Analysis Tools</vt:lpstr>
      <vt:lpstr>Motivation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 BASDA</vt:lpstr>
      <vt:lpstr>Code structure</vt:lpstr>
      <vt:lpstr>PowerPoint 演示文稿</vt:lpstr>
      <vt:lpstr>Code structure</vt:lpstr>
      <vt:lpstr>input data</vt:lpstr>
      <vt:lpstr>output</vt:lpstr>
      <vt:lpstr>output data</vt:lpstr>
      <vt:lpstr>PowerPoint 演示文稿</vt:lpstr>
      <vt:lpstr>PowerPoint 演示文稿</vt:lpstr>
      <vt:lpstr>PowerPoint 演示文稿</vt:lpstr>
      <vt:lpstr>Conclusion</vt:lpstr>
      <vt:lpstr>Installation</vt:lpstr>
      <vt:lpstr>a quick example</vt:lpstr>
      <vt:lpstr>searching charge Higgs at LHC</vt:lpstr>
      <vt:lpstr>input setting</vt:lpstr>
      <vt:lpstr>input setting</vt:lpstr>
      <vt:lpstr>input setting</vt:lpstr>
      <vt:lpstr>input setting</vt:lpstr>
      <vt:lpstr>input setting</vt:lpstr>
      <vt:lpstr>input setting</vt:lpstr>
      <vt:lpstr>input setting</vt:lpstr>
      <vt:lpstr>input setting</vt:lpstr>
      <vt:lpstr>input setting</vt:lpstr>
      <vt:lpstr>input setting</vt:lpstr>
      <vt:lpstr>a quick example</vt:lpstr>
      <vt:lpstr>input setting</vt:lpstr>
      <vt:lpstr>PowerPoint 演示文稿</vt:lpstr>
      <vt:lpstr>PowerPoint 演示文稿</vt:lpstr>
      <vt:lpstr>PowerPoint 演示文稿</vt:lpstr>
      <vt:lpstr>General Strategy for analysis</vt:lpstr>
      <vt:lpstr>Summary &amp; Future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357</cp:revision>
  <cp:lastPrinted>2018-04-11T09:11:32Z</cp:lastPrinted>
  <dcterms:created xsi:type="dcterms:W3CDTF">2018-04-11T09:11:32Z</dcterms:created>
  <dcterms:modified xsi:type="dcterms:W3CDTF">2018-04-11T09:11:32Z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