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3"/>
    <p:sldId id="522" r:id="rId4"/>
    <p:sldId id="514" r:id="rId5"/>
    <p:sldId id="515" r:id="rId6"/>
    <p:sldId id="516" r:id="rId7"/>
    <p:sldId id="523" r:id="rId8"/>
    <p:sldId id="517" r:id="rId9"/>
    <p:sldId id="518" r:id="rId10"/>
    <p:sldId id="550" r:id="rId11"/>
    <p:sldId id="549" r:id="rId12"/>
    <p:sldId id="330" r:id="rId13"/>
    <p:sldId id="288" r:id="rId14"/>
    <p:sldId id="576" r:id="rId15"/>
    <p:sldId id="552" r:id="rId16"/>
    <p:sldId id="326" r:id="rId17"/>
    <p:sldId id="553" r:id="rId18"/>
    <p:sldId id="325" r:id="rId19"/>
    <p:sldId id="554" r:id="rId20"/>
    <p:sldId id="555" r:id="rId21"/>
    <p:sldId id="556" r:id="rId22"/>
    <p:sldId id="557" r:id="rId23"/>
    <p:sldId id="575" r:id="rId24"/>
    <p:sldId id="327" r:id="rId25"/>
    <p:sldId id="573" r:id="rId26"/>
    <p:sldId id="328" r:id="rId27"/>
    <p:sldId id="574" r:id="rId28"/>
    <p:sldId id="562" r:id="rId29"/>
    <p:sldId id="559" r:id="rId30"/>
    <p:sldId id="568" r:id="rId31"/>
    <p:sldId id="569" r:id="rId32"/>
    <p:sldId id="570" r:id="rId33"/>
    <p:sldId id="571" r:id="rId34"/>
    <p:sldId id="572" r:id="rId35"/>
    <p:sldId id="331" r:id="rId36"/>
    <p:sldId id="337" r:id="rId37"/>
    <p:sldId id="338" r:id="rId38"/>
    <p:sldId id="339" r:id="rId39"/>
    <p:sldId id="340" r:id="rId40"/>
    <p:sldId id="336" r:id="rId41"/>
    <p:sldId id="334" r:id="rId42"/>
    <p:sldId id="335" r:id="rId43"/>
    <p:sldId id="318" r:id="rId44"/>
    <p:sldId id="319" r:id="rId45"/>
    <p:sldId id="270" r:id="rId4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pos="294"/>
        <p:guide pos="5367"/>
        <p:guide orient="horz" pos="2942"/>
        <p:guide pos="2880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notesMaster" Target="notesMasters/notesMaster1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2050" name="Title 2049"/>
          <p:cNvSpPr>
            <a:spLocks noGrp="1"/>
          </p:cNvSpPr>
          <p:nvPr>
            <p:ph type="ctrTitle"/>
          </p:nvPr>
        </p:nvSpPr>
        <p:spPr>
          <a:xfrm>
            <a:off x="962025" y="1628775"/>
            <a:ext cx="7772400" cy="14398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4800" kern="1200">
                <a:effectLst>
                  <a:outerShdw blurRad="38100" dist="38100" dir="2700000">
                    <a:srgbClr val="000000"/>
                  </a:outerShdw>
                </a:effectLst>
                <a:ea typeface="宋体" charset="-122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2051" name="Subtitle 2050"/>
          <p:cNvSpPr>
            <a:spLocks noGrp="1"/>
          </p:cNvSpPr>
          <p:nvPr>
            <p:ph type="subTitle" idx="1"/>
          </p:nvPr>
        </p:nvSpPr>
        <p:spPr>
          <a:xfrm>
            <a:off x="1647825" y="3738563"/>
            <a:ext cx="6400800" cy="1130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b="1" kern="1200">
                <a:solidFill>
                  <a:schemeClr val="bg2"/>
                </a:solidFill>
                <a:ea typeface="宋体" charset="-122"/>
              </a:defRPr>
            </a:lvl1pPr>
            <a:lvl2pPr marL="457200" lvl="1" indent="-4572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2pPr>
            <a:lvl3pPr marL="914400" lvl="2" indent="-9144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3pPr>
            <a:lvl4pPr marL="1371600" lvl="3" indent="-13716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4pPr>
            <a:lvl5pPr marL="1828800" lvl="4" indent="-18288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2052" name="Date Placeholder 2051"/>
          <p:cNvSpPr>
            <a:spLocks noGrp="1"/>
          </p:cNvSpPr>
          <p:nvPr>
            <p:ph type="dt" sz="half" idx="2"/>
          </p:nvPr>
        </p:nvSpPr>
        <p:spPr>
          <a:xfrm>
            <a:off x="962025" y="6100763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endParaRPr lang="zh-CN" altLang="en-US">
              <a:solidFill>
                <a:srgbClr val="A08366"/>
              </a:solidFill>
            </a:endParaRPr>
          </a:p>
        </p:txBody>
      </p:sp>
      <p:sp>
        <p:nvSpPr>
          <p:cNvPr id="2053" name="Footer Placeholder 2052"/>
          <p:cNvSpPr>
            <a:spLocks noGrp="1"/>
          </p:cNvSpPr>
          <p:nvPr>
            <p:ph type="ftr" sz="quarter" idx="3"/>
          </p:nvPr>
        </p:nvSpPr>
        <p:spPr>
          <a:xfrm>
            <a:off x="3400425" y="6100763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endParaRPr lang="zh-CN">
              <a:solidFill>
                <a:srgbClr val="A08366"/>
              </a:solidFill>
            </a:endParaRPr>
          </a:p>
        </p:txBody>
      </p:sp>
      <p:sp>
        <p:nvSpPr>
          <p:cNvPr id="2054" name="Slide Number Placeholder 2053"/>
          <p:cNvSpPr>
            <a:spLocks noGrp="1"/>
          </p:cNvSpPr>
          <p:nvPr>
            <p:ph type="sldNum" sz="quarter" idx="4"/>
          </p:nvPr>
        </p:nvSpPr>
        <p:spPr>
          <a:xfrm>
            <a:off x="6829425" y="6100763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fld id="{9A0DB2DC-4C9A-4742-B13C-FB6460FD3503}" type="slidenum">
              <a:rPr lang="zh-CN">
                <a:solidFill>
                  <a:srgbClr val="A08366"/>
                </a:solidFill>
              </a:rPr>
            </a:fld>
            <a:endParaRPr lang="zh-CN">
              <a:solidFill>
                <a:srgbClr val="A08366"/>
              </a:solidFill>
            </a:endParaRPr>
          </a:p>
        </p:txBody>
      </p:sp>
      <p:sp>
        <p:nvSpPr>
          <p:cNvPr id="2055" name="Straight Connector 2054"/>
          <p:cNvSpPr/>
          <p:nvPr/>
        </p:nvSpPr>
        <p:spPr>
          <a:xfrm>
            <a:off x="973138" y="3141663"/>
            <a:ext cx="7775575" cy="0"/>
          </a:xfrm>
          <a:prstGeom prst="line">
            <a:avLst/>
          </a:prstGeom>
          <a:ln w="508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740128" y="406400"/>
            <a:ext cx="1946672" cy="5543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900113" y="406400"/>
            <a:ext cx="5727165" cy="5543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00113" y="1600200"/>
            <a:ext cx="3815477" cy="434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71323" y="1600200"/>
            <a:ext cx="3815477" cy="434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1026" name="Straight Connector 1025"/>
          <p:cNvSpPr/>
          <p:nvPr/>
        </p:nvSpPr>
        <p:spPr>
          <a:xfrm>
            <a:off x="1016000" y="1600200"/>
            <a:ext cx="7747000" cy="0"/>
          </a:xfrm>
          <a:prstGeom prst="line">
            <a:avLst/>
          </a:prstGeom>
          <a:ln w="31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027" name="Date Placeholder 1026"/>
          <p:cNvSpPr>
            <a:spLocks noGrp="1"/>
          </p:cNvSpPr>
          <p:nvPr>
            <p:ph type="dt" sz="half" idx="2"/>
          </p:nvPr>
        </p:nvSpPr>
        <p:spPr>
          <a:xfrm>
            <a:off x="990600" y="60960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1028" name="Footer Placeholder 1027"/>
          <p:cNvSpPr>
            <a:spLocks noGrp="1"/>
          </p:cNvSpPr>
          <p:nvPr>
            <p:ph type="ftr" sz="quarter" idx="3"/>
          </p:nvPr>
        </p:nvSpPr>
        <p:spPr>
          <a:xfrm>
            <a:off x="3429000" y="60960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1029" name="Slide Number Placeholder 1028"/>
          <p:cNvSpPr>
            <a:spLocks noGrp="1"/>
          </p:cNvSpPr>
          <p:nvPr>
            <p:ph type="sldNum" sz="quarter" idx="4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  <p:sp>
        <p:nvSpPr>
          <p:cNvPr id="1030" name="Title 1029"/>
          <p:cNvSpPr>
            <a:spLocks noGrp="1"/>
          </p:cNvSpPr>
          <p:nvPr>
            <p:ph type="title"/>
          </p:nvPr>
        </p:nvSpPr>
        <p:spPr>
          <a:xfrm>
            <a:off x="900113" y="406400"/>
            <a:ext cx="7786687" cy="10128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31" name="Text Placeholder 1030"/>
          <p:cNvSpPr>
            <a:spLocks noGrp="1"/>
          </p:cNvSpPr>
          <p:nvPr>
            <p:ph type="body" idx="1"/>
          </p:nvPr>
        </p:nvSpPr>
        <p:spPr>
          <a:xfrm>
            <a:off x="900113" y="1600200"/>
            <a:ext cx="7786687" cy="43497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p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p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4097"/>
          <p:cNvSpPr>
            <a:spLocks noGrp="1"/>
          </p:cNvSpPr>
          <p:nvPr>
            <p:ph type="ctrTitle"/>
          </p:nvPr>
        </p:nvSpPr>
        <p:spPr/>
        <p:txBody>
          <a:bodyPr anchor="ctr"/>
          <a:p>
            <a:pPr lvl="0" algn="ctr"/>
            <a:r>
              <a:rPr lang="x-none" sz="2400">
                <a:solidFill>
                  <a:srgbClr val="FF0000"/>
                </a:solidFill>
                <a:sym typeface="+mn-ea"/>
              </a:rPr>
              <a:t>B</a:t>
            </a:r>
            <a:r>
              <a:rPr lang="x-none" sz="2400">
                <a:sym typeface="+mn-ea"/>
              </a:rPr>
              <a:t>eautiful_</a:t>
            </a:r>
            <a:r>
              <a:rPr lang="x-none" sz="2400">
                <a:solidFill>
                  <a:srgbClr val="FF0000"/>
                </a:solidFill>
                <a:sym typeface="+mn-ea"/>
              </a:rPr>
              <a:t>A</a:t>
            </a:r>
            <a:r>
              <a:rPr lang="x-none" sz="2400">
                <a:sym typeface="+mn-ea"/>
              </a:rPr>
              <a:t>nd_</a:t>
            </a:r>
            <a:r>
              <a:rPr lang="x-none" sz="2400">
                <a:solidFill>
                  <a:srgbClr val="FF0000"/>
                </a:solidFill>
                <a:sym typeface="+mn-ea"/>
              </a:rPr>
              <a:t>S</a:t>
            </a:r>
            <a:r>
              <a:rPr lang="x-none" sz="2400">
                <a:sym typeface="+mn-ea"/>
              </a:rPr>
              <a:t>imple_</a:t>
            </a:r>
            <a:r>
              <a:rPr lang="x-none" sz="2400">
                <a:solidFill>
                  <a:srgbClr val="FF0000"/>
                </a:solidFill>
                <a:sym typeface="+mn-ea"/>
              </a:rPr>
              <a:t>D</a:t>
            </a:r>
            <a:r>
              <a:rPr lang="x-none" sz="2400">
                <a:sym typeface="+mn-ea"/>
              </a:rPr>
              <a:t>rawing_</a:t>
            </a:r>
            <a:r>
              <a:rPr lang="x-none" sz="2400">
                <a:solidFill>
                  <a:srgbClr val="FF0000"/>
                </a:solidFill>
                <a:sym typeface="+mn-ea"/>
              </a:rPr>
              <a:t>A</a:t>
            </a:r>
            <a:r>
              <a:rPr lang="x-none" sz="2400">
                <a:sym typeface="+mn-ea"/>
              </a:rPr>
              <a:t>tificer</a:t>
            </a:r>
            <a:endParaRPr lang="x-none" sz="2400">
              <a:sym typeface="+mn-ea"/>
            </a:endParaRPr>
          </a:p>
          <a:p>
            <a:pPr lvl="0" algn="ctr"/>
            <a:r>
              <a:rPr lang="x-none" sz="2400">
                <a:sym typeface="+mn-ea"/>
              </a:rPr>
              <a:t>(</a:t>
            </a:r>
            <a:r>
              <a:rPr lang="x-none" sz="2400">
                <a:solidFill>
                  <a:srgbClr val="FF0000"/>
                </a:solidFill>
                <a:sym typeface="+mn-ea"/>
              </a:rPr>
              <a:t>BASDA</a:t>
            </a:r>
            <a:r>
              <a:rPr lang="x-none" sz="2400">
                <a:sym typeface="+mn-ea"/>
              </a:rPr>
              <a:t>)</a:t>
            </a:r>
            <a:endParaRPr lang="x-none" sz="2400" b="0">
              <a:latin typeface="Arial Unicode MS" charset="-122"/>
              <a:ea typeface="Arial Unicode MS" charset="-122"/>
              <a:sym typeface="+mn-ea"/>
            </a:endParaRPr>
          </a:p>
        </p:txBody>
      </p:sp>
      <p:sp>
        <p:nvSpPr>
          <p:cNvPr id="4099" name="Subtitle 4098"/>
          <p:cNvSpPr>
            <a:spLocks noGrp="1"/>
          </p:cNvSpPr>
          <p:nvPr>
            <p:ph type="subTitle" idx="1"/>
          </p:nvPr>
        </p:nvSpPr>
        <p:spPr>
          <a:xfrm>
            <a:off x="1331595" y="3429000"/>
            <a:ext cx="7348220" cy="1130300"/>
          </a:xfrm>
        </p:spPr>
        <p:txBody>
          <a:bodyPr anchor="ctr"/>
          <a:p>
            <a:pPr lvl="0" algn="ctr"/>
            <a:r>
              <a:rPr lang="x-none" sz="2400"/>
              <a:t>usage --- example</a:t>
            </a:r>
            <a:endParaRPr lang="x-none" sz="2400"/>
          </a:p>
        </p:txBody>
      </p:sp>
      <p:sp>
        <p:nvSpPr>
          <p:cNvPr id="2" name="Subtitle 4098"/>
          <p:cNvSpPr>
            <a:spLocks noGrp="1"/>
          </p:cNvSpPr>
          <p:nvPr/>
        </p:nvSpPr>
        <p:spPr>
          <a:xfrm>
            <a:off x="1403985" y="5012690"/>
            <a:ext cx="7348220" cy="1130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3200" b="1" i="0" u="none" kern="1200" baseline="0">
                <a:solidFill>
                  <a:schemeClr val="bg2"/>
                </a:solidFill>
                <a:latin typeface="+mn-lt"/>
                <a:ea typeface="宋体" charset="-122"/>
                <a:cs typeface="+mn-cs"/>
              </a:defRPr>
            </a:lvl1pPr>
            <a:lvl2pPr marL="457200" lvl="1" indent="-4572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8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2pPr>
            <a:lvl3pPr marL="914400" lvl="2" indent="-9144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4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3pPr>
            <a:lvl4pPr marL="1371600" lvl="3" indent="-13716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0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4pPr>
            <a:lvl5pPr marL="1828800" lvl="4" indent="-18288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0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5pPr>
            <a:lvl6pPr marL="2514600" lvl="5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x-none" sz="2400"/>
              <a:t>Yan Wang</a:t>
            </a:r>
            <a:endParaRPr lang="x-none" sz="2400"/>
          </a:p>
          <a:p>
            <a:pPr lvl="0" algn="ctr"/>
            <a:r>
              <a:rPr lang="x-none" sz="1600"/>
              <a:t>11-04-2018</a:t>
            </a:r>
            <a:endParaRPr lang="x-none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2800"/>
              <a:t>searching charge Higgs at LHC</a:t>
            </a:r>
            <a:endParaRPr lang="x-none" alt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sig:  </a:t>
            </a:r>
            <a:r>
              <a:rPr lang="x-none" altLang="en-US">
                <a:sym typeface="+mn-ea"/>
              </a:rPr>
              <a:t>pp-&gt;tj-&gt;H</a:t>
            </a:r>
            <a:r>
              <a:rPr lang="x-none" altLang="en-US" baseline="30000">
                <a:sym typeface="+mn-ea"/>
              </a:rPr>
              <a:t>+</a:t>
            </a:r>
            <a:r>
              <a:rPr lang="x-none" altLang="en-US">
                <a:sym typeface="+mn-ea"/>
              </a:rPr>
              <a:t>bj-&gt;AWbj-&gt;</a:t>
            </a:r>
            <a:r>
              <a:rPr lang="x-none" altLang="en-US">
                <a:cs typeface="Noto Sans CJK SC" charset="0"/>
                <a:sym typeface="+mn-ea"/>
              </a:rPr>
              <a:t>ττWbj</a:t>
            </a:r>
            <a:r>
              <a:rPr lang="x-none" altLang="en-US"/>
              <a:t> </a:t>
            </a:r>
            <a:endParaRPr lang="x-none" altLang="en-US"/>
          </a:p>
          <a:p>
            <a:r>
              <a:rPr lang="x-none" altLang="en-US"/>
              <a:t>bkg: </a:t>
            </a:r>
            <a:r>
              <a:rPr lang="x-none">
                <a:sym typeface="+mn-ea"/>
              </a:rPr>
              <a:t>W</a:t>
            </a:r>
            <a:r>
              <a:rPr lang="x-none">
                <a:cs typeface="Noto Sans CJK SC" charset="0"/>
                <a:sym typeface="+mn-ea"/>
              </a:rPr>
              <a:t>ττ, </a:t>
            </a:r>
            <a:r>
              <a:rPr lang="x-none">
                <a:sym typeface="+mn-ea"/>
              </a:rPr>
              <a:t>tt(l,sl),tllj(tj</a:t>
            </a:r>
            <a:r>
              <a:rPr lang="x-none">
                <a:cs typeface="Noto Sans CJK SC" charset="0"/>
                <a:sym typeface="+mn-ea"/>
              </a:rPr>
              <a:t>ττ,</a:t>
            </a:r>
            <a:r>
              <a:rPr lang="x-none">
                <a:sym typeface="+mn-ea"/>
              </a:rPr>
              <a:t>ttll)</a:t>
            </a:r>
            <a:endParaRPr lang="x-none">
              <a:sym typeface="+mn-ea"/>
            </a:endParaRPr>
          </a:p>
          <a:p>
            <a:endParaRPr lang="x-none" altLang="en-US"/>
          </a:p>
          <a:p>
            <a:r>
              <a:rPr lang="x-none" altLang="en-US"/>
              <a:t>identification cuts</a:t>
            </a:r>
            <a:endParaRPr lang="x-none" altLang="en-US"/>
          </a:p>
          <a:p>
            <a:pPr lvl="1"/>
            <a:r>
              <a:rPr lang="x-none" altLang="en-US">
                <a:sym typeface="+mn-ea"/>
              </a:rPr>
              <a:t>lep=1, </a:t>
            </a:r>
            <a:r>
              <a:rPr lang="x-none">
                <a:cs typeface="Noto Sans CJK SC" charset="0"/>
                <a:sym typeface="+mn-ea"/>
              </a:rPr>
              <a:t>τ jet=2, jet&gt;=1, </a:t>
            </a:r>
            <a:r>
              <a:rPr lang="x-none" altLang="en-US"/>
              <a:t> pt, eta cuts</a:t>
            </a:r>
            <a:endParaRPr lang="x-none" altLang="en-US"/>
          </a:p>
          <a:p>
            <a:r>
              <a:rPr lang="x-none" altLang="en-US"/>
              <a:t>invariant mass cut</a:t>
            </a:r>
            <a:endParaRPr lang="x-none" altLang="en-US"/>
          </a:p>
          <a:p>
            <a:pPr lvl="1"/>
            <a:r>
              <a:rPr lang="x-none">
                <a:sym typeface="+mn-ea"/>
              </a:rPr>
              <a:t>m</a:t>
            </a:r>
            <a:r>
              <a:rPr lang="x-none" baseline="-25000">
                <a:sym typeface="+mn-ea"/>
              </a:rPr>
              <a:t>A</a:t>
            </a:r>
            <a:r>
              <a:rPr lang="x-none">
                <a:sym typeface="+mn-ea"/>
              </a:rPr>
              <a:t> , m</a:t>
            </a:r>
            <a:r>
              <a:rPr lang="x-none" baseline="-25000">
                <a:sym typeface="+mn-ea"/>
              </a:rPr>
              <a:t>H+-</a:t>
            </a:r>
            <a:endParaRPr lang="x-none" altLang="en-US" baseline="-25000">
              <a:sym typeface="+mn-ea"/>
            </a:endParaRPr>
          </a:p>
          <a:p>
            <a:endParaRPr lang="x-none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145" y="2997835"/>
            <a:ext cx="4551045" cy="1012825"/>
          </a:xfrm>
        </p:spPr>
        <p:txBody>
          <a:bodyPr/>
          <a:p>
            <a:r>
              <a:rPr lang="x-none" altLang="en-US"/>
              <a:t>input example</a:t>
            </a:r>
            <a:endParaRPr lang="x-none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5" name="PubChord"/>
          <p:cNvSpPr>
            <a:spLocks noEditPoints="1"/>
          </p:cNvSpPr>
          <p:nvPr/>
        </p:nvSpPr>
        <p:spPr>
          <a:xfrm rot="18900000">
            <a:off x="5368290" y="3890645"/>
            <a:ext cx="1262063" cy="1263650"/>
          </a:xfrm>
          <a:custGeom>
            <a:avLst/>
            <a:gdLst>
              <a:gd name="A1" fmla="val -7490558"/>
              <a:gd name="A2" fmla="val 2121781"/>
              <a:gd name="G0" fmla="+- 0 0 0"/>
              <a:gd name="G1" fmla="sin 10800 A1"/>
              <a:gd name="G2" fmla="cos 10800 A1"/>
              <a:gd name="G3" fmla="sin 10800 A2"/>
              <a:gd name="G4" fmla="cos 10800 A2"/>
              <a:gd name="G5" fmla="+- G1 10800 0"/>
              <a:gd name="G6" fmla="+- G2 10800 0"/>
              <a:gd name="G7" fmla="+- G3 10800 0"/>
              <a:gd name="G8" fmla="+- G4 10800 0"/>
              <a:gd name="G9" fmla="+- 10800 0 0"/>
              <a:gd name="G10" fmla="pin G5 G7 0"/>
              <a:gd name="G11" fmla="pin G6 G8 0"/>
            </a:gdLst>
            <a:ahLst/>
            <a:cxnLst>
              <a:cxn ang="0">
                <a:pos x="G6" y="G5"/>
              </a:cxn>
              <a:cxn ang="0">
                <a:pos x="G11" y="G10"/>
              </a:cxn>
              <a:cxn ang="0">
                <a:pos x="G8" y="G7"/>
              </a:cxn>
            </a:cxnLst>
            <a:pathLst>
              <a:path w="21600" h="21600">
                <a:moveTo>
                  <a:pt x="4630" y="1936"/>
                </a:moveTo>
                <a:arcTo wR="10800" hR="10800" stAng="-7490708" swAng="-11987578"/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540000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grpSp>
        <p:nvGrpSpPr>
          <p:cNvPr id="7190" name="Group 7189"/>
          <p:cNvGrpSpPr/>
          <p:nvPr/>
        </p:nvGrpSpPr>
        <p:grpSpPr>
          <a:xfrm>
            <a:off x="5362576" y="3860800"/>
            <a:ext cx="1291263" cy="1435735"/>
            <a:chOff x="-2" y="0"/>
            <a:chExt cx="2035" cy="2260"/>
          </a:xfrm>
        </p:grpSpPr>
        <p:sp>
          <p:nvSpPr>
            <p:cNvPr id="7192" name="Oval 7191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1" name="Oval 7190"/>
            <p:cNvSpPr/>
            <p:nvPr/>
          </p:nvSpPr>
          <p:spPr>
            <a:xfrm>
              <a:off x="87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3" name="Oval 7192"/>
            <p:cNvSpPr/>
            <p:nvPr/>
          </p:nvSpPr>
          <p:spPr>
            <a:xfrm>
              <a:off x="455" y="15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4" name="Oval 7193"/>
            <p:cNvSpPr/>
            <p:nvPr/>
          </p:nvSpPr>
          <p:spPr>
            <a:xfrm>
              <a:off x="25" y="585"/>
              <a:ext cx="1967" cy="54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5" name="Text Box 7194"/>
            <p:cNvSpPr txBox="1"/>
            <p:nvPr/>
          </p:nvSpPr>
          <p:spPr>
            <a:xfrm>
              <a:off x="-2" y="567"/>
              <a:ext cx="2035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1400" b="1">
                  <a:latin typeface="Arial" panose="02080604020202020204" charset="0"/>
                  <a:ea typeface="微软繁黑体" pitchFamily="2" charset="-122"/>
                </a:rPr>
                <a:t>observable</a:t>
              </a:r>
              <a:endParaRPr lang="x-none" sz="14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sp>
        <p:nvSpPr>
          <p:cNvPr id="7170" name="Title 7169" descr="dc2d5118a1124d349b63e8c9025f6cd2# #矩形 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input data</a:t>
            </a:r>
            <a:endParaRPr lang="x-none" altLang="en-US" sz="3200" dirty="0"/>
          </a:p>
        </p:txBody>
      </p:sp>
      <p:sp>
        <p:nvSpPr>
          <p:cNvPr id="7171" name="AutoShape 19"/>
          <p:cNvSpPr/>
          <p:nvPr/>
        </p:nvSpPr>
        <p:spPr>
          <a:xfrm>
            <a:off x="3131503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sort A: file 1,2</a:t>
            </a:r>
            <a:endParaRPr lang="x-none" altLang="zh-CN" sz="14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sortB: file 3,</a:t>
            </a:r>
            <a:endParaRPr lang="x-none" altLang="zh-CN" sz="14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sortC: file 4,5,6</a:t>
            </a:r>
            <a:endParaRPr lang="x-none" altLang="zh-CN" sz="16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2" name="AutoShape 19"/>
          <p:cNvSpPr/>
          <p:nvPr/>
        </p:nvSpPr>
        <p:spPr>
          <a:xfrm>
            <a:off x="5291455" y="1628775"/>
            <a:ext cx="1590675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name,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figure setting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for this obs,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cut,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</p:txBody>
      </p:sp>
      <p:sp>
        <p:nvSpPr>
          <p:cNvPr id="7173" name="AutoShape 19"/>
          <p:cNvSpPr/>
          <p:nvPr/>
        </p:nvSpPr>
        <p:spPr>
          <a:xfrm>
            <a:off x="7235825" y="1628775"/>
            <a:ext cx="1589088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which event 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for running,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all,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the first 100,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101-303...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4" name="AutoShape 19"/>
          <p:cNvSpPr/>
          <p:nvPr/>
        </p:nvSpPr>
        <p:spPr>
          <a:xfrm>
            <a:off x="973138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which file for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analysis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  <p:grpSp>
        <p:nvGrpSpPr>
          <p:cNvPr id="7176" name="Group 7175"/>
          <p:cNvGrpSpPr/>
          <p:nvPr/>
        </p:nvGrpSpPr>
        <p:grpSpPr>
          <a:xfrm>
            <a:off x="3276600" y="3789363"/>
            <a:ext cx="1243013" cy="1454785"/>
            <a:chOff x="0" y="0"/>
            <a:chExt cx="1957" cy="2291"/>
          </a:xfrm>
        </p:grpSpPr>
        <p:sp>
          <p:nvSpPr>
            <p:cNvPr id="7177" name="Oval 7176"/>
            <p:cNvSpPr/>
            <p:nvPr/>
          </p:nvSpPr>
          <p:spPr>
            <a:xfrm>
              <a:off x="72" y="150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8" name="Oval 7177"/>
            <p:cNvSpPr/>
            <p:nvPr/>
          </p:nvSpPr>
          <p:spPr>
            <a:xfrm>
              <a:off x="0" y="1"/>
              <a:ext cx="1957" cy="195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79" name="PubChord"/>
            <p:cNvSpPr>
              <a:spLocks noEditPoints="1"/>
            </p:cNvSpPr>
            <p:nvPr/>
          </p:nvSpPr>
          <p:spPr>
            <a:xfrm rot="18900000">
              <a:off x="7" y="0"/>
              <a:ext cx="1950" cy="1947"/>
            </a:xfrm>
            <a:custGeom>
              <a:avLst/>
              <a:gdLst>
                <a:gd name="A1" fmla="val -8672474"/>
                <a:gd name="A2" fmla="val 3374613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2003" y="4535"/>
                  </a:moveTo>
                  <a:arcTo wR="10800" hR="10800" stAng="-8672290" swAng="-955308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0" name="Oval 7179"/>
            <p:cNvSpPr/>
            <p:nvPr/>
          </p:nvSpPr>
          <p:spPr>
            <a:xfrm>
              <a:off x="22" y="883"/>
              <a:ext cx="1917" cy="5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1" name="Oval 7180"/>
            <p:cNvSpPr/>
            <p:nvPr/>
          </p:nvSpPr>
          <p:spPr>
            <a:xfrm>
              <a:off x="442" y="13"/>
              <a:ext cx="1080" cy="842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2" name="Text Box 7181"/>
            <p:cNvSpPr txBox="1"/>
            <p:nvPr/>
          </p:nvSpPr>
          <p:spPr>
            <a:xfrm>
              <a:off x="112" y="679"/>
              <a:ext cx="1616" cy="105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 algn="l"/>
              <a:r>
                <a:rPr lang="x-none" altLang="zh-CN" dirty="0">
                  <a:sym typeface="+mn-ea"/>
                </a:rPr>
                <a:t>classify</a:t>
              </a:r>
              <a:endParaRPr lang="x-none" altLang="zh-CN" b="1" dirty="0">
                <a:latin typeface="Arial" panose="02080604020202020204" charset="0"/>
                <a:ea typeface="微软繁黑体" pitchFamily="2" charset="-122"/>
                <a:sym typeface="+mn-ea"/>
              </a:endParaRPr>
            </a:p>
            <a:p>
              <a:pPr lvl="0"/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83" name="Group 7182"/>
          <p:cNvGrpSpPr/>
          <p:nvPr/>
        </p:nvGrpSpPr>
        <p:grpSpPr>
          <a:xfrm>
            <a:off x="1116013" y="3860800"/>
            <a:ext cx="1243012" cy="1435735"/>
            <a:chOff x="0" y="0"/>
            <a:chExt cx="1958" cy="2261"/>
          </a:xfrm>
        </p:grpSpPr>
        <p:sp>
          <p:nvSpPr>
            <p:cNvPr id="7184" name="Oval 7183"/>
            <p:cNvSpPr/>
            <p:nvPr/>
          </p:nvSpPr>
          <p:spPr>
            <a:xfrm>
              <a:off x="43" y="147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5" name="Oval 7184"/>
            <p:cNvSpPr/>
            <p:nvPr/>
          </p:nvSpPr>
          <p:spPr>
            <a:xfrm>
              <a:off x="0" y="1"/>
              <a:ext cx="1958" cy="195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6" name="PubChord"/>
            <p:cNvSpPr>
              <a:spLocks noEditPoints="1"/>
            </p:cNvSpPr>
            <p:nvPr/>
          </p:nvSpPr>
          <p:spPr>
            <a:xfrm rot="18900000">
              <a:off x="2" y="0"/>
              <a:ext cx="1950" cy="1945"/>
            </a:xfrm>
            <a:custGeom>
              <a:avLst/>
              <a:gdLst>
                <a:gd name="A1" fmla="val -10304160"/>
                <a:gd name="A2" fmla="val 4812516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12" y="9248"/>
                  </a:moveTo>
                  <a:arcTo wR="10800" hR="10800" stAng="-10303956" swAng="-648335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7" name="Oval 7186"/>
            <p:cNvSpPr/>
            <p:nvPr/>
          </p:nvSpPr>
          <p:spPr>
            <a:xfrm>
              <a:off x="170" y="1281"/>
              <a:ext cx="1612" cy="43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8" name="Oval 7187"/>
            <p:cNvSpPr/>
            <p:nvPr/>
          </p:nvSpPr>
          <p:spPr>
            <a:xfrm>
              <a:off x="442" y="8"/>
              <a:ext cx="1080" cy="843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9" name="Text Box 7188"/>
            <p:cNvSpPr txBox="1"/>
            <p:nvPr/>
          </p:nvSpPr>
          <p:spPr>
            <a:xfrm>
              <a:off x="453" y="651"/>
              <a:ext cx="1007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file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96" name="Group 7195"/>
          <p:cNvGrpSpPr/>
          <p:nvPr/>
        </p:nvGrpSpPr>
        <p:grpSpPr>
          <a:xfrm>
            <a:off x="7451725" y="3860800"/>
            <a:ext cx="1280160" cy="1435735"/>
            <a:chOff x="0" y="0"/>
            <a:chExt cx="2015" cy="2260"/>
          </a:xfrm>
        </p:grpSpPr>
        <p:sp>
          <p:nvSpPr>
            <p:cNvPr id="7197" name="Oval 7196"/>
            <p:cNvSpPr/>
            <p:nvPr/>
          </p:nvSpPr>
          <p:spPr>
            <a:xfrm>
              <a:off x="53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8" name="Oval 7197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solidFill>
              <a:schemeClr val="bg2">
                <a:alpha val="100000"/>
              </a:schemeClr>
            </a:solidFill>
            <a:ln w="9525">
              <a:noFill/>
            </a:ln>
          </p:spPr>
          <p:txBody>
            <a:bodyPr vert="horz" wrap="none" anchor="ctr"/>
            <a:p>
              <a:pPr lvl="0" algn="ctr"/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9" name="PubChord"/>
            <p:cNvSpPr>
              <a:spLocks noEditPoints="1"/>
            </p:cNvSpPr>
            <p:nvPr/>
          </p:nvSpPr>
          <p:spPr>
            <a:xfrm rot="18900000">
              <a:off x="9" y="14"/>
              <a:ext cx="2000" cy="1998"/>
            </a:xfrm>
            <a:custGeom>
              <a:avLst/>
              <a:gdLst>
                <a:gd name="A1" fmla="val -5519621"/>
                <a:gd name="A2" fmla="val -25561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0424" y="7"/>
                  </a:moveTo>
                  <a:arcTo wR="10800" hR="10800" stAng="-5519703" swAng="-16106082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200" name="Oval 7199"/>
            <p:cNvSpPr/>
            <p:nvPr/>
          </p:nvSpPr>
          <p:spPr>
            <a:xfrm>
              <a:off x="267" y="142"/>
              <a:ext cx="1478" cy="43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201" name="Oval 7200"/>
            <p:cNvSpPr/>
            <p:nvPr/>
          </p:nvSpPr>
          <p:spPr>
            <a:xfrm>
              <a:off x="455" y="0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3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202" name="Text Box 7201"/>
            <p:cNvSpPr txBox="1"/>
            <p:nvPr/>
          </p:nvSpPr>
          <p:spPr>
            <a:xfrm>
              <a:off x="0" y="794"/>
              <a:ext cx="488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 algn="l"/>
              <a:endParaRPr lang="x-none" altLang="zh-CN" sz="1400" b="1" dirty="0">
                <a:latin typeface="Arial" panose="02080604020202020204" charset="0"/>
                <a:ea typeface="微软繁黑体" pitchFamily="2" charset="-122"/>
                <a:sym typeface="+mn-ea"/>
              </a:endParaRPr>
            </a:p>
          </p:txBody>
        </p:sp>
      </p:grpSp>
      <p:sp>
        <p:nvSpPr>
          <p:cNvPr id="7203" name="Right Arrow 7202"/>
          <p:cNvSpPr/>
          <p:nvPr/>
        </p:nvSpPr>
        <p:spPr>
          <a:xfrm>
            <a:off x="2339975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4" name="Right Arrow 7203"/>
          <p:cNvSpPr/>
          <p:nvPr/>
        </p:nvSpPr>
        <p:spPr>
          <a:xfrm>
            <a:off x="4356100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5" name="Right Arrow 7204"/>
          <p:cNvSpPr/>
          <p:nvPr/>
        </p:nvSpPr>
        <p:spPr>
          <a:xfrm>
            <a:off x="6516688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667625" y="4436745"/>
            <a:ext cx="83312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event</a:t>
            </a:r>
            <a:endParaRPr lang="x-none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input setting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x-none" altLang="en-US" sz="2400">
                <a:solidFill>
                  <a:srgbClr val="FF0000"/>
                </a:solidFill>
              </a:rPr>
              <a:t>generate root files with </a:t>
            </a:r>
            <a:endParaRPr lang="x-none" alt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en-US" sz="2400">
                <a:solidFill>
                  <a:srgbClr val="FF0000"/>
                </a:solidFill>
              </a:rPr>
              <a:t>observables for each channels.</a:t>
            </a:r>
            <a:endParaRPr lang="x-none" alt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en-US" sz="2400"/>
              <a:t>     </a:t>
            </a:r>
            <a:endParaRPr lang="x-none" altLang="en-US" sz="2400"/>
          </a:p>
          <a:p>
            <a:pPr marL="0" indent="0">
              <a:buNone/>
            </a:pPr>
            <a:r>
              <a:rPr lang="x-none" altLang="en-US" sz="2400"/>
              <a:t>   Here, weight = 0 for this example</a:t>
            </a:r>
            <a:endParaRPr lang="x-none" alt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3390" y="836930"/>
            <a:ext cx="2171065" cy="55302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6510" y="2781300"/>
            <a:ext cx="5556885" cy="21672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input setting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x-none" altLang="en-US"/>
              <a:t>generate root file</a:t>
            </a:r>
            <a:endParaRPr lang="x-none" altLang="en-US"/>
          </a:p>
          <a:p>
            <a:pPr marL="514350" indent="-514350">
              <a:buAutoNum type="arabicPeriod"/>
            </a:pPr>
            <a:r>
              <a:rPr lang="x-none" altLang="en-US">
                <a:solidFill>
                  <a:srgbClr val="FF0000"/>
                </a:solidFill>
                <a:sym typeface="+mn-ea"/>
              </a:rPr>
              <a:t>edit input file: xection.dat</a:t>
            </a:r>
            <a:endParaRPr lang="x-none" altLang="en-US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endParaRPr lang="x-none" alt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051685" y="3284855"/>
            <a:ext cx="93599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1043940" y="3068955"/>
            <a:ext cx="12268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signal</a:t>
            </a:r>
            <a:endParaRPr lang="x-none" alt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979930" y="4004945"/>
            <a:ext cx="863600" cy="14351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1043940" y="4004945"/>
            <a:ext cx="12268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bkgs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2987675" y="5372735"/>
            <a:ext cx="15316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tt_{l}^{l}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5075555" y="5372735"/>
            <a:ext cx="15316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tt_{sl}^{l}</a:t>
            </a:r>
            <a:endParaRPr lang="x-none" alt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475740" y="5732780"/>
            <a:ext cx="1511935" cy="43180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115695" y="6164580"/>
            <a:ext cx="15316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class name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3060065" y="6164580"/>
            <a:ext cx="15316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user name</a:t>
            </a:r>
            <a:endParaRPr lang="x-none" alt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91865" y="5732780"/>
            <a:ext cx="71755" cy="43180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83710" y="5732780"/>
            <a:ext cx="720090" cy="3600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4572000" y="6164580"/>
            <a:ext cx="21456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sub class name</a:t>
            </a:r>
            <a:endParaRPr lang="x-none" alt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739380" y="4725035"/>
            <a:ext cx="504190" cy="71945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7019925" y="5444490"/>
            <a:ext cx="214566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weight=0 in root file, so tell the xsection here.</a:t>
            </a:r>
            <a:endParaRPr lang="x-none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971550" y="4940935"/>
            <a:ext cx="53860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channel name:  </a:t>
            </a:r>
            <a:r>
              <a:rPr lang="x-none" altLang="en-US">
                <a:sym typeface="+mn-ea"/>
              </a:rPr>
              <a:t>format is  </a:t>
            </a:r>
            <a:r>
              <a:rPr lang="x-none" altLang="en-US">
                <a:solidFill>
                  <a:srgbClr val="0070C0"/>
                </a:solidFill>
                <a:sym typeface="+mn-ea"/>
              </a:rPr>
              <a:t> </a:t>
            </a:r>
            <a:r>
              <a:rPr lang="x-none" altLang="en-US">
                <a:solidFill>
                  <a:srgbClr val="0070C0"/>
                </a:solidFill>
              </a:rPr>
              <a:t>a_{b}^{c}</a:t>
            </a:r>
            <a:r>
              <a:rPr lang="x-none" altLang="en-US"/>
              <a:t> </a:t>
            </a:r>
            <a:endParaRPr lang="x-none" altLang="en-US"/>
          </a:p>
        </p:txBody>
      </p:sp>
      <p:sp>
        <p:nvSpPr>
          <p:cNvPr id="20" name="Rounded Rectangle 19"/>
          <p:cNvSpPr/>
          <p:nvPr/>
        </p:nvSpPr>
        <p:spPr>
          <a:xfrm>
            <a:off x="1115695" y="5315585"/>
            <a:ext cx="5692140" cy="122618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1"/>
          <p:cNvSpPr>
            <a:spLocks noGrp="1"/>
          </p:cNvSpPr>
          <p:nvPr/>
        </p:nvSpPr>
        <p:spPr>
          <a:xfrm>
            <a:off x="1115695" y="548640"/>
            <a:ext cx="1931670" cy="3790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2000"/>
              <a:t>xection file</a:t>
            </a:r>
            <a:endParaRPr lang="x-none" altLang="en-US" sz="2000"/>
          </a:p>
        </p:txBody>
      </p:sp>
      <p:cxnSp>
        <p:nvCxnSpPr>
          <p:cNvPr id="10" name="Straight Arrow Connector 9"/>
          <p:cNvCxnSpPr>
            <a:endCxn id="11" idx="0"/>
          </p:cNvCxnSpPr>
          <p:nvPr/>
        </p:nvCxnSpPr>
        <p:spPr>
          <a:xfrm flipH="1">
            <a:off x="4930140" y="2994025"/>
            <a:ext cx="635" cy="7918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/>
        </p:nvSpPr>
        <p:spPr>
          <a:xfrm>
            <a:off x="4067175" y="3785870"/>
            <a:ext cx="172529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observables in one channel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1917065"/>
            <a:ext cx="5801995" cy="291338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4859655" y="4508500"/>
            <a:ext cx="635" cy="5759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/>
        </p:nvSpPr>
        <p:spPr>
          <a:xfrm>
            <a:off x="971550" y="4940935"/>
            <a:ext cx="3826510" cy="13023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input file name with different polarizations: 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1 file : no polarization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600">
                <a:solidFill>
                  <a:srgbClr val="FF0000"/>
                </a:solidFill>
              </a:rPr>
              <a:t>2 files: lr/rl  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600">
                <a:solidFill>
                  <a:srgbClr val="FF0000"/>
                </a:solidFill>
              </a:rPr>
              <a:t>4 files: lr/rl/ll/rr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947535" y="4292600"/>
            <a:ext cx="432435" cy="93599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/>
        </p:nvSpPr>
        <p:spPr>
          <a:xfrm>
            <a:off x="5004435" y="5157470"/>
            <a:ext cx="4106545" cy="92900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cross section: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FF0000"/>
                </a:solidFill>
              </a:rPr>
              <a:t>works when choosing no "weight" </a:t>
            </a:r>
            <a:endParaRPr lang="x-none" altLang="en-US" sz="12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FF0000"/>
                </a:solidFill>
              </a:rPr>
              <a:t>when really don't have "weight" </a:t>
            </a:r>
            <a:r>
              <a:rPr lang="x-none" altLang="en-US" sz="1200">
                <a:solidFill>
                  <a:srgbClr val="FF0000"/>
                </a:solidFill>
                <a:sym typeface="+mn-ea"/>
              </a:rPr>
              <a:t>in input files</a:t>
            </a:r>
            <a:endParaRPr lang="x-none" altLang="en-US" sz="1200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FF0000"/>
                </a:solidFill>
              </a:rPr>
              <a:t>when hoping to reweight events</a:t>
            </a:r>
            <a:endParaRPr lang="x-none" altLang="en-US" sz="120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843530" y="2060575"/>
            <a:ext cx="1224280" cy="50419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/>
        </p:nvSpPr>
        <p:spPr>
          <a:xfrm>
            <a:off x="4067810" y="1844675"/>
            <a:ext cx="4540250" cy="441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channel name:  a_{b}^{c}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2267585" y="1700530"/>
            <a:ext cx="144780" cy="43243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>
            <a:spLocks noGrp="1"/>
          </p:cNvSpPr>
          <p:nvPr/>
        </p:nvSpPr>
        <p:spPr>
          <a:xfrm>
            <a:off x="971550" y="1052830"/>
            <a:ext cx="8051800" cy="5740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signal property: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600">
                <a:solidFill>
                  <a:srgbClr val="FF0000"/>
                </a:solidFill>
              </a:rPr>
              <a:t>seperate different analysis processes</a:t>
            </a:r>
            <a:endParaRPr lang="x-none" alt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every mh can different input files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input setting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x-none" altLang="en-US"/>
              <a:t>generate root file</a:t>
            </a:r>
            <a:endParaRPr lang="x-none" altLang="en-US"/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xsection.dat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olidFill>
                  <a:srgbClr val="FF0000"/>
                </a:solidFill>
                <a:sym typeface="+mn-ea"/>
              </a:rPr>
              <a:t>edit file.dat</a:t>
            </a:r>
            <a:endParaRPr lang="x-none" altLang="en-US">
              <a:solidFill>
                <a:srgbClr val="FF0000"/>
              </a:solidFill>
              <a:sym typeface="+mn-ea"/>
            </a:endParaRPr>
          </a:p>
          <a:p>
            <a:pPr marL="514350" indent="-514350">
              <a:buAutoNum type="arabicPeriod"/>
            </a:pP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endParaRPr lang="x-none" alt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627630" y="5876290"/>
            <a:ext cx="936625" cy="63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043940" y="5661025"/>
            <a:ext cx="15855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root tree name</a:t>
            </a:r>
            <a:endParaRPr lang="x-none" alt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555875" y="4004945"/>
            <a:ext cx="936625" cy="63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971550" y="3789045"/>
            <a:ext cx="15855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root tree name</a:t>
            </a:r>
            <a:endParaRPr lang="x-none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3620" y="3356610"/>
            <a:ext cx="5009515" cy="28759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645" y="332740"/>
            <a:ext cx="3321050" cy="208788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5939790" y="1917065"/>
            <a:ext cx="1080135" cy="2519680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6803390" y="2636520"/>
            <a:ext cx="23933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rgbClr val="7030A0"/>
                </a:solidFill>
              </a:rPr>
              <a:t>this is also correct</a:t>
            </a:r>
            <a:endParaRPr lang="x-none" altLang="en-US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Content Placeholder 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5695" y="1412875"/>
            <a:ext cx="4438650" cy="205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795" y="333375"/>
            <a:ext cx="2106930" cy="379095"/>
          </a:xfrm>
        </p:spPr>
        <p:txBody>
          <a:bodyPr/>
          <a:p>
            <a:r>
              <a:rPr lang="x-none" altLang="en-US" sz="2000"/>
              <a:t>input file</a:t>
            </a:r>
            <a:endParaRPr lang="x-none" altLang="en-US" sz="200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971550" y="4292600"/>
            <a:ext cx="1931670" cy="3790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2000"/>
              <a:t>xection file</a:t>
            </a:r>
            <a:endParaRPr lang="x-none" altLang="en-US" sz="2000"/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3636010" y="5444490"/>
            <a:ext cx="172529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observables in one channel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4725035"/>
            <a:ext cx="3548380" cy="178181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563620" y="2204720"/>
            <a:ext cx="1367790" cy="7556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/>
        </p:nvSpPr>
        <p:spPr>
          <a:xfrm>
            <a:off x="4859655" y="2060575"/>
            <a:ext cx="172529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channel used in this time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/>
        </p:nvSpPr>
        <p:spPr>
          <a:xfrm>
            <a:off x="4499610" y="3140710"/>
            <a:ext cx="2147570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root tree name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995420" y="3068955"/>
            <a:ext cx="575945" cy="7493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>
            <a:spLocks noGrp="1"/>
          </p:cNvSpPr>
          <p:nvPr/>
        </p:nvSpPr>
        <p:spPr>
          <a:xfrm>
            <a:off x="1043940" y="4497070"/>
            <a:ext cx="990600" cy="8108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x-none" altLang="en-US" sz="160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980" y="1052830"/>
            <a:ext cx="2428875" cy="336169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6227445" y="2420620"/>
            <a:ext cx="648335" cy="86423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/>
        </p:nvSpPr>
        <p:spPr>
          <a:xfrm>
            <a:off x="7595870" y="2348865"/>
            <a:ext cx="1148715" cy="3028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weight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sp>
        <p:nvSpPr>
          <p:cNvPr id="31" name="Title 1"/>
          <p:cNvSpPr>
            <a:spLocks noGrp="1"/>
          </p:cNvSpPr>
          <p:nvPr/>
        </p:nvSpPr>
        <p:spPr>
          <a:xfrm>
            <a:off x="7451725" y="3212465"/>
            <a:ext cx="1647190" cy="44323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observables (float)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403985" y="1844675"/>
            <a:ext cx="143510" cy="252031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/>
          <p:cNvSpPr>
            <a:spLocks noGrp="1"/>
          </p:cNvSpPr>
          <p:nvPr/>
        </p:nvSpPr>
        <p:spPr>
          <a:xfrm>
            <a:off x="5867400" y="476885"/>
            <a:ext cx="2818130" cy="3790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2000"/>
              <a:t>input root file structure</a:t>
            </a:r>
            <a:endParaRPr lang="x-none" altLang="en-US" sz="2000"/>
          </a:p>
        </p:txBody>
      </p:sp>
      <p:sp>
        <p:nvSpPr>
          <p:cNvPr id="4" name="Text Box 3"/>
          <p:cNvSpPr txBox="1"/>
          <p:nvPr/>
        </p:nvSpPr>
        <p:spPr>
          <a:xfrm>
            <a:off x="5435600" y="4868545"/>
            <a:ext cx="3665220" cy="1028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x-none" altLang="en-US" sz="1400">
                <a:sym typeface="+mn-ea"/>
              </a:rPr>
              <a:t>support "integer", "float" and "double"</a:t>
            </a:r>
            <a:endParaRPr lang="x-none" altLang="en-US" sz="1400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Wingdings" charset="2"/>
              <a:buChar char=""/>
            </a:pPr>
            <a:r>
              <a:rPr lang="x-none" altLang="en-US" sz="1400">
                <a:sym typeface="+mn-ea"/>
              </a:rPr>
              <a:t>currently force them into float</a:t>
            </a:r>
            <a:endParaRPr lang="x-none" altLang="en-US" sz="1400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Wingdings" charset="2"/>
              <a:buChar char=""/>
            </a:pPr>
            <a:r>
              <a:rPr lang="x-none" altLang="en-US" sz="1400">
                <a:sym typeface="+mn-ea"/>
              </a:rPr>
              <a:t>use "I", "F", "D" in Var.dat file to tell the code datatype.</a:t>
            </a:r>
            <a:endParaRPr lang="x-none" altLang="en-US" sz="1400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input setting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x-none" altLang="en-US"/>
              <a:t>generate root file</a:t>
            </a:r>
            <a:endParaRPr lang="x-none" altLang="en-US"/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input file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file.dat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olidFill>
                  <a:srgbClr val="FF0000"/>
                </a:solidFill>
                <a:sym typeface="+mn-ea"/>
              </a:rPr>
              <a:t>edit Bkg_Sort.dat</a:t>
            </a:r>
            <a:endParaRPr lang="x-none" altLang="en-US">
              <a:solidFill>
                <a:srgbClr val="FF0000"/>
              </a:solidFill>
              <a:sym typeface="+mn-ea"/>
            </a:endParaRPr>
          </a:p>
          <a:p>
            <a:pPr marL="514350" indent="-514350">
              <a:buAutoNum type="arabicPeriod"/>
            </a:pPr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7810" y="3932555"/>
            <a:ext cx="4271010" cy="25012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classify</a:t>
            </a:r>
            <a:endParaRPr lang="x-none" altLang="en-US"/>
          </a:p>
        </p:txBody>
      </p:sp>
      <p:pic>
        <p:nvPicPr>
          <p:cNvPr id="9" name="Picture 8" descr="po_muon_kcut_recoil_mass_bef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840" y="3932555"/>
            <a:ext cx="3205480" cy="2163445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/>
        </p:nvSpPr>
        <p:spPr>
          <a:xfrm>
            <a:off x="4427855" y="332740"/>
            <a:ext cx="4540250" cy="100901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channel name:  a_{b}^{c}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a : sort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c : sub_sort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b : some special label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1557020"/>
            <a:ext cx="4626610" cy="21228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945" y="3932555"/>
            <a:ext cx="3630930" cy="22853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145" y="2997835"/>
            <a:ext cx="4551045" cy="1012825"/>
          </a:xfrm>
        </p:spPr>
        <p:txBody>
          <a:bodyPr/>
          <a:p>
            <a:pPr algn="ctr"/>
            <a:r>
              <a:rPr lang="x-none" altLang="en-US">
                <a:sym typeface="+mn-ea"/>
              </a:rPr>
              <a:t>Installation</a:t>
            </a:r>
            <a:endParaRPr lang="x-none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input setting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x-none" altLang="en-US"/>
              <a:t>generate root file</a:t>
            </a:r>
            <a:endParaRPr lang="x-none" altLang="en-US"/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input file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file.dat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Bkg_Sort.dat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olidFill>
                  <a:srgbClr val="FF0000"/>
                </a:solidFill>
                <a:sym typeface="+mn-ea"/>
              </a:rPr>
              <a:t>edit Var.dat</a:t>
            </a:r>
            <a:endParaRPr lang="x-none" altLang="en-US">
              <a:solidFill>
                <a:srgbClr val="FF0000"/>
              </a:solidFill>
              <a:sym typeface="+mn-ea"/>
            </a:endParaRPr>
          </a:p>
          <a:p>
            <a:pPr marL="514350" indent="-514350">
              <a:buAutoNum type="arabicPeriod"/>
            </a:pP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7945" y="405130"/>
            <a:ext cx="3849370" cy="61112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3755" y="405130"/>
            <a:ext cx="3849370" cy="611124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3851910" y="692785"/>
            <a:ext cx="1223645" cy="144145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043940" y="405130"/>
            <a:ext cx="3416300" cy="640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US">
                <a:solidFill>
                  <a:srgbClr val="0070C0"/>
                </a:solidFill>
              </a:rPr>
              <a:t>weight=0 in root file, so choose False.</a:t>
            </a:r>
            <a:endParaRPr lang="x-none" altLang="en-US">
              <a:solidFill>
                <a:srgbClr val="0070C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707765" y="981075"/>
            <a:ext cx="1310005" cy="7175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043940" y="981075"/>
            <a:ext cx="34163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rgbClr val="7030A0"/>
                </a:solidFill>
              </a:rPr>
              <a:t>Variable type</a:t>
            </a:r>
            <a:endParaRPr lang="x-none" altLang="en-US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780155" y="1196975"/>
            <a:ext cx="1223645" cy="2159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/>
        </p:nvSpPr>
        <p:spPr>
          <a:xfrm>
            <a:off x="1043940" y="134048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 b="0">
                <a:solidFill>
                  <a:srgbClr val="0070C0"/>
                </a:solidFill>
              </a:rPr>
              <a:t>obs name in code </a:t>
            </a:r>
            <a:endParaRPr lang="x-none" altLang="en-US" sz="1600" b="0">
              <a:solidFill>
                <a:srgbClr val="0070C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1043940" y="184467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 b="0">
                <a:solidFill>
                  <a:srgbClr val="7030A0"/>
                </a:solidFill>
              </a:rPr>
              <a:t>obs name in input file </a:t>
            </a:r>
            <a:endParaRPr lang="x-none" altLang="en-US" sz="1600" b="0">
              <a:solidFill>
                <a:srgbClr val="7030A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/>
        </p:nvSpPr>
        <p:spPr>
          <a:xfrm>
            <a:off x="1043940" y="234886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 b="0">
                <a:solidFill>
                  <a:srgbClr val="0070C0"/>
                </a:solidFill>
              </a:rPr>
              <a:t>cut for this obs</a:t>
            </a:r>
            <a:endParaRPr lang="x-none" altLang="en-US" sz="1600" b="0">
              <a:solidFill>
                <a:srgbClr val="0070C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/>
        </p:nvSpPr>
        <p:spPr>
          <a:xfrm>
            <a:off x="1043940" y="285305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 b="0">
                <a:solidFill>
                  <a:srgbClr val="7030A0"/>
                </a:solidFill>
              </a:rPr>
              <a:t>plot para</a:t>
            </a:r>
            <a:endParaRPr lang="x-none" altLang="en-US" sz="1600" b="0">
              <a:solidFill>
                <a:srgbClr val="7030A0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/>
        </p:nvSpPr>
        <p:spPr>
          <a:xfrm>
            <a:off x="1043940" y="3356610"/>
            <a:ext cx="2731770" cy="4927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 b="0">
                <a:solidFill>
                  <a:srgbClr val="0070C0"/>
                </a:solidFill>
              </a:rPr>
              <a:t>whether use this </a:t>
            </a:r>
            <a:endParaRPr lang="x-none" altLang="en-US" sz="1600" b="0">
              <a:solidFill>
                <a:srgbClr val="0070C0"/>
              </a:solidFill>
            </a:endParaRPr>
          </a:p>
          <a:p>
            <a:r>
              <a:rPr lang="x-none" altLang="en-US" sz="1600" b="0">
                <a:solidFill>
                  <a:srgbClr val="0070C0"/>
                </a:solidFill>
              </a:rPr>
              <a:t>obs as MVA input</a:t>
            </a:r>
            <a:endParaRPr lang="x-none" altLang="en-US" sz="1600" b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707765" y="1628775"/>
            <a:ext cx="1511935" cy="72009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780155" y="1412875"/>
            <a:ext cx="1511935" cy="50419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36010" y="2493010"/>
            <a:ext cx="1511935" cy="43243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636010" y="3716655"/>
            <a:ext cx="1656080" cy="575945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5" y="1700530"/>
            <a:ext cx="1480820" cy="153225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4140200" y="5084445"/>
            <a:ext cx="1151890" cy="36004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/>
        </p:nvSpPr>
        <p:spPr>
          <a:xfrm>
            <a:off x="1043940" y="5084445"/>
            <a:ext cx="3264535" cy="78041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 b="0">
                <a:solidFill>
                  <a:srgbClr val="7030A0"/>
                </a:solidFill>
              </a:rPr>
              <a:t>if some settings are missing, it will use the previous ones</a:t>
            </a:r>
            <a:endParaRPr lang="x-none" altLang="en-US" sz="1600" b="0">
              <a:solidFill>
                <a:srgbClr val="7030A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7451725" y="1340485"/>
            <a:ext cx="648335" cy="7924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379970" y="2421255"/>
            <a:ext cx="792480" cy="20872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input setting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x-none" altLang="en-US"/>
              <a:t>generate root file</a:t>
            </a:r>
            <a:endParaRPr lang="x-none" altLang="en-US"/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input file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file.dat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Bkg_Sort.dat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olidFill>
                  <a:schemeClr val="tx1"/>
                </a:solidFill>
                <a:sym typeface="+mn-ea"/>
              </a:rPr>
              <a:t>edit Var.dat</a:t>
            </a:r>
            <a:endParaRPr lang="x-none" altLang="en-US">
              <a:solidFill>
                <a:schemeClr val="tx1"/>
              </a:solidFill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olidFill>
                  <a:srgbClr val="FF0000"/>
                </a:solidFill>
                <a:sym typeface="+mn-ea"/>
              </a:rPr>
              <a:t>edit Cut.dat</a:t>
            </a:r>
            <a:endParaRPr lang="x-none" altLang="en-US">
              <a:solidFill>
                <a:srgbClr val="FF0000"/>
              </a:solidFill>
              <a:sym typeface="+mn-ea"/>
            </a:endParaRPr>
          </a:p>
          <a:p>
            <a:pPr marL="514350" indent="-514350">
              <a:buAutoNum type="arabicPeriod"/>
            </a:pPr>
            <a:endParaRPr lang="x-none" altLang="en-US">
              <a:solidFill>
                <a:srgbClr val="FF0000"/>
              </a:solidFill>
              <a:sym typeface="+mn-ea"/>
            </a:endParaRPr>
          </a:p>
          <a:p>
            <a:pPr marL="514350" indent="-514350">
              <a:buAutoNum type="arabicPeriod"/>
            </a:pPr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540" y="5012690"/>
            <a:ext cx="6790055" cy="161925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4859655" y="5372735"/>
            <a:ext cx="3595370" cy="4927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 b="0">
                <a:solidFill>
                  <a:srgbClr val="0070C0"/>
                </a:solidFill>
              </a:rPr>
              <a:t>variable number in Var.dat</a:t>
            </a:r>
            <a:endParaRPr lang="x-none" altLang="en-US" sz="1600" b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2230" y="2924810"/>
            <a:ext cx="7066915" cy="1885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Cut</a:t>
            </a:r>
            <a:endParaRPr lang="x-none" altLang="en-US"/>
          </a:p>
        </p:txBody>
      </p:sp>
      <p:sp>
        <p:nvSpPr>
          <p:cNvPr id="23" name="Title 1"/>
          <p:cNvSpPr>
            <a:spLocks noGrp="1"/>
          </p:cNvSpPr>
          <p:nvPr/>
        </p:nvSpPr>
        <p:spPr>
          <a:xfrm>
            <a:off x="1260475" y="5300980"/>
            <a:ext cx="296418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for normal cut: 17 cuts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6083935" y="4652645"/>
            <a:ext cx="506095" cy="64833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484120" y="4148455"/>
            <a:ext cx="0" cy="115252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5723890" y="5300980"/>
            <a:ext cx="12242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olidFill>
                  <a:srgbClr val="FF0000"/>
                </a:solidFill>
                <a:sym typeface="+mn-ea"/>
              </a:rPr>
              <a:t>cut order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204210" y="2708910"/>
            <a:ext cx="1080135" cy="93599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/>
        </p:nvSpPr>
        <p:spPr>
          <a:xfrm>
            <a:off x="4140200" y="1772920"/>
            <a:ext cx="3632835" cy="98615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no pre cuts for this case, 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after Pre-CUT, event should be applied with MVA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900430" y="1700530"/>
            <a:ext cx="3266440" cy="2825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pre-cut order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08175" y="1988820"/>
            <a:ext cx="144145" cy="129603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input setting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x-none" altLang="en-US"/>
              <a:t>generate root file</a:t>
            </a:r>
            <a:endParaRPr lang="x-none" altLang="en-US"/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input file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file.dat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Bkg_Sort.dat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Var.dat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Cut.dat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olidFill>
                  <a:srgbClr val="FF0000"/>
                </a:solidFill>
                <a:sym typeface="+mn-ea"/>
              </a:rPr>
              <a:t>edit flow.dat</a:t>
            </a:r>
            <a:r>
              <a:rPr lang="x-none" altLang="en-US">
                <a:sym typeface="+mn-ea"/>
              </a:rPr>
              <a:t>  </a:t>
            </a:r>
            <a:endParaRPr lang="x-none" altLang="en-US">
              <a:sym typeface="+mn-ea"/>
            </a:endParaRPr>
          </a:p>
          <a:p>
            <a:pPr marL="0" indent="0">
              <a:buNone/>
            </a:pPr>
            <a:r>
              <a:rPr lang="x-none" altLang="en-US">
                <a:sym typeface="+mn-ea"/>
              </a:rPr>
              <a:t>    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endParaRPr lang="x-none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8490" y="405765"/>
            <a:ext cx="4697095" cy="599503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7379970" y="1412875"/>
            <a:ext cx="504190" cy="10801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/>
        </p:nvSpPr>
        <p:spPr>
          <a:xfrm>
            <a:off x="7451725" y="764540"/>
            <a:ext cx="1858645" cy="78041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 b="0">
                <a:solidFill>
                  <a:srgbClr val="FF0000"/>
                </a:solidFill>
              </a:rPr>
              <a:t>Here, we only use cut directly</a:t>
            </a:r>
            <a:endParaRPr lang="x-none" altLang="en-US" sz="1600" b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451725" y="3716655"/>
            <a:ext cx="575945" cy="1441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/>
        </p:nvSpPr>
        <p:spPr>
          <a:xfrm>
            <a:off x="7955915" y="3716655"/>
            <a:ext cx="1317625" cy="35623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 b="0">
                <a:solidFill>
                  <a:srgbClr val="FF0000"/>
                </a:solidFill>
              </a:rPr>
              <a:t>luminosity</a:t>
            </a:r>
            <a:endParaRPr lang="x-none" altLang="en-US" sz="1600" b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732270" y="3932555"/>
            <a:ext cx="575945" cy="1441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/>
        </p:nvSpPr>
        <p:spPr>
          <a:xfrm>
            <a:off x="7379970" y="4077335"/>
            <a:ext cx="1788160" cy="35623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 b="0">
                <a:solidFill>
                  <a:srgbClr val="FF0000"/>
                </a:solidFill>
              </a:rPr>
              <a:t>MVA method,</a:t>
            </a:r>
            <a:endParaRPr lang="x-none" altLang="en-US" sz="1600" b="0">
              <a:solidFill>
                <a:srgbClr val="FF0000"/>
              </a:solidFill>
            </a:endParaRPr>
          </a:p>
          <a:p>
            <a:r>
              <a:rPr lang="x-none" altLang="en-US" sz="1600" b="0">
                <a:solidFill>
                  <a:srgbClr val="FF0000"/>
                </a:solidFill>
              </a:rPr>
              <a:t>no used here</a:t>
            </a:r>
            <a:endParaRPr lang="x-none" altLang="en-US" sz="1600" b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804025" y="4796790"/>
            <a:ext cx="647700" cy="717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/>
        </p:nvSpPr>
        <p:spPr>
          <a:xfrm>
            <a:off x="7451725" y="4652645"/>
            <a:ext cx="1950720" cy="7029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400" b="0">
                <a:solidFill>
                  <a:srgbClr val="FF0000"/>
                </a:solidFill>
              </a:rPr>
              <a:t>record everything in file, using when submit jobs</a:t>
            </a:r>
            <a:endParaRPr lang="x-none" altLang="en-US" sz="1400" b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804025" y="4940935"/>
            <a:ext cx="647700" cy="6477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/>
        </p:nvSpPr>
        <p:spPr>
          <a:xfrm>
            <a:off x="7524115" y="5588635"/>
            <a:ext cx="1524635" cy="34671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400" b="0">
                <a:solidFill>
                  <a:srgbClr val="FF0000"/>
                </a:solidFill>
              </a:rPr>
              <a:t>generate plot</a:t>
            </a:r>
            <a:endParaRPr lang="x-none" altLang="en-US" sz="1400" b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5510" y="1052830"/>
            <a:ext cx="4328160" cy="55257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233" y="260985"/>
            <a:ext cx="7786687" cy="1012825"/>
          </a:xfrm>
        </p:spPr>
        <p:txBody>
          <a:bodyPr/>
          <a:p>
            <a:r>
              <a:rPr lang="x-none" altLang="en-US"/>
              <a:t>Operation Flow</a:t>
            </a:r>
            <a:endParaRPr lang="x-none" altLang="en-US"/>
          </a:p>
        </p:txBody>
      </p:sp>
      <p:sp>
        <p:nvSpPr>
          <p:cNvPr id="23" name="Title 1"/>
          <p:cNvSpPr>
            <a:spLocks noGrp="1"/>
          </p:cNvSpPr>
          <p:nvPr/>
        </p:nvSpPr>
        <p:spPr>
          <a:xfrm>
            <a:off x="2195830" y="3356610"/>
            <a:ext cx="1148715" cy="2946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use cut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563620" y="4292600"/>
            <a:ext cx="1440180" cy="791845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/>
        </p:nvSpPr>
        <p:spPr>
          <a:xfrm>
            <a:off x="1043940" y="3860800"/>
            <a:ext cx="2628900" cy="4114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0070C0"/>
                </a:solidFill>
              </a:rPr>
              <a:t>record everything in log file</a:t>
            </a:r>
            <a:endParaRPr lang="x-none" altLang="en-US" sz="160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419475" y="3572510"/>
            <a:ext cx="1662430" cy="136842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8" idx="3"/>
          </p:cNvCxnSpPr>
          <p:nvPr/>
        </p:nvCxnSpPr>
        <p:spPr>
          <a:xfrm flipH="1" flipV="1">
            <a:off x="3335020" y="4728210"/>
            <a:ext cx="1668780" cy="50038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/>
        </p:nvSpPr>
        <p:spPr>
          <a:xfrm>
            <a:off x="1907540" y="4580890"/>
            <a:ext cx="1427480" cy="2946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draw plots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endCxn id="20" idx="3"/>
          </p:cNvCxnSpPr>
          <p:nvPr/>
        </p:nvCxnSpPr>
        <p:spPr>
          <a:xfrm flipH="1" flipV="1">
            <a:off x="3335020" y="5083175"/>
            <a:ext cx="1740535" cy="28956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/>
        </p:nvSpPr>
        <p:spPr>
          <a:xfrm>
            <a:off x="971550" y="4857750"/>
            <a:ext cx="2363470" cy="45021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0070C0"/>
                </a:solidFill>
              </a:rPr>
              <a:t>only works for Summarize_Plot </a:t>
            </a:r>
            <a:endParaRPr lang="x-none" altLang="en-US" sz="160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419475" y="5516880"/>
            <a:ext cx="1656080" cy="7175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/>
        </p:nvSpPr>
        <p:spPr>
          <a:xfrm>
            <a:off x="971550" y="5372735"/>
            <a:ext cx="2363470" cy="45021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generate events after all cuts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060065" y="5876925"/>
            <a:ext cx="1799590" cy="21590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>
            <a:spLocks noGrp="1"/>
          </p:cNvSpPr>
          <p:nvPr/>
        </p:nvSpPr>
        <p:spPr>
          <a:xfrm>
            <a:off x="1188085" y="5948680"/>
            <a:ext cx="1783080" cy="2946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0070C0"/>
                </a:solidFill>
              </a:rPr>
              <a:t>MVA setting </a:t>
            </a:r>
            <a:endParaRPr lang="x-none" altLang="en-US" sz="16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input setting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233" y="1484630"/>
            <a:ext cx="7786687" cy="4349750"/>
          </a:xfrm>
        </p:spPr>
        <p:txBody>
          <a:bodyPr/>
          <a:p>
            <a:pPr marL="514350" indent="-514350">
              <a:buAutoNum type="arabicPeriod"/>
            </a:pPr>
            <a:r>
              <a:rPr lang="x-none" altLang="en-US"/>
              <a:t>generate root file</a:t>
            </a:r>
            <a:endParaRPr lang="x-none" altLang="en-US"/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input file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file.dat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Bkg_Sort.dat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Var.dat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Cut.dat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ym typeface="+mn-ea"/>
              </a:rPr>
              <a:t>edit flow.dat 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x-none" altLang="en-US">
                <a:solidFill>
                  <a:srgbClr val="FF0000"/>
                </a:solidFill>
                <a:sym typeface="+mn-ea"/>
              </a:rPr>
              <a:t>edit path.dat, </a:t>
            </a:r>
            <a:r>
              <a:rPr lang="x-none" altLang="en-US">
                <a:sym typeface="+mn-ea"/>
              </a:rPr>
              <a:t> </a:t>
            </a:r>
            <a:endParaRPr lang="x-none" altLang="en-US">
              <a:sym typeface="+mn-ea"/>
            </a:endParaRPr>
          </a:p>
          <a:p>
            <a:pPr marL="0" indent="0">
              <a:buNone/>
            </a:pPr>
            <a:r>
              <a:rPr lang="x-none" altLang="en-US">
                <a:sym typeface="+mn-ea"/>
              </a:rPr>
              <a:t>    include all above directories </a:t>
            </a: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endParaRPr lang="x-none" altLang="en-US">
              <a:sym typeface="+mn-ea"/>
            </a:endParaRPr>
          </a:p>
          <a:p>
            <a:pPr marL="514350" indent="-514350">
              <a:buAutoNum type="arabicPeriod"/>
            </a:pPr>
            <a:endParaRPr lang="x-none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540" y="332740"/>
            <a:ext cx="6630670" cy="6250305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1907540" y="2780665"/>
            <a:ext cx="6603365" cy="164084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909445" y="982980"/>
            <a:ext cx="6598285" cy="1655445"/>
          </a:xfrm>
          <a:prstGeom prst="roundRect">
            <a:avLst/>
          </a:prstGeom>
          <a:noFill/>
          <a:ln w="571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731635" y="3284855"/>
            <a:ext cx="1597660" cy="8229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2400">
                <a:ln w="12700" cmpd="sng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basic input</a:t>
            </a:r>
            <a:endParaRPr lang="x-none" altLang="en-US" sz="2400">
              <a:ln w="12700" cmpd="sng">
                <a:solidFill>
                  <a:srgbClr val="00B050"/>
                </a:solidFill>
                <a:prstDash val="solid"/>
              </a:ln>
              <a:solidFill>
                <a:srgbClr val="00B05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03390" y="1557020"/>
            <a:ext cx="1597660" cy="4572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2400">
                <a:ln w="12700" cmpd="sng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effectLst/>
              </a:rPr>
              <a:t>output</a:t>
            </a:r>
            <a:endParaRPr lang="x-none" altLang="en-US" sz="2400">
              <a:ln w="12700" cmpd="sng">
                <a:solidFill>
                  <a:srgbClr val="0070C0"/>
                </a:solidFill>
                <a:prstDash val="solid"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1635" y="4940935"/>
            <a:ext cx="1795780" cy="8229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2400">
                <a:ln w="12700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advanced input</a:t>
            </a:r>
            <a:endParaRPr lang="x-none" altLang="en-US" sz="2400">
              <a:ln w="12700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18970" y="4586605"/>
            <a:ext cx="6604635" cy="165989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3710" y="1628775"/>
            <a:ext cx="4518025" cy="47383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795" y="333375"/>
            <a:ext cx="1019810" cy="379095"/>
          </a:xfrm>
        </p:spPr>
        <p:txBody>
          <a:bodyPr/>
          <a:p>
            <a:r>
              <a:rPr lang="x-none" altLang="en-US" sz="2000"/>
              <a:t>Path</a:t>
            </a:r>
            <a:endParaRPr lang="x-none" altLang="en-US" sz="200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771775" y="981075"/>
            <a:ext cx="1800225" cy="100774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/>
        </p:nvSpPr>
        <p:spPr>
          <a:xfrm>
            <a:off x="971550" y="764540"/>
            <a:ext cx="2147570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process name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347720" y="2060575"/>
            <a:ext cx="1158240" cy="36068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/>
        </p:nvSpPr>
        <p:spPr>
          <a:xfrm>
            <a:off x="899795" y="1484630"/>
            <a:ext cx="3340735" cy="79629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0070C0"/>
                </a:solidFill>
              </a:rPr>
              <a:t>main output folder,  </a:t>
            </a:r>
            <a:endParaRPr lang="x-none" altLang="en-US" sz="1600">
              <a:solidFill>
                <a:srgbClr val="0070C0"/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0070C0"/>
                </a:solidFill>
              </a:rPr>
              <a:t>sub folders are under this</a:t>
            </a:r>
            <a:endParaRPr lang="x-none" altLang="en-US" sz="1200">
              <a:solidFill>
                <a:srgbClr val="0070C0"/>
              </a:solidFill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0070C0"/>
                </a:solidFill>
              </a:rPr>
              <a:t>if doesn't exist, code will create one</a:t>
            </a:r>
            <a:endParaRPr lang="x-none" altLang="en-US" sz="1200">
              <a:solidFill>
                <a:srgbClr val="0070C0"/>
              </a:solidFill>
            </a:endParaRPr>
          </a:p>
          <a:p>
            <a:endParaRPr lang="x-none" altLang="en-US" sz="80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275965" y="2708910"/>
            <a:ext cx="1158240" cy="43243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/>
        </p:nvSpPr>
        <p:spPr>
          <a:xfrm>
            <a:off x="971550" y="2493010"/>
            <a:ext cx="2323465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sub output folder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771775" y="5372735"/>
            <a:ext cx="1734185" cy="4324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/>
        </p:nvSpPr>
        <p:spPr>
          <a:xfrm>
            <a:off x="971550" y="3356610"/>
            <a:ext cx="2881630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0070C0"/>
                </a:solidFill>
              </a:rPr>
              <a:t>input folder</a:t>
            </a:r>
            <a:endParaRPr lang="x-none" altLang="en-US" sz="1600">
              <a:solidFill>
                <a:srgbClr val="0070C0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200">
                <a:solidFill>
                  <a:srgbClr val="0070C0"/>
                </a:solidFill>
                <a:sym typeface="+mn-ea"/>
              </a:rPr>
              <a:t>if doesn't exist, report error</a:t>
            </a:r>
            <a:endParaRPr lang="x-none" altLang="en-US" sz="1200">
              <a:solidFill>
                <a:srgbClr val="0070C0"/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/>
        </p:nvSpPr>
        <p:spPr>
          <a:xfrm>
            <a:off x="1043940" y="5012690"/>
            <a:ext cx="2755900" cy="5029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advanced input folder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3347720" y="3860800"/>
            <a:ext cx="1014095" cy="28829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785" y="2853055"/>
            <a:ext cx="6141720" cy="1012825"/>
          </a:xfrm>
        </p:spPr>
        <p:txBody>
          <a:bodyPr/>
          <a:p>
            <a:pPr algn="ctr"/>
            <a:r>
              <a:rPr lang="x-none" altLang="en-US"/>
              <a:t>run the code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2800">
                <a:sym typeface="+mn-ea"/>
              </a:rPr>
              <a:t>Installation</a:t>
            </a:r>
            <a:endParaRPr lang="x-none" altLang="en-US" sz="28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charset="2"/>
              <a:buChar char=""/>
            </a:pPr>
            <a:r>
              <a:rPr lang="x-none" altLang="en-US"/>
              <a:t>https://github.com/</a:t>
            </a:r>
            <a:r>
              <a:rPr lang="x-none" altLang="en-US">
                <a:solidFill>
                  <a:srgbClr val="FF0000"/>
                </a:solidFill>
              </a:rPr>
              <a:t>YancyW</a:t>
            </a:r>
            <a:r>
              <a:rPr lang="x-none" altLang="en-US"/>
              <a:t>/BASDA</a:t>
            </a:r>
            <a:endParaRPr lang="x-none" altLang="en-US"/>
          </a:p>
          <a:p>
            <a:pPr lvl="1">
              <a:buFont typeface="Wingdings" charset="2"/>
              <a:buChar char=""/>
            </a:pPr>
            <a:r>
              <a:rPr lang="x-none" altLang="en-US"/>
              <a:t>four branches: </a:t>
            </a:r>
            <a:r>
              <a:rPr lang="x-none" altLang="en-US">
                <a:solidFill>
                  <a:srgbClr val="FF0000"/>
                </a:solidFill>
              </a:rPr>
              <a:t>master, release,</a:t>
            </a:r>
            <a:r>
              <a:rPr lang="x-none" altLang="en-US"/>
              <a:t> develop, feature.</a:t>
            </a:r>
            <a:endParaRPr lang="x-none" altLang="en-US"/>
          </a:p>
          <a:p>
            <a:pPr lvl="1">
              <a:buFont typeface="Wingdings" charset="2"/>
              <a:buChar char=""/>
            </a:pPr>
            <a:endParaRPr lang="x-none" altLang="en-US"/>
          </a:p>
          <a:p>
            <a:pPr>
              <a:buFont typeface="Wingdings" charset="2"/>
              <a:buChar char=""/>
            </a:pP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495" y="3140710"/>
            <a:ext cx="6882765" cy="325945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19885" y="4725035"/>
            <a:ext cx="1007745" cy="35941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307580" y="4725035"/>
            <a:ext cx="1007745" cy="35941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307580" y="2636520"/>
            <a:ext cx="648335" cy="2159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8027670" y="2564765"/>
            <a:ext cx="101981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0070C0"/>
                </a:solidFill>
              </a:rPr>
              <a:t>stable</a:t>
            </a:r>
            <a:endParaRPr lang="x-none" altLang="en-US">
              <a:solidFill>
                <a:srgbClr val="0070C0"/>
              </a:solidFill>
            </a:endParaRPr>
          </a:p>
          <a:p>
            <a:r>
              <a:rPr lang="x-none" altLang="en-US">
                <a:solidFill>
                  <a:srgbClr val="0070C0"/>
                </a:solidFill>
              </a:rPr>
              <a:t>version</a:t>
            </a:r>
            <a:endParaRPr lang="x-none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540" y="1412875"/>
            <a:ext cx="5887720" cy="488124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output on screen</a:t>
            </a:r>
            <a:endParaRPr lang="x-none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1550" y="1700530"/>
            <a:ext cx="7786370" cy="385445"/>
          </a:xfrm>
          <a:prstGeom prst="rect">
            <a:avLst/>
          </a:prstGeom>
        </p:spPr>
      </p:pic>
      <p:grpSp>
        <p:nvGrpSpPr>
          <p:cNvPr id="7176" name="Group 7175"/>
          <p:cNvGrpSpPr/>
          <p:nvPr/>
        </p:nvGrpSpPr>
        <p:grpSpPr>
          <a:xfrm>
            <a:off x="971550" y="332423"/>
            <a:ext cx="1243013" cy="1454785"/>
            <a:chOff x="0" y="0"/>
            <a:chExt cx="1957" cy="2291"/>
          </a:xfrm>
        </p:grpSpPr>
        <p:sp>
          <p:nvSpPr>
            <p:cNvPr id="7177" name="Oval 7176"/>
            <p:cNvSpPr/>
            <p:nvPr/>
          </p:nvSpPr>
          <p:spPr>
            <a:xfrm>
              <a:off x="72" y="150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8" name="Oval 7177"/>
            <p:cNvSpPr/>
            <p:nvPr/>
          </p:nvSpPr>
          <p:spPr>
            <a:xfrm>
              <a:off x="0" y="1"/>
              <a:ext cx="1957" cy="195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79" name="PubChord"/>
            <p:cNvSpPr>
              <a:spLocks noEditPoints="1"/>
            </p:cNvSpPr>
            <p:nvPr/>
          </p:nvSpPr>
          <p:spPr>
            <a:xfrm rot="18900000">
              <a:off x="7" y="0"/>
              <a:ext cx="1950" cy="1947"/>
            </a:xfrm>
            <a:custGeom>
              <a:avLst/>
              <a:gdLst>
                <a:gd name="A1" fmla="val -8672474"/>
                <a:gd name="A2" fmla="val 3374613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2003" y="4535"/>
                  </a:moveTo>
                  <a:arcTo wR="10800" hR="10800" stAng="-8672290" swAng="-955308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0" name="Oval 7179"/>
            <p:cNvSpPr/>
            <p:nvPr/>
          </p:nvSpPr>
          <p:spPr>
            <a:xfrm>
              <a:off x="22" y="883"/>
              <a:ext cx="1917" cy="5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1" name="Oval 7180"/>
            <p:cNvSpPr/>
            <p:nvPr/>
          </p:nvSpPr>
          <p:spPr>
            <a:xfrm>
              <a:off x="442" y="13"/>
              <a:ext cx="1080" cy="842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2" name="Text Box 7181"/>
            <p:cNvSpPr txBox="1"/>
            <p:nvPr/>
          </p:nvSpPr>
          <p:spPr>
            <a:xfrm>
              <a:off x="339" y="679"/>
              <a:ext cx="1305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data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810" y="3068955"/>
            <a:ext cx="4639310" cy="249174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1835785" y="1917065"/>
            <a:ext cx="215900" cy="1295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03575" y="1917065"/>
            <a:ext cx="3888740" cy="1295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" y="3140710"/>
            <a:ext cx="2757170" cy="237934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90" name="Group 7189"/>
          <p:cNvGrpSpPr/>
          <p:nvPr/>
        </p:nvGrpSpPr>
        <p:grpSpPr>
          <a:xfrm>
            <a:off x="970915" y="251460"/>
            <a:ext cx="1278573" cy="1435735"/>
            <a:chOff x="0" y="0"/>
            <a:chExt cx="2015" cy="2260"/>
          </a:xfrm>
        </p:grpSpPr>
        <p:sp>
          <p:nvSpPr>
            <p:cNvPr id="7192" name="Oval 7191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1" name="Oval 7190"/>
            <p:cNvSpPr/>
            <p:nvPr/>
          </p:nvSpPr>
          <p:spPr>
            <a:xfrm>
              <a:off x="87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3" name="Oval 7192"/>
            <p:cNvSpPr/>
            <p:nvPr/>
          </p:nvSpPr>
          <p:spPr>
            <a:xfrm>
              <a:off x="455" y="15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4" name="Oval 7193"/>
            <p:cNvSpPr/>
            <p:nvPr/>
          </p:nvSpPr>
          <p:spPr>
            <a:xfrm>
              <a:off x="25" y="585"/>
              <a:ext cx="1967" cy="54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5" name="Text Box 7194"/>
            <p:cNvSpPr txBox="1"/>
            <p:nvPr/>
          </p:nvSpPr>
          <p:spPr>
            <a:xfrm>
              <a:off x="112" y="680"/>
              <a:ext cx="1877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figures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8085" y="1772920"/>
            <a:ext cx="7774940" cy="13925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985" y="3716655"/>
            <a:ext cx="3464560" cy="237617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355465" y="332740"/>
            <a:ext cx="3739515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225" lvl="0" indent="0" algn="ctr" eaLnBrk="1" latinLnBrk="0" hangingPunct="1"/>
            <a:r>
              <a:rPr lang="x-none" altLang="en-US" dirty="0">
                <a:sym typeface="Arial" panose="02080604020202020204" charset="0"/>
              </a:rPr>
              <a:t>origin/before cuts/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sym typeface="Arial" panose="02080604020202020204" charset="0"/>
              </a:rPr>
              <a:t>after cuts/final  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sym typeface="Arial" panose="02080604020202020204" charset="0"/>
              </a:rPr>
              <a:t>plots for 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sym typeface="Arial" panose="02080604020202020204" charset="0"/>
              </a:rPr>
              <a:t>each observable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335" y="3716655"/>
            <a:ext cx="3526155" cy="235839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979930" y="3284855"/>
            <a:ext cx="2372995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dirty="0">
                <a:sym typeface="Arial" panose="02080604020202020204" charset="0"/>
              </a:rPr>
              <a:t>before A mass cuts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795645" y="3284855"/>
            <a:ext cx="266319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dirty="0">
                <a:sym typeface="Arial" panose="02080604020202020204" charset="0"/>
              </a:rPr>
              <a:t>before H+- mass cuts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96" name="Group 7195"/>
          <p:cNvGrpSpPr/>
          <p:nvPr/>
        </p:nvGrpSpPr>
        <p:grpSpPr>
          <a:xfrm>
            <a:off x="1042670" y="260985"/>
            <a:ext cx="1282066" cy="1435735"/>
            <a:chOff x="0" y="0"/>
            <a:chExt cx="2018" cy="2260"/>
          </a:xfrm>
        </p:grpSpPr>
        <p:sp>
          <p:nvSpPr>
            <p:cNvPr id="7197" name="Oval 7196"/>
            <p:cNvSpPr/>
            <p:nvPr/>
          </p:nvSpPr>
          <p:spPr>
            <a:xfrm>
              <a:off x="53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8" name="Oval 7197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solidFill>
              <a:schemeClr val="bg2">
                <a:alpha val="100000"/>
              </a:schemeClr>
            </a:soli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9" name="PubChord"/>
            <p:cNvSpPr>
              <a:spLocks noEditPoints="1"/>
            </p:cNvSpPr>
            <p:nvPr/>
          </p:nvSpPr>
          <p:spPr>
            <a:xfrm rot="18900000">
              <a:off x="9" y="6"/>
              <a:ext cx="2000" cy="1998"/>
            </a:xfrm>
            <a:custGeom>
              <a:avLst/>
              <a:gdLst>
                <a:gd name="A1" fmla="val -5519621"/>
                <a:gd name="A2" fmla="val -25561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0424" y="7"/>
                  </a:moveTo>
                  <a:arcTo wR="10800" hR="10800" stAng="-5519703" swAng="-16106082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200" name="Oval 7199"/>
            <p:cNvSpPr/>
            <p:nvPr/>
          </p:nvSpPr>
          <p:spPr>
            <a:xfrm>
              <a:off x="267" y="142"/>
              <a:ext cx="1478" cy="43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201" name="Oval 7200"/>
            <p:cNvSpPr/>
            <p:nvPr/>
          </p:nvSpPr>
          <p:spPr>
            <a:xfrm>
              <a:off x="455" y="0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3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202" name="Text Box 7201"/>
            <p:cNvSpPr txBox="1"/>
            <p:nvPr/>
          </p:nvSpPr>
          <p:spPr>
            <a:xfrm>
              <a:off x="115" y="793"/>
              <a:ext cx="1903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b="1">
                  <a:latin typeface="Arial" panose="02080604020202020204" charset="0"/>
                  <a:ea typeface="微软繁黑体" pitchFamily="2" charset="-122"/>
                </a:rPr>
                <a:t>root file</a:t>
              </a:r>
              <a:endParaRPr lang="x-none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628775"/>
            <a:ext cx="7847330" cy="714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95" y="3212465"/>
            <a:ext cx="4551045" cy="268351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572000" y="476885"/>
            <a:ext cx="4122420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225" lvl="0" indent="0" algn="ctr" eaLnBrk="1" latinLnBrk="0" hangingPunct="1"/>
            <a:r>
              <a:rPr lang="x-none" altLang="en-US" dirty="0">
                <a:sym typeface="Arial" panose="02080604020202020204" charset="0"/>
              </a:rPr>
              <a:t>observable after its own cut,</a:t>
            </a:r>
            <a:endParaRPr lang="x-none" altLang="en-US" dirty="0"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/>
              <a:t>and after all cuts are preserved</a:t>
            </a:r>
            <a:endParaRPr lang="x-none" altLang="en-US"/>
          </a:p>
          <a:p>
            <a:pPr marL="22225" lvl="0" indent="0" algn="ctr" eaLnBrk="1" latinLnBrk="0" hangingPunct="1"/>
            <a:r>
              <a:rPr lang="x-none" altLang="en-US"/>
              <a:t>for further use</a:t>
            </a:r>
            <a:endParaRPr lang="x-none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715" y="3719830"/>
            <a:ext cx="3324225" cy="213995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2414270" y="2708910"/>
            <a:ext cx="17018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2225" lvl="0" indent="0" algn="ctr" eaLnBrk="1" latinLnBrk="0" hangingPunct="1"/>
            <a:r>
              <a:rPr lang="x-none" altLang="en-US" dirty="0">
                <a:sym typeface="Arial" panose="02080604020202020204" charset="0"/>
              </a:rPr>
              <a:t>after mA cut,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6511925" y="3212465"/>
            <a:ext cx="170942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2225" lvl="0" indent="0" algn="ctr" eaLnBrk="1" latinLnBrk="0" hangingPunct="1"/>
            <a:r>
              <a:rPr lang="x-none" altLang="en-US" dirty="0">
                <a:sym typeface="Arial" panose="02080604020202020204" charset="0"/>
              </a:rPr>
              <a:t>after all cuts,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775" y="2996565"/>
            <a:ext cx="4391025" cy="1012825"/>
          </a:xfrm>
        </p:spPr>
        <p:txBody>
          <a:bodyPr/>
          <a:p>
            <a:r>
              <a:rPr lang="x-none" altLang="en-US"/>
              <a:t>other outputs</a:t>
            </a:r>
            <a:endParaRPr lang="x-none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Pre cuts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940" y="1772920"/>
            <a:ext cx="7854315" cy="3481070"/>
          </a:xfrm>
        </p:spPr>
        <p:txBody>
          <a:bodyPr/>
          <a:p>
            <a:pPr>
              <a:lnSpc>
                <a:spcPct val="120000"/>
              </a:lnSpc>
            </a:pPr>
            <a:r>
              <a:rPr lang="x-none" altLang="en-US" sz="2400"/>
              <a:t>related input: cut.pre_cut</a:t>
            </a:r>
            <a:endParaRPr lang="x-none" altLang="en-US" sz="2400"/>
          </a:p>
          <a:p>
            <a:pPr>
              <a:lnSpc>
                <a:spcPct val="120000"/>
              </a:lnSpc>
            </a:pPr>
            <a:r>
              <a:rPr lang="x-none" altLang="en-US" sz="2400"/>
              <a:t>output: </a:t>
            </a:r>
            <a:endParaRPr lang="x-none" altLang="en-US" sz="2400"/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/>
              <a:t>data/</a:t>
            </a:r>
            <a:r>
              <a:rPr lang="x-none" altLang="en-US" sz="2400">
                <a:solidFill>
                  <a:srgbClr val="FF0000"/>
                </a:solidFill>
              </a:rPr>
              <a:t>sp</a:t>
            </a:r>
            <a:r>
              <a:rPr lang="x-none" altLang="en-US" sz="2400"/>
              <a:t>/</a:t>
            </a:r>
            <a:r>
              <a:rPr lang="x-none" altLang="en-US" sz="2400">
                <a:solidFill>
                  <a:srgbClr val="00B0F0"/>
                </a:solidFill>
              </a:rPr>
              <a:t>xxx_</a:t>
            </a:r>
            <a:r>
              <a:rPr lang="x-none" altLang="en-US" sz="2400">
                <a:solidFill>
                  <a:srgbClr val="FF0000"/>
                </a:solidFill>
              </a:rPr>
              <a:t>sp_</a:t>
            </a:r>
            <a:r>
              <a:rPr lang="x-none" altLang="en-US" sz="2400">
                <a:sym typeface="+mn-ea"/>
              </a:rPr>
              <a:t>Unpol</a:t>
            </a:r>
            <a:r>
              <a:rPr lang="x-none" altLang="en-US" sz="2400"/>
              <a:t>.dat</a:t>
            </a:r>
            <a:endParaRPr lang="x-none" altLang="en-US" sz="2400"/>
          </a:p>
          <a:p>
            <a:pPr marL="1200150" lvl="2" indent="-28575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800"/>
              <a:t>cut efficiency for pre cuts</a:t>
            </a:r>
            <a:endParaRPr lang="x-none" altLang="en-US" sz="1800"/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results/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sp_</a:t>
            </a:r>
            <a:r>
              <a:rPr lang="x-none" altLang="en-US" sz="2400">
                <a:sym typeface="+mn-ea"/>
              </a:rPr>
              <a:t>Unpol/</a:t>
            </a:r>
            <a:r>
              <a:rPr lang="x-none" altLang="en-US" sz="2400">
                <a:solidFill>
                  <a:srgbClr val="00B0F0"/>
                </a:solidFill>
                <a:sym typeface="+mn-ea"/>
              </a:rPr>
              <a:t>xxx_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2400">
                <a:sym typeface="+mn-ea"/>
              </a:rPr>
              <a:t>.dat</a:t>
            </a:r>
            <a:endParaRPr lang="x-none" altLang="en-US" sz="2400">
              <a:sym typeface="+mn-ea"/>
            </a:endParaRPr>
          </a:p>
          <a:p>
            <a:pPr marL="1200150" lvl="2" indent="-28575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800">
                <a:sym typeface="+mn-ea"/>
              </a:rPr>
              <a:t>root file after applying pre cuts</a:t>
            </a:r>
            <a:endParaRPr lang="x-none" altLang="en-US" sz="1800"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results/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sp_</a:t>
            </a:r>
            <a:r>
              <a:rPr lang="x-none" altLang="en-US" sz="2400">
                <a:sym typeface="+mn-ea"/>
              </a:rPr>
              <a:t>MVA/</a:t>
            </a:r>
            <a:r>
              <a:rPr lang="x-none" altLang="en-US" sz="2400">
                <a:solidFill>
                  <a:srgbClr val="00B0F0"/>
                </a:solidFill>
                <a:sym typeface="+mn-ea"/>
              </a:rPr>
              <a:t>xxx_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2400">
                <a:sym typeface="+mn-ea"/>
              </a:rPr>
              <a:t>.dat</a:t>
            </a:r>
            <a:endParaRPr lang="x-none" altLang="en-US" sz="2400">
              <a:sym typeface="+mn-ea"/>
            </a:endParaRPr>
          </a:p>
          <a:p>
            <a:pPr marL="1200150" lvl="2" indent="-28575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800">
                <a:sym typeface="+mn-ea"/>
              </a:rPr>
              <a:t>file for attaching MVA values</a:t>
            </a:r>
            <a:endParaRPr lang="x-none" altLang="en-US" sz="1800">
              <a:sym typeface="+mn-ea"/>
            </a:endParaRPr>
          </a:p>
          <a:p>
            <a:pPr marL="1200150" lvl="2" indent="-28575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800">
                <a:sym typeface="+mn-ea"/>
              </a:rPr>
              <a:t>file for applying normal cuts</a:t>
            </a:r>
            <a:endParaRPr lang="x-none" altLang="en-US" sz="1800">
              <a:sym typeface="+mn-ea"/>
            </a:endParaRPr>
          </a:p>
          <a:p>
            <a:endParaRPr lang="x-none" altLang="en-US" sz="18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067810" y="621030"/>
            <a:ext cx="5161280" cy="6400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altLang="en-US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>
                <a:sym typeface="+mn-ea"/>
              </a:rPr>
              <a:t> is "signel property" set in the flow.dat</a:t>
            </a:r>
            <a:endParaRPr lang="x-none" altLang="en-US">
              <a:sym typeface="+mn-ea"/>
            </a:endParaRPr>
          </a:p>
          <a:p>
            <a:pPr algn="l"/>
            <a:r>
              <a:rPr lang="x-none" altLang="en-US">
                <a:solidFill>
                  <a:srgbClr val="00B0F0"/>
                </a:solidFill>
                <a:sym typeface="+mn-ea"/>
              </a:rPr>
              <a:t>xxx </a:t>
            </a:r>
            <a:r>
              <a:rPr lang="x-none" altLang="en-US">
                <a:solidFill>
                  <a:schemeClr val="tx1"/>
                </a:solidFill>
                <a:sym typeface="+mn-ea"/>
              </a:rPr>
              <a:t>is channel names set in the xection.dat</a:t>
            </a:r>
            <a:endParaRPr lang="x-none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MVA trainning</a:t>
            </a:r>
            <a:endParaRPr lang="x-none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940" y="1772920"/>
            <a:ext cx="7854315" cy="3481070"/>
          </a:xfrm>
        </p:spPr>
        <p:txBody>
          <a:bodyPr/>
          <a:p>
            <a:pPr>
              <a:lnSpc>
                <a:spcPct val="120000"/>
              </a:lnSpc>
            </a:pPr>
            <a:r>
              <a:rPr lang="x-none" altLang="en-US" sz="2400">
                <a:sym typeface="+mn-ea"/>
              </a:rPr>
              <a:t>related </a:t>
            </a:r>
            <a:r>
              <a:rPr lang="x-none" altLang="en-US" sz="2400"/>
              <a:t>input: flow.MVA</a:t>
            </a:r>
            <a:endParaRPr lang="x-none" altLang="en-US" sz="2400"/>
          </a:p>
          <a:p>
            <a:pPr>
              <a:lnSpc>
                <a:spcPct val="120000"/>
              </a:lnSpc>
            </a:pPr>
            <a:r>
              <a:rPr lang="x-none" altLang="en-US" sz="2400"/>
              <a:t>output: </a:t>
            </a:r>
            <a:endParaRPr lang="x-none" altLang="en-US" sz="2400"/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/>
              <a:t>data/</a:t>
            </a:r>
            <a:r>
              <a:rPr lang="x-none" altLang="en-US" sz="2400">
                <a:solidFill>
                  <a:srgbClr val="FF0000"/>
                </a:solidFill>
              </a:rPr>
              <a:t>sp</a:t>
            </a:r>
            <a:r>
              <a:rPr lang="x-none" altLang="en-US" sz="2400"/>
              <a:t>/dataset</a:t>
            </a:r>
            <a:endParaRPr lang="x-none" altLang="en-US" sz="2400"/>
          </a:p>
          <a:p>
            <a:pPr marL="1257300" lvl="2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600"/>
              <a:t>MVA weight dataset</a:t>
            </a:r>
            <a:endParaRPr lang="x-none" altLang="en-US" sz="1600"/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endParaRPr lang="x-none" altLang="en-US" sz="1800">
              <a:sym typeface="+mn-ea"/>
            </a:endParaRPr>
          </a:p>
          <a:p>
            <a:endParaRPr lang="x-none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MVA value attaching</a:t>
            </a:r>
            <a:endParaRPr lang="x-none" alt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043940" y="1772920"/>
            <a:ext cx="7854315" cy="348107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p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p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x-none" altLang="en-US" sz="2400">
                <a:sym typeface="+mn-ea"/>
              </a:rPr>
              <a:t>related </a:t>
            </a:r>
            <a:r>
              <a:rPr lang="x-none" altLang="en-US" sz="2400"/>
              <a:t>input: MVA weight file</a:t>
            </a:r>
            <a:endParaRPr lang="x-none" altLang="en-US" sz="2400"/>
          </a:p>
          <a:p>
            <a:pPr>
              <a:lnSpc>
                <a:spcPct val="120000"/>
              </a:lnSpc>
            </a:pPr>
            <a:r>
              <a:rPr lang="x-none" altLang="en-US" sz="2400"/>
              <a:t>output: </a:t>
            </a:r>
            <a:endParaRPr lang="x-none" altLang="en-US" sz="2400"/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results/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sp_</a:t>
            </a:r>
            <a:r>
              <a:rPr lang="x-none" altLang="en-US" sz="2400">
                <a:sym typeface="+mn-ea"/>
              </a:rPr>
              <a:t>MVA/</a:t>
            </a:r>
            <a:r>
              <a:rPr lang="x-none" altLang="en-US" sz="2400">
                <a:solidFill>
                  <a:srgbClr val="00B0F0"/>
                </a:solidFill>
                <a:sym typeface="+mn-ea"/>
              </a:rPr>
              <a:t>xxx_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2400">
                <a:sym typeface="+mn-ea"/>
              </a:rPr>
              <a:t>.dat</a:t>
            </a:r>
            <a:endParaRPr lang="x-none" altLang="en-US" sz="2400">
              <a:sym typeface="+mn-ea"/>
            </a:endParaRPr>
          </a:p>
          <a:p>
            <a:pPr marL="1200150" lvl="2" indent="-28575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800">
                <a:sym typeface="+mn-ea"/>
              </a:rPr>
              <a:t>add MVA value for each channel</a:t>
            </a:r>
            <a:endParaRPr lang="x-none" altLang="en-US" sz="1800">
              <a:sym typeface="+mn-ea"/>
            </a:endParaRPr>
          </a:p>
          <a:p>
            <a:endParaRPr lang="x-none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normal cuts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795" y="1557020"/>
            <a:ext cx="7786370" cy="5090160"/>
          </a:xfrm>
        </p:spPr>
        <p:txBody>
          <a:bodyPr/>
          <a:p>
            <a:pPr>
              <a:lnSpc>
                <a:spcPct val="120000"/>
              </a:lnSpc>
            </a:pPr>
            <a:r>
              <a:rPr lang="x-none" altLang="en-US" sz="2400">
                <a:sym typeface="+mn-ea"/>
              </a:rPr>
              <a:t>related input: cut.pre_cut</a:t>
            </a:r>
            <a:endParaRPr lang="x-none" altLang="en-US" sz="240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x-none" altLang="en-US" sz="2400">
                <a:sym typeface="+mn-ea"/>
              </a:rPr>
              <a:t>output: </a:t>
            </a:r>
            <a:endParaRPr lang="x-none" altLang="en-US" sz="2400"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data/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2400">
                <a:sym typeface="+mn-ea"/>
              </a:rPr>
              <a:t>/</a:t>
            </a:r>
            <a:r>
              <a:rPr lang="x-none" altLang="en-US" sz="2400">
                <a:solidFill>
                  <a:srgbClr val="00B0F0"/>
                </a:solidFill>
                <a:sym typeface="+mn-ea"/>
              </a:rPr>
              <a:t>xxx_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1600">
                <a:sym typeface="+mn-ea"/>
              </a:rPr>
              <a:t>.dat</a:t>
            </a:r>
            <a:endParaRPr lang="x-none" altLang="en-US" sz="1600">
              <a:sym typeface="+mn-ea"/>
            </a:endParaRPr>
          </a:p>
          <a:p>
            <a:pPr marL="1200150" lvl="2" indent="-28575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1800">
                <a:sym typeface="+mn-ea"/>
              </a:rPr>
              <a:t>cut efficiency for pre cuts</a:t>
            </a:r>
            <a:endParaRPr lang="x-none" altLang="en-US" sz="1800"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results/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sp_CUT</a:t>
            </a:r>
            <a:r>
              <a:rPr lang="x-none" altLang="en-US" sz="2400">
                <a:sym typeface="+mn-ea"/>
              </a:rPr>
              <a:t>/</a:t>
            </a:r>
            <a:r>
              <a:rPr lang="x-none" altLang="en-US" sz="2400">
                <a:solidFill>
                  <a:srgbClr val="00B0F0"/>
                </a:solidFill>
                <a:sym typeface="+mn-ea"/>
              </a:rPr>
              <a:t>xxx_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1600">
                <a:sym typeface="+mn-ea"/>
              </a:rPr>
              <a:t>.dat</a:t>
            </a:r>
            <a:endParaRPr lang="x-none" altLang="en-US" sz="1600">
              <a:sym typeface="+mn-ea"/>
            </a:endParaRPr>
          </a:p>
          <a:p>
            <a:pPr marL="914400" lvl="2" indent="0">
              <a:lnSpc>
                <a:spcPct val="120000"/>
              </a:lnSpc>
              <a:buFont typeface="Wingdings" charset="2"/>
              <a:buNone/>
            </a:pPr>
            <a:r>
              <a:rPr lang="x-none" altLang="en-US" sz="1800">
                <a:sym typeface="+mn-ea"/>
              </a:rPr>
              <a:t>file for applying normal cuts</a:t>
            </a:r>
            <a:endParaRPr lang="x-none" altLang="en-US" sz="1800"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plot/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2400">
                <a:sym typeface="+mn-ea"/>
              </a:rPr>
              <a:t>/</a:t>
            </a:r>
            <a:r>
              <a:rPr lang="x-none" altLang="en-US" sz="2400">
                <a:solidFill>
                  <a:srgbClr val="7030A0"/>
                </a:solidFill>
                <a:sym typeface="+mn-ea"/>
              </a:rPr>
              <a:t>obv</a:t>
            </a:r>
            <a:r>
              <a:rPr lang="x-none" altLang="en-US">
                <a:sym typeface="+mn-ea"/>
              </a:rPr>
              <a:t>.png</a:t>
            </a:r>
            <a:endParaRPr lang="x-none" altLang="en-US">
              <a:sym typeface="+mn-ea"/>
            </a:endParaRPr>
          </a:p>
          <a:p>
            <a:pPr marL="1257300" lvl="2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000">
                <a:sym typeface="+mn-ea"/>
              </a:rPr>
              <a:t>for each channel</a:t>
            </a:r>
            <a:endParaRPr lang="x-none" altLang="en-US" sz="2000"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400">
                <a:sym typeface="+mn-ea"/>
              </a:rPr>
              <a:t>plot_compare/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sp</a:t>
            </a:r>
            <a:r>
              <a:rPr lang="x-none" altLang="en-US" sz="2400">
                <a:sym typeface="+mn-ea"/>
              </a:rPr>
              <a:t>/</a:t>
            </a:r>
            <a:r>
              <a:rPr lang="x-none" altLang="en-US" sz="2400">
                <a:solidFill>
                  <a:srgbClr val="7030A0"/>
                </a:solidFill>
                <a:sym typeface="+mn-ea"/>
              </a:rPr>
              <a:t>obv</a:t>
            </a:r>
            <a:r>
              <a:rPr lang="x-none" altLang="en-US" sz="2400">
                <a:sym typeface="+mn-ea"/>
              </a:rPr>
              <a:t>.png</a:t>
            </a:r>
            <a:endParaRPr lang="x-none" altLang="en-US" sz="2400">
              <a:sym typeface="+mn-ea"/>
            </a:endParaRPr>
          </a:p>
          <a:p>
            <a:pPr marL="1257300" lvl="2" indent="-342900">
              <a:lnSpc>
                <a:spcPct val="120000"/>
              </a:lnSpc>
              <a:buFont typeface="Wingdings" charset="2"/>
              <a:buChar char=""/>
            </a:pPr>
            <a:r>
              <a:rPr lang="x-none" altLang="en-US" sz="2000">
                <a:sym typeface="+mn-ea"/>
              </a:rPr>
              <a:t>for each sort</a:t>
            </a:r>
            <a:endParaRPr lang="x-none" altLang="en-US" sz="2000">
              <a:sym typeface="+mn-ea"/>
            </a:endParaRPr>
          </a:p>
          <a:p>
            <a:pPr marL="1257300" lvl="2" indent="-342900">
              <a:lnSpc>
                <a:spcPct val="120000"/>
              </a:lnSpc>
              <a:buFont typeface="Wingdings" charset="2"/>
              <a:buChar char=""/>
            </a:pPr>
            <a:endParaRPr lang="x-none" altLang="en-US">
              <a:sym typeface="+mn-ea"/>
            </a:endParaRPr>
          </a:p>
          <a:p>
            <a:pPr marL="914400" lvl="2" indent="0">
              <a:lnSpc>
                <a:spcPct val="120000"/>
              </a:lnSpc>
              <a:buFont typeface="Wingdings" charset="2"/>
              <a:buNone/>
            </a:pPr>
            <a:endParaRPr lang="x-none" altLang="en-US" sz="1800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935" y="2132965"/>
            <a:ext cx="2908935" cy="1927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935" y="4580890"/>
            <a:ext cx="2900045" cy="194056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20220000">
            <a:off x="4801870" y="4323715"/>
            <a:ext cx="1683385" cy="10287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21420000">
            <a:off x="4573270" y="5920740"/>
            <a:ext cx="1683385" cy="10287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99425" y="2132965"/>
            <a:ext cx="792480" cy="647700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71815" y="4652645"/>
            <a:ext cx="792480" cy="647700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7595870" y="1772920"/>
            <a:ext cx="142684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7030A0"/>
                </a:solidFill>
              </a:rPr>
              <a:t>all channel</a:t>
            </a:r>
            <a:endParaRPr lang="x-none" altLang="en-US">
              <a:solidFill>
                <a:srgbClr val="7030A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731635" y="4220845"/>
            <a:ext cx="245491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0070C0"/>
                </a:solidFill>
              </a:rPr>
              <a:t>combined into sorts</a:t>
            </a:r>
            <a:endParaRPr lang="x-none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22225" lvl="0" indent="0" algn="ctr" eaLnBrk="1" latinLnBrk="0" hangingPunct="1"/>
            <a:r>
              <a:rPr lang="x-none" altLang="en-US" sz="2000"/>
              <a:t>compare between different </a:t>
            </a:r>
            <a:r>
              <a:rPr lang="x-none" altLang="zh-CN" sz="1800" dirty="0">
                <a:latin typeface="Arial" panose="02080604020202020204" charset="0"/>
                <a:ea typeface="宋体" charset="-122"/>
                <a:sym typeface="+mn-ea"/>
              </a:rPr>
              <a:t>signal </a:t>
            </a:r>
            <a:endParaRPr lang="x-none" altLang="zh-CN" sz="18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2000" dirty="0">
                <a:latin typeface="Arial" panose="02080604020202020204" charset="0"/>
                <a:ea typeface="宋体" charset="-122"/>
                <a:sym typeface="+mn-ea"/>
              </a:rPr>
              <a:t>characters</a:t>
            </a:r>
            <a:endParaRPr lang="x-none" altLang="zh-CN" sz="2000" dirty="0">
              <a:latin typeface="Arial" panose="02080604020202020204" charset="0"/>
              <a:ea typeface="宋体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335" y="1600200"/>
            <a:ext cx="8256905" cy="4349750"/>
          </a:xfrm>
        </p:spPr>
        <p:txBody>
          <a:bodyPr/>
          <a:p>
            <a:pPr marL="0" lvl="0" algn="l" eaLnBrk="1" latinLnBrk="0" hangingPunct="1">
              <a:buNone/>
            </a:pPr>
            <a:r>
              <a:rPr lang="x-none" altLang="en-US" sz="2400"/>
              <a:t>after generate results for </a:t>
            </a:r>
            <a:r>
              <a:rPr lang="x-none" altLang="en-US" sz="2400">
                <a:sym typeface="+mn-ea"/>
              </a:rPr>
              <a:t>different signal characters</a:t>
            </a:r>
            <a:endParaRPr lang="x-none" altLang="en-US" sz="2400">
              <a:sym typeface="+mn-ea"/>
            </a:endParaRPr>
          </a:p>
          <a:p>
            <a:pPr marL="0" indent="0">
              <a:buNone/>
            </a:pPr>
            <a:r>
              <a:rPr lang="x-none" altLang="zh-CN" sz="2400" dirty="0">
                <a:latin typeface="Arial" panose="02080604020202020204" charset="0"/>
                <a:ea typeface="宋体" charset="-122"/>
                <a:sym typeface="+mn-ea"/>
              </a:rPr>
              <a:t>compare them by control/scan.dat</a:t>
            </a:r>
            <a:endParaRPr lang="x-none" altLang="zh-CN" sz="24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0" indent="0">
              <a:buNone/>
            </a:pPr>
            <a:endParaRPr lang="x-none" altLang="zh-CN" sz="2400" dirty="0">
              <a:latin typeface="Arial" panose="02080604020202020204" charset="0"/>
              <a:ea typeface="宋体" charset="-122"/>
              <a:sym typeface="+mn-ea"/>
            </a:endParaRPr>
          </a:p>
          <a:p>
            <a:r>
              <a:rPr lang="x-none" altLang="en-US" sz="2400"/>
              <a:t>signal distribution</a:t>
            </a:r>
            <a:endParaRPr lang="x-none" altLang="en-US" sz="2400"/>
          </a:p>
          <a:p>
            <a:r>
              <a:rPr lang="x-none" altLang="en-US" sz="2400"/>
              <a:t>cut efficiency table</a:t>
            </a:r>
            <a:endParaRPr lang="x-none" altLang="en-US" sz="2400"/>
          </a:p>
          <a:p>
            <a:r>
              <a:rPr lang="x-none" altLang="en-US" sz="2400"/>
              <a:t>sensitivity</a:t>
            </a:r>
            <a:endParaRPr lang="x-none" altLang="en-US" sz="2400"/>
          </a:p>
          <a:p>
            <a:endParaRPr lang="x-none" altLang="en-US"/>
          </a:p>
        </p:txBody>
      </p:sp>
      <p:pic>
        <p:nvPicPr>
          <p:cNvPr id="5" name="Picture 4" descr="po_muon_kcut_recoil_mass_summa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7990" y="2493010"/>
            <a:ext cx="3199765" cy="2159635"/>
          </a:xfrm>
          <a:prstGeom prst="rect">
            <a:avLst/>
          </a:prstGeom>
        </p:spPr>
      </p:pic>
      <p:pic>
        <p:nvPicPr>
          <p:cNvPr id="7" name="Picture 6" descr="c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990" y="4796790"/>
            <a:ext cx="3186430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installation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c++14 </a:t>
            </a:r>
            <a:r>
              <a:rPr lang="x-none" altLang="en-US">
                <a:latin typeface="Noto Sans CJK SC" charset="0"/>
                <a:ea typeface="Noto Sans CJK SC" charset="0"/>
              </a:rPr>
              <a:t>⊕</a:t>
            </a:r>
            <a:r>
              <a:rPr lang="x-none" altLang="en-US"/>
              <a:t> root6 </a:t>
            </a:r>
            <a:r>
              <a:rPr lang="x-none" altLang="en-US">
                <a:latin typeface="Noto Sans CJK SC" charset="0"/>
                <a:ea typeface="Noto Sans CJK SC" charset="0"/>
                <a:sym typeface="+mn-ea"/>
              </a:rPr>
              <a:t>⊕ </a:t>
            </a:r>
            <a:r>
              <a:rPr lang="x-none" altLang="en-US">
                <a:sym typeface="+mn-ea"/>
              </a:rPr>
              <a:t>boost_filesystem</a:t>
            </a:r>
            <a:endParaRPr lang="x-none" altLang="en-US" sz="2000">
              <a:sym typeface="+mn-ea"/>
            </a:endParaRPr>
          </a:p>
          <a:p>
            <a:r>
              <a:rPr lang="x-none" altLang="en-US"/>
              <a:t>yaml-cpp</a:t>
            </a:r>
            <a:endParaRPr lang="x-none" altLang="en-US"/>
          </a:p>
          <a:p>
            <a:pPr lvl="1"/>
            <a:r>
              <a:rPr lang="x-none" altLang="en-US" sz="1800"/>
              <a:t>https://github.com/jbeder/yaml-cpp</a:t>
            </a:r>
            <a:endParaRPr lang="x-none" altLang="en-US" sz="1800"/>
          </a:p>
          <a:p>
            <a:r>
              <a:rPr lang="x-none" altLang="en-US"/>
              <a:t>input root file structure</a:t>
            </a:r>
            <a:endParaRPr lang="x-none" altLang="en-US"/>
          </a:p>
          <a:p>
            <a:pPr lvl="1"/>
            <a:r>
              <a:rPr lang="x-none" altLang="en-US" sz="2000"/>
              <a:t>weight (not necessary)</a:t>
            </a:r>
            <a:endParaRPr lang="x-none" altLang="en-US" sz="2000"/>
          </a:p>
          <a:p>
            <a:pPr lvl="1"/>
            <a:r>
              <a:rPr lang="x-none" altLang="en-US" sz="2000"/>
              <a:t>observables</a:t>
            </a:r>
            <a:endParaRPr lang="x-none" altLang="en-US" sz="2000"/>
          </a:p>
          <a:p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7490" y="2996565"/>
            <a:ext cx="2428875" cy="336169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40" y="2996565"/>
            <a:ext cx="6828790" cy="1012825"/>
          </a:xfrm>
        </p:spPr>
        <p:txBody>
          <a:bodyPr/>
          <a:p>
            <a:r>
              <a:rPr lang="x-none" altLang="en-US"/>
              <a:t>advanced input example</a:t>
            </a:r>
            <a:endParaRPr lang="x-none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Event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71775" y="1772920"/>
            <a:ext cx="4615815" cy="174752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/>
        </p:nvSpPr>
        <p:spPr>
          <a:xfrm>
            <a:off x="1043940" y="4292600"/>
            <a:ext cx="7930515" cy="120523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</a:rPr>
              <a:t>when first =-1,  special=-1  =&gt; use all events</a:t>
            </a:r>
            <a:endParaRPr lang="x-none" altLang="en-US" sz="160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when first = n,  special=-1  =&gt; use first n events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when first =-1,  special= n  =&gt; use the n-th event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when first =n1, special=n2 =&gt;  use events from n1 to n2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pPr marL="342900" indent="-342900">
              <a:buAutoNum type="arabicPeriod"/>
            </a:pP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r>
              <a:rPr lang="x-none" altLang="en-US" sz="1600">
                <a:solidFill>
                  <a:srgbClr val="FF0000"/>
                </a:solidFill>
                <a:sym typeface="+mn-ea"/>
              </a:rPr>
              <a:t>where if n &gt; total events, n = total events, and n1 &lt; n2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endParaRPr lang="x-none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2289" descr="f463501ebf8f49b9be8d9c54e307fd1c# #矩形 1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Sensitivity </a:t>
            </a:r>
            <a:endParaRPr lang="x-none" altLang="en-US" sz="3200" dirty="0"/>
          </a:p>
        </p:txBody>
      </p:sp>
      <p:sp>
        <p:nvSpPr>
          <p:cNvPr id="3" name="Text Box 2"/>
          <p:cNvSpPr txBox="1"/>
          <p:nvPr/>
        </p:nvSpPr>
        <p:spPr>
          <a:xfrm>
            <a:off x="1619885" y="1988820"/>
            <a:ext cx="6536055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zh-CN" dirty="0">
                <a:sym typeface="+mn-ea"/>
              </a:rPr>
              <a:t>control/</a:t>
            </a:r>
            <a:r>
              <a:rPr lang="x-none" altLang="en-US" dirty="0">
                <a:sym typeface="+mn-ea"/>
              </a:rPr>
              <a:t>Sensitivity</a:t>
            </a:r>
            <a:r>
              <a:rPr lang="x-none" altLang="en-US">
                <a:sym typeface="+mn-ea"/>
              </a:rPr>
              <a:t>.dat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get data from root results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calculate sensitivities according to the control file.</a:t>
            </a:r>
            <a:endParaRPr lang="x-none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5510" y="4004945"/>
            <a:ext cx="2713990" cy="11811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 flipV="1">
            <a:off x="3491865" y="4508500"/>
            <a:ext cx="1439545" cy="2159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>
            <a:spLocks noGrp="1"/>
          </p:cNvSpPr>
          <p:nvPr/>
        </p:nvSpPr>
        <p:spPr>
          <a:xfrm>
            <a:off x="1331595" y="4148455"/>
            <a:ext cx="2008505" cy="81153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rescale signal cross section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491865" y="4508500"/>
            <a:ext cx="1439545" cy="2159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/>
        </p:nvSpPr>
        <p:spPr>
          <a:xfrm>
            <a:off x="1331595" y="4148455"/>
            <a:ext cx="2008505" cy="81153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rescale signal cross section</a:t>
            </a:r>
            <a:endParaRPr lang="x-none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2289" descr="f463501ebf8f49b9be8d9c54e307fd1c# #矩形 1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new scenario </a:t>
            </a:r>
            <a:endParaRPr lang="x-none" altLang="en-US" sz="3200" dirty="0"/>
          </a:p>
        </p:txBody>
      </p:sp>
      <p:sp>
        <p:nvSpPr>
          <p:cNvPr id="3" name="Text Box 2"/>
          <p:cNvSpPr txBox="1"/>
          <p:nvPr/>
        </p:nvSpPr>
        <p:spPr>
          <a:xfrm>
            <a:off x="1619885" y="1988820"/>
            <a:ext cx="6536055" cy="246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zh-CN" dirty="0">
                <a:sym typeface="+mn-ea"/>
              </a:rPr>
              <a:t>control/</a:t>
            </a:r>
            <a:r>
              <a:rPr lang="x-none" altLang="en-US"/>
              <a:t>scenario.dat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re-use results in Cuts_1 when changing the polarization.      </a:t>
            </a:r>
            <a:r>
              <a:rPr lang="x-none" altLang="en-US">
                <a:sym typeface="+mn-ea"/>
              </a:rPr>
              <a:t>(MVA variable need to be recalculated.)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>
                <a:sym typeface="+mn-ea"/>
              </a:rPr>
              <a:t>re-use results in Cuts_2 when changing the luminosity. </a:t>
            </a:r>
            <a:endParaRPr lang="x-none" altLang="en-US"/>
          </a:p>
          <a:p>
            <a:pPr>
              <a:spcAft>
                <a:spcPts val="1200"/>
              </a:spcAft>
            </a:pPr>
            <a:r>
              <a:rPr lang="x-none" altLang="en-US"/>
              <a:t>  </a:t>
            </a:r>
            <a:endParaRPr lang="x-none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1955" y="3860800"/>
            <a:ext cx="3380740" cy="269494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3419475" y="4364990"/>
            <a:ext cx="1008380" cy="7175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/>
        </p:nvSpPr>
        <p:spPr>
          <a:xfrm>
            <a:off x="1043940" y="4076700"/>
            <a:ext cx="2385060" cy="5270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polarization value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636010" y="5228590"/>
            <a:ext cx="1008380" cy="7175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/>
        </p:nvSpPr>
        <p:spPr>
          <a:xfrm>
            <a:off x="971550" y="5012690"/>
            <a:ext cx="2734945" cy="5270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luminosity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running polarization</a:t>
            </a:r>
            <a:endParaRPr lang="x-none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5361"/>
          <p:cNvSpPr>
            <a:spLocks noGrp="1"/>
          </p:cNvSpPr>
          <p:nvPr>
            <p:ph type="ctrTitle"/>
          </p:nvPr>
        </p:nvSpPr>
        <p:spPr>
          <a:xfrm>
            <a:off x="684213" y="1989138"/>
            <a:ext cx="7772400" cy="1082675"/>
          </a:xfrm>
        </p:spPr>
        <p:txBody>
          <a:bodyPr anchor="ctr"/>
          <a:p>
            <a:pPr lvl="0" algn="ctr"/>
            <a:r>
              <a:rPr lang="en-US" altLang="x-none" sz="4800" b="0" dirty="0"/>
              <a:t>Thank you!</a:t>
            </a:r>
            <a:endParaRPr lang="zh-CN" altLang="en-US" sz="48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Installation (on NAF)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 sz="2400">
                <a:sym typeface="+mn-ea"/>
              </a:rPr>
              <a:t>initialize ilcsoft for gcc</a:t>
            </a:r>
            <a:r>
              <a:rPr lang="x-none" altLang="en-US" sz="2400">
                <a:latin typeface="SimSun" charset="-122"/>
                <a:ea typeface="SimSun" charset="-122"/>
                <a:sym typeface="+mn-ea"/>
              </a:rPr>
              <a:t>≧</a:t>
            </a:r>
            <a:r>
              <a:rPr lang="x-none" altLang="en-US" sz="2400">
                <a:sym typeface="+mn-ea"/>
              </a:rPr>
              <a:t>4.8, root 6</a:t>
            </a:r>
            <a:endParaRPr lang="x-none" altLang="en-US" sz="2400">
              <a:sym typeface="+mn-ea"/>
            </a:endParaRPr>
          </a:p>
          <a:p>
            <a:r>
              <a:rPr lang="x-none" altLang="en-US" sz="2400">
                <a:sym typeface="+mn-ea"/>
              </a:rPr>
              <a:t>install YAML, change path for </a:t>
            </a:r>
            <a:r>
              <a:rPr lang="x-none" altLang="en-US" sz="2400">
                <a:solidFill>
                  <a:srgbClr val="FF0000"/>
                </a:solidFill>
                <a:sym typeface="+mn-ea"/>
              </a:rPr>
              <a:t>makefile_server</a:t>
            </a:r>
            <a:endParaRPr lang="x-none" altLang="en-US" sz="2400">
              <a:solidFill>
                <a:srgbClr val="FF0000"/>
              </a:solidFill>
              <a:sym typeface="+mn-ea"/>
            </a:endParaRPr>
          </a:p>
          <a:p>
            <a:r>
              <a:rPr lang="x-none" altLang="en-US" sz="2400">
                <a:sym typeface="+mn-ea"/>
              </a:rPr>
              <a:t>in BASDA, cover makefile with makefile_server </a:t>
            </a:r>
            <a:endParaRPr lang="x-none" altLang="en-US" sz="2400">
              <a:sym typeface="+mn-ea"/>
            </a:endParaRPr>
          </a:p>
          <a:p>
            <a:pPr lvl="1"/>
            <a:r>
              <a:rPr lang="x-none" altLang="en-US" sz="2100">
                <a:sym typeface="+mn-ea"/>
              </a:rPr>
              <a:t>mv </a:t>
            </a:r>
            <a:r>
              <a:rPr lang="x-none" altLang="en-US" sz="2100">
                <a:solidFill>
                  <a:srgbClr val="FF0000"/>
                </a:solidFill>
                <a:sym typeface="+mn-ea"/>
              </a:rPr>
              <a:t>makefile_server</a:t>
            </a:r>
            <a:r>
              <a:rPr lang="x-none" altLang="en-US" sz="2100">
                <a:sym typeface="+mn-ea"/>
              </a:rPr>
              <a:t> makefile</a:t>
            </a:r>
            <a:endParaRPr lang="x-none" altLang="en-US" sz="2100">
              <a:sym typeface="+mn-e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483485" y="3429000"/>
            <a:ext cx="5701815" cy="2964180"/>
            <a:chOff x="4932" y="5173"/>
            <a:chExt cx="9827" cy="510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932" y="5173"/>
              <a:ext cx="8914" cy="5102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5159" y="6420"/>
              <a:ext cx="5365" cy="566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10764" y="6412"/>
              <a:ext cx="3995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change YAML path</a:t>
              </a:r>
              <a:endParaRPr lang="x-none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145" y="2997835"/>
            <a:ext cx="4551045" cy="1012825"/>
          </a:xfrm>
        </p:spPr>
        <p:txBody>
          <a:bodyPr/>
          <a:p>
            <a:pPr algn="ctr"/>
            <a:r>
              <a:rPr lang="x-none" altLang="en-US">
                <a:sym typeface="+mn-ea"/>
              </a:rPr>
              <a:t>YAML</a:t>
            </a:r>
            <a:endParaRPr lang="x-none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 9"/>
          <p:cNvSpPr/>
          <p:nvPr/>
        </p:nvSpPr>
        <p:spPr>
          <a:xfrm>
            <a:off x="1619885" y="5300980"/>
            <a:ext cx="3625850" cy="624840"/>
          </a:xfrm>
          <a:prstGeom prst="rect">
            <a:avLst/>
          </a:prstGeom>
          <a:solidFill>
            <a:srgbClr val="EAEAE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19885" y="3789045"/>
            <a:ext cx="2945130" cy="1148715"/>
          </a:xfrm>
          <a:prstGeom prst="rect">
            <a:avLst/>
          </a:prstGeom>
          <a:solidFill>
            <a:srgbClr val="EAEAE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19885" y="2958465"/>
            <a:ext cx="2160270" cy="432435"/>
          </a:xfrm>
          <a:prstGeom prst="rect">
            <a:avLst/>
          </a:prstGeom>
          <a:solidFill>
            <a:srgbClr val="EAEAE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430" y="1602105"/>
            <a:ext cx="7786370" cy="1372870"/>
          </a:xfrm>
        </p:spPr>
        <p:txBody>
          <a:bodyPr/>
          <a:p>
            <a:r>
              <a:rPr lang="en-US" sz="1800">
                <a:sym typeface="+mn-ea"/>
              </a:rPr>
              <a:t>YAML</a:t>
            </a:r>
            <a:r>
              <a:rPr lang="x-none" altLang="en-US" sz="1800">
                <a:sym typeface="+mn-ea"/>
              </a:rPr>
              <a:t>---</a:t>
            </a:r>
            <a:r>
              <a:rPr lang="en-US" sz="1800"/>
              <a:t>YAML Ain't Markup Language</a:t>
            </a:r>
            <a:endParaRPr lang="en-US" sz="1800"/>
          </a:p>
          <a:p>
            <a:pPr marL="914400" lvl="3"/>
            <a:r>
              <a:rPr lang="x-none" altLang="en-US" sz="1600">
                <a:sym typeface="+mn-ea"/>
              </a:rPr>
              <a:t>download/manuals    </a:t>
            </a:r>
            <a:r>
              <a:rPr lang="x-none" altLang="en-US" sz="1600">
                <a:solidFill>
                  <a:srgbClr val="FF0000"/>
                </a:solidFill>
                <a:sym typeface="+mn-ea"/>
              </a:rPr>
              <a:t>https://github.com/jbeder/yaml-cpp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r>
              <a:rPr lang="x-none" altLang="en-US" sz="1800"/>
              <a:t>a </a:t>
            </a:r>
            <a:r>
              <a:rPr lang="en-US" sz="1800"/>
              <a:t>human-readable data serialization language</a:t>
            </a:r>
            <a:endParaRPr lang="en-US" sz="1800"/>
          </a:p>
          <a:p>
            <a:r>
              <a:rPr lang="x-none" altLang="en-US" sz="1800"/>
              <a:t>in BASDA, only use simplest command</a:t>
            </a:r>
            <a:endParaRPr lang="x-none" altLang="en-US" sz="1800">
              <a:sym typeface="+mn-ea"/>
            </a:endParaRPr>
          </a:p>
          <a:p>
            <a:pPr marL="914400" lvl="2" indent="0">
              <a:buNone/>
            </a:pPr>
            <a:endParaRPr lang="x-none" altLang="en-US" sz="21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YAML format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899795" y="3789045"/>
            <a:ext cx="5380355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x-none" altLang="en-US">
                <a:sym typeface="+mn-ea"/>
              </a:rPr>
              <a:t>	key :  </a:t>
            </a:r>
            <a:endParaRPr lang="x-none" altLang="en-US">
              <a:sym typeface="+mn-ea"/>
            </a:endParaRPr>
          </a:p>
          <a:p>
            <a:pPr marL="457200" lvl="1" indent="0">
              <a:buNone/>
            </a:pPr>
            <a:r>
              <a:rPr lang="x-none" altLang="en-US">
                <a:sym typeface="+mn-ea"/>
              </a:rPr>
              <a:t>	     key :  value</a:t>
            </a:r>
            <a:endParaRPr lang="x-none" altLang="en-US">
              <a:sym typeface="+mn-ea"/>
            </a:endParaRPr>
          </a:p>
          <a:p>
            <a:pPr marL="457200" lvl="1" indent="0">
              <a:buNone/>
            </a:pPr>
            <a:r>
              <a:rPr lang="x-none" altLang="en-US">
                <a:sym typeface="+mn-ea"/>
              </a:rPr>
              <a:t>           key :  </a:t>
            </a:r>
            <a:endParaRPr lang="x-none" altLang="en-US">
              <a:sym typeface="+mn-ea"/>
            </a:endParaRPr>
          </a:p>
          <a:p>
            <a:pPr marL="914400" lvl="2" indent="0">
              <a:buNone/>
            </a:pPr>
            <a:r>
              <a:rPr lang="x-none" altLang="en-US">
                <a:sym typeface="+mn-ea"/>
              </a:rPr>
              <a:t>              key :  value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71550" y="4940935"/>
            <a:ext cx="897255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or list,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619885" y="5372735"/>
            <a:ext cx="396430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/>
            <a:r>
              <a:rPr lang="x-none" altLang="en-US"/>
              <a:t>key: </a:t>
            </a:r>
            <a:r>
              <a:rPr lang="en-US"/>
              <a:t>[</a:t>
            </a:r>
            <a:r>
              <a:rPr lang="x-none" altLang="en-US">
                <a:sym typeface="+mn-ea"/>
              </a:rPr>
              <a:t>value1,value2, value3...</a:t>
            </a:r>
            <a:r>
              <a:rPr lang="en-US"/>
              <a:t>]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043940" y="2996565"/>
            <a:ext cx="2540000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x-none" altLang="en-US">
                <a:sym typeface="+mn-ea"/>
              </a:rPr>
              <a:t>	key :  value</a:t>
            </a:r>
            <a:endParaRPr lang="x-none" altLang="en-US"/>
          </a:p>
          <a:p>
            <a:pPr marL="0" indent="0">
              <a:buNone/>
            </a:pPr>
            <a:r>
              <a:rPr lang="x-none" altLang="en-US">
                <a:sym typeface="+mn-ea"/>
              </a:rPr>
              <a:t>or, 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YAML format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899795" y="1772920"/>
            <a:ext cx="5888990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x-none" altLang="en-US">
                <a:sym typeface="+mn-ea"/>
              </a:rPr>
              <a:t>note: </a:t>
            </a:r>
            <a:r>
              <a:rPr lang="x-none" altLang="en-US">
                <a:solidFill>
                  <a:srgbClr val="FF0000"/>
                </a:solidFill>
                <a:sym typeface="+mn-ea"/>
              </a:rPr>
              <a:t>DO NOT use tab</a:t>
            </a:r>
            <a:r>
              <a:rPr lang="x-none" altLang="en-US">
                <a:sym typeface="+mn-ea"/>
              </a:rPr>
              <a:t> in YAML.          </a:t>
            </a:r>
            <a:endParaRPr lang="x-none" altLang="en-US">
              <a:sym typeface="+mn-ea"/>
            </a:endParaRPr>
          </a:p>
          <a:p>
            <a:pPr algn="l"/>
            <a:r>
              <a:rPr lang="x-none" altLang="en-US">
                <a:sym typeface="+mn-ea"/>
              </a:rPr>
              <a:t>         </a:t>
            </a:r>
            <a:r>
              <a:rPr lang="x-none" altLang="en-US">
                <a:solidFill>
                  <a:srgbClr val="FF0000"/>
                </a:solidFill>
                <a:sym typeface="+mn-ea"/>
              </a:rPr>
              <a:t>DO NOT</a:t>
            </a:r>
            <a:r>
              <a:rPr lang="x-none" altLang="en-US">
                <a:sym typeface="+mn-ea"/>
              </a:rPr>
              <a:t> try to modify everything.</a:t>
            </a:r>
            <a:endParaRPr lang="x-none" altLang="en-US">
              <a:sym typeface="+mn-ea"/>
            </a:endParaRPr>
          </a:p>
          <a:p>
            <a:pPr algn="l"/>
            <a:r>
              <a:rPr lang="x-none" altLang="en-US">
                <a:sym typeface="+mn-ea"/>
              </a:rPr>
              <a:t>         comments with #</a:t>
            </a:r>
            <a:endParaRPr lang="x-none" altLang="en-US">
              <a:sym typeface="+mn-ea"/>
            </a:endParaRPr>
          </a:p>
          <a:p>
            <a:pPr algn="l"/>
            <a:endParaRPr lang="x-none" altLang="en-US">
              <a:sym typeface="+mn-ea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115695" y="3572510"/>
            <a:ext cx="7922895" cy="2673350"/>
            <a:chOff x="1757" y="2905"/>
            <a:chExt cx="12477" cy="421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57" y="3699"/>
              <a:ext cx="5430" cy="341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40" y="3699"/>
              <a:ext cx="6656" cy="3398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3118" y="2905"/>
              <a:ext cx="779" cy="15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252" y="3019"/>
              <a:ext cx="4648" cy="22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1871" y="5853"/>
              <a:ext cx="2425" cy="1033"/>
            </a:xfrm>
            <a:prstGeom prst="roundRect">
              <a:avLst/>
            </a:prstGeom>
            <a:noFill/>
            <a:ln w="57150"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25" y="4833"/>
              <a:ext cx="2716" cy="572"/>
            </a:xfrm>
            <a:prstGeom prst="roundRect">
              <a:avLst/>
            </a:prstGeom>
            <a:noFill/>
            <a:ln w="57150"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766" y="3812"/>
              <a:ext cx="3987" cy="805"/>
            </a:xfrm>
            <a:prstGeom prst="roundRect">
              <a:avLst/>
            </a:prstGeom>
            <a:noFill/>
            <a:ln w="57150"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7654" y="6308"/>
              <a:ext cx="6581" cy="805"/>
            </a:xfrm>
            <a:prstGeom prst="roundRect">
              <a:avLst/>
            </a:prstGeom>
            <a:noFill/>
            <a:ln w="57150"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645" y="1557020"/>
            <a:ext cx="2922270" cy="2206625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>
            <a:off x="6443980" y="1052830"/>
            <a:ext cx="359410" cy="151193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6227445" y="621030"/>
            <a:ext cx="234442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it's space, </a:t>
            </a:r>
            <a:r>
              <a:rPr lang="x-none" altLang="en-US">
                <a:solidFill>
                  <a:srgbClr val="7030A0"/>
                </a:solidFill>
              </a:rPr>
              <a:t>NOT </a:t>
            </a:r>
            <a:r>
              <a:rPr lang="x-none" altLang="en-US"/>
              <a:t>tab</a:t>
            </a:r>
            <a:endParaRPr lang="x-none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785" y="2853055"/>
            <a:ext cx="6141720" cy="1012825"/>
          </a:xfrm>
        </p:spPr>
        <p:txBody>
          <a:bodyPr/>
          <a:p>
            <a:pPr algn="ctr"/>
            <a:r>
              <a:rPr lang="x-none" altLang="en-US"/>
              <a:t>a quick example</a:t>
            </a:r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ily_loose-leaf Binder">
  <a:themeElements>
    <a:clrScheme name="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61A00"/>
      </a:accent4>
      <a:accent5>
        <a:srgbClr val="E3CAB8"/>
      </a:accent5>
      <a:accent6>
        <a:srgbClr val="B82D2D"/>
      </a:accent6>
      <a:hlink>
        <a:srgbClr val="9A7F32"/>
      </a:hlink>
      <a:folHlink>
        <a:srgbClr val="ECA07A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78787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989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5811</Words>
  <Application>Kingsoft Office WPP</Application>
  <PresentationFormat/>
  <Paragraphs>497</Paragraphs>
  <Slides>44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Daily_loose-leaf Binder</vt:lpstr>
      <vt:lpstr>(BASDA)</vt:lpstr>
      <vt:lpstr>Installation</vt:lpstr>
      <vt:lpstr>Installation</vt:lpstr>
      <vt:lpstr>installation</vt:lpstr>
      <vt:lpstr>Installation (on NAF)</vt:lpstr>
      <vt:lpstr>YAML</vt:lpstr>
      <vt:lpstr>YAML format</vt:lpstr>
      <vt:lpstr>YAML format</vt:lpstr>
      <vt:lpstr>a quick example</vt:lpstr>
      <vt:lpstr>searching charge Higgs at LHC</vt:lpstr>
      <vt:lpstr>input example</vt:lpstr>
      <vt:lpstr>input data</vt:lpstr>
      <vt:lpstr>input setting</vt:lpstr>
      <vt:lpstr>input setting</vt:lpstr>
      <vt:lpstr>PowerPoint 演示文稿</vt:lpstr>
      <vt:lpstr>input setting</vt:lpstr>
      <vt:lpstr>input file</vt:lpstr>
      <vt:lpstr>input setting</vt:lpstr>
      <vt:lpstr>classify</vt:lpstr>
      <vt:lpstr>input setting</vt:lpstr>
      <vt:lpstr>PowerPoint 演示文稿</vt:lpstr>
      <vt:lpstr>input setting</vt:lpstr>
      <vt:lpstr>Cut</vt:lpstr>
      <vt:lpstr>input setting</vt:lpstr>
      <vt:lpstr>Operation Flow</vt:lpstr>
      <vt:lpstr>input setting</vt:lpstr>
      <vt:lpstr>PowerPoint 演示文稿</vt:lpstr>
      <vt:lpstr>Path</vt:lpstr>
      <vt:lpstr>run the code</vt:lpstr>
      <vt:lpstr>output on screen</vt:lpstr>
      <vt:lpstr>PowerPoint 演示文稿</vt:lpstr>
      <vt:lpstr>PowerPoint 演示文稿</vt:lpstr>
      <vt:lpstr>PowerPoint 演示文稿</vt:lpstr>
      <vt:lpstr>output example</vt:lpstr>
      <vt:lpstr>Pre cuts</vt:lpstr>
      <vt:lpstr>MVA trainning</vt:lpstr>
      <vt:lpstr>MVA value attaching</vt:lpstr>
      <vt:lpstr>normal cuts</vt:lpstr>
      <vt:lpstr>characters</vt:lpstr>
      <vt:lpstr>advanced input example</vt:lpstr>
      <vt:lpstr>Event</vt:lpstr>
      <vt:lpstr>Sensitivity </vt:lpstr>
      <vt:lpstr>new scenario 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yancy</dc:creator>
  <cp:lastModifiedBy>yancy</cp:lastModifiedBy>
  <cp:revision>234</cp:revision>
  <cp:lastPrinted>2018-04-11T09:17:35Z</cp:lastPrinted>
  <dcterms:created xsi:type="dcterms:W3CDTF">2018-04-11T09:17:35Z</dcterms:created>
  <dcterms:modified xsi:type="dcterms:W3CDTF">2018-04-11T09:17:35Z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