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5" r:id="rId4"/>
    <p:sldId id="272" r:id="rId5"/>
    <p:sldId id="271" r:id="rId6"/>
    <p:sldId id="273" r:id="rId7"/>
    <p:sldId id="286" r:id="rId8"/>
    <p:sldId id="344" r:id="rId9"/>
    <p:sldId id="257" r:id="rId10"/>
    <p:sldId id="332" r:id="rId11"/>
    <p:sldId id="258" r:id="rId12"/>
    <p:sldId id="288" r:id="rId13"/>
    <p:sldId id="330" r:id="rId14"/>
    <p:sldId id="329" r:id="rId15"/>
    <p:sldId id="325" r:id="rId16"/>
    <p:sldId id="326" r:id="rId17"/>
    <p:sldId id="305" r:id="rId18"/>
    <p:sldId id="306" r:id="rId19"/>
    <p:sldId id="327" r:id="rId20"/>
    <p:sldId id="328" r:id="rId21"/>
    <p:sldId id="343" r:id="rId22"/>
    <p:sldId id="259" r:id="rId23"/>
    <p:sldId id="313" r:id="rId24"/>
    <p:sldId id="307" r:id="rId25"/>
    <p:sldId id="264" r:id="rId26"/>
    <p:sldId id="331" r:id="rId27"/>
    <p:sldId id="337" r:id="rId28"/>
    <p:sldId id="338" r:id="rId29"/>
    <p:sldId id="339" r:id="rId30"/>
    <p:sldId id="340" r:id="rId31"/>
    <p:sldId id="336" r:id="rId32"/>
    <p:sldId id="334" r:id="rId33"/>
    <p:sldId id="335" r:id="rId34"/>
    <p:sldId id="318" r:id="rId35"/>
    <p:sldId id="319" r:id="rId36"/>
    <p:sldId id="265" r:id="rId37"/>
    <p:sldId id="321" r:id="rId38"/>
    <p:sldId id="347" r:id="rId39"/>
    <p:sldId id="348" r:id="rId40"/>
    <p:sldId id="349" r:id="rId41"/>
    <p:sldId id="346" r:id="rId42"/>
    <p:sldId id="270" r:id="rId4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94"/>
        <p:guide pos="5369"/>
        <p:guide orient="horz" pos="2932"/>
        <p:guide pos="2906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52" name="Date Placeholder 2051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3" name="Footer Placeholder 2052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4" name="Slide Number Placeholder 2053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5" name="Straight Connector 2054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740128" y="406400"/>
            <a:ext cx="1946672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00113" y="406400"/>
            <a:ext cx="572716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Straight Connector 1025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7" name="Date Placeholder 1026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8" name="Footer Placeholder 1027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900113" y="406400"/>
            <a:ext cx="77866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31" name="Text Placeholder 1030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lvl="0" algn="ctr"/>
            <a:r>
              <a:rPr lang="x-none" b="0">
                <a:latin typeface="Arial Unicode MS" charset="-122"/>
                <a:ea typeface="Arial Unicode MS" charset="-122"/>
              </a:rPr>
              <a:t>Analysis Tools</a:t>
            </a:r>
            <a:endParaRPr lang="x-none" b="0">
              <a:latin typeface="Arial Unicode MS" charset="-122"/>
              <a:ea typeface="Arial Unicode MS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1331595" y="3716655"/>
            <a:ext cx="7348220" cy="1130300"/>
          </a:xfrm>
        </p:spPr>
        <p:txBody>
          <a:bodyPr anchor="ctr"/>
          <a:p>
            <a:pPr lvl="0" algn="ctr"/>
            <a:r>
              <a:rPr lang="x-none" sz="2400"/>
              <a:t>Beautiful_And_Simple_</a:t>
            </a:r>
            <a:r>
              <a:rPr lang="x-none" sz="2400">
                <a:sym typeface="+mn-ea"/>
              </a:rPr>
              <a:t>Drawing_Atificer</a:t>
            </a:r>
            <a:endParaRPr lang="x-none" sz="2400">
              <a:sym typeface="+mn-ea"/>
            </a:endParaRPr>
          </a:p>
          <a:p>
            <a:pPr lvl="0"/>
            <a:r>
              <a:rPr lang="x-none" sz="2400"/>
              <a:t>(BASDA)</a:t>
            </a:r>
            <a:endParaRPr lang="x-none" sz="2400"/>
          </a:p>
        </p:txBody>
      </p:sp>
      <p:sp>
        <p:nvSpPr>
          <p:cNvPr id="2" name="Subtitle 4098"/>
          <p:cNvSpPr>
            <a:spLocks noGrp="1"/>
          </p:cNvSpPr>
          <p:nvPr/>
        </p:nvSpPr>
        <p:spPr>
          <a:xfrm>
            <a:off x="1403985" y="5012690"/>
            <a:ext cx="734822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3200" b="1" i="0" u="none" kern="1200" baseline="0">
                <a:solidFill>
                  <a:schemeClr val="bg2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8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4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x-none" sz="2400"/>
              <a:t>Yan Wang</a:t>
            </a:r>
            <a:endParaRPr lang="x-none" sz="2400"/>
          </a:p>
          <a:p>
            <a:pPr lvl="0" algn="ctr"/>
            <a:r>
              <a:rPr lang="x-none" sz="1600"/>
              <a:t>05-03-2018</a:t>
            </a:r>
            <a:endParaRPr lang="x-none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xfrm>
            <a:off x="899795" y="332740"/>
            <a:ext cx="7786370" cy="641985"/>
          </a:xfrm>
        </p:spPr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  <p:grpSp>
        <p:nvGrpSpPr>
          <p:cNvPr id="6159" name="Group 6158"/>
          <p:cNvGrpSpPr/>
          <p:nvPr/>
        </p:nvGrpSpPr>
        <p:grpSpPr>
          <a:xfrm>
            <a:off x="1115695" y="4688840"/>
            <a:ext cx="1103800" cy="705485"/>
            <a:chOff x="0" y="0"/>
            <a:chExt cx="6495" cy="1208"/>
          </a:xfrm>
        </p:grpSpPr>
        <p:sp>
          <p:nvSpPr>
            <p:cNvPr id="6160" name="Rounded Rectangle 615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pre 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161" name="Rounded Rectangle 6160"/>
            <p:cNvSpPr/>
            <p:nvPr/>
          </p:nvSpPr>
          <p:spPr>
            <a:xfrm>
              <a:off x="98" y="0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162" name="Rounded Rectangle 616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55875" y="4686657"/>
            <a:ext cx="1103800" cy="709573"/>
            <a:chOff x="0" y="-7"/>
            <a:chExt cx="6495" cy="1215"/>
          </a:xfrm>
        </p:grpSpPr>
        <p:sp>
          <p:nvSpPr>
            <p:cNvPr id="66" name="Rounded Rectangle 6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trainning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95420" y="4686935"/>
            <a:ext cx="1103800" cy="705485"/>
            <a:chOff x="0" y="0"/>
            <a:chExt cx="6495" cy="1208"/>
          </a:xfrm>
        </p:grpSpPr>
        <p:sp>
          <p:nvSpPr>
            <p:cNvPr id="70" name="Rounded Rectangle 6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Add MVA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507990" y="4694555"/>
            <a:ext cx="1103800" cy="705485"/>
            <a:chOff x="0" y="0"/>
            <a:chExt cx="6495" cy="1208"/>
          </a:xfrm>
        </p:grpSpPr>
        <p:sp>
          <p:nvSpPr>
            <p:cNvPr id="74" name="Rounded Rectangle 73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75170" y="4710152"/>
            <a:ext cx="1103800" cy="709573"/>
            <a:chOff x="0" y="-7"/>
            <a:chExt cx="6495" cy="1215"/>
          </a:xfrm>
        </p:grpSpPr>
        <p:sp>
          <p:nvSpPr>
            <p:cNvPr id="78" name="Rounded Rectangle 77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efficiency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091680" y="5732780"/>
            <a:ext cx="1174931" cy="705485"/>
            <a:chOff x="0" y="0"/>
            <a:chExt cx="6495" cy="1208"/>
          </a:xfrm>
        </p:grpSpPr>
        <p:sp>
          <p:nvSpPr>
            <p:cNvPr id="82" name="Rounded Rectangle 81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draw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distribution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07990" y="5728692"/>
            <a:ext cx="1174931" cy="709573"/>
            <a:chOff x="0" y="-7"/>
            <a:chExt cx="6495" cy="1215"/>
          </a:xfrm>
        </p:grpSpPr>
        <p:sp>
          <p:nvSpPr>
            <p:cNvPr id="86" name="Rounded Rectangle 8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calc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sensitivity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226758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3696970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514794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673163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5400000">
            <a:off x="7493000" y="541718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 rot="10800000">
            <a:off x="6731635" y="587692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5400000">
            <a:off x="4601845" y="3758565"/>
            <a:ext cx="656590" cy="1004570"/>
          </a:xfrm>
          <a:prstGeom prst="rightArrow">
            <a:avLst>
              <a:gd name="adj1" fmla="val 32364"/>
              <a:gd name="adj2" fmla="val 49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23620" y="668020"/>
            <a:ext cx="7510780" cy="3441700"/>
            <a:chOff x="1531" y="1423"/>
            <a:chExt cx="11828" cy="5420"/>
          </a:xfrm>
        </p:grpSpPr>
        <p:grpSp>
          <p:nvGrpSpPr>
            <p:cNvPr id="6147" name="Group 6146"/>
            <p:cNvGrpSpPr/>
            <p:nvPr/>
          </p:nvGrpSpPr>
          <p:grpSpPr>
            <a:xfrm>
              <a:off x="6519" y="2565"/>
              <a:ext cx="2189" cy="654"/>
              <a:chOff x="0" y="0"/>
              <a:chExt cx="6494" cy="1208"/>
            </a:xfrm>
          </p:grpSpPr>
          <p:sp>
            <p:nvSpPr>
              <p:cNvPr id="6148" name="Rounded Rectangle 6147" descr="56d9d472b0ea4c35a3a3eb31d8eff326# #圆角矩形 217"/>
              <p:cNvSpPr/>
              <p:nvPr/>
            </p:nvSpPr>
            <p:spPr>
              <a:xfrm>
                <a:off x="33" y="0"/>
                <a:ext cx="6460" cy="102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path</a:t>
                </a:r>
                <a:endPara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6149" name="Rounded Rectangle 6148"/>
              <p:cNvSpPr/>
              <p:nvPr/>
            </p:nvSpPr>
            <p:spPr>
              <a:xfrm>
                <a:off x="98" y="58"/>
                <a:ext cx="6337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600"/>
              </a:p>
            </p:txBody>
          </p:sp>
          <p:sp>
            <p:nvSpPr>
              <p:cNvPr id="6150" name="Rounded Rectangle 6149"/>
              <p:cNvSpPr/>
              <p:nvPr/>
            </p:nvSpPr>
            <p:spPr>
              <a:xfrm>
                <a:off x="0" y="900"/>
                <a:ext cx="6495" cy="3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 sz="1600"/>
              </a:p>
            </p:txBody>
          </p:sp>
        </p:grpSp>
        <p:grpSp>
          <p:nvGrpSpPr>
            <p:cNvPr id="5123" name="Group 5122"/>
            <p:cNvGrpSpPr/>
            <p:nvPr/>
          </p:nvGrpSpPr>
          <p:grpSpPr>
            <a:xfrm>
              <a:off x="2097" y="3467"/>
              <a:ext cx="2324" cy="3291"/>
              <a:chOff x="-2" y="2"/>
              <a:chExt cx="9793" cy="2945"/>
            </a:xfrm>
          </p:grpSpPr>
          <p:sp>
            <p:nvSpPr>
              <p:cNvPr id="5124" name="Rounded Rectangle 5123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5" name="Rounded Rectangle 5124" descr="84e67e446376412aa985c344d175224f# #圆角矩形 202"/>
              <p:cNvSpPr/>
              <p:nvPr/>
            </p:nvSpPr>
            <p:spPr>
              <a:xfrm>
                <a:off x="2" y="640"/>
                <a:ext cx="9727" cy="2016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file name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file events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observable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ym typeface="+mn-ea"/>
                  </a:rPr>
                  <a:t>process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ym typeface="+mn-ea"/>
                  </a:rPr>
                  <a:t>   classification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5126" name="Rounded Rectangle 5125" descr="84e67e446376412aa985c344d175224f# #圆角矩形 202"/>
              <p:cNvSpPr/>
              <p:nvPr/>
            </p:nvSpPr>
            <p:spPr>
              <a:xfrm>
                <a:off x="13" y="2"/>
                <a:ext cx="9778" cy="53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dirty="0">
                    <a:solidFill>
                      <a:schemeClr val="tx1"/>
                    </a:solidFill>
                    <a:sym typeface="Arial" panose="02080604020202020204" charset="0"/>
                  </a:rPr>
                  <a:t>input files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127" name="Rounded Rectangle 5126"/>
              <p:cNvSpPr/>
              <p:nvPr/>
            </p:nvSpPr>
            <p:spPr>
              <a:xfrm>
                <a:off x="-2" y="9"/>
                <a:ext cx="9712" cy="305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8" name="Rounded Rectangle 5127"/>
              <p:cNvSpPr/>
              <p:nvPr/>
            </p:nvSpPr>
            <p:spPr>
              <a:xfrm>
                <a:off x="136" y="628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932" y="3472"/>
              <a:ext cx="2392" cy="3370"/>
              <a:chOff x="0" y="0"/>
              <a:chExt cx="9683" cy="294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 descr="84e67e446376412aa985c344d175224f# #圆角矩形 202"/>
              <p:cNvSpPr/>
              <p:nvPr/>
            </p:nvSpPr>
            <p:spPr>
              <a:xfrm>
                <a:off x="57" y="621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log file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data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figures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observable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     files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49" name="Rounded Rectangle 48" descr="84e67e446376412aa985c344d175224f# #圆角矩形 202"/>
              <p:cNvSpPr/>
              <p:nvPr/>
            </p:nvSpPr>
            <p:spPr>
              <a:xfrm>
                <a:off x="0" y="0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dirty="0">
                    <a:solidFill>
                      <a:schemeClr val="tx1"/>
                    </a:solidFill>
                    <a:sym typeface="Arial" panose="02080604020202020204" charset="0"/>
                  </a:rPr>
                  <a:t>output files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" y="0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100" y="614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766" y="3473"/>
              <a:ext cx="2392" cy="3370"/>
              <a:chOff x="0" y="0"/>
              <a:chExt cx="9683" cy="2947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ounded Rectangle 53" descr="84e67e446376412aa985c344d175224f# #圆角矩形 202"/>
              <p:cNvSpPr/>
              <p:nvPr/>
            </p:nvSpPr>
            <p:spPr>
              <a:xfrm>
                <a:off x="57" y="621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figure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table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55" name="Rounded Rectangle 54" descr="84e67e446376412aa985c344d175224f# #圆角矩形 202"/>
              <p:cNvSpPr/>
              <p:nvPr/>
            </p:nvSpPr>
            <p:spPr>
              <a:xfrm>
                <a:off x="0" y="0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settings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" y="0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00" y="614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0603" y="3472"/>
              <a:ext cx="2589" cy="3370"/>
              <a:chOff x="0" y="0"/>
              <a:chExt cx="9683" cy="294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 descr="84e67e446376412aa985c344d175224f# #圆角矩形 202"/>
              <p:cNvSpPr/>
              <p:nvPr/>
            </p:nvSpPr>
            <p:spPr>
              <a:xfrm>
                <a:off x="57" y="621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scenario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cut order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different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signal character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sensitivity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working flow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61" name="Rounded Rectangle 60" descr="84e67e446376412aa985c344d175224f# #圆角矩形 202"/>
              <p:cNvSpPr/>
              <p:nvPr/>
            </p:nvSpPr>
            <p:spPr>
              <a:xfrm>
                <a:off x="0" y="0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" y="0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92" y="614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Line 35"/>
            <p:cNvSpPr/>
            <p:nvPr/>
          </p:nvSpPr>
          <p:spPr>
            <a:xfrm rot="14400000" flipV="1">
              <a:off x="9290" y="2377"/>
              <a:ext cx="1306" cy="165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7" name="Line 35"/>
            <p:cNvSpPr/>
            <p:nvPr/>
          </p:nvSpPr>
          <p:spPr>
            <a:xfrm rot="12720000" flipV="1">
              <a:off x="6463" y="2824"/>
              <a:ext cx="803" cy="876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8" name="Line 35"/>
            <p:cNvSpPr/>
            <p:nvPr/>
          </p:nvSpPr>
          <p:spPr>
            <a:xfrm rot="15540000" flipV="1">
              <a:off x="8371" y="2670"/>
              <a:ext cx="488" cy="1173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9" name="Line 35"/>
            <p:cNvSpPr/>
            <p:nvPr/>
          </p:nvSpPr>
          <p:spPr>
            <a:xfrm rot="13320000" flipV="1">
              <a:off x="4751" y="2449"/>
              <a:ext cx="1306" cy="165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 rot="20340000">
              <a:off x="9905" y="1423"/>
              <a:ext cx="1738" cy="1111"/>
              <a:chOff x="0" y="0"/>
              <a:chExt cx="6495" cy="1208"/>
            </a:xfrm>
          </p:grpSpPr>
          <p:sp>
            <p:nvSpPr>
              <p:cNvPr id="3" name="Rounded Rectangle 2" descr="56d9d472b0ea4c35a3a3eb31d8eff326# #圆角矩形 217"/>
              <p:cNvSpPr/>
              <p:nvPr/>
            </p:nvSpPr>
            <p:spPr>
              <a:xfrm>
                <a:off x="33" y="0"/>
                <a:ext cx="6460" cy="102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YAML </a:t>
                </a:r>
                <a:endPara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  <a:p>
                <a:pPr marL="0" lvl="0" indent="0" algn="ctr"/>
                <a:r>
                  <a: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format</a:t>
                </a:r>
                <a:endPara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98" y="58"/>
                <a:ext cx="6337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4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0" y="900"/>
                <a:ext cx="6495" cy="3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 sz="1400"/>
              </a:p>
            </p:txBody>
          </p:sp>
        </p:grpSp>
        <p:sp>
          <p:nvSpPr>
            <p:cNvPr id="6" name="Right Arrow 5"/>
            <p:cNvSpPr/>
            <p:nvPr/>
          </p:nvSpPr>
          <p:spPr>
            <a:xfrm rot="20340000">
              <a:off x="9175" y="2185"/>
              <a:ext cx="480" cy="3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31" y="2454"/>
              <a:ext cx="11829" cy="398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972185" y="4594225"/>
            <a:ext cx="7552055" cy="1927225"/>
          </a:xfrm>
          <a:prstGeom prst="rect">
            <a:avLst/>
          </a:prstGeom>
          <a:noFill/>
          <a:ln>
            <a:solidFill>
              <a:schemeClr val="accent4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5695" y="1268730"/>
            <a:ext cx="123761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input</a:t>
            </a:r>
            <a:endParaRPr lang="x-none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9840" y="5588635"/>
            <a:ext cx="161353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output</a:t>
            </a:r>
            <a:endParaRPr lang="x-none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368290" y="3890645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5362576" y="3860800"/>
            <a:ext cx="1291263" cy="1435735"/>
            <a:chOff x="-2" y="0"/>
            <a:chExt cx="203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-2" y="567"/>
              <a:ext cx="2035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400" b="1">
                  <a:latin typeface="Arial" panose="02080604020202020204" charset="0"/>
                  <a:ea typeface="微软繁黑体" pitchFamily="2" charset="-122"/>
                </a:rPr>
                <a:t>observable</a:t>
              </a:r>
              <a:endParaRPr lang="x-none" sz="14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input data</a:t>
            </a:r>
            <a:endParaRPr lang="x-none" altLang="en-US" sz="3200" dirty="0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 A: file 1,2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sortB: file 3,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sortC: file 4,5,6</a:t>
            </a:r>
            <a:endParaRPr lang="x-none" altLang="zh-CN" sz="16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2" name="AutoShape 19"/>
          <p:cNvSpPr/>
          <p:nvPr/>
        </p:nvSpPr>
        <p:spPr>
          <a:xfrm>
            <a:off x="5291455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name,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figure setting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for this obs,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cut,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which event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for running,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all,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the first 100,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101-303...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which file for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analysis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112" y="679"/>
              <a:ext cx="1616" cy="10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r>
                <a:rPr lang="x-none" altLang="zh-CN" dirty="0">
                  <a:sym typeface="+mn-ea"/>
                </a:rPr>
                <a:t>classify</a:t>
              </a:r>
              <a:endParaRPr lang="x-none" altLang="zh-CN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  <a:p>
              <a:pPr lvl="0"/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100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file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160" cy="1435735"/>
            <a:chOff x="0" y="0"/>
            <a:chExt cx="2015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14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0" y="794"/>
              <a:ext cx="48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endParaRPr lang="x-none" altLang="zh-CN" sz="1400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67625" y="4436745"/>
            <a:ext cx="8331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event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r>
              <a:rPr lang="x-none" altLang="en-US"/>
              <a:t>input example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1628775"/>
            <a:ext cx="4518025" cy="473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3375"/>
            <a:ext cx="1019810" cy="379095"/>
          </a:xfrm>
        </p:spPr>
        <p:txBody>
          <a:bodyPr/>
          <a:p>
            <a:r>
              <a:rPr lang="x-none" altLang="en-US" sz="2000"/>
              <a:t>Path</a:t>
            </a:r>
            <a:endParaRPr lang="x-none" altLang="en-US" sz="200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71775" y="981075"/>
            <a:ext cx="1800225" cy="100774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/>
        </p:nvSpPr>
        <p:spPr>
          <a:xfrm>
            <a:off x="971550" y="764540"/>
            <a:ext cx="214757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process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47720" y="2060575"/>
            <a:ext cx="1158240" cy="36068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899795" y="1484630"/>
            <a:ext cx="3340735" cy="7962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main output folder,  </a:t>
            </a:r>
            <a:endParaRPr lang="x-none" altLang="en-US" sz="1600">
              <a:solidFill>
                <a:srgbClr val="0070C0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</a:rPr>
              <a:t>sub folders are under this</a:t>
            </a:r>
            <a:endParaRPr lang="x-none" altLang="en-US" sz="1200">
              <a:solidFill>
                <a:srgbClr val="0070C0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</a:rPr>
              <a:t>if doesn't exist, code will create one</a:t>
            </a:r>
            <a:endParaRPr lang="x-none" altLang="en-US" sz="1200">
              <a:solidFill>
                <a:srgbClr val="0070C0"/>
              </a:solidFill>
            </a:endParaRPr>
          </a:p>
          <a:p>
            <a:endParaRPr lang="x-none" altLang="en-US" sz="80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75965" y="2708910"/>
            <a:ext cx="1158240" cy="43243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/>
        </p:nvSpPr>
        <p:spPr>
          <a:xfrm>
            <a:off x="971550" y="2493010"/>
            <a:ext cx="2323465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sub output folder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771775" y="5372735"/>
            <a:ext cx="1734185" cy="4324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971550" y="3356610"/>
            <a:ext cx="288163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input folder</a:t>
            </a:r>
            <a:endParaRPr lang="x-none" altLang="en-US" sz="1600">
              <a:solidFill>
                <a:srgbClr val="0070C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  <a:sym typeface="+mn-ea"/>
              </a:rPr>
              <a:t>if doesn't exist, report error</a:t>
            </a:r>
            <a:endParaRPr lang="x-none" altLang="en-US" sz="1200">
              <a:solidFill>
                <a:srgbClr val="0070C0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/>
        </p:nvSpPr>
        <p:spPr>
          <a:xfrm>
            <a:off x="1043940" y="5012690"/>
            <a:ext cx="275590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advanced input folder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347720" y="3860800"/>
            <a:ext cx="1014095" cy="28829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95" y="1412875"/>
            <a:ext cx="443865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3375"/>
            <a:ext cx="2106930" cy="379095"/>
          </a:xfrm>
        </p:spPr>
        <p:txBody>
          <a:bodyPr/>
          <a:p>
            <a:r>
              <a:rPr lang="x-none" altLang="en-US" sz="2000"/>
              <a:t>input file</a:t>
            </a:r>
            <a:endParaRPr lang="x-none" altLang="en-US" sz="200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971550" y="4292600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636010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4725035"/>
            <a:ext cx="3548380" cy="178181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563620" y="2204720"/>
            <a:ext cx="1367790" cy="7556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4859655" y="2060575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used in this time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4499610" y="3140710"/>
            <a:ext cx="214757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root tree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995420" y="3068955"/>
            <a:ext cx="575945" cy="749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043940" y="4497070"/>
            <a:ext cx="990600" cy="810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1052830"/>
            <a:ext cx="2428875" cy="336169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6227445" y="2420620"/>
            <a:ext cx="648335" cy="8642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/>
        </p:nvSpPr>
        <p:spPr>
          <a:xfrm>
            <a:off x="7595870" y="2348865"/>
            <a:ext cx="1148715" cy="302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weight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/>
        </p:nvSpPr>
        <p:spPr>
          <a:xfrm>
            <a:off x="7451725" y="3212465"/>
            <a:ext cx="1647190" cy="443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(float)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03985" y="1844675"/>
            <a:ext cx="143510" cy="25203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>
            <a:spLocks noGrp="1"/>
          </p:cNvSpPr>
          <p:nvPr/>
        </p:nvSpPr>
        <p:spPr>
          <a:xfrm>
            <a:off x="5867400" y="476885"/>
            <a:ext cx="281813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input root file structure</a:t>
            </a:r>
            <a:endParaRPr lang="x-none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1115695" y="548640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cxnSp>
        <p:nvCxnSpPr>
          <p:cNvPr id="10" name="Straight Arrow Connector 9"/>
          <p:cNvCxnSpPr>
            <a:endCxn id="11" idx="0"/>
          </p:cNvCxnSpPr>
          <p:nvPr/>
        </p:nvCxnSpPr>
        <p:spPr>
          <a:xfrm flipH="1">
            <a:off x="4930140" y="299402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4067175" y="378587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917065"/>
            <a:ext cx="5801995" cy="29133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859655" y="4508500"/>
            <a:ext cx="635" cy="5759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4940935"/>
            <a:ext cx="3826510" cy="13023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input file name with different polarizations: 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1 file : no polarization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2 files: lr/rl  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4 files: lr/rl/ll/rr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947535" y="4292600"/>
            <a:ext cx="432435" cy="9359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/>
        </p:nvSpPr>
        <p:spPr>
          <a:xfrm>
            <a:off x="5004435" y="5157470"/>
            <a:ext cx="4106545" cy="9290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cross section: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only works for "Direct_Cut_ReWeight"</a:t>
            </a:r>
            <a:endParaRPr lang="x-none" altLang="en-US" sz="12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used for rescale event weight</a:t>
            </a:r>
            <a:endParaRPr lang="x-none" altLang="en-US" sz="12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or used when no "weight" in input files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43530" y="2060575"/>
            <a:ext cx="1224280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4067810" y="1844675"/>
            <a:ext cx="4540250" cy="441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name:  a_{b}^{c}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267585" y="1700530"/>
            <a:ext cx="144780" cy="4324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/>
        </p:nvSpPr>
        <p:spPr>
          <a:xfrm>
            <a:off x="971550" y="1052830"/>
            <a:ext cx="8051800" cy="5740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signal property: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seperate different analysis processes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every mh can different input files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3068955"/>
            <a:ext cx="2552065" cy="3371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classify</a:t>
            </a:r>
            <a:endParaRPr lang="x-none" altLang="en-US"/>
          </a:p>
        </p:txBody>
      </p:sp>
      <p:sp>
        <p:nvSpPr>
          <p:cNvPr id="5" name="Curved Right Arrow 4"/>
          <p:cNvSpPr/>
          <p:nvPr/>
        </p:nvSpPr>
        <p:spPr>
          <a:xfrm>
            <a:off x="5867400" y="3501390"/>
            <a:ext cx="217170" cy="73342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19925" y="5300980"/>
            <a:ext cx="2329815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alias</a:t>
            </a:r>
            <a:r>
              <a:rPr lang="x-none" altLang="en-US" sz="1400">
                <a:solidFill>
                  <a:srgbClr val="FF0000"/>
                </a:solidFill>
              </a:rPr>
              <a:t>, legend in figures</a:t>
            </a:r>
            <a:endParaRPr lang="x-none" altLang="en-US" sz="1400">
              <a:solidFill>
                <a:srgbClr val="FF0000"/>
              </a:solidFill>
            </a:endParaRPr>
          </a:p>
        </p:txBody>
      </p:sp>
      <p:pic>
        <p:nvPicPr>
          <p:cNvPr id="9" name="Picture 8" descr="po_muon_kcut_recoil_mass_befo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3932555"/>
            <a:ext cx="3205480" cy="216344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4572000" y="4853940"/>
            <a:ext cx="2447925" cy="52768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55465" y="4437380"/>
            <a:ext cx="1944370" cy="115189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4572000" y="4364990"/>
            <a:ext cx="1524635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400">
                <a:solidFill>
                  <a:srgbClr val="FF0000"/>
                </a:solidFill>
              </a:rPr>
              <a:t>default name</a:t>
            </a:r>
            <a:endParaRPr lang="x-none" sz="140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1680" y="5118735"/>
            <a:ext cx="204406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7379970" y="4149090"/>
            <a:ext cx="1248410" cy="721360"/>
          </a:xfrm>
          <a:prstGeom prst="arc">
            <a:avLst>
              <a:gd name="adj1" fmla="val 16200000"/>
              <a:gd name="adj2" fmla="val 415290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>
            <a:off x="6947535" y="4797425"/>
            <a:ext cx="1504950" cy="1432560"/>
          </a:xfrm>
          <a:prstGeom prst="arc">
            <a:avLst>
              <a:gd name="adj1" fmla="val 18278766"/>
              <a:gd name="adj2" fmla="val 556631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4427855" y="332740"/>
            <a:ext cx="4540250" cy="10090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name:  a_{b}^{c}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a : sort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c : sub_sort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b : some special label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1557020"/>
            <a:ext cx="4626610" cy="21228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3755" y="1196975"/>
            <a:ext cx="3906520" cy="5371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observables</a:t>
            </a:r>
            <a:endParaRPr lang="x-none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19475" y="1557020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1188085" y="14128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code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36010" y="1700530"/>
            <a:ext cx="1223645" cy="2165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1115695" y="18446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input file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36010" y="1844675"/>
            <a:ext cx="1367155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1043940" y="234886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cut for this obs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115695" y="285305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plot para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7630" y="2493010"/>
            <a:ext cx="2303145" cy="5035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87675" y="3860800"/>
            <a:ext cx="2159000" cy="717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3716655"/>
            <a:ext cx="2731770" cy="492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whether use this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obs as MVA input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Cut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3845" y="1917065"/>
            <a:ext cx="2324100" cy="2780665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/>
        </p:nvSpPr>
        <p:spPr>
          <a:xfrm>
            <a:off x="1115695" y="191706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for normal cut: 8 cuts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11955" y="2060575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139565" y="2853055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483485" y="2708910"/>
            <a:ext cx="1224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olidFill>
                  <a:srgbClr val="FF0000"/>
                </a:solidFill>
                <a:sym typeface="+mn-ea"/>
              </a:rPr>
              <a:t>cut order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11955" y="3932555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1038225" y="3573145"/>
            <a:ext cx="3632835" cy="98615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3 pre cuts,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after Pre-CUT, event should be applied with MVA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2195830" y="5228590"/>
            <a:ext cx="3266440" cy="282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pre-cut order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11955" y="4508500"/>
            <a:ext cx="1369695" cy="6483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2660" y="605790"/>
            <a:ext cx="4495165" cy="5933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Operation Flow</a:t>
            </a:r>
            <a:endParaRPr lang="x-none" altLang="en-US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2195830" y="3356610"/>
            <a:ext cx="1148715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use cut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987675" y="1557020"/>
            <a:ext cx="2091055" cy="1435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563620" y="4292600"/>
            <a:ext cx="1440180" cy="79184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1043940" y="3860800"/>
            <a:ext cx="2628900" cy="4114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record everything in log file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419475" y="3572510"/>
            <a:ext cx="1662430" cy="13684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3"/>
          </p:cNvCxnSpPr>
          <p:nvPr/>
        </p:nvCxnSpPr>
        <p:spPr>
          <a:xfrm flipH="1" flipV="1">
            <a:off x="3335020" y="4728210"/>
            <a:ext cx="1664970" cy="57277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/>
        </p:nvSpPr>
        <p:spPr>
          <a:xfrm>
            <a:off x="1907540" y="4580890"/>
            <a:ext cx="142748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draw plots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20" idx="3"/>
          </p:cNvCxnSpPr>
          <p:nvPr/>
        </p:nvCxnSpPr>
        <p:spPr>
          <a:xfrm flipH="1" flipV="1">
            <a:off x="3335020" y="5083175"/>
            <a:ext cx="1749425" cy="43053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/>
        </p:nvSpPr>
        <p:spPr>
          <a:xfrm>
            <a:off x="971550" y="4857750"/>
            <a:ext cx="2363470" cy="4502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only works for Summarize_Plot 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419475" y="5588635"/>
            <a:ext cx="1677035" cy="14287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/>
        </p:nvSpPr>
        <p:spPr>
          <a:xfrm>
            <a:off x="971550" y="5372735"/>
            <a:ext cx="2363470" cy="4502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generate events after all cuts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060065" y="6019800"/>
            <a:ext cx="2036445" cy="7302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188085" y="5948680"/>
            <a:ext cx="178308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MVA setting 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/>
        </p:nvSpPr>
        <p:spPr>
          <a:xfrm>
            <a:off x="1043940" y="162877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will do which operation with this code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5785" y="1412875"/>
            <a:ext cx="6717030" cy="5031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03985" y="692785"/>
            <a:ext cx="68021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Motivation: a standard analysis code will be helpful!</a:t>
            </a:r>
            <a:endParaRPr lang="x-none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10" y="2996565"/>
            <a:ext cx="2007235" cy="1012825"/>
          </a:xfrm>
        </p:spPr>
        <p:txBody>
          <a:bodyPr/>
          <a:p>
            <a:r>
              <a:rPr lang="x-none" altLang="en-US"/>
              <a:t>output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output data</a:t>
            </a:r>
            <a:endParaRPr lang="x-none" altLang="en-US" sz="3200" dirty="0"/>
          </a:p>
        </p:txBody>
      </p:sp>
      <p:sp>
        <p:nvSpPr>
          <p:cNvPr id="7172" name="AutoShape 19"/>
          <p:cNvSpPr/>
          <p:nvPr/>
        </p:nvSpPr>
        <p:spPr>
          <a:xfrm>
            <a:off x="5219700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plot for 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single process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&amp;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combined all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processes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input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parameters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running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information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292725" y="3860800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986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log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0" name="Group 7189"/>
          <p:cNvGrpSpPr/>
          <p:nvPr/>
        </p:nvGrpSpPr>
        <p:grpSpPr>
          <a:xfrm>
            <a:off x="5292725" y="3860800"/>
            <a:ext cx="1278573" cy="1435735"/>
            <a:chOff x="0" y="0"/>
            <a:chExt cx="2015" cy="2260"/>
          </a:xfrm>
        </p:grpSpPr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95408" cy="1435735"/>
            <a:chOff x="0" y="0"/>
            <a:chExt cx="2039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3" y="794"/>
              <a:ext cx="1926" cy="4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200" b="1">
                  <a:latin typeface="Arial" panose="02080604020202020204" charset="0"/>
                  <a:ea typeface="微软繁黑体" pitchFamily="2" charset="-122"/>
                </a:rPr>
                <a:t>observables</a:t>
              </a:r>
              <a:endParaRPr lang="x-none" sz="12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cut efficiency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for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different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process,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polarization,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signal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characters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root file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after cuts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on different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levels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(pre cuts,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all cuts,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 w/o MVA vars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...)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output data structure</a:t>
            </a:r>
            <a:endParaRPr lang="x-none" alt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1771015" y="226790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5420" y="1196975"/>
            <a:ext cx="4933950" cy="324802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315325" y="2708910"/>
            <a:ext cx="635" cy="25203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507990" y="5156835"/>
            <a:ext cx="350012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tx1"/>
                </a:solidFill>
              </a:rPr>
              <a:t>the output table contains </a:t>
            </a:r>
            <a:r>
              <a:rPr lang="x-none" altLang="en-US">
                <a:solidFill>
                  <a:srgbClr val="FF0000"/>
                </a:solidFill>
              </a:rPr>
              <a:t>cut efficiency table</a:t>
            </a:r>
            <a:r>
              <a:rPr lang="x-none" altLang="en-US">
                <a:solidFill>
                  <a:schemeClr val="tx1"/>
                </a:solidFill>
              </a:rPr>
              <a:t> for all processes with "</a:t>
            </a:r>
            <a:r>
              <a:rPr lang="x-none" altLang="en-US">
                <a:solidFill>
                  <a:srgbClr val="FF0000"/>
                </a:solidFill>
              </a:rPr>
              <a:t>Tex format</a:t>
            </a:r>
            <a:r>
              <a:rPr lang="x-none" altLang="en-US">
                <a:solidFill>
                  <a:schemeClr val="tx1"/>
                </a:solidFill>
              </a:rPr>
              <a:t>",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can be directly used in latex file </a:t>
            </a:r>
            <a:endParaRPr lang="x-none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4364990"/>
            <a:ext cx="2470150" cy="213169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11955" y="5876925"/>
            <a:ext cx="1296035" cy="114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1265" descr="44a47fa6479741319edaa13614f1d521# #矩形 1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x-none" sz="3200" dirty="0"/>
              <a:t>Diagram </a:t>
            </a:r>
            <a:r>
              <a:rPr lang="x-none" altLang="en-US" sz="2400" dirty="0"/>
              <a:t>(png format)</a:t>
            </a:r>
            <a:endParaRPr lang="x-none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772920"/>
            <a:ext cx="5542915" cy="368554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2987675" y="2996565"/>
            <a:ext cx="648335" cy="2159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899795" y="2636520"/>
            <a:ext cx="207200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for each process</a:t>
            </a:r>
            <a:endParaRPr lang="x-none" alt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03575" y="5084445"/>
            <a:ext cx="432435" cy="3600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619885" y="5588635"/>
            <a:ext cx="42506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compare all processes in one figure</a:t>
            </a:r>
            <a:endParaRPr lang="x-none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Root results</a:t>
            </a:r>
            <a:endParaRPr lang="x-none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73935"/>
            <a:ext cx="4726940" cy="32175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15735" y="2276475"/>
            <a:ext cx="222377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root format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after cuts in different level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can be used independently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315710" y="4364990"/>
            <a:ext cx="249555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events after all cuts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all distributions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adjust diagrams directly</a:t>
            </a:r>
            <a:endParaRPr lang="x-none" altLang="en-US"/>
          </a:p>
        </p:txBody>
      </p:sp>
      <p:sp>
        <p:nvSpPr>
          <p:cNvPr id="6" name="Right Arrow 5"/>
          <p:cNvSpPr/>
          <p:nvPr/>
        </p:nvSpPr>
        <p:spPr>
          <a:xfrm rot="1560000">
            <a:off x="5758180" y="5054600"/>
            <a:ext cx="586105" cy="28829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1300000">
            <a:off x="5591175" y="3106420"/>
            <a:ext cx="870585" cy="3028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r>
              <a:rPr lang="x-none" altLang="en-US"/>
              <a:t>output example</a:t>
            </a:r>
            <a:endParaRPr lang="x-none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Pre cuts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940" y="1772920"/>
            <a:ext cx="7854315" cy="348107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/>
              <a:t>input: cut.pre_cut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/>
              <a:t>data/</a:t>
            </a:r>
            <a:r>
              <a:rPr lang="x-none" altLang="en-US" sz="2400">
                <a:solidFill>
                  <a:srgbClr val="FF0000"/>
                </a:solidFill>
              </a:rPr>
              <a:t>sp</a:t>
            </a:r>
            <a:r>
              <a:rPr lang="x-none" altLang="en-US" sz="2400"/>
              <a:t>/</a:t>
            </a:r>
            <a:r>
              <a:rPr lang="x-none" altLang="en-US" sz="2400">
                <a:solidFill>
                  <a:srgbClr val="00B0F0"/>
                </a:solidFill>
              </a:rPr>
              <a:t>xxx_</a:t>
            </a:r>
            <a:r>
              <a:rPr lang="x-none" altLang="en-US" sz="2400">
                <a:solidFill>
                  <a:srgbClr val="FF0000"/>
                </a:solidFill>
              </a:rPr>
              <a:t>sp_</a:t>
            </a:r>
            <a:r>
              <a:rPr lang="x-none" altLang="en-US" sz="2400">
                <a:sym typeface="+mn-ea"/>
              </a:rPr>
              <a:t>Unpol</a:t>
            </a:r>
            <a:r>
              <a:rPr lang="x-none" altLang="en-US" sz="2400"/>
              <a:t>.dat</a:t>
            </a:r>
            <a:endParaRPr lang="x-none" altLang="en-US" sz="2400"/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/>
              <a:t>cut efficiency for pre cuts</a:t>
            </a:r>
            <a:endParaRPr lang="x-none" altLang="en-US" sz="18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Unpol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root file after applying pre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MVA/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file for attaching MVA values</a:t>
            </a:r>
            <a:endParaRPr lang="x-none" altLang="en-US" sz="18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file for applying normal cuts</a:t>
            </a: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67810" y="621030"/>
            <a:ext cx="516128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>
                <a:sym typeface="+mn-ea"/>
              </a:rPr>
              <a:t> is "signel property" set in the flow.dat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olidFill>
                  <a:srgbClr val="00B0F0"/>
                </a:solidFill>
                <a:sym typeface="+mn-ea"/>
              </a:rPr>
              <a:t>xxx </a:t>
            </a:r>
            <a:r>
              <a:rPr lang="x-none" altLang="en-US">
                <a:solidFill>
                  <a:schemeClr val="tx1"/>
                </a:solidFill>
                <a:sym typeface="+mn-ea"/>
              </a:rPr>
              <a:t>is channel names set in the xection.dat</a:t>
            </a:r>
            <a:endParaRPr lang="x-none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MVA trainning</a:t>
            </a:r>
            <a:endParaRPr lang="x-none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940" y="1772920"/>
            <a:ext cx="7854315" cy="348107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/>
              <a:t>input: flow.MVA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/>
              <a:t>data/</a:t>
            </a:r>
            <a:r>
              <a:rPr lang="x-none" altLang="en-US" sz="2400">
                <a:solidFill>
                  <a:srgbClr val="FF0000"/>
                </a:solidFill>
              </a:rPr>
              <a:t>sp</a:t>
            </a:r>
            <a:r>
              <a:rPr lang="x-none" altLang="en-US" sz="2400"/>
              <a:t>/dataset</a:t>
            </a:r>
            <a:endParaRPr lang="x-none" altLang="en-US" sz="2400"/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600"/>
              <a:t>MVA weight dataset</a:t>
            </a:r>
            <a:endParaRPr lang="x-none" altLang="en-US" sz="16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MVA value attaching</a:t>
            </a:r>
            <a:endParaRPr lang="x-none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43940" y="1772920"/>
            <a:ext cx="7854315" cy="34810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p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p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x-none" altLang="en-US" sz="2400"/>
              <a:t>input: MVA weight file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MVA/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add MVA value for each channel</a:t>
            </a: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normal cuts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795" y="1412875"/>
            <a:ext cx="7786370" cy="509016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input: cut.pre_cut</a:t>
            </a:r>
            <a:endParaRPr lang="x-none" altLang="en-US" sz="2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output: </a:t>
            </a:r>
            <a:endParaRPr lang="x-none" altLang="en-US" sz="24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data/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1600">
                <a:sym typeface="+mn-ea"/>
              </a:rPr>
              <a:t>.dat</a:t>
            </a:r>
            <a:endParaRPr lang="x-none" altLang="en-US" sz="16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cut efficiency for pre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sp_CUT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1600">
                <a:sym typeface="+mn-ea"/>
              </a:rPr>
              <a:t>.dat</a:t>
            </a:r>
            <a:endParaRPr lang="x-none" altLang="en-US" sz="1600">
              <a:sym typeface="+mn-ea"/>
            </a:endParaRPr>
          </a:p>
          <a:p>
            <a:pPr marL="914400" lvl="2" indent="0">
              <a:lnSpc>
                <a:spcPct val="120000"/>
              </a:lnSpc>
              <a:buFont typeface="Wingdings" charset="2"/>
              <a:buNone/>
            </a:pPr>
            <a:r>
              <a:rPr lang="x-none" altLang="en-US" sz="1800">
                <a:sym typeface="+mn-ea"/>
              </a:rPr>
              <a:t>file for applying normal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plot/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7030A0"/>
                </a:solidFill>
                <a:sym typeface="+mn-ea"/>
              </a:rPr>
              <a:t>obv</a:t>
            </a:r>
            <a:r>
              <a:rPr lang="x-none" altLang="en-US">
                <a:sym typeface="+mn-ea"/>
              </a:rPr>
              <a:t>.png</a:t>
            </a:r>
            <a:endParaRPr lang="x-none" altLang="en-US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for each channel</a:t>
            </a:r>
            <a:endParaRPr lang="x-none" altLang="en-US" sz="20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plot_compare/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7030A0"/>
                </a:solidFill>
                <a:sym typeface="+mn-ea"/>
              </a:rPr>
              <a:t>obv</a:t>
            </a:r>
            <a:r>
              <a:rPr lang="x-none" altLang="en-US" sz="2400">
                <a:sym typeface="+mn-ea"/>
              </a:rPr>
              <a:t>.png</a:t>
            </a:r>
            <a:endParaRPr lang="x-none" altLang="en-US" sz="2400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for each sort</a:t>
            </a:r>
            <a:endParaRPr lang="x-none" altLang="en-US" sz="2000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endParaRPr lang="x-none" altLang="en-US">
              <a:sym typeface="+mn-ea"/>
            </a:endParaRPr>
          </a:p>
          <a:p>
            <a:pPr marL="914400" lvl="2" indent="0">
              <a:lnSpc>
                <a:spcPct val="120000"/>
              </a:lnSpc>
              <a:buFont typeface="Wingdings" charset="2"/>
              <a:buNone/>
            </a:pPr>
            <a:endParaRPr lang="x-none" altLang="en-US" sz="18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935" y="2132965"/>
            <a:ext cx="2908935" cy="1927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35" y="4580890"/>
            <a:ext cx="2900045" cy="194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0220000">
            <a:off x="4801870" y="4323715"/>
            <a:ext cx="1683385" cy="10287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1420000">
            <a:off x="4573270" y="5920740"/>
            <a:ext cx="1683385" cy="10287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99425" y="2132965"/>
            <a:ext cx="792480" cy="6477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71815" y="4652645"/>
            <a:ext cx="792480" cy="64770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595870" y="1772920"/>
            <a:ext cx="1426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all channel</a:t>
            </a:r>
            <a:endParaRPr lang="x-none" altLang="en-US">
              <a:solidFill>
                <a:srgbClr val="7030A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731635" y="4220845"/>
            <a:ext cx="24549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combined into sorts</a:t>
            </a:r>
            <a:endParaRPr lang="x-none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27445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22225" lvl="0" indent="0" algn="ctr" eaLnBrk="1" latinLnBrk="0" hangingPunct="1"/>
            <a:r>
              <a:rPr lang="x-none" altLang="en-US" sz="2000"/>
              <a:t>compare between different </a:t>
            </a:r>
            <a:r>
              <a:rPr lang="x-none" altLang="zh-CN" sz="1800" dirty="0">
                <a:latin typeface="Arial" panose="02080604020202020204" charset="0"/>
                <a:ea typeface="宋体" charset="-122"/>
                <a:sym typeface="+mn-ea"/>
              </a:rPr>
              <a:t>signal </a:t>
            </a:r>
            <a:endParaRPr lang="x-none" altLang="zh-CN" sz="18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2000" dirty="0">
                <a:latin typeface="Arial" panose="02080604020202020204" charset="0"/>
                <a:ea typeface="宋体" charset="-122"/>
                <a:sym typeface="+mn-ea"/>
              </a:rPr>
              <a:t>characters</a:t>
            </a:r>
            <a:endParaRPr lang="x-none" altLang="zh-CN" sz="2000" dirty="0">
              <a:latin typeface="Arial" panose="02080604020202020204" charset="0"/>
              <a:ea typeface="宋体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335" y="1600200"/>
            <a:ext cx="8256905" cy="4349750"/>
          </a:xfrm>
        </p:spPr>
        <p:txBody>
          <a:bodyPr/>
          <a:p>
            <a:pPr marL="0" lvl="0" algn="l" eaLnBrk="1" latinLnBrk="0" hangingPunct="1">
              <a:buNone/>
            </a:pPr>
            <a:r>
              <a:rPr lang="x-none" altLang="en-US" sz="2400"/>
              <a:t>after generate results for </a:t>
            </a:r>
            <a:r>
              <a:rPr lang="x-none" altLang="en-US" sz="2400">
                <a:sym typeface="+mn-ea"/>
              </a:rPr>
              <a:t>different signal characters</a:t>
            </a:r>
            <a:endParaRPr lang="x-none" altLang="en-US" sz="2400">
              <a:sym typeface="+mn-ea"/>
            </a:endParaRPr>
          </a:p>
          <a:p>
            <a:pPr marL="0" indent="0">
              <a:buNone/>
            </a:pPr>
            <a:r>
              <a:rPr lang="x-none" altLang="zh-CN" sz="2400" dirty="0">
                <a:latin typeface="Arial" panose="02080604020202020204" charset="0"/>
                <a:ea typeface="宋体" charset="-122"/>
                <a:sym typeface="+mn-ea"/>
              </a:rPr>
              <a:t>compare them by control/scan.dat</a:t>
            </a: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0" indent="0">
              <a:buNone/>
            </a:pP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r>
              <a:rPr lang="x-none" altLang="en-US" sz="2400"/>
              <a:t>signal distribution</a:t>
            </a:r>
            <a:endParaRPr lang="x-none" altLang="en-US" sz="2400"/>
          </a:p>
          <a:p>
            <a:r>
              <a:rPr lang="x-none" altLang="en-US" sz="2400"/>
              <a:t>cut efficiency table</a:t>
            </a:r>
            <a:endParaRPr lang="x-none" altLang="en-US" sz="2400"/>
          </a:p>
          <a:p>
            <a:r>
              <a:rPr lang="x-none" altLang="en-US" sz="2400"/>
              <a:t>sensitivity</a:t>
            </a:r>
            <a:endParaRPr lang="x-none" altLang="en-US" sz="2400"/>
          </a:p>
          <a:p>
            <a:endParaRPr lang="x-none" altLang="en-US"/>
          </a:p>
        </p:txBody>
      </p:sp>
      <p:pic>
        <p:nvPicPr>
          <p:cNvPr id="5" name="Picture 4" descr="po_muon_kcut_recoil_mass_summa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2493010"/>
            <a:ext cx="3199765" cy="2159635"/>
          </a:xfrm>
          <a:prstGeom prst="rect">
            <a:avLst/>
          </a:prstGeom>
        </p:spPr>
      </p:pic>
      <p:pic>
        <p:nvPicPr>
          <p:cNvPr id="7" name="Picture 6" descr="c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4796790"/>
            <a:ext cx="318643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0" y="2996565"/>
            <a:ext cx="6828790" cy="1012825"/>
          </a:xfrm>
        </p:spPr>
        <p:txBody>
          <a:bodyPr/>
          <a:p>
            <a:r>
              <a:rPr lang="x-none" altLang="en-US"/>
              <a:t>advanced input example</a:t>
            </a:r>
            <a:endParaRPr lang="x-none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Event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1775" y="1772920"/>
            <a:ext cx="4615815" cy="17475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/>
        </p:nvSpPr>
        <p:spPr>
          <a:xfrm>
            <a:off x="1043940" y="4292600"/>
            <a:ext cx="7930515" cy="1205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</a:rPr>
              <a:t>when first =-1,  special=-1  =&gt; use all events</a:t>
            </a:r>
            <a:endParaRPr lang="x-none" altLang="en-US" sz="160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 n,  special=-1  =&gt; use first n events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=-1,  special= n  =&gt; use the n-th event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=n1, special=n2 =&gt;  use events from n1 to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r>
              <a:rPr lang="x-none" altLang="en-US" sz="1600">
                <a:solidFill>
                  <a:srgbClr val="FF0000"/>
                </a:solidFill>
                <a:sym typeface="+mn-ea"/>
              </a:rPr>
              <a:t>where if n &gt; total events, n = total events, and n1 &lt;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Sensitivity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 dirty="0">
                <a:sym typeface="+mn-ea"/>
              </a:rPr>
              <a:t>Sensitivity</a:t>
            </a:r>
            <a:r>
              <a:rPr lang="x-none" altLang="en-US">
                <a:sym typeface="+mn-ea"/>
              </a:rPr>
              <a:t>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get data from root results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calculate sensitivities according to the control file.</a:t>
            </a:r>
            <a:endParaRPr lang="x-none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5510" y="4004945"/>
            <a:ext cx="2713990" cy="11811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3491865" y="4508500"/>
            <a:ext cx="1439545" cy="2159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/>
        </p:nvSpPr>
        <p:spPr>
          <a:xfrm>
            <a:off x="1331595" y="414845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rescale signal 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491865" y="4508500"/>
            <a:ext cx="1439545" cy="2159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/>
        </p:nvSpPr>
        <p:spPr>
          <a:xfrm>
            <a:off x="1331595" y="414845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rescale signal 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new scenario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246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/>
              <a:t>scenario.dat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re-use results in PreCut when changing the polarization.      </a:t>
            </a:r>
            <a:r>
              <a:rPr lang="x-none" altLang="en-US">
                <a:sym typeface="+mn-ea"/>
              </a:rPr>
              <a:t>(MVA variable need to be recalculated.)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>
                <a:sym typeface="+mn-ea"/>
              </a:rPr>
              <a:t>re-use results in NormalCut when changing the luminosity. </a:t>
            </a:r>
            <a:endParaRPr lang="x-none" altLang="en-US"/>
          </a:p>
          <a:p>
            <a:pPr>
              <a:spcAft>
                <a:spcPts val="1200"/>
              </a:spcAft>
            </a:pPr>
            <a:r>
              <a:rPr lang="x-none" altLang="en-US"/>
              <a:t>  </a:t>
            </a:r>
            <a:endParaRPr lang="x-none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3860800"/>
            <a:ext cx="3380740" cy="26949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419475" y="4364990"/>
            <a:ext cx="1008380" cy="7175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/>
        </p:nvSpPr>
        <p:spPr>
          <a:xfrm>
            <a:off x="1043940" y="4076700"/>
            <a:ext cx="2385060" cy="527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polarization value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36010" y="5228590"/>
            <a:ext cx="1008380" cy="7175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/>
        </p:nvSpPr>
        <p:spPr>
          <a:xfrm>
            <a:off x="971550" y="5012690"/>
            <a:ext cx="2734945" cy="527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luminosity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running polarization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未知"/>
          <p:cNvSpPr/>
          <p:nvPr/>
        </p:nvSpPr>
        <p:spPr>
          <a:xfrm rot="12960000">
            <a:off x="3570605" y="3891280"/>
            <a:ext cx="1770380" cy="211137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" name="未知"/>
          <p:cNvSpPr/>
          <p:nvPr/>
        </p:nvSpPr>
        <p:spPr>
          <a:xfrm rot="8700000">
            <a:off x="4759325" y="3484880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7" name="未知"/>
          <p:cNvSpPr/>
          <p:nvPr/>
        </p:nvSpPr>
        <p:spPr>
          <a:xfrm rot="4560000">
            <a:off x="4805680" y="2117725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38" name="Title 14337" descr="512a190070e642d880be1a6e74542f0b# #矩形 1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Conclusion</a:t>
            </a:r>
            <a:endParaRPr lang="x-none" altLang="en-US" sz="3200" dirty="0"/>
          </a:p>
        </p:txBody>
      </p:sp>
      <p:grpSp>
        <p:nvGrpSpPr>
          <p:cNvPr id="14339" name="Group 14338"/>
          <p:cNvGrpSpPr/>
          <p:nvPr/>
        </p:nvGrpSpPr>
        <p:grpSpPr>
          <a:xfrm>
            <a:off x="1619568" y="1340485"/>
            <a:ext cx="3925887" cy="4346575"/>
            <a:chOff x="0" y="0"/>
            <a:chExt cx="6565" cy="7870"/>
          </a:xfrm>
        </p:grpSpPr>
        <p:sp>
          <p:nvSpPr>
            <p:cNvPr id="14340" name="未知"/>
            <p:cNvSpPr>
              <a:spLocks noEditPoints="1"/>
            </p:cNvSpPr>
            <p:nvPr/>
          </p:nvSpPr>
          <p:spPr>
            <a:xfrm>
              <a:off x="2033" y="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1" name="未知"/>
            <p:cNvSpPr/>
            <p:nvPr/>
          </p:nvSpPr>
          <p:spPr>
            <a:xfrm>
              <a:off x="1778" y="4215"/>
              <a:ext cx="3092" cy="2795"/>
            </a:xfrm>
            <a:custGeom>
              <a:avLst/>
              <a:gdLst/>
              <a:ahLst/>
              <a:cxnLst/>
              <a:pathLst>
                <a:path w="133" h="120">
                  <a:moveTo>
                    <a:pt x="126" y="35"/>
                  </a:moveTo>
                  <a:cubicBezTo>
                    <a:pt x="126" y="35"/>
                    <a:pt x="126" y="35"/>
                    <a:pt x="126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92" y="11"/>
                    <a:pt x="89" y="25"/>
                  </a:cubicBezTo>
                  <a:cubicBezTo>
                    <a:pt x="86" y="40"/>
                    <a:pt x="76" y="44"/>
                    <a:pt x="62" y="50"/>
                  </a:cubicBezTo>
                  <a:cubicBezTo>
                    <a:pt x="48" y="56"/>
                    <a:pt x="38" y="59"/>
                    <a:pt x="26" y="52"/>
                  </a:cubicBezTo>
                  <a:cubicBezTo>
                    <a:pt x="13" y="44"/>
                    <a:pt x="0" y="42"/>
                    <a:pt x="0" y="42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2" y="120"/>
                    <a:pt x="40" y="108"/>
                    <a:pt x="43" y="95"/>
                  </a:cubicBezTo>
                  <a:cubicBezTo>
                    <a:pt x="47" y="80"/>
                    <a:pt x="56" y="75"/>
                    <a:pt x="70" y="69"/>
                  </a:cubicBezTo>
                  <a:cubicBezTo>
                    <a:pt x="84" y="63"/>
                    <a:pt x="94" y="60"/>
                    <a:pt x="107" y="68"/>
                  </a:cubicBezTo>
                  <a:cubicBezTo>
                    <a:pt x="119" y="75"/>
                    <a:pt x="133" y="78"/>
                    <a:pt x="133" y="78"/>
                  </a:cubicBezTo>
                  <a:lnTo>
                    <a:pt x="126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2" name="未知"/>
            <p:cNvSpPr/>
            <p:nvPr/>
          </p:nvSpPr>
          <p:spPr>
            <a:xfrm>
              <a:off x="2918" y="1655"/>
              <a:ext cx="2792" cy="3095"/>
            </a:xfrm>
            <a:custGeom>
              <a:avLst/>
              <a:gdLst/>
              <a:ahLst/>
              <a:cxnLst/>
              <a:pathLst>
                <a:path w="120" h="133">
                  <a:moveTo>
                    <a:pt x="85" y="127"/>
                  </a:moveTo>
                  <a:cubicBezTo>
                    <a:pt x="120" y="101"/>
                    <a:pt x="120" y="101"/>
                    <a:pt x="120" y="101"/>
                  </a:cubicBezTo>
                  <a:cubicBezTo>
                    <a:pt x="120" y="101"/>
                    <a:pt x="108" y="93"/>
                    <a:pt x="95" y="90"/>
                  </a:cubicBezTo>
                  <a:cubicBezTo>
                    <a:pt x="80" y="86"/>
                    <a:pt x="75" y="77"/>
                    <a:pt x="69" y="63"/>
                  </a:cubicBezTo>
                  <a:cubicBezTo>
                    <a:pt x="63" y="49"/>
                    <a:pt x="60" y="39"/>
                    <a:pt x="68" y="26"/>
                  </a:cubicBezTo>
                  <a:cubicBezTo>
                    <a:pt x="75" y="14"/>
                    <a:pt x="78" y="0"/>
                    <a:pt x="78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1" y="41"/>
                    <a:pt x="25" y="44"/>
                  </a:cubicBezTo>
                  <a:cubicBezTo>
                    <a:pt x="40" y="48"/>
                    <a:pt x="45" y="57"/>
                    <a:pt x="50" y="71"/>
                  </a:cubicBezTo>
                  <a:cubicBezTo>
                    <a:pt x="56" y="85"/>
                    <a:pt x="59" y="95"/>
                    <a:pt x="52" y="108"/>
                  </a:cubicBezTo>
                  <a:cubicBezTo>
                    <a:pt x="44" y="120"/>
                    <a:pt x="42" y="133"/>
                    <a:pt x="42" y="133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3" name="未知"/>
            <p:cNvSpPr>
              <a:spLocks noEditPoints="1"/>
            </p:cNvSpPr>
            <p:nvPr/>
          </p:nvSpPr>
          <p:spPr>
            <a:xfrm>
              <a:off x="3405" y="3337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4" name="未知"/>
            <p:cNvSpPr>
              <a:spLocks noEditPoints="1"/>
            </p:cNvSpPr>
            <p:nvPr/>
          </p:nvSpPr>
          <p:spPr>
            <a:xfrm>
              <a:off x="0" y="471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4345" name="Group 14344"/>
            <p:cNvGrpSpPr/>
            <p:nvPr/>
          </p:nvGrpSpPr>
          <p:grpSpPr>
            <a:xfrm>
              <a:off x="2313" y="370"/>
              <a:ext cx="2779" cy="2442"/>
              <a:chOff x="0" y="0"/>
              <a:chExt cx="3438" cy="3020"/>
            </a:xfrm>
          </p:grpSpPr>
          <p:sp>
            <p:nvSpPr>
              <p:cNvPr id="14346" name="Oval 1434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47" name="Group 1434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48" name="Rounded Rectangle 1434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programing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free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49" name="Oval 1434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0" name="Group 14349"/>
            <p:cNvGrpSpPr/>
            <p:nvPr/>
          </p:nvGrpSpPr>
          <p:grpSpPr>
            <a:xfrm>
              <a:off x="3633" y="3730"/>
              <a:ext cx="2779" cy="2442"/>
              <a:chOff x="0" y="0"/>
              <a:chExt cx="3438" cy="3020"/>
            </a:xfrm>
          </p:grpSpPr>
          <p:sp>
            <p:nvSpPr>
              <p:cNvPr id="14351" name="Oval 14350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2" name="Group 14351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3" name="Rounded Rectangle 14352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sz="20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BASDA</a:t>
                  </a:r>
                  <a:endPara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4" name="Oval 14353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5" name="Group 14354"/>
            <p:cNvGrpSpPr/>
            <p:nvPr/>
          </p:nvGrpSpPr>
          <p:grpSpPr>
            <a:xfrm>
              <a:off x="213" y="5138"/>
              <a:ext cx="2779" cy="2442"/>
              <a:chOff x="0" y="0"/>
              <a:chExt cx="3438" cy="3020"/>
            </a:xfrm>
          </p:grpSpPr>
          <p:sp>
            <p:nvSpPr>
              <p:cNvPr id="14356" name="Oval 1435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7" name="Group 1435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8" name="Rounded Rectangle 1435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light 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weight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9" name="Oval 1435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347720" y="4940935"/>
            <a:ext cx="1889760" cy="1744980"/>
            <a:chOff x="9067" y="3347"/>
            <a:chExt cx="2976" cy="2748"/>
          </a:xfrm>
        </p:grpSpPr>
        <p:sp>
          <p:nvSpPr>
            <p:cNvPr id="2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repeatable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2620" y="1844675"/>
            <a:ext cx="1889760" cy="1744980"/>
            <a:chOff x="9067" y="3347"/>
            <a:chExt cx="2976" cy="2748"/>
          </a:xfrm>
        </p:grpSpPr>
        <p:sp>
          <p:nvSpPr>
            <p:cNvPr id="10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" name="Rounded Rectangle 10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beautiful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figures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7230" y="4635500"/>
            <a:ext cx="1889760" cy="1744980"/>
            <a:chOff x="9067" y="3347"/>
            <a:chExt cx="2976" cy="2748"/>
          </a:xfrm>
        </p:grpSpPr>
        <p:sp>
          <p:nvSpPr>
            <p:cNvPr id="4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" name="Rounded Rectangle 13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easily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use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Summary &amp; Future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2"/>
              <a:buChar char=""/>
            </a:pPr>
            <a:r>
              <a:rPr lang="x-none" altLang="en-US"/>
              <a:t>https://github.com/YancyW/BASDA</a:t>
            </a:r>
            <a:endParaRPr lang="x-none" altLang="en-US"/>
          </a:p>
          <a:p>
            <a:pPr>
              <a:buFont typeface="Wingdings" charset="2"/>
              <a:buChar char=""/>
            </a:pPr>
            <a:endParaRPr lang="x-none" altLang="en-US"/>
          </a:p>
          <a:p>
            <a:pPr>
              <a:buFont typeface="Wingdings" charset="2"/>
              <a:buChar char=""/>
            </a:pPr>
            <a:r>
              <a:rPr lang="x-none" altLang="en-US"/>
              <a:t>provide more functions, </a:t>
            </a:r>
            <a:endParaRPr lang="x-none" altLang="en-US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400"/>
              <a:t>2-D plots  </a:t>
            </a:r>
            <a:endParaRPr lang="x-none" altLang="en-US" sz="2400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statistic </a:t>
            </a:r>
            <a:r>
              <a:rPr lang="x-none" altLang="en-US" sz="2400"/>
              <a:t>(like wsmaker,nplot ... in ATLAS group).</a:t>
            </a:r>
            <a:endParaRPr lang="x-none" altLang="en-US" sz="2400"/>
          </a:p>
          <a:p>
            <a:pPr>
              <a:buFont typeface="Wingdings" charset="2"/>
              <a:buChar char=""/>
            </a:pPr>
            <a:r>
              <a:rPr lang="x-none" altLang="en-US"/>
              <a:t>GUI for basic users</a:t>
            </a:r>
            <a:endParaRPr lang="x-none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665" y="2996565"/>
            <a:ext cx="2164080" cy="1012825"/>
          </a:xfrm>
        </p:spPr>
        <p:txBody>
          <a:bodyPr/>
          <a:p>
            <a:r>
              <a:rPr lang="x-none" altLang="en-US"/>
              <a:t>Backup</a:t>
            </a:r>
            <a:endParaRPr lang="x-none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621030"/>
            <a:ext cx="4544060" cy="5897880"/>
          </a:xfrm>
          <a:prstGeom prst="rect">
            <a:avLst/>
          </a:prstGeom>
        </p:spPr>
      </p:pic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xfrm>
            <a:off x="756285" y="189230"/>
            <a:ext cx="3617595" cy="889635"/>
          </a:xfrm>
        </p:spPr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260985"/>
            <a:ext cx="5282565" cy="6264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12" y="11"/>
              <a:ext cx="1977" cy="1216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3" y="65"/>
              <a:ext cx="1818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42" y="66"/>
              <a:ext cx="1876" cy="1081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0" y="69"/>
              <a:ext cx="1684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48" name="L-Shape 47"/>
          <p:cNvSpPr/>
          <p:nvPr/>
        </p:nvSpPr>
        <p:spPr>
          <a:xfrm>
            <a:off x="899795" y="2708910"/>
            <a:ext cx="7750175" cy="3827145"/>
          </a:xfrm>
          <a:prstGeom prst="corner">
            <a:avLst>
              <a:gd name="adj1" fmla="val 2828"/>
              <a:gd name="adj2" fmla="val 321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L-Shape 48"/>
          <p:cNvSpPr/>
          <p:nvPr/>
        </p:nvSpPr>
        <p:spPr>
          <a:xfrm rot="10800000">
            <a:off x="917575" y="2705735"/>
            <a:ext cx="3953510" cy="2824480"/>
          </a:xfrm>
          <a:prstGeom prst="corner">
            <a:avLst>
              <a:gd name="adj1" fmla="val 2828"/>
              <a:gd name="adj2" fmla="val 321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L-Shape 49"/>
          <p:cNvSpPr/>
          <p:nvPr/>
        </p:nvSpPr>
        <p:spPr>
          <a:xfrm rot="10800000">
            <a:off x="4867275" y="5404485"/>
            <a:ext cx="3815080" cy="1120775"/>
          </a:xfrm>
          <a:prstGeom prst="corner">
            <a:avLst>
              <a:gd name="adj1" fmla="val 11025"/>
              <a:gd name="adj2" fmla="val 10494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440000">
            <a:off x="1682115" y="4811395"/>
            <a:ext cx="451675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effectLst/>
              </a:rPr>
              <a:t>independent</a:t>
            </a:r>
            <a:endParaRPr lang="x-none" altLang="en-US" sz="540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 rot="1440000">
            <a:off x="2306320" y="2025015"/>
            <a:ext cx="674560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dependent</a:t>
            </a:r>
            <a:endParaRPr lang="x-none" altLang="en-US" sz="5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1835785" y="5300980"/>
            <a:ext cx="3625850" cy="624840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9885" y="3789045"/>
            <a:ext cx="2945130" cy="114871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9885" y="2958465"/>
            <a:ext cx="2160270" cy="43243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30" y="1601470"/>
            <a:ext cx="7786370" cy="2235200"/>
          </a:xfrm>
        </p:spPr>
        <p:txBody>
          <a:bodyPr/>
          <a:p>
            <a:r>
              <a:rPr lang="en-US" sz="2400">
                <a:sym typeface="+mn-ea"/>
              </a:rPr>
              <a:t>YAML</a:t>
            </a:r>
            <a:r>
              <a:rPr lang="x-none" altLang="en-US" sz="2400">
                <a:sym typeface="+mn-ea"/>
              </a:rPr>
              <a:t>---</a:t>
            </a:r>
            <a:r>
              <a:rPr lang="en-US" sz="2400"/>
              <a:t>YAML Ain't Markup Language</a:t>
            </a:r>
            <a:endParaRPr lang="en-US" sz="2400"/>
          </a:p>
          <a:p>
            <a:r>
              <a:rPr lang="x-none" altLang="en-US" sz="2400"/>
              <a:t>a </a:t>
            </a:r>
            <a:r>
              <a:rPr lang="en-US" sz="2400"/>
              <a:t>human-readable data serialization language</a:t>
            </a:r>
            <a:endParaRPr lang="en-US" sz="2400"/>
          </a:p>
          <a:p>
            <a:r>
              <a:rPr lang="x-none" altLang="en-US" sz="2400"/>
              <a:t>in BASDA, only use simplest command</a:t>
            </a:r>
            <a:endParaRPr lang="x-none" altLang="en-US" sz="2400"/>
          </a:p>
          <a:p>
            <a:pPr marL="0" indent="0">
              <a:buNone/>
            </a:pPr>
            <a:r>
              <a:rPr lang="x-none" altLang="en-US" sz="2400"/>
              <a:t>	</a:t>
            </a:r>
            <a:r>
              <a:rPr lang="x-none" altLang="en-US" sz="2000"/>
              <a:t>key :  value</a:t>
            </a:r>
            <a:endParaRPr lang="x-none" altLang="en-US" sz="2000"/>
          </a:p>
          <a:p>
            <a:pPr marL="0" indent="0">
              <a:buNone/>
            </a:pPr>
            <a:r>
              <a:rPr lang="x-none" altLang="en-US" sz="2000"/>
              <a:t>or,</a:t>
            </a:r>
            <a:r>
              <a:rPr lang="x-none" altLang="en-US" sz="2400"/>
              <a:t> </a:t>
            </a:r>
            <a:endParaRPr lang="x-none" altLang="en-US" sz="2000">
              <a:sym typeface="+mn-ea"/>
            </a:endParaRPr>
          </a:p>
          <a:p>
            <a:pPr marL="914400" lvl="2" indent="0">
              <a:buNone/>
            </a:pPr>
            <a:endParaRPr lang="x-none" altLang="en-US"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YAML format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15695" y="5948680"/>
            <a:ext cx="582231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ym typeface="+mn-ea"/>
              </a:rPr>
              <a:t>note: tabs is forbiden in YAML.  comments with #</a:t>
            </a:r>
            <a:endParaRPr lang="x-none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9795" y="3789045"/>
            <a:ext cx="538035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>
                <a:sym typeface="+mn-ea"/>
              </a:rPr>
              <a:t>	key :  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	     key :  value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           key :  </a:t>
            </a:r>
            <a:endParaRPr lang="x-none" altLang="en-US">
              <a:sym typeface="+mn-ea"/>
            </a:endParaRPr>
          </a:p>
          <a:p>
            <a:pPr marL="914400" lvl="2" indent="0">
              <a:buNone/>
            </a:pPr>
            <a:r>
              <a:rPr lang="x-none" altLang="en-US">
                <a:sym typeface="+mn-ea"/>
              </a:rPr>
              <a:t>              key :  value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71550" y="4940935"/>
            <a:ext cx="89725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or list,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35785" y="5372735"/>
            <a:ext cx="396430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/>
            <a:r>
              <a:rPr lang="x-none" altLang="en-US"/>
              <a:t>key: </a:t>
            </a:r>
            <a:r>
              <a:rPr lang="en-US"/>
              <a:t>[</a:t>
            </a:r>
            <a:r>
              <a:rPr lang="x-none" altLang="en-US">
                <a:sym typeface="+mn-ea"/>
              </a:rPr>
              <a:t>value1,value2, value3...</a:t>
            </a:r>
            <a:r>
              <a:rPr lang="en-US"/>
              <a:t>]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082675"/>
          </a:xfrm>
        </p:spPr>
        <p:txBody>
          <a:bodyPr anchor="ctr"/>
          <a:p>
            <a:pPr lvl="0" algn="ctr"/>
            <a:r>
              <a:rPr lang="en-US" altLang="x-none" sz="4800" b="0" dirty="0"/>
              <a:t>Thank you!</a:t>
            </a:r>
            <a:endParaRPr lang="zh-CN" altLang="en-US" sz="4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 descr="7f83136067ff42ef81891aad11736dd0# #矩形 1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The key role</a:t>
            </a:r>
            <a:endParaRPr lang="x-none" altLang="en-US" sz="3200" dirty="0"/>
          </a:p>
        </p:txBody>
      </p:sp>
      <p:sp>
        <p:nvSpPr>
          <p:cNvPr id="13315" name="Oval 13314"/>
          <p:cNvSpPr/>
          <p:nvPr/>
        </p:nvSpPr>
        <p:spPr>
          <a:xfrm>
            <a:off x="6376670" y="5037138"/>
            <a:ext cx="242570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6" name="Oval 13315"/>
          <p:cNvSpPr/>
          <p:nvPr/>
        </p:nvSpPr>
        <p:spPr>
          <a:xfrm>
            <a:off x="1191895" y="5037138"/>
            <a:ext cx="242570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7" name="Oval 13316"/>
          <p:cNvSpPr/>
          <p:nvPr/>
        </p:nvSpPr>
        <p:spPr>
          <a:xfrm>
            <a:off x="3687445" y="1927225"/>
            <a:ext cx="2606675" cy="2574925"/>
          </a:xfrm>
          <a:prstGeom prst="ellipse">
            <a:avLst/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8" name="Straight Connector 13317"/>
          <p:cNvSpPr/>
          <p:nvPr/>
        </p:nvSpPr>
        <p:spPr>
          <a:xfrm flipH="1" flipV="1">
            <a:off x="4068445" y="1844675"/>
            <a:ext cx="347663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9" name="Straight Connector 13318"/>
          <p:cNvSpPr/>
          <p:nvPr/>
        </p:nvSpPr>
        <p:spPr>
          <a:xfrm flipH="1">
            <a:off x="4073208" y="4078288"/>
            <a:ext cx="347662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0" name="Straight Connector 13319"/>
          <p:cNvSpPr/>
          <p:nvPr/>
        </p:nvSpPr>
        <p:spPr>
          <a:xfrm flipV="1">
            <a:off x="5508308" y="1844675"/>
            <a:ext cx="347662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1" name="Straight Connector 13320"/>
          <p:cNvSpPr/>
          <p:nvPr/>
        </p:nvSpPr>
        <p:spPr>
          <a:xfrm>
            <a:off x="5567045" y="4078288"/>
            <a:ext cx="347663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2" name="Straight Connector 13321"/>
          <p:cNvSpPr/>
          <p:nvPr/>
        </p:nvSpPr>
        <p:spPr>
          <a:xfrm flipH="1" flipV="1">
            <a:off x="3636645" y="1844675"/>
            <a:ext cx="439738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3" name="Straight Connector 13322"/>
          <p:cNvSpPr/>
          <p:nvPr/>
        </p:nvSpPr>
        <p:spPr>
          <a:xfrm flipH="1">
            <a:off x="3650933" y="4652963"/>
            <a:ext cx="439737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4" name="Straight Connector 13323"/>
          <p:cNvSpPr/>
          <p:nvPr/>
        </p:nvSpPr>
        <p:spPr>
          <a:xfrm flipH="1">
            <a:off x="3360420" y="3214688"/>
            <a:ext cx="669925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5" name="Straight Connector 13324"/>
          <p:cNvSpPr/>
          <p:nvPr/>
        </p:nvSpPr>
        <p:spPr>
          <a:xfrm flipV="1">
            <a:off x="5868670" y="1844675"/>
            <a:ext cx="461963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6" name="Straight Connector 13325"/>
          <p:cNvSpPr/>
          <p:nvPr/>
        </p:nvSpPr>
        <p:spPr>
          <a:xfrm>
            <a:off x="5887720" y="4652963"/>
            <a:ext cx="461963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7" name="Straight Connector 13326"/>
          <p:cNvSpPr/>
          <p:nvPr/>
        </p:nvSpPr>
        <p:spPr>
          <a:xfrm>
            <a:off x="5948045" y="3214688"/>
            <a:ext cx="701675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grpSp>
        <p:nvGrpSpPr>
          <p:cNvPr id="13328" name="Group 13327"/>
          <p:cNvGrpSpPr/>
          <p:nvPr/>
        </p:nvGrpSpPr>
        <p:grpSpPr>
          <a:xfrm>
            <a:off x="1260158" y="1628775"/>
            <a:ext cx="2397125" cy="552450"/>
            <a:chOff x="0" y="0"/>
            <a:chExt cx="3774" cy="868"/>
          </a:xfrm>
        </p:grpSpPr>
        <p:sp>
          <p:nvSpPr>
            <p:cNvPr id="13329" name="Rounded Rectangle 13328"/>
            <p:cNvSpPr/>
            <p:nvPr/>
          </p:nvSpPr>
          <p:spPr>
            <a:xfrm>
              <a:off x="0" y="0"/>
              <a:ext cx="3775" cy="8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display distribution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0" name="Rounded Rectangle 13329"/>
            <p:cNvSpPr/>
            <p:nvPr/>
          </p:nvSpPr>
          <p:spPr>
            <a:xfrm>
              <a:off x="185" y="55"/>
              <a:ext cx="3392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1" name="Group 13330"/>
          <p:cNvGrpSpPr/>
          <p:nvPr/>
        </p:nvGrpSpPr>
        <p:grpSpPr>
          <a:xfrm>
            <a:off x="6373495" y="1628775"/>
            <a:ext cx="2397125" cy="552450"/>
            <a:chOff x="0" y="0"/>
            <a:chExt cx="3774" cy="868"/>
          </a:xfrm>
        </p:grpSpPr>
        <p:sp>
          <p:nvSpPr>
            <p:cNvPr id="13332" name="Rounded Rectangle 13331"/>
            <p:cNvSpPr/>
            <p:nvPr/>
          </p:nvSpPr>
          <p:spPr>
            <a:xfrm>
              <a:off x="0" y="0"/>
              <a:ext cx="3775" cy="8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check cut effects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3" name="Rounded Rectangle 13332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4" name="Group 13333"/>
          <p:cNvGrpSpPr/>
          <p:nvPr/>
        </p:nvGrpSpPr>
        <p:grpSpPr>
          <a:xfrm>
            <a:off x="6694170" y="2951163"/>
            <a:ext cx="2397125" cy="549275"/>
            <a:chOff x="0" y="0"/>
            <a:chExt cx="3774" cy="866"/>
          </a:xfrm>
        </p:grpSpPr>
        <p:sp>
          <p:nvSpPr>
            <p:cNvPr id="13335" name="Rounded Rectangle 13334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MVA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endParaRPr lang="zh-CN" altLang="en-US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6" name="Rounded Rectangle 13335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7" name="Group 13336"/>
          <p:cNvGrpSpPr/>
          <p:nvPr/>
        </p:nvGrpSpPr>
        <p:grpSpPr>
          <a:xfrm>
            <a:off x="6371595" y="4364676"/>
            <a:ext cx="2397760" cy="549909"/>
            <a:chOff x="27" y="-4"/>
            <a:chExt cx="3775" cy="867"/>
          </a:xfrm>
        </p:grpSpPr>
        <p:sp>
          <p:nvSpPr>
            <p:cNvPr id="13338" name="Rounded Rectangle 13337"/>
            <p:cNvSpPr/>
            <p:nvPr/>
          </p:nvSpPr>
          <p:spPr>
            <a:xfrm>
              <a:off x="27" y="-4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combination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9" name="Rounded Rectangle 13338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40" name="Group 13339"/>
          <p:cNvGrpSpPr/>
          <p:nvPr/>
        </p:nvGrpSpPr>
        <p:grpSpPr>
          <a:xfrm>
            <a:off x="1236345" y="4367213"/>
            <a:ext cx="2397125" cy="549275"/>
            <a:chOff x="0" y="0"/>
            <a:chExt cx="3774" cy="866"/>
          </a:xfrm>
        </p:grpSpPr>
        <p:sp>
          <p:nvSpPr>
            <p:cNvPr id="13341" name="Rounded Rectangle 13340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cut orders &amp; values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2" name="Rounded Rectangle 13341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43" name="Group 13342"/>
          <p:cNvGrpSpPr/>
          <p:nvPr/>
        </p:nvGrpSpPr>
        <p:grpSpPr>
          <a:xfrm>
            <a:off x="899795" y="2924493"/>
            <a:ext cx="2397125" cy="549275"/>
            <a:chOff x="0" y="0"/>
            <a:chExt cx="3774" cy="866"/>
          </a:xfrm>
        </p:grpSpPr>
        <p:sp>
          <p:nvSpPr>
            <p:cNvPr id="13344" name="Rounded Rectangle 13343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Add Cuts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5" name="Rounded Rectangle 13344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3346" name="Oval 13345"/>
          <p:cNvSpPr/>
          <p:nvPr/>
        </p:nvSpPr>
        <p:spPr>
          <a:xfrm>
            <a:off x="4170045" y="4868863"/>
            <a:ext cx="160655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13347" name="Group 13346"/>
          <p:cNvGrpSpPr/>
          <p:nvPr/>
        </p:nvGrpSpPr>
        <p:grpSpPr>
          <a:xfrm>
            <a:off x="3943033" y="2155825"/>
            <a:ext cx="2100262" cy="2100263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24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" name="Up Arrow Callout 3"/>
          <p:cNvSpPr/>
          <p:nvPr/>
        </p:nvSpPr>
        <p:spPr>
          <a:xfrm>
            <a:off x="3923665" y="4528185"/>
            <a:ext cx="2169160" cy="1131570"/>
          </a:xfrm>
          <a:prstGeom prst="upArrowCallout">
            <a:avLst>
              <a:gd name="adj1" fmla="val 15039"/>
              <a:gd name="adj2" fmla="val 20033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data structure</a:t>
            </a:r>
            <a:endParaRPr lang="x-none" altLang="en-US"/>
          </a:p>
        </p:txBody>
      </p:sp>
      <p:sp>
        <p:nvSpPr>
          <p:cNvPr id="6" name="Line Callout 2 5"/>
          <p:cNvSpPr/>
          <p:nvPr/>
        </p:nvSpPr>
        <p:spPr>
          <a:xfrm>
            <a:off x="5147945" y="5948680"/>
            <a:ext cx="2254885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44572"/>
              <a:gd name="adj6" fmla="val 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vector of number</a:t>
            </a:r>
            <a:endParaRPr lang="x-none" altLang="en-US"/>
          </a:p>
        </p:txBody>
      </p:sp>
      <p:sp>
        <p:nvSpPr>
          <p:cNvPr id="9" name="Line Callout 2 8"/>
          <p:cNvSpPr/>
          <p:nvPr/>
        </p:nvSpPr>
        <p:spPr>
          <a:xfrm>
            <a:off x="3348355" y="5948680"/>
            <a:ext cx="1087120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47181"/>
              <a:gd name="adj6" fmla="val 155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number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82" y="69"/>
              <a:ext cx="184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115396" y="3644627"/>
            <a:ext cx="2038985" cy="1205865"/>
            <a:chOff x="-1" y="65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-1" y="65"/>
              <a:ext cx="2182" cy="218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independent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package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4" y="65"/>
              <a:ext cx="1722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3419475" y="40767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47" name="Group 13346"/>
          <p:cNvGrpSpPr/>
          <p:nvPr/>
        </p:nvGrpSpPr>
        <p:grpSpPr>
          <a:xfrm>
            <a:off x="4304665" y="3604895"/>
            <a:ext cx="1891665" cy="1320165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6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143" y="68"/>
              <a:ext cx="189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85" y="2996565"/>
            <a:ext cx="7621270" cy="1012825"/>
          </a:xfrm>
        </p:spPr>
        <p:txBody>
          <a:bodyPr/>
          <a:p>
            <a:pPr algn="ctr"/>
            <a:r>
              <a:rPr lang="x-none" sz="2000">
                <a:solidFill>
                  <a:srgbClr val="FF0000"/>
                </a:solidFill>
                <a:sym typeface="+mn-ea"/>
              </a:rPr>
              <a:t>B</a:t>
            </a:r>
            <a:r>
              <a:rPr lang="x-none" sz="2000">
                <a:sym typeface="+mn-ea"/>
              </a:rPr>
              <a:t>eautiful_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000">
                <a:sym typeface="+mn-ea"/>
              </a:rPr>
              <a:t>nd_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S</a:t>
            </a:r>
            <a:r>
              <a:rPr lang="x-none" sz="2000">
                <a:sym typeface="+mn-ea"/>
              </a:rPr>
              <a:t>imple_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D</a:t>
            </a:r>
            <a:r>
              <a:rPr lang="x-none" sz="2000">
                <a:sym typeface="+mn-ea"/>
              </a:rPr>
              <a:t>rawing_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000">
                <a:sym typeface="+mn-ea"/>
              </a:rPr>
              <a:t>tificer</a:t>
            </a:r>
            <a:br>
              <a:rPr lang="x-none" altLang="en-US" sz="2000"/>
            </a:br>
            <a:r>
              <a:rPr lang="x-none" altLang="en-US" sz="2000"/>
              <a:t>(BASDA)</a:t>
            </a:r>
            <a:endParaRPr lang="x-none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5121" descr="91132956bbe544c7b9fa7efac4f07432# #矩形 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lvl="0"/>
            <a:r>
              <a:rPr lang="x-none" sz="2400">
                <a:sym typeface="+mn-ea"/>
              </a:rPr>
              <a:t> (BASDA)</a:t>
            </a:r>
            <a:endParaRPr lang="x-none" altLang="x-none" sz="2400" dirty="0">
              <a:sym typeface="+mn-ea"/>
            </a:endParaRPr>
          </a:p>
        </p:txBody>
      </p:sp>
      <p:grpSp>
        <p:nvGrpSpPr>
          <p:cNvPr id="5123" name="Group 5122"/>
          <p:cNvGrpSpPr/>
          <p:nvPr/>
        </p:nvGrpSpPr>
        <p:grpSpPr>
          <a:xfrm>
            <a:off x="1080770" y="1667510"/>
            <a:ext cx="3948430" cy="1637030"/>
            <a:chOff x="0" y="0"/>
            <a:chExt cx="9682" cy="2946"/>
          </a:xfrm>
        </p:grpSpPr>
        <p:sp>
          <p:nvSpPr>
            <p:cNvPr id="5124" name="Rounded Rectangle 5123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5" name="Rounded Rectangle 5124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plot templates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easy to adjust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once fixed, used forever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beautiful figure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27" name="Rounded Rectangle 5126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8" name="Rounded Rectangle 5127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5129" name="Group 5128"/>
          <p:cNvGrpSpPr/>
          <p:nvPr/>
        </p:nvGrpSpPr>
        <p:grpSpPr>
          <a:xfrm>
            <a:off x="1085850" y="3361690"/>
            <a:ext cx="3948430" cy="1638300"/>
            <a:chOff x="0" y="0"/>
            <a:chExt cx="9682" cy="2946"/>
          </a:xfrm>
        </p:grpSpPr>
        <p:sp>
          <p:nvSpPr>
            <p:cNvPr id="5130" name="Rounded Rectangle 5129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1" name="Rounded Rectangle 5130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all with control files</a:t>
              </a:r>
              <a:endParaRPr lang="zh-CN" altLang="en-US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32" name="Rounded Rectangle 5131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simple operation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33" name="Rounded Rectangle 5132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4" name="Rounded Rectangle 5133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5292090" y="3644900"/>
            <a:ext cx="3796030" cy="792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Release time </a:t>
            </a:r>
            <a:r>
              <a:rPr lang="x-none" altLang="en-US"/>
              <a:t>from programing.</a:t>
            </a:r>
            <a:endParaRPr lang="x-none" altLang="en-US"/>
          </a:p>
          <a:p>
            <a:r>
              <a:rPr lang="x-none" altLang="en-US"/>
              <a:t>Focus on </a:t>
            </a:r>
            <a:r>
              <a:rPr lang="x-none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Physics</a:t>
            </a:r>
            <a:r>
              <a:rPr lang="x-none" altLang="en-US" sz="2800"/>
              <a:t>!</a:t>
            </a:r>
            <a:endParaRPr lang="x-none" alt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1080770" y="5051425"/>
            <a:ext cx="3948430" cy="1638300"/>
            <a:chOff x="0" y="0"/>
            <a:chExt cx="9682" cy="2946"/>
          </a:xfrm>
        </p:grpSpPr>
        <p:sp>
          <p:nvSpPr>
            <p:cNvPr id="9" name="Rounded Rectangle 8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" name="Rounded Rectangle 9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only need to 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preserve control file.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11" name="Rounded Rectangle 10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Easy to repeat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5723890" y="5516880"/>
            <a:ext cx="287210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800"/>
              <a:t>Cross check</a:t>
            </a:r>
            <a:endParaRPr lang="x-none" sz="2800"/>
          </a:p>
        </p:txBody>
      </p:sp>
      <p:pic>
        <p:nvPicPr>
          <p:cNvPr id="3" name="Picture 2" descr="po_muon_kcut_recoil_mas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981075"/>
            <a:ext cx="3982085" cy="2687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installation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c++14 </a:t>
            </a:r>
            <a:r>
              <a:rPr lang="x-none" altLang="en-US">
                <a:latin typeface="Noto Sans CJK SC" charset="0"/>
                <a:ea typeface="Noto Sans CJK SC" charset="0"/>
              </a:rPr>
              <a:t>⊕</a:t>
            </a:r>
            <a:r>
              <a:rPr lang="x-none" altLang="en-US"/>
              <a:t> root6 </a:t>
            </a:r>
            <a:r>
              <a:rPr lang="x-none" altLang="en-US">
                <a:latin typeface="Noto Sans CJK SC" charset="0"/>
                <a:ea typeface="Noto Sans CJK SC" charset="0"/>
                <a:sym typeface="+mn-ea"/>
              </a:rPr>
              <a:t>⊕ </a:t>
            </a:r>
            <a:r>
              <a:rPr lang="x-none" altLang="en-US">
                <a:sym typeface="+mn-ea"/>
              </a:rPr>
              <a:t>boost_filesystem</a:t>
            </a:r>
            <a:endParaRPr lang="x-none" altLang="en-US"/>
          </a:p>
          <a:p>
            <a:pPr marL="457200" lvl="2"/>
            <a:r>
              <a:rPr lang="x-none" altLang="en-US" sz="2000">
                <a:sym typeface="+mn-ea"/>
              </a:rPr>
              <a:t>ilcsoft environment  </a:t>
            </a:r>
            <a:endParaRPr lang="x-none" altLang="en-US" sz="2000">
              <a:sym typeface="+mn-ea"/>
            </a:endParaRPr>
          </a:p>
          <a:p>
            <a:pPr marL="457200" lvl="2"/>
            <a:r>
              <a:rPr lang="x-none" altLang="en-US" sz="2000">
                <a:sym typeface="+mn-ea"/>
              </a:rPr>
              <a:t>for gcc</a:t>
            </a:r>
            <a:r>
              <a:rPr lang="x-none" altLang="en-US" sz="2000">
                <a:latin typeface="SimSun" charset="-122"/>
                <a:ea typeface="SimSun" charset="-122"/>
                <a:sym typeface="+mn-ea"/>
              </a:rPr>
              <a:t>≧</a:t>
            </a:r>
            <a:r>
              <a:rPr lang="x-none" altLang="en-US" sz="2000">
                <a:sym typeface="+mn-ea"/>
              </a:rPr>
              <a:t>4.8, root 6</a:t>
            </a:r>
            <a:endParaRPr lang="x-none" altLang="en-US" sz="2000">
              <a:sym typeface="+mn-ea"/>
            </a:endParaRPr>
          </a:p>
          <a:p>
            <a:r>
              <a:rPr lang="x-none" altLang="en-US"/>
              <a:t>yaml-cpp</a:t>
            </a:r>
            <a:endParaRPr lang="x-none" altLang="en-US"/>
          </a:p>
          <a:p>
            <a:pPr lvl="1"/>
            <a:r>
              <a:rPr lang="x-none" altLang="en-US" sz="1800"/>
              <a:t>https://github.com/jbeder/yaml-cpp</a:t>
            </a:r>
            <a:endParaRPr lang="x-none" altLang="en-US" sz="1800"/>
          </a:p>
          <a:p>
            <a:r>
              <a:rPr lang="x-none" altLang="en-US"/>
              <a:t>input root file structure</a:t>
            </a:r>
            <a:endParaRPr lang="x-none" altLang="en-US"/>
          </a:p>
          <a:p>
            <a:pPr lvl="1"/>
            <a:r>
              <a:rPr lang="x-none" altLang="en-US" sz="2000"/>
              <a:t>weight</a:t>
            </a:r>
            <a:endParaRPr lang="x-none" altLang="en-US" sz="2000"/>
          </a:p>
          <a:p>
            <a:pPr lvl="1"/>
            <a:r>
              <a:rPr lang="x-none" altLang="en-US" sz="2000"/>
              <a:t>observables</a:t>
            </a:r>
            <a:endParaRPr lang="x-none" altLang="en-US" sz="2000"/>
          </a:p>
          <a:p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7490" y="2996565"/>
            <a:ext cx="2428875" cy="3361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ily_loose-leaf Binder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6302</Words>
  <Application>Kingsoft Office WPP</Application>
  <PresentationFormat/>
  <Paragraphs>689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Daily_loose-leaf Binder</vt:lpstr>
      <vt:lpstr>Analysis Tools</vt:lpstr>
      <vt:lpstr>PowerPoint 演示文稿</vt:lpstr>
      <vt:lpstr>General Strategy for analysis</vt:lpstr>
      <vt:lpstr>General Strategy for analysis</vt:lpstr>
      <vt:lpstr>The key role</vt:lpstr>
      <vt:lpstr>General Strategy for analysis</vt:lpstr>
      <vt:lpstr>input example</vt:lpstr>
      <vt:lpstr>Beautiful_And_Simple_Drawing_Atificer (BASDA)</vt:lpstr>
      <vt:lpstr>PowerPoint 演示文稿</vt:lpstr>
      <vt:lpstr>Code structure</vt:lpstr>
      <vt:lpstr>input data</vt:lpstr>
      <vt:lpstr>PowerPoint 演示文稿</vt:lpstr>
      <vt:lpstr>file</vt:lpstr>
      <vt:lpstr>input file</vt:lpstr>
      <vt:lpstr>file</vt:lpstr>
      <vt:lpstr>classify</vt:lpstr>
      <vt:lpstr>observables</vt:lpstr>
      <vt:lpstr>PowerPoint 演示文稿</vt:lpstr>
      <vt:lpstr>Cut</vt:lpstr>
      <vt:lpstr>output example</vt:lpstr>
      <vt:lpstr>output data</vt:lpstr>
      <vt:lpstr>output data structure</vt:lpstr>
      <vt:lpstr>Diagram</vt:lpstr>
      <vt:lpstr>Root results</vt:lpstr>
      <vt:lpstr>input example</vt:lpstr>
      <vt:lpstr>PowerPoint 演示文稿</vt:lpstr>
      <vt:lpstr>Pre cut</vt:lpstr>
      <vt:lpstr>MVA trainning</vt:lpstr>
      <vt:lpstr>MVA value attaching</vt:lpstr>
      <vt:lpstr>characters</vt:lpstr>
      <vt:lpstr>input example</vt:lpstr>
      <vt:lpstr>Event</vt:lpstr>
      <vt:lpstr>Sensitivity </vt:lpstr>
      <vt:lpstr>new scenario </vt:lpstr>
      <vt:lpstr>Conclusion</vt:lpstr>
      <vt:lpstr>Summary &amp; Future</vt:lpstr>
      <vt:lpstr>advanced input example</vt:lpstr>
      <vt:lpstr>Code structure</vt:lpstr>
      <vt:lpstr>PowerPoint 演示文稿</vt:lpstr>
      <vt:lpstr>YAML format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yancy</dc:creator>
  <cp:lastModifiedBy>yancy</cp:lastModifiedBy>
  <cp:revision>148</cp:revision>
  <cp:lastPrinted>2018-03-29T16:31:42Z</cp:lastPrinted>
  <dcterms:created xsi:type="dcterms:W3CDTF">2018-03-29T16:31:42Z</dcterms:created>
  <dcterms:modified xsi:type="dcterms:W3CDTF">2018-03-29T16:31:42Z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