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5" r:id="rId4"/>
    <p:sldId id="272" r:id="rId5"/>
    <p:sldId id="271" r:id="rId6"/>
    <p:sldId id="273" r:id="rId7"/>
    <p:sldId id="286" r:id="rId8"/>
    <p:sldId id="257" r:id="rId9"/>
    <p:sldId id="258" r:id="rId10"/>
    <p:sldId id="302" r:id="rId11"/>
    <p:sldId id="288" r:id="rId12"/>
    <p:sldId id="301" r:id="rId13"/>
    <p:sldId id="305" r:id="rId14"/>
    <p:sldId id="303" r:id="rId15"/>
    <p:sldId id="306" r:id="rId16"/>
    <p:sldId id="259" r:id="rId17"/>
    <p:sldId id="313" r:id="rId18"/>
    <p:sldId id="307" r:id="rId19"/>
    <p:sldId id="264" r:id="rId20"/>
    <p:sldId id="318" r:id="rId21"/>
    <p:sldId id="319" r:id="rId22"/>
    <p:sldId id="320" r:id="rId23"/>
    <p:sldId id="321" r:id="rId24"/>
    <p:sldId id="265" r:id="rId25"/>
    <p:sldId id="270" r:id="rId2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pos="294"/>
        <p:guide pos="5329"/>
        <p:guide orient="horz" pos="2920"/>
        <p:guide pos="2906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2050" name="Title 2049"/>
          <p:cNvSpPr>
            <a:spLocks noGrp="1"/>
          </p:cNvSpPr>
          <p:nvPr>
            <p:ph type="ctrTitle"/>
          </p:nvPr>
        </p:nvSpPr>
        <p:spPr>
          <a:xfrm>
            <a:off x="962025" y="1628775"/>
            <a:ext cx="7772400" cy="14398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4800" kern="1200">
                <a:effectLst>
                  <a:outerShdw blurRad="38100" dist="38100" dir="2700000">
                    <a:srgbClr val="000000"/>
                  </a:outerShdw>
                </a:effectLst>
                <a:ea typeface="宋体" charset="-122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2051" name="Subtitle 2050"/>
          <p:cNvSpPr>
            <a:spLocks noGrp="1"/>
          </p:cNvSpPr>
          <p:nvPr>
            <p:ph type="subTitle" idx="1"/>
          </p:nvPr>
        </p:nvSpPr>
        <p:spPr>
          <a:xfrm>
            <a:off x="1647825" y="3738563"/>
            <a:ext cx="6400800" cy="1130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b="1" kern="1200">
                <a:solidFill>
                  <a:schemeClr val="bg2"/>
                </a:solidFill>
                <a:ea typeface="宋体" charset="-122"/>
              </a:defRPr>
            </a:lvl1pPr>
            <a:lvl2pPr marL="457200" lvl="1" indent="-4572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2pPr>
            <a:lvl3pPr marL="914400" lvl="2" indent="-9144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3pPr>
            <a:lvl4pPr marL="1371600" lvl="3" indent="-13716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4pPr>
            <a:lvl5pPr marL="1828800" lvl="4" indent="-18288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2052" name="Date Placeholder 2051"/>
          <p:cNvSpPr>
            <a:spLocks noGrp="1"/>
          </p:cNvSpPr>
          <p:nvPr>
            <p:ph type="dt" sz="half" idx="2"/>
          </p:nvPr>
        </p:nvSpPr>
        <p:spPr>
          <a:xfrm>
            <a:off x="962025" y="6100763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endParaRPr lang="zh-CN" altLang="en-US">
              <a:solidFill>
                <a:srgbClr val="A08366"/>
              </a:solidFill>
            </a:endParaRPr>
          </a:p>
        </p:txBody>
      </p:sp>
      <p:sp>
        <p:nvSpPr>
          <p:cNvPr id="2053" name="Footer Placeholder 2052"/>
          <p:cNvSpPr>
            <a:spLocks noGrp="1"/>
          </p:cNvSpPr>
          <p:nvPr>
            <p:ph type="ftr" sz="quarter" idx="3"/>
          </p:nvPr>
        </p:nvSpPr>
        <p:spPr>
          <a:xfrm>
            <a:off x="3400425" y="6100763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endParaRPr lang="zh-CN">
              <a:solidFill>
                <a:srgbClr val="A08366"/>
              </a:solidFill>
            </a:endParaRPr>
          </a:p>
        </p:txBody>
      </p:sp>
      <p:sp>
        <p:nvSpPr>
          <p:cNvPr id="2054" name="Slide Number Placeholder 2053"/>
          <p:cNvSpPr>
            <a:spLocks noGrp="1"/>
          </p:cNvSpPr>
          <p:nvPr>
            <p:ph type="sldNum" sz="quarter" idx="4"/>
          </p:nvPr>
        </p:nvSpPr>
        <p:spPr>
          <a:xfrm>
            <a:off x="6829425" y="6100763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fld id="{9A0DB2DC-4C9A-4742-B13C-FB6460FD3503}" type="slidenum">
              <a:rPr lang="zh-CN">
                <a:solidFill>
                  <a:srgbClr val="A08366"/>
                </a:solidFill>
              </a:rPr>
            </a:fld>
            <a:endParaRPr lang="zh-CN">
              <a:solidFill>
                <a:srgbClr val="A08366"/>
              </a:solidFill>
            </a:endParaRPr>
          </a:p>
        </p:txBody>
      </p:sp>
      <p:sp>
        <p:nvSpPr>
          <p:cNvPr id="2055" name="Straight Connector 2054"/>
          <p:cNvSpPr/>
          <p:nvPr/>
        </p:nvSpPr>
        <p:spPr>
          <a:xfrm>
            <a:off x="973138" y="3141663"/>
            <a:ext cx="7775575" cy="0"/>
          </a:xfrm>
          <a:prstGeom prst="line">
            <a:avLst/>
          </a:prstGeom>
          <a:ln w="508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740128" y="406400"/>
            <a:ext cx="1946672" cy="5543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900113" y="406400"/>
            <a:ext cx="5727165" cy="5543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00113" y="1600200"/>
            <a:ext cx="3815477" cy="434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71323" y="1600200"/>
            <a:ext cx="3815477" cy="434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1026" name="Straight Connector 1025"/>
          <p:cNvSpPr/>
          <p:nvPr/>
        </p:nvSpPr>
        <p:spPr>
          <a:xfrm>
            <a:off x="1016000" y="1600200"/>
            <a:ext cx="7747000" cy="0"/>
          </a:xfrm>
          <a:prstGeom prst="line">
            <a:avLst/>
          </a:prstGeom>
          <a:ln w="31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027" name="Date Placeholder 1026"/>
          <p:cNvSpPr>
            <a:spLocks noGrp="1"/>
          </p:cNvSpPr>
          <p:nvPr>
            <p:ph type="dt" sz="half" idx="2"/>
          </p:nvPr>
        </p:nvSpPr>
        <p:spPr>
          <a:xfrm>
            <a:off x="990600" y="60960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1028" name="Footer Placeholder 1027"/>
          <p:cNvSpPr>
            <a:spLocks noGrp="1"/>
          </p:cNvSpPr>
          <p:nvPr>
            <p:ph type="ftr" sz="quarter" idx="3"/>
          </p:nvPr>
        </p:nvSpPr>
        <p:spPr>
          <a:xfrm>
            <a:off x="3429000" y="60960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1029" name="Slide Number Placeholder 1028"/>
          <p:cNvSpPr>
            <a:spLocks noGrp="1"/>
          </p:cNvSpPr>
          <p:nvPr>
            <p:ph type="sldNum" sz="quarter" idx="4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  <p:sp>
        <p:nvSpPr>
          <p:cNvPr id="1030" name="Title 1029"/>
          <p:cNvSpPr>
            <a:spLocks noGrp="1"/>
          </p:cNvSpPr>
          <p:nvPr>
            <p:ph type="title"/>
          </p:nvPr>
        </p:nvSpPr>
        <p:spPr>
          <a:xfrm>
            <a:off x="900113" y="406400"/>
            <a:ext cx="7786687" cy="10128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31" name="Text Placeholder 1030"/>
          <p:cNvSpPr>
            <a:spLocks noGrp="1"/>
          </p:cNvSpPr>
          <p:nvPr>
            <p:ph type="body" idx="1"/>
          </p:nvPr>
        </p:nvSpPr>
        <p:spPr>
          <a:xfrm>
            <a:off x="900113" y="1600200"/>
            <a:ext cx="7786687" cy="43497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p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p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4097"/>
          <p:cNvSpPr>
            <a:spLocks noGrp="1"/>
          </p:cNvSpPr>
          <p:nvPr>
            <p:ph type="ctrTitle"/>
          </p:nvPr>
        </p:nvSpPr>
        <p:spPr/>
        <p:txBody>
          <a:bodyPr anchor="ctr"/>
          <a:p>
            <a:pPr lvl="0" algn="ctr"/>
            <a:r>
              <a:rPr lang="x-none" b="0">
                <a:latin typeface="Arial Unicode MS" charset="-122"/>
                <a:ea typeface="Arial Unicode MS" charset="-122"/>
              </a:rPr>
              <a:t>Analysis Tools</a:t>
            </a:r>
            <a:endParaRPr lang="x-none" b="0">
              <a:latin typeface="Arial Unicode MS" charset="-122"/>
              <a:ea typeface="Arial Unicode MS" charset="-122"/>
            </a:endParaRPr>
          </a:p>
        </p:txBody>
      </p:sp>
      <p:sp>
        <p:nvSpPr>
          <p:cNvPr id="4099" name="Subtitle 4098"/>
          <p:cNvSpPr>
            <a:spLocks noGrp="1"/>
          </p:cNvSpPr>
          <p:nvPr>
            <p:ph type="subTitle" idx="1"/>
          </p:nvPr>
        </p:nvSpPr>
        <p:spPr>
          <a:xfrm>
            <a:off x="1331595" y="3716655"/>
            <a:ext cx="7348220" cy="1130300"/>
          </a:xfrm>
        </p:spPr>
        <p:txBody>
          <a:bodyPr anchor="ctr"/>
          <a:p>
            <a:pPr lvl="0" algn="ctr"/>
            <a:r>
              <a:rPr lang="x-none" sz="2400"/>
              <a:t>Beautiful_And_Simple_</a:t>
            </a:r>
            <a:r>
              <a:rPr lang="x-none" sz="2400">
                <a:sym typeface="+mn-ea"/>
              </a:rPr>
              <a:t>Drawing_Atificer</a:t>
            </a:r>
            <a:endParaRPr lang="x-none" sz="2400">
              <a:sym typeface="+mn-ea"/>
            </a:endParaRPr>
          </a:p>
          <a:p>
            <a:pPr lvl="0"/>
            <a:r>
              <a:rPr lang="x-none" sz="2400"/>
              <a:t>(BASDA)</a:t>
            </a:r>
            <a:endParaRPr lang="x-none" sz="2400"/>
          </a:p>
        </p:txBody>
      </p:sp>
      <p:sp>
        <p:nvSpPr>
          <p:cNvPr id="2" name="Subtitle 4098"/>
          <p:cNvSpPr>
            <a:spLocks noGrp="1"/>
          </p:cNvSpPr>
          <p:nvPr/>
        </p:nvSpPr>
        <p:spPr>
          <a:xfrm>
            <a:off x="1403985" y="5012690"/>
            <a:ext cx="7348220" cy="1130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3200" b="1" i="0" u="none" kern="1200" baseline="0">
                <a:solidFill>
                  <a:schemeClr val="bg2"/>
                </a:solidFill>
                <a:latin typeface="+mn-lt"/>
                <a:ea typeface="宋体" charset="-122"/>
                <a:cs typeface="+mn-cs"/>
              </a:defRPr>
            </a:lvl1pPr>
            <a:lvl2pPr marL="457200" lvl="1" indent="-4572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8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2pPr>
            <a:lvl3pPr marL="914400" lvl="2" indent="-9144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4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3pPr>
            <a:lvl4pPr marL="1371600" lvl="3" indent="-13716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0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4pPr>
            <a:lvl5pPr marL="1828800" lvl="4" indent="-18288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0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5pPr>
            <a:lvl6pPr marL="2514600" lvl="5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x-none" sz="2400"/>
              <a:t>Yan Wang</a:t>
            </a:r>
            <a:endParaRPr lang="x-none" sz="2400"/>
          </a:p>
          <a:p>
            <a:pPr lvl="0" algn="ctr"/>
            <a:r>
              <a:rPr lang="x-none" sz="1600"/>
              <a:t>05-03-2018</a:t>
            </a:r>
            <a:endParaRPr lang="x-none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5" name="PubChord"/>
          <p:cNvSpPr>
            <a:spLocks noEditPoints="1"/>
          </p:cNvSpPr>
          <p:nvPr/>
        </p:nvSpPr>
        <p:spPr>
          <a:xfrm rot="18900000">
            <a:off x="5368290" y="3890645"/>
            <a:ext cx="1262063" cy="1263650"/>
          </a:xfrm>
          <a:custGeom>
            <a:avLst/>
            <a:gdLst>
              <a:gd name="A1" fmla="val -7490558"/>
              <a:gd name="A2" fmla="val 2121781"/>
              <a:gd name="G0" fmla="+- 0 0 0"/>
              <a:gd name="G1" fmla="sin 10800 A1"/>
              <a:gd name="G2" fmla="cos 10800 A1"/>
              <a:gd name="G3" fmla="sin 10800 A2"/>
              <a:gd name="G4" fmla="cos 10800 A2"/>
              <a:gd name="G5" fmla="+- G1 10800 0"/>
              <a:gd name="G6" fmla="+- G2 10800 0"/>
              <a:gd name="G7" fmla="+- G3 10800 0"/>
              <a:gd name="G8" fmla="+- G4 10800 0"/>
              <a:gd name="G9" fmla="+- 10800 0 0"/>
              <a:gd name="G10" fmla="pin G5 G7 0"/>
              <a:gd name="G11" fmla="pin G6 G8 0"/>
            </a:gdLst>
            <a:ahLst/>
            <a:cxnLst>
              <a:cxn ang="0">
                <a:pos x="G6" y="G5"/>
              </a:cxn>
              <a:cxn ang="0">
                <a:pos x="G11" y="G10"/>
              </a:cxn>
              <a:cxn ang="0">
                <a:pos x="G8" y="G7"/>
              </a:cxn>
            </a:cxnLst>
            <a:pathLst>
              <a:path w="21600" h="21600">
                <a:moveTo>
                  <a:pt x="4630" y="1936"/>
                </a:moveTo>
                <a:arcTo wR="10800" hR="10800" stAng="-7490708" swAng="-11987578"/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540000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grpSp>
        <p:nvGrpSpPr>
          <p:cNvPr id="7190" name="Group 7189"/>
          <p:cNvGrpSpPr/>
          <p:nvPr/>
        </p:nvGrpSpPr>
        <p:grpSpPr>
          <a:xfrm>
            <a:off x="5362576" y="3860800"/>
            <a:ext cx="1291263" cy="1435735"/>
            <a:chOff x="-2" y="0"/>
            <a:chExt cx="2035" cy="2260"/>
          </a:xfrm>
        </p:grpSpPr>
        <p:sp>
          <p:nvSpPr>
            <p:cNvPr id="7192" name="Oval 7191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1" name="Oval 7190"/>
            <p:cNvSpPr/>
            <p:nvPr/>
          </p:nvSpPr>
          <p:spPr>
            <a:xfrm>
              <a:off x="87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3" name="Oval 7192"/>
            <p:cNvSpPr/>
            <p:nvPr/>
          </p:nvSpPr>
          <p:spPr>
            <a:xfrm>
              <a:off x="455" y="15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4" name="Oval 7193"/>
            <p:cNvSpPr/>
            <p:nvPr/>
          </p:nvSpPr>
          <p:spPr>
            <a:xfrm>
              <a:off x="25" y="585"/>
              <a:ext cx="1967" cy="54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5" name="Text Box 7194"/>
            <p:cNvSpPr txBox="1"/>
            <p:nvPr/>
          </p:nvSpPr>
          <p:spPr>
            <a:xfrm>
              <a:off x="-2" y="567"/>
              <a:ext cx="2035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1400" b="1">
                  <a:latin typeface="Arial" panose="02080604020202020204" charset="0"/>
                  <a:ea typeface="微软繁黑体" pitchFamily="2" charset="-122"/>
                </a:rPr>
                <a:t>observable</a:t>
              </a:r>
              <a:endParaRPr lang="x-none" sz="14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sp>
        <p:nvSpPr>
          <p:cNvPr id="7170" name="Title 7169" descr="dc2d5118a1124d349b63e8c9025f6cd2# #矩形 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input data</a:t>
            </a:r>
            <a:endParaRPr lang="x-none" altLang="en-US" sz="3200" dirty="0"/>
          </a:p>
        </p:txBody>
      </p:sp>
      <p:sp>
        <p:nvSpPr>
          <p:cNvPr id="7171" name="AutoShape 19"/>
          <p:cNvSpPr/>
          <p:nvPr/>
        </p:nvSpPr>
        <p:spPr>
          <a:xfrm>
            <a:off x="3131503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sort A: file 1,2</a:t>
            </a:r>
            <a:endParaRPr lang="x-none" altLang="zh-CN" sz="14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sortB: file 3,</a:t>
            </a:r>
            <a:endParaRPr lang="x-none" altLang="zh-CN" sz="14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sortC: file 4,5,6</a:t>
            </a:r>
            <a:endParaRPr lang="x-none" altLang="zh-CN" sz="16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22225" lvl="0" indent="0" algn="ctr" eaLnBrk="1" latinLnBrk="0" hangingPunct="1"/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2" name="AutoShape 19"/>
          <p:cNvSpPr/>
          <p:nvPr/>
        </p:nvSpPr>
        <p:spPr>
          <a:xfrm>
            <a:off x="5291455" y="1628775"/>
            <a:ext cx="1590675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name,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figure setting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for this obs,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cut,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</p:txBody>
      </p:sp>
      <p:sp>
        <p:nvSpPr>
          <p:cNvPr id="7173" name="AutoShape 19"/>
          <p:cNvSpPr/>
          <p:nvPr/>
        </p:nvSpPr>
        <p:spPr>
          <a:xfrm>
            <a:off x="7235825" y="1628775"/>
            <a:ext cx="1589088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which event 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for running,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all,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the first 100,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101-303...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4" name="AutoShape 19"/>
          <p:cNvSpPr/>
          <p:nvPr/>
        </p:nvSpPr>
        <p:spPr>
          <a:xfrm>
            <a:off x="973138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which file for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analysis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  <p:grpSp>
        <p:nvGrpSpPr>
          <p:cNvPr id="7176" name="Group 7175"/>
          <p:cNvGrpSpPr/>
          <p:nvPr/>
        </p:nvGrpSpPr>
        <p:grpSpPr>
          <a:xfrm>
            <a:off x="3276600" y="3789363"/>
            <a:ext cx="1243013" cy="1454785"/>
            <a:chOff x="0" y="0"/>
            <a:chExt cx="1957" cy="2291"/>
          </a:xfrm>
        </p:grpSpPr>
        <p:sp>
          <p:nvSpPr>
            <p:cNvPr id="7177" name="Oval 7176"/>
            <p:cNvSpPr/>
            <p:nvPr/>
          </p:nvSpPr>
          <p:spPr>
            <a:xfrm>
              <a:off x="72" y="150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8" name="Oval 7177"/>
            <p:cNvSpPr/>
            <p:nvPr/>
          </p:nvSpPr>
          <p:spPr>
            <a:xfrm>
              <a:off x="0" y="1"/>
              <a:ext cx="1957" cy="195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79" name="PubChord"/>
            <p:cNvSpPr>
              <a:spLocks noEditPoints="1"/>
            </p:cNvSpPr>
            <p:nvPr/>
          </p:nvSpPr>
          <p:spPr>
            <a:xfrm rot="18900000">
              <a:off x="7" y="0"/>
              <a:ext cx="1950" cy="1947"/>
            </a:xfrm>
            <a:custGeom>
              <a:avLst/>
              <a:gdLst>
                <a:gd name="A1" fmla="val -8672474"/>
                <a:gd name="A2" fmla="val 3374613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2003" y="4535"/>
                  </a:moveTo>
                  <a:arcTo wR="10800" hR="10800" stAng="-8672290" swAng="-955308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0" name="Oval 7179"/>
            <p:cNvSpPr/>
            <p:nvPr/>
          </p:nvSpPr>
          <p:spPr>
            <a:xfrm>
              <a:off x="22" y="883"/>
              <a:ext cx="1917" cy="52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1" name="Oval 7180"/>
            <p:cNvSpPr/>
            <p:nvPr/>
          </p:nvSpPr>
          <p:spPr>
            <a:xfrm>
              <a:off x="442" y="13"/>
              <a:ext cx="1080" cy="842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2" name="Text Box 7181"/>
            <p:cNvSpPr txBox="1"/>
            <p:nvPr/>
          </p:nvSpPr>
          <p:spPr>
            <a:xfrm>
              <a:off x="112" y="679"/>
              <a:ext cx="1616" cy="105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 algn="l"/>
              <a:r>
                <a:rPr lang="x-none" altLang="zh-CN" dirty="0">
                  <a:sym typeface="+mn-ea"/>
                </a:rPr>
                <a:t>classify</a:t>
              </a:r>
              <a:endParaRPr lang="x-none" altLang="zh-CN" b="1" dirty="0">
                <a:latin typeface="Arial" panose="02080604020202020204" charset="0"/>
                <a:ea typeface="微软繁黑体" pitchFamily="2" charset="-122"/>
                <a:sym typeface="+mn-ea"/>
              </a:endParaRPr>
            </a:p>
            <a:p>
              <a:pPr lvl="0"/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83" name="Group 7182"/>
          <p:cNvGrpSpPr/>
          <p:nvPr/>
        </p:nvGrpSpPr>
        <p:grpSpPr>
          <a:xfrm>
            <a:off x="1116013" y="3860800"/>
            <a:ext cx="1243012" cy="1435735"/>
            <a:chOff x="0" y="0"/>
            <a:chExt cx="1958" cy="2261"/>
          </a:xfrm>
        </p:grpSpPr>
        <p:sp>
          <p:nvSpPr>
            <p:cNvPr id="7184" name="Oval 7183"/>
            <p:cNvSpPr/>
            <p:nvPr/>
          </p:nvSpPr>
          <p:spPr>
            <a:xfrm>
              <a:off x="43" y="147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5" name="Oval 7184"/>
            <p:cNvSpPr/>
            <p:nvPr/>
          </p:nvSpPr>
          <p:spPr>
            <a:xfrm>
              <a:off x="0" y="1"/>
              <a:ext cx="1958" cy="195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6" name="PubChord"/>
            <p:cNvSpPr>
              <a:spLocks noEditPoints="1"/>
            </p:cNvSpPr>
            <p:nvPr/>
          </p:nvSpPr>
          <p:spPr>
            <a:xfrm rot="18900000">
              <a:off x="2" y="0"/>
              <a:ext cx="1950" cy="1945"/>
            </a:xfrm>
            <a:custGeom>
              <a:avLst/>
              <a:gdLst>
                <a:gd name="A1" fmla="val -10304160"/>
                <a:gd name="A2" fmla="val 4812516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12" y="9248"/>
                  </a:moveTo>
                  <a:arcTo wR="10800" hR="10800" stAng="-10303956" swAng="-648335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7" name="Oval 7186"/>
            <p:cNvSpPr/>
            <p:nvPr/>
          </p:nvSpPr>
          <p:spPr>
            <a:xfrm>
              <a:off x="170" y="1281"/>
              <a:ext cx="1612" cy="43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8" name="Oval 7187"/>
            <p:cNvSpPr/>
            <p:nvPr/>
          </p:nvSpPr>
          <p:spPr>
            <a:xfrm>
              <a:off x="442" y="8"/>
              <a:ext cx="1080" cy="843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9" name="Text Box 7188"/>
            <p:cNvSpPr txBox="1"/>
            <p:nvPr/>
          </p:nvSpPr>
          <p:spPr>
            <a:xfrm>
              <a:off x="453" y="651"/>
              <a:ext cx="1007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file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96" name="Group 7195"/>
          <p:cNvGrpSpPr/>
          <p:nvPr/>
        </p:nvGrpSpPr>
        <p:grpSpPr>
          <a:xfrm>
            <a:off x="7451725" y="3860800"/>
            <a:ext cx="1280160" cy="1435735"/>
            <a:chOff x="0" y="0"/>
            <a:chExt cx="2015" cy="2260"/>
          </a:xfrm>
        </p:grpSpPr>
        <p:sp>
          <p:nvSpPr>
            <p:cNvPr id="7197" name="Oval 7196"/>
            <p:cNvSpPr/>
            <p:nvPr/>
          </p:nvSpPr>
          <p:spPr>
            <a:xfrm>
              <a:off x="53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8" name="Oval 7197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solidFill>
              <a:schemeClr val="bg2">
                <a:alpha val="100000"/>
              </a:schemeClr>
            </a:solidFill>
            <a:ln w="9525">
              <a:noFill/>
            </a:ln>
          </p:spPr>
          <p:txBody>
            <a:bodyPr vert="horz" wrap="none" anchor="ctr"/>
            <a:p>
              <a:pPr lvl="0" algn="ctr"/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9" name="PubChord"/>
            <p:cNvSpPr>
              <a:spLocks noEditPoints="1"/>
            </p:cNvSpPr>
            <p:nvPr/>
          </p:nvSpPr>
          <p:spPr>
            <a:xfrm rot="18900000">
              <a:off x="9" y="14"/>
              <a:ext cx="2000" cy="1998"/>
            </a:xfrm>
            <a:custGeom>
              <a:avLst/>
              <a:gdLst>
                <a:gd name="A1" fmla="val -5519621"/>
                <a:gd name="A2" fmla="val -25561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0424" y="7"/>
                  </a:moveTo>
                  <a:arcTo wR="10800" hR="10800" stAng="-5519703" swAng="-16106082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200" name="Oval 7199"/>
            <p:cNvSpPr/>
            <p:nvPr/>
          </p:nvSpPr>
          <p:spPr>
            <a:xfrm>
              <a:off x="267" y="142"/>
              <a:ext cx="1478" cy="43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201" name="Oval 7200"/>
            <p:cNvSpPr/>
            <p:nvPr/>
          </p:nvSpPr>
          <p:spPr>
            <a:xfrm>
              <a:off x="455" y="0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3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202" name="Text Box 7201"/>
            <p:cNvSpPr txBox="1"/>
            <p:nvPr/>
          </p:nvSpPr>
          <p:spPr>
            <a:xfrm>
              <a:off x="0" y="794"/>
              <a:ext cx="488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 algn="l"/>
              <a:endParaRPr lang="x-none" altLang="zh-CN" sz="1400" b="1" dirty="0">
                <a:latin typeface="Arial" panose="02080604020202020204" charset="0"/>
                <a:ea typeface="微软繁黑体" pitchFamily="2" charset="-122"/>
                <a:sym typeface="+mn-ea"/>
              </a:endParaRPr>
            </a:p>
          </p:txBody>
        </p:sp>
      </p:grpSp>
      <p:sp>
        <p:nvSpPr>
          <p:cNvPr id="7203" name="Right Arrow 7202"/>
          <p:cNvSpPr/>
          <p:nvPr/>
        </p:nvSpPr>
        <p:spPr>
          <a:xfrm>
            <a:off x="2339975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4" name="Right Arrow 7203"/>
          <p:cNvSpPr/>
          <p:nvPr/>
        </p:nvSpPr>
        <p:spPr>
          <a:xfrm>
            <a:off x="4356100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5" name="Right Arrow 7204"/>
          <p:cNvSpPr/>
          <p:nvPr/>
        </p:nvSpPr>
        <p:spPr>
          <a:xfrm>
            <a:off x="6516688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667625" y="4436745"/>
            <a:ext cx="83312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event</a:t>
            </a:r>
            <a:endParaRPr lang="x-none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795" y="332740"/>
            <a:ext cx="786765" cy="379095"/>
          </a:xfrm>
        </p:spPr>
        <p:txBody>
          <a:bodyPr/>
          <a:p>
            <a:r>
              <a:rPr lang="x-none" altLang="en-US" sz="2000"/>
              <a:t>file</a:t>
            </a:r>
            <a:endParaRPr lang="x-none" altLang="en-US" sz="2000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9885" y="764540"/>
            <a:ext cx="6485890" cy="20675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885" y="3212465"/>
            <a:ext cx="6525895" cy="3276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971550" y="2853055"/>
            <a:ext cx="1931670" cy="3790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2000"/>
              <a:t>xection file</a:t>
            </a:r>
            <a:endParaRPr lang="x-none" altLang="en-US" sz="200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210310" y="1412875"/>
            <a:ext cx="697230" cy="148336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1" idx="0"/>
          </p:cNvCxnSpPr>
          <p:nvPr/>
        </p:nvCxnSpPr>
        <p:spPr>
          <a:xfrm flipH="1">
            <a:off x="4498975" y="4652645"/>
            <a:ext cx="635" cy="79184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/>
        </p:nvSpPr>
        <p:spPr>
          <a:xfrm>
            <a:off x="3636010" y="5444490"/>
            <a:ext cx="1725295" cy="8705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observables in one channel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85" y="3212465"/>
            <a:ext cx="6525895" cy="3276600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endCxn id="14" idx="0"/>
          </p:cNvCxnSpPr>
          <p:nvPr/>
        </p:nvCxnSpPr>
        <p:spPr>
          <a:xfrm flipH="1">
            <a:off x="4498975" y="4652645"/>
            <a:ext cx="635" cy="79184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/>
        </p:nvSpPr>
        <p:spPr>
          <a:xfrm>
            <a:off x="3636010" y="5444490"/>
            <a:ext cx="1725295" cy="8705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observables in one channel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endCxn id="19" idx="0"/>
          </p:cNvCxnSpPr>
          <p:nvPr/>
        </p:nvCxnSpPr>
        <p:spPr>
          <a:xfrm flipH="1">
            <a:off x="7378700" y="4652645"/>
            <a:ext cx="635" cy="79184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/>
        </p:nvSpPr>
        <p:spPr>
          <a:xfrm>
            <a:off x="6515735" y="5444490"/>
            <a:ext cx="1725295" cy="8705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cross section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endCxn id="21" idx="1"/>
          </p:cNvCxnSpPr>
          <p:nvPr/>
        </p:nvCxnSpPr>
        <p:spPr>
          <a:xfrm flipV="1">
            <a:off x="2843530" y="3432175"/>
            <a:ext cx="1151890" cy="21272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/>
        </p:nvSpPr>
        <p:spPr>
          <a:xfrm>
            <a:off x="3995420" y="2996565"/>
            <a:ext cx="1725295" cy="8705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channel name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995420" y="1844675"/>
            <a:ext cx="1152525" cy="6858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/>
        </p:nvSpPr>
        <p:spPr>
          <a:xfrm>
            <a:off x="5507990" y="1484630"/>
            <a:ext cx="1725295" cy="8705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channel used in this time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/>
        </p:nvSpPr>
        <p:spPr>
          <a:xfrm>
            <a:off x="5579745" y="2348865"/>
            <a:ext cx="1725295" cy="8705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root tree name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211955" y="2417445"/>
            <a:ext cx="1296035" cy="36322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547495" y="3641725"/>
            <a:ext cx="288290" cy="72326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>
            <a:spLocks noGrp="1"/>
          </p:cNvSpPr>
          <p:nvPr/>
        </p:nvSpPr>
        <p:spPr>
          <a:xfrm>
            <a:off x="1043940" y="4497070"/>
            <a:ext cx="990600" cy="8108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x-none" altLang="en-US" sz="1600">
              <a:solidFill>
                <a:srgbClr val="FF0000"/>
              </a:solidFill>
            </a:endParaRPr>
          </a:p>
        </p:txBody>
      </p:sp>
      <p:sp>
        <p:nvSpPr>
          <p:cNvPr id="28" name="Title 1"/>
          <p:cNvSpPr>
            <a:spLocks noGrp="1"/>
          </p:cNvSpPr>
          <p:nvPr/>
        </p:nvSpPr>
        <p:spPr>
          <a:xfrm>
            <a:off x="828040" y="4364990"/>
            <a:ext cx="1216025" cy="8705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signal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property</a:t>
            </a:r>
            <a:endParaRPr lang="x-none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79745" y="621030"/>
            <a:ext cx="3162300" cy="56057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classify</a:t>
            </a:r>
            <a:endParaRPr lang="x-none" altLang="en-US"/>
          </a:p>
        </p:txBody>
      </p:sp>
      <p:sp>
        <p:nvSpPr>
          <p:cNvPr id="5" name="Curved Right Arrow 4"/>
          <p:cNvSpPr/>
          <p:nvPr/>
        </p:nvSpPr>
        <p:spPr>
          <a:xfrm>
            <a:off x="5507355" y="1557020"/>
            <a:ext cx="271780" cy="2220595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/>
          <p:cNvSpPr/>
          <p:nvPr/>
        </p:nvSpPr>
        <p:spPr>
          <a:xfrm rot="5400000">
            <a:off x="6894195" y="2719070"/>
            <a:ext cx="2741295" cy="569595"/>
          </a:xfrm>
          <a:prstGeom prst="curvedDownArrow">
            <a:avLst>
              <a:gd name="adj1" fmla="val 31206"/>
              <a:gd name="adj2" fmla="val 31206"/>
              <a:gd name="adj3" fmla="val 209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163435" y="3789045"/>
            <a:ext cx="73914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FF0000"/>
                </a:solidFill>
              </a:rPr>
              <a:t>alias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9" name="Picture 8" descr="po_muon_kcut_recoil_mass_befo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95" y="2420620"/>
            <a:ext cx="3982085" cy="268732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5939790" y="5948680"/>
            <a:ext cx="153733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comment</a:t>
            </a:r>
            <a:endParaRPr lang="x-none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Event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71775" y="1772920"/>
            <a:ext cx="4615815" cy="174752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/>
        </p:nvSpPr>
        <p:spPr>
          <a:xfrm>
            <a:off x="1043940" y="4292600"/>
            <a:ext cx="7930515" cy="120523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r>
              <a:rPr lang="x-none" altLang="en-US" sz="1600">
                <a:solidFill>
                  <a:srgbClr val="FF0000"/>
                </a:solidFill>
              </a:rPr>
              <a:t>when first =-1,  special=-1  =&gt; use all events</a:t>
            </a:r>
            <a:endParaRPr lang="x-none" altLang="en-US" sz="160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when first = n,  special=-1  =&gt; use first n events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when first =-1,  special= n  =&gt; use the n-th event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when first =n1, special=n2 =&gt;  use events from n1 to n2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pPr marL="342900" indent="-342900">
              <a:buAutoNum type="arabicPeriod"/>
            </a:pP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r>
              <a:rPr lang="x-none" altLang="en-US" sz="1600">
                <a:solidFill>
                  <a:srgbClr val="FF0000"/>
                </a:solidFill>
                <a:sym typeface="+mn-ea"/>
              </a:rPr>
              <a:t>where if n &gt; total events, n = total events, and n1 &lt; n2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endParaRPr lang="x-none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43755" y="1196975"/>
            <a:ext cx="3906520" cy="53714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observables</a:t>
            </a:r>
            <a:endParaRPr lang="x-none" alt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419475" y="1557020"/>
            <a:ext cx="12979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/>
        </p:nvSpPr>
        <p:spPr>
          <a:xfrm>
            <a:off x="1188085" y="141287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 name in code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636010" y="1700530"/>
            <a:ext cx="1223645" cy="21653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/>
        </p:nvSpPr>
        <p:spPr>
          <a:xfrm>
            <a:off x="1115695" y="184467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 name in input file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636010" y="1844675"/>
            <a:ext cx="1367155" cy="50419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/>
        </p:nvSpPr>
        <p:spPr>
          <a:xfrm>
            <a:off x="1043940" y="234886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cut for this obs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1115695" y="285305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plot para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627630" y="2493010"/>
            <a:ext cx="2303145" cy="50355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987675" y="3860800"/>
            <a:ext cx="2159000" cy="7175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/>
        </p:nvSpPr>
        <p:spPr>
          <a:xfrm>
            <a:off x="971550" y="3716655"/>
            <a:ext cx="2731770" cy="4927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whether use this 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obs as MVA input</a:t>
            </a:r>
            <a:endParaRPr lang="x-none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7169" descr="dc2d5118a1124d349b63e8c9025f6cd2# #矩形 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output data</a:t>
            </a:r>
            <a:endParaRPr lang="x-none" altLang="en-US" sz="3200" dirty="0"/>
          </a:p>
        </p:txBody>
      </p:sp>
      <p:sp>
        <p:nvSpPr>
          <p:cNvPr id="7172" name="AutoShape 19"/>
          <p:cNvSpPr/>
          <p:nvPr/>
        </p:nvSpPr>
        <p:spPr>
          <a:xfrm>
            <a:off x="5219700" y="1628775"/>
            <a:ext cx="1590675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plot for 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single process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&amp;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combined all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processes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</p:txBody>
      </p:sp>
      <p:sp>
        <p:nvSpPr>
          <p:cNvPr id="7174" name="AutoShape 19"/>
          <p:cNvSpPr/>
          <p:nvPr/>
        </p:nvSpPr>
        <p:spPr>
          <a:xfrm>
            <a:off x="973138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input 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parameters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&amp;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running 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information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5" name="PubChord"/>
          <p:cNvSpPr>
            <a:spLocks noEditPoints="1"/>
          </p:cNvSpPr>
          <p:nvPr/>
        </p:nvSpPr>
        <p:spPr>
          <a:xfrm rot="18900000">
            <a:off x="5292725" y="3860800"/>
            <a:ext cx="1262063" cy="1263650"/>
          </a:xfrm>
          <a:custGeom>
            <a:avLst/>
            <a:gdLst>
              <a:gd name="A1" fmla="val -7490558"/>
              <a:gd name="A2" fmla="val 2121781"/>
              <a:gd name="G0" fmla="+- 0 0 0"/>
              <a:gd name="G1" fmla="sin 10800 A1"/>
              <a:gd name="G2" fmla="cos 10800 A1"/>
              <a:gd name="G3" fmla="sin 10800 A2"/>
              <a:gd name="G4" fmla="cos 10800 A2"/>
              <a:gd name="G5" fmla="+- G1 10800 0"/>
              <a:gd name="G6" fmla="+- G2 10800 0"/>
              <a:gd name="G7" fmla="+- G3 10800 0"/>
              <a:gd name="G8" fmla="+- G4 10800 0"/>
              <a:gd name="G9" fmla="+- 10800 0 0"/>
              <a:gd name="G10" fmla="pin G5 G7 0"/>
              <a:gd name="G11" fmla="pin G6 G8 0"/>
            </a:gdLst>
            <a:ahLst/>
            <a:cxnLst>
              <a:cxn ang="0">
                <a:pos x="G6" y="G5"/>
              </a:cxn>
              <a:cxn ang="0">
                <a:pos x="G11" y="G10"/>
              </a:cxn>
              <a:cxn ang="0">
                <a:pos x="G8" y="G7"/>
              </a:cxn>
            </a:cxnLst>
            <a:pathLst>
              <a:path w="21600" h="21600">
                <a:moveTo>
                  <a:pt x="4630" y="1936"/>
                </a:moveTo>
                <a:arcTo wR="10800" hR="10800" stAng="-7490708" swAng="-11987578"/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540000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grpSp>
        <p:nvGrpSpPr>
          <p:cNvPr id="7176" name="Group 7175"/>
          <p:cNvGrpSpPr/>
          <p:nvPr/>
        </p:nvGrpSpPr>
        <p:grpSpPr>
          <a:xfrm>
            <a:off x="3276600" y="3789363"/>
            <a:ext cx="1243013" cy="1454785"/>
            <a:chOff x="0" y="0"/>
            <a:chExt cx="1957" cy="2291"/>
          </a:xfrm>
        </p:grpSpPr>
        <p:sp>
          <p:nvSpPr>
            <p:cNvPr id="7177" name="Oval 7176"/>
            <p:cNvSpPr/>
            <p:nvPr/>
          </p:nvSpPr>
          <p:spPr>
            <a:xfrm>
              <a:off x="72" y="150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8" name="Oval 7177"/>
            <p:cNvSpPr/>
            <p:nvPr/>
          </p:nvSpPr>
          <p:spPr>
            <a:xfrm>
              <a:off x="0" y="1"/>
              <a:ext cx="1957" cy="195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79" name="PubChord"/>
            <p:cNvSpPr>
              <a:spLocks noEditPoints="1"/>
            </p:cNvSpPr>
            <p:nvPr/>
          </p:nvSpPr>
          <p:spPr>
            <a:xfrm rot="18900000">
              <a:off x="7" y="0"/>
              <a:ext cx="1950" cy="1947"/>
            </a:xfrm>
            <a:custGeom>
              <a:avLst/>
              <a:gdLst>
                <a:gd name="A1" fmla="val -8672474"/>
                <a:gd name="A2" fmla="val 3374613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2003" y="4535"/>
                  </a:moveTo>
                  <a:arcTo wR="10800" hR="10800" stAng="-8672290" swAng="-955308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0" name="Oval 7179"/>
            <p:cNvSpPr/>
            <p:nvPr/>
          </p:nvSpPr>
          <p:spPr>
            <a:xfrm>
              <a:off x="22" y="883"/>
              <a:ext cx="1917" cy="52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1" name="Oval 7180"/>
            <p:cNvSpPr/>
            <p:nvPr/>
          </p:nvSpPr>
          <p:spPr>
            <a:xfrm>
              <a:off x="442" y="13"/>
              <a:ext cx="1080" cy="842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2" name="Text Box 7181"/>
            <p:cNvSpPr txBox="1"/>
            <p:nvPr/>
          </p:nvSpPr>
          <p:spPr>
            <a:xfrm>
              <a:off x="339" y="679"/>
              <a:ext cx="1305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data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83" name="Group 7182"/>
          <p:cNvGrpSpPr/>
          <p:nvPr/>
        </p:nvGrpSpPr>
        <p:grpSpPr>
          <a:xfrm>
            <a:off x="1116013" y="3860800"/>
            <a:ext cx="1243012" cy="1435735"/>
            <a:chOff x="0" y="0"/>
            <a:chExt cx="1958" cy="2261"/>
          </a:xfrm>
        </p:grpSpPr>
        <p:sp>
          <p:nvSpPr>
            <p:cNvPr id="7184" name="Oval 7183"/>
            <p:cNvSpPr/>
            <p:nvPr/>
          </p:nvSpPr>
          <p:spPr>
            <a:xfrm>
              <a:off x="43" y="147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5" name="Oval 7184"/>
            <p:cNvSpPr/>
            <p:nvPr/>
          </p:nvSpPr>
          <p:spPr>
            <a:xfrm>
              <a:off x="0" y="1"/>
              <a:ext cx="1958" cy="195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6" name="PubChord"/>
            <p:cNvSpPr>
              <a:spLocks noEditPoints="1"/>
            </p:cNvSpPr>
            <p:nvPr/>
          </p:nvSpPr>
          <p:spPr>
            <a:xfrm rot="18900000">
              <a:off x="2" y="0"/>
              <a:ext cx="1950" cy="1945"/>
            </a:xfrm>
            <a:custGeom>
              <a:avLst/>
              <a:gdLst>
                <a:gd name="A1" fmla="val -10304160"/>
                <a:gd name="A2" fmla="val 4812516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12" y="9248"/>
                  </a:moveTo>
                  <a:arcTo wR="10800" hR="10800" stAng="-10303956" swAng="-648335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7" name="Oval 7186"/>
            <p:cNvSpPr/>
            <p:nvPr/>
          </p:nvSpPr>
          <p:spPr>
            <a:xfrm>
              <a:off x="170" y="1281"/>
              <a:ext cx="1612" cy="43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8" name="Oval 7187"/>
            <p:cNvSpPr/>
            <p:nvPr/>
          </p:nvSpPr>
          <p:spPr>
            <a:xfrm>
              <a:off x="442" y="8"/>
              <a:ext cx="1080" cy="843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9" name="Text Box 7188"/>
            <p:cNvSpPr txBox="1"/>
            <p:nvPr/>
          </p:nvSpPr>
          <p:spPr>
            <a:xfrm>
              <a:off x="453" y="651"/>
              <a:ext cx="986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log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90" name="Group 7189"/>
          <p:cNvGrpSpPr/>
          <p:nvPr/>
        </p:nvGrpSpPr>
        <p:grpSpPr>
          <a:xfrm>
            <a:off x="5292725" y="3860800"/>
            <a:ext cx="1278573" cy="1435735"/>
            <a:chOff x="0" y="0"/>
            <a:chExt cx="2015" cy="2260"/>
          </a:xfrm>
        </p:grpSpPr>
        <p:sp>
          <p:nvSpPr>
            <p:cNvPr id="7191" name="Oval 7190"/>
            <p:cNvSpPr/>
            <p:nvPr/>
          </p:nvSpPr>
          <p:spPr>
            <a:xfrm>
              <a:off x="87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2" name="Oval 7191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3" name="Oval 7192"/>
            <p:cNvSpPr/>
            <p:nvPr/>
          </p:nvSpPr>
          <p:spPr>
            <a:xfrm>
              <a:off x="455" y="15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4" name="Oval 7193"/>
            <p:cNvSpPr/>
            <p:nvPr/>
          </p:nvSpPr>
          <p:spPr>
            <a:xfrm>
              <a:off x="25" y="585"/>
              <a:ext cx="1967" cy="54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5" name="Text Box 7194"/>
            <p:cNvSpPr txBox="1"/>
            <p:nvPr/>
          </p:nvSpPr>
          <p:spPr>
            <a:xfrm>
              <a:off x="112" y="680"/>
              <a:ext cx="1877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figures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96" name="Group 7195"/>
          <p:cNvGrpSpPr/>
          <p:nvPr/>
        </p:nvGrpSpPr>
        <p:grpSpPr>
          <a:xfrm>
            <a:off x="7451725" y="3860800"/>
            <a:ext cx="1295408" cy="1435735"/>
            <a:chOff x="0" y="0"/>
            <a:chExt cx="2039" cy="2260"/>
          </a:xfrm>
        </p:grpSpPr>
        <p:sp>
          <p:nvSpPr>
            <p:cNvPr id="7197" name="Oval 7196"/>
            <p:cNvSpPr/>
            <p:nvPr/>
          </p:nvSpPr>
          <p:spPr>
            <a:xfrm>
              <a:off x="53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8" name="Oval 7197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solidFill>
              <a:schemeClr val="bg2">
                <a:alpha val="100000"/>
              </a:schemeClr>
            </a:soli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9" name="PubChord"/>
            <p:cNvSpPr>
              <a:spLocks noEditPoints="1"/>
            </p:cNvSpPr>
            <p:nvPr/>
          </p:nvSpPr>
          <p:spPr>
            <a:xfrm rot="18900000">
              <a:off x="9" y="6"/>
              <a:ext cx="2000" cy="1998"/>
            </a:xfrm>
            <a:custGeom>
              <a:avLst/>
              <a:gdLst>
                <a:gd name="A1" fmla="val -5519621"/>
                <a:gd name="A2" fmla="val -25561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0424" y="7"/>
                  </a:moveTo>
                  <a:arcTo wR="10800" hR="10800" stAng="-5519703" swAng="-16106082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200" name="Oval 7199"/>
            <p:cNvSpPr/>
            <p:nvPr/>
          </p:nvSpPr>
          <p:spPr>
            <a:xfrm>
              <a:off x="267" y="142"/>
              <a:ext cx="1478" cy="43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201" name="Oval 7200"/>
            <p:cNvSpPr/>
            <p:nvPr/>
          </p:nvSpPr>
          <p:spPr>
            <a:xfrm>
              <a:off x="455" y="0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3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202" name="Text Box 7201"/>
            <p:cNvSpPr txBox="1"/>
            <p:nvPr/>
          </p:nvSpPr>
          <p:spPr>
            <a:xfrm>
              <a:off x="113" y="794"/>
              <a:ext cx="1926" cy="4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1200" b="1">
                  <a:latin typeface="Arial" panose="02080604020202020204" charset="0"/>
                  <a:ea typeface="微软繁黑体" pitchFamily="2" charset="-122"/>
                </a:rPr>
                <a:t>observables</a:t>
              </a:r>
              <a:endParaRPr lang="x-none" sz="12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sp>
        <p:nvSpPr>
          <p:cNvPr id="7203" name="Right Arrow 7202"/>
          <p:cNvSpPr/>
          <p:nvPr/>
        </p:nvSpPr>
        <p:spPr>
          <a:xfrm>
            <a:off x="2339975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4" name="Right Arrow 7203"/>
          <p:cNvSpPr/>
          <p:nvPr/>
        </p:nvSpPr>
        <p:spPr>
          <a:xfrm>
            <a:off x="4356100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5" name="Right Arrow 7204"/>
          <p:cNvSpPr/>
          <p:nvPr/>
        </p:nvSpPr>
        <p:spPr>
          <a:xfrm>
            <a:off x="6516688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171" name="AutoShape 19"/>
          <p:cNvSpPr/>
          <p:nvPr/>
        </p:nvSpPr>
        <p:spPr>
          <a:xfrm>
            <a:off x="3131503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cut efficiency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for 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different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process,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polarization,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&amp;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signal 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characters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3" name="AutoShape 19"/>
          <p:cNvSpPr/>
          <p:nvPr/>
        </p:nvSpPr>
        <p:spPr>
          <a:xfrm>
            <a:off x="7235825" y="1628775"/>
            <a:ext cx="1589088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root file 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after cuts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on different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levels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(pre cuts,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all cuts,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 w/o MVA vars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...)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output data structure</a:t>
            </a:r>
            <a:endParaRPr lang="x-none" altLang="en-US"/>
          </a:p>
        </p:txBody>
      </p:sp>
      <p:grpSp>
        <p:nvGrpSpPr>
          <p:cNvPr id="7176" name="Group 7175"/>
          <p:cNvGrpSpPr/>
          <p:nvPr/>
        </p:nvGrpSpPr>
        <p:grpSpPr>
          <a:xfrm>
            <a:off x="1771015" y="2267903"/>
            <a:ext cx="1243013" cy="1454785"/>
            <a:chOff x="0" y="0"/>
            <a:chExt cx="1957" cy="2291"/>
          </a:xfrm>
        </p:grpSpPr>
        <p:sp>
          <p:nvSpPr>
            <p:cNvPr id="7177" name="Oval 7176"/>
            <p:cNvSpPr/>
            <p:nvPr/>
          </p:nvSpPr>
          <p:spPr>
            <a:xfrm>
              <a:off x="72" y="150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8" name="Oval 7177"/>
            <p:cNvSpPr/>
            <p:nvPr/>
          </p:nvSpPr>
          <p:spPr>
            <a:xfrm>
              <a:off x="0" y="1"/>
              <a:ext cx="1957" cy="195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79" name="PubChord"/>
            <p:cNvSpPr>
              <a:spLocks noEditPoints="1"/>
            </p:cNvSpPr>
            <p:nvPr/>
          </p:nvSpPr>
          <p:spPr>
            <a:xfrm rot="18900000">
              <a:off x="7" y="0"/>
              <a:ext cx="1950" cy="1947"/>
            </a:xfrm>
            <a:custGeom>
              <a:avLst/>
              <a:gdLst>
                <a:gd name="A1" fmla="val -8672474"/>
                <a:gd name="A2" fmla="val 3374613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2003" y="4535"/>
                  </a:moveTo>
                  <a:arcTo wR="10800" hR="10800" stAng="-8672290" swAng="-955308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0" name="Oval 7179"/>
            <p:cNvSpPr/>
            <p:nvPr/>
          </p:nvSpPr>
          <p:spPr>
            <a:xfrm>
              <a:off x="22" y="883"/>
              <a:ext cx="1917" cy="52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1" name="Oval 7180"/>
            <p:cNvSpPr/>
            <p:nvPr/>
          </p:nvSpPr>
          <p:spPr>
            <a:xfrm>
              <a:off x="442" y="13"/>
              <a:ext cx="1080" cy="842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2" name="Text Box 7181"/>
            <p:cNvSpPr txBox="1"/>
            <p:nvPr/>
          </p:nvSpPr>
          <p:spPr>
            <a:xfrm>
              <a:off x="339" y="679"/>
              <a:ext cx="1305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data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95420" y="1196975"/>
            <a:ext cx="4933950" cy="324802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8315325" y="2708910"/>
            <a:ext cx="635" cy="252031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507990" y="5156835"/>
            <a:ext cx="350012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olidFill>
                  <a:schemeClr val="tx1"/>
                </a:solidFill>
              </a:rPr>
              <a:t>the output table contains </a:t>
            </a:r>
            <a:r>
              <a:rPr lang="x-none" altLang="en-US">
                <a:solidFill>
                  <a:srgbClr val="FF0000"/>
                </a:solidFill>
              </a:rPr>
              <a:t>cut efficiency table</a:t>
            </a:r>
            <a:r>
              <a:rPr lang="x-none" altLang="en-US">
                <a:solidFill>
                  <a:schemeClr val="tx1"/>
                </a:solidFill>
              </a:rPr>
              <a:t> for all processes with "</a:t>
            </a:r>
            <a:r>
              <a:rPr lang="x-none" altLang="en-US">
                <a:solidFill>
                  <a:srgbClr val="FF0000"/>
                </a:solidFill>
              </a:rPr>
              <a:t>Tex format</a:t>
            </a:r>
            <a:r>
              <a:rPr lang="x-none" altLang="en-US">
                <a:solidFill>
                  <a:schemeClr val="tx1"/>
                </a:solidFill>
              </a:rPr>
              <a:t>",</a:t>
            </a:r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>
                <a:solidFill>
                  <a:schemeClr val="tx1"/>
                </a:solidFill>
              </a:rPr>
              <a:t>can be directly used in latex file </a:t>
            </a:r>
            <a:endParaRPr lang="x-none" alt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885" y="4364990"/>
            <a:ext cx="2470150" cy="2131695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4211955" y="5876925"/>
            <a:ext cx="1296035" cy="1143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itle 11265" descr="44a47fa6479741319edaa13614f1d521# #矩形 12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x-none" sz="3200" dirty="0"/>
              <a:t>Diagram</a:t>
            </a:r>
            <a:endParaRPr lang="en-US" altLang="x-none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3575" y="1772920"/>
            <a:ext cx="5542915" cy="368554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 flipV="1">
            <a:off x="2987675" y="2996565"/>
            <a:ext cx="648335" cy="21590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899795" y="2636520"/>
            <a:ext cx="207200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for each process</a:t>
            </a:r>
            <a:endParaRPr lang="x-none" alt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203575" y="5084445"/>
            <a:ext cx="432435" cy="36004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619885" y="5588635"/>
            <a:ext cx="425069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compare all processes in one figure</a:t>
            </a:r>
            <a:endParaRPr lang="x-none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2289" descr="f463501ebf8f49b9be8d9c54e307fd1c# #矩形 1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Root results</a:t>
            </a:r>
            <a:endParaRPr lang="x-none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2273935"/>
            <a:ext cx="4726940" cy="321754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515735" y="2276475"/>
            <a:ext cx="2223770" cy="176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root format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after cuts in different level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can be used independently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315710" y="4364990"/>
            <a:ext cx="2495550" cy="176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events after all cuts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all distributions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adjust diagrams directly</a:t>
            </a:r>
            <a:endParaRPr lang="x-none" altLang="en-US"/>
          </a:p>
        </p:txBody>
      </p:sp>
      <p:sp>
        <p:nvSpPr>
          <p:cNvPr id="6" name="Right Arrow 5"/>
          <p:cNvSpPr/>
          <p:nvPr/>
        </p:nvSpPr>
        <p:spPr>
          <a:xfrm rot="1560000">
            <a:off x="5758180" y="5054600"/>
            <a:ext cx="586105" cy="28829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21300000">
            <a:off x="5591175" y="3106420"/>
            <a:ext cx="870585" cy="30289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2289" descr="f463501ebf8f49b9be8d9c54e307fd1c# #矩形 1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Sensitivity </a:t>
            </a:r>
            <a:endParaRPr lang="x-none" altLang="en-US" sz="3200" dirty="0"/>
          </a:p>
        </p:txBody>
      </p:sp>
      <p:sp>
        <p:nvSpPr>
          <p:cNvPr id="3" name="Text Box 2"/>
          <p:cNvSpPr txBox="1"/>
          <p:nvPr/>
        </p:nvSpPr>
        <p:spPr>
          <a:xfrm>
            <a:off x="1619885" y="1988820"/>
            <a:ext cx="6536055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zh-CN" dirty="0">
                <a:sym typeface="+mn-ea"/>
              </a:rPr>
              <a:t>control/</a:t>
            </a:r>
            <a:r>
              <a:rPr lang="x-none" altLang="en-US" dirty="0">
                <a:sym typeface="+mn-ea"/>
              </a:rPr>
              <a:t>Sensitivity</a:t>
            </a:r>
            <a:r>
              <a:rPr lang="x-none" altLang="en-US">
                <a:sym typeface="+mn-ea"/>
              </a:rPr>
              <a:t>.dat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get data from root results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calculate sensitivities according to the control file.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9885" y="405130"/>
            <a:ext cx="6717030" cy="50317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411730" y="5733415"/>
            <a:ext cx="529780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/>
              <a:t>a standard analysis code will be helpful!</a:t>
            </a:r>
            <a:endParaRPr lang="x-none" alt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2289" descr="f463501ebf8f49b9be8d9c54e307fd1c# #矩形 1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new scenario </a:t>
            </a:r>
            <a:endParaRPr lang="x-none" altLang="en-US" sz="3200" dirty="0"/>
          </a:p>
        </p:txBody>
      </p:sp>
      <p:sp>
        <p:nvSpPr>
          <p:cNvPr id="3" name="Text Box 2"/>
          <p:cNvSpPr txBox="1"/>
          <p:nvPr/>
        </p:nvSpPr>
        <p:spPr>
          <a:xfrm>
            <a:off x="1619885" y="1988820"/>
            <a:ext cx="6536055" cy="246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zh-CN" dirty="0">
                <a:sym typeface="+mn-ea"/>
              </a:rPr>
              <a:t>control/</a:t>
            </a:r>
            <a:r>
              <a:rPr lang="x-none" altLang="en-US"/>
              <a:t>scenario.dat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re-use results in PreCut when changing the polarization.      </a:t>
            </a:r>
            <a:r>
              <a:rPr lang="x-none" altLang="en-US">
                <a:sym typeface="+mn-ea"/>
              </a:rPr>
              <a:t>(MVA variable need to be recalculated.)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>
                <a:sym typeface="+mn-ea"/>
              </a:rPr>
              <a:t>re-use results in NormalCut when changing the luminosity. </a:t>
            </a:r>
            <a:endParaRPr lang="x-none" altLang="en-US"/>
          </a:p>
          <a:p>
            <a:pPr>
              <a:spcAft>
                <a:spcPts val="1200"/>
              </a:spcAft>
            </a:pPr>
            <a:r>
              <a:rPr lang="x-none" altLang="en-US"/>
              <a:t>  </a:t>
            </a:r>
            <a:endParaRPr lang="x-none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22225" lvl="0" indent="0" algn="ctr" eaLnBrk="1" latinLnBrk="0" hangingPunct="1"/>
            <a:r>
              <a:rPr lang="x-none" altLang="en-US" sz="2000"/>
              <a:t>compare between different </a:t>
            </a:r>
            <a:r>
              <a:rPr lang="x-none" altLang="zh-CN" sz="1800" dirty="0">
                <a:latin typeface="Arial" panose="02080604020202020204" charset="0"/>
                <a:ea typeface="宋体" charset="-122"/>
                <a:sym typeface="+mn-ea"/>
              </a:rPr>
              <a:t>signal </a:t>
            </a:r>
            <a:endParaRPr lang="x-none" altLang="zh-CN" sz="18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2000" dirty="0">
                <a:latin typeface="Arial" panose="02080604020202020204" charset="0"/>
                <a:ea typeface="宋体" charset="-122"/>
                <a:sym typeface="+mn-ea"/>
              </a:rPr>
              <a:t>characters</a:t>
            </a:r>
            <a:endParaRPr lang="x-none" altLang="zh-CN" sz="2000" dirty="0">
              <a:latin typeface="Arial" panose="02080604020202020204" charset="0"/>
              <a:ea typeface="宋体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335" y="1600200"/>
            <a:ext cx="8256905" cy="4349750"/>
          </a:xfrm>
        </p:spPr>
        <p:txBody>
          <a:bodyPr/>
          <a:p>
            <a:pPr marL="0" lvl="0" algn="l" eaLnBrk="1" latinLnBrk="0" hangingPunct="1">
              <a:buNone/>
            </a:pPr>
            <a:r>
              <a:rPr lang="x-none" altLang="en-US" sz="2400"/>
              <a:t>after generate results for </a:t>
            </a:r>
            <a:r>
              <a:rPr lang="x-none" altLang="en-US" sz="2400">
                <a:sym typeface="+mn-ea"/>
              </a:rPr>
              <a:t>different signal characters</a:t>
            </a:r>
            <a:endParaRPr lang="x-none" altLang="en-US" sz="2400">
              <a:sym typeface="+mn-ea"/>
            </a:endParaRPr>
          </a:p>
          <a:p>
            <a:pPr marL="0" indent="0">
              <a:buNone/>
            </a:pPr>
            <a:r>
              <a:rPr lang="x-none" altLang="zh-CN" sz="2400" dirty="0">
                <a:latin typeface="Arial" panose="02080604020202020204" charset="0"/>
                <a:ea typeface="宋体" charset="-122"/>
                <a:sym typeface="+mn-ea"/>
              </a:rPr>
              <a:t>compare them by control/scan.dat</a:t>
            </a:r>
            <a:endParaRPr lang="x-none" altLang="zh-CN" sz="24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0" indent="0">
              <a:buNone/>
            </a:pPr>
            <a:endParaRPr lang="x-none" altLang="zh-CN" sz="2400" dirty="0">
              <a:latin typeface="Arial" panose="02080604020202020204" charset="0"/>
              <a:ea typeface="宋体" charset="-122"/>
              <a:sym typeface="+mn-ea"/>
            </a:endParaRPr>
          </a:p>
          <a:p>
            <a:r>
              <a:rPr lang="x-none" altLang="en-US" sz="2400"/>
              <a:t>signal distribution</a:t>
            </a:r>
            <a:endParaRPr lang="x-none" altLang="en-US" sz="2400"/>
          </a:p>
          <a:p>
            <a:r>
              <a:rPr lang="x-none" altLang="en-US" sz="2400"/>
              <a:t>cut efficiency table</a:t>
            </a:r>
            <a:endParaRPr lang="x-none" altLang="en-US" sz="2400"/>
          </a:p>
          <a:p>
            <a:r>
              <a:rPr lang="x-none" altLang="en-US" sz="2400"/>
              <a:t>sensitivity</a:t>
            </a:r>
            <a:endParaRPr lang="x-none" altLang="en-US" sz="2400"/>
          </a:p>
          <a:p>
            <a:endParaRPr lang="x-none" altLang="en-US"/>
          </a:p>
        </p:txBody>
      </p:sp>
      <p:pic>
        <p:nvPicPr>
          <p:cNvPr id="5" name="Picture 4" descr="po_muon_kcut_recoil_mass_summa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7990" y="2493010"/>
            <a:ext cx="3199765" cy="2159635"/>
          </a:xfrm>
          <a:prstGeom prst="rect">
            <a:avLst/>
          </a:prstGeom>
        </p:spPr>
      </p:pic>
      <p:pic>
        <p:nvPicPr>
          <p:cNvPr id="7" name="Picture 6" descr="c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990" y="4796790"/>
            <a:ext cx="3186430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Summary &amp; Future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https://github.com/YancyW/BASDA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update with smart pointor to increase steadiblity</a:t>
            </a:r>
            <a:endParaRPr lang="x-none" altLang="en-US"/>
          </a:p>
          <a:p>
            <a:r>
              <a:rPr lang="x-none" altLang="en-US"/>
              <a:t>provide more functions, e.g. statistic (wsmaker,nplot...).</a:t>
            </a:r>
            <a:endParaRPr lang="x-none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未知"/>
          <p:cNvSpPr/>
          <p:nvPr/>
        </p:nvSpPr>
        <p:spPr>
          <a:xfrm rot="12960000">
            <a:off x="3570605" y="3891280"/>
            <a:ext cx="1770380" cy="2111375"/>
          </a:xfrm>
          <a:custGeom>
            <a:avLst/>
            <a:gdLst/>
            <a:ahLst/>
            <a:cxnLst/>
            <a:pathLst>
              <a:path w="120" h="133">
                <a:moveTo>
                  <a:pt x="85" y="127"/>
                </a:moveTo>
                <a:cubicBezTo>
                  <a:pt x="120" y="101"/>
                  <a:pt x="120" y="101"/>
                  <a:pt x="120" y="101"/>
                </a:cubicBezTo>
                <a:cubicBezTo>
                  <a:pt x="120" y="101"/>
                  <a:pt x="108" y="93"/>
                  <a:pt x="95" y="90"/>
                </a:cubicBezTo>
                <a:cubicBezTo>
                  <a:pt x="80" y="86"/>
                  <a:pt x="75" y="77"/>
                  <a:pt x="69" y="63"/>
                </a:cubicBezTo>
                <a:cubicBezTo>
                  <a:pt x="63" y="49"/>
                  <a:pt x="60" y="39"/>
                  <a:pt x="68" y="26"/>
                </a:cubicBezTo>
                <a:cubicBezTo>
                  <a:pt x="75" y="14"/>
                  <a:pt x="78" y="0"/>
                  <a:pt x="78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11" y="41"/>
                  <a:pt x="25" y="44"/>
                </a:cubicBezTo>
                <a:cubicBezTo>
                  <a:pt x="40" y="48"/>
                  <a:pt x="45" y="57"/>
                  <a:pt x="50" y="71"/>
                </a:cubicBezTo>
                <a:cubicBezTo>
                  <a:pt x="56" y="85"/>
                  <a:pt x="59" y="95"/>
                  <a:pt x="52" y="108"/>
                </a:cubicBezTo>
                <a:cubicBezTo>
                  <a:pt x="44" y="120"/>
                  <a:pt x="42" y="133"/>
                  <a:pt x="42" y="13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8900000" scaled="1"/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3" name="未知"/>
          <p:cNvSpPr/>
          <p:nvPr/>
        </p:nvSpPr>
        <p:spPr>
          <a:xfrm rot="8700000">
            <a:off x="4759325" y="3484880"/>
            <a:ext cx="1724660" cy="2456815"/>
          </a:xfrm>
          <a:custGeom>
            <a:avLst/>
            <a:gdLst/>
            <a:ahLst/>
            <a:cxnLst/>
            <a:pathLst>
              <a:path w="120" h="133">
                <a:moveTo>
                  <a:pt x="85" y="127"/>
                </a:moveTo>
                <a:cubicBezTo>
                  <a:pt x="120" y="101"/>
                  <a:pt x="120" y="101"/>
                  <a:pt x="120" y="101"/>
                </a:cubicBezTo>
                <a:cubicBezTo>
                  <a:pt x="120" y="101"/>
                  <a:pt x="108" y="93"/>
                  <a:pt x="95" y="90"/>
                </a:cubicBezTo>
                <a:cubicBezTo>
                  <a:pt x="80" y="86"/>
                  <a:pt x="75" y="77"/>
                  <a:pt x="69" y="63"/>
                </a:cubicBezTo>
                <a:cubicBezTo>
                  <a:pt x="63" y="49"/>
                  <a:pt x="60" y="39"/>
                  <a:pt x="68" y="26"/>
                </a:cubicBezTo>
                <a:cubicBezTo>
                  <a:pt x="75" y="14"/>
                  <a:pt x="78" y="0"/>
                  <a:pt x="78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11" y="41"/>
                  <a:pt x="25" y="44"/>
                </a:cubicBezTo>
                <a:cubicBezTo>
                  <a:pt x="40" y="48"/>
                  <a:pt x="45" y="57"/>
                  <a:pt x="50" y="71"/>
                </a:cubicBezTo>
                <a:cubicBezTo>
                  <a:pt x="56" y="85"/>
                  <a:pt x="59" y="95"/>
                  <a:pt x="52" y="108"/>
                </a:cubicBezTo>
                <a:cubicBezTo>
                  <a:pt x="44" y="120"/>
                  <a:pt x="42" y="133"/>
                  <a:pt x="42" y="13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8900000" scaled="1"/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7" name="未知"/>
          <p:cNvSpPr/>
          <p:nvPr/>
        </p:nvSpPr>
        <p:spPr>
          <a:xfrm rot="4560000">
            <a:off x="4805680" y="2117725"/>
            <a:ext cx="1724660" cy="2456815"/>
          </a:xfrm>
          <a:custGeom>
            <a:avLst/>
            <a:gdLst/>
            <a:ahLst/>
            <a:cxnLst/>
            <a:pathLst>
              <a:path w="120" h="133">
                <a:moveTo>
                  <a:pt x="85" y="127"/>
                </a:moveTo>
                <a:cubicBezTo>
                  <a:pt x="120" y="101"/>
                  <a:pt x="120" y="101"/>
                  <a:pt x="120" y="101"/>
                </a:cubicBezTo>
                <a:cubicBezTo>
                  <a:pt x="120" y="101"/>
                  <a:pt x="108" y="93"/>
                  <a:pt x="95" y="90"/>
                </a:cubicBezTo>
                <a:cubicBezTo>
                  <a:pt x="80" y="86"/>
                  <a:pt x="75" y="77"/>
                  <a:pt x="69" y="63"/>
                </a:cubicBezTo>
                <a:cubicBezTo>
                  <a:pt x="63" y="49"/>
                  <a:pt x="60" y="39"/>
                  <a:pt x="68" y="26"/>
                </a:cubicBezTo>
                <a:cubicBezTo>
                  <a:pt x="75" y="14"/>
                  <a:pt x="78" y="0"/>
                  <a:pt x="78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11" y="41"/>
                  <a:pt x="25" y="44"/>
                </a:cubicBezTo>
                <a:cubicBezTo>
                  <a:pt x="40" y="48"/>
                  <a:pt x="45" y="57"/>
                  <a:pt x="50" y="71"/>
                </a:cubicBezTo>
                <a:cubicBezTo>
                  <a:pt x="56" y="85"/>
                  <a:pt x="59" y="95"/>
                  <a:pt x="52" y="108"/>
                </a:cubicBezTo>
                <a:cubicBezTo>
                  <a:pt x="44" y="120"/>
                  <a:pt x="42" y="133"/>
                  <a:pt x="42" y="13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8900000" scaled="1"/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4338" name="Title 14337" descr="512a190070e642d880be1a6e74542f0b# #矩形 1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Conclusion</a:t>
            </a:r>
            <a:endParaRPr lang="x-none" altLang="en-US" sz="3200" dirty="0"/>
          </a:p>
        </p:txBody>
      </p:sp>
      <p:grpSp>
        <p:nvGrpSpPr>
          <p:cNvPr id="14339" name="Group 14338"/>
          <p:cNvGrpSpPr/>
          <p:nvPr/>
        </p:nvGrpSpPr>
        <p:grpSpPr>
          <a:xfrm>
            <a:off x="1619568" y="1340485"/>
            <a:ext cx="3925887" cy="4346575"/>
            <a:chOff x="0" y="0"/>
            <a:chExt cx="6565" cy="7870"/>
          </a:xfrm>
        </p:grpSpPr>
        <p:sp>
          <p:nvSpPr>
            <p:cNvPr id="14340" name="未知"/>
            <p:cNvSpPr>
              <a:spLocks noEditPoints="1"/>
            </p:cNvSpPr>
            <p:nvPr/>
          </p:nvSpPr>
          <p:spPr>
            <a:xfrm>
              <a:off x="2033" y="0"/>
              <a:ext cx="3160" cy="3160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1" name="未知"/>
            <p:cNvSpPr/>
            <p:nvPr/>
          </p:nvSpPr>
          <p:spPr>
            <a:xfrm>
              <a:off x="1778" y="4215"/>
              <a:ext cx="3092" cy="2795"/>
            </a:xfrm>
            <a:custGeom>
              <a:avLst/>
              <a:gdLst/>
              <a:ahLst/>
              <a:cxnLst/>
              <a:pathLst>
                <a:path w="133" h="120">
                  <a:moveTo>
                    <a:pt x="126" y="35"/>
                  </a:moveTo>
                  <a:cubicBezTo>
                    <a:pt x="126" y="35"/>
                    <a:pt x="126" y="35"/>
                    <a:pt x="126" y="35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92" y="11"/>
                    <a:pt x="89" y="25"/>
                  </a:cubicBezTo>
                  <a:cubicBezTo>
                    <a:pt x="86" y="40"/>
                    <a:pt x="76" y="44"/>
                    <a:pt x="62" y="50"/>
                  </a:cubicBezTo>
                  <a:cubicBezTo>
                    <a:pt x="48" y="56"/>
                    <a:pt x="38" y="59"/>
                    <a:pt x="26" y="52"/>
                  </a:cubicBezTo>
                  <a:cubicBezTo>
                    <a:pt x="13" y="44"/>
                    <a:pt x="0" y="42"/>
                    <a:pt x="0" y="42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32" y="120"/>
                    <a:pt x="40" y="108"/>
                    <a:pt x="43" y="95"/>
                  </a:cubicBezTo>
                  <a:cubicBezTo>
                    <a:pt x="47" y="80"/>
                    <a:pt x="56" y="75"/>
                    <a:pt x="70" y="69"/>
                  </a:cubicBezTo>
                  <a:cubicBezTo>
                    <a:pt x="84" y="63"/>
                    <a:pt x="94" y="60"/>
                    <a:pt x="107" y="68"/>
                  </a:cubicBezTo>
                  <a:cubicBezTo>
                    <a:pt x="119" y="75"/>
                    <a:pt x="133" y="78"/>
                    <a:pt x="133" y="78"/>
                  </a:cubicBezTo>
                  <a:lnTo>
                    <a:pt x="126" y="3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2" name="未知"/>
            <p:cNvSpPr/>
            <p:nvPr/>
          </p:nvSpPr>
          <p:spPr>
            <a:xfrm>
              <a:off x="2918" y="1655"/>
              <a:ext cx="2792" cy="3095"/>
            </a:xfrm>
            <a:custGeom>
              <a:avLst/>
              <a:gdLst/>
              <a:ahLst/>
              <a:cxnLst/>
              <a:pathLst>
                <a:path w="120" h="133">
                  <a:moveTo>
                    <a:pt x="85" y="127"/>
                  </a:moveTo>
                  <a:cubicBezTo>
                    <a:pt x="120" y="101"/>
                    <a:pt x="120" y="101"/>
                    <a:pt x="120" y="101"/>
                  </a:cubicBezTo>
                  <a:cubicBezTo>
                    <a:pt x="120" y="101"/>
                    <a:pt x="108" y="93"/>
                    <a:pt x="95" y="90"/>
                  </a:cubicBezTo>
                  <a:cubicBezTo>
                    <a:pt x="80" y="86"/>
                    <a:pt x="75" y="77"/>
                    <a:pt x="69" y="63"/>
                  </a:cubicBezTo>
                  <a:cubicBezTo>
                    <a:pt x="63" y="49"/>
                    <a:pt x="60" y="39"/>
                    <a:pt x="68" y="26"/>
                  </a:cubicBezTo>
                  <a:cubicBezTo>
                    <a:pt x="75" y="14"/>
                    <a:pt x="78" y="0"/>
                    <a:pt x="78" y="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1" y="41"/>
                    <a:pt x="25" y="44"/>
                  </a:cubicBezTo>
                  <a:cubicBezTo>
                    <a:pt x="40" y="48"/>
                    <a:pt x="45" y="57"/>
                    <a:pt x="50" y="71"/>
                  </a:cubicBezTo>
                  <a:cubicBezTo>
                    <a:pt x="56" y="85"/>
                    <a:pt x="59" y="95"/>
                    <a:pt x="52" y="108"/>
                  </a:cubicBezTo>
                  <a:cubicBezTo>
                    <a:pt x="44" y="120"/>
                    <a:pt x="42" y="133"/>
                    <a:pt x="42" y="133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7"/>
                    <a:pt x="85" y="127"/>
                    <a:pt x="85" y="127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3" name="未知"/>
            <p:cNvSpPr>
              <a:spLocks noEditPoints="1"/>
            </p:cNvSpPr>
            <p:nvPr/>
          </p:nvSpPr>
          <p:spPr>
            <a:xfrm>
              <a:off x="3405" y="3337"/>
              <a:ext cx="3160" cy="3160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4" name="未知"/>
            <p:cNvSpPr>
              <a:spLocks noEditPoints="1"/>
            </p:cNvSpPr>
            <p:nvPr/>
          </p:nvSpPr>
          <p:spPr>
            <a:xfrm>
              <a:off x="0" y="4710"/>
              <a:ext cx="3160" cy="3160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grpSp>
          <p:nvGrpSpPr>
            <p:cNvPr id="14345" name="Group 14344"/>
            <p:cNvGrpSpPr/>
            <p:nvPr/>
          </p:nvGrpSpPr>
          <p:grpSpPr>
            <a:xfrm>
              <a:off x="2313" y="370"/>
              <a:ext cx="2779" cy="2442"/>
              <a:chOff x="0" y="0"/>
              <a:chExt cx="3438" cy="3020"/>
            </a:xfrm>
          </p:grpSpPr>
          <p:sp>
            <p:nvSpPr>
              <p:cNvPr id="14346" name="Oval 14345"/>
              <p:cNvSpPr/>
              <p:nvPr/>
            </p:nvSpPr>
            <p:spPr>
              <a:xfrm>
                <a:off x="0" y="2734"/>
                <a:ext cx="3438" cy="28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grpSp>
            <p:nvGrpSpPr>
              <p:cNvPr id="14347" name="Group 14346"/>
              <p:cNvGrpSpPr/>
              <p:nvPr/>
            </p:nvGrpSpPr>
            <p:grpSpPr>
              <a:xfrm>
                <a:off x="243" y="0"/>
                <a:ext cx="2906" cy="2907"/>
                <a:chOff x="0" y="0"/>
                <a:chExt cx="2182" cy="2182"/>
              </a:xfrm>
            </p:grpSpPr>
            <p:sp>
              <p:nvSpPr>
                <p:cNvPr id="14348" name="Rounded Rectangle 14347" descr="e760c95136374590b650471bf67e5d77# #圆角矩形 293"/>
                <p:cNvSpPr/>
                <p:nvPr/>
              </p:nvSpPr>
              <p:spPr>
                <a:xfrm>
                  <a:off x="0" y="0"/>
                  <a:ext cx="2182" cy="218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chemeClr val="accent1">
                        <a:alpha val="100000"/>
                      </a:schemeClr>
                    </a:gs>
                    <a:gs pos="100000">
                      <a:schemeClr val="accent2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vert="horz" wrap="none" anchor="ctr"/>
                <a:p>
                  <a:pPr marL="0" lvl="0" indent="0" algn="ctr"/>
                  <a:r>
                    <a:rPr lang="x-none" altLang="zh-CN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programing</a:t>
                  </a:r>
                  <a:endParaRPr lang="x-none" altLang="zh-CN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  <a:p>
                  <a:pPr marL="0" lvl="0" indent="0" algn="ctr"/>
                  <a:r>
                    <a:rPr lang="x-none" altLang="zh-CN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free</a:t>
                  </a:r>
                  <a:endParaRPr lang="x-none" altLang="zh-CN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</p:txBody>
            </p:sp>
            <p:sp>
              <p:nvSpPr>
                <p:cNvPr id="14349" name="Oval 14348"/>
                <p:cNvSpPr/>
                <p:nvPr/>
              </p:nvSpPr>
              <p:spPr>
                <a:xfrm>
                  <a:off x="307" y="65"/>
                  <a:ext cx="1545" cy="108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8F8F8">
                        <a:alpha val="79999"/>
                      </a:srgbClr>
                    </a:gs>
                    <a:gs pos="100000">
                      <a:srgbClr val="F8F8F8">
                        <a:gamma/>
                        <a:shade val="45882"/>
                        <a:invGamma/>
                        <a:alpha val="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</p:grpSp>
        </p:grpSp>
        <p:grpSp>
          <p:nvGrpSpPr>
            <p:cNvPr id="14350" name="Group 14349"/>
            <p:cNvGrpSpPr/>
            <p:nvPr/>
          </p:nvGrpSpPr>
          <p:grpSpPr>
            <a:xfrm>
              <a:off x="3633" y="3730"/>
              <a:ext cx="2779" cy="2442"/>
              <a:chOff x="0" y="0"/>
              <a:chExt cx="3438" cy="3020"/>
            </a:xfrm>
          </p:grpSpPr>
          <p:sp>
            <p:nvSpPr>
              <p:cNvPr id="14351" name="Oval 14350"/>
              <p:cNvSpPr/>
              <p:nvPr/>
            </p:nvSpPr>
            <p:spPr>
              <a:xfrm>
                <a:off x="0" y="2734"/>
                <a:ext cx="3438" cy="28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grpSp>
            <p:nvGrpSpPr>
              <p:cNvPr id="14352" name="Group 14351"/>
              <p:cNvGrpSpPr/>
              <p:nvPr/>
            </p:nvGrpSpPr>
            <p:grpSpPr>
              <a:xfrm>
                <a:off x="243" y="0"/>
                <a:ext cx="2906" cy="2907"/>
                <a:chOff x="0" y="0"/>
                <a:chExt cx="2182" cy="2182"/>
              </a:xfrm>
            </p:grpSpPr>
            <p:sp>
              <p:nvSpPr>
                <p:cNvPr id="14353" name="Rounded Rectangle 14352" descr="e760c95136374590b650471bf67e5d77# #圆角矩形 293"/>
                <p:cNvSpPr/>
                <p:nvPr/>
              </p:nvSpPr>
              <p:spPr>
                <a:xfrm>
                  <a:off x="0" y="0"/>
                  <a:ext cx="2182" cy="218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chemeClr val="accent1">
                        <a:alpha val="100000"/>
                      </a:schemeClr>
                    </a:gs>
                    <a:gs pos="100000">
                      <a:schemeClr val="accent2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vert="horz" wrap="none" anchor="ctr"/>
                <a:p>
                  <a:pPr marL="0" lvl="0" indent="0" algn="ctr"/>
                  <a:r>
                    <a:rPr lang="x-none" altLang="zh-CN" sz="2000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BASDA</a:t>
                  </a:r>
                  <a:endParaRPr lang="x-none" altLang="zh-CN" sz="2000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</p:txBody>
            </p:sp>
            <p:sp>
              <p:nvSpPr>
                <p:cNvPr id="14354" name="Oval 14353"/>
                <p:cNvSpPr/>
                <p:nvPr/>
              </p:nvSpPr>
              <p:spPr>
                <a:xfrm>
                  <a:off x="307" y="65"/>
                  <a:ext cx="1545" cy="108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8F8F8">
                        <a:alpha val="79999"/>
                      </a:srgbClr>
                    </a:gs>
                    <a:gs pos="100000">
                      <a:srgbClr val="F8F8F8">
                        <a:gamma/>
                        <a:shade val="45882"/>
                        <a:invGamma/>
                        <a:alpha val="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</p:grpSp>
        </p:grpSp>
        <p:grpSp>
          <p:nvGrpSpPr>
            <p:cNvPr id="14355" name="Group 14354"/>
            <p:cNvGrpSpPr/>
            <p:nvPr/>
          </p:nvGrpSpPr>
          <p:grpSpPr>
            <a:xfrm>
              <a:off x="213" y="5138"/>
              <a:ext cx="2779" cy="2442"/>
              <a:chOff x="0" y="0"/>
              <a:chExt cx="3438" cy="3020"/>
            </a:xfrm>
          </p:grpSpPr>
          <p:sp>
            <p:nvSpPr>
              <p:cNvPr id="14356" name="Oval 14355"/>
              <p:cNvSpPr/>
              <p:nvPr/>
            </p:nvSpPr>
            <p:spPr>
              <a:xfrm>
                <a:off x="0" y="2734"/>
                <a:ext cx="3438" cy="28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grpSp>
            <p:nvGrpSpPr>
              <p:cNvPr id="14357" name="Group 14356"/>
              <p:cNvGrpSpPr/>
              <p:nvPr/>
            </p:nvGrpSpPr>
            <p:grpSpPr>
              <a:xfrm>
                <a:off x="243" y="0"/>
                <a:ext cx="2906" cy="2907"/>
                <a:chOff x="0" y="0"/>
                <a:chExt cx="2182" cy="2182"/>
              </a:xfrm>
            </p:grpSpPr>
            <p:sp>
              <p:nvSpPr>
                <p:cNvPr id="14358" name="Rounded Rectangle 14357" descr="e760c95136374590b650471bf67e5d77# #圆角矩形 293"/>
                <p:cNvSpPr/>
                <p:nvPr/>
              </p:nvSpPr>
              <p:spPr>
                <a:xfrm>
                  <a:off x="0" y="0"/>
                  <a:ext cx="2182" cy="218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chemeClr val="accent1">
                        <a:alpha val="100000"/>
                      </a:schemeClr>
                    </a:gs>
                    <a:gs pos="100000">
                      <a:schemeClr val="accent2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vert="horz" wrap="none" anchor="ctr"/>
                <a:p>
                  <a:pPr marL="0" lvl="0" indent="0" algn="ctr"/>
                  <a:r>
                    <a:rPr lang="x-none" altLang="en-US" sz="2400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light </a:t>
                  </a:r>
                  <a:endParaRPr lang="x-none" altLang="en-US" sz="2400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  <a:p>
                  <a:pPr marL="0" lvl="0" indent="0" algn="ctr"/>
                  <a:r>
                    <a:rPr lang="x-none" altLang="en-US" sz="2400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weight</a:t>
                  </a:r>
                  <a:endParaRPr lang="x-none" altLang="en-US" sz="2400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</p:txBody>
            </p:sp>
            <p:sp>
              <p:nvSpPr>
                <p:cNvPr id="14359" name="Oval 14358"/>
                <p:cNvSpPr/>
                <p:nvPr/>
              </p:nvSpPr>
              <p:spPr>
                <a:xfrm>
                  <a:off x="307" y="65"/>
                  <a:ext cx="1545" cy="108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8F8F8">
                        <a:alpha val="79999"/>
                      </a:srgbClr>
                    </a:gs>
                    <a:gs pos="100000">
                      <a:srgbClr val="F8F8F8">
                        <a:gamma/>
                        <a:shade val="45882"/>
                        <a:invGamma/>
                        <a:alpha val="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3347720" y="4940935"/>
            <a:ext cx="1889760" cy="1744980"/>
            <a:chOff x="9067" y="3347"/>
            <a:chExt cx="2976" cy="2748"/>
          </a:xfrm>
        </p:grpSpPr>
        <p:sp>
          <p:nvSpPr>
            <p:cNvPr id="2" name="未知"/>
            <p:cNvSpPr>
              <a:spLocks noEditPoints="1"/>
            </p:cNvSpPr>
            <p:nvPr/>
          </p:nvSpPr>
          <p:spPr>
            <a:xfrm>
              <a:off x="9067" y="3347"/>
              <a:ext cx="2976" cy="2748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" name="Rounded Rectangle 4" descr="e760c95136374590b650471bf67e5d77# #圆角矩形 293"/>
            <p:cNvSpPr/>
            <p:nvPr/>
          </p:nvSpPr>
          <p:spPr>
            <a:xfrm>
              <a:off x="9407" y="3687"/>
              <a:ext cx="2212" cy="204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repeatable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9747" y="3729"/>
              <a:ext cx="1566" cy="1014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22620" y="1844675"/>
            <a:ext cx="1889760" cy="1744980"/>
            <a:chOff x="9067" y="3347"/>
            <a:chExt cx="2976" cy="2748"/>
          </a:xfrm>
        </p:grpSpPr>
        <p:sp>
          <p:nvSpPr>
            <p:cNvPr id="10" name="未知"/>
            <p:cNvSpPr>
              <a:spLocks noEditPoints="1"/>
            </p:cNvSpPr>
            <p:nvPr/>
          </p:nvSpPr>
          <p:spPr>
            <a:xfrm>
              <a:off x="9067" y="3347"/>
              <a:ext cx="2976" cy="2748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1" name="Rounded Rectangle 10" descr="e760c95136374590b650471bf67e5d77# #圆角矩形 293"/>
            <p:cNvSpPr/>
            <p:nvPr/>
          </p:nvSpPr>
          <p:spPr>
            <a:xfrm>
              <a:off x="9407" y="3687"/>
              <a:ext cx="2212" cy="204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beautiful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figures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47" y="3729"/>
              <a:ext cx="1566" cy="1014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77230" y="4635500"/>
            <a:ext cx="1889760" cy="1744980"/>
            <a:chOff x="9067" y="3347"/>
            <a:chExt cx="2976" cy="2748"/>
          </a:xfrm>
        </p:grpSpPr>
        <p:sp>
          <p:nvSpPr>
            <p:cNvPr id="4" name="未知"/>
            <p:cNvSpPr>
              <a:spLocks noEditPoints="1"/>
            </p:cNvSpPr>
            <p:nvPr/>
          </p:nvSpPr>
          <p:spPr>
            <a:xfrm>
              <a:off x="9067" y="3347"/>
              <a:ext cx="2976" cy="2748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" name="Rounded Rectangle 13" descr="e760c95136374590b650471bf67e5d77# #圆角矩形 293"/>
            <p:cNvSpPr/>
            <p:nvPr/>
          </p:nvSpPr>
          <p:spPr>
            <a:xfrm>
              <a:off x="9407" y="3687"/>
              <a:ext cx="2212" cy="204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easily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use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9747" y="3729"/>
              <a:ext cx="1566" cy="1014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5361"/>
          <p:cNvSpPr>
            <a:spLocks noGrp="1"/>
          </p:cNvSpPr>
          <p:nvPr>
            <p:ph type="ctrTitle"/>
          </p:nvPr>
        </p:nvSpPr>
        <p:spPr>
          <a:xfrm>
            <a:off x="684213" y="1989138"/>
            <a:ext cx="7772400" cy="1082675"/>
          </a:xfrm>
        </p:spPr>
        <p:txBody>
          <a:bodyPr anchor="ctr"/>
          <a:p>
            <a:pPr lvl="0" algn="ctr"/>
            <a:r>
              <a:rPr lang="en-US" altLang="x-none" sz="4800" b="0" dirty="0"/>
              <a:t>Thank you!</a:t>
            </a:r>
            <a:endParaRPr lang="zh-CN" altLang="en-US" sz="4800" b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 descr="0da23394730349c3b5d7fe4e6a7d390d# #矩形 109"/>
          <p:cNvSpPr>
            <a:spLocks noGrp="1"/>
          </p:cNvSpPr>
          <p:nvPr>
            <p:ph type="title"/>
          </p:nvPr>
        </p:nvSpPr>
        <p:spPr>
          <a:ln w="9525">
            <a:noFill/>
            <a:miter/>
          </a:ln>
        </p:spPr>
        <p:txBody>
          <a:bodyPr anchor="ctr"/>
          <a:p>
            <a:r>
              <a:rPr lang="x-none" altLang="en-US" sz="2400" dirty="0"/>
              <a:t>General Strategy for analysis</a:t>
            </a:r>
            <a:endParaRPr lang="x-none" altLang="en-US" sz="2400" dirty="0"/>
          </a:p>
        </p:txBody>
      </p:sp>
      <p:grpSp>
        <p:nvGrpSpPr>
          <p:cNvPr id="10246" name="Group 10245"/>
          <p:cNvGrpSpPr/>
          <p:nvPr/>
        </p:nvGrpSpPr>
        <p:grpSpPr>
          <a:xfrm>
            <a:off x="3923665" y="1700530"/>
            <a:ext cx="1362710" cy="841375"/>
            <a:chOff x="0" y="0"/>
            <a:chExt cx="6530" cy="2094"/>
          </a:xfrm>
        </p:grpSpPr>
        <p:sp>
          <p:nvSpPr>
            <p:cNvPr id="10247" name="Rounded Rectangle 10246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0248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track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vertex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10252" name="Line 35"/>
          <p:cNvSpPr/>
          <p:nvPr/>
        </p:nvSpPr>
        <p:spPr>
          <a:xfrm rot="180000" flipV="1">
            <a:off x="7611745" y="4523105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10255" name="Group 10254"/>
          <p:cNvGrpSpPr/>
          <p:nvPr/>
        </p:nvGrpSpPr>
        <p:grpSpPr>
          <a:xfrm>
            <a:off x="1043940" y="1700530"/>
            <a:ext cx="871855" cy="772160"/>
            <a:chOff x="0" y="0"/>
            <a:chExt cx="3438" cy="3020"/>
          </a:xfrm>
        </p:grpSpPr>
        <p:sp>
          <p:nvSpPr>
            <p:cNvPr id="10256" name="Oval 10255"/>
            <p:cNvSpPr/>
            <p:nvPr/>
          </p:nvSpPr>
          <p:spPr>
            <a:xfrm>
              <a:off x="0" y="2734"/>
              <a:ext cx="3438" cy="28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0257" name="Group 10256"/>
            <p:cNvGrpSpPr/>
            <p:nvPr/>
          </p:nvGrpSpPr>
          <p:grpSpPr>
            <a:xfrm>
              <a:off x="243" y="0"/>
              <a:ext cx="2906" cy="2907"/>
              <a:chOff x="0" y="0"/>
              <a:chExt cx="2182" cy="2182"/>
            </a:xfrm>
          </p:grpSpPr>
          <p:sp>
            <p:nvSpPr>
              <p:cNvPr id="10258" name="Rounded Rectangle 10257" descr="e760c95136374590b650471bf67e5d77# #圆角矩形 293"/>
              <p:cNvSpPr/>
              <p:nvPr/>
            </p:nvSpPr>
            <p:spPr>
              <a:xfrm>
                <a:off x="0" y="0"/>
                <a:ext cx="2182" cy="218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12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</a:t>
                </a:r>
                <a:endPara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0259" name="Oval 10258"/>
              <p:cNvSpPr/>
              <p:nvPr/>
            </p:nvSpPr>
            <p:spPr>
              <a:xfrm>
                <a:off x="307" y="65"/>
                <a:ext cx="1545" cy="1082"/>
              </a:xfrm>
              <a:prstGeom prst="ellipse">
                <a:avLst/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60" name="Group 10259"/>
          <p:cNvGrpSpPr/>
          <p:nvPr/>
        </p:nvGrpSpPr>
        <p:grpSpPr>
          <a:xfrm>
            <a:off x="2627630" y="1772920"/>
            <a:ext cx="1220470" cy="705485"/>
            <a:chOff x="0" y="0"/>
            <a:chExt cx="2182" cy="2182"/>
          </a:xfrm>
        </p:grpSpPr>
        <p:sp>
          <p:nvSpPr>
            <p:cNvPr id="10261" name="Rounded Rectangle 1026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particle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reconstruction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calibration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0262" name="Oval 10261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25745" y="3110230"/>
            <a:ext cx="781050" cy="1023620"/>
            <a:chOff x="0" y="0"/>
            <a:chExt cx="2182" cy="2182"/>
          </a:xfrm>
        </p:grpSpPr>
        <p:sp>
          <p:nvSpPr>
            <p:cNvPr id="5" name="Rounded Rectangle 4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32730" y="4476750"/>
            <a:ext cx="811530" cy="1056640"/>
            <a:chOff x="0" y="0"/>
            <a:chExt cx="2182" cy="2182"/>
          </a:xfrm>
        </p:grpSpPr>
        <p:sp>
          <p:nvSpPr>
            <p:cNvPr id="8" name="Rounded Rectangle 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Special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55690" y="3213100"/>
            <a:ext cx="1362710" cy="841375"/>
            <a:chOff x="0" y="0"/>
            <a:chExt cx="6530" cy="2094"/>
          </a:xfrm>
        </p:grpSpPr>
        <p:sp>
          <p:nvSpPr>
            <p:cNvPr id="11" name="Rounded Rectangle 10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2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pt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27445" y="4725035"/>
            <a:ext cx="1362710" cy="841375"/>
            <a:chOff x="0" y="0"/>
            <a:chExt cx="6530" cy="2094"/>
          </a:xfrm>
        </p:grpSpPr>
        <p:sp>
          <p:nvSpPr>
            <p:cNvPr id="14" name="Rounded Rectangle 13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5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invairant mass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correlated 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shape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substructure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8195" name="未知"/>
          <p:cNvSpPr>
            <a:spLocks noEditPoints="1"/>
          </p:cNvSpPr>
          <p:nvPr/>
        </p:nvSpPr>
        <p:spPr>
          <a:xfrm>
            <a:off x="1043940" y="2996565"/>
            <a:ext cx="3773170" cy="2260600"/>
          </a:xfrm>
          <a:custGeom>
            <a:avLst/>
            <a:gdLst/>
            <a:ahLst/>
            <a:cxnLst/>
            <a:pathLst>
              <a:path w="631" h="556">
                <a:moveTo>
                  <a:pt x="492" y="278"/>
                </a:moveTo>
                <a:cubicBezTo>
                  <a:pt x="539" y="278"/>
                  <a:pt x="539" y="278"/>
                  <a:pt x="539" y="278"/>
                </a:cubicBezTo>
                <a:cubicBezTo>
                  <a:pt x="539" y="155"/>
                  <a:pt x="438" y="55"/>
                  <a:pt x="315" y="55"/>
                </a:cubicBezTo>
                <a:cubicBezTo>
                  <a:pt x="238" y="55"/>
                  <a:pt x="171" y="93"/>
                  <a:pt x="130" y="152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154" y="38"/>
                  <a:pt x="230" y="0"/>
                  <a:pt x="315" y="0"/>
                </a:cubicBezTo>
                <a:cubicBezTo>
                  <a:pt x="469" y="0"/>
                  <a:pt x="593" y="124"/>
                  <a:pt x="593" y="278"/>
                </a:cubicBezTo>
                <a:cubicBezTo>
                  <a:pt x="631" y="278"/>
                  <a:pt x="631" y="278"/>
                  <a:pt x="631" y="278"/>
                </a:cubicBezTo>
                <a:cubicBezTo>
                  <a:pt x="561" y="417"/>
                  <a:pt x="561" y="417"/>
                  <a:pt x="561" y="417"/>
                </a:cubicBezTo>
                <a:cubicBezTo>
                  <a:pt x="492" y="278"/>
                  <a:pt x="492" y="278"/>
                  <a:pt x="492" y="278"/>
                </a:cubicBezTo>
                <a:close/>
                <a:moveTo>
                  <a:pt x="139" y="278"/>
                </a:moveTo>
                <a:cubicBezTo>
                  <a:pt x="69" y="139"/>
                  <a:pt x="69" y="139"/>
                  <a:pt x="69" y="139"/>
                </a:cubicBezTo>
                <a:cubicBezTo>
                  <a:pt x="0" y="278"/>
                  <a:pt x="0" y="278"/>
                  <a:pt x="0" y="278"/>
                </a:cubicBezTo>
                <a:cubicBezTo>
                  <a:pt x="37" y="278"/>
                  <a:pt x="37" y="278"/>
                  <a:pt x="37" y="278"/>
                </a:cubicBezTo>
                <a:cubicBezTo>
                  <a:pt x="37" y="432"/>
                  <a:pt x="161" y="556"/>
                  <a:pt x="315" y="556"/>
                </a:cubicBezTo>
                <a:cubicBezTo>
                  <a:pt x="397" y="556"/>
                  <a:pt x="471" y="521"/>
                  <a:pt x="522" y="464"/>
                </a:cubicBezTo>
                <a:cubicBezTo>
                  <a:pt x="495" y="410"/>
                  <a:pt x="495" y="410"/>
                  <a:pt x="495" y="410"/>
                </a:cubicBezTo>
                <a:cubicBezTo>
                  <a:pt x="454" y="466"/>
                  <a:pt x="389" y="501"/>
                  <a:pt x="315" y="501"/>
                </a:cubicBezTo>
                <a:cubicBezTo>
                  <a:pt x="192" y="501"/>
                  <a:pt x="92" y="401"/>
                  <a:pt x="92" y="278"/>
                </a:cubicBezTo>
                <a:lnTo>
                  <a:pt x="139" y="278"/>
                </a:lnTo>
                <a:close/>
              </a:path>
            </a:pathLst>
          </a:cu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196" name="Oval 8195"/>
          <p:cNvSpPr/>
          <p:nvPr/>
        </p:nvSpPr>
        <p:spPr>
          <a:xfrm>
            <a:off x="1924050" y="4375785"/>
            <a:ext cx="1323340" cy="120015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8197" name="Group 8196"/>
          <p:cNvGrpSpPr/>
          <p:nvPr/>
        </p:nvGrpSpPr>
        <p:grpSpPr>
          <a:xfrm>
            <a:off x="1868805" y="3527425"/>
            <a:ext cx="2038985" cy="1205865"/>
            <a:chOff x="0" y="0"/>
            <a:chExt cx="2182" cy="2182"/>
          </a:xfrm>
        </p:grpSpPr>
        <p:sp>
          <p:nvSpPr>
            <p:cNvPr id="8198" name="Rounded Rectangle 819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cuts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MVA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199" name="Oval 819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 rot="10800000">
            <a:off x="4572000" y="472503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51685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379970" y="1628775"/>
            <a:ext cx="1362710" cy="841375"/>
            <a:chOff x="0" y="0"/>
            <a:chExt cx="6530" cy="2094"/>
          </a:xfrm>
        </p:grpSpPr>
        <p:sp>
          <p:nvSpPr>
            <p:cNvPr id="16" name="Rounded Rectangle 15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21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leptons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photons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missing Energy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56300" y="1834515"/>
            <a:ext cx="1221740" cy="544830"/>
            <a:chOff x="0" y="0"/>
            <a:chExt cx="2182" cy="2182"/>
          </a:xfrm>
        </p:grpSpPr>
        <p:sp>
          <p:nvSpPr>
            <p:cNvPr id="23" name="Rounded Rectangle 22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state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identification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5435600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Line 35"/>
          <p:cNvSpPr/>
          <p:nvPr/>
        </p:nvSpPr>
        <p:spPr>
          <a:xfrm rot="16200000" flipV="1">
            <a:off x="7610475" y="3557270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4572000" y="342900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Bent Arrow 27"/>
          <p:cNvSpPr/>
          <p:nvPr/>
        </p:nvSpPr>
        <p:spPr>
          <a:xfrm rot="10800000">
            <a:off x="8214995" y="2640330"/>
            <a:ext cx="244475" cy="17246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2273300" y="2906395"/>
            <a:ext cx="12915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adjust cuts</a:t>
            </a:r>
            <a:endParaRPr lang="x-none" altLang="en-US" sz="1400"/>
          </a:p>
        </p:txBody>
      </p:sp>
      <p:sp>
        <p:nvSpPr>
          <p:cNvPr id="31" name="Text Box 30"/>
          <p:cNvSpPr txBox="1"/>
          <p:nvPr/>
        </p:nvSpPr>
        <p:spPr>
          <a:xfrm>
            <a:off x="2145665" y="4994275"/>
            <a:ext cx="158623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drawing figures</a:t>
            </a:r>
            <a:endParaRPr lang="x-none" altLang="en-US" sz="1400"/>
          </a:p>
        </p:txBody>
      </p:sp>
      <p:sp>
        <p:nvSpPr>
          <p:cNvPr id="32" name="Right Arrow 31"/>
          <p:cNvSpPr/>
          <p:nvPr/>
        </p:nvSpPr>
        <p:spPr>
          <a:xfrm rot="5400000">
            <a:off x="2692400" y="5307330"/>
            <a:ext cx="291465" cy="421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195830" y="5732780"/>
            <a:ext cx="1220470" cy="705485"/>
            <a:chOff x="0" y="0"/>
            <a:chExt cx="2182" cy="2182"/>
          </a:xfrm>
        </p:grpSpPr>
        <p:sp>
          <p:nvSpPr>
            <p:cNvPr id="34" name="Rounded Rectangle 33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cuts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&amp; final figures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427855" y="5732780"/>
            <a:ext cx="1220470" cy="705485"/>
            <a:chOff x="0" y="0"/>
            <a:chExt cx="2182" cy="2182"/>
          </a:xfrm>
        </p:grpSpPr>
        <p:sp>
          <p:nvSpPr>
            <p:cNvPr id="37" name="Rounded Rectangle 36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significance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 cut effi table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39" name="Right Arrow 38"/>
          <p:cNvSpPr/>
          <p:nvPr/>
        </p:nvSpPr>
        <p:spPr>
          <a:xfrm>
            <a:off x="3567430" y="595947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587490" y="5732780"/>
            <a:ext cx="1220470" cy="705485"/>
            <a:chOff x="0" y="0"/>
            <a:chExt cx="2182" cy="2182"/>
          </a:xfrm>
        </p:grpSpPr>
        <p:sp>
          <p:nvSpPr>
            <p:cNvPr id="41" name="Rounded Rectangle 4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expected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limits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43" name="Right Arrow 42"/>
          <p:cNvSpPr/>
          <p:nvPr/>
        </p:nvSpPr>
        <p:spPr>
          <a:xfrm>
            <a:off x="5867400" y="594868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4218305" y="3847465"/>
            <a:ext cx="39624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scenario</a:t>
            </a:r>
            <a:endParaRPr lang="x-none" altLang="en-US" sz="1400"/>
          </a:p>
        </p:txBody>
      </p:sp>
      <p:sp>
        <p:nvSpPr>
          <p:cNvPr id="45" name="Text Box 44"/>
          <p:cNvSpPr txBox="1"/>
          <p:nvPr/>
        </p:nvSpPr>
        <p:spPr>
          <a:xfrm rot="10680000">
            <a:off x="922020" y="3353435"/>
            <a:ext cx="60960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input paras</a:t>
            </a:r>
            <a:endParaRPr lang="x-none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 descr="0da23394730349c3b5d7fe4e6a7d390d# #矩形 109"/>
          <p:cNvSpPr>
            <a:spLocks noGrp="1"/>
          </p:cNvSpPr>
          <p:nvPr>
            <p:ph type="title"/>
          </p:nvPr>
        </p:nvSpPr>
        <p:spPr>
          <a:ln w="9525">
            <a:noFill/>
            <a:miter/>
          </a:ln>
        </p:spPr>
        <p:txBody>
          <a:bodyPr anchor="ctr"/>
          <a:p>
            <a:r>
              <a:rPr lang="x-none" altLang="en-US" sz="2400" dirty="0"/>
              <a:t>General Strategy for analysis</a:t>
            </a:r>
            <a:endParaRPr lang="x-none" altLang="en-US" sz="2400" dirty="0"/>
          </a:p>
        </p:txBody>
      </p:sp>
      <p:grpSp>
        <p:nvGrpSpPr>
          <p:cNvPr id="10246" name="Group 10245"/>
          <p:cNvGrpSpPr/>
          <p:nvPr/>
        </p:nvGrpSpPr>
        <p:grpSpPr>
          <a:xfrm>
            <a:off x="3923665" y="1700530"/>
            <a:ext cx="1362710" cy="841375"/>
            <a:chOff x="0" y="0"/>
            <a:chExt cx="6530" cy="2094"/>
          </a:xfrm>
        </p:grpSpPr>
        <p:sp>
          <p:nvSpPr>
            <p:cNvPr id="10247" name="Rounded Rectangle 10246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0248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track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vertex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10252" name="Line 35"/>
          <p:cNvSpPr/>
          <p:nvPr/>
        </p:nvSpPr>
        <p:spPr>
          <a:xfrm rot="180000" flipV="1">
            <a:off x="7611745" y="4523105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10255" name="Group 10254"/>
          <p:cNvGrpSpPr/>
          <p:nvPr/>
        </p:nvGrpSpPr>
        <p:grpSpPr>
          <a:xfrm>
            <a:off x="1043940" y="1700530"/>
            <a:ext cx="871855" cy="772160"/>
            <a:chOff x="0" y="0"/>
            <a:chExt cx="3438" cy="3020"/>
          </a:xfrm>
        </p:grpSpPr>
        <p:sp>
          <p:nvSpPr>
            <p:cNvPr id="10256" name="Oval 10255"/>
            <p:cNvSpPr/>
            <p:nvPr/>
          </p:nvSpPr>
          <p:spPr>
            <a:xfrm>
              <a:off x="0" y="2734"/>
              <a:ext cx="3438" cy="28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0257" name="Group 10256"/>
            <p:cNvGrpSpPr/>
            <p:nvPr/>
          </p:nvGrpSpPr>
          <p:grpSpPr>
            <a:xfrm>
              <a:off x="243" y="0"/>
              <a:ext cx="2906" cy="2907"/>
              <a:chOff x="0" y="0"/>
              <a:chExt cx="2182" cy="2182"/>
            </a:xfrm>
          </p:grpSpPr>
          <p:sp>
            <p:nvSpPr>
              <p:cNvPr id="10258" name="Rounded Rectangle 10257" descr="e760c95136374590b650471bf67e5d77# #圆角矩形 293"/>
              <p:cNvSpPr/>
              <p:nvPr/>
            </p:nvSpPr>
            <p:spPr>
              <a:xfrm>
                <a:off x="0" y="0"/>
                <a:ext cx="2182" cy="218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12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</a:t>
                </a:r>
                <a:endPara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0259" name="Oval 10258"/>
              <p:cNvSpPr/>
              <p:nvPr/>
            </p:nvSpPr>
            <p:spPr>
              <a:xfrm>
                <a:off x="307" y="65"/>
                <a:ext cx="1545" cy="1082"/>
              </a:xfrm>
              <a:prstGeom prst="ellipse">
                <a:avLst/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60" name="Group 10259"/>
          <p:cNvGrpSpPr/>
          <p:nvPr/>
        </p:nvGrpSpPr>
        <p:grpSpPr>
          <a:xfrm>
            <a:off x="2627630" y="1772920"/>
            <a:ext cx="1220470" cy="705485"/>
            <a:chOff x="0" y="0"/>
            <a:chExt cx="2182" cy="2182"/>
          </a:xfrm>
        </p:grpSpPr>
        <p:sp>
          <p:nvSpPr>
            <p:cNvPr id="10261" name="Rounded Rectangle 1026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particle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reconstruction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calibration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0262" name="Oval 10261"/>
            <p:cNvSpPr/>
            <p:nvPr/>
          </p:nvSpPr>
          <p:spPr>
            <a:xfrm>
              <a:off x="112" y="11"/>
              <a:ext cx="1977" cy="1216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25745" y="3110230"/>
            <a:ext cx="781050" cy="1023620"/>
            <a:chOff x="0" y="0"/>
            <a:chExt cx="2182" cy="2182"/>
          </a:xfrm>
        </p:grpSpPr>
        <p:sp>
          <p:nvSpPr>
            <p:cNvPr id="5" name="Rounded Rectangle 4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32730" y="4476750"/>
            <a:ext cx="811530" cy="1056640"/>
            <a:chOff x="0" y="0"/>
            <a:chExt cx="2182" cy="2182"/>
          </a:xfrm>
        </p:grpSpPr>
        <p:sp>
          <p:nvSpPr>
            <p:cNvPr id="8" name="Rounded Rectangle 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Special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55690" y="3213100"/>
            <a:ext cx="1362710" cy="841375"/>
            <a:chOff x="0" y="0"/>
            <a:chExt cx="6530" cy="2094"/>
          </a:xfrm>
        </p:grpSpPr>
        <p:sp>
          <p:nvSpPr>
            <p:cNvPr id="11" name="Rounded Rectangle 10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2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pt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55690" y="4724400"/>
            <a:ext cx="1362710" cy="841375"/>
            <a:chOff x="0" y="0"/>
            <a:chExt cx="6530" cy="2094"/>
          </a:xfrm>
        </p:grpSpPr>
        <p:sp>
          <p:nvSpPr>
            <p:cNvPr id="14" name="Rounded Rectangle 13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5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invairant mass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correlated 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shape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substructure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8195" name="未知"/>
          <p:cNvSpPr>
            <a:spLocks noEditPoints="1"/>
          </p:cNvSpPr>
          <p:nvPr/>
        </p:nvSpPr>
        <p:spPr>
          <a:xfrm>
            <a:off x="1043940" y="2996565"/>
            <a:ext cx="3773170" cy="2260600"/>
          </a:xfrm>
          <a:custGeom>
            <a:avLst/>
            <a:gdLst/>
            <a:ahLst/>
            <a:cxnLst/>
            <a:pathLst>
              <a:path w="631" h="556">
                <a:moveTo>
                  <a:pt x="492" y="278"/>
                </a:moveTo>
                <a:cubicBezTo>
                  <a:pt x="539" y="278"/>
                  <a:pt x="539" y="278"/>
                  <a:pt x="539" y="278"/>
                </a:cubicBezTo>
                <a:cubicBezTo>
                  <a:pt x="539" y="155"/>
                  <a:pt x="438" y="55"/>
                  <a:pt x="315" y="55"/>
                </a:cubicBezTo>
                <a:cubicBezTo>
                  <a:pt x="238" y="55"/>
                  <a:pt x="171" y="93"/>
                  <a:pt x="130" y="152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154" y="38"/>
                  <a:pt x="230" y="0"/>
                  <a:pt x="315" y="0"/>
                </a:cubicBezTo>
                <a:cubicBezTo>
                  <a:pt x="469" y="0"/>
                  <a:pt x="593" y="124"/>
                  <a:pt x="593" y="278"/>
                </a:cubicBezTo>
                <a:cubicBezTo>
                  <a:pt x="631" y="278"/>
                  <a:pt x="631" y="278"/>
                  <a:pt x="631" y="278"/>
                </a:cubicBezTo>
                <a:cubicBezTo>
                  <a:pt x="561" y="417"/>
                  <a:pt x="561" y="417"/>
                  <a:pt x="561" y="417"/>
                </a:cubicBezTo>
                <a:cubicBezTo>
                  <a:pt x="492" y="278"/>
                  <a:pt x="492" y="278"/>
                  <a:pt x="492" y="278"/>
                </a:cubicBezTo>
                <a:close/>
                <a:moveTo>
                  <a:pt x="139" y="278"/>
                </a:moveTo>
                <a:cubicBezTo>
                  <a:pt x="69" y="139"/>
                  <a:pt x="69" y="139"/>
                  <a:pt x="69" y="139"/>
                </a:cubicBezTo>
                <a:cubicBezTo>
                  <a:pt x="0" y="278"/>
                  <a:pt x="0" y="278"/>
                  <a:pt x="0" y="278"/>
                </a:cubicBezTo>
                <a:cubicBezTo>
                  <a:pt x="37" y="278"/>
                  <a:pt x="37" y="278"/>
                  <a:pt x="37" y="278"/>
                </a:cubicBezTo>
                <a:cubicBezTo>
                  <a:pt x="37" y="432"/>
                  <a:pt x="161" y="556"/>
                  <a:pt x="315" y="556"/>
                </a:cubicBezTo>
                <a:cubicBezTo>
                  <a:pt x="397" y="556"/>
                  <a:pt x="471" y="521"/>
                  <a:pt x="522" y="464"/>
                </a:cubicBezTo>
                <a:cubicBezTo>
                  <a:pt x="495" y="410"/>
                  <a:pt x="495" y="410"/>
                  <a:pt x="495" y="410"/>
                </a:cubicBezTo>
                <a:cubicBezTo>
                  <a:pt x="454" y="466"/>
                  <a:pt x="389" y="501"/>
                  <a:pt x="315" y="501"/>
                </a:cubicBezTo>
                <a:cubicBezTo>
                  <a:pt x="192" y="501"/>
                  <a:pt x="92" y="401"/>
                  <a:pt x="92" y="278"/>
                </a:cubicBezTo>
                <a:lnTo>
                  <a:pt x="139" y="278"/>
                </a:lnTo>
                <a:close/>
              </a:path>
            </a:pathLst>
          </a:cu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196" name="Oval 8195"/>
          <p:cNvSpPr/>
          <p:nvPr/>
        </p:nvSpPr>
        <p:spPr>
          <a:xfrm>
            <a:off x="1924050" y="4375785"/>
            <a:ext cx="1323340" cy="120015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8197" name="Group 8196"/>
          <p:cNvGrpSpPr/>
          <p:nvPr/>
        </p:nvGrpSpPr>
        <p:grpSpPr>
          <a:xfrm>
            <a:off x="1868805" y="3527425"/>
            <a:ext cx="2038985" cy="1205865"/>
            <a:chOff x="0" y="0"/>
            <a:chExt cx="2182" cy="2182"/>
          </a:xfrm>
        </p:grpSpPr>
        <p:sp>
          <p:nvSpPr>
            <p:cNvPr id="8198" name="Rounded Rectangle 819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cuts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MVA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199" name="Oval 8198"/>
            <p:cNvSpPr/>
            <p:nvPr/>
          </p:nvSpPr>
          <p:spPr>
            <a:xfrm>
              <a:off x="213" y="65"/>
              <a:ext cx="1818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 rot="10800000">
            <a:off x="4572000" y="472503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51685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379970" y="1628775"/>
            <a:ext cx="1362710" cy="841375"/>
            <a:chOff x="0" y="0"/>
            <a:chExt cx="6530" cy="2094"/>
          </a:xfrm>
        </p:grpSpPr>
        <p:sp>
          <p:nvSpPr>
            <p:cNvPr id="16" name="Rounded Rectangle 15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21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leptons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photons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missing Energy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56300" y="1834515"/>
            <a:ext cx="1221740" cy="544830"/>
            <a:chOff x="0" y="0"/>
            <a:chExt cx="2182" cy="2182"/>
          </a:xfrm>
        </p:grpSpPr>
        <p:sp>
          <p:nvSpPr>
            <p:cNvPr id="23" name="Rounded Rectangle 22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state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identification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42" y="66"/>
              <a:ext cx="1876" cy="1081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5435600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Line 35"/>
          <p:cNvSpPr/>
          <p:nvPr/>
        </p:nvSpPr>
        <p:spPr>
          <a:xfrm rot="16200000" flipV="1">
            <a:off x="7610475" y="3557270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4572000" y="342900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Bent Arrow 27"/>
          <p:cNvSpPr/>
          <p:nvPr/>
        </p:nvSpPr>
        <p:spPr>
          <a:xfrm rot="10800000">
            <a:off x="8214995" y="2640330"/>
            <a:ext cx="244475" cy="17246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2273300" y="2906395"/>
            <a:ext cx="12915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adjust cuts</a:t>
            </a:r>
            <a:endParaRPr lang="x-none" altLang="en-US" sz="1400"/>
          </a:p>
        </p:txBody>
      </p:sp>
      <p:sp>
        <p:nvSpPr>
          <p:cNvPr id="31" name="Text Box 30"/>
          <p:cNvSpPr txBox="1"/>
          <p:nvPr/>
        </p:nvSpPr>
        <p:spPr>
          <a:xfrm>
            <a:off x="2145665" y="4994275"/>
            <a:ext cx="158623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drawing figures</a:t>
            </a:r>
            <a:endParaRPr lang="x-none" altLang="en-US" sz="1400"/>
          </a:p>
        </p:txBody>
      </p:sp>
      <p:sp>
        <p:nvSpPr>
          <p:cNvPr id="32" name="Right Arrow 31"/>
          <p:cNvSpPr/>
          <p:nvPr/>
        </p:nvSpPr>
        <p:spPr>
          <a:xfrm rot="5400000">
            <a:off x="2692400" y="5307330"/>
            <a:ext cx="291465" cy="421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195830" y="5732780"/>
            <a:ext cx="1220470" cy="705485"/>
            <a:chOff x="0" y="0"/>
            <a:chExt cx="2182" cy="2182"/>
          </a:xfrm>
        </p:grpSpPr>
        <p:sp>
          <p:nvSpPr>
            <p:cNvPr id="34" name="Rounded Rectangle 33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cuts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&amp; final figures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70" y="69"/>
              <a:ext cx="1684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427855" y="5732780"/>
            <a:ext cx="1220470" cy="705485"/>
            <a:chOff x="0" y="0"/>
            <a:chExt cx="2182" cy="2182"/>
          </a:xfrm>
        </p:grpSpPr>
        <p:sp>
          <p:nvSpPr>
            <p:cNvPr id="37" name="Rounded Rectangle 36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significance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 cut effi table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39" name="Right Arrow 38"/>
          <p:cNvSpPr/>
          <p:nvPr/>
        </p:nvSpPr>
        <p:spPr>
          <a:xfrm>
            <a:off x="3567430" y="595947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587490" y="5732780"/>
            <a:ext cx="1220470" cy="705485"/>
            <a:chOff x="0" y="0"/>
            <a:chExt cx="2182" cy="2182"/>
          </a:xfrm>
        </p:grpSpPr>
        <p:sp>
          <p:nvSpPr>
            <p:cNvPr id="41" name="Rounded Rectangle 4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expected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limits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43" name="Right Arrow 42"/>
          <p:cNvSpPr/>
          <p:nvPr/>
        </p:nvSpPr>
        <p:spPr>
          <a:xfrm>
            <a:off x="5867400" y="594868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4218305" y="3847465"/>
            <a:ext cx="39624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scenario</a:t>
            </a:r>
            <a:endParaRPr lang="x-none" altLang="en-US" sz="1400"/>
          </a:p>
        </p:txBody>
      </p:sp>
      <p:sp>
        <p:nvSpPr>
          <p:cNvPr id="45" name="Text Box 44"/>
          <p:cNvSpPr txBox="1"/>
          <p:nvPr/>
        </p:nvSpPr>
        <p:spPr>
          <a:xfrm rot="10680000">
            <a:off x="922020" y="3353435"/>
            <a:ext cx="60960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input paras</a:t>
            </a:r>
            <a:endParaRPr lang="x-none" altLang="en-US" sz="1400"/>
          </a:p>
        </p:txBody>
      </p:sp>
      <p:sp>
        <p:nvSpPr>
          <p:cNvPr id="48" name="L-Shape 47"/>
          <p:cNvSpPr/>
          <p:nvPr/>
        </p:nvSpPr>
        <p:spPr>
          <a:xfrm>
            <a:off x="899795" y="2708910"/>
            <a:ext cx="7750175" cy="3827145"/>
          </a:xfrm>
          <a:prstGeom prst="corner">
            <a:avLst>
              <a:gd name="adj1" fmla="val 2828"/>
              <a:gd name="adj2" fmla="val 3217"/>
            </a:avLst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L-Shape 48"/>
          <p:cNvSpPr/>
          <p:nvPr/>
        </p:nvSpPr>
        <p:spPr>
          <a:xfrm rot="10800000">
            <a:off x="917575" y="2705735"/>
            <a:ext cx="3953510" cy="2824480"/>
          </a:xfrm>
          <a:prstGeom prst="corner">
            <a:avLst>
              <a:gd name="adj1" fmla="val 2828"/>
              <a:gd name="adj2" fmla="val 3217"/>
            </a:avLst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L-Shape 49"/>
          <p:cNvSpPr/>
          <p:nvPr/>
        </p:nvSpPr>
        <p:spPr>
          <a:xfrm rot="10800000">
            <a:off x="4867275" y="5404485"/>
            <a:ext cx="3815080" cy="1120775"/>
          </a:xfrm>
          <a:prstGeom prst="corner">
            <a:avLst>
              <a:gd name="adj1" fmla="val 11025"/>
              <a:gd name="adj2" fmla="val 10494"/>
            </a:avLst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440000">
            <a:off x="1682115" y="4811395"/>
            <a:ext cx="4516755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en-US" sz="5400">
                <a:ln w="22225">
                  <a:solidFill>
                    <a:schemeClr val="accent2"/>
                  </a:solidFill>
                  <a:prstDash val="solid"/>
                </a:ln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ang="5400000" scaled="0"/>
                </a:gradFill>
                <a:effectLst/>
              </a:rPr>
              <a:t>independent</a:t>
            </a:r>
            <a:endParaRPr lang="x-none" altLang="en-US" sz="5400">
              <a:ln w="22225">
                <a:solidFill>
                  <a:schemeClr val="accent2"/>
                </a:solidFill>
                <a:prstDash val="solid"/>
              </a:ln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ang="5400000" scaled="0"/>
              </a:gra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 rot="1440000">
            <a:off x="2306320" y="2025015"/>
            <a:ext cx="6745605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54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process dependent</a:t>
            </a:r>
            <a:endParaRPr lang="x-none" altLang="en-US" sz="54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13313" descr="7f83136067ff42ef81891aad11736dd0# #矩形 1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The key role</a:t>
            </a:r>
            <a:endParaRPr lang="x-none" altLang="en-US" sz="3200" dirty="0"/>
          </a:p>
        </p:txBody>
      </p:sp>
      <p:sp>
        <p:nvSpPr>
          <p:cNvPr id="13315" name="Oval 13314"/>
          <p:cNvSpPr/>
          <p:nvPr/>
        </p:nvSpPr>
        <p:spPr>
          <a:xfrm>
            <a:off x="6376670" y="5037138"/>
            <a:ext cx="2425700" cy="146050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3316" name="Oval 13315"/>
          <p:cNvSpPr/>
          <p:nvPr/>
        </p:nvSpPr>
        <p:spPr>
          <a:xfrm>
            <a:off x="1191895" y="5037138"/>
            <a:ext cx="2425700" cy="146050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3317" name="Oval 13316"/>
          <p:cNvSpPr/>
          <p:nvPr/>
        </p:nvSpPr>
        <p:spPr>
          <a:xfrm>
            <a:off x="3687445" y="1927225"/>
            <a:ext cx="2606675" cy="2574925"/>
          </a:xfrm>
          <a:prstGeom prst="ellipse">
            <a:avLst/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18" name="Straight Connector 13317"/>
          <p:cNvSpPr/>
          <p:nvPr/>
        </p:nvSpPr>
        <p:spPr>
          <a:xfrm flipH="1" flipV="1">
            <a:off x="4068445" y="1844675"/>
            <a:ext cx="347663" cy="574675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19" name="Straight Connector 13318"/>
          <p:cNvSpPr/>
          <p:nvPr/>
        </p:nvSpPr>
        <p:spPr>
          <a:xfrm flipH="1">
            <a:off x="4073208" y="4078288"/>
            <a:ext cx="347662" cy="574675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20" name="Straight Connector 13319"/>
          <p:cNvSpPr/>
          <p:nvPr/>
        </p:nvSpPr>
        <p:spPr>
          <a:xfrm flipV="1">
            <a:off x="5508308" y="1844675"/>
            <a:ext cx="347662" cy="574675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21" name="Straight Connector 13320"/>
          <p:cNvSpPr/>
          <p:nvPr/>
        </p:nvSpPr>
        <p:spPr>
          <a:xfrm>
            <a:off x="5567045" y="4078288"/>
            <a:ext cx="347663" cy="574675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22" name="Straight Connector 13321"/>
          <p:cNvSpPr/>
          <p:nvPr/>
        </p:nvSpPr>
        <p:spPr>
          <a:xfrm flipH="1" flipV="1">
            <a:off x="3636645" y="1844675"/>
            <a:ext cx="439738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3323" name="Straight Connector 13322"/>
          <p:cNvSpPr/>
          <p:nvPr/>
        </p:nvSpPr>
        <p:spPr>
          <a:xfrm flipH="1">
            <a:off x="3650933" y="4652963"/>
            <a:ext cx="439737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3324" name="Straight Connector 13323"/>
          <p:cNvSpPr/>
          <p:nvPr/>
        </p:nvSpPr>
        <p:spPr>
          <a:xfrm flipH="1">
            <a:off x="3360420" y="3214688"/>
            <a:ext cx="669925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3325" name="Straight Connector 13324"/>
          <p:cNvSpPr/>
          <p:nvPr/>
        </p:nvSpPr>
        <p:spPr>
          <a:xfrm flipV="1">
            <a:off x="5868670" y="1844675"/>
            <a:ext cx="461963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3326" name="Straight Connector 13325"/>
          <p:cNvSpPr/>
          <p:nvPr/>
        </p:nvSpPr>
        <p:spPr>
          <a:xfrm>
            <a:off x="5887720" y="4652963"/>
            <a:ext cx="461963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3327" name="Straight Connector 13326"/>
          <p:cNvSpPr/>
          <p:nvPr/>
        </p:nvSpPr>
        <p:spPr>
          <a:xfrm>
            <a:off x="5948045" y="3214688"/>
            <a:ext cx="701675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grpSp>
        <p:nvGrpSpPr>
          <p:cNvPr id="13328" name="Group 13327"/>
          <p:cNvGrpSpPr/>
          <p:nvPr/>
        </p:nvGrpSpPr>
        <p:grpSpPr>
          <a:xfrm>
            <a:off x="1260158" y="1628775"/>
            <a:ext cx="2397125" cy="552450"/>
            <a:chOff x="0" y="0"/>
            <a:chExt cx="3774" cy="868"/>
          </a:xfrm>
        </p:grpSpPr>
        <p:sp>
          <p:nvSpPr>
            <p:cNvPr id="13329" name="Rounded Rectangle 13328"/>
            <p:cNvSpPr/>
            <p:nvPr/>
          </p:nvSpPr>
          <p:spPr>
            <a:xfrm>
              <a:off x="0" y="0"/>
              <a:ext cx="3775" cy="868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display distribution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30" name="Rounded Rectangle 13329"/>
            <p:cNvSpPr/>
            <p:nvPr/>
          </p:nvSpPr>
          <p:spPr>
            <a:xfrm>
              <a:off x="185" y="55"/>
              <a:ext cx="3392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3331" name="Group 13330"/>
          <p:cNvGrpSpPr/>
          <p:nvPr/>
        </p:nvGrpSpPr>
        <p:grpSpPr>
          <a:xfrm>
            <a:off x="6373495" y="1628775"/>
            <a:ext cx="2397125" cy="552450"/>
            <a:chOff x="0" y="0"/>
            <a:chExt cx="3774" cy="868"/>
          </a:xfrm>
        </p:grpSpPr>
        <p:sp>
          <p:nvSpPr>
            <p:cNvPr id="13332" name="Rounded Rectangle 13331"/>
            <p:cNvSpPr/>
            <p:nvPr/>
          </p:nvSpPr>
          <p:spPr>
            <a:xfrm>
              <a:off x="0" y="0"/>
              <a:ext cx="3775" cy="868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check cut effects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33" name="Rounded Rectangle 13332"/>
            <p:cNvSpPr/>
            <p:nvPr/>
          </p:nvSpPr>
          <p:spPr>
            <a:xfrm>
              <a:off x="185" y="55"/>
              <a:ext cx="3393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3334" name="Group 13333"/>
          <p:cNvGrpSpPr/>
          <p:nvPr/>
        </p:nvGrpSpPr>
        <p:grpSpPr>
          <a:xfrm>
            <a:off x="6694170" y="2951163"/>
            <a:ext cx="2397125" cy="549275"/>
            <a:chOff x="0" y="0"/>
            <a:chExt cx="3774" cy="866"/>
          </a:xfrm>
        </p:grpSpPr>
        <p:sp>
          <p:nvSpPr>
            <p:cNvPr id="13335" name="Rounded Rectangle 13334"/>
            <p:cNvSpPr/>
            <p:nvPr/>
          </p:nvSpPr>
          <p:spPr>
            <a:xfrm>
              <a:off x="0" y="0"/>
              <a:ext cx="3775" cy="867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sym typeface="Arial" panose="02080604020202020204" charset="0"/>
                </a:rPr>
                <a:t>MVA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endParaRPr lang="zh-CN" altLang="en-US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36" name="Rounded Rectangle 13335"/>
            <p:cNvSpPr/>
            <p:nvPr/>
          </p:nvSpPr>
          <p:spPr>
            <a:xfrm>
              <a:off x="185" y="55"/>
              <a:ext cx="3393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3337" name="Group 13336"/>
          <p:cNvGrpSpPr/>
          <p:nvPr/>
        </p:nvGrpSpPr>
        <p:grpSpPr>
          <a:xfrm>
            <a:off x="6371595" y="4364676"/>
            <a:ext cx="2397760" cy="549909"/>
            <a:chOff x="27" y="-4"/>
            <a:chExt cx="3775" cy="867"/>
          </a:xfrm>
        </p:grpSpPr>
        <p:sp>
          <p:nvSpPr>
            <p:cNvPr id="13338" name="Rounded Rectangle 13337"/>
            <p:cNvSpPr/>
            <p:nvPr/>
          </p:nvSpPr>
          <p:spPr>
            <a:xfrm>
              <a:off x="27" y="-4"/>
              <a:ext cx="3775" cy="867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combination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39" name="Rounded Rectangle 13338"/>
            <p:cNvSpPr/>
            <p:nvPr/>
          </p:nvSpPr>
          <p:spPr>
            <a:xfrm>
              <a:off x="185" y="55"/>
              <a:ext cx="3393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3340" name="Group 13339"/>
          <p:cNvGrpSpPr/>
          <p:nvPr/>
        </p:nvGrpSpPr>
        <p:grpSpPr>
          <a:xfrm>
            <a:off x="1236345" y="4367213"/>
            <a:ext cx="2397125" cy="549275"/>
            <a:chOff x="0" y="0"/>
            <a:chExt cx="3774" cy="866"/>
          </a:xfrm>
        </p:grpSpPr>
        <p:sp>
          <p:nvSpPr>
            <p:cNvPr id="13341" name="Rounded Rectangle 13340"/>
            <p:cNvSpPr/>
            <p:nvPr/>
          </p:nvSpPr>
          <p:spPr>
            <a:xfrm>
              <a:off x="0" y="0"/>
              <a:ext cx="3775" cy="867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sym typeface="Arial" panose="02080604020202020204" charset="0"/>
                </a:rPr>
                <a:t>cut orders &amp; values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42" name="Rounded Rectangle 13341"/>
            <p:cNvSpPr/>
            <p:nvPr/>
          </p:nvSpPr>
          <p:spPr>
            <a:xfrm>
              <a:off x="185" y="55"/>
              <a:ext cx="3393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3343" name="Group 13342"/>
          <p:cNvGrpSpPr/>
          <p:nvPr/>
        </p:nvGrpSpPr>
        <p:grpSpPr>
          <a:xfrm>
            <a:off x="899795" y="2924493"/>
            <a:ext cx="2397125" cy="549275"/>
            <a:chOff x="0" y="0"/>
            <a:chExt cx="3774" cy="866"/>
          </a:xfrm>
        </p:grpSpPr>
        <p:sp>
          <p:nvSpPr>
            <p:cNvPr id="13344" name="Rounded Rectangle 13343"/>
            <p:cNvSpPr/>
            <p:nvPr/>
          </p:nvSpPr>
          <p:spPr>
            <a:xfrm>
              <a:off x="0" y="0"/>
              <a:ext cx="3775" cy="867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sym typeface="Arial" panose="02080604020202020204" charset="0"/>
                </a:rPr>
                <a:t>Add Cuts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45" name="Rounded Rectangle 13344"/>
            <p:cNvSpPr/>
            <p:nvPr/>
          </p:nvSpPr>
          <p:spPr>
            <a:xfrm>
              <a:off x="185" y="55"/>
              <a:ext cx="3393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3346" name="Oval 13345"/>
          <p:cNvSpPr/>
          <p:nvPr/>
        </p:nvSpPr>
        <p:spPr>
          <a:xfrm>
            <a:off x="4170045" y="4868863"/>
            <a:ext cx="1606550" cy="146050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13347" name="Group 13346"/>
          <p:cNvGrpSpPr/>
          <p:nvPr/>
        </p:nvGrpSpPr>
        <p:grpSpPr>
          <a:xfrm>
            <a:off x="3943033" y="2155825"/>
            <a:ext cx="2100262" cy="2100263"/>
            <a:chOff x="0" y="0"/>
            <a:chExt cx="2182" cy="2182"/>
          </a:xfrm>
        </p:grpSpPr>
        <p:sp>
          <p:nvSpPr>
            <p:cNvPr id="13348" name="Rounded Rectangle 1334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24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49" name="Oval 1334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4" name="Up Arrow Callout 3"/>
          <p:cNvSpPr/>
          <p:nvPr/>
        </p:nvSpPr>
        <p:spPr>
          <a:xfrm>
            <a:off x="3923665" y="4528185"/>
            <a:ext cx="2169160" cy="1131570"/>
          </a:xfrm>
          <a:prstGeom prst="upArrowCallout">
            <a:avLst>
              <a:gd name="adj1" fmla="val 15039"/>
              <a:gd name="adj2" fmla="val 20033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data structure</a:t>
            </a:r>
            <a:endParaRPr lang="x-none" altLang="en-US"/>
          </a:p>
        </p:txBody>
      </p:sp>
      <p:sp>
        <p:nvSpPr>
          <p:cNvPr id="6" name="Line Callout 2 5"/>
          <p:cNvSpPr/>
          <p:nvPr/>
        </p:nvSpPr>
        <p:spPr>
          <a:xfrm>
            <a:off x="5580380" y="5948680"/>
            <a:ext cx="1087120" cy="608330"/>
          </a:xfrm>
          <a:prstGeom prst="borderCallout2">
            <a:avLst>
              <a:gd name="adj1" fmla="val -1155"/>
              <a:gd name="adj2" fmla="val 49967"/>
              <a:gd name="adj3" fmla="val -29120"/>
              <a:gd name="adj4" fmla="val 49519"/>
              <a:gd name="adj5" fmla="val -47181"/>
              <a:gd name="adj6" fmla="val -509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vector</a:t>
            </a:r>
            <a:endParaRPr lang="x-none" altLang="en-US"/>
          </a:p>
        </p:txBody>
      </p:sp>
      <p:sp>
        <p:nvSpPr>
          <p:cNvPr id="9" name="Line Callout 2 8"/>
          <p:cNvSpPr/>
          <p:nvPr/>
        </p:nvSpPr>
        <p:spPr>
          <a:xfrm>
            <a:off x="3348355" y="5948680"/>
            <a:ext cx="1087120" cy="608330"/>
          </a:xfrm>
          <a:prstGeom prst="borderCallout2">
            <a:avLst>
              <a:gd name="adj1" fmla="val -1155"/>
              <a:gd name="adj2" fmla="val 49967"/>
              <a:gd name="adj3" fmla="val -29120"/>
              <a:gd name="adj4" fmla="val 49519"/>
              <a:gd name="adj5" fmla="val -47181"/>
              <a:gd name="adj6" fmla="val 1551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number</a:t>
            </a:r>
            <a:endParaRPr lang="x-none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 descr="0da23394730349c3b5d7fe4e6a7d390d# #矩形 109"/>
          <p:cNvSpPr>
            <a:spLocks noGrp="1"/>
          </p:cNvSpPr>
          <p:nvPr>
            <p:ph type="title"/>
          </p:nvPr>
        </p:nvSpPr>
        <p:spPr>
          <a:ln w="9525">
            <a:noFill/>
            <a:miter/>
          </a:ln>
        </p:spPr>
        <p:txBody>
          <a:bodyPr anchor="ctr"/>
          <a:p>
            <a:r>
              <a:rPr lang="x-none" altLang="en-US" sz="2400" dirty="0"/>
              <a:t>General Strategy for analysis</a:t>
            </a:r>
            <a:endParaRPr lang="x-none" altLang="en-US" sz="2400" dirty="0"/>
          </a:p>
        </p:txBody>
      </p:sp>
      <p:grpSp>
        <p:nvGrpSpPr>
          <p:cNvPr id="10246" name="Group 10245"/>
          <p:cNvGrpSpPr/>
          <p:nvPr/>
        </p:nvGrpSpPr>
        <p:grpSpPr>
          <a:xfrm>
            <a:off x="3923665" y="1700530"/>
            <a:ext cx="1362710" cy="841375"/>
            <a:chOff x="0" y="0"/>
            <a:chExt cx="6530" cy="2094"/>
          </a:xfrm>
        </p:grpSpPr>
        <p:sp>
          <p:nvSpPr>
            <p:cNvPr id="10247" name="Rounded Rectangle 10246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0248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track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vertex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10252" name="Line 35"/>
          <p:cNvSpPr/>
          <p:nvPr/>
        </p:nvSpPr>
        <p:spPr>
          <a:xfrm rot="180000" flipV="1">
            <a:off x="7611745" y="4523105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10255" name="Group 10254"/>
          <p:cNvGrpSpPr/>
          <p:nvPr/>
        </p:nvGrpSpPr>
        <p:grpSpPr>
          <a:xfrm>
            <a:off x="1043940" y="1700530"/>
            <a:ext cx="871855" cy="772160"/>
            <a:chOff x="0" y="0"/>
            <a:chExt cx="3438" cy="3020"/>
          </a:xfrm>
        </p:grpSpPr>
        <p:sp>
          <p:nvSpPr>
            <p:cNvPr id="10256" name="Oval 10255"/>
            <p:cNvSpPr/>
            <p:nvPr/>
          </p:nvSpPr>
          <p:spPr>
            <a:xfrm>
              <a:off x="0" y="2734"/>
              <a:ext cx="3438" cy="28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0257" name="Group 10256"/>
            <p:cNvGrpSpPr/>
            <p:nvPr/>
          </p:nvGrpSpPr>
          <p:grpSpPr>
            <a:xfrm>
              <a:off x="243" y="0"/>
              <a:ext cx="2906" cy="2907"/>
              <a:chOff x="0" y="0"/>
              <a:chExt cx="2182" cy="2182"/>
            </a:xfrm>
          </p:grpSpPr>
          <p:sp>
            <p:nvSpPr>
              <p:cNvPr id="10258" name="Rounded Rectangle 10257" descr="e760c95136374590b650471bf67e5d77# #圆角矩形 293"/>
              <p:cNvSpPr/>
              <p:nvPr/>
            </p:nvSpPr>
            <p:spPr>
              <a:xfrm>
                <a:off x="0" y="0"/>
                <a:ext cx="2182" cy="218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12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</a:t>
                </a:r>
                <a:endPara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0259" name="Oval 10258"/>
              <p:cNvSpPr/>
              <p:nvPr/>
            </p:nvSpPr>
            <p:spPr>
              <a:xfrm>
                <a:off x="307" y="65"/>
                <a:ext cx="1545" cy="1082"/>
              </a:xfrm>
              <a:prstGeom prst="ellipse">
                <a:avLst/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60" name="Group 10259"/>
          <p:cNvGrpSpPr/>
          <p:nvPr/>
        </p:nvGrpSpPr>
        <p:grpSpPr>
          <a:xfrm>
            <a:off x="2627630" y="1772920"/>
            <a:ext cx="1220470" cy="705485"/>
            <a:chOff x="0" y="0"/>
            <a:chExt cx="2182" cy="2182"/>
          </a:xfrm>
        </p:grpSpPr>
        <p:sp>
          <p:nvSpPr>
            <p:cNvPr id="10261" name="Rounded Rectangle 1026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particle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reconstruction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calibration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0262" name="Oval 10261"/>
            <p:cNvSpPr/>
            <p:nvPr/>
          </p:nvSpPr>
          <p:spPr>
            <a:xfrm>
              <a:off x="182" y="69"/>
              <a:ext cx="1843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55690" y="3213100"/>
            <a:ext cx="1362710" cy="841375"/>
            <a:chOff x="0" y="0"/>
            <a:chExt cx="6530" cy="2094"/>
          </a:xfrm>
        </p:grpSpPr>
        <p:sp>
          <p:nvSpPr>
            <p:cNvPr id="11" name="Rounded Rectangle 10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2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pt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55690" y="4724400"/>
            <a:ext cx="1362710" cy="841375"/>
            <a:chOff x="0" y="0"/>
            <a:chExt cx="6530" cy="2094"/>
          </a:xfrm>
        </p:grpSpPr>
        <p:sp>
          <p:nvSpPr>
            <p:cNvPr id="14" name="Rounded Rectangle 13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5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invairant mass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correlated 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shape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substructure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8196" name="Oval 8195"/>
          <p:cNvSpPr/>
          <p:nvPr/>
        </p:nvSpPr>
        <p:spPr>
          <a:xfrm>
            <a:off x="1924050" y="4375785"/>
            <a:ext cx="1323340" cy="120015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8197" name="Group 8196"/>
          <p:cNvGrpSpPr/>
          <p:nvPr/>
        </p:nvGrpSpPr>
        <p:grpSpPr>
          <a:xfrm>
            <a:off x="1115396" y="3644627"/>
            <a:ext cx="2038985" cy="1205865"/>
            <a:chOff x="-1" y="65"/>
            <a:chExt cx="2182" cy="2182"/>
          </a:xfrm>
        </p:grpSpPr>
        <p:sp>
          <p:nvSpPr>
            <p:cNvPr id="8198" name="Rounded Rectangle 8197" descr="e760c95136374590b650471bf67e5d77# #圆角矩形 293"/>
            <p:cNvSpPr/>
            <p:nvPr/>
          </p:nvSpPr>
          <p:spPr>
            <a:xfrm>
              <a:off x="-1" y="65"/>
              <a:ext cx="2182" cy="2182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independent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package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199" name="Oval 8198"/>
            <p:cNvSpPr/>
            <p:nvPr/>
          </p:nvSpPr>
          <p:spPr>
            <a:xfrm>
              <a:off x="214" y="65"/>
              <a:ext cx="1722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 rot="10800000">
            <a:off x="3419475" y="407670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51685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379970" y="1628775"/>
            <a:ext cx="1362710" cy="841375"/>
            <a:chOff x="0" y="0"/>
            <a:chExt cx="6530" cy="2094"/>
          </a:xfrm>
        </p:grpSpPr>
        <p:sp>
          <p:nvSpPr>
            <p:cNvPr id="16" name="Rounded Rectangle 15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21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leptons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photons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missing Energy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56300" y="1834515"/>
            <a:ext cx="1221740" cy="544830"/>
            <a:chOff x="0" y="0"/>
            <a:chExt cx="2182" cy="2182"/>
          </a:xfrm>
        </p:grpSpPr>
        <p:sp>
          <p:nvSpPr>
            <p:cNvPr id="23" name="Rounded Rectangle 22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state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identification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5435600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Line 35"/>
          <p:cNvSpPr/>
          <p:nvPr/>
        </p:nvSpPr>
        <p:spPr>
          <a:xfrm rot="16200000" flipV="1">
            <a:off x="7610475" y="3557270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8" name="Bent Arrow 27"/>
          <p:cNvSpPr/>
          <p:nvPr/>
        </p:nvSpPr>
        <p:spPr>
          <a:xfrm rot="10800000">
            <a:off x="8214995" y="2640330"/>
            <a:ext cx="244475" cy="17246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347" name="Group 13346"/>
          <p:cNvGrpSpPr/>
          <p:nvPr/>
        </p:nvGrpSpPr>
        <p:grpSpPr>
          <a:xfrm>
            <a:off x="4304665" y="3604895"/>
            <a:ext cx="1891665" cy="1320165"/>
            <a:chOff x="0" y="0"/>
            <a:chExt cx="2182" cy="2182"/>
          </a:xfrm>
        </p:grpSpPr>
        <p:sp>
          <p:nvSpPr>
            <p:cNvPr id="13348" name="Rounded Rectangle 1334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6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49" name="Oval 13348"/>
            <p:cNvSpPr/>
            <p:nvPr/>
          </p:nvSpPr>
          <p:spPr>
            <a:xfrm>
              <a:off x="143" y="68"/>
              <a:ext cx="1893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5121" descr="91132956bbe544c7b9fa7efac4f07432# #矩形 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lvl="0"/>
            <a:r>
              <a:rPr lang="x-none" sz="2400">
                <a:sym typeface="+mn-ea"/>
              </a:rPr>
              <a:t>Beautiful_And_Simple_Drawing_Atificer (BASDA)</a:t>
            </a:r>
            <a:endParaRPr lang="x-none" altLang="x-none" sz="2400" dirty="0">
              <a:sym typeface="+mn-ea"/>
            </a:endParaRPr>
          </a:p>
        </p:txBody>
      </p:sp>
      <p:grpSp>
        <p:nvGrpSpPr>
          <p:cNvPr id="5123" name="Group 5122"/>
          <p:cNvGrpSpPr/>
          <p:nvPr/>
        </p:nvGrpSpPr>
        <p:grpSpPr>
          <a:xfrm>
            <a:off x="1080770" y="1667510"/>
            <a:ext cx="3948430" cy="1637030"/>
            <a:chOff x="0" y="0"/>
            <a:chExt cx="9682" cy="2946"/>
          </a:xfrm>
        </p:grpSpPr>
        <p:sp>
          <p:nvSpPr>
            <p:cNvPr id="5124" name="Rounded Rectangle 5123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25" name="Rounded Rectangle 5124" descr="84e67e446376412aa985c344d175224f# #圆角矩形 202"/>
            <p:cNvSpPr/>
            <p:nvPr/>
          </p:nvSpPr>
          <p:spPr>
            <a:xfrm>
              <a:off x="0" y="746"/>
              <a:ext cx="9667" cy="1790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85750" lvl="0" indent="-285750" algn="l" eaLnBrk="1" latinLnBrk="0" hangingPunct="1">
                <a:buFont typeface="Wingdings" charset="2"/>
                <a:buChar char=""/>
              </a:pPr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plot templates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  <a:p>
              <a:pPr marL="285750" lvl="0" indent="-285750" algn="l" eaLnBrk="1" latinLnBrk="0" hangingPunct="1">
                <a:buFont typeface="Wingdings" charset="2"/>
                <a:buChar char=""/>
              </a:pPr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easy to adjust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  <a:p>
              <a:pPr marL="285750" lvl="0" indent="-285750" algn="l" eaLnBrk="1" latinLnBrk="0" hangingPunct="1">
                <a:buFont typeface="Wingdings" charset="2"/>
                <a:buChar char=""/>
              </a:pPr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once fixed, used forever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5126" name="Rounded Rectangle 5125" descr="84e67e446376412aa985c344d175224f# #圆角矩形 202"/>
            <p:cNvSpPr/>
            <p:nvPr/>
          </p:nvSpPr>
          <p:spPr>
            <a:xfrm>
              <a:off x="2" y="0"/>
              <a:ext cx="9667" cy="69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The beautiful figure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5127" name="Rounded Rectangle 5126"/>
            <p:cNvSpPr/>
            <p:nvPr/>
          </p:nvSpPr>
          <p:spPr>
            <a:xfrm>
              <a:off x="87" y="59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28" name="Rounded Rectangle 5127"/>
            <p:cNvSpPr/>
            <p:nvPr/>
          </p:nvSpPr>
          <p:spPr>
            <a:xfrm>
              <a:off x="87" y="803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5129" name="Group 5128"/>
          <p:cNvGrpSpPr/>
          <p:nvPr/>
        </p:nvGrpSpPr>
        <p:grpSpPr>
          <a:xfrm>
            <a:off x="1085850" y="3361690"/>
            <a:ext cx="3948430" cy="1638300"/>
            <a:chOff x="0" y="0"/>
            <a:chExt cx="9682" cy="2946"/>
          </a:xfrm>
        </p:grpSpPr>
        <p:sp>
          <p:nvSpPr>
            <p:cNvPr id="5130" name="Rounded Rectangle 5129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31" name="Rounded Rectangle 5130" descr="84e67e446376412aa985c344d175224f# #圆角矩形 202"/>
            <p:cNvSpPr/>
            <p:nvPr/>
          </p:nvSpPr>
          <p:spPr>
            <a:xfrm>
              <a:off x="0" y="746"/>
              <a:ext cx="9667" cy="1790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lvl="0" algn="ctr" eaLnBrk="1" latinLnBrk="0" hangingPunct="1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all with control files</a:t>
              </a:r>
              <a:endParaRPr lang="zh-CN" altLang="en-US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5132" name="Rounded Rectangle 5131" descr="84e67e446376412aa985c344d175224f# #圆角矩形 202"/>
            <p:cNvSpPr/>
            <p:nvPr/>
          </p:nvSpPr>
          <p:spPr>
            <a:xfrm>
              <a:off x="2" y="0"/>
              <a:ext cx="9667" cy="69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The simple operation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5133" name="Rounded Rectangle 5132"/>
            <p:cNvSpPr/>
            <p:nvPr/>
          </p:nvSpPr>
          <p:spPr>
            <a:xfrm>
              <a:off x="87" y="59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34" name="Rounded Rectangle 5133"/>
            <p:cNvSpPr/>
            <p:nvPr/>
          </p:nvSpPr>
          <p:spPr>
            <a:xfrm>
              <a:off x="87" y="803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5292090" y="3644900"/>
            <a:ext cx="3796030" cy="792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Release time </a:t>
            </a:r>
            <a:r>
              <a:rPr lang="x-none" altLang="en-US"/>
              <a:t>from programing.</a:t>
            </a:r>
            <a:endParaRPr lang="x-none" altLang="en-US"/>
          </a:p>
          <a:p>
            <a:r>
              <a:rPr lang="x-none" altLang="en-US"/>
              <a:t>Focus on </a:t>
            </a:r>
            <a:r>
              <a:rPr lang="x-none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Physics</a:t>
            </a:r>
            <a:r>
              <a:rPr lang="x-none" altLang="en-US" sz="2800"/>
              <a:t>!</a:t>
            </a:r>
            <a:endParaRPr lang="x-none" altLang="en-US" sz="2800"/>
          </a:p>
        </p:txBody>
      </p:sp>
      <p:grpSp>
        <p:nvGrpSpPr>
          <p:cNvPr id="8" name="Group 7"/>
          <p:cNvGrpSpPr/>
          <p:nvPr/>
        </p:nvGrpSpPr>
        <p:grpSpPr>
          <a:xfrm>
            <a:off x="1080770" y="5051425"/>
            <a:ext cx="3948430" cy="1638300"/>
            <a:chOff x="0" y="0"/>
            <a:chExt cx="9682" cy="2946"/>
          </a:xfrm>
        </p:grpSpPr>
        <p:sp>
          <p:nvSpPr>
            <p:cNvPr id="9" name="Rounded Rectangle 8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" name="Rounded Rectangle 9" descr="84e67e446376412aa985c344d175224f# #圆角矩形 202"/>
            <p:cNvSpPr/>
            <p:nvPr/>
          </p:nvSpPr>
          <p:spPr>
            <a:xfrm>
              <a:off x="0" y="746"/>
              <a:ext cx="9667" cy="1790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lvl="0" algn="ctr" eaLnBrk="1" latinLnBrk="0" hangingPunct="1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only need to 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  <a:p>
              <a:pPr lvl="0" algn="ctr" eaLnBrk="1" latinLnBrk="0" hangingPunct="1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preserve control file.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11" name="Rounded Rectangle 10" descr="84e67e446376412aa985c344d175224f# #圆角矩形 202"/>
            <p:cNvSpPr/>
            <p:nvPr/>
          </p:nvSpPr>
          <p:spPr>
            <a:xfrm>
              <a:off x="2" y="0"/>
              <a:ext cx="9667" cy="69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Easy to repeat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7" y="59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7" y="803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5723890" y="5516880"/>
            <a:ext cx="2872105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800"/>
              <a:t>Cross check</a:t>
            </a:r>
            <a:endParaRPr lang="x-none" sz="2800"/>
          </a:p>
        </p:txBody>
      </p:sp>
      <p:pic>
        <p:nvPicPr>
          <p:cNvPr id="3" name="Picture 2" descr="po_muon_kcut_recoil_mass_bef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7945" y="981075"/>
            <a:ext cx="3982085" cy="26873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itle 6145" descr="e871a43c347649cea2e8363dead7576f# #矩形 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Code structure</a:t>
            </a:r>
            <a:endParaRPr lang="x-none" altLang="en-US" sz="3200" dirty="0"/>
          </a:p>
        </p:txBody>
      </p:sp>
      <p:grpSp>
        <p:nvGrpSpPr>
          <p:cNvPr id="6147" name="Group 6146"/>
          <p:cNvGrpSpPr/>
          <p:nvPr/>
        </p:nvGrpSpPr>
        <p:grpSpPr>
          <a:xfrm>
            <a:off x="4139565" y="1628775"/>
            <a:ext cx="1390015" cy="415290"/>
            <a:chOff x="0" y="0"/>
            <a:chExt cx="6494" cy="1208"/>
          </a:xfrm>
        </p:grpSpPr>
        <p:sp>
          <p:nvSpPr>
            <p:cNvPr id="6148" name="Rounded Rectangle 6147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path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149" name="Rounded Rectangle 6148"/>
            <p:cNvSpPr/>
            <p:nvPr/>
          </p:nvSpPr>
          <p:spPr>
            <a:xfrm>
              <a:off x="98" y="58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  <p:sp>
          <p:nvSpPr>
            <p:cNvPr id="6150" name="Rounded Rectangle 6149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  <p:grpSp>
        <p:nvGrpSpPr>
          <p:cNvPr id="6159" name="Group 6158"/>
          <p:cNvGrpSpPr/>
          <p:nvPr/>
        </p:nvGrpSpPr>
        <p:grpSpPr>
          <a:xfrm>
            <a:off x="1115695" y="4688840"/>
            <a:ext cx="1103800" cy="705485"/>
            <a:chOff x="0" y="0"/>
            <a:chExt cx="6495" cy="1208"/>
          </a:xfrm>
        </p:grpSpPr>
        <p:sp>
          <p:nvSpPr>
            <p:cNvPr id="6160" name="Rounded Rectangle 6159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pre cuts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161" name="Rounded Rectangle 6160"/>
            <p:cNvSpPr/>
            <p:nvPr/>
          </p:nvSpPr>
          <p:spPr>
            <a:xfrm>
              <a:off x="98" y="0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6162" name="Rounded Rectangle 6161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5123" name="Group 5122"/>
          <p:cNvGrpSpPr/>
          <p:nvPr/>
        </p:nvGrpSpPr>
        <p:grpSpPr>
          <a:xfrm>
            <a:off x="1331595" y="2201545"/>
            <a:ext cx="1475740" cy="2089785"/>
            <a:chOff x="-2" y="2"/>
            <a:chExt cx="9793" cy="2945"/>
          </a:xfrm>
        </p:grpSpPr>
        <p:sp>
          <p:nvSpPr>
            <p:cNvPr id="5124" name="Rounded Rectangle 5123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25" name="Rounded Rectangle 5124" descr="84e67e446376412aa985c344d175224f# #圆角矩形 202"/>
            <p:cNvSpPr/>
            <p:nvPr/>
          </p:nvSpPr>
          <p:spPr>
            <a:xfrm>
              <a:off x="2" y="640"/>
              <a:ext cx="9727" cy="2016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file name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file events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observable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ym typeface="+mn-ea"/>
                </a:rPr>
                <a:t>process 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lvl="0" algn="l" eaLnBrk="1" latinLnBrk="0" hangingPunct="1">
                <a:buFont typeface="Wingdings" charset="2"/>
              </a:pPr>
              <a:r>
                <a:rPr lang="x-none" altLang="zh-CN" sz="1400" dirty="0">
                  <a:sym typeface="+mn-ea"/>
                </a:rPr>
                <a:t>   classification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5126" name="Rounded Rectangle 5125" descr="84e67e446376412aa985c344d175224f# #圆角矩形 202"/>
            <p:cNvSpPr/>
            <p:nvPr/>
          </p:nvSpPr>
          <p:spPr>
            <a:xfrm>
              <a:off x="13" y="2"/>
              <a:ext cx="9778" cy="531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dirty="0">
                  <a:solidFill>
                    <a:schemeClr val="tx1"/>
                  </a:solidFill>
                  <a:sym typeface="Arial" panose="02080604020202020204" charset="0"/>
                </a:rPr>
                <a:t>input files</a:t>
              </a:r>
              <a:endParaRPr lang="x-none" altLang="zh-CN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5127" name="Rounded Rectangle 5126"/>
            <p:cNvSpPr/>
            <p:nvPr/>
          </p:nvSpPr>
          <p:spPr>
            <a:xfrm>
              <a:off x="-2" y="9"/>
              <a:ext cx="9712" cy="305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28" name="Rounded Rectangle 5127"/>
            <p:cNvSpPr/>
            <p:nvPr/>
          </p:nvSpPr>
          <p:spPr>
            <a:xfrm>
              <a:off x="136" y="628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131820" y="2204720"/>
            <a:ext cx="1519077" cy="2140041"/>
            <a:chOff x="0" y="0"/>
            <a:chExt cx="9683" cy="2947"/>
          </a:xfrm>
        </p:grpSpPr>
        <p:sp>
          <p:nvSpPr>
            <p:cNvPr id="47" name="Rounded Rectangle 46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Rounded Rectangle 47" descr="84e67e446376412aa985c344d175224f# #圆角矩形 202"/>
            <p:cNvSpPr/>
            <p:nvPr/>
          </p:nvSpPr>
          <p:spPr>
            <a:xfrm>
              <a:off x="57" y="621"/>
              <a:ext cx="9609" cy="1915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log file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data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figures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observable 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lvl="0" algn="l" eaLnBrk="1" latinLnBrk="0" hangingPunct="1">
                <a:buFont typeface="Wingdings" charset="2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     files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49" name="Rounded Rectangle 48" descr="84e67e446376412aa985c344d175224f# #圆角矩形 202"/>
            <p:cNvSpPr/>
            <p:nvPr/>
          </p:nvSpPr>
          <p:spPr>
            <a:xfrm>
              <a:off x="0" y="0"/>
              <a:ext cx="9666" cy="525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dirty="0">
                  <a:solidFill>
                    <a:schemeClr val="tx1"/>
                  </a:solidFill>
                  <a:sym typeface="Arial" panose="02080604020202020204" charset="0"/>
                </a:rPr>
                <a:t>output files</a:t>
              </a:r>
              <a:endParaRPr lang="x-none" altLang="zh-CN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" y="0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00" y="614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931410" y="2205355"/>
            <a:ext cx="1519077" cy="2140041"/>
            <a:chOff x="0" y="0"/>
            <a:chExt cx="9683" cy="2947"/>
          </a:xfrm>
        </p:grpSpPr>
        <p:sp>
          <p:nvSpPr>
            <p:cNvPr id="53" name="Rounded Rectangle 52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Rounded Rectangle 53" descr="84e67e446376412aa985c344d175224f# #圆角矩形 202"/>
            <p:cNvSpPr/>
            <p:nvPr/>
          </p:nvSpPr>
          <p:spPr>
            <a:xfrm>
              <a:off x="57" y="621"/>
              <a:ext cx="9609" cy="1915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figure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table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55" name="Rounded Rectangle 54" descr="84e67e446376412aa985c344d175224f# #圆角矩形 202"/>
            <p:cNvSpPr/>
            <p:nvPr/>
          </p:nvSpPr>
          <p:spPr>
            <a:xfrm>
              <a:off x="0" y="0"/>
              <a:ext cx="9666" cy="525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settings</a:t>
              </a:r>
              <a:endParaRPr lang="x-none" altLang="zh-CN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2" y="0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100" y="614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732905" y="2204720"/>
            <a:ext cx="1644015" cy="2139950"/>
            <a:chOff x="0" y="0"/>
            <a:chExt cx="9683" cy="2947"/>
          </a:xfrm>
        </p:grpSpPr>
        <p:sp>
          <p:nvSpPr>
            <p:cNvPr id="59" name="Rounded Rectangle 58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Rounded Rectangle 59" descr="84e67e446376412aa985c344d175224f# #圆角矩形 202"/>
            <p:cNvSpPr/>
            <p:nvPr/>
          </p:nvSpPr>
          <p:spPr>
            <a:xfrm>
              <a:off x="57" y="621"/>
              <a:ext cx="9609" cy="1915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scenario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cut order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different 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lvl="0" algn="l" eaLnBrk="1" latinLnBrk="0" hangingPunct="1">
                <a:buFont typeface="Wingdings" charset="2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signal character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sensitivity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working flow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61" name="Rounded Rectangle 60" descr="84e67e446376412aa985c344d175224f# #圆角矩形 202"/>
            <p:cNvSpPr/>
            <p:nvPr/>
          </p:nvSpPr>
          <p:spPr>
            <a:xfrm>
              <a:off x="0" y="0"/>
              <a:ext cx="9666" cy="525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analysis</a:t>
              </a:r>
              <a:endParaRPr lang="x-none" altLang="zh-CN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" y="0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92" y="614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555875" y="4686657"/>
            <a:ext cx="1103800" cy="709573"/>
            <a:chOff x="0" y="-7"/>
            <a:chExt cx="6495" cy="1215"/>
          </a:xfrm>
        </p:grpSpPr>
        <p:sp>
          <p:nvSpPr>
            <p:cNvPr id="66" name="Rounded Rectangle 65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MVA 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trainning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98" y="-7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995420" y="4686935"/>
            <a:ext cx="1103800" cy="705485"/>
            <a:chOff x="0" y="0"/>
            <a:chExt cx="6495" cy="1208"/>
          </a:xfrm>
        </p:grpSpPr>
        <p:sp>
          <p:nvSpPr>
            <p:cNvPr id="70" name="Rounded Rectangle 69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Add MVA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98" y="6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507990" y="4694555"/>
            <a:ext cx="1103800" cy="705485"/>
            <a:chOff x="0" y="0"/>
            <a:chExt cx="6495" cy="1208"/>
          </a:xfrm>
        </p:grpSpPr>
        <p:sp>
          <p:nvSpPr>
            <p:cNvPr id="74" name="Rounded Rectangle 73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cuts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98" y="6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075170" y="4710152"/>
            <a:ext cx="1103800" cy="709573"/>
            <a:chOff x="0" y="-7"/>
            <a:chExt cx="6495" cy="1215"/>
          </a:xfrm>
        </p:grpSpPr>
        <p:sp>
          <p:nvSpPr>
            <p:cNvPr id="78" name="Rounded Rectangle 77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cut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efficiency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98" y="-7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091680" y="5732780"/>
            <a:ext cx="1174931" cy="705485"/>
            <a:chOff x="0" y="0"/>
            <a:chExt cx="6495" cy="1208"/>
          </a:xfrm>
        </p:grpSpPr>
        <p:sp>
          <p:nvSpPr>
            <p:cNvPr id="82" name="Rounded Rectangle 81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draw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distribution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98" y="6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507990" y="5728692"/>
            <a:ext cx="1174931" cy="709573"/>
            <a:chOff x="0" y="-7"/>
            <a:chExt cx="6495" cy="1215"/>
          </a:xfrm>
        </p:grpSpPr>
        <p:sp>
          <p:nvSpPr>
            <p:cNvPr id="86" name="Rounded Rectangle 85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calc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sensitivity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98" y="-7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</p:grpSp>
      <p:sp>
        <p:nvSpPr>
          <p:cNvPr id="89" name="Right Arrow 88"/>
          <p:cNvSpPr/>
          <p:nvPr/>
        </p:nvSpPr>
        <p:spPr>
          <a:xfrm>
            <a:off x="2267585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0" name="Right Arrow 89"/>
          <p:cNvSpPr/>
          <p:nvPr/>
        </p:nvSpPr>
        <p:spPr>
          <a:xfrm>
            <a:off x="3696970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1" name="Right Arrow 90"/>
          <p:cNvSpPr/>
          <p:nvPr/>
        </p:nvSpPr>
        <p:spPr>
          <a:xfrm>
            <a:off x="5147945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Right Arrow 91"/>
          <p:cNvSpPr/>
          <p:nvPr/>
        </p:nvSpPr>
        <p:spPr>
          <a:xfrm>
            <a:off x="6731635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Right Arrow 92"/>
          <p:cNvSpPr/>
          <p:nvPr/>
        </p:nvSpPr>
        <p:spPr>
          <a:xfrm rot="5400000">
            <a:off x="7493000" y="541718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Right Arrow 93"/>
          <p:cNvSpPr/>
          <p:nvPr/>
        </p:nvSpPr>
        <p:spPr>
          <a:xfrm rot="10800000">
            <a:off x="6731635" y="587692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 rot="5400000">
            <a:off x="4703445" y="3800475"/>
            <a:ext cx="445135" cy="1141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6" name="Line 35"/>
          <p:cNvSpPr/>
          <p:nvPr/>
        </p:nvSpPr>
        <p:spPr>
          <a:xfrm rot="14400000" flipV="1">
            <a:off x="5899150" y="1509395"/>
            <a:ext cx="829310" cy="1050925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97" name="Line 35"/>
          <p:cNvSpPr/>
          <p:nvPr/>
        </p:nvSpPr>
        <p:spPr>
          <a:xfrm rot="12720000" flipV="1">
            <a:off x="4104005" y="1793240"/>
            <a:ext cx="509905" cy="55626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98" name="Line 35"/>
          <p:cNvSpPr/>
          <p:nvPr/>
        </p:nvSpPr>
        <p:spPr>
          <a:xfrm rot="15540000" flipV="1">
            <a:off x="5315585" y="1695450"/>
            <a:ext cx="309880" cy="744855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99" name="Line 35"/>
          <p:cNvSpPr/>
          <p:nvPr/>
        </p:nvSpPr>
        <p:spPr>
          <a:xfrm rot="13320000" flipV="1">
            <a:off x="3016885" y="1555115"/>
            <a:ext cx="829310" cy="1050925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 rot="20340000">
            <a:off x="6289669" y="903575"/>
            <a:ext cx="1103800" cy="705485"/>
            <a:chOff x="0" y="0"/>
            <a:chExt cx="6495" cy="1208"/>
          </a:xfrm>
        </p:grpSpPr>
        <p:sp>
          <p:nvSpPr>
            <p:cNvPr id="3" name="Rounded Rectangle 2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YAML 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format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98" y="58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sp>
        <p:nvSpPr>
          <p:cNvPr id="6" name="Right Arrow 5"/>
          <p:cNvSpPr/>
          <p:nvPr/>
        </p:nvSpPr>
        <p:spPr>
          <a:xfrm rot="20340000">
            <a:off x="5826125" y="138747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ectangle 9"/>
          <p:cNvSpPr/>
          <p:nvPr/>
        </p:nvSpPr>
        <p:spPr>
          <a:xfrm>
            <a:off x="1835785" y="5300980"/>
            <a:ext cx="3625850" cy="624840"/>
          </a:xfrm>
          <a:prstGeom prst="rect">
            <a:avLst/>
          </a:prstGeom>
          <a:solidFill>
            <a:srgbClr val="EAEAE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19885" y="3789045"/>
            <a:ext cx="2945130" cy="1148715"/>
          </a:xfrm>
          <a:prstGeom prst="rect">
            <a:avLst/>
          </a:prstGeom>
          <a:solidFill>
            <a:srgbClr val="EAEAE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19885" y="2958465"/>
            <a:ext cx="2160270" cy="432435"/>
          </a:xfrm>
          <a:prstGeom prst="rect">
            <a:avLst/>
          </a:prstGeom>
          <a:solidFill>
            <a:srgbClr val="EAEAE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430" y="1601470"/>
            <a:ext cx="7786370" cy="2235200"/>
          </a:xfrm>
        </p:spPr>
        <p:txBody>
          <a:bodyPr/>
          <a:p>
            <a:r>
              <a:rPr lang="en-US" sz="2400">
                <a:sym typeface="+mn-ea"/>
              </a:rPr>
              <a:t>YAML</a:t>
            </a:r>
            <a:r>
              <a:rPr lang="x-none" altLang="en-US" sz="2400">
                <a:sym typeface="+mn-ea"/>
              </a:rPr>
              <a:t>---</a:t>
            </a:r>
            <a:r>
              <a:rPr lang="en-US" sz="2400"/>
              <a:t>YAML Ain't Markup Language</a:t>
            </a:r>
            <a:endParaRPr lang="en-US" sz="2400"/>
          </a:p>
          <a:p>
            <a:r>
              <a:rPr lang="x-none" altLang="en-US" sz="2400"/>
              <a:t>a </a:t>
            </a:r>
            <a:r>
              <a:rPr lang="en-US" sz="2400"/>
              <a:t>human-readable data serialization language</a:t>
            </a:r>
            <a:endParaRPr lang="en-US" sz="2400"/>
          </a:p>
          <a:p>
            <a:r>
              <a:rPr lang="x-none" altLang="en-US" sz="2400"/>
              <a:t>in BASDA, only use simplest command</a:t>
            </a:r>
            <a:endParaRPr lang="x-none" altLang="en-US" sz="2400"/>
          </a:p>
          <a:p>
            <a:pPr marL="0" indent="0">
              <a:buNone/>
            </a:pPr>
            <a:r>
              <a:rPr lang="x-none" altLang="en-US" sz="2400"/>
              <a:t>	</a:t>
            </a:r>
            <a:r>
              <a:rPr lang="x-none" altLang="en-US" sz="2000"/>
              <a:t>key :  value</a:t>
            </a:r>
            <a:endParaRPr lang="x-none" altLang="en-US" sz="2000"/>
          </a:p>
          <a:p>
            <a:pPr marL="0" indent="0">
              <a:buNone/>
            </a:pPr>
            <a:r>
              <a:rPr lang="x-none" altLang="en-US" sz="2000"/>
              <a:t>or,</a:t>
            </a:r>
            <a:r>
              <a:rPr lang="x-none" altLang="en-US" sz="2400"/>
              <a:t> </a:t>
            </a:r>
            <a:endParaRPr lang="x-none" altLang="en-US" sz="2000">
              <a:sym typeface="+mn-ea"/>
            </a:endParaRPr>
          </a:p>
          <a:p>
            <a:pPr marL="914400" lvl="2" indent="0">
              <a:buNone/>
            </a:pPr>
            <a:endParaRPr lang="x-none" altLang="en-US" sz="21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YAML format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115695" y="5948680"/>
            <a:ext cx="5822315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altLang="en-US">
                <a:sym typeface="+mn-ea"/>
              </a:rPr>
              <a:t>note: tabs is forbiden in YAML.  comments with #</a:t>
            </a:r>
            <a:endParaRPr lang="x-none" alt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99795" y="3789045"/>
            <a:ext cx="5380355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x-none" altLang="en-US">
                <a:sym typeface="+mn-ea"/>
              </a:rPr>
              <a:t>	key :  </a:t>
            </a:r>
            <a:endParaRPr lang="x-none" altLang="en-US">
              <a:sym typeface="+mn-ea"/>
            </a:endParaRPr>
          </a:p>
          <a:p>
            <a:pPr marL="457200" lvl="1" indent="0">
              <a:buNone/>
            </a:pPr>
            <a:r>
              <a:rPr lang="x-none" altLang="en-US">
                <a:sym typeface="+mn-ea"/>
              </a:rPr>
              <a:t>	     key :  value</a:t>
            </a:r>
            <a:endParaRPr lang="x-none" altLang="en-US">
              <a:sym typeface="+mn-ea"/>
            </a:endParaRPr>
          </a:p>
          <a:p>
            <a:pPr marL="457200" lvl="1" indent="0">
              <a:buNone/>
            </a:pPr>
            <a:r>
              <a:rPr lang="x-none" altLang="en-US">
                <a:sym typeface="+mn-ea"/>
              </a:rPr>
              <a:t>           key :  </a:t>
            </a:r>
            <a:endParaRPr lang="x-none" altLang="en-US">
              <a:sym typeface="+mn-ea"/>
            </a:endParaRPr>
          </a:p>
          <a:p>
            <a:pPr marL="914400" lvl="2" indent="0">
              <a:buNone/>
            </a:pPr>
            <a:r>
              <a:rPr lang="x-none" altLang="en-US">
                <a:sym typeface="+mn-ea"/>
              </a:rPr>
              <a:t>              key :  value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71550" y="4940935"/>
            <a:ext cx="897255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ym typeface="+mn-ea"/>
              </a:rPr>
              <a:t>or list,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835785" y="5372735"/>
            <a:ext cx="396430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2"/>
            <a:r>
              <a:rPr lang="x-none" altLang="en-US"/>
              <a:t>key: </a:t>
            </a:r>
            <a:r>
              <a:rPr lang="en-US"/>
              <a:t>[</a:t>
            </a:r>
            <a:r>
              <a:rPr lang="x-none" altLang="en-US">
                <a:sym typeface="+mn-ea"/>
              </a:rPr>
              <a:t>value1,value2, value3...</a:t>
            </a:r>
            <a:r>
              <a:rPr lang="en-US"/>
              <a:t>]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ily_loose-leaf Binder">
  <a:themeElements>
    <a:clrScheme name="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61A00"/>
      </a:accent4>
      <a:accent5>
        <a:srgbClr val="E3CAB8"/>
      </a:accent5>
      <a:accent6>
        <a:srgbClr val="B82D2D"/>
      </a:accent6>
      <a:hlink>
        <a:srgbClr val="9A7F32"/>
      </a:hlink>
      <a:folHlink>
        <a:srgbClr val="ECA07A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78787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989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4268</Words>
  <Application>Kingsoft Office WPP</Application>
  <PresentationFormat/>
  <Paragraphs>531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Daily_loose-leaf Binder</vt:lpstr>
      <vt:lpstr>Analysis Tools</vt:lpstr>
      <vt:lpstr>PowerPoint 演示文稿</vt:lpstr>
      <vt:lpstr>General Strategy for analysis</vt:lpstr>
      <vt:lpstr>General Strategy for analysis</vt:lpstr>
      <vt:lpstr>The key role</vt:lpstr>
      <vt:lpstr>General Strategy for analysis</vt:lpstr>
      <vt:lpstr>Beautiful_And_Simple_Drawing_Atificer (BASDA)</vt:lpstr>
      <vt:lpstr>Code structure</vt:lpstr>
      <vt:lpstr>YAML format</vt:lpstr>
      <vt:lpstr>input data</vt:lpstr>
      <vt:lpstr>file</vt:lpstr>
      <vt:lpstr>classify</vt:lpstr>
      <vt:lpstr>Event</vt:lpstr>
      <vt:lpstr>observables</vt:lpstr>
      <vt:lpstr>output data</vt:lpstr>
      <vt:lpstr>output data structure</vt:lpstr>
      <vt:lpstr>Diagram</vt:lpstr>
      <vt:lpstr>Root results</vt:lpstr>
      <vt:lpstr>Sensitivity </vt:lpstr>
      <vt:lpstr>new scenario </vt:lpstr>
      <vt:lpstr>characters</vt:lpstr>
      <vt:lpstr>Future</vt:lpstr>
      <vt:lpstr>Conclusion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yancy</dc:creator>
  <cp:lastModifiedBy>yancy</cp:lastModifiedBy>
  <cp:revision>85</cp:revision>
  <cp:lastPrinted>2018-03-26T08:22:34Z</cp:lastPrinted>
  <dcterms:created xsi:type="dcterms:W3CDTF">2018-03-26T08:22:34Z</dcterms:created>
  <dcterms:modified xsi:type="dcterms:W3CDTF">2018-03-26T08:22:34Z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