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3"/>
    <p:sldId id="387" r:id="rId4"/>
    <p:sldId id="285" r:id="rId5"/>
    <p:sldId id="272" r:id="rId6"/>
    <p:sldId id="271" r:id="rId7"/>
    <p:sldId id="273" r:id="rId8"/>
    <p:sldId id="286" r:id="rId9"/>
    <p:sldId id="344" r:id="rId10"/>
    <p:sldId id="257" r:id="rId11"/>
    <p:sldId id="481" r:id="rId12"/>
    <p:sldId id="483" r:id="rId13"/>
    <p:sldId id="258" r:id="rId14"/>
    <p:sldId id="288" r:id="rId15"/>
    <p:sldId id="515" r:id="rId16"/>
    <p:sldId id="516" r:id="rId17"/>
    <p:sldId id="517" r:id="rId18"/>
    <p:sldId id="518" r:id="rId19"/>
    <p:sldId id="519" r:id="rId20"/>
    <p:sldId id="265" r:id="rId21"/>
    <p:sldId id="513" r:id="rId22"/>
    <p:sldId id="321" r:id="rId23"/>
    <p:sldId id="270" r:id="rId2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EB4A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pos="294"/>
        <p:guide pos="5369"/>
        <p:guide orient="horz" pos="2862"/>
        <p:guide pos="2899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2050" name="Title 2049"/>
          <p:cNvSpPr>
            <a:spLocks noGrp="1"/>
          </p:cNvSpPr>
          <p:nvPr>
            <p:ph type="ctrTitle"/>
          </p:nvPr>
        </p:nvSpPr>
        <p:spPr>
          <a:xfrm>
            <a:off x="962025" y="1628775"/>
            <a:ext cx="7772400" cy="14398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800" kern="1200">
                <a:effectLst>
                  <a:outerShdw blurRad="38100" dist="38100" dir="2700000">
                    <a:srgbClr val="000000"/>
                  </a:outerShdw>
                </a:effectLst>
                <a:ea typeface="宋体" charset="-122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2051" name="Subtitle 2050"/>
          <p:cNvSpPr>
            <a:spLocks noGrp="1"/>
          </p:cNvSpPr>
          <p:nvPr>
            <p:ph type="subTitle" idx="1"/>
          </p:nvPr>
        </p:nvSpPr>
        <p:spPr>
          <a:xfrm>
            <a:off x="1647825" y="3738563"/>
            <a:ext cx="640080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b="1" kern="1200">
                <a:solidFill>
                  <a:schemeClr val="bg2"/>
                </a:solidFill>
                <a:ea typeface="宋体" charset="-122"/>
              </a:defRPr>
            </a:lvl1pPr>
            <a:lvl2pPr marL="457200" lvl="1" indent="-4572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2pPr>
            <a:lvl3pPr marL="914400" lvl="2" indent="-9144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3pPr>
            <a:lvl4pPr marL="1371600" lvl="3" indent="-13716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4pPr>
            <a:lvl5pPr marL="1828800" lvl="4" indent="-18288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2052" name="Date Placeholder 2051"/>
          <p:cNvSpPr>
            <a:spLocks noGrp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 altLang="en-US">
              <a:solidFill>
                <a:srgbClr val="A08366"/>
              </a:solidFill>
            </a:endParaRPr>
          </a:p>
        </p:txBody>
      </p:sp>
      <p:sp>
        <p:nvSpPr>
          <p:cNvPr id="2053" name="Footer Placeholder 2052"/>
          <p:cNvSpPr>
            <a:spLocks noGrp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>
              <a:solidFill>
                <a:srgbClr val="A08366"/>
              </a:solidFill>
            </a:endParaRPr>
          </a:p>
        </p:txBody>
      </p:sp>
      <p:sp>
        <p:nvSpPr>
          <p:cNvPr id="2054" name="Slide Number Placeholder 2053"/>
          <p:cNvSpPr>
            <a:spLocks noGrp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fld id="{9A0DB2DC-4C9A-4742-B13C-FB6460FD3503}" type="slidenum">
              <a:rPr lang="zh-CN">
                <a:solidFill>
                  <a:srgbClr val="A08366"/>
                </a:solidFill>
              </a:rPr>
            </a:fld>
            <a:endParaRPr lang="zh-CN">
              <a:solidFill>
                <a:srgbClr val="A08366"/>
              </a:solidFill>
            </a:endParaRPr>
          </a:p>
        </p:txBody>
      </p:sp>
      <p:sp>
        <p:nvSpPr>
          <p:cNvPr id="2055" name="Straight Connector 2054"/>
          <p:cNvSpPr/>
          <p:nvPr/>
        </p:nvSpPr>
        <p:spPr>
          <a:xfrm>
            <a:off x="973138" y="3141663"/>
            <a:ext cx="7775575" cy="0"/>
          </a:xfrm>
          <a:prstGeom prst="line">
            <a:avLst/>
          </a:prstGeom>
          <a:ln w="508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740128" y="406400"/>
            <a:ext cx="1946672" cy="5543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900113" y="406400"/>
            <a:ext cx="5727165" cy="5543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00113" y="1600200"/>
            <a:ext cx="381547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71323" y="1600200"/>
            <a:ext cx="381547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1026" name="Straight Connector 1025"/>
          <p:cNvSpPr/>
          <p:nvPr/>
        </p:nvSpPr>
        <p:spPr>
          <a:xfrm>
            <a:off x="1016000" y="1600200"/>
            <a:ext cx="7747000" cy="0"/>
          </a:xfrm>
          <a:prstGeom prst="line">
            <a:avLst/>
          </a:prstGeom>
          <a:ln w="31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027" name="Date Placeholder 1026"/>
          <p:cNvSpPr>
            <a:spLocks noGrp="1"/>
          </p:cNvSpPr>
          <p:nvPr>
            <p:ph type="dt" sz="half" idx="2"/>
          </p:nvPr>
        </p:nvSpPr>
        <p:spPr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1028" name="Footer Placeholder 1027"/>
          <p:cNvSpPr>
            <a:spLocks noGrp="1"/>
          </p:cNvSpPr>
          <p:nvPr>
            <p:ph type="ftr" sz="quarter" idx="3"/>
          </p:nvPr>
        </p:nvSpPr>
        <p:spPr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1029" name="Slide Number Placeholder 1028"/>
          <p:cNvSpPr>
            <a:spLocks noGrp="1"/>
          </p:cNvSpPr>
          <p:nvPr>
            <p:ph type="sldNum" sz="quarter" idx="4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1030" name="Title 1029"/>
          <p:cNvSpPr>
            <a:spLocks noGrp="1"/>
          </p:cNvSpPr>
          <p:nvPr>
            <p:ph type="title"/>
          </p:nvPr>
        </p:nvSpPr>
        <p:spPr>
          <a:xfrm>
            <a:off x="900113" y="406400"/>
            <a:ext cx="7786687" cy="10128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31" name="Text Placeholder 1030"/>
          <p:cNvSpPr>
            <a:spLocks noGrp="1"/>
          </p:cNvSpPr>
          <p:nvPr>
            <p:ph type="body" idx="1"/>
          </p:nvPr>
        </p:nvSpPr>
        <p:spPr>
          <a:xfrm>
            <a:off x="900113" y="1600200"/>
            <a:ext cx="7786687" cy="43497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4097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lvl="0" algn="ctr"/>
            <a:r>
              <a:rPr lang="x-none" b="0">
                <a:latin typeface="Arial Unicode MS" charset="-122"/>
                <a:ea typeface="Arial Unicode MS" charset="-122"/>
              </a:rPr>
              <a:t>Analysis Tools</a:t>
            </a:r>
            <a:endParaRPr lang="x-none" b="0">
              <a:latin typeface="Arial Unicode MS" charset="-122"/>
              <a:ea typeface="Arial Unicode MS" charset="-122"/>
            </a:endParaRPr>
          </a:p>
        </p:txBody>
      </p:sp>
      <p:sp>
        <p:nvSpPr>
          <p:cNvPr id="4099" name="Subtitle 4098"/>
          <p:cNvSpPr>
            <a:spLocks noGrp="1"/>
          </p:cNvSpPr>
          <p:nvPr>
            <p:ph type="subTitle" idx="1"/>
          </p:nvPr>
        </p:nvSpPr>
        <p:spPr>
          <a:xfrm>
            <a:off x="1331595" y="3716655"/>
            <a:ext cx="7348220" cy="1130300"/>
          </a:xfrm>
        </p:spPr>
        <p:txBody>
          <a:bodyPr anchor="ctr"/>
          <a:p>
            <a:pPr lvl="0" algn="ctr"/>
            <a:r>
              <a:rPr lang="x-none" sz="2400"/>
              <a:t>Beautiful_And_Simple_</a:t>
            </a:r>
            <a:r>
              <a:rPr lang="x-none" sz="2400">
                <a:sym typeface="+mn-ea"/>
              </a:rPr>
              <a:t>Drawing_Atificer</a:t>
            </a:r>
            <a:endParaRPr lang="x-none" sz="2400">
              <a:sym typeface="+mn-ea"/>
            </a:endParaRPr>
          </a:p>
          <a:p>
            <a:pPr lvl="0"/>
            <a:r>
              <a:rPr lang="x-none" sz="2400"/>
              <a:t>(BASDA)</a:t>
            </a:r>
            <a:endParaRPr lang="x-none" sz="2400"/>
          </a:p>
        </p:txBody>
      </p:sp>
      <p:sp>
        <p:nvSpPr>
          <p:cNvPr id="2" name="Subtitle 4098"/>
          <p:cNvSpPr>
            <a:spLocks noGrp="1"/>
          </p:cNvSpPr>
          <p:nvPr/>
        </p:nvSpPr>
        <p:spPr>
          <a:xfrm>
            <a:off x="1403985" y="5012690"/>
            <a:ext cx="734822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3200" b="1" i="0" u="none" kern="1200" baseline="0">
                <a:solidFill>
                  <a:schemeClr val="bg2"/>
                </a:solidFill>
                <a:latin typeface="+mn-lt"/>
                <a:ea typeface="宋体" charset="-122"/>
                <a:cs typeface="+mn-cs"/>
              </a:defRPr>
            </a:lvl1pPr>
            <a:lvl2pPr marL="457200" lvl="1" indent="-4572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8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2pPr>
            <a:lvl3pPr marL="914400" lvl="2" indent="-9144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4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3pPr>
            <a:lvl4pPr marL="1371600" lvl="3" indent="-13716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0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4pPr>
            <a:lvl5pPr marL="1828800" lvl="4" indent="-18288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0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x-none" sz="2400"/>
              <a:t>Yan Wang</a:t>
            </a:r>
            <a:endParaRPr lang="x-none" sz="2400"/>
          </a:p>
          <a:p>
            <a:pPr lvl="0" algn="ctr"/>
            <a:r>
              <a:rPr lang="x-none" sz="1600"/>
              <a:t>11-04-2018</a:t>
            </a:r>
            <a:endParaRPr lang="x-none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485" y="621030"/>
            <a:ext cx="4544060" cy="5897880"/>
          </a:xfrm>
          <a:prstGeom prst="rect">
            <a:avLst/>
          </a:prstGeom>
        </p:spPr>
      </p:pic>
      <p:sp>
        <p:nvSpPr>
          <p:cNvPr id="6146" name="Title 6145" descr="e871a43c347649cea2e8363dead7576f# #矩形 45"/>
          <p:cNvSpPr>
            <a:spLocks noGrp="1"/>
          </p:cNvSpPr>
          <p:nvPr>
            <p:ph type="title"/>
          </p:nvPr>
        </p:nvSpPr>
        <p:spPr>
          <a:xfrm>
            <a:off x="756285" y="189230"/>
            <a:ext cx="3617595" cy="889635"/>
          </a:xfrm>
        </p:spPr>
        <p:txBody>
          <a:bodyPr anchor="ctr"/>
          <a:p>
            <a:r>
              <a:rPr lang="x-none" altLang="en-US" sz="3200" dirty="0"/>
              <a:t>Code structure</a:t>
            </a:r>
            <a:endParaRPr lang="x-none" alt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627630" y="5334635"/>
            <a:ext cx="4324350" cy="49657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627630" y="1485900"/>
            <a:ext cx="4304030" cy="265493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435600" y="1917065"/>
            <a:ext cx="140589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00B050"/>
                </a:solidFill>
              </a:rPr>
              <a:t>I/O system</a:t>
            </a:r>
            <a:endParaRPr lang="x-none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405130"/>
            <a:ext cx="8148955" cy="606234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08400" y="2277110"/>
            <a:ext cx="4398645" cy="358838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779520" y="764540"/>
            <a:ext cx="3600450" cy="143573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212590" y="5876925"/>
            <a:ext cx="3584575" cy="30099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875780" y="4148455"/>
            <a:ext cx="127127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Tested by</a:t>
            </a:r>
            <a:endParaRPr lang="x-none" altLang="en-US">
              <a:solidFill>
                <a:srgbClr val="FF0000"/>
              </a:solidFill>
            </a:endParaRPr>
          </a:p>
          <a:p>
            <a:r>
              <a:rPr lang="x-none" altLang="en-US">
                <a:solidFill>
                  <a:srgbClr val="FF0000"/>
                </a:solidFill>
              </a:rPr>
              <a:t>Shin-ichi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6470" y="1342390"/>
            <a:ext cx="2533650" cy="4539615"/>
          </a:xfrm>
          <a:prstGeom prst="roundRect">
            <a:avLst/>
          </a:prstGeom>
          <a:noFill/>
          <a:ln w="571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171815" y="1988820"/>
            <a:ext cx="670560" cy="1779905"/>
          </a:xfrm>
          <a:prstGeom prst="roundRect">
            <a:avLst/>
          </a:prstGeom>
          <a:noFill/>
          <a:ln w="571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939790" y="1412875"/>
            <a:ext cx="153543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00B050"/>
                </a:solidFill>
              </a:rPr>
              <a:t>only tested </a:t>
            </a:r>
            <a:endParaRPr lang="x-none" altLang="en-US">
              <a:solidFill>
                <a:srgbClr val="00B050"/>
              </a:solidFill>
            </a:endParaRPr>
          </a:p>
          <a:p>
            <a:r>
              <a:rPr lang="x-none" altLang="en-US">
                <a:solidFill>
                  <a:srgbClr val="00B050"/>
                </a:solidFill>
              </a:rPr>
              <a:t>by me</a:t>
            </a:r>
            <a:endParaRPr lang="x-none" altLang="en-US">
              <a:solidFill>
                <a:srgbClr val="00B05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59840" y="3500755"/>
            <a:ext cx="128143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0070C0"/>
                </a:solidFill>
              </a:rPr>
              <a:t>assistant </a:t>
            </a:r>
            <a:endParaRPr lang="x-none" altLang="en-US">
              <a:solidFill>
                <a:srgbClr val="0070C0"/>
              </a:solidFill>
            </a:endParaRPr>
          </a:p>
          <a:p>
            <a:r>
              <a:rPr lang="x-none" altLang="en-US">
                <a:solidFill>
                  <a:srgbClr val="0070C0"/>
                </a:solidFill>
              </a:rPr>
              <a:t>funcitons</a:t>
            </a:r>
            <a:endParaRPr lang="x-none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6145" descr="e871a43c347649cea2e8363dead7576f# #矩形 45"/>
          <p:cNvSpPr>
            <a:spLocks noGrp="1"/>
          </p:cNvSpPr>
          <p:nvPr>
            <p:ph type="title"/>
          </p:nvPr>
        </p:nvSpPr>
        <p:spPr>
          <a:xfrm>
            <a:off x="899795" y="332740"/>
            <a:ext cx="7786370" cy="641985"/>
          </a:xfrm>
        </p:spPr>
        <p:txBody>
          <a:bodyPr anchor="ctr"/>
          <a:p>
            <a:r>
              <a:rPr lang="x-none" altLang="en-US" sz="3200" dirty="0"/>
              <a:t>Code structure</a:t>
            </a:r>
            <a:endParaRPr lang="x-none" altLang="en-US" sz="3200" dirty="0"/>
          </a:p>
        </p:txBody>
      </p:sp>
      <p:grpSp>
        <p:nvGrpSpPr>
          <p:cNvPr id="6159" name="Group 6158"/>
          <p:cNvGrpSpPr/>
          <p:nvPr/>
        </p:nvGrpSpPr>
        <p:grpSpPr>
          <a:xfrm>
            <a:off x="1115695" y="4688840"/>
            <a:ext cx="1103800" cy="705485"/>
            <a:chOff x="0" y="0"/>
            <a:chExt cx="6495" cy="1208"/>
          </a:xfrm>
        </p:grpSpPr>
        <p:sp>
          <p:nvSpPr>
            <p:cNvPr id="6160" name="Rounded Rectangle 6159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pre cuts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161" name="Rounded Rectangle 6160"/>
            <p:cNvSpPr/>
            <p:nvPr/>
          </p:nvSpPr>
          <p:spPr>
            <a:xfrm>
              <a:off x="98" y="0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6162" name="Rounded Rectangle 6161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555875" y="4686657"/>
            <a:ext cx="1103800" cy="709573"/>
            <a:chOff x="0" y="-7"/>
            <a:chExt cx="6495" cy="1215"/>
          </a:xfrm>
        </p:grpSpPr>
        <p:sp>
          <p:nvSpPr>
            <p:cNvPr id="66" name="Rounded Rectangle 65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trainning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995420" y="4686935"/>
            <a:ext cx="1103800" cy="705485"/>
            <a:chOff x="0" y="0"/>
            <a:chExt cx="6495" cy="1208"/>
          </a:xfrm>
        </p:grpSpPr>
        <p:sp>
          <p:nvSpPr>
            <p:cNvPr id="70" name="Rounded Rectangle 69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Add MVA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507990" y="4694555"/>
            <a:ext cx="1103800" cy="705485"/>
            <a:chOff x="0" y="0"/>
            <a:chExt cx="6495" cy="1208"/>
          </a:xfrm>
        </p:grpSpPr>
        <p:sp>
          <p:nvSpPr>
            <p:cNvPr id="74" name="Rounded Rectangle 73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cuts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075170" y="4710152"/>
            <a:ext cx="1103800" cy="709573"/>
            <a:chOff x="0" y="-7"/>
            <a:chExt cx="6495" cy="1215"/>
          </a:xfrm>
        </p:grpSpPr>
        <p:sp>
          <p:nvSpPr>
            <p:cNvPr id="78" name="Rounded Rectangle 77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cut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efficiency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091680" y="5732780"/>
            <a:ext cx="1174931" cy="705485"/>
            <a:chOff x="0" y="0"/>
            <a:chExt cx="6495" cy="1208"/>
          </a:xfrm>
        </p:grpSpPr>
        <p:sp>
          <p:nvSpPr>
            <p:cNvPr id="82" name="Rounded Rectangle 81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draw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distribution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507990" y="5728692"/>
            <a:ext cx="1174931" cy="709573"/>
            <a:chOff x="0" y="-7"/>
            <a:chExt cx="6495" cy="1215"/>
          </a:xfrm>
        </p:grpSpPr>
        <p:sp>
          <p:nvSpPr>
            <p:cNvPr id="86" name="Rounded Rectangle 85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calc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sensitivity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226758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>
            <a:off x="3696970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514794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673163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5400000">
            <a:off x="7493000" y="541718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 rot="10800000">
            <a:off x="6731635" y="587692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 rot="5400000">
            <a:off x="4601845" y="3758565"/>
            <a:ext cx="656590" cy="1004570"/>
          </a:xfrm>
          <a:prstGeom prst="rightArrow">
            <a:avLst>
              <a:gd name="adj1" fmla="val 32364"/>
              <a:gd name="adj2" fmla="val 49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023620" y="668020"/>
            <a:ext cx="7511415" cy="3441700"/>
            <a:chOff x="1531" y="1423"/>
            <a:chExt cx="11829" cy="5420"/>
          </a:xfrm>
        </p:grpSpPr>
        <p:grpSp>
          <p:nvGrpSpPr>
            <p:cNvPr id="6147" name="Group 6146"/>
            <p:cNvGrpSpPr/>
            <p:nvPr/>
          </p:nvGrpSpPr>
          <p:grpSpPr>
            <a:xfrm>
              <a:off x="6519" y="2565"/>
              <a:ext cx="2189" cy="654"/>
              <a:chOff x="0" y="0"/>
              <a:chExt cx="6494" cy="1208"/>
            </a:xfrm>
          </p:grpSpPr>
          <p:sp>
            <p:nvSpPr>
              <p:cNvPr id="6148" name="Rounded Rectangle 6147" descr="56d9d472b0ea4c35a3a3eb31d8eff326# #圆角矩形 217"/>
              <p:cNvSpPr/>
              <p:nvPr/>
            </p:nvSpPr>
            <p:spPr>
              <a:xfrm>
                <a:off x="33" y="0"/>
                <a:ext cx="6460" cy="102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20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path</a:t>
                </a:r>
                <a:endPara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6149" name="Rounded Rectangle 6148"/>
              <p:cNvSpPr/>
              <p:nvPr/>
            </p:nvSpPr>
            <p:spPr>
              <a:xfrm>
                <a:off x="98" y="58"/>
                <a:ext cx="6337" cy="340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600"/>
              </a:p>
            </p:txBody>
          </p:sp>
          <p:sp>
            <p:nvSpPr>
              <p:cNvPr id="6150" name="Rounded Rectangle 6149"/>
              <p:cNvSpPr/>
              <p:nvPr/>
            </p:nvSpPr>
            <p:spPr>
              <a:xfrm>
                <a:off x="0" y="900"/>
                <a:ext cx="6495" cy="30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 sz="1600"/>
              </a:p>
            </p:txBody>
          </p:sp>
        </p:grpSp>
        <p:grpSp>
          <p:nvGrpSpPr>
            <p:cNvPr id="5123" name="Group 5122"/>
            <p:cNvGrpSpPr/>
            <p:nvPr/>
          </p:nvGrpSpPr>
          <p:grpSpPr>
            <a:xfrm>
              <a:off x="2097" y="3467"/>
              <a:ext cx="2324" cy="3291"/>
              <a:chOff x="-2" y="2"/>
              <a:chExt cx="9793" cy="2945"/>
            </a:xfrm>
          </p:grpSpPr>
          <p:sp>
            <p:nvSpPr>
              <p:cNvPr id="5124" name="Rounded Rectangle 5123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5" name="Rounded Rectangle 5124" descr="84e67e446376412aa985c344d175224f# #圆角矩形 202"/>
              <p:cNvSpPr/>
              <p:nvPr/>
            </p:nvSpPr>
            <p:spPr>
              <a:xfrm>
                <a:off x="2" y="640"/>
                <a:ext cx="9727" cy="2016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file name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file events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observable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ym typeface="+mn-ea"/>
                  </a:rPr>
                  <a:t>process 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lvl="0" algn="l" eaLnBrk="1" latinLnBrk="0" hangingPunct="1">
                  <a:buFont typeface="Wingdings" charset="2"/>
                </a:pPr>
                <a:r>
                  <a:rPr lang="x-none" altLang="zh-CN" sz="1400" dirty="0">
                    <a:sym typeface="+mn-ea"/>
                  </a:rPr>
                  <a:t>   classification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5126" name="Rounded Rectangle 5125" descr="84e67e446376412aa985c344d175224f# #圆角矩形 202"/>
              <p:cNvSpPr/>
              <p:nvPr/>
            </p:nvSpPr>
            <p:spPr>
              <a:xfrm>
                <a:off x="13" y="2"/>
                <a:ext cx="9778" cy="53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sz="1600" dirty="0">
                    <a:solidFill>
                      <a:schemeClr val="tx1"/>
                    </a:solidFill>
                    <a:sym typeface="Arial" panose="02080604020202020204" charset="0"/>
                  </a:rPr>
                  <a:t>input root files</a:t>
                </a:r>
                <a:endParaRPr lang="x-none" altLang="zh-CN" sz="16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5127" name="Rounded Rectangle 5126"/>
              <p:cNvSpPr/>
              <p:nvPr/>
            </p:nvSpPr>
            <p:spPr>
              <a:xfrm>
                <a:off x="-2" y="9"/>
                <a:ext cx="9712" cy="305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8" name="Rounded Rectangle 5127"/>
              <p:cNvSpPr/>
              <p:nvPr/>
            </p:nvSpPr>
            <p:spPr>
              <a:xfrm>
                <a:off x="136" y="628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932" y="3472"/>
              <a:ext cx="2392" cy="3370"/>
              <a:chOff x="0" y="0"/>
              <a:chExt cx="9683" cy="2947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ed Rectangle 47" descr="84e67e446376412aa985c344d175224f# #圆角矩形 202"/>
              <p:cNvSpPr/>
              <p:nvPr/>
            </p:nvSpPr>
            <p:spPr>
              <a:xfrm>
                <a:off x="57" y="621"/>
                <a:ext cx="9609" cy="1915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log file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data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figures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observable 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lvl="0" algn="l" eaLnBrk="1" latinLnBrk="0" hangingPunct="1">
                  <a:buFont typeface="Wingdings" charset="2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     files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49" name="Rounded Rectangle 48" descr="84e67e446376412aa985c344d175224f# #圆角矩形 202"/>
              <p:cNvSpPr/>
              <p:nvPr/>
            </p:nvSpPr>
            <p:spPr>
              <a:xfrm>
                <a:off x="0" y="0"/>
                <a:ext cx="9666" cy="52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sz="1600" dirty="0">
                    <a:solidFill>
                      <a:schemeClr val="tx1"/>
                    </a:solidFill>
                    <a:sym typeface="Arial" panose="02080604020202020204" charset="0"/>
                  </a:rPr>
                  <a:t>output setting</a:t>
                </a:r>
                <a:endParaRPr lang="x-none" altLang="zh-CN" sz="16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" y="0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100" y="614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766" y="3474"/>
              <a:ext cx="5230" cy="3369"/>
              <a:chOff x="0" y="1"/>
              <a:chExt cx="21171" cy="2946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ounded Rectangle 53" descr="84e67e446376412aa985c344d175224f# #圆角矩形 202"/>
              <p:cNvSpPr/>
              <p:nvPr/>
            </p:nvSpPr>
            <p:spPr>
              <a:xfrm>
                <a:off x="11562" y="622"/>
                <a:ext cx="9609" cy="1915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figure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table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ym typeface="+mn-ea"/>
                  </a:rPr>
                  <a:t>scenario</a:t>
                </a:r>
                <a:endParaRPr lang="x-none" altLang="zh-CN" sz="1400" dirty="0">
                  <a:sym typeface="+mn-ea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ym typeface="+mn-ea"/>
                  </a:rPr>
                  <a:t>different 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lvl="0" algn="l" eaLnBrk="1" latinLnBrk="0" hangingPunct="1">
                  <a:buFont typeface="Wingdings" charset="2"/>
                </a:pPr>
                <a:r>
                  <a:rPr lang="x-none" altLang="zh-CN" sz="1400" dirty="0">
                    <a:sym typeface="+mn-ea"/>
                  </a:rPr>
                  <a:t>signal property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55" name="Rounded Rectangle 54" descr="84e67e446376412aa985c344d175224f# #圆角矩形 202"/>
              <p:cNvSpPr/>
              <p:nvPr/>
            </p:nvSpPr>
            <p:spPr>
              <a:xfrm>
                <a:off x="11505" y="1"/>
                <a:ext cx="9666" cy="52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advanced 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  <a:p>
                <a:pPr marL="22225" lvl="0" indent="0" algn="ctr"/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setting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11556" y="1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1605" y="621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662" y="3481"/>
              <a:ext cx="5530" cy="3361"/>
              <a:chOff x="-11001" y="8"/>
              <a:chExt cx="20684" cy="2939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0" y="2334"/>
                <a:ext cx="9683" cy="613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ounded Rectangle 59" descr="84e67e446376412aa985c344d175224f# #圆角矩形 202"/>
              <p:cNvSpPr/>
              <p:nvPr/>
            </p:nvSpPr>
            <p:spPr>
              <a:xfrm>
                <a:off x="-10950" y="629"/>
                <a:ext cx="9609" cy="1915"/>
              </a:xfrm>
              <a:prstGeom prst="roundRect">
                <a:avLst>
                  <a:gd name="adj" fmla="val 7431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cut order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sensitivity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  <a:p>
                <a:pPr marL="342900" lvl="0" indent="-342900" algn="l" eaLnBrk="1" latinLnBrk="0" hangingPunct="1">
                  <a:buFont typeface="Wingdings" charset="2"/>
                  <a:buAutoNum type="arabicPeriod"/>
                </a:pPr>
                <a:r>
                  <a:rPr lang="x-none" altLang="zh-CN" sz="14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</a:rPr>
                  <a:t>working flow</a:t>
                </a:r>
                <a:endPara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endParaRPr>
              </a:p>
            </p:txBody>
          </p:sp>
          <p:sp>
            <p:nvSpPr>
              <p:cNvPr id="61" name="Rounded Rectangle 60" descr="84e67e446376412aa985c344d175224f# #圆角矩形 202"/>
              <p:cNvSpPr/>
              <p:nvPr/>
            </p:nvSpPr>
            <p:spPr>
              <a:xfrm>
                <a:off x="-10913" y="27"/>
                <a:ext cx="9666" cy="525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22225" lvl="0" indent="0" algn="ctr"/>
                <a:r>
                  <a:rPr lang="x-none" altLang="zh-CN" sz="16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 flow</a:t>
                </a:r>
                <a:endParaRPr lang="x-none" altLang="zh-CN" sz="16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-11001" y="8"/>
                <a:ext cx="9743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-10915" y="628"/>
                <a:ext cx="9512" cy="278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Line 35"/>
            <p:cNvSpPr/>
            <p:nvPr/>
          </p:nvSpPr>
          <p:spPr>
            <a:xfrm rot="14400000" flipV="1">
              <a:off x="9290" y="2377"/>
              <a:ext cx="1306" cy="1655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7" name="Line 35"/>
            <p:cNvSpPr/>
            <p:nvPr/>
          </p:nvSpPr>
          <p:spPr>
            <a:xfrm rot="12720000" flipV="1">
              <a:off x="6463" y="2824"/>
              <a:ext cx="803" cy="876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8" name="Line 35"/>
            <p:cNvSpPr/>
            <p:nvPr/>
          </p:nvSpPr>
          <p:spPr>
            <a:xfrm rot="15540000" flipV="1">
              <a:off x="8371" y="2670"/>
              <a:ext cx="488" cy="1173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9" name="Line 35"/>
            <p:cNvSpPr/>
            <p:nvPr/>
          </p:nvSpPr>
          <p:spPr>
            <a:xfrm rot="13320000" flipV="1">
              <a:off x="4751" y="2449"/>
              <a:ext cx="1306" cy="1655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 rot="20340000">
              <a:off x="9905" y="1423"/>
              <a:ext cx="1738" cy="1111"/>
              <a:chOff x="0" y="0"/>
              <a:chExt cx="6495" cy="1208"/>
            </a:xfrm>
          </p:grpSpPr>
          <p:sp>
            <p:nvSpPr>
              <p:cNvPr id="3" name="Rounded Rectangle 2" descr="56d9d472b0ea4c35a3a3eb31d8eff326# #圆角矩形 217"/>
              <p:cNvSpPr/>
              <p:nvPr/>
            </p:nvSpPr>
            <p:spPr>
              <a:xfrm>
                <a:off x="33" y="0"/>
                <a:ext cx="6460" cy="102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YAML </a:t>
                </a:r>
                <a:endPara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  <a:p>
                <a:pPr marL="0" lvl="0" indent="0" algn="ctr"/>
                <a:r>
                  <a: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format</a:t>
                </a:r>
                <a:endPara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98" y="58"/>
                <a:ext cx="6337" cy="340"/>
              </a:xfrm>
              <a:prstGeom prst="roundRect">
                <a:avLst>
                  <a:gd name="adj" fmla="val 32352"/>
                </a:avLst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40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0" y="900"/>
                <a:ext cx="6495" cy="30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 sz="1400"/>
              </a:p>
            </p:txBody>
          </p:sp>
        </p:grpSp>
        <p:sp>
          <p:nvSpPr>
            <p:cNvPr id="6" name="Right Arrow 5"/>
            <p:cNvSpPr/>
            <p:nvPr/>
          </p:nvSpPr>
          <p:spPr>
            <a:xfrm rot="20340000">
              <a:off x="9175" y="2185"/>
              <a:ext cx="480" cy="3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31" y="2454"/>
              <a:ext cx="11829" cy="398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972185" y="4594225"/>
            <a:ext cx="7552055" cy="1927225"/>
          </a:xfrm>
          <a:prstGeom prst="rect">
            <a:avLst/>
          </a:prstGeom>
          <a:noFill/>
          <a:ln>
            <a:solidFill>
              <a:schemeClr val="accent4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15695" y="1268730"/>
            <a:ext cx="1237615" cy="579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32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input</a:t>
            </a:r>
            <a:endParaRPr lang="x-none" altLang="en-US" sz="32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9840" y="5661025"/>
            <a:ext cx="2294890" cy="579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32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operation</a:t>
            </a:r>
            <a:endParaRPr lang="x-none" altLang="en-US" sz="32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5" name="PubChord"/>
          <p:cNvSpPr>
            <a:spLocks noEditPoints="1"/>
          </p:cNvSpPr>
          <p:nvPr/>
        </p:nvSpPr>
        <p:spPr>
          <a:xfrm rot="18900000">
            <a:off x="5368290" y="3890645"/>
            <a:ext cx="1262063" cy="1263650"/>
          </a:xfrm>
          <a:custGeom>
            <a:avLst/>
            <a:gdLst>
              <a:gd name="A1" fmla="val -7490558"/>
              <a:gd name="A2" fmla="val 2121781"/>
              <a:gd name="G0" fmla="+- 0 0 0"/>
              <a:gd name="G1" fmla="sin 10800 A1"/>
              <a:gd name="G2" fmla="cos 10800 A1"/>
              <a:gd name="G3" fmla="sin 10800 A2"/>
              <a:gd name="G4" fmla="cos 10800 A2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pin G5 G7 0"/>
              <a:gd name="G11" fmla="pin G6 G8 0"/>
            </a:gdLst>
            <a:ahLst/>
            <a:cxnLst>
              <a:cxn ang="0">
                <a:pos x="G6" y="G5"/>
              </a:cxn>
              <a:cxn ang="0">
                <a:pos x="G11" y="G10"/>
              </a:cxn>
              <a:cxn ang="0">
                <a:pos x="G8" y="G7"/>
              </a:cxn>
            </a:cxnLst>
            <a:pathLst>
              <a:path w="21600" h="21600">
                <a:moveTo>
                  <a:pt x="4630" y="1936"/>
                </a:moveTo>
                <a:arcTo wR="10800" hR="10800" stAng="-7490708" swAng="-11987578"/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grpSp>
        <p:nvGrpSpPr>
          <p:cNvPr id="7190" name="Group 7189"/>
          <p:cNvGrpSpPr/>
          <p:nvPr/>
        </p:nvGrpSpPr>
        <p:grpSpPr>
          <a:xfrm>
            <a:off x="5362576" y="3860800"/>
            <a:ext cx="1291263" cy="1435735"/>
            <a:chOff x="-2" y="0"/>
            <a:chExt cx="2035" cy="2260"/>
          </a:xfrm>
        </p:grpSpPr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-2" y="567"/>
              <a:ext cx="2035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1400" b="1">
                  <a:latin typeface="Arial" panose="02080604020202020204" charset="0"/>
                  <a:ea typeface="微软繁黑体" pitchFamily="2" charset="-122"/>
                </a:rPr>
                <a:t>observable</a:t>
              </a:r>
              <a:endParaRPr lang="x-none" sz="14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sp>
        <p:nvSpPr>
          <p:cNvPr id="7170" name="Title 7169" descr="dc2d5118a1124d349b63e8c9025f6cd2# #矩形 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input data</a:t>
            </a:r>
            <a:endParaRPr lang="x-none" altLang="en-US" sz="3200" dirty="0"/>
          </a:p>
        </p:txBody>
      </p:sp>
      <p:sp>
        <p:nvSpPr>
          <p:cNvPr id="7171" name="AutoShape 19"/>
          <p:cNvSpPr/>
          <p:nvPr/>
        </p:nvSpPr>
        <p:spPr>
          <a:xfrm>
            <a:off x="313150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classify input</a:t>
            </a:r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files into </a:t>
            </a:r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different </a:t>
            </a:r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subjects </a:t>
            </a:r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by name</a:t>
            </a:r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2" name="AutoShape 19"/>
          <p:cNvSpPr/>
          <p:nvPr/>
        </p:nvSpPr>
        <p:spPr>
          <a:xfrm>
            <a:off x="5291455" y="1628775"/>
            <a:ext cx="1590675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en-US" dirty="0"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sym typeface="Arial" panose="02080604020202020204" charset="0"/>
              </a:rPr>
              <a:t>observable's</a:t>
            </a:r>
            <a:endParaRPr lang="x-none" altLang="en-US" dirty="0"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name,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cut,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figure setting,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...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</p:txBody>
      </p:sp>
      <p:sp>
        <p:nvSpPr>
          <p:cNvPr id="7173" name="AutoShape 19"/>
          <p:cNvSpPr/>
          <p:nvPr/>
        </p:nvSpPr>
        <p:spPr>
          <a:xfrm>
            <a:off x="7235825" y="1628775"/>
            <a:ext cx="1589088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which cut,</a:t>
            </a:r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cut order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4" name="AutoShape 19"/>
          <p:cNvSpPr/>
          <p:nvPr/>
        </p:nvSpPr>
        <p:spPr>
          <a:xfrm>
            <a:off x="97123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input root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 files for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analysis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grpSp>
        <p:nvGrpSpPr>
          <p:cNvPr id="7176" name="Group 7175"/>
          <p:cNvGrpSpPr/>
          <p:nvPr/>
        </p:nvGrpSpPr>
        <p:grpSpPr>
          <a:xfrm>
            <a:off x="3276600" y="378936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112" y="679"/>
              <a:ext cx="1616" cy="10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 algn="l"/>
              <a:r>
                <a:rPr lang="x-none" altLang="zh-CN" dirty="0">
                  <a:sym typeface="+mn-ea"/>
                </a:rPr>
                <a:t>classify</a:t>
              </a:r>
              <a:endParaRPr lang="x-none" altLang="zh-CN" b="1" dirty="0">
                <a:latin typeface="Arial" panose="02080604020202020204" charset="0"/>
                <a:ea typeface="微软繁黑体" pitchFamily="2" charset="-122"/>
                <a:sym typeface="+mn-ea"/>
              </a:endParaRPr>
            </a:p>
            <a:p>
              <a:pPr lvl="0"/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83" name="Group 7182"/>
          <p:cNvGrpSpPr/>
          <p:nvPr/>
        </p:nvGrpSpPr>
        <p:grpSpPr>
          <a:xfrm>
            <a:off x="1116013" y="3860800"/>
            <a:ext cx="1243012" cy="1435735"/>
            <a:chOff x="0" y="0"/>
            <a:chExt cx="1958" cy="2261"/>
          </a:xfrm>
        </p:grpSpPr>
        <p:sp>
          <p:nvSpPr>
            <p:cNvPr id="7184" name="Oval 7183"/>
            <p:cNvSpPr/>
            <p:nvPr/>
          </p:nvSpPr>
          <p:spPr>
            <a:xfrm>
              <a:off x="43" y="147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5" name="Oval 7184"/>
            <p:cNvSpPr/>
            <p:nvPr/>
          </p:nvSpPr>
          <p:spPr>
            <a:xfrm>
              <a:off x="0" y="1"/>
              <a:ext cx="1958" cy="195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6" name="PubChord"/>
            <p:cNvSpPr>
              <a:spLocks noEditPoints="1"/>
            </p:cNvSpPr>
            <p:nvPr/>
          </p:nvSpPr>
          <p:spPr>
            <a:xfrm rot="18900000">
              <a:off x="2" y="0"/>
              <a:ext cx="1950" cy="1945"/>
            </a:xfrm>
            <a:custGeom>
              <a:avLst/>
              <a:gdLst>
                <a:gd name="A1" fmla="val -10304160"/>
                <a:gd name="A2" fmla="val 4812516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12" y="9248"/>
                  </a:moveTo>
                  <a:arcTo wR="10800" hR="10800" stAng="-10303956" swAng="-648335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7" name="Oval 7186"/>
            <p:cNvSpPr/>
            <p:nvPr/>
          </p:nvSpPr>
          <p:spPr>
            <a:xfrm>
              <a:off x="170" y="1281"/>
              <a:ext cx="1612" cy="43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8" name="Oval 7187"/>
            <p:cNvSpPr/>
            <p:nvPr/>
          </p:nvSpPr>
          <p:spPr>
            <a:xfrm>
              <a:off x="442" y="8"/>
              <a:ext cx="1080" cy="843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9" name="Text Box 7188"/>
            <p:cNvSpPr txBox="1"/>
            <p:nvPr/>
          </p:nvSpPr>
          <p:spPr>
            <a:xfrm>
              <a:off x="453" y="651"/>
              <a:ext cx="100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file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6" name="Group 7195"/>
          <p:cNvGrpSpPr/>
          <p:nvPr/>
        </p:nvGrpSpPr>
        <p:grpSpPr>
          <a:xfrm>
            <a:off x="7451725" y="3860800"/>
            <a:ext cx="1280160" cy="1435735"/>
            <a:chOff x="0" y="0"/>
            <a:chExt cx="2015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14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0" y="794"/>
              <a:ext cx="488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 algn="l"/>
              <a:endParaRPr lang="x-none" altLang="zh-CN" sz="1400" b="1" dirty="0">
                <a:latin typeface="Arial" panose="02080604020202020204" charset="0"/>
                <a:ea typeface="微软繁黑体" pitchFamily="2" charset="-122"/>
                <a:sym typeface="+mn-ea"/>
              </a:endParaRPr>
            </a:p>
          </p:txBody>
        </p:sp>
      </p:grpSp>
      <p:sp>
        <p:nvSpPr>
          <p:cNvPr id="7203" name="Right Arrow 7202"/>
          <p:cNvSpPr/>
          <p:nvPr/>
        </p:nvSpPr>
        <p:spPr>
          <a:xfrm>
            <a:off x="2339975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4" name="Right Arrow 7203"/>
          <p:cNvSpPr/>
          <p:nvPr/>
        </p:nvSpPr>
        <p:spPr>
          <a:xfrm>
            <a:off x="4356100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5" name="Right Arrow 7204"/>
          <p:cNvSpPr/>
          <p:nvPr/>
        </p:nvSpPr>
        <p:spPr>
          <a:xfrm>
            <a:off x="6516688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811770" y="4436745"/>
            <a:ext cx="54292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cut</a:t>
            </a:r>
            <a:endParaRPr lang="x-none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10" y="2996565"/>
            <a:ext cx="2007235" cy="1012825"/>
          </a:xfrm>
        </p:spPr>
        <p:txBody>
          <a:bodyPr/>
          <a:p>
            <a:r>
              <a:rPr lang="x-none" altLang="en-US"/>
              <a:t>output</a:t>
            </a:r>
            <a:endParaRPr lang="x-none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7169" descr="dc2d5118a1124d349b63e8c9025f6cd2# #矩形 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output data</a:t>
            </a:r>
            <a:endParaRPr lang="x-none" altLang="en-US" sz="3200" dirty="0"/>
          </a:p>
        </p:txBody>
      </p:sp>
      <p:sp>
        <p:nvSpPr>
          <p:cNvPr id="7172" name="AutoShape 19"/>
          <p:cNvSpPr/>
          <p:nvPr/>
        </p:nvSpPr>
        <p:spPr>
          <a:xfrm>
            <a:off x="5219700" y="1628775"/>
            <a:ext cx="1590675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en-US" sz="1600" dirty="0">
                <a:sym typeface="Arial" panose="02080604020202020204" charset="0"/>
              </a:rPr>
              <a:t>origin/</a:t>
            </a:r>
            <a:endParaRPr lang="x-none" altLang="en-US" sz="1600" dirty="0"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sz="1600" dirty="0">
                <a:sym typeface="Arial" panose="02080604020202020204" charset="0"/>
              </a:rPr>
              <a:t>before cuts/</a:t>
            </a:r>
            <a:endParaRPr lang="x-none" altLang="en-US" sz="1600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sz="1600" dirty="0">
                <a:sym typeface="Arial" panose="02080604020202020204" charset="0"/>
              </a:rPr>
              <a:t>after cuts/</a:t>
            </a:r>
            <a:endParaRPr lang="x-none" altLang="en-US" sz="1600" dirty="0"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sz="1600" dirty="0">
                <a:sym typeface="Arial" panose="02080604020202020204" charset="0"/>
              </a:rPr>
              <a:t>final  </a:t>
            </a:r>
            <a:endParaRPr lang="x-none" altLang="en-US" sz="1600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sz="1600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plots for </a:t>
            </a:r>
            <a:endParaRPr lang="x-none" altLang="en-US" sz="1600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sz="1600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each processes</a:t>
            </a:r>
            <a:endParaRPr lang="x-none" altLang="en-US" sz="1600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sz="1600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&amp;</a:t>
            </a:r>
            <a:endParaRPr lang="x-none" altLang="en-US" sz="1600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sz="1600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different sorts</a:t>
            </a:r>
            <a:endParaRPr lang="x-none" altLang="en-US" sz="1600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endParaRPr lang="x-none" altLang="en-US" sz="1600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</p:txBody>
      </p:sp>
      <p:sp>
        <p:nvSpPr>
          <p:cNvPr id="7174" name="AutoShape 19"/>
          <p:cNvSpPr/>
          <p:nvPr/>
        </p:nvSpPr>
        <p:spPr>
          <a:xfrm>
            <a:off x="973138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all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input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parameters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&amp;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running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information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5" name="PubChord"/>
          <p:cNvSpPr>
            <a:spLocks noEditPoints="1"/>
          </p:cNvSpPr>
          <p:nvPr/>
        </p:nvSpPr>
        <p:spPr>
          <a:xfrm rot="18900000">
            <a:off x="5292725" y="3860800"/>
            <a:ext cx="1262063" cy="1263650"/>
          </a:xfrm>
          <a:custGeom>
            <a:avLst/>
            <a:gdLst>
              <a:gd name="A1" fmla="val -7490558"/>
              <a:gd name="A2" fmla="val 2121781"/>
              <a:gd name="G0" fmla="+- 0 0 0"/>
              <a:gd name="G1" fmla="sin 10800 A1"/>
              <a:gd name="G2" fmla="cos 10800 A1"/>
              <a:gd name="G3" fmla="sin 10800 A2"/>
              <a:gd name="G4" fmla="cos 10800 A2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pin G5 G7 0"/>
              <a:gd name="G11" fmla="pin G6 G8 0"/>
            </a:gdLst>
            <a:ahLst/>
            <a:cxnLst>
              <a:cxn ang="0">
                <a:pos x="G6" y="G5"/>
              </a:cxn>
              <a:cxn ang="0">
                <a:pos x="G11" y="G10"/>
              </a:cxn>
              <a:cxn ang="0">
                <a:pos x="G8" y="G7"/>
              </a:cxn>
            </a:cxnLst>
            <a:pathLst>
              <a:path w="21600" h="21600">
                <a:moveTo>
                  <a:pt x="4630" y="1936"/>
                </a:moveTo>
                <a:arcTo wR="10800" hR="10800" stAng="-7490708" swAng="-11987578"/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grpSp>
        <p:nvGrpSpPr>
          <p:cNvPr id="7176" name="Group 7175"/>
          <p:cNvGrpSpPr/>
          <p:nvPr/>
        </p:nvGrpSpPr>
        <p:grpSpPr>
          <a:xfrm>
            <a:off x="3276600" y="378936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339" y="679"/>
              <a:ext cx="1305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data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83" name="Group 7182"/>
          <p:cNvGrpSpPr/>
          <p:nvPr/>
        </p:nvGrpSpPr>
        <p:grpSpPr>
          <a:xfrm>
            <a:off x="1116013" y="3860800"/>
            <a:ext cx="1243012" cy="1435735"/>
            <a:chOff x="0" y="0"/>
            <a:chExt cx="1958" cy="2261"/>
          </a:xfrm>
        </p:grpSpPr>
        <p:sp>
          <p:nvSpPr>
            <p:cNvPr id="7184" name="Oval 7183"/>
            <p:cNvSpPr/>
            <p:nvPr/>
          </p:nvSpPr>
          <p:spPr>
            <a:xfrm>
              <a:off x="43" y="147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5" name="Oval 7184"/>
            <p:cNvSpPr/>
            <p:nvPr/>
          </p:nvSpPr>
          <p:spPr>
            <a:xfrm>
              <a:off x="0" y="1"/>
              <a:ext cx="1958" cy="195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6" name="PubChord"/>
            <p:cNvSpPr>
              <a:spLocks noEditPoints="1"/>
            </p:cNvSpPr>
            <p:nvPr/>
          </p:nvSpPr>
          <p:spPr>
            <a:xfrm rot="18900000">
              <a:off x="2" y="0"/>
              <a:ext cx="1950" cy="1945"/>
            </a:xfrm>
            <a:custGeom>
              <a:avLst/>
              <a:gdLst>
                <a:gd name="A1" fmla="val -10304160"/>
                <a:gd name="A2" fmla="val 4812516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12" y="9248"/>
                  </a:moveTo>
                  <a:arcTo wR="10800" hR="10800" stAng="-10303956" swAng="-648335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7" name="Oval 7186"/>
            <p:cNvSpPr/>
            <p:nvPr/>
          </p:nvSpPr>
          <p:spPr>
            <a:xfrm>
              <a:off x="170" y="1281"/>
              <a:ext cx="1612" cy="43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8" name="Oval 7187"/>
            <p:cNvSpPr/>
            <p:nvPr/>
          </p:nvSpPr>
          <p:spPr>
            <a:xfrm>
              <a:off x="442" y="8"/>
              <a:ext cx="1080" cy="843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9" name="Text Box 7188"/>
            <p:cNvSpPr txBox="1"/>
            <p:nvPr/>
          </p:nvSpPr>
          <p:spPr>
            <a:xfrm>
              <a:off x="453" y="651"/>
              <a:ext cx="986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log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0" name="Group 7189"/>
          <p:cNvGrpSpPr/>
          <p:nvPr/>
        </p:nvGrpSpPr>
        <p:grpSpPr>
          <a:xfrm>
            <a:off x="5292725" y="3860800"/>
            <a:ext cx="1278573" cy="1435735"/>
            <a:chOff x="0" y="0"/>
            <a:chExt cx="2015" cy="2260"/>
          </a:xfrm>
        </p:grpSpPr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112" y="680"/>
              <a:ext cx="187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figures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6" name="Group 7195"/>
          <p:cNvGrpSpPr/>
          <p:nvPr/>
        </p:nvGrpSpPr>
        <p:grpSpPr>
          <a:xfrm>
            <a:off x="7451725" y="3860800"/>
            <a:ext cx="1280796" cy="1435735"/>
            <a:chOff x="0" y="0"/>
            <a:chExt cx="2016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6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113" y="794"/>
              <a:ext cx="1903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b="1">
                  <a:latin typeface="Arial" panose="02080604020202020204" charset="0"/>
                  <a:ea typeface="微软繁黑体" pitchFamily="2" charset="-122"/>
                </a:rPr>
                <a:t>root file</a:t>
              </a:r>
              <a:endParaRPr lang="x-none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sp>
        <p:nvSpPr>
          <p:cNvPr id="7203" name="Right Arrow 7202"/>
          <p:cNvSpPr/>
          <p:nvPr/>
        </p:nvSpPr>
        <p:spPr>
          <a:xfrm>
            <a:off x="2339975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4" name="Right Arrow 7203"/>
          <p:cNvSpPr/>
          <p:nvPr/>
        </p:nvSpPr>
        <p:spPr>
          <a:xfrm>
            <a:off x="4356100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5" name="Right Arrow 7204"/>
          <p:cNvSpPr/>
          <p:nvPr/>
        </p:nvSpPr>
        <p:spPr>
          <a:xfrm>
            <a:off x="6516688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171" name="AutoShape 19"/>
          <p:cNvSpPr/>
          <p:nvPr/>
        </p:nvSpPr>
        <p:spPr>
          <a:xfrm>
            <a:off x="313150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cut efficiency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table,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&amp;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sensitivity </a:t>
            </a:r>
            <a:endParaRPr lang="x-none" altLang="zh-CN" sz="1600" dirty="0"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results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3" name="AutoShape 19"/>
          <p:cNvSpPr/>
          <p:nvPr/>
        </p:nvSpPr>
        <p:spPr>
          <a:xfrm>
            <a:off x="7235825" y="1628775"/>
            <a:ext cx="1589088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root file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after cuts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on different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levels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(pre cuts,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all cuts,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 w/o MVA vars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...)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99795" y="5300980"/>
            <a:ext cx="8121015" cy="1158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225" lvl="0" indent="0" algn="l" eaLnBrk="1" latinLnBrk="0" hangingPunct="1"/>
            <a:r>
              <a:rPr lang="x-none" dirty="0">
                <a:sym typeface="+mn-ea"/>
              </a:rPr>
              <a:t>all temporary data are preserved for reuse.</a:t>
            </a:r>
            <a:endParaRPr lang="x-none" dirty="0">
              <a:sym typeface="+mn-ea"/>
            </a:endParaRPr>
          </a:p>
          <a:p>
            <a:pPr marL="22225" lvl="0" indent="0" algn="l" eaLnBrk="1" latinLnBrk="0" hangingPunct="1"/>
            <a:r>
              <a:rPr lang="x-none"/>
              <a:t>for my light-higgs analysis: </a:t>
            </a:r>
            <a:endParaRPr lang="x-none"/>
          </a:p>
          <a:p>
            <a:pPr marL="22225" lvl="0" indent="0" algn="l" eaLnBrk="1" latinLnBrk="0" hangingPunct="1"/>
            <a:r>
              <a:rPr lang="x-none"/>
              <a:t>    </a:t>
            </a:r>
            <a:r>
              <a:rPr lang="x-none" sz="1600"/>
              <a:t> 23 higgs mass banchmark points, with four polarized results (--,-+,+-,++),</a:t>
            </a:r>
            <a:endParaRPr lang="x-none" sz="1600"/>
          </a:p>
          <a:p>
            <a:pPr marL="22225" lvl="0" indent="0" algn="l" eaLnBrk="1" latinLnBrk="0" hangingPunct="1"/>
            <a:r>
              <a:rPr lang="x-none" sz="1600"/>
              <a:t>      total output takes 8.3G hard-disk space</a:t>
            </a:r>
            <a:endParaRPr lang="x-none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76" name="Group 7175"/>
          <p:cNvGrpSpPr/>
          <p:nvPr/>
        </p:nvGrpSpPr>
        <p:grpSpPr>
          <a:xfrm>
            <a:off x="979170" y="25241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339" y="679"/>
              <a:ext cx="1305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data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0" y="2276475"/>
            <a:ext cx="4599940" cy="302831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5363845" y="3356610"/>
            <a:ext cx="431800" cy="14478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723890" y="2780665"/>
            <a:ext cx="350012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cut efficiency table</a:t>
            </a:r>
            <a:r>
              <a:rPr lang="x-none" altLang="en-US">
                <a:solidFill>
                  <a:schemeClr val="tx1"/>
                </a:solidFill>
              </a:rPr>
              <a:t> with "</a:t>
            </a:r>
            <a:r>
              <a:rPr lang="x-none" altLang="en-US">
                <a:solidFill>
                  <a:srgbClr val="FF0000"/>
                </a:solidFill>
              </a:rPr>
              <a:t>Tex format</a:t>
            </a:r>
            <a:r>
              <a:rPr lang="x-none" altLang="en-US">
                <a:solidFill>
                  <a:schemeClr val="tx1"/>
                </a:solidFill>
              </a:rPr>
              <a:t>", 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directly used in latex file </a:t>
            </a:r>
            <a:endParaRPr lang="x-none" alt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545" y="4364990"/>
            <a:ext cx="2470150" cy="213169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307580" y="3716655"/>
            <a:ext cx="0" cy="5759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3575" y="1772920"/>
            <a:ext cx="5542915" cy="368554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2987675" y="2996565"/>
            <a:ext cx="648335" cy="2159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1475740" y="2636520"/>
            <a:ext cx="1426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all channel</a:t>
            </a:r>
            <a:endParaRPr lang="x-none" alt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203575" y="5084445"/>
            <a:ext cx="432435" cy="3600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619885" y="5588635"/>
            <a:ext cx="4191635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/>
              <a:t>all sorts in one figure </a:t>
            </a:r>
            <a:r>
              <a:rPr lang="x-none" altLang="en-US" dirty="0">
                <a:sym typeface="+mn-ea"/>
              </a:rPr>
              <a:t> (png format)</a:t>
            </a:r>
            <a:endParaRPr lang="x-none" altLang="en-US" dirty="0"/>
          </a:p>
          <a:p>
            <a:endParaRPr lang="x-none" altLang="en-US"/>
          </a:p>
        </p:txBody>
      </p:sp>
      <p:grpSp>
        <p:nvGrpSpPr>
          <p:cNvPr id="7190" name="Group 7189"/>
          <p:cNvGrpSpPr/>
          <p:nvPr/>
        </p:nvGrpSpPr>
        <p:grpSpPr>
          <a:xfrm>
            <a:off x="970915" y="251460"/>
            <a:ext cx="1278573" cy="1435735"/>
            <a:chOff x="0" y="0"/>
            <a:chExt cx="2015" cy="2260"/>
          </a:xfrm>
        </p:grpSpPr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112" y="680"/>
              <a:ext cx="187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figures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2273935"/>
            <a:ext cx="4726940" cy="32175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515735" y="2276475"/>
            <a:ext cx="2223770" cy="176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root format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after cuts in different level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can be used independently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315710" y="4364990"/>
            <a:ext cx="2495550" cy="176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events after all cuts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all distributions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adjust diagrams directly</a:t>
            </a:r>
            <a:endParaRPr lang="x-none" altLang="en-US"/>
          </a:p>
        </p:txBody>
      </p:sp>
      <p:sp>
        <p:nvSpPr>
          <p:cNvPr id="6" name="Right Arrow 5"/>
          <p:cNvSpPr/>
          <p:nvPr/>
        </p:nvSpPr>
        <p:spPr>
          <a:xfrm rot="1560000">
            <a:off x="5758180" y="5054600"/>
            <a:ext cx="586105" cy="28829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21300000">
            <a:off x="5591175" y="3106420"/>
            <a:ext cx="870585" cy="3028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96" name="Group 7195"/>
          <p:cNvGrpSpPr/>
          <p:nvPr/>
        </p:nvGrpSpPr>
        <p:grpSpPr>
          <a:xfrm>
            <a:off x="1042670" y="260985"/>
            <a:ext cx="1282066" cy="1435735"/>
            <a:chOff x="0" y="0"/>
            <a:chExt cx="2018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6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115" y="793"/>
              <a:ext cx="1903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b="1">
                  <a:latin typeface="Arial" panose="02080604020202020204" charset="0"/>
                  <a:ea typeface="微软繁黑体" pitchFamily="2" charset="-122"/>
                </a:rPr>
                <a:t>root file</a:t>
              </a:r>
              <a:endParaRPr lang="x-none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未知"/>
          <p:cNvSpPr/>
          <p:nvPr/>
        </p:nvSpPr>
        <p:spPr>
          <a:xfrm rot="12960000">
            <a:off x="3570605" y="3891280"/>
            <a:ext cx="1770380" cy="211137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" name="未知"/>
          <p:cNvSpPr/>
          <p:nvPr/>
        </p:nvSpPr>
        <p:spPr>
          <a:xfrm rot="8700000">
            <a:off x="4759325" y="3484880"/>
            <a:ext cx="1724660" cy="245681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7" name="未知"/>
          <p:cNvSpPr/>
          <p:nvPr/>
        </p:nvSpPr>
        <p:spPr>
          <a:xfrm rot="4560000">
            <a:off x="4805680" y="2117725"/>
            <a:ext cx="1724660" cy="245681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338" name="Title 14337" descr="512a190070e642d880be1a6e74542f0b# #矩形 1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Conclusion</a:t>
            </a:r>
            <a:endParaRPr lang="x-none" altLang="en-US" sz="3200" dirty="0"/>
          </a:p>
        </p:txBody>
      </p:sp>
      <p:grpSp>
        <p:nvGrpSpPr>
          <p:cNvPr id="14339" name="Group 14338"/>
          <p:cNvGrpSpPr/>
          <p:nvPr/>
        </p:nvGrpSpPr>
        <p:grpSpPr>
          <a:xfrm>
            <a:off x="1619568" y="1340485"/>
            <a:ext cx="4110072" cy="4346575"/>
            <a:chOff x="0" y="0"/>
            <a:chExt cx="6873" cy="7870"/>
          </a:xfrm>
        </p:grpSpPr>
        <p:sp>
          <p:nvSpPr>
            <p:cNvPr id="14340" name="未知"/>
            <p:cNvSpPr>
              <a:spLocks noEditPoints="1"/>
            </p:cNvSpPr>
            <p:nvPr/>
          </p:nvSpPr>
          <p:spPr>
            <a:xfrm>
              <a:off x="2033" y="0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1" name="未知"/>
            <p:cNvSpPr/>
            <p:nvPr/>
          </p:nvSpPr>
          <p:spPr>
            <a:xfrm>
              <a:off x="1778" y="4215"/>
              <a:ext cx="3092" cy="2795"/>
            </a:xfrm>
            <a:custGeom>
              <a:avLst/>
              <a:gdLst/>
              <a:ahLst/>
              <a:cxnLst/>
              <a:pathLst>
                <a:path w="133" h="120">
                  <a:moveTo>
                    <a:pt x="126" y="35"/>
                  </a:moveTo>
                  <a:cubicBezTo>
                    <a:pt x="126" y="35"/>
                    <a:pt x="126" y="35"/>
                    <a:pt x="126" y="35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92" y="11"/>
                    <a:pt x="89" y="25"/>
                  </a:cubicBezTo>
                  <a:cubicBezTo>
                    <a:pt x="86" y="40"/>
                    <a:pt x="76" y="44"/>
                    <a:pt x="62" y="50"/>
                  </a:cubicBezTo>
                  <a:cubicBezTo>
                    <a:pt x="48" y="56"/>
                    <a:pt x="38" y="59"/>
                    <a:pt x="26" y="52"/>
                  </a:cubicBezTo>
                  <a:cubicBezTo>
                    <a:pt x="13" y="44"/>
                    <a:pt x="0" y="42"/>
                    <a:pt x="0" y="42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32" y="120"/>
                    <a:pt x="40" y="108"/>
                    <a:pt x="43" y="95"/>
                  </a:cubicBezTo>
                  <a:cubicBezTo>
                    <a:pt x="47" y="80"/>
                    <a:pt x="56" y="75"/>
                    <a:pt x="70" y="69"/>
                  </a:cubicBezTo>
                  <a:cubicBezTo>
                    <a:pt x="84" y="63"/>
                    <a:pt x="94" y="60"/>
                    <a:pt x="107" y="68"/>
                  </a:cubicBezTo>
                  <a:cubicBezTo>
                    <a:pt x="119" y="75"/>
                    <a:pt x="133" y="78"/>
                    <a:pt x="133" y="78"/>
                  </a:cubicBezTo>
                  <a:lnTo>
                    <a:pt x="126" y="3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2" name="未知"/>
            <p:cNvSpPr/>
            <p:nvPr/>
          </p:nvSpPr>
          <p:spPr>
            <a:xfrm>
              <a:off x="2918" y="1655"/>
              <a:ext cx="2792" cy="3095"/>
            </a:xfrm>
            <a:custGeom>
              <a:avLst/>
              <a:gdLst/>
              <a:ahLst/>
              <a:cxnLst/>
              <a:pathLst>
                <a:path w="120" h="133">
                  <a:moveTo>
                    <a:pt x="85" y="127"/>
                  </a:moveTo>
                  <a:cubicBezTo>
                    <a:pt x="120" y="101"/>
                    <a:pt x="120" y="101"/>
                    <a:pt x="120" y="101"/>
                  </a:cubicBezTo>
                  <a:cubicBezTo>
                    <a:pt x="120" y="101"/>
                    <a:pt x="108" y="93"/>
                    <a:pt x="95" y="90"/>
                  </a:cubicBezTo>
                  <a:cubicBezTo>
                    <a:pt x="80" y="86"/>
                    <a:pt x="75" y="77"/>
                    <a:pt x="69" y="63"/>
                  </a:cubicBezTo>
                  <a:cubicBezTo>
                    <a:pt x="63" y="49"/>
                    <a:pt x="60" y="39"/>
                    <a:pt x="68" y="26"/>
                  </a:cubicBezTo>
                  <a:cubicBezTo>
                    <a:pt x="75" y="14"/>
                    <a:pt x="78" y="0"/>
                    <a:pt x="78" y="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1" y="41"/>
                    <a:pt x="25" y="44"/>
                  </a:cubicBezTo>
                  <a:cubicBezTo>
                    <a:pt x="40" y="48"/>
                    <a:pt x="45" y="57"/>
                    <a:pt x="50" y="71"/>
                  </a:cubicBezTo>
                  <a:cubicBezTo>
                    <a:pt x="56" y="85"/>
                    <a:pt x="59" y="95"/>
                    <a:pt x="52" y="108"/>
                  </a:cubicBezTo>
                  <a:cubicBezTo>
                    <a:pt x="44" y="120"/>
                    <a:pt x="42" y="133"/>
                    <a:pt x="42" y="133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3" name="未知"/>
            <p:cNvSpPr>
              <a:spLocks noEditPoints="1"/>
            </p:cNvSpPr>
            <p:nvPr/>
          </p:nvSpPr>
          <p:spPr>
            <a:xfrm>
              <a:off x="3127" y="3056"/>
              <a:ext cx="3746" cy="3721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4" name="未知"/>
            <p:cNvSpPr>
              <a:spLocks noEditPoints="1"/>
            </p:cNvSpPr>
            <p:nvPr/>
          </p:nvSpPr>
          <p:spPr>
            <a:xfrm>
              <a:off x="0" y="4710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grpSp>
          <p:nvGrpSpPr>
            <p:cNvPr id="14345" name="Group 14344"/>
            <p:cNvGrpSpPr/>
            <p:nvPr/>
          </p:nvGrpSpPr>
          <p:grpSpPr>
            <a:xfrm>
              <a:off x="2313" y="370"/>
              <a:ext cx="2779" cy="2442"/>
              <a:chOff x="0" y="0"/>
              <a:chExt cx="3438" cy="3020"/>
            </a:xfrm>
          </p:grpSpPr>
          <p:sp>
            <p:nvSpPr>
              <p:cNvPr id="14346" name="Oval 14345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47" name="Group 14346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48" name="Rounded Rectangle 14347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zh-CN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programing</a:t>
                  </a:r>
                  <a:endPara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  <a:p>
                  <a:pPr marL="0" lvl="0" indent="0" algn="ctr"/>
                  <a:r>
                    <a:rPr lang="x-none" altLang="zh-CN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free</a:t>
                  </a:r>
                  <a:endPara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49" name="Oval 14348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  <p:grpSp>
          <p:nvGrpSpPr>
            <p:cNvPr id="14350" name="Group 14349"/>
            <p:cNvGrpSpPr/>
            <p:nvPr/>
          </p:nvGrpSpPr>
          <p:grpSpPr>
            <a:xfrm>
              <a:off x="3604" y="3484"/>
              <a:ext cx="2808" cy="2890"/>
              <a:chOff x="-35" y="-304"/>
              <a:chExt cx="3473" cy="3574"/>
            </a:xfrm>
          </p:grpSpPr>
          <p:sp>
            <p:nvSpPr>
              <p:cNvPr id="14351" name="Oval 14350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52" name="Group 14351"/>
              <p:cNvGrpSpPr/>
              <p:nvPr/>
            </p:nvGrpSpPr>
            <p:grpSpPr>
              <a:xfrm>
                <a:off x="-35" y="-304"/>
                <a:ext cx="3468" cy="3574"/>
                <a:chOff x="-209" y="-228"/>
                <a:chExt cx="2604" cy="2683"/>
              </a:xfrm>
            </p:grpSpPr>
            <p:sp>
              <p:nvSpPr>
                <p:cNvPr id="14353" name="Rounded Rectangle 14352" descr="e760c95136374590b650471bf67e5d77# #圆角矩形 293"/>
                <p:cNvSpPr/>
                <p:nvPr/>
              </p:nvSpPr>
              <p:spPr>
                <a:xfrm>
                  <a:off x="-209" y="-228"/>
                  <a:ext cx="2604" cy="2683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zh-CN" sz="20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BASDA</a:t>
                  </a:r>
                  <a:endParaRPr lang="x-none" altLang="zh-CN" sz="20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54" name="Oval 14353"/>
                <p:cNvSpPr/>
                <p:nvPr/>
              </p:nvSpPr>
              <p:spPr>
                <a:xfrm>
                  <a:off x="82" y="-156"/>
                  <a:ext cx="2017" cy="14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  <p:grpSp>
          <p:nvGrpSpPr>
            <p:cNvPr id="14355" name="Group 14354"/>
            <p:cNvGrpSpPr/>
            <p:nvPr/>
          </p:nvGrpSpPr>
          <p:grpSpPr>
            <a:xfrm>
              <a:off x="213" y="5138"/>
              <a:ext cx="2779" cy="2442"/>
              <a:chOff x="0" y="0"/>
              <a:chExt cx="3438" cy="3020"/>
            </a:xfrm>
          </p:grpSpPr>
          <p:sp>
            <p:nvSpPr>
              <p:cNvPr id="14356" name="Oval 14355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57" name="Group 14356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58" name="Rounded Rectangle 14357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en-US" sz="24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light </a:t>
                  </a:r>
                  <a:endParaRPr lang="x-none" altLang="en-US" sz="24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  <a:p>
                  <a:pPr marL="0" lvl="0" indent="0" algn="ctr"/>
                  <a:r>
                    <a:rPr lang="x-none" altLang="en-US" sz="24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weight</a:t>
                  </a:r>
                  <a:endParaRPr lang="x-none" altLang="en-US" sz="24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59" name="Oval 14358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347720" y="4940935"/>
            <a:ext cx="1889760" cy="1744980"/>
            <a:chOff x="9067" y="3347"/>
            <a:chExt cx="2976" cy="2748"/>
          </a:xfrm>
        </p:grpSpPr>
        <p:sp>
          <p:nvSpPr>
            <p:cNvPr id="2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repeatable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22620" y="1844675"/>
            <a:ext cx="1889760" cy="1744980"/>
            <a:chOff x="9067" y="3347"/>
            <a:chExt cx="2976" cy="2748"/>
          </a:xfrm>
        </p:grpSpPr>
        <p:sp>
          <p:nvSpPr>
            <p:cNvPr id="10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" name="Rounded Rectangle 10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beautiful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figures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77230" y="4635500"/>
            <a:ext cx="1889760" cy="1744980"/>
            <a:chOff x="9067" y="3347"/>
            <a:chExt cx="2976" cy="2748"/>
          </a:xfrm>
        </p:grpSpPr>
        <p:sp>
          <p:nvSpPr>
            <p:cNvPr id="4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" name="Rounded Rectangle 13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easily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use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575" y="2924810"/>
            <a:ext cx="4551045" cy="1012825"/>
          </a:xfrm>
        </p:spPr>
        <p:txBody>
          <a:bodyPr/>
          <a:p>
            <a:r>
              <a:rPr lang="x-none" altLang="en-US"/>
              <a:t>Motivation</a:t>
            </a:r>
            <a:endParaRPr lang="x-none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2800">
                <a:sym typeface="+mn-ea"/>
              </a:rPr>
              <a:t>Installation</a:t>
            </a:r>
            <a:endParaRPr lang="x-none" altLang="en-US" sz="28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charset="2"/>
              <a:buChar char=""/>
            </a:pPr>
            <a:r>
              <a:rPr lang="x-none" altLang="en-US"/>
              <a:t>https://github.com/</a:t>
            </a:r>
            <a:r>
              <a:rPr lang="x-none" altLang="en-US">
                <a:solidFill>
                  <a:srgbClr val="FF0000"/>
                </a:solidFill>
              </a:rPr>
              <a:t>YancyW</a:t>
            </a:r>
            <a:r>
              <a:rPr lang="x-none" altLang="en-US"/>
              <a:t>/BASDA</a:t>
            </a:r>
            <a:endParaRPr lang="x-none" altLang="en-US"/>
          </a:p>
          <a:p>
            <a:pPr lvl="1">
              <a:buFont typeface="Wingdings" charset="2"/>
              <a:buChar char=""/>
            </a:pPr>
            <a:r>
              <a:rPr lang="x-none" altLang="en-US"/>
              <a:t>four branches: </a:t>
            </a:r>
            <a:r>
              <a:rPr lang="x-none" altLang="en-US">
                <a:solidFill>
                  <a:srgbClr val="FF0000"/>
                </a:solidFill>
              </a:rPr>
              <a:t>master, release</a:t>
            </a:r>
            <a:r>
              <a:rPr lang="x-none" altLang="en-US"/>
              <a:t>, develop, feature.</a:t>
            </a:r>
            <a:endParaRPr lang="x-none" altLang="en-US"/>
          </a:p>
          <a:p>
            <a:pPr lvl="1">
              <a:buFont typeface="Wingdings" charset="2"/>
              <a:buChar char=""/>
            </a:pPr>
            <a:endParaRPr lang="x-none" altLang="en-US"/>
          </a:p>
          <a:p>
            <a:pPr>
              <a:buFont typeface="Wingdings" charset="2"/>
              <a:buChar char=""/>
            </a:pP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3140710"/>
            <a:ext cx="6882765" cy="325945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19885" y="4725035"/>
            <a:ext cx="1007745" cy="35941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307580" y="4725035"/>
            <a:ext cx="1007745" cy="35941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Summary &amp; Future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charset="2"/>
              <a:buChar char=""/>
            </a:pPr>
            <a:r>
              <a:rPr lang="x-none" altLang="en-US"/>
              <a:t>Manuals/Examples:</a:t>
            </a:r>
            <a:endParaRPr lang="x-none" altLang="en-US"/>
          </a:p>
          <a:p>
            <a:pPr lvl="1">
              <a:buFont typeface="Wingdings" charset="2"/>
              <a:buChar char=""/>
            </a:pPr>
            <a:r>
              <a:rPr lang="x-none" altLang="en-US" sz="2000"/>
              <a:t>mygithub/doc/BASDA_Usage_Example.pdf</a:t>
            </a:r>
            <a:endParaRPr lang="x-none" altLang="en-US" sz="2000"/>
          </a:p>
          <a:p>
            <a:pPr lvl="1">
              <a:buFont typeface="Wingdings" charset="2"/>
              <a:buChar char=""/>
            </a:pPr>
            <a:r>
              <a:rPr lang="x-none" altLang="en-US" sz="2000">
                <a:sym typeface="+mn-ea"/>
              </a:rPr>
              <a:t>mygithub/doc/Usage.md</a:t>
            </a:r>
            <a:endParaRPr lang="x-none" altLang="en-US" sz="2000"/>
          </a:p>
          <a:p>
            <a:pPr>
              <a:buFont typeface="Wingdings" charset="2"/>
              <a:buChar char=""/>
            </a:pPr>
            <a:r>
              <a:rPr lang="x-none" altLang="en-US" sz="3200">
                <a:sym typeface="+mn-ea"/>
              </a:rPr>
              <a:t>More tests: </a:t>
            </a:r>
            <a:endParaRPr lang="x-none" altLang="en-US" sz="3200"/>
          </a:p>
          <a:p>
            <a:pPr marL="914400" lvl="1" indent="-457200">
              <a:lnSpc>
                <a:spcPct val="90000"/>
              </a:lnSpc>
              <a:buFont typeface="Wingdings" charset="2"/>
              <a:buChar char=""/>
            </a:pPr>
            <a:r>
              <a:rPr lang="x-none" altLang="en-US" sz="2000"/>
              <a:t>MVA </a:t>
            </a:r>
            <a:endParaRPr lang="x-none" altLang="en-US" sz="2000"/>
          </a:p>
          <a:p>
            <a:pPr marL="914400" lvl="1" indent="-457200">
              <a:lnSpc>
                <a:spcPct val="90000"/>
              </a:lnSpc>
              <a:buFont typeface="Wingdings" charset="2"/>
              <a:buChar char=""/>
            </a:pPr>
            <a:r>
              <a:rPr lang="x-none" altLang="en-US" sz="2000"/>
              <a:t>Code consistency</a:t>
            </a:r>
            <a:endParaRPr lang="x-none" altLang="en-US" sz="2000"/>
          </a:p>
          <a:p>
            <a:pPr>
              <a:buFont typeface="Wingdings" charset="2"/>
              <a:buChar char=""/>
            </a:pPr>
            <a:r>
              <a:rPr lang="x-none" altLang="en-US"/>
              <a:t>More functions: </a:t>
            </a:r>
            <a:endParaRPr lang="x-none" altLang="en-US"/>
          </a:p>
          <a:p>
            <a:pPr marL="914400" lvl="1" indent="-457200">
              <a:lnSpc>
                <a:spcPct val="90000"/>
              </a:lnSpc>
              <a:buFont typeface="Wingdings" charset="2"/>
              <a:buChar char=""/>
            </a:pPr>
            <a:r>
              <a:rPr lang="x-none" altLang="en-US" sz="2000"/>
              <a:t>2-D plots  </a:t>
            </a:r>
            <a:endParaRPr lang="x-none" altLang="en-US" sz="2000"/>
          </a:p>
          <a:p>
            <a:pPr marL="914400" lvl="1" indent="-457200">
              <a:lnSpc>
                <a:spcPct val="90000"/>
              </a:lnSpc>
              <a:buFont typeface="Wingdings" charset="2"/>
              <a:buChar char=""/>
            </a:pPr>
            <a:r>
              <a:rPr lang="x-none" altLang="en-US" sz="2000">
                <a:sym typeface="+mn-ea"/>
              </a:rPr>
              <a:t>statistic </a:t>
            </a:r>
            <a:r>
              <a:rPr lang="x-none" altLang="en-US" sz="2000"/>
              <a:t>(like wsmaker,nplot ... in ATLAS group).</a:t>
            </a:r>
            <a:endParaRPr lang="x-none" altLang="en-US" sz="2000"/>
          </a:p>
          <a:p>
            <a:pPr>
              <a:buFont typeface="Wingdings" charset="2"/>
              <a:buChar char=""/>
            </a:pPr>
            <a:r>
              <a:rPr lang="x-none" altLang="en-US"/>
              <a:t>GUI for basic users</a:t>
            </a:r>
            <a:endParaRPr lang="x-none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536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7772400" cy="1082675"/>
          </a:xfrm>
        </p:spPr>
        <p:txBody>
          <a:bodyPr anchor="ctr"/>
          <a:p>
            <a:pPr lvl="0" algn="ctr"/>
            <a:r>
              <a:rPr lang="en-US" altLang="x-none" sz="4800" b="0" dirty="0"/>
              <a:t>Thank you!</a:t>
            </a:r>
            <a:endParaRPr lang="zh-CN" altLang="en-US" sz="4800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9885" y="1340485"/>
            <a:ext cx="6717030" cy="50317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403985" y="692785"/>
            <a:ext cx="680212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/>
              <a:t>Motivation: a standard analysis code will be helpful!</a:t>
            </a:r>
            <a:endParaRPr lang="x-none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25745" y="3110230"/>
            <a:ext cx="781050" cy="1023620"/>
            <a:chOff x="0" y="0"/>
            <a:chExt cx="2182" cy="2182"/>
          </a:xfrm>
        </p:grpSpPr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2730" y="4476750"/>
            <a:ext cx="811530" cy="1056640"/>
            <a:chOff x="0" y="0"/>
            <a:chExt cx="2182" cy="2182"/>
          </a:xfrm>
        </p:grpSpPr>
        <p:sp>
          <p:nvSpPr>
            <p:cNvPr id="8" name="Rounded Rectangle 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Special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27445" y="4725035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5" name="未知"/>
          <p:cNvSpPr>
            <a:spLocks noEditPoints="1"/>
          </p:cNvSpPr>
          <p:nvPr/>
        </p:nvSpPr>
        <p:spPr>
          <a:xfrm>
            <a:off x="1043940" y="2996565"/>
            <a:ext cx="3773170" cy="2260600"/>
          </a:xfrm>
          <a:custGeom>
            <a:avLst/>
            <a:gdLst/>
            <a:ahLst/>
            <a:cxnLst/>
            <a:pathLst>
              <a:path w="631" h="556">
                <a:moveTo>
                  <a:pt x="492" y="278"/>
                </a:moveTo>
                <a:cubicBezTo>
                  <a:pt x="539" y="278"/>
                  <a:pt x="539" y="278"/>
                  <a:pt x="539" y="278"/>
                </a:cubicBezTo>
                <a:cubicBezTo>
                  <a:pt x="539" y="155"/>
                  <a:pt x="438" y="55"/>
                  <a:pt x="315" y="55"/>
                </a:cubicBezTo>
                <a:cubicBezTo>
                  <a:pt x="238" y="55"/>
                  <a:pt x="171" y="93"/>
                  <a:pt x="130" y="152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54" y="38"/>
                  <a:pt x="230" y="0"/>
                  <a:pt x="315" y="0"/>
                </a:cubicBezTo>
                <a:cubicBezTo>
                  <a:pt x="469" y="0"/>
                  <a:pt x="593" y="124"/>
                  <a:pt x="593" y="278"/>
                </a:cubicBezTo>
                <a:cubicBezTo>
                  <a:pt x="631" y="278"/>
                  <a:pt x="631" y="278"/>
                  <a:pt x="631" y="278"/>
                </a:cubicBezTo>
                <a:cubicBezTo>
                  <a:pt x="561" y="417"/>
                  <a:pt x="561" y="417"/>
                  <a:pt x="561" y="417"/>
                </a:cubicBezTo>
                <a:cubicBezTo>
                  <a:pt x="492" y="278"/>
                  <a:pt x="492" y="278"/>
                  <a:pt x="492" y="278"/>
                </a:cubicBezTo>
                <a:close/>
                <a:moveTo>
                  <a:pt x="139" y="278"/>
                </a:moveTo>
                <a:cubicBezTo>
                  <a:pt x="69" y="139"/>
                  <a:pt x="69" y="139"/>
                  <a:pt x="69" y="139"/>
                </a:cubicBezTo>
                <a:cubicBezTo>
                  <a:pt x="0" y="278"/>
                  <a:pt x="0" y="278"/>
                  <a:pt x="0" y="278"/>
                </a:cubicBezTo>
                <a:cubicBezTo>
                  <a:pt x="37" y="278"/>
                  <a:pt x="37" y="278"/>
                  <a:pt x="37" y="278"/>
                </a:cubicBezTo>
                <a:cubicBezTo>
                  <a:pt x="37" y="432"/>
                  <a:pt x="161" y="556"/>
                  <a:pt x="315" y="556"/>
                </a:cubicBezTo>
                <a:cubicBezTo>
                  <a:pt x="397" y="556"/>
                  <a:pt x="471" y="521"/>
                  <a:pt x="522" y="464"/>
                </a:cubicBezTo>
                <a:cubicBezTo>
                  <a:pt x="495" y="410"/>
                  <a:pt x="495" y="410"/>
                  <a:pt x="495" y="410"/>
                </a:cubicBezTo>
                <a:cubicBezTo>
                  <a:pt x="454" y="466"/>
                  <a:pt x="389" y="501"/>
                  <a:pt x="315" y="501"/>
                </a:cubicBezTo>
                <a:cubicBezTo>
                  <a:pt x="192" y="501"/>
                  <a:pt x="92" y="401"/>
                  <a:pt x="92" y="278"/>
                </a:cubicBezTo>
                <a:lnTo>
                  <a:pt x="139" y="278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868805" y="3527425"/>
            <a:ext cx="2038985" cy="1205865"/>
            <a:chOff x="0" y="0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cuts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4572000" y="472503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572000" y="34290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273300" y="2906395"/>
            <a:ext cx="12915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adjust cuts</a:t>
            </a:r>
            <a:endParaRPr lang="x-none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2145665" y="4994275"/>
            <a:ext cx="158623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drawing figures</a:t>
            </a:r>
            <a:endParaRPr lang="x-none" altLang="en-US" sz="1400"/>
          </a:p>
        </p:txBody>
      </p:sp>
      <p:sp>
        <p:nvSpPr>
          <p:cNvPr id="32" name="Right Arrow 31"/>
          <p:cNvSpPr/>
          <p:nvPr/>
        </p:nvSpPr>
        <p:spPr>
          <a:xfrm rot="5400000">
            <a:off x="2692400" y="5307330"/>
            <a:ext cx="291465" cy="42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195830" y="5732780"/>
            <a:ext cx="1220470" cy="705485"/>
            <a:chOff x="0" y="0"/>
            <a:chExt cx="2182" cy="2182"/>
          </a:xfrm>
        </p:grpSpPr>
        <p:sp>
          <p:nvSpPr>
            <p:cNvPr id="34" name="Rounded Rectangle 33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cuts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&amp; final figures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27855" y="5732780"/>
            <a:ext cx="1220470" cy="705485"/>
            <a:chOff x="0" y="0"/>
            <a:chExt cx="2182" cy="2182"/>
          </a:xfrm>
        </p:grpSpPr>
        <p:sp>
          <p:nvSpPr>
            <p:cNvPr id="37" name="Rounded Rectangle 36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significance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 cut effi table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3567430" y="595947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587490" y="5732780"/>
            <a:ext cx="1220470" cy="705485"/>
            <a:chOff x="0" y="0"/>
            <a:chExt cx="2182" cy="2182"/>
          </a:xfrm>
        </p:grpSpPr>
        <p:sp>
          <p:nvSpPr>
            <p:cNvPr id="41" name="Rounded Rectangle 4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expected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limits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5867400" y="594868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4218305" y="3847465"/>
            <a:ext cx="39624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scenario</a:t>
            </a:r>
            <a:endParaRPr lang="x-none" altLang="en-US" sz="1400"/>
          </a:p>
        </p:txBody>
      </p:sp>
      <p:sp>
        <p:nvSpPr>
          <p:cNvPr id="45" name="Text Box 44"/>
          <p:cNvSpPr txBox="1"/>
          <p:nvPr/>
        </p:nvSpPr>
        <p:spPr>
          <a:xfrm rot="10680000">
            <a:off x="922020" y="3353435"/>
            <a:ext cx="60960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input paras</a:t>
            </a:r>
            <a:endParaRPr lang="x-none" altLang="en-US" sz="1400"/>
          </a:p>
        </p:txBody>
      </p:sp>
      <p:sp>
        <p:nvSpPr>
          <p:cNvPr id="3" name="Rounded Rectangle 2"/>
          <p:cNvSpPr/>
          <p:nvPr/>
        </p:nvSpPr>
        <p:spPr>
          <a:xfrm>
            <a:off x="2628900" y="1629410"/>
            <a:ext cx="6334125" cy="119761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15510" y="2276475"/>
            <a:ext cx="1820545" cy="579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1600">
                <a:ln w="12700" cmpd="sng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Marlin processors</a:t>
            </a:r>
            <a:endParaRPr lang="x-none" altLang="en-US" sz="1600">
              <a:ln w="12700" cmpd="sng">
                <a:solidFill>
                  <a:srgbClr val="0070C0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74725" y="2926715"/>
            <a:ext cx="7922895" cy="360045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5650" y="5228590"/>
            <a:ext cx="1597660" cy="8229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2400">
                <a:ln w="12700" cmpd="sng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user code</a:t>
            </a:r>
            <a:endParaRPr lang="x-none" altLang="en-US" sz="2400">
              <a:ln w="12700" cmpd="sng">
                <a:solidFill>
                  <a:srgbClr val="0070C0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3072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112" y="11"/>
              <a:ext cx="1977" cy="1216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25745" y="3038475"/>
            <a:ext cx="781050" cy="1023620"/>
            <a:chOff x="0" y="0"/>
            <a:chExt cx="2182" cy="2182"/>
          </a:xfrm>
        </p:grpSpPr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21300" y="4260850"/>
            <a:ext cx="811530" cy="1056640"/>
            <a:chOff x="0" y="0"/>
            <a:chExt cx="2182" cy="2182"/>
          </a:xfrm>
        </p:grpSpPr>
        <p:sp>
          <p:nvSpPr>
            <p:cNvPr id="8" name="Rounded Rectangle 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Special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14071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5690" y="4365122"/>
            <a:ext cx="1362710" cy="1057143"/>
            <a:chOff x="0" y="-537"/>
            <a:chExt cx="6530" cy="2631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-537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5" name="未知"/>
          <p:cNvSpPr>
            <a:spLocks noEditPoints="1"/>
          </p:cNvSpPr>
          <p:nvPr/>
        </p:nvSpPr>
        <p:spPr>
          <a:xfrm>
            <a:off x="1043940" y="2996565"/>
            <a:ext cx="3773170" cy="2260600"/>
          </a:xfrm>
          <a:custGeom>
            <a:avLst/>
            <a:gdLst/>
            <a:ahLst/>
            <a:cxnLst/>
            <a:pathLst>
              <a:path w="631" h="556">
                <a:moveTo>
                  <a:pt x="492" y="278"/>
                </a:moveTo>
                <a:cubicBezTo>
                  <a:pt x="539" y="278"/>
                  <a:pt x="539" y="278"/>
                  <a:pt x="539" y="278"/>
                </a:cubicBezTo>
                <a:cubicBezTo>
                  <a:pt x="539" y="155"/>
                  <a:pt x="438" y="55"/>
                  <a:pt x="315" y="55"/>
                </a:cubicBezTo>
                <a:cubicBezTo>
                  <a:pt x="238" y="55"/>
                  <a:pt x="171" y="93"/>
                  <a:pt x="130" y="152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54" y="38"/>
                  <a:pt x="230" y="0"/>
                  <a:pt x="315" y="0"/>
                </a:cubicBezTo>
                <a:cubicBezTo>
                  <a:pt x="469" y="0"/>
                  <a:pt x="593" y="124"/>
                  <a:pt x="593" y="278"/>
                </a:cubicBezTo>
                <a:cubicBezTo>
                  <a:pt x="631" y="278"/>
                  <a:pt x="631" y="278"/>
                  <a:pt x="631" y="278"/>
                </a:cubicBezTo>
                <a:cubicBezTo>
                  <a:pt x="561" y="417"/>
                  <a:pt x="561" y="417"/>
                  <a:pt x="561" y="417"/>
                </a:cubicBezTo>
                <a:cubicBezTo>
                  <a:pt x="492" y="278"/>
                  <a:pt x="492" y="278"/>
                  <a:pt x="492" y="278"/>
                </a:cubicBezTo>
                <a:close/>
                <a:moveTo>
                  <a:pt x="139" y="278"/>
                </a:moveTo>
                <a:cubicBezTo>
                  <a:pt x="69" y="139"/>
                  <a:pt x="69" y="139"/>
                  <a:pt x="69" y="139"/>
                </a:cubicBezTo>
                <a:cubicBezTo>
                  <a:pt x="0" y="278"/>
                  <a:pt x="0" y="278"/>
                  <a:pt x="0" y="278"/>
                </a:cubicBezTo>
                <a:cubicBezTo>
                  <a:pt x="37" y="278"/>
                  <a:pt x="37" y="278"/>
                  <a:pt x="37" y="278"/>
                </a:cubicBezTo>
                <a:cubicBezTo>
                  <a:pt x="37" y="432"/>
                  <a:pt x="161" y="556"/>
                  <a:pt x="315" y="556"/>
                </a:cubicBezTo>
                <a:cubicBezTo>
                  <a:pt x="397" y="556"/>
                  <a:pt x="471" y="521"/>
                  <a:pt x="522" y="464"/>
                </a:cubicBezTo>
                <a:cubicBezTo>
                  <a:pt x="495" y="410"/>
                  <a:pt x="495" y="410"/>
                  <a:pt x="495" y="410"/>
                </a:cubicBezTo>
                <a:cubicBezTo>
                  <a:pt x="454" y="466"/>
                  <a:pt x="389" y="501"/>
                  <a:pt x="315" y="501"/>
                </a:cubicBezTo>
                <a:cubicBezTo>
                  <a:pt x="192" y="501"/>
                  <a:pt x="92" y="401"/>
                  <a:pt x="92" y="278"/>
                </a:cubicBezTo>
                <a:lnTo>
                  <a:pt x="139" y="278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868805" y="3527425"/>
            <a:ext cx="2038985" cy="1205865"/>
            <a:chOff x="0" y="0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cuts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213" y="65"/>
              <a:ext cx="1818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4572000" y="472503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42" y="66"/>
              <a:ext cx="1876" cy="1081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48615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572000" y="34290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273300" y="2906395"/>
            <a:ext cx="12915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adjust cuts</a:t>
            </a:r>
            <a:endParaRPr lang="x-none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2145665" y="4994275"/>
            <a:ext cx="158623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drawing figures</a:t>
            </a:r>
            <a:endParaRPr lang="x-none" altLang="en-US" sz="1400"/>
          </a:p>
        </p:txBody>
      </p:sp>
      <p:sp>
        <p:nvSpPr>
          <p:cNvPr id="32" name="Right Arrow 31"/>
          <p:cNvSpPr/>
          <p:nvPr/>
        </p:nvSpPr>
        <p:spPr>
          <a:xfrm rot="5400000">
            <a:off x="2692400" y="5307330"/>
            <a:ext cx="291465" cy="42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195830" y="5732780"/>
            <a:ext cx="1220470" cy="705485"/>
            <a:chOff x="0" y="0"/>
            <a:chExt cx="2182" cy="2182"/>
          </a:xfrm>
        </p:grpSpPr>
        <p:sp>
          <p:nvSpPr>
            <p:cNvPr id="34" name="Rounded Rectangle 33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cuts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&amp; final figures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70" y="69"/>
              <a:ext cx="1684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27855" y="5732780"/>
            <a:ext cx="1220470" cy="705485"/>
            <a:chOff x="0" y="0"/>
            <a:chExt cx="2182" cy="2182"/>
          </a:xfrm>
        </p:grpSpPr>
        <p:sp>
          <p:nvSpPr>
            <p:cNvPr id="37" name="Rounded Rectangle 36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significance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 cut effi table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3567430" y="595947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587490" y="5732780"/>
            <a:ext cx="1220470" cy="705485"/>
            <a:chOff x="0" y="0"/>
            <a:chExt cx="2182" cy="2182"/>
          </a:xfrm>
        </p:grpSpPr>
        <p:sp>
          <p:nvSpPr>
            <p:cNvPr id="41" name="Rounded Rectangle 4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expected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limits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5867400" y="594868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4218305" y="3847465"/>
            <a:ext cx="39624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scenario</a:t>
            </a:r>
            <a:endParaRPr lang="x-none" altLang="en-US" sz="1400"/>
          </a:p>
        </p:txBody>
      </p:sp>
      <p:sp>
        <p:nvSpPr>
          <p:cNvPr id="45" name="Text Box 44"/>
          <p:cNvSpPr txBox="1"/>
          <p:nvPr/>
        </p:nvSpPr>
        <p:spPr>
          <a:xfrm rot="10680000">
            <a:off x="922020" y="3353435"/>
            <a:ext cx="60960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input paras</a:t>
            </a:r>
            <a:endParaRPr lang="x-none" altLang="en-US" sz="1400"/>
          </a:p>
        </p:txBody>
      </p:sp>
      <p:sp>
        <p:nvSpPr>
          <p:cNvPr id="48" name="L-Shape 47"/>
          <p:cNvSpPr/>
          <p:nvPr/>
        </p:nvSpPr>
        <p:spPr>
          <a:xfrm>
            <a:off x="899795" y="2708910"/>
            <a:ext cx="7750175" cy="3827145"/>
          </a:xfrm>
          <a:prstGeom prst="corner">
            <a:avLst>
              <a:gd name="adj1" fmla="val 2007"/>
              <a:gd name="adj2" fmla="val 238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L-Shape 48"/>
          <p:cNvSpPr/>
          <p:nvPr/>
        </p:nvSpPr>
        <p:spPr>
          <a:xfrm rot="10800000">
            <a:off x="917575" y="2705735"/>
            <a:ext cx="3953510" cy="2824480"/>
          </a:xfrm>
          <a:prstGeom prst="corner">
            <a:avLst>
              <a:gd name="adj1" fmla="val 2828"/>
              <a:gd name="adj2" fmla="val 321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L-Shape 49"/>
          <p:cNvSpPr/>
          <p:nvPr/>
        </p:nvSpPr>
        <p:spPr>
          <a:xfrm rot="10800000">
            <a:off x="4859655" y="5444490"/>
            <a:ext cx="3815080" cy="1120775"/>
          </a:xfrm>
          <a:prstGeom prst="corner">
            <a:avLst>
              <a:gd name="adj1" fmla="val 7535"/>
              <a:gd name="adj2" fmla="val 691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920000">
            <a:off x="1158875" y="4556125"/>
            <a:ext cx="4516755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independent</a:t>
            </a:r>
            <a:endParaRPr lang="x-none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 rot="1740000">
            <a:off x="2426970" y="2415540"/>
            <a:ext cx="6745605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5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process dependent</a:t>
            </a:r>
            <a:endParaRPr lang="x-none" altLang="en-US" sz="54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3313" descr="7f83136067ff42ef81891aad11736dd0# #矩形 1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The key role</a:t>
            </a:r>
            <a:endParaRPr lang="x-none" altLang="en-US" sz="3200" dirty="0"/>
          </a:p>
        </p:txBody>
      </p:sp>
      <p:grpSp>
        <p:nvGrpSpPr>
          <p:cNvPr id="2" name="Group 1"/>
          <p:cNvGrpSpPr/>
          <p:nvPr/>
        </p:nvGrpSpPr>
        <p:grpSpPr>
          <a:xfrm>
            <a:off x="1682115" y="1906270"/>
            <a:ext cx="6206971" cy="3225692"/>
            <a:chOff x="1417" y="2565"/>
            <a:chExt cx="12900" cy="6766"/>
          </a:xfrm>
        </p:grpSpPr>
        <p:sp>
          <p:nvSpPr>
            <p:cNvPr id="13315" name="Oval 13314"/>
            <p:cNvSpPr/>
            <p:nvPr/>
          </p:nvSpPr>
          <p:spPr>
            <a:xfrm>
              <a:off x="10042" y="7933"/>
              <a:ext cx="3820" cy="230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3316" name="Oval 13315"/>
            <p:cNvSpPr/>
            <p:nvPr/>
          </p:nvSpPr>
          <p:spPr>
            <a:xfrm>
              <a:off x="1877" y="7933"/>
              <a:ext cx="3820" cy="230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3317" name="Oval 13316"/>
            <p:cNvSpPr/>
            <p:nvPr/>
          </p:nvSpPr>
          <p:spPr>
            <a:xfrm>
              <a:off x="5807" y="3035"/>
              <a:ext cx="4105" cy="4055"/>
            </a:xfrm>
            <a:prstGeom prst="ellipse">
              <a:avLst/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285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18" name="Straight Connector 13317"/>
            <p:cNvSpPr/>
            <p:nvPr/>
          </p:nvSpPr>
          <p:spPr>
            <a:xfrm flipH="1" flipV="1">
              <a:off x="6407" y="2905"/>
              <a:ext cx="548" cy="905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19" name="Straight Connector 13318"/>
            <p:cNvSpPr/>
            <p:nvPr/>
          </p:nvSpPr>
          <p:spPr>
            <a:xfrm flipH="1">
              <a:off x="6415" y="6423"/>
              <a:ext cx="547" cy="905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0" name="Straight Connector 13319"/>
            <p:cNvSpPr/>
            <p:nvPr/>
          </p:nvSpPr>
          <p:spPr>
            <a:xfrm flipV="1">
              <a:off x="8675" y="2905"/>
              <a:ext cx="547" cy="905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1" name="Straight Connector 13320"/>
            <p:cNvSpPr/>
            <p:nvPr/>
          </p:nvSpPr>
          <p:spPr>
            <a:xfrm>
              <a:off x="8767" y="6423"/>
              <a:ext cx="548" cy="905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2" name="Straight Connector 13321"/>
            <p:cNvSpPr/>
            <p:nvPr/>
          </p:nvSpPr>
          <p:spPr>
            <a:xfrm flipH="1" flipV="1">
              <a:off x="5727" y="2905"/>
              <a:ext cx="693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3" name="Straight Connector 13322"/>
            <p:cNvSpPr/>
            <p:nvPr/>
          </p:nvSpPr>
          <p:spPr>
            <a:xfrm flipH="1">
              <a:off x="5750" y="7328"/>
              <a:ext cx="692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4" name="Straight Connector 13323"/>
            <p:cNvSpPr/>
            <p:nvPr/>
          </p:nvSpPr>
          <p:spPr>
            <a:xfrm flipH="1">
              <a:off x="5292" y="5063"/>
              <a:ext cx="1055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5" name="Straight Connector 13324"/>
            <p:cNvSpPr/>
            <p:nvPr/>
          </p:nvSpPr>
          <p:spPr>
            <a:xfrm flipV="1">
              <a:off x="9242" y="2905"/>
              <a:ext cx="728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6" name="Straight Connector 13325"/>
            <p:cNvSpPr/>
            <p:nvPr/>
          </p:nvSpPr>
          <p:spPr>
            <a:xfrm>
              <a:off x="9272" y="7328"/>
              <a:ext cx="728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7" name="Straight Connector 13326"/>
            <p:cNvSpPr/>
            <p:nvPr/>
          </p:nvSpPr>
          <p:spPr>
            <a:xfrm>
              <a:off x="9367" y="5063"/>
              <a:ext cx="1105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en-US"/>
            </a:p>
          </p:txBody>
        </p:sp>
        <p:grpSp>
          <p:nvGrpSpPr>
            <p:cNvPr id="13328" name="Group 13327"/>
            <p:cNvGrpSpPr/>
            <p:nvPr/>
          </p:nvGrpSpPr>
          <p:grpSpPr>
            <a:xfrm>
              <a:off x="1985" y="2565"/>
              <a:ext cx="3775" cy="870"/>
              <a:chOff x="0" y="0"/>
              <a:chExt cx="3774" cy="868"/>
            </a:xfrm>
          </p:grpSpPr>
          <p:sp>
            <p:nvSpPr>
              <p:cNvPr id="13329" name="Rounded Rectangle 13328"/>
              <p:cNvSpPr/>
              <p:nvPr/>
            </p:nvSpPr>
            <p:spPr>
              <a:xfrm>
                <a:off x="0" y="0"/>
                <a:ext cx="3775" cy="868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t"/>
              <a:p>
                <a:pPr marL="0" lvl="0" indent="0" algn="ctr"/>
                <a:r>
                  <a:rPr lang="x-none" altLang="zh-CN" sz="1600" dirty="0"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distribution</a:t>
                </a:r>
                <a:endPara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3330" name="Rounded Rectangle 13329"/>
              <p:cNvSpPr/>
              <p:nvPr/>
            </p:nvSpPr>
            <p:spPr>
              <a:xfrm>
                <a:off x="185" y="55"/>
                <a:ext cx="3392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13331" name="Group 13330"/>
            <p:cNvGrpSpPr/>
            <p:nvPr/>
          </p:nvGrpSpPr>
          <p:grpSpPr>
            <a:xfrm>
              <a:off x="10037" y="2565"/>
              <a:ext cx="3775" cy="870"/>
              <a:chOff x="0" y="0"/>
              <a:chExt cx="3774" cy="868"/>
            </a:xfrm>
          </p:grpSpPr>
          <p:sp>
            <p:nvSpPr>
              <p:cNvPr id="13332" name="Rounded Rectangle 13331"/>
              <p:cNvSpPr/>
              <p:nvPr/>
            </p:nvSpPr>
            <p:spPr>
              <a:xfrm>
                <a:off x="0" y="0"/>
                <a:ext cx="3775" cy="868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t"/>
              <a:p>
                <a:pPr marL="0" lvl="0" indent="0" algn="ctr"/>
                <a:r>
                  <a:rPr lang="x-none" altLang="zh-CN" sz="1600" dirty="0"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cut effects</a:t>
                </a:r>
                <a:endPara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3333" name="Rounded Rectangle 13332"/>
              <p:cNvSpPr/>
              <p:nvPr/>
            </p:nvSpPr>
            <p:spPr>
              <a:xfrm>
                <a:off x="185" y="55"/>
                <a:ext cx="3393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13334" name="Group 13333"/>
            <p:cNvGrpSpPr/>
            <p:nvPr/>
          </p:nvGrpSpPr>
          <p:grpSpPr>
            <a:xfrm>
              <a:off x="10542" y="4648"/>
              <a:ext cx="3775" cy="865"/>
              <a:chOff x="0" y="0"/>
              <a:chExt cx="3774" cy="866"/>
            </a:xfrm>
          </p:grpSpPr>
          <p:sp>
            <p:nvSpPr>
              <p:cNvPr id="13335" name="Rounded Rectangle 13334"/>
              <p:cNvSpPr/>
              <p:nvPr/>
            </p:nvSpPr>
            <p:spPr>
              <a:xfrm>
                <a:off x="0" y="0"/>
                <a:ext cx="3775" cy="867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t"/>
              <a:p>
                <a:pPr marL="0" lvl="0" indent="0" algn="ctr"/>
                <a:r>
                  <a:rPr lang="x-none" altLang="zh-CN" sz="1600" dirty="0">
                    <a:sym typeface="Arial" panose="02080604020202020204" charset="0"/>
                  </a:rPr>
                  <a:t>MVA</a:t>
                </a:r>
                <a:endPara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  <a:p>
                <a:pPr marL="0" lvl="0" indent="0" algn="ctr"/>
                <a:endParaRPr lang="zh-CN" altLang="en-US" dirty="0"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3336" name="Rounded Rectangle 13335"/>
              <p:cNvSpPr/>
              <p:nvPr/>
            </p:nvSpPr>
            <p:spPr>
              <a:xfrm>
                <a:off x="185" y="55"/>
                <a:ext cx="3393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13337" name="Group 13336"/>
            <p:cNvGrpSpPr/>
            <p:nvPr/>
          </p:nvGrpSpPr>
          <p:grpSpPr>
            <a:xfrm>
              <a:off x="10034" y="6874"/>
              <a:ext cx="3776" cy="866"/>
              <a:chOff x="27" y="-4"/>
              <a:chExt cx="3775" cy="867"/>
            </a:xfrm>
          </p:grpSpPr>
          <p:sp>
            <p:nvSpPr>
              <p:cNvPr id="13338" name="Rounded Rectangle 13337"/>
              <p:cNvSpPr/>
              <p:nvPr/>
            </p:nvSpPr>
            <p:spPr>
              <a:xfrm>
                <a:off x="27" y="-4"/>
                <a:ext cx="3775" cy="867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t"/>
              <a:p>
                <a:pPr marL="0" lvl="0" indent="0" algn="ctr"/>
                <a:r>
                  <a:rPr lang="x-none" altLang="zh-CN" sz="1600" dirty="0"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combination</a:t>
                </a:r>
                <a:endPara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3339" name="Rounded Rectangle 13338"/>
              <p:cNvSpPr/>
              <p:nvPr/>
            </p:nvSpPr>
            <p:spPr>
              <a:xfrm>
                <a:off x="185" y="55"/>
                <a:ext cx="3393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13340" name="Group 13339"/>
            <p:cNvGrpSpPr/>
            <p:nvPr/>
          </p:nvGrpSpPr>
          <p:grpSpPr>
            <a:xfrm>
              <a:off x="1947" y="6878"/>
              <a:ext cx="3775" cy="865"/>
              <a:chOff x="0" y="0"/>
              <a:chExt cx="3774" cy="866"/>
            </a:xfrm>
          </p:grpSpPr>
          <p:sp>
            <p:nvSpPr>
              <p:cNvPr id="13341" name="Rounded Rectangle 13340"/>
              <p:cNvSpPr/>
              <p:nvPr/>
            </p:nvSpPr>
            <p:spPr>
              <a:xfrm>
                <a:off x="0" y="0"/>
                <a:ext cx="3775" cy="867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t"/>
              <a:p>
                <a:pPr marL="0" lvl="0" indent="0" algn="ctr"/>
                <a:r>
                  <a:rPr lang="x-none" altLang="zh-CN" sz="1600" dirty="0">
                    <a:sym typeface="Arial" panose="02080604020202020204" charset="0"/>
                  </a:rPr>
                  <a:t>cut values</a:t>
                </a:r>
                <a:endPara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3342" name="Rounded Rectangle 13341"/>
              <p:cNvSpPr/>
              <p:nvPr/>
            </p:nvSpPr>
            <p:spPr>
              <a:xfrm>
                <a:off x="185" y="55"/>
                <a:ext cx="3393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13343" name="Group 13342"/>
            <p:cNvGrpSpPr/>
            <p:nvPr/>
          </p:nvGrpSpPr>
          <p:grpSpPr>
            <a:xfrm>
              <a:off x="1417" y="4606"/>
              <a:ext cx="3775" cy="865"/>
              <a:chOff x="0" y="0"/>
              <a:chExt cx="3774" cy="866"/>
            </a:xfrm>
          </p:grpSpPr>
          <p:sp>
            <p:nvSpPr>
              <p:cNvPr id="13344" name="Rounded Rectangle 13343"/>
              <p:cNvSpPr/>
              <p:nvPr/>
            </p:nvSpPr>
            <p:spPr>
              <a:xfrm>
                <a:off x="0" y="0"/>
                <a:ext cx="3775" cy="867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DDDDDD">
                      <a:alpha val="100000"/>
                    </a:srgbClr>
                  </a:gs>
                  <a:gs pos="100000">
                    <a:srgbClr val="F8F8F8">
                      <a:alpha val="100000"/>
                    </a:srgb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t"/>
              <a:p>
                <a:pPr marL="0" lvl="0" indent="0" algn="ctr"/>
                <a:r>
                  <a:rPr lang="x-none" altLang="zh-CN" sz="1600" dirty="0">
                    <a:sym typeface="Arial" panose="02080604020202020204" charset="0"/>
                  </a:rPr>
                  <a:t>cut orders </a:t>
                </a:r>
                <a:endPara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3345" name="Rounded Rectangle 13344"/>
              <p:cNvSpPr/>
              <p:nvPr/>
            </p:nvSpPr>
            <p:spPr>
              <a:xfrm>
                <a:off x="185" y="55"/>
                <a:ext cx="3393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13346" name="Oval 13345"/>
            <p:cNvSpPr/>
            <p:nvPr/>
          </p:nvSpPr>
          <p:spPr>
            <a:xfrm>
              <a:off x="6567" y="7668"/>
              <a:ext cx="2530" cy="230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grpSp>
          <p:nvGrpSpPr>
            <p:cNvPr id="13347" name="Group 13346"/>
            <p:cNvGrpSpPr/>
            <p:nvPr/>
          </p:nvGrpSpPr>
          <p:grpSpPr>
            <a:xfrm>
              <a:off x="6210" y="3395"/>
              <a:ext cx="3307" cy="3308"/>
              <a:chOff x="0" y="0"/>
              <a:chExt cx="2182" cy="2182"/>
            </a:xfrm>
          </p:grpSpPr>
          <p:sp>
            <p:nvSpPr>
              <p:cNvPr id="13348" name="Rounded Rectangle 1334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Observables</a:t>
                </a:r>
                <a:endParaRPr lang="x-none" altLang="zh-CN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3349" name="Oval 1334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4" name="Up Arrow Callout 3"/>
            <p:cNvSpPr/>
            <p:nvPr/>
          </p:nvSpPr>
          <p:spPr>
            <a:xfrm>
              <a:off x="6205" y="7549"/>
              <a:ext cx="3416" cy="1782"/>
            </a:xfrm>
            <a:prstGeom prst="upArrowCallout">
              <a:avLst>
                <a:gd name="adj1" fmla="val 15039"/>
                <a:gd name="adj2" fmla="val 20033"/>
                <a:gd name="adj3" fmla="val 25000"/>
                <a:gd name="adj4" fmla="val 649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/>
                <a:t>data structure</a:t>
              </a:r>
              <a:endParaRPr lang="x-none" altLang="en-US"/>
            </a:p>
          </p:txBody>
        </p:sp>
      </p:grpSp>
      <p:sp>
        <p:nvSpPr>
          <p:cNvPr id="6" name="Line Callout 2 5"/>
          <p:cNvSpPr/>
          <p:nvPr/>
        </p:nvSpPr>
        <p:spPr>
          <a:xfrm>
            <a:off x="4715510" y="5661025"/>
            <a:ext cx="2254885" cy="608330"/>
          </a:xfrm>
          <a:prstGeom prst="borderCallout2">
            <a:avLst>
              <a:gd name="adj1" fmla="val -2400"/>
              <a:gd name="adj2" fmla="val 48915"/>
              <a:gd name="adj3" fmla="val -33089"/>
              <a:gd name="adj4" fmla="val 48774"/>
              <a:gd name="adj5" fmla="val -82672"/>
              <a:gd name="adj6" fmla="val 13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vector of number</a:t>
            </a:r>
            <a:endParaRPr lang="x-none" altLang="en-US"/>
          </a:p>
        </p:txBody>
      </p:sp>
      <p:sp>
        <p:nvSpPr>
          <p:cNvPr id="9" name="Line Callout 2 8"/>
          <p:cNvSpPr/>
          <p:nvPr/>
        </p:nvSpPr>
        <p:spPr>
          <a:xfrm>
            <a:off x="3131820" y="5661025"/>
            <a:ext cx="1087120" cy="608330"/>
          </a:xfrm>
          <a:prstGeom prst="borderCallout2">
            <a:avLst>
              <a:gd name="adj1" fmla="val -1155"/>
              <a:gd name="adj2" fmla="val 49967"/>
              <a:gd name="adj3" fmla="val -29120"/>
              <a:gd name="adj4" fmla="val 49519"/>
              <a:gd name="adj5" fmla="val -84029"/>
              <a:gd name="adj6" fmla="val 130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number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139565" y="332740"/>
            <a:ext cx="3992880" cy="94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1400"/>
              <a:t>Bad programmers worry about the code. </a:t>
            </a:r>
            <a:endParaRPr lang="en-US" sz="1400"/>
          </a:p>
          <a:p>
            <a:pPr algn="l"/>
            <a:r>
              <a:rPr lang="en-US" sz="1400"/>
              <a:t>Good programmers worry about data structures and their relationships. </a:t>
            </a:r>
            <a:endParaRPr lang="en-US" sz="1400"/>
          </a:p>
          <a:p>
            <a:pPr algn="l"/>
            <a:r>
              <a:rPr lang="en-US" sz="1400"/>
              <a:t>                       </a:t>
            </a:r>
            <a:r>
              <a:rPr lang="x-none" altLang="en-US" sz="1400"/>
              <a:t>--- Linus Torvalds</a:t>
            </a:r>
            <a:endParaRPr lang="x-none" altLang="en-US" sz="1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5915" y="476885"/>
            <a:ext cx="1101725" cy="10534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182" y="69"/>
              <a:ext cx="1843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5690" y="4725035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115396" y="3644627"/>
            <a:ext cx="2038985" cy="1205865"/>
            <a:chOff x="-1" y="65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-1" y="65"/>
              <a:ext cx="2182" cy="218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independent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package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214" y="65"/>
              <a:ext cx="1722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3419475" y="40767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347" name="Group 13346"/>
          <p:cNvGrpSpPr/>
          <p:nvPr/>
        </p:nvGrpSpPr>
        <p:grpSpPr>
          <a:xfrm>
            <a:off x="4304665" y="3604895"/>
            <a:ext cx="1891665" cy="1320165"/>
            <a:chOff x="0" y="0"/>
            <a:chExt cx="2182" cy="2182"/>
          </a:xfrm>
        </p:grpSpPr>
        <p:sp>
          <p:nvSpPr>
            <p:cNvPr id="13348" name="Rounded Rectangle 1334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6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9" name="Oval 13348"/>
            <p:cNvSpPr/>
            <p:nvPr/>
          </p:nvSpPr>
          <p:spPr>
            <a:xfrm>
              <a:off x="143" y="68"/>
              <a:ext cx="1893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2628900" y="1629410"/>
            <a:ext cx="6334125" cy="119761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84955" y="3143250"/>
            <a:ext cx="4229100" cy="27336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15510" y="2276475"/>
            <a:ext cx="1820545" cy="579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1600">
                <a:ln w="12700" cmpd="sng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Marlin processors</a:t>
            </a:r>
            <a:endParaRPr lang="x-none" altLang="en-US" sz="1600">
              <a:ln w="12700" cmpd="sng">
                <a:solidFill>
                  <a:srgbClr val="0070C0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39565" y="5228590"/>
            <a:ext cx="1820545" cy="3352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160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user code</a:t>
            </a:r>
            <a:endParaRPr lang="x-none" altLang="en-US" sz="1600">
              <a:ln w="12700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85" y="2996565"/>
            <a:ext cx="7621270" cy="1012825"/>
          </a:xfrm>
        </p:spPr>
        <p:txBody>
          <a:bodyPr/>
          <a:p>
            <a:pPr algn="ctr"/>
            <a:r>
              <a:rPr lang="x-none" sz="2000">
                <a:solidFill>
                  <a:srgbClr val="FF0000"/>
                </a:solidFill>
                <a:sym typeface="+mn-ea"/>
              </a:rPr>
              <a:t>B</a:t>
            </a:r>
            <a:r>
              <a:rPr lang="x-none" sz="2000">
                <a:sym typeface="+mn-ea"/>
              </a:rPr>
              <a:t>eautiful_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A</a:t>
            </a:r>
            <a:r>
              <a:rPr lang="x-none" sz="2000">
                <a:sym typeface="+mn-ea"/>
              </a:rPr>
              <a:t>nd_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S</a:t>
            </a:r>
            <a:r>
              <a:rPr lang="x-none" sz="2000">
                <a:sym typeface="+mn-ea"/>
              </a:rPr>
              <a:t>imple_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D</a:t>
            </a:r>
            <a:r>
              <a:rPr lang="x-none" sz="2000">
                <a:sym typeface="+mn-ea"/>
              </a:rPr>
              <a:t>rawing_</a:t>
            </a:r>
            <a:r>
              <a:rPr lang="x-none" sz="2000">
                <a:solidFill>
                  <a:srgbClr val="FF0000"/>
                </a:solidFill>
                <a:sym typeface="+mn-ea"/>
              </a:rPr>
              <a:t>A</a:t>
            </a:r>
            <a:r>
              <a:rPr lang="x-none" sz="2000">
                <a:sym typeface="+mn-ea"/>
              </a:rPr>
              <a:t>tificer</a:t>
            </a:r>
            <a:br>
              <a:rPr lang="x-none" altLang="en-US" sz="2000"/>
            </a:br>
            <a:r>
              <a:rPr lang="x-none" altLang="en-US" sz="2000"/>
              <a:t>(BASDA)</a:t>
            </a:r>
            <a:endParaRPr lang="x-none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5121" descr="91132956bbe544c7b9fa7efac4f07432# #矩形 29"/>
          <p:cNvSpPr>
            <a:spLocks noGrp="1"/>
          </p:cNvSpPr>
          <p:nvPr>
            <p:ph type="title"/>
          </p:nvPr>
        </p:nvSpPr>
        <p:spPr>
          <a:xfrm>
            <a:off x="899478" y="260985"/>
            <a:ext cx="7786687" cy="1012825"/>
          </a:xfrm>
        </p:spPr>
        <p:txBody>
          <a:bodyPr anchor="ctr"/>
          <a:p>
            <a:pPr lvl="0"/>
            <a:r>
              <a:rPr lang="x-none" sz="2400">
                <a:sym typeface="+mn-ea"/>
              </a:rPr>
              <a:t> </a:t>
            </a:r>
            <a:r>
              <a:rPr lang="x-none" sz="3200">
                <a:sym typeface="+mn-ea"/>
              </a:rPr>
              <a:t>BASDA</a:t>
            </a:r>
            <a:endParaRPr lang="x-none" altLang="x-none" sz="3200" dirty="0">
              <a:sym typeface="+mn-ea"/>
            </a:endParaRPr>
          </a:p>
        </p:txBody>
      </p:sp>
      <p:grpSp>
        <p:nvGrpSpPr>
          <p:cNvPr id="5123" name="Group 5122"/>
          <p:cNvGrpSpPr/>
          <p:nvPr/>
        </p:nvGrpSpPr>
        <p:grpSpPr>
          <a:xfrm>
            <a:off x="1116330" y="1198245"/>
            <a:ext cx="3941445" cy="1416685"/>
            <a:chOff x="0" y="0"/>
            <a:chExt cx="9682" cy="2946"/>
          </a:xfrm>
        </p:grpSpPr>
        <p:sp>
          <p:nvSpPr>
            <p:cNvPr id="5124" name="Rounded Rectangle 5123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5125" name="Rounded Rectangle 5124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plot templates --- easy to set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a cohesive, unified style for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l" eaLnBrk="1" latinLnBrk="0" hangingPunct="1">
                <a:buFont typeface="Wingdings" charset="2"/>
              </a:pPr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    the whole group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126" name="Rounded Rectangle 5125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The beautiful figure</a:t>
              </a:r>
              <a:endParaRPr lang="x-none" altLang="zh-CN" sz="1600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127" name="Rounded Rectangle 5126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5128" name="Rounded Rectangle 5127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5129" name="Group 5128"/>
          <p:cNvGrpSpPr/>
          <p:nvPr/>
        </p:nvGrpSpPr>
        <p:grpSpPr>
          <a:xfrm>
            <a:off x="1116330" y="2564765"/>
            <a:ext cx="3941852" cy="1418436"/>
            <a:chOff x="0" y="0"/>
            <a:chExt cx="9683" cy="2947"/>
          </a:xfrm>
        </p:grpSpPr>
        <p:sp>
          <p:nvSpPr>
            <p:cNvPr id="5130" name="Rounded Rectangle 5129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5131" name="Rounded Rectangle 5130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 eaLnBrk="1" latinLnBrk="0" hangingPunct="1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all with control files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132" name="Rounded Rectangle 5131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The simple operation</a:t>
              </a:r>
              <a:endParaRPr lang="x-none" altLang="zh-CN" sz="1600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133" name="Rounded Rectangle 5132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5134" name="Rounded Rectangle 5133"/>
            <p:cNvSpPr/>
            <p:nvPr/>
          </p:nvSpPr>
          <p:spPr>
            <a:xfrm>
              <a:off x="163" y="67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5220335" y="2780665"/>
            <a:ext cx="3796030" cy="792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Release time </a:t>
            </a:r>
            <a:r>
              <a:rPr lang="x-none" altLang="en-US"/>
              <a:t>from programing.</a:t>
            </a:r>
            <a:endParaRPr lang="x-none" altLang="en-US"/>
          </a:p>
          <a:p>
            <a:r>
              <a:rPr lang="x-none" altLang="en-US"/>
              <a:t>Focus on </a:t>
            </a:r>
            <a:r>
              <a:rPr lang="x-none" altLang="en-US" sz="280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Physics</a:t>
            </a:r>
            <a:r>
              <a:rPr lang="x-none" altLang="en-US" sz="2800"/>
              <a:t>!</a:t>
            </a:r>
            <a:endParaRPr lang="x-none" altLang="en-US" sz="2800"/>
          </a:p>
        </p:txBody>
      </p:sp>
      <p:grpSp>
        <p:nvGrpSpPr>
          <p:cNvPr id="8" name="Group 7"/>
          <p:cNvGrpSpPr/>
          <p:nvPr/>
        </p:nvGrpSpPr>
        <p:grpSpPr>
          <a:xfrm>
            <a:off x="1115923" y="4004945"/>
            <a:ext cx="3942259" cy="1418436"/>
            <a:chOff x="-1" y="0"/>
            <a:chExt cx="9684" cy="2947"/>
          </a:xfrm>
        </p:grpSpPr>
        <p:sp>
          <p:nvSpPr>
            <p:cNvPr id="9" name="Rounded Rectangle 8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10" name="Rounded Rectangle 9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 eaLnBrk="1" latinLnBrk="0" hangingPunct="1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only need to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ctr" eaLnBrk="1" latinLnBrk="0" hangingPunct="1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preserve control files.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11" name="Rounded Rectangle 10" descr="84e67e446376412aa985c344d175224f# #圆角矩形 202"/>
            <p:cNvSpPr/>
            <p:nvPr/>
          </p:nvSpPr>
          <p:spPr>
            <a:xfrm>
              <a:off x="-1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Easy to repeat</a:t>
              </a:r>
              <a:endParaRPr lang="x-none" altLang="zh-CN" sz="1600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5291455" y="4292600"/>
            <a:ext cx="367093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en-US" sz="1800">
                <a:cs typeface="+mn-ea"/>
              </a:rPr>
              <a:t>Easy for </a:t>
            </a:r>
            <a:r>
              <a:rPr lang="x-none" sz="1800">
                <a:cs typeface="+mn-ea"/>
              </a:rPr>
              <a:t>comparing</a:t>
            </a:r>
            <a:r>
              <a:rPr lang="en-US" sz="1800">
                <a:cs typeface="+mn-ea"/>
              </a:rPr>
              <a:t> </a:t>
            </a:r>
            <a:r>
              <a:rPr lang="x-none" altLang="en-US" sz="1800">
                <a:cs typeface="+mn-ea"/>
              </a:rPr>
              <a:t>and finding the differences </a:t>
            </a:r>
            <a:endParaRPr lang="x-none" altLang="en-US" sz="1800">
              <a:cs typeface="+mn-ea"/>
            </a:endParaRPr>
          </a:p>
        </p:txBody>
      </p:sp>
      <p:pic>
        <p:nvPicPr>
          <p:cNvPr id="3" name="Picture 2" descr="po_muon_kcut_recoil_mass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2135" y="621030"/>
            <a:ext cx="2808605" cy="189547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116330" y="5372735"/>
            <a:ext cx="3941445" cy="1417955"/>
            <a:chOff x="0" y="0"/>
            <a:chExt cx="9682" cy="2946"/>
          </a:xfrm>
        </p:grpSpPr>
        <p:sp>
          <p:nvSpPr>
            <p:cNvPr id="5" name="Rounded Rectangle 4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6" name="Rounded Rectangle 5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 eaLnBrk="1" latinLnBrk="0" hangingPunct="1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provide many analysis tools,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ctr" eaLnBrk="1" latinLnBrk="0" hangingPunct="1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fulfill most of requirements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14" name="Rounded Rectangle 13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sz="1600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Complete tool sets</a:t>
              </a:r>
              <a:endParaRPr lang="x-none" altLang="zh-CN" sz="1600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sp>
        <p:nvSpPr>
          <p:cNvPr id="17" name="Text Box 16"/>
          <p:cNvSpPr txBox="1"/>
          <p:nvPr/>
        </p:nvSpPr>
        <p:spPr>
          <a:xfrm>
            <a:off x="5291455" y="5588635"/>
            <a:ext cx="367093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sz="1800">
                <a:cs typeface="+mn-ea"/>
              </a:rPr>
              <a:t>one-click for all analysis and the final results</a:t>
            </a:r>
            <a:r>
              <a:rPr lang="x-none" altLang="en-US" sz="1800">
                <a:cs typeface="+mn-ea"/>
              </a:rPr>
              <a:t> </a:t>
            </a:r>
            <a:endParaRPr lang="x-none" altLang="en-US" sz="1800">
              <a:cs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ily_loose-leaf Binder">
  <a:themeElements>
    <a:clrScheme name="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61A00"/>
      </a:accent4>
      <a:accent5>
        <a:srgbClr val="E3CAB8"/>
      </a:accent5>
      <a:accent6>
        <a:srgbClr val="B82D2D"/>
      </a:accent6>
      <a:hlink>
        <a:srgbClr val="9A7F32"/>
      </a:hlink>
      <a:folHlink>
        <a:srgbClr val="ECA07A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989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3733</Words>
  <Application>Kingsoft Office WPP</Application>
  <PresentationFormat/>
  <Paragraphs>512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Daily_loose-leaf Binder</vt:lpstr>
      <vt:lpstr>Analysis Tools</vt:lpstr>
      <vt:lpstr>Motivation</vt:lpstr>
      <vt:lpstr>PowerPoint 演示文稿</vt:lpstr>
      <vt:lpstr>General Strategy for analysis</vt:lpstr>
      <vt:lpstr>General Strategy for analysis</vt:lpstr>
      <vt:lpstr>The key role</vt:lpstr>
      <vt:lpstr>General Strategy for analysis</vt:lpstr>
      <vt:lpstr>Beautiful_And_Simple_Drawing_Atificer (BASDA)</vt:lpstr>
      <vt:lpstr> BASDA</vt:lpstr>
      <vt:lpstr>Code structure</vt:lpstr>
      <vt:lpstr>PowerPoint 演示文稿</vt:lpstr>
      <vt:lpstr>Code structure</vt:lpstr>
      <vt:lpstr>input data</vt:lpstr>
      <vt:lpstr>output</vt:lpstr>
      <vt:lpstr>output data</vt:lpstr>
      <vt:lpstr>output data structure</vt:lpstr>
      <vt:lpstr>Diagram (png format)</vt:lpstr>
      <vt:lpstr>Root results</vt:lpstr>
      <vt:lpstr>Conclusion</vt:lpstr>
      <vt:lpstr>Installation</vt:lpstr>
      <vt:lpstr>Summary &amp; Future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yancy</dc:creator>
  <cp:lastModifiedBy>yancy</cp:lastModifiedBy>
  <cp:revision>293</cp:revision>
  <cp:lastPrinted>2018-04-10T11:09:42Z</cp:lastPrinted>
  <dcterms:created xsi:type="dcterms:W3CDTF">2018-04-10T11:09:42Z</dcterms:created>
  <dcterms:modified xsi:type="dcterms:W3CDTF">2018-04-10T11:09:42Z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