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9"/>
  </p:notesMasterIdLst>
  <p:sldIdLst>
    <p:sldId id="257" r:id="rId2"/>
    <p:sldId id="328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29" r:id="rId11"/>
    <p:sldId id="384" r:id="rId12"/>
    <p:sldId id="330" r:id="rId13"/>
    <p:sldId id="331" r:id="rId14"/>
    <p:sldId id="430" r:id="rId15"/>
    <p:sldId id="385" r:id="rId16"/>
    <p:sldId id="332" r:id="rId17"/>
    <p:sldId id="366" r:id="rId18"/>
    <p:sldId id="335" r:id="rId19"/>
    <p:sldId id="425" r:id="rId20"/>
    <p:sldId id="386" r:id="rId21"/>
    <p:sldId id="426" r:id="rId22"/>
    <p:sldId id="388" r:id="rId23"/>
    <p:sldId id="336" r:id="rId24"/>
    <p:sldId id="337" r:id="rId25"/>
    <p:sldId id="431" r:id="rId26"/>
    <p:sldId id="432" r:id="rId27"/>
    <p:sldId id="389" r:id="rId28"/>
    <p:sldId id="390" r:id="rId29"/>
    <p:sldId id="391" r:id="rId30"/>
    <p:sldId id="339" r:id="rId31"/>
    <p:sldId id="341" r:id="rId32"/>
    <p:sldId id="342" r:id="rId33"/>
    <p:sldId id="392" r:id="rId34"/>
    <p:sldId id="393" r:id="rId35"/>
    <p:sldId id="343" r:id="rId36"/>
    <p:sldId id="344" r:id="rId37"/>
    <p:sldId id="394" r:id="rId38"/>
    <p:sldId id="395" r:id="rId39"/>
    <p:sldId id="396" r:id="rId40"/>
    <p:sldId id="345" r:id="rId41"/>
    <p:sldId id="346" r:id="rId42"/>
    <p:sldId id="347" r:id="rId43"/>
    <p:sldId id="348" r:id="rId44"/>
    <p:sldId id="397" r:id="rId45"/>
    <p:sldId id="349" r:id="rId46"/>
    <p:sldId id="398" r:id="rId47"/>
    <p:sldId id="399" r:id="rId48"/>
    <p:sldId id="350" r:id="rId49"/>
    <p:sldId id="351" r:id="rId50"/>
    <p:sldId id="352" r:id="rId51"/>
    <p:sldId id="353" r:id="rId52"/>
    <p:sldId id="354" r:id="rId53"/>
    <p:sldId id="355" r:id="rId54"/>
    <p:sldId id="401" r:id="rId55"/>
    <p:sldId id="356" r:id="rId56"/>
    <p:sldId id="357" r:id="rId57"/>
    <p:sldId id="402" r:id="rId58"/>
    <p:sldId id="358" r:id="rId59"/>
    <p:sldId id="359" r:id="rId60"/>
    <p:sldId id="403" r:id="rId61"/>
    <p:sldId id="404" r:id="rId62"/>
    <p:sldId id="360" r:id="rId63"/>
    <p:sldId id="361" r:id="rId64"/>
    <p:sldId id="405" r:id="rId65"/>
    <p:sldId id="362" r:id="rId66"/>
    <p:sldId id="363" r:id="rId67"/>
    <p:sldId id="406" r:id="rId68"/>
    <p:sldId id="407" r:id="rId69"/>
    <p:sldId id="364" r:id="rId70"/>
    <p:sldId id="365" r:id="rId71"/>
    <p:sldId id="412" r:id="rId72"/>
    <p:sldId id="413" r:id="rId73"/>
    <p:sldId id="428" r:id="rId74"/>
    <p:sldId id="415" r:id="rId75"/>
    <p:sldId id="410" r:id="rId76"/>
    <p:sldId id="414" r:id="rId77"/>
    <p:sldId id="417" r:id="rId78"/>
    <p:sldId id="416" r:id="rId79"/>
    <p:sldId id="419" r:id="rId80"/>
    <p:sldId id="420" r:id="rId81"/>
    <p:sldId id="427" r:id="rId82"/>
    <p:sldId id="368" r:id="rId83"/>
    <p:sldId id="421" r:id="rId84"/>
    <p:sldId id="422" r:id="rId85"/>
    <p:sldId id="369" r:id="rId86"/>
    <p:sldId id="433" r:id="rId87"/>
    <p:sldId id="370" r:id="rId88"/>
    <p:sldId id="371" r:id="rId89"/>
    <p:sldId id="372" r:id="rId90"/>
    <p:sldId id="373" r:id="rId91"/>
    <p:sldId id="423" r:id="rId92"/>
    <p:sldId id="429" r:id="rId93"/>
    <p:sldId id="374" r:id="rId94"/>
    <p:sldId id="375" r:id="rId95"/>
    <p:sldId id="434" r:id="rId96"/>
    <p:sldId id="424" r:id="rId97"/>
    <p:sldId id="376" r:id="rId9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0" autoAdjust="0"/>
    <p:restoredTop sz="94558" autoAdjust="0"/>
  </p:normalViewPr>
  <p:slideViewPr>
    <p:cSldViewPr snapToGrid="0" snapToObjects="1">
      <p:cViewPr varScale="1">
        <p:scale>
          <a:sx n="121" d="100"/>
          <a:sy n="121" d="100"/>
        </p:scale>
        <p:origin x="1472" y="168"/>
      </p:cViewPr>
      <p:guideLst>
        <p:guide orient="horz" pos="3412"/>
        <p:guide pos="2880"/>
      </p:guideLst>
    </p:cSldViewPr>
  </p:slideViewPr>
  <p:outlineViewPr>
    <p:cViewPr>
      <p:scale>
        <a:sx n="33" d="100"/>
        <a:sy n="33" d="100"/>
      </p:scale>
      <p:origin x="0" y="43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2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0AA15A-58E6-E846-B032-D5E4476CAE8D}" type="datetimeFigureOut">
              <a:rPr lang="en-US"/>
              <a:pPr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F6E6D-52ED-2247-9298-0A8262B2EB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ACC735-3805-3642-B898-47B1A0EEBA18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88AF44-1220-8D4A-814B-2F5928AFB759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40E1B01-5C3D-1347-983C-C3944821859D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3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3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E6B1D-2691-BF4A-BF10-873133551154}" type="slidenum">
              <a:rPr lang="en-US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DA9B3D-863A-FC4B-A5AC-57718C700FE2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43D594-A870-5142-A458-DD121D568160}" type="slidenum">
              <a:rPr lang="en-US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92517B-2CFF-304F-A1A8-F39022B90557}" type="slidenum">
              <a:rPr lang="en-US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4C729-96B5-9B45-BB1C-8D74E467F8CB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92517B-2CFF-304F-A1A8-F39022B90557}" type="slidenum">
              <a:rPr lang="en-US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B0E13-3CB3-614F-A87B-ABA6B84E111F}" type="slidenum">
              <a:rPr lang="en-US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9781A7-CE6C-B546-9013-C2FD629A73FB}" type="slidenum">
              <a:rPr lang="en-US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F63D48-1544-5140-B7E1-50C6825CAA87}" type="slidenum">
              <a:rPr lang="en-US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CAA75-6FEA-B244-9D26-C74F6BC36895}" type="slidenum">
              <a:rPr lang="en-US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B9816-1D86-E148-81A1-1F8E3F7F105D}" type="slidenum">
              <a:rPr lang="en-US"/>
              <a:pPr eaLnBrk="1" hangingPunct="1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8A83C8-BD03-B341-A9D0-6BC8D845519E}" type="slidenum">
              <a:rPr lang="en-US"/>
              <a:pPr eaLnBrk="1" hangingPunct="1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4C729-96B5-9B45-BB1C-8D74E467F8CB}" type="slidenum">
              <a:rPr lang="en-US"/>
              <a:pPr eaLnBrk="1" hangingPunct="1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54E046-77A5-754A-B979-4B682BC22E4B}" type="slidenum">
              <a:rPr lang="en-US"/>
              <a:pPr eaLnBrk="1" hangingPunct="1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F445D0-CDA1-B44A-A45F-36243FA48924}" type="slidenum">
              <a:rPr lang="en-US"/>
              <a:pPr eaLnBrk="1" hangingPunct="1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8284CC-57A3-D44D-A917-DDE5CD92A234}" type="slidenum">
              <a:rPr lang="en-US"/>
              <a:pPr eaLnBrk="1" hangingPunct="1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D1DE4D-AD14-8C48-8627-B7B95F8933B6}" type="slidenum">
              <a:rPr lang="en-US"/>
              <a:pPr eaLnBrk="1" hangingPunct="1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F84B69D-2A6F-1844-803C-C9ECD69A39F9}" type="slidenum">
              <a:rPr lang="en-US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CBA0DB-D71C-E546-A403-287A58AC5CFB}" type="slidenum">
              <a:rPr lang="en-US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6DF26E-B0F3-C148-A1F8-FB053848A745}" type="slidenum">
              <a:rPr lang="en-US"/>
              <a:pPr eaLnBrk="1" hangingPunct="1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AD1AD0-C901-034E-9AB6-DD0A44E822DA}" type="slidenum">
              <a:rPr lang="en-US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672997-9E1E-2B4C-B4DB-BB9C697D4A9D}" type="slidenum">
              <a:rPr lang="en-US"/>
              <a:pPr eaLnBrk="1" hangingPunct="1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CF519-D339-D240-A99B-1A7AF36B779B}" type="slidenum">
              <a:rPr lang="en-US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84C729-96B5-9B45-BB1C-8D74E467F8CB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235568-CB0A-B544-8658-338038894383}" type="slidenum">
              <a:rPr lang="en-US"/>
              <a:pPr eaLnBrk="1" hangingPunct="1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09813D-F78C-C14E-B3F1-9770C983E55F}" type="slidenum">
              <a:rPr lang="en-US"/>
              <a:pPr eaLnBrk="1" hangingPunct="1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09813D-F78C-C14E-B3F1-9770C983E55F}" type="slidenum">
              <a:rPr lang="en-US"/>
              <a:pPr eaLnBrk="1" hangingPunct="1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808E9A-8D14-D047-A8FF-9950F63BD585}" type="slidenum">
              <a:rPr lang="en-US"/>
              <a:pPr eaLnBrk="1" hangingPunct="1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B76A69-E034-5A42-ABE2-2F46C85C12FE}" type="slidenum">
              <a:rPr lang="en-US"/>
              <a:pPr eaLnBrk="1" hangingPunct="1"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251750-8281-AA4C-9F93-25B350CD97F5}" type="slidenum">
              <a:rPr lang="en-US"/>
              <a:pPr eaLnBrk="1" hangingPunct="1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60CF15-F60D-9B42-824D-EC9DEBE3C8D7}" type="slidenum">
              <a:rPr lang="en-US"/>
              <a:pPr eaLnBrk="1" hangingPunct="1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326AB41-DE7F-C149-866E-C406D7EE65F9}" type="slidenum">
              <a:rPr lang="en-US"/>
              <a:pPr eaLnBrk="1" hangingPunct="1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60CF15-F60D-9B42-824D-EC9DEBE3C8D7}" type="slidenum">
              <a:rPr lang="en-US"/>
              <a:pPr eaLnBrk="1" hangingPunct="1"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780811-EAF5-2F4C-9405-334979C74E92}" type="slidenum">
              <a:rPr lang="en-US"/>
              <a:pPr eaLnBrk="1" hangingPunct="1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FA26A8-B9D8-7F46-8F29-E84F8D2F2B1B}" type="slidenum">
              <a:rPr lang="en-US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0E25BE-A0D1-C140-92BC-708462F1EB42}" type="slidenum">
              <a:rPr lang="en-US"/>
              <a:pPr eaLnBrk="1" hangingPunct="1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6ABBAF-464E-AE41-A79A-F620AE32A86B}" type="slidenum">
              <a:rPr lang="en-US"/>
              <a:pPr eaLnBrk="1" hangingPunct="1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D8E6DE-2615-354D-B562-38988336D533}" type="slidenum">
              <a:rPr lang="en-US"/>
              <a:pPr eaLnBrk="1" hangingPunct="1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0CB8EF-E9E6-2643-AAF6-692AC9850AC1}" type="slidenum">
              <a:rPr lang="en-US"/>
              <a:pPr eaLnBrk="1" hangingPunct="1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7806A-389B-F946-8217-0B37D1CFDF7B}" type="slidenum">
              <a:rPr lang="en-US"/>
              <a:pPr eaLnBrk="1" hangingPunct="1"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37806A-389B-F946-8217-0B37D1CFDF7B}" type="slidenum">
              <a:rPr lang="en-US"/>
              <a:pPr eaLnBrk="1" hangingPunct="1"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31A0690-42E4-1C47-A4B0-A2735BC4DDC3}" type="slidenum">
              <a:rPr lang="en-US"/>
              <a:pPr eaLnBrk="1" hangingPunct="1"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E72EB-33A8-4B49-9F0C-2FC9CEA1388A}" type="slidenum">
              <a:rPr lang="en-US"/>
              <a:pPr eaLnBrk="1" hangingPunct="1"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1BB4CB-C536-674B-903A-28C2AF08FED7}" type="slidenum">
              <a:rPr lang="en-US"/>
              <a:pPr eaLnBrk="1" hangingPunct="1"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233CEB-BAAB-2F44-A8AC-92D236966399}" type="slidenum">
              <a:rPr lang="en-US"/>
              <a:pPr eaLnBrk="1" hangingPunct="1"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432D55-4C74-1B44-9315-A652AABB1631}" type="slidenum">
              <a:rPr lang="en-US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6E1A8B-E9A5-C44F-A64A-30F04083748D}" type="slidenum">
              <a:rPr lang="en-US"/>
              <a:pPr eaLnBrk="1" hangingPunct="1"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2534EF-5559-CF46-B147-32ECCCBAC448}" type="slidenum">
              <a:rPr lang="en-US"/>
              <a:pPr eaLnBrk="1" hangingPunct="1"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7C51D-DCC3-EA45-B3BE-F85B6D0454BD}" type="slidenum">
              <a:rPr lang="en-US"/>
              <a:pPr eaLnBrk="1" hangingPunct="1"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D7C51D-DCC3-EA45-B3BE-F85B6D0454BD}" type="slidenum">
              <a:rPr lang="en-US"/>
              <a:pPr eaLnBrk="1" hangingPunct="1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84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78FF30-82F3-914A-B7B8-3A1F8B33A91E}" type="slidenum">
              <a:rPr lang="en-US"/>
              <a:pPr eaLnBrk="1" hangingPunct="1"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78FF30-82F3-914A-B7B8-3A1F8B33A91E}" type="slidenum">
              <a:rPr lang="en-US"/>
              <a:pPr eaLnBrk="1" hangingPunct="1"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201F1B-C8C6-8C46-B0C4-4786B5987771}" type="slidenum">
              <a:rPr lang="en-US"/>
              <a:pPr eaLnBrk="1" hangingPunct="1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F6E6D-52ED-2247-9298-0A8262B2EB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8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F6E6D-52ED-2247-9298-0A8262B2EB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1B64-E441-6347-90A5-D6B30FCDD8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ACEF0-ED26-C04F-A20F-7222FABB2D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9EB19-D124-6B48-9C0E-F83CF10860D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8605-0656-1D4A-8F1C-8729236DE1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8B6F-9337-C74F-A8F1-171ACB2F4C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1FD2-C04A-F14B-910E-30B8412EBCA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lphaUcPeriod"/>
              <a:defRPr/>
            </a:lvl1pPr>
            <a:lvl2pPr>
              <a:buFont typeface="+mj-lt"/>
              <a:buAutoNum type="alphaUcPeriod"/>
              <a:defRPr/>
            </a:lvl2pPr>
            <a:lvl3pPr marL="1371600" indent="-457200">
              <a:buFont typeface="+mj-lt"/>
              <a:buAutoNum type="alphaUcPeriod"/>
              <a:defRPr/>
            </a:lvl3pPr>
            <a:lvl4pPr marL="1603375" indent="-342900">
              <a:buFont typeface="+mj-lt"/>
              <a:buAutoNum type="alphaUcPeriod"/>
              <a:defRPr/>
            </a:lvl4pPr>
            <a:lvl5pPr marL="1951037" indent="-342900">
              <a:buFont typeface="+mj-lt"/>
              <a:buAutoNum type="alphaU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273E-2E6B-B54E-BB31-21CFAC5814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7630BE9-52DB-D64F-96EF-E6761BFA5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6615" y="6464019"/>
            <a:ext cx="377687" cy="3111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260475" indent="0">
              <a:buFontTx/>
              <a:buNone/>
              <a:defRPr sz="1100"/>
            </a:lvl4pPr>
            <a:lvl5pPr marL="1608137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2AB-C4DE-6F4B-B210-66A5C58B6B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E5BC-7422-4A4F-BF95-2A8578D35C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A6925-0172-6D4E-B9B6-4FAEAEDE01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7E4B-B0F4-AC45-9217-40C43077D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72DE300-B3F9-AE45-9EF8-F0F579E4D8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80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Memory Hierarchy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Chapter 9, Ramachandran and Leahy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0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5"/>
          <p:cNvGrpSpPr>
            <a:grpSpLocks noChangeAspect="1"/>
          </p:cNvGrpSpPr>
          <p:nvPr/>
        </p:nvGrpSpPr>
        <p:grpSpPr bwMode="auto">
          <a:xfrm>
            <a:off x="2870201" y="1890481"/>
            <a:ext cx="2440580" cy="4684944"/>
            <a:chOff x="1002" y="-810"/>
            <a:chExt cx="3000" cy="5925"/>
          </a:xfrm>
        </p:grpSpPr>
        <p:sp>
          <p:nvSpPr>
            <p:cNvPr id="4100" name="AutoShape 6"/>
            <p:cNvSpPr>
              <a:spLocks noChangeAspect="1" noChangeArrowheads="1"/>
            </p:cNvSpPr>
            <p:nvPr/>
          </p:nvSpPr>
          <p:spPr bwMode="auto">
            <a:xfrm>
              <a:off x="1002" y="-810"/>
              <a:ext cx="3000" cy="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101" name="Oval 7"/>
            <p:cNvSpPr>
              <a:spLocks noChangeAspect="1" noChangeArrowheads="1"/>
            </p:cNvSpPr>
            <p:nvPr/>
          </p:nvSpPr>
          <p:spPr bwMode="auto">
            <a:xfrm>
              <a:off x="1602" y="-810"/>
              <a:ext cx="1800" cy="185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2" name="Text Box 8"/>
            <p:cNvSpPr txBox="1">
              <a:spLocks noChangeArrowheads="1"/>
            </p:cNvSpPr>
            <p:nvPr/>
          </p:nvSpPr>
          <p:spPr bwMode="auto">
            <a:xfrm>
              <a:off x="2040" y="-111"/>
              <a:ext cx="937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0000"/>
                  </a:solidFill>
                </a:rPr>
                <a:t>CPU</a:t>
              </a:r>
              <a:endParaRPr lang="en-US" b="1" dirty="0"/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1481" y="1905"/>
              <a:ext cx="2040" cy="8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4" name="Text Box 10"/>
            <p:cNvSpPr txBox="1">
              <a:spLocks noChangeArrowheads="1"/>
            </p:cNvSpPr>
            <p:nvPr/>
          </p:nvSpPr>
          <p:spPr bwMode="auto">
            <a:xfrm>
              <a:off x="1982" y="2107"/>
              <a:ext cx="1021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000000"/>
                  </a:solidFill>
                </a:rPr>
                <a:t>Cache</a:t>
              </a:r>
              <a:endParaRPr lang="en-US" b="1"/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1002" y="3510"/>
              <a:ext cx="3000" cy="1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1516" y="4127"/>
              <a:ext cx="2043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7549" tIns="23774" rIns="47549" bIns="23774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00000"/>
                  </a:solidFill>
                </a:rPr>
                <a:t>Main memory</a:t>
              </a:r>
              <a:endParaRPr lang="en-US" b="1" dirty="0"/>
            </a:p>
          </p:txBody>
        </p:sp>
        <p:cxnSp>
          <p:nvCxnSpPr>
            <p:cNvPr id="4107" name="AutoShape 13"/>
            <p:cNvCxnSpPr>
              <a:cxnSpLocks noChangeShapeType="1"/>
              <a:stCxn id="4101" idx="4"/>
              <a:endCxn id="4103" idx="0"/>
            </p:cNvCxnSpPr>
            <p:nvPr/>
          </p:nvCxnSpPr>
          <p:spPr bwMode="auto">
            <a:xfrm>
              <a:off x="2502" y="1041"/>
              <a:ext cx="0" cy="8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AutoShape 14"/>
            <p:cNvCxnSpPr>
              <a:cxnSpLocks noChangeShapeType="1"/>
              <a:stCxn id="4103" idx="2"/>
              <a:endCxn id="4105" idx="0"/>
            </p:cNvCxnSpPr>
            <p:nvPr/>
          </p:nvCxnSpPr>
          <p:spPr bwMode="auto">
            <a:xfrm>
              <a:off x="2502" y="2768"/>
              <a:ext cx="0" cy="7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9" name="Line 15"/>
          <p:cNvSpPr>
            <a:spLocks noChangeShapeType="1"/>
          </p:cNvSpPr>
          <p:nvPr/>
        </p:nvSpPr>
        <p:spPr bwMode="auto">
          <a:xfrm>
            <a:off x="5881699" y="2246777"/>
            <a:ext cx="52388" cy="42309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8942" y="2246777"/>
            <a:ext cx="2739308" cy="3879386"/>
          </a:xfrm>
        </p:spPr>
        <p:txBody>
          <a:bodyPr/>
          <a:lstStyle/>
          <a:p>
            <a:r>
              <a:rPr lang="en-US" dirty="0"/>
              <a:t>How do you use</a:t>
            </a:r>
          </a:p>
          <a:p>
            <a:pPr lvl="1"/>
            <a:r>
              <a:rPr lang="en-US" dirty="0"/>
              <a:t>Spatial locality?</a:t>
            </a:r>
          </a:p>
          <a:p>
            <a:pPr lvl="1"/>
            <a:r>
              <a:rPr lang="en-US" dirty="0"/>
              <a:t>Temporal locality?</a:t>
            </a:r>
          </a:p>
        </p:txBody>
      </p:sp>
      <p:sp>
        <p:nvSpPr>
          <p:cNvPr id="3" name="Oval Callout 2"/>
          <p:cNvSpPr/>
          <p:nvPr/>
        </p:nvSpPr>
        <p:spPr>
          <a:xfrm>
            <a:off x="1287731" y="3676545"/>
            <a:ext cx="1758419" cy="959099"/>
          </a:xfrm>
          <a:prstGeom prst="wedgeEllipseCallout">
            <a:avLst>
              <a:gd name="adj1" fmla="val 57955"/>
              <a:gd name="adj2" fmla="val 384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&amp; fast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738540" y="5306339"/>
            <a:ext cx="1758419" cy="959099"/>
          </a:xfrm>
          <a:prstGeom prst="wedgeEllipseCallout">
            <a:avLst>
              <a:gd name="adj1" fmla="val 67046"/>
              <a:gd name="adj2" fmla="val 393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&amp; slow</a:t>
            </a:r>
          </a:p>
        </p:txBody>
      </p:sp>
      <p:sp>
        <p:nvSpPr>
          <p:cNvPr id="5" name="Freeform 4"/>
          <p:cNvSpPr/>
          <p:nvPr/>
        </p:nvSpPr>
        <p:spPr>
          <a:xfrm>
            <a:off x="4946663" y="4458033"/>
            <a:ext cx="854543" cy="1527454"/>
          </a:xfrm>
          <a:custGeom>
            <a:avLst/>
            <a:gdLst>
              <a:gd name="connsiteX0" fmla="*/ 355236 w 854543"/>
              <a:gd name="connsiteY0" fmla="*/ 1527454 h 1527454"/>
              <a:gd name="connsiteX1" fmla="*/ 772639 w 854543"/>
              <a:gd name="connsiteY1" fmla="*/ 1305440 h 1527454"/>
              <a:gd name="connsiteX2" fmla="*/ 781520 w 854543"/>
              <a:gd name="connsiteY2" fmla="*/ 390744 h 1527454"/>
              <a:gd name="connsiteX3" fmla="*/ 0 w 854543"/>
              <a:gd name="connsiteY3" fmla="*/ 0 h 152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543" h="1527454">
                <a:moveTo>
                  <a:pt x="355236" y="1527454"/>
                </a:moveTo>
                <a:cubicBezTo>
                  <a:pt x="528414" y="1511173"/>
                  <a:pt x="701592" y="1494892"/>
                  <a:pt x="772639" y="1305440"/>
                </a:cubicBezTo>
                <a:cubicBezTo>
                  <a:pt x="843686" y="1115988"/>
                  <a:pt x="910293" y="608317"/>
                  <a:pt x="781520" y="390744"/>
                </a:cubicBezTo>
                <a:cubicBezTo>
                  <a:pt x="652747" y="173171"/>
                  <a:pt x="0" y="0"/>
                  <a:pt x="0" y="0"/>
                </a:cubicBezTo>
              </a:path>
            </a:pathLst>
          </a:custGeom>
          <a:ln w="38100" cmpd="sng"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15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113520"/>
              </p:ext>
            </p:extLst>
          </p:nvPr>
        </p:nvGraphicFramePr>
        <p:xfrm>
          <a:off x="1110113" y="2133600"/>
          <a:ext cx="7748137" cy="3620995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25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 ratio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olidFill>
                            <a:srgbClr val="FF2929"/>
                          </a:solidFill>
                        </a:rPr>
                        <a:t>h</a:t>
                      </a:r>
                      <a:endParaRPr lang="en-US" dirty="0">
                        <a:solidFill>
                          <a:srgbClr val="FF292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0" dirty="0"/>
                        <a:t> + m =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 ratio </a:t>
                      </a:r>
                      <a:r>
                        <a:rPr lang="en-US" dirty="0">
                          <a:solidFill>
                            <a:srgbClr val="FF2929"/>
                          </a:solidFill>
                        </a:rPr>
                        <a:t>m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65">
                <a:tc rowSpan="2">
                  <a:txBody>
                    <a:bodyPr/>
                    <a:lstStyle/>
                    <a:p>
                      <a:r>
                        <a:rPr lang="en-US" dirty="0"/>
                        <a:t>Cycle time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c</a:t>
                      </a:r>
                      <a:r>
                        <a:rPr lang="en-US" dirty="0"/>
                        <a:t> cache access time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m</a:t>
                      </a:r>
                      <a:r>
                        <a:rPr lang="en-US" baseline="0" dirty="0"/>
                        <a:t> memory access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access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 for SRAM</a:t>
                      </a:r>
                    </a:p>
                    <a:p>
                      <a:r>
                        <a:rPr lang="en-US" dirty="0"/>
                        <a:t>Different for DRAM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cycle 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965">
                <a:tc>
                  <a:txBody>
                    <a:bodyPr/>
                    <a:lstStyle/>
                    <a:p>
                      <a:r>
                        <a:rPr lang="en-US" dirty="0"/>
                        <a:t>Miss penalty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240">
                <a:tc>
                  <a:txBody>
                    <a:bodyPr/>
                    <a:lstStyle/>
                    <a:p>
                      <a:r>
                        <a:rPr lang="en-US" dirty="0"/>
                        <a:t>Effective memory access time (EMAT)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EMAT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c</a:t>
                      </a:r>
                      <a:r>
                        <a:rPr lang="en-US" dirty="0"/>
                        <a:t> + T</a:t>
                      </a:r>
                      <a:r>
                        <a:rPr lang="en-US" baseline="-25000" dirty="0"/>
                        <a:t>m</a:t>
                      </a:r>
                      <a:r>
                        <a:rPr lang="en-US" dirty="0"/>
                        <a:t> * m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9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920" y="1758382"/>
            <a:ext cx="6474178" cy="511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Current-day memory hierarchy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163" y="1831217"/>
            <a:ext cx="288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2929"/>
                </a:solidFill>
              </a:rPr>
              <a:t>EMAT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= T</a:t>
            </a:r>
            <a:r>
              <a:rPr lang="en-US" baseline="-25000" dirty="0">
                <a:solidFill>
                  <a:srgbClr val="FF2929"/>
                </a:solidFill>
              </a:rPr>
              <a:t>i </a:t>
            </a:r>
            <a:r>
              <a:rPr lang="en-US" dirty="0">
                <a:solidFill>
                  <a:srgbClr val="FF2929"/>
                </a:solidFill>
              </a:rPr>
              <a:t>+ </a:t>
            </a:r>
            <a:r>
              <a:rPr lang="en-US" dirty="0" err="1">
                <a:solidFill>
                  <a:srgbClr val="FF2929"/>
                </a:solidFill>
              </a:rPr>
              <a:t>M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* EMAT</a:t>
            </a:r>
            <a:r>
              <a:rPr lang="en-US" baseline="-25000" dirty="0">
                <a:solidFill>
                  <a:srgbClr val="FF2929"/>
                </a:solidFill>
              </a:rPr>
              <a:t>i+1</a:t>
            </a:r>
          </a:p>
        </p:txBody>
      </p:sp>
      <p:sp>
        <p:nvSpPr>
          <p:cNvPr id="4" name="Left Brace 3"/>
          <p:cNvSpPr/>
          <p:nvPr/>
        </p:nvSpPr>
        <p:spPr>
          <a:xfrm>
            <a:off x="1349897" y="2300061"/>
            <a:ext cx="444045" cy="2903938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2203888" y="4786614"/>
            <a:ext cx="444045" cy="144896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571" y="3445650"/>
            <a:ext cx="124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366FF"/>
                </a:solidFill>
              </a:rPr>
              <a:t>Hardware territory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257" y="5203999"/>
            <a:ext cx="124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3366FF"/>
                </a:solidFill>
              </a:rPr>
              <a:t>OS territory</a:t>
            </a:r>
          </a:p>
        </p:txBody>
      </p:sp>
    </p:spTree>
    <p:extLst>
      <p:ext uri="{BB962C8B-B14F-4D97-AF65-F5344CB8AC3E}">
        <p14:creationId xmlns:p14="http://schemas.microsoft.com/office/powerpoint/2010/main" val="222437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99044" y="1739562"/>
            <a:ext cx="5899253" cy="5786741"/>
            <a:chOff x="1662113" y="1520825"/>
            <a:chExt cx="6159500" cy="6042025"/>
          </a:xfrm>
        </p:grpSpPr>
        <p:sp>
          <p:nvSpPr>
            <p:cNvPr id="6146" name="Oval 3"/>
            <p:cNvSpPr>
              <a:spLocks noChangeAspect="1" noChangeArrowheads="1"/>
            </p:cNvSpPr>
            <p:nvPr/>
          </p:nvSpPr>
          <p:spPr bwMode="auto">
            <a:xfrm>
              <a:off x="3201988" y="1520825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" name="Text Box 4"/>
            <p:cNvSpPr txBox="1">
              <a:spLocks noChangeArrowheads="1"/>
            </p:cNvSpPr>
            <p:nvPr/>
          </p:nvSpPr>
          <p:spPr bwMode="auto">
            <a:xfrm>
              <a:off x="3541429" y="1987550"/>
              <a:ext cx="701624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CPU</a:t>
              </a:r>
            </a:p>
          </p:txBody>
        </p:sp>
        <p:sp>
          <p:nvSpPr>
            <p:cNvPr id="6148" name="Rectangle 5"/>
            <p:cNvSpPr>
              <a:spLocks noChangeArrowheads="1"/>
            </p:cNvSpPr>
            <p:nvPr/>
          </p:nvSpPr>
          <p:spPr bwMode="auto">
            <a:xfrm>
              <a:off x="3109913" y="3167063"/>
              <a:ext cx="1554162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Text Box 6"/>
            <p:cNvSpPr txBox="1">
              <a:spLocks noChangeArrowheads="1"/>
            </p:cNvSpPr>
            <p:nvPr/>
          </p:nvSpPr>
          <p:spPr bwMode="auto">
            <a:xfrm>
              <a:off x="3240159" y="3265488"/>
              <a:ext cx="1304163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L1- cache</a:t>
              </a:r>
            </a:p>
          </p:txBody>
        </p:sp>
        <p:sp>
          <p:nvSpPr>
            <p:cNvPr id="6150" name="Rectangle 7"/>
            <p:cNvSpPr>
              <a:spLocks noChangeArrowheads="1"/>
            </p:cNvSpPr>
            <p:nvPr/>
          </p:nvSpPr>
          <p:spPr bwMode="auto">
            <a:xfrm>
              <a:off x="2744788" y="5635625"/>
              <a:ext cx="2286000" cy="1189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Text Box 8"/>
            <p:cNvSpPr txBox="1">
              <a:spLocks noChangeArrowheads="1"/>
            </p:cNvSpPr>
            <p:nvPr/>
          </p:nvSpPr>
          <p:spPr bwMode="auto">
            <a:xfrm>
              <a:off x="3019228" y="6042025"/>
              <a:ext cx="1746025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Main memory</a:t>
              </a:r>
            </a:p>
          </p:txBody>
        </p:sp>
        <p:cxnSp>
          <p:nvCxnSpPr>
            <p:cNvPr id="6152" name="AutoShape 9"/>
            <p:cNvCxnSpPr>
              <a:cxnSpLocks noChangeShapeType="1"/>
              <a:stCxn id="6146" idx="4"/>
              <a:endCxn id="6148" idx="0"/>
            </p:cNvCxnSpPr>
            <p:nvPr/>
          </p:nvCxnSpPr>
          <p:spPr bwMode="auto">
            <a:xfrm>
              <a:off x="3887788" y="2892425"/>
              <a:ext cx="0" cy="274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3" name="Rectangle 10"/>
            <p:cNvSpPr>
              <a:spLocks noChangeArrowheads="1"/>
            </p:cNvSpPr>
            <p:nvPr/>
          </p:nvSpPr>
          <p:spPr bwMode="auto">
            <a:xfrm>
              <a:off x="3109913" y="4446588"/>
              <a:ext cx="1554162" cy="639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3240159" y="4545013"/>
              <a:ext cx="1304163" cy="38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L2- cache</a:t>
              </a:r>
            </a:p>
          </p:txBody>
        </p:sp>
        <p:cxnSp>
          <p:nvCxnSpPr>
            <p:cNvPr id="6155" name="AutoShape 12"/>
            <p:cNvCxnSpPr>
              <a:cxnSpLocks noChangeShapeType="1"/>
              <a:stCxn id="6148" idx="2"/>
              <a:endCxn id="6153" idx="0"/>
            </p:cNvCxnSpPr>
            <p:nvPr/>
          </p:nvCxnSpPr>
          <p:spPr bwMode="auto">
            <a:xfrm>
              <a:off x="3887788" y="3806825"/>
              <a:ext cx="0" cy="639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AutoShape 13"/>
            <p:cNvCxnSpPr>
              <a:cxnSpLocks noChangeShapeType="1"/>
              <a:stCxn id="6153" idx="2"/>
              <a:endCxn id="6150" idx="0"/>
            </p:cNvCxnSpPr>
            <p:nvPr/>
          </p:nvCxnSpPr>
          <p:spPr bwMode="auto">
            <a:xfrm>
              <a:off x="3887788" y="5086350"/>
              <a:ext cx="0" cy="549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7" name="Text Box 14"/>
            <p:cNvSpPr txBox="1">
              <a:spLocks noChangeArrowheads="1"/>
            </p:cNvSpPr>
            <p:nvPr/>
          </p:nvSpPr>
          <p:spPr bwMode="auto">
            <a:xfrm>
              <a:off x="4938713" y="3132138"/>
              <a:ext cx="2882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h</a:t>
              </a:r>
              <a:r>
                <a:rPr lang="en-US" b="1" baseline="-25000"/>
                <a:t>1</a:t>
              </a:r>
              <a:r>
                <a:rPr lang="en-US" b="1"/>
                <a:t> = 0.95;  T</a:t>
              </a:r>
              <a:r>
                <a:rPr lang="en-US" b="1" baseline="-25000"/>
                <a:t>h1</a:t>
              </a:r>
              <a:r>
                <a:rPr lang="en-US" b="1"/>
                <a:t> = 2 ns    </a:t>
              </a:r>
            </a:p>
          </p:txBody>
        </p:sp>
        <p:sp>
          <p:nvSpPr>
            <p:cNvPr id="6158" name="Text Box 15"/>
            <p:cNvSpPr txBox="1">
              <a:spLocks noChangeArrowheads="1"/>
            </p:cNvSpPr>
            <p:nvPr/>
          </p:nvSpPr>
          <p:spPr bwMode="auto">
            <a:xfrm>
              <a:off x="4938713" y="4598988"/>
              <a:ext cx="28829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/>
                <a:t>h</a:t>
              </a:r>
              <a:r>
                <a:rPr lang="en-US" b="1" baseline="-25000" dirty="0"/>
                <a:t>2</a:t>
              </a:r>
              <a:r>
                <a:rPr lang="en-US" b="1" dirty="0"/>
                <a:t> = 0.80;  T</a:t>
              </a:r>
              <a:r>
                <a:rPr lang="en-US" b="1" baseline="-25000" dirty="0"/>
                <a:t>h2</a:t>
              </a:r>
              <a:r>
                <a:rPr lang="en-US" b="1" dirty="0"/>
                <a:t> = 10 ns    </a:t>
              </a:r>
            </a:p>
          </p:txBody>
        </p:sp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5178425" y="5880100"/>
              <a:ext cx="19542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 T</a:t>
              </a:r>
              <a:r>
                <a:rPr lang="en-US" b="1" baseline="-25000"/>
                <a:t>m</a:t>
              </a:r>
              <a:r>
                <a:rPr lang="en-US" b="1"/>
                <a:t> = 100 ns    </a:t>
              </a:r>
            </a:p>
          </p:txBody>
        </p:sp>
        <p:sp>
          <p:nvSpPr>
            <p:cNvPr id="6160" name="Text Box 17"/>
            <p:cNvSpPr txBox="1">
              <a:spLocks noChangeArrowheads="1"/>
            </p:cNvSpPr>
            <p:nvPr/>
          </p:nvSpPr>
          <p:spPr bwMode="auto">
            <a:xfrm>
              <a:off x="1662113" y="7196138"/>
              <a:ext cx="971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EMAT?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EMAT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163" y="1831217"/>
            <a:ext cx="362343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2929"/>
                </a:solidFill>
              </a:rPr>
              <a:t>EMAT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= T</a:t>
            </a:r>
            <a:r>
              <a:rPr lang="en-US" baseline="-25000" dirty="0">
                <a:solidFill>
                  <a:srgbClr val="FF2929"/>
                </a:solidFill>
              </a:rPr>
              <a:t>i </a:t>
            </a:r>
            <a:r>
              <a:rPr lang="en-US" dirty="0">
                <a:solidFill>
                  <a:srgbClr val="FF2929"/>
                </a:solidFill>
              </a:rPr>
              <a:t>+ </a:t>
            </a:r>
            <a:r>
              <a:rPr lang="en-US" dirty="0" err="1">
                <a:solidFill>
                  <a:srgbClr val="FF2929"/>
                </a:solidFill>
              </a:rPr>
              <a:t>M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* EMAT</a:t>
            </a:r>
            <a:r>
              <a:rPr lang="en-US" baseline="-25000" dirty="0">
                <a:solidFill>
                  <a:srgbClr val="FF2929"/>
                </a:solidFill>
              </a:rPr>
              <a:t>i+1</a:t>
            </a:r>
          </a:p>
          <a:p>
            <a:endParaRPr lang="en-US" dirty="0">
              <a:solidFill>
                <a:srgbClr val="FF2929"/>
              </a:solidFill>
            </a:endParaRP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2ns + 0.05 * EMAT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2</a:t>
            </a:r>
            <a:r>
              <a:rPr lang="en-US" dirty="0"/>
              <a:t> = 10ns + 0.20 * EMAT</a:t>
            </a:r>
            <a:r>
              <a:rPr lang="en-US" baseline="-25000" dirty="0"/>
              <a:t>3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3</a:t>
            </a:r>
            <a:r>
              <a:rPr lang="en-US" dirty="0"/>
              <a:t> = 100ns</a:t>
            </a:r>
          </a:p>
          <a:p>
            <a:r>
              <a:rPr lang="en-US" dirty="0"/>
              <a:t>-------</a:t>
            </a: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3.5ns </a:t>
            </a:r>
          </a:p>
          <a:p>
            <a:endParaRPr lang="en-US" dirty="0">
              <a:solidFill>
                <a:srgbClr val="FF29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7597" y="3449347"/>
            <a:ext cx="3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07597" y="4687668"/>
            <a:ext cx="3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2319" y="6117912"/>
            <a:ext cx="30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</a:p>
        </p:txBody>
      </p:sp>
      <p:sp>
        <p:nvSpPr>
          <p:cNvPr id="5" name="Freeform 4"/>
          <p:cNvSpPr/>
          <p:nvPr/>
        </p:nvSpPr>
        <p:spPr>
          <a:xfrm>
            <a:off x="1491992" y="2221982"/>
            <a:ext cx="6332084" cy="1043051"/>
          </a:xfrm>
          <a:custGeom>
            <a:avLst/>
            <a:gdLst>
              <a:gd name="connsiteX0" fmla="*/ 6332084 w 6332084"/>
              <a:gd name="connsiteY0" fmla="*/ 1108222 h 1108222"/>
              <a:gd name="connsiteX1" fmla="*/ 5932443 w 6332084"/>
              <a:gd name="connsiteY1" fmla="*/ 175765 h 1108222"/>
              <a:gd name="connsiteX2" fmla="*/ 4342761 w 6332084"/>
              <a:gd name="connsiteY2" fmla="*/ 7035 h 1108222"/>
              <a:gd name="connsiteX3" fmla="*/ 959137 w 6332084"/>
              <a:gd name="connsiteY3" fmla="*/ 51437 h 1108222"/>
              <a:gd name="connsiteX4" fmla="*/ 0 w 6332084"/>
              <a:gd name="connsiteY4" fmla="*/ 229048 h 110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2084" h="1108222">
                <a:moveTo>
                  <a:pt x="6332084" y="1108222"/>
                </a:moveTo>
                <a:cubicBezTo>
                  <a:pt x="6298040" y="733759"/>
                  <a:pt x="6263997" y="359296"/>
                  <a:pt x="5932443" y="175765"/>
                </a:cubicBezTo>
                <a:cubicBezTo>
                  <a:pt x="5600889" y="-7766"/>
                  <a:pt x="5171645" y="27756"/>
                  <a:pt x="4342761" y="7035"/>
                </a:cubicBezTo>
                <a:cubicBezTo>
                  <a:pt x="3513877" y="-13686"/>
                  <a:pt x="1682930" y="14435"/>
                  <a:pt x="959137" y="51437"/>
                </a:cubicBezTo>
                <a:cubicBezTo>
                  <a:pt x="235344" y="88439"/>
                  <a:pt x="0" y="229048"/>
                  <a:pt x="0" y="229048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19815" y="3265033"/>
            <a:ext cx="506211" cy="478934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599986" y="2746865"/>
            <a:ext cx="6350257" cy="1870046"/>
          </a:xfrm>
          <a:custGeom>
            <a:avLst/>
            <a:gdLst>
              <a:gd name="connsiteX0" fmla="*/ 6332084 w 6332084"/>
              <a:gd name="connsiteY0" fmla="*/ 1108222 h 1108222"/>
              <a:gd name="connsiteX1" fmla="*/ 5932443 w 6332084"/>
              <a:gd name="connsiteY1" fmla="*/ 175765 h 1108222"/>
              <a:gd name="connsiteX2" fmla="*/ 4342761 w 6332084"/>
              <a:gd name="connsiteY2" fmla="*/ 7035 h 1108222"/>
              <a:gd name="connsiteX3" fmla="*/ 959137 w 6332084"/>
              <a:gd name="connsiteY3" fmla="*/ 51437 h 1108222"/>
              <a:gd name="connsiteX4" fmla="*/ 0 w 6332084"/>
              <a:gd name="connsiteY4" fmla="*/ 229048 h 1108222"/>
              <a:gd name="connsiteX0" fmla="*/ 5905137 w 6034994"/>
              <a:gd name="connsiteY0" fmla="*/ 988402 h 988402"/>
              <a:gd name="connsiteX1" fmla="*/ 5932443 w 6034994"/>
              <a:gd name="connsiteY1" fmla="*/ 175765 h 988402"/>
              <a:gd name="connsiteX2" fmla="*/ 4342761 w 6034994"/>
              <a:gd name="connsiteY2" fmla="*/ 7035 h 988402"/>
              <a:gd name="connsiteX3" fmla="*/ 959137 w 6034994"/>
              <a:gd name="connsiteY3" fmla="*/ 51437 h 988402"/>
              <a:gd name="connsiteX4" fmla="*/ 0 w 6034994"/>
              <a:gd name="connsiteY4" fmla="*/ 229048 h 988402"/>
              <a:gd name="connsiteX0" fmla="*/ 5905137 w 5905137"/>
              <a:gd name="connsiteY0" fmla="*/ 1021248 h 1021248"/>
              <a:gd name="connsiteX1" fmla="*/ 4635490 w 5905137"/>
              <a:gd name="connsiteY1" fmla="*/ 662216 h 1021248"/>
              <a:gd name="connsiteX2" fmla="*/ 4342761 w 5905137"/>
              <a:gd name="connsiteY2" fmla="*/ 39881 h 1021248"/>
              <a:gd name="connsiteX3" fmla="*/ 959137 w 5905137"/>
              <a:gd name="connsiteY3" fmla="*/ 84283 h 1021248"/>
              <a:gd name="connsiteX4" fmla="*/ 0 w 5905137"/>
              <a:gd name="connsiteY4" fmla="*/ 261894 h 1021248"/>
              <a:gd name="connsiteX0" fmla="*/ 5905137 w 5905137"/>
              <a:gd name="connsiteY0" fmla="*/ 949427 h 949427"/>
              <a:gd name="connsiteX1" fmla="*/ 4635490 w 5905137"/>
              <a:gd name="connsiteY1" fmla="*/ 590395 h 949427"/>
              <a:gd name="connsiteX2" fmla="*/ 2860528 w 5905137"/>
              <a:gd name="connsiteY2" fmla="*/ 609954 h 949427"/>
              <a:gd name="connsiteX3" fmla="*/ 959137 w 5905137"/>
              <a:gd name="connsiteY3" fmla="*/ 12462 h 949427"/>
              <a:gd name="connsiteX4" fmla="*/ 0 w 5905137"/>
              <a:gd name="connsiteY4" fmla="*/ 190073 h 949427"/>
              <a:gd name="connsiteX0" fmla="*/ 5905137 w 5905137"/>
              <a:gd name="connsiteY0" fmla="*/ 759354 h 759354"/>
              <a:gd name="connsiteX1" fmla="*/ 4635490 w 5905137"/>
              <a:gd name="connsiteY1" fmla="*/ 400322 h 759354"/>
              <a:gd name="connsiteX2" fmla="*/ 2860528 w 5905137"/>
              <a:gd name="connsiteY2" fmla="*/ 419881 h 759354"/>
              <a:gd name="connsiteX3" fmla="*/ 2135257 w 5905137"/>
              <a:gd name="connsiteY3" fmla="*/ 250318 h 759354"/>
              <a:gd name="connsiteX4" fmla="*/ 0 w 5905137"/>
              <a:gd name="connsiteY4" fmla="*/ 0 h 759354"/>
              <a:gd name="connsiteX0" fmla="*/ 3866736 w 3866736"/>
              <a:gd name="connsiteY0" fmla="*/ 1623771 h 1623771"/>
              <a:gd name="connsiteX1" fmla="*/ 2597089 w 3866736"/>
              <a:gd name="connsiteY1" fmla="*/ 1264739 h 1623771"/>
              <a:gd name="connsiteX2" fmla="*/ 822127 w 3866736"/>
              <a:gd name="connsiteY2" fmla="*/ 1284298 h 1623771"/>
              <a:gd name="connsiteX3" fmla="*/ 96856 w 3866736"/>
              <a:gd name="connsiteY3" fmla="*/ 1114735 h 1623771"/>
              <a:gd name="connsiteX4" fmla="*/ 7725 w 3866736"/>
              <a:gd name="connsiteY4" fmla="*/ 0 h 1623771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0 w 5760136"/>
              <a:gd name="connsiteY4" fmla="*/ 0 h 1580978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393434 w 5760136"/>
              <a:gd name="connsiteY4" fmla="*/ 203982 h 1580978"/>
              <a:gd name="connsiteX5" fmla="*/ 0 w 5760136"/>
              <a:gd name="connsiteY5" fmla="*/ 0 h 1580978"/>
              <a:gd name="connsiteX0" fmla="*/ 5760136 w 5760136"/>
              <a:gd name="connsiteY0" fmla="*/ 1703819 h 1703819"/>
              <a:gd name="connsiteX1" fmla="*/ 4490489 w 5760136"/>
              <a:gd name="connsiteY1" fmla="*/ 1344787 h 1703819"/>
              <a:gd name="connsiteX2" fmla="*/ 2715527 w 5760136"/>
              <a:gd name="connsiteY2" fmla="*/ 1364346 h 1703819"/>
              <a:gd name="connsiteX3" fmla="*/ 1990256 w 5760136"/>
              <a:gd name="connsiteY3" fmla="*/ 1194783 h 1703819"/>
              <a:gd name="connsiteX4" fmla="*/ 522323 w 5760136"/>
              <a:gd name="connsiteY4" fmla="*/ 27272 h 1703819"/>
              <a:gd name="connsiteX5" fmla="*/ 393434 w 5760136"/>
              <a:gd name="connsiteY5" fmla="*/ 326823 h 1703819"/>
              <a:gd name="connsiteX6" fmla="*/ 0 w 5760136"/>
              <a:gd name="connsiteY6" fmla="*/ 122841 h 1703819"/>
              <a:gd name="connsiteX0" fmla="*/ 5760136 w 5760136"/>
              <a:gd name="connsiteY0" fmla="*/ 1655146 h 1655146"/>
              <a:gd name="connsiteX1" fmla="*/ 4490489 w 5760136"/>
              <a:gd name="connsiteY1" fmla="*/ 1296114 h 1655146"/>
              <a:gd name="connsiteX2" fmla="*/ 2715527 w 5760136"/>
              <a:gd name="connsiteY2" fmla="*/ 1315673 h 1655146"/>
              <a:gd name="connsiteX3" fmla="*/ 1990256 w 5760136"/>
              <a:gd name="connsiteY3" fmla="*/ 1146110 h 1655146"/>
              <a:gd name="connsiteX4" fmla="*/ 1642053 w 5760136"/>
              <a:gd name="connsiteY4" fmla="*/ 29950 h 1655146"/>
              <a:gd name="connsiteX5" fmla="*/ 393434 w 5760136"/>
              <a:gd name="connsiteY5" fmla="*/ 278150 h 1655146"/>
              <a:gd name="connsiteX6" fmla="*/ 0 w 5760136"/>
              <a:gd name="connsiteY6" fmla="*/ 74168 h 1655146"/>
              <a:gd name="connsiteX0" fmla="*/ 5760136 w 5760136"/>
              <a:gd name="connsiteY0" fmla="*/ 1777958 h 1777958"/>
              <a:gd name="connsiteX1" fmla="*/ 4490489 w 5760136"/>
              <a:gd name="connsiteY1" fmla="*/ 1418926 h 1777958"/>
              <a:gd name="connsiteX2" fmla="*/ 2715527 w 5760136"/>
              <a:gd name="connsiteY2" fmla="*/ 1438485 h 1777958"/>
              <a:gd name="connsiteX3" fmla="*/ 1990256 w 5760136"/>
              <a:gd name="connsiteY3" fmla="*/ 1268922 h 1777958"/>
              <a:gd name="connsiteX4" fmla="*/ 1642053 w 5760136"/>
              <a:gd name="connsiteY4" fmla="*/ 152762 h 1777958"/>
              <a:gd name="connsiteX5" fmla="*/ 345101 w 5760136"/>
              <a:gd name="connsiteY5" fmla="*/ 50061 h 1777958"/>
              <a:gd name="connsiteX6" fmla="*/ 0 w 5760136"/>
              <a:gd name="connsiteY6" fmla="*/ 196980 h 1777958"/>
              <a:gd name="connsiteX0" fmla="*/ 5760136 w 5760136"/>
              <a:gd name="connsiteY0" fmla="*/ 1727897 h 1727897"/>
              <a:gd name="connsiteX1" fmla="*/ 4490489 w 5760136"/>
              <a:gd name="connsiteY1" fmla="*/ 1368865 h 1727897"/>
              <a:gd name="connsiteX2" fmla="*/ 2715527 w 5760136"/>
              <a:gd name="connsiteY2" fmla="*/ 1388424 h 1727897"/>
              <a:gd name="connsiteX3" fmla="*/ 1990256 w 5760136"/>
              <a:gd name="connsiteY3" fmla="*/ 1218861 h 1727897"/>
              <a:gd name="connsiteX4" fmla="*/ 1642053 w 5760136"/>
              <a:gd name="connsiteY4" fmla="*/ 102701 h 1727897"/>
              <a:gd name="connsiteX5" fmla="*/ 345101 w 5760136"/>
              <a:gd name="connsiteY5" fmla="*/ 0 h 1727897"/>
              <a:gd name="connsiteX6" fmla="*/ 0 w 5760136"/>
              <a:gd name="connsiteY6" fmla="*/ 146919 h 1727897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7307 h 1797307"/>
              <a:gd name="connsiteX1" fmla="*/ 4490489 w 5760136"/>
              <a:gd name="connsiteY1" fmla="*/ 1438275 h 1797307"/>
              <a:gd name="connsiteX2" fmla="*/ 2715527 w 5760136"/>
              <a:gd name="connsiteY2" fmla="*/ 1457834 h 1797307"/>
              <a:gd name="connsiteX3" fmla="*/ 1990256 w 5760136"/>
              <a:gd name="connsiteY3" fmla="*/ 1288271 h 1797307"/>
              <a:gd name="connsiteX4" fmla="*/ 1642053 w 5760136"/>
              <a:gd name="connsiteY4" fmla="*/ 172111 h 1797307"/>
              <a:gd name="connsiteX5" fmla="*/ 353156 w 5760136"/>
              <a:gd name="connsiteY5" fmla="*/ 942 h 1797307"/>
              <a:gd name="connsiteX6" fmla="*/ 0 w 5760136"/>
              <a:gd name="connsiteY6" fmla="*/ 216329 h 1797307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02248 h 1802248"/>
              <a:gd name="connsiteX1" fmla="*/ 4490489 w 5760136"/>
              <a:gd name="connsiteY1" fmla="*/ 1443216 h 1802248"/>
              <a:gd name="connsiteX2" fmla="*/ 2715527 w 5760136"/>
              <a:gd name="connsiteY2" fmla="*/ 1462775 h 1802248"/>
              <a:gd name="connsiteX3" fmla="*/ 1990256 w 5760136"/>
              <a:gd name="connsiteY3" fmla="*/ 1293212 h 1802248"/>
              <a:gd name="connsiteX4" fmla="*/ 1642053 w 5760136"/>
              <a:gd name="connsiteY4" fmla="*/ 177052 h 1802248"/>
              <a:gd name="connsiteX5" fmla="*/ 353156 w 5760136"/>
              <a:gd name="connsiteY5" fmla="*/ 5883 h 1802248"/>
              <a:gd name="connsiteX6" fmla="*/ 0 w 5760136"/>
              <a:gd name="connsiteY6" fmla="*/ 221270 h 180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60136" h="1802248">
                <a:moveTo>
                  <a:pt x="5760136" y="1802248"/>
                </a:moveTo>
                <a:cubicBezTo>
                  <a:pt x="5726092" y="1427785"/>
                  <a:pt x="4997924" y="1499795"/>
                  <a:pt x="4490489" y="1443216"/>
                </a:cubicBezTo>
                <a:cubicBezTo>
                  <a:pt x="3983054" y="1386637"/>
                  <a:pt x="3132233" y="1487776"/>
                  <a:pt x="2715527" y="1462775"/>
                </a:cubicBezTo>
                <a:cubicBezTo>
                  <a:pt x="2298822" y="1437774"/>
                  <a:pt x="2169168" y="1507499"/>
                  <a:pt x="1990256" y="1293212"/>
                </a:cubicBezTo>
                <a:cubicBezTo>
                  <a:pt x="1811344" y="1078925"/>
                  <a:pt x="1908190" y="321712"/>
                  <a:pt x="1642053" y="177052"/>
                </a:cubicBezTo>
                <a:cubicBezTo>
                  <a:pt x="1375916" y="32392"/>
                  <a:pt x="641601" y="-18605"/>
                  <a:pt x="353156" y="5883"/>
                </a:cubicBezTo>
                <a:cubicBezTo>
                  <a:pt x="29501" y="49750"/>
                  <a:pt x="73628" y="75537"/>
                  <a:pt x="0" y="22127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12358" y="4598854"/>
            <a:ext cx="664643" cy="628828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43453" y="5728678"/>
            <a:ext cx="734267" cy="694700"/>
          </a:xfrm>
          <a:prstGeom prst="ellipse">
            <a:avLst/>
          </a:prstGeom>
          <a:noFill/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71025" y="3419723"/>
            <a:ext cx="5433699" cy="2308954"/>
          </a:xfrm>
          <a:custGeom>
            <a:avLst/>
            <a:gdLst>
              <a:gd name="connsiteX0" fmla="*/ 6332084 w 6332084"/>
              <a:gd name="connsiteY0" fmla="*/ 1108222 h 1108222"/>
              <a:gd name="connsiteX1" fmla="*/ 5932443 w 6332084"/>
              <a:gd name="connsiteY1" fmla="*/ 175765 h 1108222"/>
              <a:gd name="connsiteX2" fmla="*/ 4342761 w 6332084"/>
              <a:gd name="connsiteY2" fmla="*/ 7035 h 1108222"/>
              <a:gd name="connsiteX3" fmla="*/ 959137 w 6332084"/>
              <a:gd name="connsiteY3" fmla="*/ 51437 h 1108222"/>
              <a:gd name="connsiteX4" fmla="*/ 0 w 6332084"/>
              <a:gd name="connsiteY4" fmla="*/ 229048 h 1108222"/>
              <a:gd name="connsiteX0" fmla="*/ 5905137 w 6034994"/>
              <a:gd name="connsiteY0" fmla="*/ 988402 h 988402"/>
              <a:gd name="connsiteX1" fmla="*/ 5932443 w 6034994"/>
              <a:gd name="connsiteY1" fmla="*/ 175765 h 988402"/>
              <a:gd name="connsiteX2" fmla="*/ 4342761 w 6034994"/>
              <a:gd name="connsiteY2" fmla="*/ 7035 h 988402"/>
              <a:gd name="connsiteX3" fmla="*/ 959137 w 6034994"/>
              <a:gd name="connsiteY3" fmla="*/ 51437 h 988402"/>
              <a:gd name="connsiteX4" fmla="*/ 0 w 6034994"/>
              <a:gd name="connsiteY4" fmla="*/ 229048 h 988402"/>
              <a:gd name="connsiteX0" fmla="*/ 5905137 w 5905137"/>
              <a:gd name="connsiteY0" fmla="*/ 1021248 h 1021248"/>
              <a:gd name="connsiteX1" fmla="*/ 4635490 w 5905137"/>
              <a:gd name="connsiteY1" fmla="*/ 662216 h 1021248"/>
              <a:gd name="connsiteX2" fmla="*/ 4342761 w 5905137"/>
              <a:gd name="connsiteY2" fmla="*/ 39881 h 1021248"/>
              <a:gd name="connsiteX3" fmla="*/ 959137 w 5905137"/>
              <a:gd name="connsiteY3" fmla="*/ 84283 h 1021248"/>
              <a:gd name="connsiteX4" fmla="*/ 0 w 5905137"/>
              <a:gd name="connsiteY4" fmla="*/ 261894 h 1021248"/>
              <a:gd name="connsiteX0" fmla="*/ 5905137 w 5905137"/>
              <a:gd name="connsiteY0" fmla="*/ 949427 h 949427"/>
              <a:gd name="connsiteX1" fmla="*/ 4635490 w 5905137"/>
              <a:gd name="connsiteY1" fmla="*/ 590395 h 949427"/>
              <a:gd name="connsiteX2" fmla="*/ 2860528 w 5905137"/>
              <a:gd name="connsiteY2" fmla="*/ 609954 h 949427"/>
              <a:gd name="connsiteX3" fmla="*/ 959137 w 5905137"/>
              <a:gd name="connsiteY3" fmla="*/ 12462 h 949427"/>
              <a:gd name="connsiteX4" fmla="*/ 0 w 5905137"/>
              <a:gd name="connsiteY4" fmla="*/ 190073 h 949427"/>
              <a:gd name="connsiteX0" fmla="*/ 5905137 w 5905137"/>
              <a:gd name="connsiteY0" fmla="*/ 759354 h 759354"/>
              <a:gd name="connsiteX1" fmla="*/ 4635490 w 5905137"/>
              <a:gd name="connsiteY1" fmla="*/ 400322 h 759354"/>
              <a:gd name="connsiteX2" fmla="*/ 2860528 w 5905137"/>
              <a:gd name="connsiteY2" fmla="*/ 419881 h 759354"/>
              <a:gd name="connsiteX3" fmla="*/ 2135257 w 5905137"/>
              <a:gd name="connsiteY3" fmla="*/ 250318 h 759354"/>
              <a:gd name="connsiteX4" fmla="*/ 0 w 5905137"/>
              <a:gd name="connsiteY4" fmla="*/ 0 h 759354"/>
              <a:gd name="connsiteX0" fmla="*/ 3866736 w 3866736"/>
              <a:gd name="connsiteY0" fmla="*/ 1623771 h 1623771"/>
              <a:gd name="connsiteX1" fmla="*/ 2597089 w 3866736"/>
              <a:gd name="connsiteY1" fmla="*/ 1264739 h 1623771"/>
              <a:gd name="connsiteX2" fmla="*/ 822127 w 3866736"/>
              <a:gd name="connsiteY2" fmla="*/ 1284298 h 1623771"/>
              <a:gd name="connsiteX3" fmla="*/ 96856 w 3866736"/>
              <a:gd name="connsiteY3" fmla="*/ 1114735 h 1623771"/>
              <a:gd name="connsiteX4" fmla="*/ 7725 w 3866736"/>
              <a:gd name="connsiteY4" fmla="*/ 0 h 1623771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0 w 5760136"/>
              <a:gd name="connsiteY4" fmla="*/ 0 h 1580978"/>
              <a:gd name="connsiteX0" fmla="*/ 5760136 w 5760136"/>
              <a:gd name="connsiteY0" fmla="*/ 1580978 h 1580978"/>
              <a:gd name="connsiteX1" fmla="*/ 4490489 w 5760136"/>
              <a:gd name="connsiteY1" fmla="*/ 1221946 h 1580978"/>
              <a:gd name="connsiteX2" fmla="*/ 2715527 w 5760136"/>
              <a:gd name="connsiteY2" fmla="*/ 1241505 h 1580978"/>
              <a:gd name="connsiteX3" fmla="*/ 1990256 w 5760136"/>
              <a:gd name="connsiteY3" fmla="*/ 1071942 h 1580978"/>
              <a:gd name="connsiteX4" fmla="*/ 393434 w 5760136"/>
              <a:gd name="connsiteY4" fmla="*/ 203982 h 1580978"/>
              <a:gd name="connsiteX5" fmla="*/ 0 w 5760136"/>
              <a:gd name="connsiteY5" fmla="*/ 0 h 1580978"/>
              <a:gd name="connsiteX0" fmla="*/ 5760136 w 5760136"/>
              <a:gd name="connsiteY0" fmla="*/ 1703819 h 1703819"/>
              <a:gd name="connsiteX1" fmla="*/ 4490489 w 5760136"/>
              <a:gd name="connsiteY1" fmla="*/ 1344787 h 1703819"/>
              <a:gd name="connsiteX2" fmla="*/ 2715527 w 5760136"/>
              <a:gd name="connsiteY2" fmla="*/ 1364346 h 1703819"/>
              <a:gd name="connsiteX3" fmla="*/ 1990256 w 5760136"/>
              <a:gd name="connsiteY3" fmla="*/ 1194783 h 1703819"/>
              <a:gd name="connsiteX4" fmla="*/ 522323 w 5760136"/>
              <a:gd name="connsiteY4" fmla="*/ 27272 h 1703819"/>
              <a:gd name="connsiteX5" fmla="*/ 393434 w 5760136"/>
              <a:gd name="connsiteY5" fmla="*/ 326823 h 1703819"/>
              <a:gd name="connsiteX6" fmla="*/ 0 w 5760136"/>
              <a:gd name="connsiteY6" fmla="*/ 122841 h 1703819"/>
              <a:gd name="connsiteX0" fmla="*/ 5760136 w 5760136"/>
              <a:gd name="connsiteY0" fmla="*/ 1655146 h 1655146"/>
              <a:gd name="connsiteX1" fmla="*/ 4490489 w 5760136"/>
              <a:gd name="connsiteY1" fmla="*/ 1296114 h 1655146"/>
              <a:gd name="connsiteX2" fmla="*/ 2715527 w 5760136"/>
              <a:gd name="connsiteY2" fmla="*/ 1315673 h 1655146"/>
              <a:gd name="connsiteX3" fmla="*/ 1990256 w 5760136"/>
              <a:gd name="connsiteY3" fmla="*/ 1146110 h 1655146"/>
              <a:gd name="connsiteX4" fmla="*/ 1642053 w 5760136"/>
              <a:gd name="connsiteY4" fmla="*/ 29950 h 1655146"/>
              <a:gd name="connsiteX5" fmla="*/ 393434 w 5760136"/>
              <a:gd name="connsiteY5" fmla="*/ 278150 h 1655146"/>
              <a:gd name="connsiteX6" fmla="*/ 0 w 5760136"/>
              <a:gd name="connsiteY6" fmla="*/ 74168 h 1655146"/>
              <a:gd name="connsiteX0" fmla="*/ 5760136 w 5760136"/>
              <a:gd name="connsiteY0" fmla="*/ 1777958 h 1777958"/>
              <a:gd name="connsiteX1" fmla="*/ 4490489 w 5760136"/>
              <a:gd name="connsiteY1" fmla="*/ 1418926 h 1777958"/>
              <a:gd name="connsiteX2" fmla="*/ 2715527 w 5760136"/>
              <a:gd name="connsiteY2" fmla="*/ 1438485 h 1777958"/>
              <a:gd name="connsiteX3" fmla="*/ 1990256 w 5760136"/>
              <a:gd name="connsiteY3" fmla="*/ 1268922 h 1777958"/>
              <a:gd name="connsiteX4" fmla="*/ 1642053 w 5760136"/>
              <a:gd name="connsiteY4" fmla="*/ 152762 h 1777958"/>
              <a:gd name="connsiteX5" fmla="*/ 345101 w 5760136"/>
              <a:gd name="connsiteY5" fmla="*/ 50061 h 1777958"/>
              <a:gd name="connsiteX6" fmla="*/ 0 w 5760136"/>
              <a:gd name="connsiteY6" fmla="*/ 196980 h 1777958"/>
              <a:gd name="connsiteX0" fmla="*/ 5760136 w 5760136"/>
              <a:gd name="connsiteY0" fmla="*/ 1727897 h 1727897"/>
              <a:gd name="connsiteX1" fmla="*/ 4490489 w 5760136"/>
              <a:gd name="connsiteY1" fmla="*/ 1368865 h 1727897"/>
              <a:gd name="connsiteX2" fmla="*/ 2715527 w 5760136"/>
              <a:gd name="connsiteY2" fmla="*/ 1388424 h 1727897"/>
              <a:gd name="connsiteX3" fmla="*/ 1990256 w 5760136"/>
              <a:gd name="connsiteY3" fmla="*/ 1218861 h 1727897"/>
              <a:gd name="connsiteX4" fmla="*/ 1642053 w 5760136"/>
              <a:gd name="connsiteY4" fmla="*/ 102701 h 1727897"/>
              <a:gd name="connsiteX5" fmla="*/ 345101 w 5760136"/>
              <a:gd name="connsiteY5" fmla="*/ 0 h 1727897"/>
              <a:gd name="connsiteX6" fmla="*/ 0 w 5760136"/>
              <a:gd name="connsiteY6" fmla="*/ 146919 h 1727897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822041 h 1822041"/>
              <a:gd name="connsiteX1" fmla="*/ 4490489 w 5760136"/>
              <a:gd name="connsiteY1" fmla="*/ 1463009 h 1822041"/>
              <a:gd name="connsiteX2" fmla="*/ 2715527 w 5760136"/>
              <a:gd name="connsiteY2" fmla="*/ 1482568 h 1822041"/>
              <a:gd name="connsiteX3" fmla="*/ 1990256 w 5760136"/>
              <a:gd name="connsiteY3" fmla="*/ 1313005 h 1822041"/>
              <a:gd name="connsiteX4" fmla="*/ 1642053 w 5760136"/>
              <a:gd name="connsiteY4" fmla="*/ 196845 h 1822041"/>
              <a:gd name="connsiteX5" fmla="*/ 192044 w 5760136"/>
              <a:gd name="connsiteY5" fmla="*/ 0 h 1822041"/>
              <a:gd name="connsiteX6" fmla="*/ 0 w 5760136"/>
              <a:gd name="connsiteY6" fmla="*/ 241063 h 1822041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6365 h 1796365"/>
              <a:gd name="connsiteX1" fmla="*/ 4490489 w 5760136"/>
              <a:gd name="connsiteY1" fmla="*/ 1437333 h 1796365"/>
              <a:gd name="connsiteX2" fmla="*/ 2715527 w 5760136"/>
              <a:gd name="connsiteY2" fmla="*/ 1456892 h 1796365"/>
              <a:gd name="connsiteX3" fmla="*/ 1990256 w 5760136"/>
              <a:gd name="connsiteY3" fmla="*/ 1287329 h 1796365"/>
              <a:gd name="connsiteX4" fmla="*/ 1642053 w 5760136"/>
              <a:gd name="connsiteY4" fmla="*/ 171169 h 1796365"/>
              <a:gd name="connsiteX5" fmla="*/ 353156 w 5760136"/>
              <a:gd name="connsiteY5" fmla="*/ 0 h 1796365"/>
              <a:gd name="connsiteX6" fmla="*/ 0 w 5760136"/>
              <a:gd name="connsiteY6" fmla="*/ 215387 h 1796365"/>
              <a:gd name="connsiteX0" fmla="*/ 5760136 w 5760136"/>
              <a:gd name="connsiteY0" fmla="*/ 1797307 h 1797307"/>
              <a:gd name="connsiteX1" fmla="*/ 4490489 w 5760136"/>
              <a:gd name="connsiteY1" fmla="*/ 1438275 h 1797307"/>
              <a:gd name="connsiteX2" fmla="*/ 2715527 w 5760136"/>
              <a:gd name="connsiteY2" fmla="*/ 1457834 h 1797307"/>
              <a:gd name="connsiteX3" fmla="*/ 1990256 w 5760136"/>
              <a:gd name="connsiteY3" fmla="*/ 1288271 h 1797307"/>
              <a:gd name="connsiteX4" fmla="*/ 1642053 w 5760136"/>
              <a:gd name="connsiteY4" fmla="*/ 172111 h 1797307"/>
              <a:gd name="connsiteX5" fmla="*/ 353156 w 5760136"/>
              <a:gd name="connsiteY5" fmla="*/ 942 h 1797307"/>
              <a:gd name="connsiteX6" fmla="*/ 0 w 5760136"/>
              <a:gd name="connsiteY6" fmla="*/ 216329 h 1797307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29189 h 1829189"/>
              <a:gd name="connsiteX1" fmla="*/ 4490489 w 5760136"/>
              <a:gd name="connsiteY1" fmla="*/ 1470157 h 1829189"/>
              <a:gd name="connsiteX2" fmla="*/ 2715527 w 5760136"/>
              <a:gd name="connsiteY2" fmla="*/ 1489716 h 1829189"/>
              <a:gd name="connsiteX3" fmla="*/ 1990256 w 5760136"/>
              <a:gd name="connsiteY3" fmla="*/ 1320153 h 1829189"/>
              <a:gd name="connsiteX4" fmla="*/ 1642053 w 5760136"/>
              <a:gd name="connsiteY4" fmla="*/ 203993 h 1829189"/>
              <a:gd name="connsiteX5" fmla="*/ 353156 w 5760136"/>
              <a:gd name="connsiteY5" fmla="*/ 32824 h 1829189"/>
              <a:gd name="connsiteX6" fmla="*/ 0 w 5760136"/>
              <a:gd name="connsiteY6" fmla="*/ 248211 h 1829189"/>
              <a:gd name="connsiteX0" fmla="*/ 5760136 w 5760136"/>
              <a:gd name="connsiteY0" fmla="*/ 1802248 h 1802248"/>
              <a:gd name="connsiteX1" fmla="*/ 4490489 w 5760136"/>
              <a:gd name="connsiteY1" fmla="*/ 1443216 h 1802248"/>
              <a:gd name="connsiteX2" fmla="*/ 2715527 w 5760136"/>
              <a:gd name="connsiteY2" fmla="*/ 1462775 h 1802248"/>
              <a:gd name="connsiteX3" fmla="*/ 1990256 w 5760136"/>
              <a:gd name="connsiteY3" fmla="*/ 1293212 h 1802248"/>
              <a:gd name="connsiteX4" fmla="*/ 1642053 w 5760136"/>
              <a:gd name="connsiteY4" fmla="*/ 177052 h 1802248"/>
              <a:gd name="connsiteX5" fmla="*/ 353156 w 5760136"/>
              <a:gd name="connsiteY5" fmla="*/ 5883 h 1802248"/>
              <a:gd name="connsiteX6" fmla="*/ 0 w 5760136"/>
              <a:gd name="connsiteY6" fmla="*/ 221270 h 1802248"/>
              <a:gd name="connsiteX0" fmla="*/ 5760136 w 5760136"/>
              <a:gd name="connsiteY0" fmla="*/ 1954872 h 1954872"/>
              <a:gd name="connsiteX1" fmla="*/ 4490489 w 5760136"/>
              <a:gd name="connsiteY1" fmla="*/ 1595840 h 1954872"/>
              <a:gd name="connsiteX2" fmla="*/ 2715527 w 5760136"/>
              <a:gd name="connsiteY2" fmla="*/ 1615399 h 1954872"/>
              <a:gd name="connsiteX3" fmla="*/ 1990256 w 5760136"/>
              <a:gd name="connsiteY3" fmla="*/ 1445836 h 1954872"/>
              <a:gd name="connsiteX4" fmla="*/ 1705969 w 5760136"/>
              <a:gd name="connsiteY4" fmla="*/ 47242 h 1954872"/>
              <a:gd name="connsiteX5" fmla="*/ 353156 w 5760136"/>
              <a:gd name="connsiteY5" fmla="*/ 158507 h 1954872"/>
              <a:gd name="connsiteX6" fmla="*/ 0 w 5760136"/>
              <a:gd name="connsiteY6" fmla="*/ 373894 h 1954872"/>
              <a:gd name="connsiteX0" fmla="*/ 5760136 w 5760136"/>
              <a:gd name="connsiteY0" fmla="*/ 2226379 h 2226379"/>
              <a:gd name="connsiteX1" fmla="*/ 4490489 w 5760136"/>
              <a:gd name="connsiteY1" fmla="*/ 1867347 h 2226379"/>
              <a:gd name="connsiteX2" fmla="*/ 2715527 w 5760136"/>
              <a:gd name="connsiteY2" fmla="*/ 1886906 h 2226379"/>
              <a:gd name="connsiteX3" fmla="*/ 1990256 w 5760136"/>
              <a:gd name="connsiteY3" fmla="*/ 1717343 h 2226379"/>
              <a:gd name="connsiteX4" fmla="*/ 1705969 w 5760136"/>
              <a:gd name="connsiteY4" fmla="*/ 318749 h 2226379"/>
              <a:gd name="connsiteX5" fmla="*/ 563166 w 5760136"/>
              <a:gd name="connsiteY5" fmla="*/ 2084 h 2226379"/>
              <a:gd name="connsiteX6" fmla="*/ 0 w 5760136"/>
              <a:gd name="connsiteY6" fmla="*/ 645401 h 2226379"/>
              <a:gd name="connsiteX0" fmla="*/ 5586649 w 5586649"/>
              <a:gd name="connsiteY0" fmla="*/ 2226379 h 2226379"/>
              <a:gd name="connsiteX1" fmla="*/ 4317002 w 5586649"/>
              <a:gd name="connsiteY1" fmla="*/ 1867347 h 2226379"/>
              <a:gd name="connsiteX2" fmla="*/ 2542040 w 5586649"/>
              <a:gd name="connsiteY2" fmla="*/ 1886906 h 2226379"/>
              <a:gd name="connsiteX3" fmla="*/ 1816769 w 5586649"/>
              <a:gd name="connsiteY3" fmla="*/ 1717343 h 2226379"/>
              <a:gd name="connsiteX4" fmla="*/ 1532482 w 5586649"/>
              <a:gd name="connsiteY4" fmla="*/ 318749 h 2226379"/>
              <a:gd name="connsiteX5" fmla="*/ 389679 w 5586649"/>
              <a:gd name="connsiteY5" fmla="*/ 2084 h 2226379"/>
              <a:gd name="connsiteX6" fmla="*/ 0 w 5586649"/>
              <a:gd name="connsiteY6" fmla="*/ 123328 h 2226379"/>
              <a:gd name="connsiteX0" fmla="*/ 5586649 w 5586649"/>
              <a:gd name="connsiteY0" fmla="*/ 2226379 h 2226379"/>
              <a:gd name="connsiteX1" fmla="*/ 4317002 w 5586649"/>
              <a:gd name="connsiteY1" fmla="*/ 1867347 h 2226379"/>
              <a:gd name="connsiteX2" fmla="*/ 2542040 w 5586649"/>
              <a:gd name="connsiteY2" fmla="*/ 1886906 h 2226379"/>
              <a:gd name="connsiteX3" fmla="*/ 1816769 w 5586649"/>
              <a:gd name="connsiteY3" fmla="*/ 1717343 h 2226379"/>
              <a:gd name="connsiteX4" fmla="*/ 1532482 w 5586649"/>
              <a:gd name="connsiteY4" fmla="*/ 318749 h 2226379"/>
              <a:gd name="connsiteX5" fmla="*/ 389679 w 5586649"/>
              <a:gd name="connsiteY5" fmla="*/ 2084 h 2226379"/>
              <a:gd name="connsiteX6" fmla="*/ 0 w 5586649"/>
              <a:gd name="connsiteY6" fmla="*/ 123328 h 2226379"/>
              <a:gd name="connsiteX0" fmla="*/ 5586649 w 5586649"/>
              <a:gd name="connsiteY0" fmla="*/ 2224295 h 2224295"/>
              <a:gd name="connsiteX1" fmla="*/ 4317002 w 5586649"/>
              <a:gd name="connsiteY1" fmla="*/ 1865263 h 2224295"/>
              <a:gd name="connsiteX2" fmla="*/ 2542040 w 5586649"/>
              <a:gd name="connsiteY2" fmla="*/ 1884822 h 2224295"/>
              <a:gd name="connsiteX3" fmla="*/ 1816769 w 5586649"/>
              <a:gd name="connsiteY3" fmla="*/ 1715259 h 2224295"/>
              <a:gd name="connsiteX4" fmla="*/ 1532482 w 5586649"/>
              <a:gd name="connsiteY4" fmla="*/ 316665 h 2224295"/>
              <a:gd name="connsiteX5" fmla="*/ 389679 w 5586649"/>
              <a:gd name="connsiteY5" fmla="*/ 0 h 2224295"/>
              <a:gd name="connsiteX6" fmla="*/ 0 w 5586649"/>
              <a:gd name="connsiteY6" fmla="*/ 121244 h 2224295"/>
              <a:gd name="connsiteX0" fmla="*/ 5586649 w 5586649"/>
              <a:gd name="connsiteY0" fmla="*/ 2234305 h 2234305"/>
              <a:gd name="connsiteX1" fmla="*/ 4317002 w 5586649"/>
              <a:gd name="connsiteY1" fmla="*/ 1875273 h 2234305"/>
              <a:gd name="connsiteX2" fmla="*/ 2542040 w 5586649"/>
              <a:gd name="connsiteY2" fmla="*/ 1894832 h 2234305"/>
              <a:gd name="connsiteX3" fmla="*/ 1816769 w 5586649"/>
              <a:gd name="connsiteY3" fmla="*/ 1725269 h 2234305"/>
              <a:gd name="connsiteX4" fmla="*/ 1532482 w 5586649"/>
              <a:gd name="connsiteY4" fmla="*/ 326675 h 2234305"/>
              <a:gd name="connsiteX5" fmla="*/ 389679 w 5586649"/>
              <a:gd name="connsiteY5" fmla="*/ 10010 h 2234305"/>
              <a:gd name="connsiteX6" fmla="*/ 0 w 5586649"/>
              <a:gd name="connsiteY6" fmla="*/ 131254 h 2234305"/>
              <a:gd name="connsiteX0" fmla="*/ 5586649 w 5586649"/>
              <a:gd name="connsiteY0" fmla="*/ 2224295 h 2224295"/>
              <a:gd name="connsiteX1" fmla="*/ 4317002 w 5586649"/>
              <a:gd name="connsiteY1" fmla="*/ 1865263 h 2224295"/>
              <a:gd name="connsiteX2" fmla="*/ 2542040 w 5586649"/>
              <a:gd name="connsiteY2" fmla="*/ 1884822 h 2224295"/>
              <a:gd name="connsiteX3" fmla="*/ 1816769 w 5586649"/>
              <a:gd name="connsiteY3" fmla="*/ 1715259 h 2224295"/>
              <a:gd name="connsiteX4" fmla="*/ 1532482 w 5586649"/>
              <a:gd name="connsiteY4" fmla="*/ 316665 h 2224295"/>
              <a:gd name="connsiteX5" fmla="*/ 389679 w 5586649"/>
              <a:gd name="connsiteY5" fmla="*/ 0 h 2224295"/>
              <a:gd name="connsiteX6" fmla="*/ 0 w 5586649"/>
              <a:gd name="connsiteY6" fmla="*/ 121244 h 2224295"/>
              <a:gd name="connsiteX0" fmla="*/ 5586649 w 5586649"/>
              <a:gd name="connsiteY0" fmla="*/ 2225243 h 2225243"/>
              <a:gd name="connsiteX1" fmla="*/ 4317002 w 5586649"/>
              <a:gd name="connsiteY1" fmla="*/ 1866211 h 2225243"/>
              <a:gd name="connsiteX2" fmla="*/ 2542040 w 5586649"/>
              <a:gd name="connsiteY2" fmla="*/ 1885770 h 2225243"/>
              <a:gd name="connsiteX3" fmla="*/ 1816769 w 5586649"/>
              <a:gd name="connsiteY3" fmla="*/ 1716207 h 2225243"/>
              <a:gd name="connsiteX4" fmla="*/ 1532482 w 5586649"/>
              <a:gd name="connsiteY4" fmla="*/ 317613 h 2225243"/>
              <a:gd name="connsiteX5" fmla="*/ 389679 w 5586649"/>
              <a:gd name="connsiteY5" fmla="*/ 948 h 2225243"/>
              <a:gd name="connsiteX6" fmla="*/ 0 w 5586649"/>
              <a:gd name="connsiteY6" fmla="*/ 122192 h 222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6649" h="2225243">
                <a:moveTo>
                  <a:pt x="5586649" y="2225243"/>
                </a:moveTo>
                <a:cubicBezTo>
                  <a:pt x="5552605" y="1850780"/>
                  <a:pt x="4824437" y="1922790"/>
                  <a:pt x="4317002" y="1866211"/>
                </a:cubicBezTo>
                <a:cubicBezTo>
                  <a:pt x="3809567" y="1809632"/>
                  <a:pt x="2958746" y="1910771"/>
                  <a:pt x="2542040" y="1885770"/>
                </a:cubicBezTo>
                <a:cubicBezTo>
                  <a:pt x="2125335" y="1860769"/>
                  <a:pt x="1985029" y="1977566"/>
                  <a:pt x="1816769" y="1716207"/>
                </a:cubicBezTo>
                <a:cubicBezTo>
                  <a:pt x="1648509" y="1454848"/>
                  <a:pt x="1798619" y="462273"/>
                  <a:pt x="1532482" y="317613"/>
                </a:cubicBezTo>
                <a:cubicBezTo>
                  <a:pt x="1266345" y="172953"/>
                  <a:pt x="805956" y="-14982"/>
                  <a:pt x="389679" y="948"/>
                </a:cubicBezTo>
                <a:cubicBezTo>
                  <a:pt x="-16154" y="27697"/>
                  <a:pt x="174068" y="19251"/>
                  <a:pt x="0" y="122192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5" grpId="0" animBg="1"/>
      <p:bldP spid="6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03756-5482-B541-B766-95575CEC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EMAT?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1B47-A5C5-A540-88F1-EFC32610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641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a one-level cache that has a hit rate of 90% and an access time of 10ns; your main memory has an access time of </a:t>
            </a:r>
            <a:r>
              <a:rPr lang="en-US"/>
              <a:t>100 </a:t>
            </a:r>
            <a:r>
              <a:rPr lang="en-US" dirty="0"/>
              <a:t>n</a:t>
            </a:r>
            <a:r>
              <a:rPr lang="en-US"/>
              <a:t>s</a:t>
            </a:r>
            <a:r>
              <a:rPr lang="en-US" dirty="0" err="1"/>
              <a:t>.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11ns</a:t>
            </a:r>
          </a:p>
          <a:p>
            <a:r>
              <a:rPr lang="en-US" dirty="0"/>
              <a:t>110ns</a:t>
            </a:r>
          </a:p>
          <a:p>
            <a:r>
              <a:rPr lang="en-US" dirty="0"/>
              <a:t>12ns</a:t>
            </a:r>
          </a:p>
          <a:p>
            <a:r>
              <a:rPr lang="en-US" dirty="0"/>
              <a:t>20ns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A032CC-352D-5442-A841-0B329E9D4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E962C-9466-034A-B906-6FF4627CDFDF}"/>
              </a:ext>
            </a:extLst>
          </p:cNvPr>
          <p:cNvSpPr txBox="1"/>
          <p:nvPr/>
        </p:nvSpPr>
        <p:spPr>
          <a:xfrm>
            <a:off x="5002924" y="3921922"/>
            <a:ext cx="3520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2929"/>
                </a:solidFill>
              </a:rPr>
              <a:t>EMAT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= </a:t>
            </a:r>
            <a:r>
              <a:rPr lang="en-US" dirty="0" err="1">
                <a:solidFill>
                  <a:srgbClr val="FF2929"/>
                </a:solidFill>
              </a:rPr>
              <a:t>T</a:t>
            </a:r>
            <a:r>
              <a:rPr lang="en-US" baseline="-25000" dirty="0" err="1">
                <a:solidFill>
                  <a:srgbClr val="FF2929"/>
                </a:solidFill>
              </a:rPr>
              <a:t>i</a:t>
            </a:r>
            <a:r>
              <a:rPr lang="en-US" baseline="-25000" dirty="0">
                <a:solidFill>
                  <a:srgbClr val="FF2929"/>
                </a:solidFill>
              </a:rPr>
              <a:t> </a:t>
            </a:r>
            <a:r>
              <a:rPr lang="en-US" dirty="0">
                <a:solidFill>
                  <a:srgbClr val="FF2929"/>
                </a:solidFill>
              </a:rPr>
              <a:t>+ M</a:t>
            </a:r>
            <a:r>
              <a:rPr lang="en-US" baseline="-25000" dirty="0">
                <a:solidFill>
                  <a:srgbClr val="FF2929"/>
                </a:solidFill>
              </a:rPr>
              <a:t>i</a:t>
            </a:r>
            <a:r>
              <a:rPr lang="en-US" dirty="0">
                <a:solidFill>
                  <a:srgbClr val="FF2929"/>
                </a:solidFill>
              </a:rPr>
              <a:t> * EMAT</a:t>
            </a:r>
            <a:r>
              <a:rPr lang="en-US" baseline="-25000" dirty="0">
                <a:solidFill>
                  <a:srgbClr val="FF2929"/>
                </a:solidFill>
              </a:rPr>
              <a:t>i+1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1 </a:t>
            </a:r>
            <a:r>
              <a:rPr lang="en-US" dirty="0"/>
              <a:t>= 10ns + 0.10 * EMAT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EMAT</a:t>
            </a:r>
            <a:r>
              <a:rPr lang="en-US" baseline="-25000" dirty="0"/>
              <a:t>2</a:t>
            </a:r>
            <a:r>
              <a:rPr lang="en-US" dirty="0"/>
              <a:t> = 100ns</a:t>
            </a:r>
          </a:p>
          <a:p>
            <a:r>
              <a:rPr lang="en-US" dirty="0"/>
              <a:t>-----</a:t>
            </a: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10ns + 0.10 * 100ns</a:t>
            </a:r>
          </a:p>
          <a:p>
            <a:r>
              <a:rPr lang="en-US" dirty="0"/>
              <a:t>EMAT</a:t>
            </a:r>
            <a:r>
              <a:rPr lang="en-US" baseline="-25000" dirty="0"/>
              <a:t>1</a:t>
            </a:r>
            <a:r>
              <a:rPr lang="en-US" dirty="0"/>
              <a:t> = 20ns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BBBFFE0-9E0D-C743-AE4C-7DC360DCEEEA}"/>
              </a:ext>
            </a:extLst>
          </p:cNvPr>
          <p:cNvSpPr/>
          <p:nvPr/>
        </p:nvSpPr>
        <p:spPr>
          <a:xfrm>
            <a:off x="620110" y="5013434"/>
            <a:ext cx="1008993" cy="4519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6517-FE23-6732-8AF4-CDA878FB8EF4}"/>
              </a:ext>
            </a:extLst>
          </p:cNvPr>
          <p:cNvSpPr txBox="1"/>
          <p:nvPr/>
        </p:nvSpPr>
        <p:spPr>
          <a:xfrm>
            <a:off x="388883" y="5948855"/>
            <a:ext cx="345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number is 30,333</a:t>
            </a:r>
          </a:p>
        </p:txBody>
      </p:sp>
    </p:spTree>
    <p:extLst>
      <p:ext uri="{BB962C8B-B14F-4D97-AF65-F5344CB8AC3E}">
        <p14:creationId xmlns:p14="http://schemas.microsoft.com/office/powerpoint/2010/main" val="18673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mapped</a:t>
            </a:r>
          </a:p>
          <a:p>
            <a:endParaRPr lang="en-US" dirty="0"/>
          </a:p>
          <a:p>
            <a:r>
              <a:rPr lang="en-US" dirty="0"/>
              <a:t>Fully associative</a:t>
            </a:r>
          </a:p>
          <a:p>
            <a:endParaRPr lang="en-US" dirty="0"/>
          </a:p>
          <a:p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91622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55"/>
          <p:cNvSpPr>
            <a:spLocks noChangeArrowheads="1"/>
          </p:cNvSpPr>
          <p:nvPr/>
        </p:nvSpPr>
        <p:spPr bwMode="auto">
          <a:xfrm rot="1341559" flipV="1">
            <a:off x="2729295" y="3805860"/>
            <a:ext cx="3587750" cy="1823981"/>
          </a:xfrm>
          <a:prstGeom prst="flowChartInputOut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1371600" y="297641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914400" y="29764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7188" name="Rectangle 21"/>
          <p:cNvSpPr>
            <a:spLocks noChangeArrowheads="1"/>
          </p:cNvSpPr>
          <p:nvPr/>
        </p:nvSpPr>
        <p:spPr bwMode="auto">
          <a:xfrm>
            <a:off x="1371600" y="325105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914400" y="32510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7190" name="Rectangle 23"/>
          <p:cNvSpPr>
            <a:spLocks noChangeArrowheads="1"/>
          </p:cNvSpPr>
          <p:nvPr/>
        </p:nvSpPr>
        <p:spPr bwMode="auto">
          <a:xfrm>
            <a:off x="1371600" y="352568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Text Box 24"/>
          <p:cNvSpPr txBox="1">
            <a:spLocks noChangeArrowheads="1"/>
          </p:cNvSpPr>
          <p:nvPr/>
        </p:nvSpPr>
        <p:spPr bwMode="auto">
          <a:xfrm>
            <a:off x="914400" y="35256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1371600" y="380032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Text Box 26"/>
          <p:cNvSpPr txBox="1">
            <a:spLocks noChangeArrowheads="1"/>
          </p:cNvSpPr>
          <p:nvPr/>
        </p:nvSpPr>
        <p:spPr bwMode="auto">
          <a:xfrm>
            <a:off x="914400" y="38003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1371600" y="407337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Text Box 28"/>
          <p:cNvSpPr txBox="1">
            <a:spLocks noChangeArrowheads="1"/>
          </p:cNvSpPr>
          <p:nvPr/>
        </p:nvSpPr>
        <p:spPr bwMode="auto">
          <a:xfrm>
            <a:off x="914400" y="40733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1371600" y="434801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914400" y="43480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7198" name="Rectangle 31"/>
          <p:cNvSpPr>
            <a:spLocks noChangeArrowheads="1"/>
          </p:cNvSpPr>
          <p:nvPr/>
        </p:nvSpPr>
        <p:spPr bwMode="auto">
          <a:xfrm>
            <a:off x="1371600" y="462265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Text Box 32"/>
          <p:cNvSpPr txBox="1">
            <a:spLocks noChangeArrowheads="1"/>
          </p:cNvSpPr>
          <p:nvPr/>
        </p:nvSpPr>
        <p:spPr bwMode="auto">
          <a:xfrm>
            <a:off x="914400" y="46226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7200" name="Rectangle 33"/>
          <p:cNvSpPr>
            <a:spLocks noChangeArrowheads="1"/>
          </p:cNvSpPr>
          <p:nvPr/>
        </p:nvSpPr>
        <p:spPr bwMode="auto">
          <a:xfrm>
            <a:off x="1371600" y="489728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914400" y="48972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61038" y="1872665"/>
            <a:ext cx="2378075" cy="4419600"/>
            <a:chOff x="5761038" y="1872665"/>
            <a:chExt cx="2378075" cy="4419600"/>
          </a:xfrm>
        </p:grpSpPr>
        <p:sp>
          <p:nvSpPr>
            <p:cNvPr id="7170" name="Rectangle 3"/>
            <p:cNvSpPr>
              <a:spLocks noChangeArrowheads="1"/>
            </p:cNvSpPr>
            <p:nvPr/>
          </p:nvSpPr>
          <p:spPr bwMode="auto">
            <a:xfrm>
              <a:off x="6310313" y="18726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" name="Text Box 4"/>
            <p:cNvSpPr txBox="1">
              <a:spLocks noChangeArrowheads="1"/>
            </p:cNvSpPr>
            <p:nvPr/>
          </p:nvSpPr>
          <p:spPr bwMode="auto">
            <a:xfrm>
              <a:off x="5853113" y="18726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7172" name="Rectangle 5"/>
            <p:cNvSpPr>
              <a:spLocks noChangeArrowheads="1"/>
            </p:cNvSpPr>
            <p:nvPr/>
          </p:nvSpPr>
          <p:spPr bwMode="auto">
            <a:xfrm>
              <a:off x="6310313" y="214730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Text Box 6"/>
            <p:cNvSpPr txBox="1">
              <a:spLocks noChangeArrowheads="1"/>
            </p:cNvSpPr>
            <p:nvPr/>
          </p:nvSpPr>
          <p:spPr bwMode="auto">
            <a:xfrm>
              <a:off x="5853113" y="2147303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7174" name="Rectangle 7"/>
            <p:cNvSpPr>
              <a:spLocks noChangeArrowheads="1"/>
            </p:cNvSpPr>
            <p:nvPr/>
          </p:nvSpPr>
          <p:spPr bwMode="auto">
            <a:xfrm>
              <a:off x="6310313" y="242194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8"/>
            <p:cNvSpPr txBox="1">
              <a:spLocks noChangeArrowheads="1"/>
            </p:cNvSpPr>
            <p:nvPr/>
          </p:nvSpPr>
          <p:spPr bwMode="auto">
            <a:xfrm>
              <a:off x="5853113" y="2421940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7176" name="Rectangle 9"/>
            <p:cNvSpPr>
              <a:spLocks noChangeArrowheads="1"/>
            </p:cNvSpPr>
            <p:nvPr/>
          </p:nvSpPr>
          <p:spPr bwMode="auto">
            <a:xfrm>
              <a:off x="6310313" y="269657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Text Box 10"/>
            <p:cNvSpPr txBox="1">
              <a:spLocks noChangeArrowheads="1"/>
            </p:cNvSpPr>
            <p:nvPr/>
          </p:nvSpPr>
          <p:spPr bwMode="auto">
            <a:xfrm>
              <a:off x="5853113" y="269657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7178" name="Rectangle 11"/>
            <p:cNvSpPr>
              <a:spLocks noChangeArrowheads="1"/>
            </p:cNvSpPr>
            <p:nvPr/>
          </p:nvSpPr>
          <p:spPr bwMode="auto">
            <a:xfrm>
              <a:off x="6310313" y="296962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2"/>
            <p:cNvSpPr txBox="1">
              <a:spLocks noChangeArrowheads="1"/>
            </p:cNvSpPr>
            <p:nvPr/>
          </p:nvSpPr>
          <p:spPr bwMode="auto">
            <a:xfrm>
              <a:off x="5853113" y="296962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7180" name="Rectangle 13"/>
            <p:cNvSpPr>
              <a:spLocks noChangeArrowheads="1"/>
            </p:cNvSpPr>
            <p:nvPr/>
          </p:nvSpPr>
          <p:spPr bwMode="auto">
            <a:xfrm>
              <a:off x="6310313" y="32442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5853113" y="32442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7182" name="Rectangle 15"/>
            <p:cNvSpPr>
              <a:spLocks noChangeArrowheads="1"/>
            </p:cNvSpPr>
            <p:nvPr/>
          </p:nvSpPr>
          <p:spPr bwMode="auto">
            <a:xfrm>
              <a:off x="6310313" y="351890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Text Box 16"/>
            <p:cNvSpPr txBox="1">
              <a:spLocks noChangeArrowheads="1"/>
            </p:cNvSpPr>
            <p:nvPr/>
          </p:nvSpPr>
          <p:spPr bwMode="auto">
            <a:xfrm>
              <a:off x="5853113" y="3518903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7184" name="Rectangle 17"/>
            <p:cNvSpPr>
              <a:spLocks noChangeArrowheads="1"/>
            </p:cNvSpPr>
            <p:nvPr/>
          </p:nvSpPr>
          <p:spPr bwMode="auto">
            <a:xfrm>
              <a:off x="6310313" y="379354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5853113" y="3793540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7202" name="Rectangle 35"/>
            <p:cNvSpPr>
              <a:spLocks noChangeArrowheads="1"/>
            </p:cNvSpPr>
            <p:nvPr/>
          </p:nvSpPr>
          <p:spPr bwMode="auto">
            <a:xfrm>
              <a:off x="6310313" y="406659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Text Box 36"/>
            <p:cNvSpPr txBox="1">
              <a:spLocks noChangeArrowheads="1"/>
            </p:cNvSpPr>
            <p:nvPr/>
          </p:nvSpPr>
          <p:spPr bwMode="auto">
            <a:xfrm>
              <a:off x="5853113" y="4066590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8</a:t>
              </a:r>
            </a:p>
          </p:txBody>
        </p:sp>
        <p:sp>
          <p:nvSpPr>
            <p:cNvPr id="7204" name="Rectangle 37"/>
            <p:cNvSpPr>
              <a:spLocks noChangeArrowheads="1"/>
            </p:cNvSpPr>
            <p:nvPr/>
          </p:nvSpPr>
          <p:spPr bwMode="auto">
            <a:xfrm>
              <a:off x="6310313" y="434122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Text Box 38"/>
            <p:cNvSpPr txBox="1">
              <a:spLocks noChangeArrowheads="1"/>
            </p:cNvSpPr>
            <p:nvPr/>
          </p:nvSpPr>
          <p:spPr bwMode="auto">
            <a:xfrm>
              <a:off x="5853113" y="4341228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9</a:t>
              </a:r>
            </a:p>
          </p:txBody>
        </p:sp>
        <p:sp>
          <p:nvSpPr>
            <p:cNvPr id="7206" name="Rectangle 39"/>
            <p:cNvSpPr>
              <a:spLocks noChangeArrowheads="1"/>
            </p:cNvSpPr>
            <p:nvPr/>
          </p:nvSpPr>
          <p:spPr bwMode="auto">
            <a:xfrm>
              <a:off x="6310313" y="46158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Text Box 40"/>
            <p:cNvSpPr txBox="1">
              <a:spLocks noChangeArrowheads="1"/>
            </p:cNvSpPr>
            <p:nvPr/>
          </p:nvSpPr>
          <p:spPr bwMode="auto">
            <a:xfrm>
              <a:off x="5761038" y="4615865"/>
              <a:ext cx="522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10 </a:t>
              </a:r>
            </a:p>
          </p:txBody>
        </p:sp>
        <p:sp>
          <p:nvSpPr>
            <p:cNvPr id="7208" name="Rectangle 41"/>
            <p:cNvSpPr>
              <a:spLocks noChangeArrowheads="1"/>
            </p:cNvSpPr>
            <p:nvPr/>
          </p:nvSpPr>
          <p:spPr bwMode="auto">
            <a:xfrm>
              <a:off x="6310313" y="489050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Text Box 42"/>
            <p:cNvSpPr txBox="1">
              <a:spLocks noChangeArrowheads="1"/>
            </p:cNvSpPr>
            <p:nvPr/>
          </p:nvSpPr>
          <p:spPr bwMode="auto">
            <a:xfrm>
              <a:off x="5761038" y="4890503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11  </a:t>
              </a:r>
            </a:p>
          </p:txBody>
        </p:sp>
        <p:sp>
          <p:nvSpPr>
            <p:cNvPr id="7210" name="Rectangle 43"/>
            <p:cNvSpPr>
              <a:spLocks noChangeArrowheads="1"/>
            </p:cNvSpPr>
            <p:nvPr/>
          </p:nvSpPr>
          <p:spPr bwMode="auto">
            <a:xfrm>
              <a:off x="6310313" y="5163553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44"/>
            <p:cNvSpPr txBox="1">
              <a:spLocks noChangeArrowheads="1"/>
            </p:cNvSpPr>
            <p:nvPr/>
          </p:nvSpPr>
          <p:spPr bwMode="auto">
            <a:xfrm>
              <a:off x="5761038" y="5163553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12  </a:t>
              </a:r>
            </a:p>
          </p:txBody>
        </p:sp>
        <p:sp>
          <p:nvSpPr>
            <p:cNvPr id="7212" name="Rectangle 45"/>
            <p:cNvSpPr>
              <a:spLocks noChangeArrowheads="1"/>
            </p:cNvSpPr>
            <p:nvPr/>
          </p:nvSpPr>
          <p:spPr bwMode="auto">
            <a:xfrm>
              <a:off x="6310313" y="5438190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Text Box 46"/>
            <p:cNvSpPr txBox="1">
              <a:spLocks noChangeArrowheads="1"/>
            </p:cNvSpPr>
            <p:nvPr/>
          </p:nvSpPr>
          <p:spPr bwMode="auto">
            <a:xfrm>
              <a:off x="5761038" y="5438190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13  </a:t>
              </a:r>
            </a:p>
          </p:txBody>
        </p:sp>
        <p:sp>
          <p:nvSpPr>
            <p:cNvPr id="7214" name="Rectangle 47"/>
            <p:cNvSpPr>
              <a:spLocks noChangeArrowheads="1"/>
            </p:cNvSpPr>
            <p:nvPr/>
          </p:nvSpPr>
          <p:spPr bwMode="auto">
            <a:xfrm>
              <a:off x="6310313" y="5712828"/>
              <a:ext cx="1828800" cy="2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Text Box 48"/>
            <p:cNvSpPr txBox="1">
              <a:spLocks noChangeArrowheads="1"/>
            </p:cNvSpPr>
            <p:nvPr/>
          </p:nvSpPr>
          <p:spPr bwMode="auto">
            <a:xfrm>
              <a:off x="5761038" y="5712828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14  </a:t>
              </a:r>
            </a:p>
          </p:txBody>
        </p:sp>
        <p:sp>
          <p:nvSpPr>
            <p:cNvPr id="7216" name="Rectangle 49"/>
            <p:cNvSpPr>
              <a:spLocks noChangeArrowheads="1"/>
            </p:cNvSpPr>
            <p:nvPr/>
          </p:nvSpPr>
          <p:spPr bwMode="auto">
            <a:xfrm>
              <a:off x="6310313" y="5987465"/>
              <a:ext cx="1828800" cy="2746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Text Box 50"/>
            <p:cNvSpPr txBox="1">
              <a:spLocks noChangeArrowheads="1"/>
            </p:cNvSpPr>
            <p:nvPr/>
          </p:nvSpPr>
          <p:spPr bwMode="auto">
            <a:xfrm>
              <a:off x="5761038" y="5987465"/>
              <a:ext cx="571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15  </a:t>
              </a:r>
            </a:p>
          </p:txBody>
        </p:sp>
      </p:grpSp>
      <p:sp>
        <p:nvSpPr>
          <p:cNvPr id="3127" name="AutoShape 55"/>
          <p:cNvSpPr>
            <a:spLocks noChangeArrowheads="1"/>
          </p:cNvSpPr>
          <p:nvPr/>
        </p:nvSpPr>
        <p:spPr bwMode="auto">
          <a:xfrm rot="20361775">
            <a:off x="2742912" y="2603933"/>
            <a:ext cx="3587750" cy="1864159"/>
          </a:xfrm>
          <a:prstGeom prst="flowChartInputOut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Direct mapped cache</a:t>
            </a:r>
          </a:p>
        </p:txBody>
      </p:sp>
      <p:sp>
        <p:nvSpPr>
          <p:cNvPr id="7225" name="TextBox 58"/>
          <p:cNvSpPr txBox="1">
            <a:spLocks noChangeArrowheads="1"/>
          </p:cNvSpPr>
          <p:nvPr/>
        </p:nvSpPr>
        <p:spPr bwMode="auto">
          <a:xfrm>
            <a:off x="457200" y="6017628"/>
            <a:ext cx="50334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Given a memory address,</a:t>
            </a:r>
          </a:p>
          <a:p>
            <a:pPr eaLnBrk="1" hangingPunct="1"/>
            <a:r>
              <a:rPr lang="en-US" b="1" dirty="0"/>
              <a:t>What is the numerical value of cache index?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	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3983" y="2452103"/>
            <a:ext cx="890417" cy="661056"/>
          </a:xfrm>
          <a:prstGeom prst="wedgeRoundRectCallout">
            <a:avLst>
              <a:gd name="adj1" fmla="val 14102"/>
              <a:gd name="adj2" fmla="val -956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1-bit cache tag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6499" y="1633746"/>
            <a:ext cx="4774384" cy="513557"/>
            <a:chOff x="186499" y="1633746"/>
            <a:chExt cx="4167286" cy="513557"/>
          </a:xfrm>
        </p:grpSpPr>
        <p:sp>
          <p:nvSpPr>
            <p:cNvPr id="2" name="Rectangle 1"/>
            <p:cNvSpPr/>
            <p:nvPr/>
          </p:nvSpPr>
          <p:spPr>
            <a:xfrm>
              <a:off x="457200" y="1872665"/>
              <a:ext cx="164463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3087" y="1872665"/>
              <a:ext cx="407098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6499" y="1633746"/>
              <a:ext cx="1185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3  2  1  0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6975" y="1798739"/>
              <a:ext cx="3156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/>
                </a:rPr>
                <a:t> Example: </a:t>
              </a:r>
              <a:r>
                <a:rPr lang="en-US" sz="1600" dirty="0"/>
                <a:t>4-bit memory address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20F595-9140-E241-B867-F462E5A8D947}"/>
              </a:ext>
            </a:extLst>
          </p:cNvPr>
          <p:cNvSpPr txBox="1"/>
          <p:nvPr/>
        </p:nvSpPr>
        <p:spPr>
          <a:xfrm>
            <a:off x="1371600" y="52341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Cache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BEF1BD-EC70-2241-9847-D322FD99D573}"/>
              </a:ext>
            </a:extLst>
          </p:cNvPr>
          <p:cNvSpPr txBox="1"/>
          <p:nvPr/>
        </p:nvSpPr>
        <p:spPr>
          <a:xfrm>
            <a:off x="6332538" y="6301911"/>
            <a:ext cx="180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Main Memory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A4CF7FA5-5F85-A842-AB69-DE9B7876FE2C}"/>
              </a:ext>
            </a:extLst>
          </p:cNvPr>
          <p:cNvSpPr/>
          <p:nvPr/>
        </p:nvSpPr>
        <p:spPr>
          <a:xfrm>
            <a:off x="1089025" y="2275113"/>
            <a:ext cx="1828800" cy="661056"/>
          </a:xfrm>
          <a:prstGeom prst="wedgeRoundRectCallout">
            <a:avLst>
              <a:gd name="adj1" fmla="val -46593"/>
              <a:gd name="adj2" fmla="val -813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3-bit cache index</a:t>
            </a:r>
          </a:p>
          <a:p>
            <a:pPr algn="ctr"/>
            <a:r>
              <a:rPr lang="en-US" sz="1600" dirty="0"/>
              <a:t>(log</a:t>
            </a:r>
            <a:r>
              <a:rPr lang="en-US" sz="1600" baseline="-25000" dirty="0"/>
              <a:t>2</a:t>
            </a:r>
            <a:r>
              <a:rPr lang="en-US" sz="1600" dirty="0"/>
              <a:t> of cache size)</a:t>
            </a:r>
          </a:p>
        </p:txBody>
      </p:sp>
    </p:spTree>
    <p:extLst>
      <p:ext uri="{BB962C8B-B14F-4D97-AF65-F5344CB8AC3E}">
        <p14:creationId xmlns:p14="http://schemas.microsoft.com/office/powerpoint/2010/main" val="21765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127" grpId="0" animBg="1"/>
      <p:bldP spid="4" grpId="0" animBg="1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Types of misses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781503" y="1946031"/>
            <a:ext cx="7076747" cy="460716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Compulsory (first time a block is brought in)</a:t>
            </a:r>
          </a:p>
          <a:p>
            <a:r>
              <a:rPr lang="en-US" dirty="0">
                <a:latin typeface="Arial" charset="0"/>
                <a:cs typeface="Arial" charset="0"/>
              </a:rPr>
              <a:t>Capacity (cache is full)</a:t>
            </a:r>
          </a:p>
          <a:p>
            <a:r>
              <a:rPr lang="en-US" dirty="0">
                <a:latin typeface="Arial" charset="0"/>
                <a:cs typeface="Arial" charset="0"/>
              </a:rPr>
              <a:t>Conflict (vying for space in a full set in the cache)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Compulsory &gt; Capacity &gt; Conflict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Another way to think about Conflict misses: Conflict misses are misses that would not occur if the cache were fully associative with LRU replacement. Fully associate caches can’t have conflict misses by definition.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1608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mem loc 0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4552445" y="2369577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5955" y="3152082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5" name="Left Brace 4"/>
          <p:cNvSpPr/>
          <p:nvPr/>
        </p:nvSpPr>
        <p:spPr>
          <a:xfrm>
            <a:off x="3099435" y="3927475"/>
            <a:ext cx="275308" cy="11334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0801" y="3962400"/>
            <a:ext cx="151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These were </a:t>
            </a:r>
            <a:r>
              <a:rPr lang="en-US" sz="1600" dirty="0">
                <a:solidFill>
                  <a:srgbClr val="FF2929"/>
                </a:solidFill>
              </a:rPr>
              <a:t>compulsory</a:t>
            </a:r>
            <a:r>
              <a:rPr lang="en-US" sz="1600" dirty="0"/>
              <a:t> misses.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This is the first time the address is begin brought into the cache.</a:t>
            </a:r>
          </a:p>
        </p:txBody>
      </p:sp>
      <p:sp>
        <p:nvSpPr>
          <p:cNvPr id="73" name="Line 75">
            <a:extLst>
              <a:ext uri="{FF2B5EF4-FFF2-40B4-BE49-F238E27FC236}">
                <a16:creationId xmlns:a16="http://schemas.microsoft.com/office/drawing/2014/main" id="{5D151A5E-8A67-2342-9204-D186AE31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40" grpId="0"/>
      <p:bldP spid="5" grpId="0" animBg="1"/>
      <p:bldP spid="6" grpId="0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2602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mem loc 0 8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4552445" y="2369577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5955" y="3152082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3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9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3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9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3" name="Line 75">
            <a:extLst>
              <a:ext uri="{FF2B5EF4-FFF2-40B4-BE49-F238E27FC236}">
                <a16:creationId xmlns:a16="http://schemas.microsoft.com/office/drawing/2014/main" id="{5D151A5E-8A67-2342-9204-D186AE31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eft Brace 73">
            <a:extLst>
              <a:ext uri="{FF2B5EF4-FFF2-40B4-BE49-F238E27FC236}">
                <a16:creationId xmlns:a16="http://schemas.microsoft.com/office/drawing/2014/main" id="{C1BA0725-4A7E-7047-940E-C0A353E848CD}"/>
              </a:ext>
            </a:extLst>
          </p:cNvPr>
          <p:cNvSpPr/>
          <p:nvPr/>
        </p:nvSpPr>
        <p:spPr>
          <a:xfrm>
            <a:off x="3099435" y="3927475"/>
            <a:ext cx="275308" cy="339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156145-9EAA-5441-B638-0DA9912C93E9}"/>
              </a:ext>
            </a:extLst>
          </p:cNvPr>
          <p:cNvSpPr txBox="1"/>
          <p:nvPr/>
        </p:nvSpPr>
        <p:spPr>
          <a:xfrm>
            <a:off x="1580801" y="3962400"/>
            <a:ext cx="151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also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compulsory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This is the first time address 8 has been brought into the cache.</a:t>
            </a:r>
          </a:p>
        </p:txBody>
      </p:sp>
    </p:spTree>
    <p:extLst>
      <p:ext uri="{BB962C8B-B14F-4D97-AF65-F5344CB8AC3E}">
        <p14:creationId xmlns:p14="http://schemas.microsoft.com/office/powerpoint/2010/main" val="389781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2400" y="1743355"/>
            <a:ext cx="8991600" cy="3139620"/>
            <a:chOff x="48" y="528"/>
            <a:chExt cx="5664" cy="1979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6" y="1152"/>
              <a:ext cx="28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IF</a:t>
              </a: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80" y="1152"/>
              <a:ext cx="52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ID/RR</a:t>
              </a: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640" y="1152"/>
              <a:ext cx="33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EX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8" y="1152"/>
              <a:ext cx="480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MEM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324" y="1152"/>
              <a:ext cx="57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WB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90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" y="132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 in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852" y="134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out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34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230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032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20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104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53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0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49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97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8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312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422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 a paged memory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51" y="5319446"/>
            <a:ext cx="7765900" cy="1393965"/>
          </a:xfrm>
        </p:spPr>
        <p:txBody>
          <a:bodyPr/>
          <a:lstStyle/>
          <a:p>
            <a:r>
              <a:rPr lang="en-US" dirty="0"/>
              <a:t>What can we do?</a:t>
            </a:r>
          </a:p>
          <a:p>
            <a:pPr lvl="1"/>
            <a:r>
              <a:rPr lang="en-US" dirty="0"/>
              <a:t>Increase cycle time</a:t>
            </a:r>
          </a:p>
          <a:p>
            <a:pPr lvl="1"/>
            <a:r>
              <a:rPr lang="en-US" dirty="0"/>
              <a:t>Take 2 cycles in IF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84162" y="3647116"/>
            <a:ext cx="1925638" cy="1478664"/>
          </a:xfrm>
          <a:prstGeom prst="wedgeRoundRectCallout">
            <a:avLst>
              <a:gd name="adj1" fmla="val 26456"/>
              <a:gd name="adj2" fmla="val -841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Two memory accesses for every instruction: </a:t>
            </a:r>
            <a:br>
              <a:rPr lang="en-US" sz="1600" dirty="0"/>
            </a:br>
            <a:r>
              <a:rPr lang="en-US" sz="1600" dirty="0"/>
              <a:t>- access PTE </a:t>
            </a:r>
          </a:p>
          <a:p>
            <a:r>
              <a:rPr lang="en-US" sz="1600" dirty="0"/>
              <a:t>- access </a:t>
            </a:r>
            <a:r>
              <a:rPr lang="en-US" sz="1600" dirty="0" err="1"/>
              <a:t>instr</a:t>
            </a:r>
            <a:endParaRPr lang="en-US" sz="1600" dirty="0"/>
          </a:p>
        </p:txBody>
      </p:sp>
      <p:sp>
        <p:nvSpPr>
          <p:cNvPr id="6" name="Right Brace 5"/>
          <p:cNvSpPr/>
          <p:nvPr/>
        </p:nvSpPr>
        <p:spPr>
          <a:xfrm>
            <a:off x="4484856" y="5807876"/>
            <a:ext cx="315744" cy="8081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012128"/>
            <a:ext cx="13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Both bad!</a:t>
            </a:r>
          </a:p>
        </p:txBody>
      </p:sp>
    </p:spTree>
    <p:extLst>
      <p:ext uri="{BB962C8B-B14F-4D97-AF65-F5344CB8AC3E}">
        <p14:creationId xmlns:p14="http://schemas.microsoft.com/office/powerpoint/2010/main" val="13709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212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err="1"/>
              <a:t>mem</a:t>
            </a:r>
            <a:r>
              <a:rPr lang="en-US" sz="1400" b="1" dirty="0"/>
              <a:t> </a:t>
            </a:r>
            <a:r>
              <a:rPr lang="en-US" sz="1400" b="1" dirty="0" err="1"/>
              <a:t>loc</a:t>
            </a:r>
            <a:r>
              <a:rPr lang="en-US" sz="1400" b="1" dirty="0"/>
              <a:t> 0 8  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9" name="Line 75"/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36" name="Line 112"/>
          <p:cNvSpPr>
            <a:spLocks noChangeShapeType="1"/>
          </p:cNvSpPr>
          <p:nvPr/>
        </p:nvSpPr>
        <p:spPr bwMode="auto">
          <a:xfrm flipV="1">
            <a:off x="4557538" y="2366958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13202" y="3165470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6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3099435" y="3927475"/>
            <a:ext cx="275308" cy="339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0801" y="3962400"/>
            <a:ext cx="151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now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There are two memory addresses mapped to the same cache cell.</a:t>
            </a:r>
          </a:p>
        </p:txBody>
      </p:sp>
    </p:spTree>
    <p:extLst>
      <p:ext uri="{BB962C8B-B14F-4D97-AF65-F5344CB8AC3E}">
        <p14:creationId xmlns:p14="http://schemas.microsoft.com/office/powerpoint/2010/main" val="39232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459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mem loc 0 8 0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9" name="Line 75"/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76"/>
          <p:cNvSpPr>
            <a:spLocks noChangeShapeType="1"/>
          </p:cNvSpPr>
          <p:nvPr/>
        </p:nvSpPr>
        <p:spPr bwMode="auto">
          <a:xfrm flipV="1">
            <a:off x="4930776" y="39020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36" name="Line 112"/>
          <p:cNvSpPr>
            <a:spLocks noChangeShapeType="1"/>
          </p:cNvSpPr>
          <p:nvPr/>
        </p:nvSpPr>
        <p:spPr bwMode="auto">
          <a:xfrm flipV="1">
            <a:off x="4820296" y="2366958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375960" y="3165470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4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60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62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6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68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0" name="Left Brace 69"/>
          <p:cNvSpPr/>
          <p:nvPr/>
        </p:nvSpPr>
        <p:spPr>
          <a:xfrm>
            <a:off x="3099435" y="3927475"/>
            <a:ext cx="275308" cy="339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580801" y="3962400"/>
            <a:ext cx="1518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now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5A99B-BC45-FA01-A5D1-B9BC574017D7}"/>
              </a:ext>
            </a:extLst>
          </p:cNvPr>
          <p:cNvSpPr txBox="1"/>
          <p:nvPr/>
        </p:nvSpPr>
        <p:spPr>
          <a:xfrm>
            <a:off x="1580801" y="3962400"/>
            <a:ext cx="151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is now a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conflict</a:t>
            </a:r>
            <a:r>
              <a:rPr lang="en-US" sz="1600" dirty="0"/>
              <a:t> miss.</a:t>
            </a:r>
          </a:p>
          <a:p>
            <a:pPr algn="r"/>
            <a:endParaRPr lang="en-US" sz="1600" dirty="0"/>
          </a:p>
          <a:p>
            <a:pPr algn="r"/>
            <a:r>
              <a:rPr lang="en-US" sz="1600" dirty="0"/>
              <a:t>There are two memory addresses mapped to the same cache cell.</a:t>
            </a:r>
          </a:p>
        </p:txBody>
      </p:sp>
    </p:spTree>
    <p:extLst>
      <p:ext uri="{BB962C8B-B14F-4D97-AF65-F5344CB8AC3E}">
        <p14:creationId xmlns:p14="http://schemas.microsoft.com/office/powerpoint/2010/main" val="22002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1"/>
          <p:cNvSpPr>
            <a:spLocks noChangeArrowheads="1"/>
          </p:cNvSpPr>
          <p:nvPr/>
        </p:nvSpPr>
        <p:spPr bwMode="auto">
          <a:xfrm>
            <a:off x="3649663" y="39624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52"/>
          <p:cNvSpPr txBox="1">
            <a:spLocks noChangeArrowheads="1"/>
          </p:cNvSpPr>
          <p:nvPr/>
        </p:nvSpPr>
        <p:spPr bwMode="auto">
          <a:xfrm>
            <a:off x="3192463" y="3962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0247" name="Rectangle 53"/>
          <p:cNvSpPr>
            <a:spLocks noChangeArrowheads="1"/>
          </p:cNvSpPr>
          <p:nvPr/>
        </p:nvSpPr>
        <p:spPr bwMode="auto">
          <a:xfrm>
            <a:off x="3649663" y="42370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54"/>
          <p:cNvSpPr txBox="1">
            <a:spLocks noChangeArrowheads="1"/>
          </p:cNvSpPr>
          <p:nvPr/>
        </p:nvSpPr>
        <p:spPr bwMode="auto">
          <a:xfrm>
            <a:off x="3192463" y="42370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0249" name="Rectangle 55"/>
          <p:cNvSpPr>
            <a:spLocks noChangeArrowheads="1"/>
          </p:cNvSpPr>
          <p:nvPr/>
        </p:nvSpPr>
        <p:spPr bwMode="auto">
          <a:xfrm>
            <a:off x="3649663" y="45116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56"/>
          <p:cNvSpPr txBox="1">
            <a:spLocks noChangeArrowheads="1"/>
          </p:cNvSpPr>
          <p:nvPr/>
        </p:nvSpPr>
        <p:spPr bwMode="auto">
          <a:xfrm>
            <a:off x="3192463" y="4511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0251" name="Rectangle 57"/>
          <p:cNvSpPr>
            <a:spLocks noChangeArrowheads="1"/>
          </p:cNvSpPr>
          <p:nvPr/>
        </p:nvSpPr>
        <p:spPr bwMode="auto">
          <a:xfrm>
            <a:off x="3649663" y="478631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58"/>
          <p:cNvSpPr txBox="1">
            <a:spLocks noChangeArrowheads="1"/>
          </p:cNvSpPr>
          <p:nvPr/>
        </p:nvSpPr>
        <p:spPr bwMode="auto">
          <a:xfrm>
            <a:off x="3192463" y="47863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0253" name="Rectangle 59"/>
          <p:cNvSpPr>
            <a:spLocks noChangeArrowheads="1"/>
          </p:cNvSpPr>
          <p:nvPr/>
        </p:nvSpPr>
        <p:spPr bwMode="auto">
          <a:xfrm>
            <a:off x="3649663" y="5059363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60"/>
          <p:cNvSpPr txBox="1">
            <a:spLocks noChangeArrowheads="1"/>
          </p:cNvSpPr>
          <p:nvPr/>
        </p:nvSpPr>
        <p:spPr bwMode="auto">
          <a:xfrm>
            <a:off x="3192463" y="50593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0255" name="Rectangle 61"/>
          <p:cNvSpPr>
            <a:spLocks noChangeArrowheads="1"/>
          </p:cNvSpPr>
          <p:nvPr/>
        </p:nvSpPr>
        <p:spPr bwMode="auto">
          <a:xfrm>
            <a:off x="3649663" y="533400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Text Box 62"/>
          <p:cNvSpPr txBox="1">
            <a:spLocks noChangeArrowheads="1"/>
          </p:cNvSpPr>
          <p:nvPr/>
        </p:nvSpPr>
        <p:spPr bwMode="auto">
          <a:xfrm>
            <a:off x="3192463" y="5334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0257" name="Rectangle 63"/>
          <p:cNvSpPr>
            <a:spLocks noChangeArrowheads="1"/>
          </p:cNvSpPr>
          <p:nvPr/>
        </p:nvSpPr>
        <p:spPr bwMode="auto">
          <a:xfrm>
            <a:off x="3649663" y="5608638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64"/>
          <p:cNvSpPr txBox="1">
            <a:spLocks noChangeArrowheads="1"/>
          </p:cNvSpPr>
          <p:nvPr/>
        </p:nvSpPr>
        <p:spPr bwMode="auto">
          <a:xfrm>
            <a:off x="3192463" y="56086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0259" name="Rectangle 65"/>
          <p:cNvSpPr>
            <a:spLocks noChangeArrowheads="1"/>
          </p:cNvSpPr>
          <p:nvPr/>
        </p:nvSpPr>
        <p:spPr bwMode="auto">
          <a:xfrm>
            <a:off x="3649663" y="58832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Text Box 66"/>
          <p:cNvSpPr txBox="1">
            <a:spLocks noChangeArrowheads="1"/>
          </p:cNvSpPr>
          <p:nvPr/>
        </p:nvSpPr>
        <p:spPr bwMode="auto">
          <a:xfrm>
            <a:off x="3192463" y="5883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0261" name="Text Box 67"/>
          <p:cNvSpPr txBox="1">
            <a:spLocks noChangeArrowheads="1"/>
          </p:cNvSpPr>
          <p:nvPr/>
        </p:nvSpPr>
        <p:spPr bwMode="auto">
          <a:xfrm>
            <a:off x="3924301" y="3927475"/>
            <a:ext cx="13622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 err="1"/>
              <a:t>mem</a:t>
            </a:r>
            <a:r>
              <a:rPr lang="en-US" sz="1400" b="1" dirty="0"/>
              <a:t> </a:t>
            </a:r>
            <a:r>
              <a:rPr lang="en-US" sz="1400" b="1" dirty="0" err="1"/>
              <a:t>loc</a:t>
            </a:r>
            <a:r>
              <a:rPr lang="en-US" sz="1400" b="1" dirty="0"/>
              <a:t> 0 8 0  </a:t>
            </a:r>
          </a:p>
        </p:txBody>
      </p:sp>
      <p:sp>
        <p:nvSpPr>
          <p:cNvPr id="10262" name="Text Box 68"/>
          <p:cNvSpPr txBox="1">
            <a:spLocks noChangeArrowheads="1"/>
          </p:cNvSpPr>
          <p:nvPr/>
        </p:nvSpPr>
        <p:spPr bwMode="auto">
          <a:xfrm>
            <a:off x="3924301" y="42068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0263" name="Text Box 69"/>
          <p:cNvSpPr txBox="1">
            <a:spLocks noChangeArrowheads="1"/>
          </p:cNvSpPr>
          <p:nvPr/>
        </p:nvSpPr>
        <p:spPr bwMode="auto">
          <a:xfrm>
            <a:off x="3924301" y="448151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0264" name="Text Box 70"/>
          <p:cNvSpPr txBox="1">
            <a:spLocks noChangeArrowheads="1"/>
          </p:cNvSpPr>
          <p:nvPr/>
        </p:nvSpPr>
        <p:spPr bwMode="auto">
          <a:xfrm>
            <a:off x="3924301" y="4754563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0265" name="Text Box 71"/>
          <p:cNvSpPr txBox="1">
            <a:spLocks noChangeArrowheads="1"/>
          </p:cNvSpPr>
          <p:nvPr/>
        </p:nvSpPr>
        <p:spPr bwMode="auto">
          <a:xfrm>
            <a:off x="3924301" y="502920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6" name="Text Box 72"/>
          <p:cNvSpPr txBox="1">
            <a:spLocks noChangeArrowheads="1"/>
          </p:cNvSpPr>
          <p:nvPr/>
        </p:nvSpPr>
        <p:spPr bwMode="auto">
          <a:xfrm>
            <a:off x="3924301" y="53038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7" name="Text Box 73"/>
          <p:cNvSpPr txBox="1">
            <a:spLocks noChangeArrowheads="1"/>
          </p:cNvSpPr>
          <p:nvPr/>
        </p:nvSpPr>
        <p:spPr bwMode="auto">
          <a:xfrm>
            <a:off x="3924301" y="55784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8" name="Text Box 74"/>
          <p:cNvSpPr txBox="1">
            <a:spLocks noChangeArrowheads="1"/>
          </p:cNvSpPr>
          <p:nvPr/>
        </p:nvSpPr>
        <p:spPr bwMode="auto">
          <a:xfrm>
            <a:off x="3924301" y="58531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0269" name="Line 75"/>
          <p:cNvSpPr>
            <a:spLocks noChangeShapeType="1"/>
          </p:cNvSpPr>
          <p:nvPr/>
        </p:nvSpPr>
        <p:spPr bwMode="auto">
          <a:xfrm flipV="1">
            <a:off x="4746626" y="39274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76"/>
          <p:cNvSpPr>
            <a:spLocks noChangeShapeType="1"/>
          </p:cNvSpPr>
          <p:nvPr/>
        </p:nvSpPr>
        <p:spPr bwMode="auto">
          <a:xfrm flipV="1">
            <a:off x="4930776" y="3902075"/>
            <a:ext cx="182563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Text Box 110"/>
          <p:cNvSpPr txBox="1">
            <a:spLocks noChangeArrowheads="1"/>
          </p:cNvSpPr>
          <p:nvPr/>
        </p:nvSpPr>
        <p:spPr bwMode="auto">
          <a:xfrm>
            <a:off x="392113" y="2000245"/>
            <a:ext cx="52659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Memory references: 0, 1, 2, 3, 1, 3, 0, 8, 0, 9, 10</a:t>
            </a:r>
          </a:p>
        </p:txBody>
      </p:sp>
      <p:sp>
        <p:nvSpPr>
          <p:cNvPr id="10244" name="Line 112"/>
          <p:cNvSpPr>
            <a:spLocks noChangeShapeType="1"/>
          </p:cNvSpPr>
          <p:nvPr/>
        </p:nvSpPr>
        <p:spPr bwMode="auto">
          <a:xfrm flipV="1">
            <a:off x="5075239" y="2366958"/>
            <a:ext cx="0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3054809" y="2094268"/>
            <a:ext cx="275308" cy="862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rot="16200000">
            <a:off x="3948539" y="2203636"/>
            <a:ext cx="275308" cy="619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60992" y="2663393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4506" y="2665147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hits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30903" y="3152082"/>
            <a:ext cx="888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miss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49917" y="2908691"/>
            <a:ext cx="3774384" cy="513557"/>
            <a:chOff x="186499" y="1633746"/>
            <a:chExt cx="3774384" cy="513557"/>
          </a:xfrm>
        </p:grpSpPr>
        <p:sp>
          <p:nvSpPr>
            <p:cNvPr id="42" name="Rectangle 41"/>
            <p:cNvSpPr/>
            <p:nvPr/>
          </p:nvSpPr>
          <p:spPr>
            <a:xfrm>
              <a:off x="457200" y="1872665"/>
              <a:ext cx="164463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3087" y="1872665"/>
              <a:ext cx="407098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001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499" y="1633746"/>
              <a:ext cx="1185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3  2  1  0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96975" y="1798739"/>
              <a:ext cx="2763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/>
                </a:rPr>
                <a:t> </a:t>
              </a:r>
              <a:r>
                <a:rPr lang="en-US" sz="1600" dirty="0"/>
                <a:t>4-bit memory address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1047" y="5913438"/>
            <a:ext cx="28596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 = </a:t>
            </a:r>
            <a:r>
              <a:rPr lang="en-US" sz="1600" dirty="0" err="1"/>
              <a:t>memory_address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mod </a:t>
            </a:r>
            <a:r>
              <a:rPr lang="en-US" sz="1600" dirty="0" err="1"/>
              <a:t>cache_size</a:t>
            </a:r>
            <a:endParaRPr lang="en-US" sz="1600" dirty="0"/>
          </a:p>
        </p:txBody>
      </p:sp>
      <p:sp>
        <p:nvSpPr>
          <p:cNvPr id="6" name="Freeform 5"/>
          <p:cNvSpPr/>
          <p:nvPr/>
        </p:nvSpPr>
        <p:spPr>
          <a:xfrm>
            <a:off x="711018" y="3463412"/>
            <a:ext cx="2477226" cy="1414241"/>
          </a:xfrm>
          <a:custGeom>
            <a:avLst/>
            <a:gdLst>
              <a:gd name="connsiteX0" fmla="*/ 44437 w 2442281"/>
              <a:gd name="connsiteY0" fmla="*/ 0 h 1865075"/>
              <a:gd name="connsiteX1" fmla="*/ 44437 w 2442281"/>
              <a:gd name="connsiteY1" fmla="*/ 772607 h 1865075"/>
              <a:gd name="connsiteX2" fmla="*/ 506244 w 2442281"/>
              <a:gd name="connsiteY2" fmla="*/ 1758348 h 1865075"/>
              <a:gd name="connsiteX3" fmla="*/ 2442281 w 2442281"/>
              <a:gd name="connsiteY3" fmla="*/ 1838273 h 1865075"/>
              <a:gd name="connsiteX0" fmla="*/ 79382 w 2477226"/>
              <a:gd name="connsiteY0" fmla="*/ 0 h 1838273"/>
              <a:gd name="connsiteX1" fmla="*/ 79382 w 2477226"/>
              <a:gd name="connsiteY1" fmla="*/ 772607 h 1838273"/>
              <a:gd name="connsiteX2" fmla="*/ 1024665 w 2477226"/>
              <a:gd name="connsiteY2" fmla="*/ 1379975 h 1838273"/>
              <a:gd name="connsiteX3" fmla="*/ 2477226 w 2477226"/>
              <a:gd name="connsiteY3" fmla="*/ 1838273 h 1838273"/>
              <a:gd name="connsiteX0" fmla="*/ 79382 w 2477226"/>
              <a:gd name="connsiteY0" fmla="*/ 0 h 1414241"/>
              <a:gd name="connsiteX1" fmla="*/ 79382 w 2477226"/>
              <a:gd name="connsiteY1" fmla="*/ 772607 h 1414241"/>
              <a:gd name="connsiteX2" fmla="*/ 1024665 w 2477226"/>
              <a:gd name="connsiteY2" fmla="*/ 1379975 h 1414241"/>
              <a:gd name="connsiteX3" fmla="*/ 2477226 w 2477226"/>
              <a:gd name="connsiteY3" fmla="*/ 986936 h 141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7226" h="1414241">
                <a:moveTo>
                  <a:pt x="79382" y="0"/>
                </a:moveTo>
                <a:cubicBezTo>
                  <a:pt x="40898" y="239774"/>
                  <a:pt x="-78165" y="542611"/>
                  <a:pt x="79382" y="772607"/>
                </a:cubicBezTo>
                <a:cubicBezTo>
                  <a:pt x="236929" y="1002603"/>
                  <a:pt x="625024" y="1202364"/>
                  <a:pt x="1024665" y="1379975"/>
                </a:cubicBezTo>
                <a:cubicBezTo>
                  <a:pt x="1424306" y="1557586"/>
                  <a:pt x="2477226" y="986936"/>
                  <a:pt x="2477226" y="986936"/>
                </a:cubicBezTo>
              </a:path>
            </a:pathLst>
          </a:custGeom>
          <a:noFill/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4855" y="3773586"/>
            <a:ext cx="28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3-bit index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310313" y="18726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5853113" y="18726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310313" y="21473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853113" y="21473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6310313" y="24219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5853113" y="24219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6310313" y="269657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5853113" y="269657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56" name="Rectangle 11"/>
          <p:cNvSpPr>
            <a:spLocks noChangeArrowheads="1"/>
          </p:cNvSpPr>
          <p:nvPr/>
        </p:nvSpPr>
        <p:spPr bwMode="auto">
          <a:xfrm>
            <a:off x="6310313" y="29696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5853113" y="29696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6310313" y="32442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14"/>
          <p:cNvSpPr txBox="1">
            <a:spLocks noChangeArrowheads="1"/>
          </p:cNvSpPr>
          <p:nvPr/>
        </p:nvSpPr>
        <p:spPr bwMode="auto">
          <a:xfrm>
            <a:off x="5853113" y="324426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6310313" y="35189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5853113" y="351890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6310313" y="379354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5853113" y="379354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64" name="Rectangle 35"/>
          <p:cNvSpPr>
            <a:spLocks noChangeArrowheads="1"/>
          </p:cNvSpPr>
          <p:nvPr/>
        </p:nvSpPr>
        <p:spPr bwMode="auto">
          <a:xfrm>
            <a:off x="6310313" y="40665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5853113" y="406659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6310313" y="43412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5853113" y="434122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68" name="Rectangle 39"/>
          <p:cNvSpPr>
            <a:spLocks noChangeArrowheads="1"/>
          </p:cNvSpPr>
          <p:nvPr/>
        </p:nvSpPr>
        <p:spPr bwMode="auto">
          <a:xfrm>
            <a:off x="6310313" y="46158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40"/>
          <p:cNvSpPr txBox="1">
            <a:spLocks noChangeArrowheads="1"/>
          </p:cNvSpPr>
          <p:nvPr/>
        </p:nvSpPr>
        <p:spPr bwMode="auto">
          <a:xfrm>
            <a:off x="5761038" y="4615865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70" name="Rectangle 41"/>
          <p:cNvSpPr>
            <a:spLocks noChangeArrowheads="1"/>
          </p:cNvSpPr>
          <p:nvPr/>
        </p:nvSpPr>
        <p:spPr bwMode="auto">
          <a:xfrm>
            <a:off x="6310313" y="489050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42"/>
          <p:cNvSpPr txBox="1">
            <a:spLocks noChangeArrowheads="1"/>
          </p:cNvSpPr>
          <p:nvPr/>
        </p:nvSpPr>
        <p:spPr bwMode="auto">
          <a:xfrm>
            <a:off x="5761038" y="489050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>
            <a:off x="6310313" y="516355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44"/>
          <p:cNvSpPr txBox="1">
            <a:spLocks noChangeArrowheads="1"/>
          </p:cNvSpPr>
          <p:nvPr/>
        </p:nvSpPr>
        <p:spPr bwMode="auto">
          <a:xfrm>
            <a:off x="5761038" y="5163553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74" name="Rectangle 45"/>
          <p:cNvSpPr>
            <a:spLocks noChangeArrowheads="1"/>
          </p:cNvSpPr>
          <p:nvPr/>
        </p:nvSpPr>
        <p:spPr bwMode="auto">
          <a:xfrm>
            <a:off x="6310313" y="543819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5761038" y="543819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76" name="Rectangle 47"/>
          <p:cNvSpPr>
            <a:spLocks noChangeArrowheads="1"/>
          </p:cNvSpPr>
          <p:nvPr/>
        </p:nvSpPr>
        <p:spPr bwMode="auto">
          <a:xfrm>
            <a:off x="6310313" y="571282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48"/>
          <p:cNvSpPr txBox="1">
            <a:spLocks noChangeArrowheads="1"/>
          </p:cNvSpPr>
          <p:nvPr/>
        </p:nvSpPr>
        <p:spPr bwMode="auto">
          <a:xfrm>
            <a:off x="5761038" y="571282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78" name="Rectangle 49"/>
          <p:cNvSpPr>
            <a:spLocks noChangeArrowheads="1"/>
          </p:cNvSpPr>
          <p:nvPr/>
        </p:nvSpPr>
        <p:spPr bwMode="auto">
          <a:xfrm>
            <a:off x="6310313" y="598746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50"/>
          <p:cNvSpPr txBox="1">
            <a:spLocks noChangeArrowheads="1"/>
          </p:cNvSpPr>
          <p:nvPr/>
        </p:nvSpPr>
        <p:spPr bwMode="auto">
          <a:xfrm>
            <a:off x="5761038" y="5987465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5A8E-C2F3-4B48-805B-6811A845A59F}"/>
              </a:ext>
            </a:extLst>
          </p:cNvPr>
          <p:cNvSpPr txBox="1"/>
          <p:nvPr/>
        </p:nvSpPr>
        <p:spPr>
          <a:xfrm>
            <a:off x="1261942" y="4906963"/>
            <a:ext cx="137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9 MOD 8 is 1</a:t>
            </a:r>
          </a:p>
        </p:txBody>
      </p:sp>
    </p:spTree>
    <p:extLst>
      <p:ext uri="{BB962C8B-B14F-4D97-AF65-F5344CB8AC3E}">
        <p14:creationId xmlns:p14="http://schemas.microsoft.com/office/powerpoint/2010/main" val="401514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47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8"/>
          <p:cNvSpPr>
            <a:spLocks noChangeArrowheads="1"/>
          </p:cNvSpPr>
          <p:nvPr/>
        </p:nvSpPr>
        <p:spPr bwMode="auto">
          <a:xfrm>
            <a:off x="3641725" y="39608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1" name="Text Box 79"/>
          <p:cNvSpPr txBox="1">
            <a:spLocks noChangeArrowheads="1"/>
          </p:cNvSpPr>
          <p:nvPr/>
        </p:nvSpPr>
        <p:spPr bwMode="auto">
          <a:xfrm>
            <a:off x="3084513" y="3925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1268" name="Rectangle 80"/>
          <p:cNvSpPr>
            <a:spLocks noChangeArrowheads="1"/>
          </p:cNvSpPr>
          <p:nvPr/>
        </p:nvSpPr>
        <p:spPr bwMode="auto">
          <a:xfrm>
            <a:off x="3641725" y="42354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3" name="Text Box 81"/>
          <p:cNvSpPr txBox="1">
            <a:spLocks noChangeArrowheads="1"/>
          </p:cNvSpPr>
          <p:nvPr/>
        </p:nvSpPr>
        <p:spPr bwMode="auto">
          <a:xfrm>
            <a:off x="3084513" y="42005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1270" name="Rectangle 82"/>
          <p:cNvSpPr>
            <a:spLocks noChangeArrowheads="1"/>
          </p:cNvSpPr>
          <p:nvPr/>
        </p:nvSpPr>
        <p:spPr bwMode="auto">
          <a:xfrm>
            <a:off x="3641725" y="45100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5" name="Text Box 83"/>
          <p:cNvSpPr txBox="1">
            <a:spLocks noChangeArrowheads="1"/>
          </p:cNvSpPr>
          <p:nvPr/>
        </p:nvSpPr>
        <p:spPr bwMode="auto">
          <a:xfrm>
            <a:off x="3084513" y="44751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1272" name="Rectangle 84"/>
          <p:cNvSpPr>
            <a:spLocks noChangeArrowheads="1"/>
          </p:cNvSpPr>
          <p:nvPr/>
        </p:nvSpPr>
        <p:spPr bwMode="auto">
          <a:xfrm>
            <a:off x="3641725" y="478472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7" name="Text Box 85"/>
          <p:cNvSpPr txBox="1">
            <a:spLocks noChangeArrowheads="1"/>
          </p:cNvSpPr>
          <p:nvPr/>
        </p:nvSpPr>
        <p:spPr bwMode="auto">
          <a:xfrm>
            <a:off x="3084513" y="474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1274" name="Rectangle 86"/>
          <p:cNvSpPr>
            <a:spLocks noChangeArrowheads="1"/>
          </p:cNvSpPr>
          <p:nvPr/>
        </p:nvSpPr>
        <p:spPr bwMode="auto">
          <a:xfrm>
            <a:off x="3641725" y="5057775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99" name="Text Box 87"/>
          <p:cNvSpPr txBox="1">
            <a:spLocks noChangeArrowheads="1"/>
          </p:cNvSpPr>
          <p:nvPr/>
        </p:nvSpPr>
        <p:spPr bwMode="auto">
          <a:xfrm>
            <a:off x="3084513" y="50228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1276" name="Rectangle 88"/>
          <p:cNvSpPr>
            <a:spLocks noChangeArrowheads="1"/>
          </p:cNvSpPr>
          <p:nvPr/>
        </p:nvSpPr>
        <p:spPr bwMode="auto">
          <a:xfrm>
            <a:off x="3641725" y="5332413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1" name="Text Box 89"/>
          <p:cNvSpPr txBox="1">
            <a:spLocks noChangeArrowheads="1"/>
          </p:cNvSpPr>
          <p:nvPr/>
        </p:nvSpPr>
        <p:spPr bwMode="auto">
          <a:xfrm>
            <a:off x="3084513" y="52974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1278" name="Rectangle 90"/>
          <p:cNvSpPr>
            <a:spLocks noChangeArrowheads="1"/>
          </p:cNvSpPr>
          <p:nvPr/>
        </p:nvSpPr>
        <p:spPr bwMode="auto">
          <a:xfrm>
            <a:off x="3641725" y="5607050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3" name="Text Box 91"/>
          <p:cNvSpPr txBox="1">
            <a:spLocks noChangeArrowheads="1"/>
          </p:cNvSpPr>
          <p:nvPr/>
        </p:nvSpPr>
        <p:spPr bwMode="auto">
          <a:xfrm>
            <a:off x="3084513" y="55721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1280" name="Rectangle 92"/>
          <p:cNvSpPr>
            <a:spLocks noChangeArrowheads="1"/>
          </p:cNvSpPr>
          <p:nvPr/>
        </p:nvSpPr>
        <p:spPr bwMode="auto">
          <a:xfrm>
            <a:off x="3641725" y="5881688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605" name="Text Box 93"/>
          <p:cNvSpPr txBox="1">
            <a:spLocks noChangeArrowheads="1"/>
          </p:cNvSpPr>
          <p:nvPr/>
        </p:nvSpPr>
        <p:spPr bwMode="auto">
          <a:xfrm>
            <a:off x="3084513" y="5846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1282" name="Text Box 94"/>
          <p:cNvSpPr txBox="1">
            <a:spLocks noChangeArrowheads="1"/>
          </p:cNvSpPr>
          <p:nvPr/>
        </p:nvSpPr>
        <p:spPr bwMode="auto">
          <a:xfrm>
            <a:off x="4067175" y="3925888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0 8   </a:t>
            </a:r>
          </a:p>
        </p:txBody>
      </p:sp>
      <p:sp>
        <p:nvSpPr>
          <p:cNvPr id="11283" name="Text Box 95"/>
          <p:cNvSpPr txBox="1">
            <a:spLocks noChangeArrowheads="1"/>
          </p:cNvSpPr>
          <p:nvPr/>
        </p:nvSpPr>
        <p:spPr bwMode="auto">
          <a:xfrm>
            <a:off x="4098925" y="4205288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1  </a:t>
            </a:r>
          </a:p>
        </p:txBody>
      </p:sp>
      <p:sp>
        <p:nvSpPr>
          <p:cNvPr id="11284" name="Text Box 96"/>
          <p:cNvSpPr txBox="1">
            <a:spLocks noChangeArrowheads="1"/>
          </p:cNvSpPr>
          <p:nvPr/>
        </p:nvSpPr>
        <p:spPr bwMode="auto">
          <a:xfrm>
            <a:off x="4098925" y="447992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2  </a:t>
            </a:r>
          </a:p>
        </p:txBody>
      </p:sp>
      <p:sp>
        <p:nvSpPr>
          <p:cNvPr id="11285" name="Text Box 97"/>
          <p:cNvSpPr txBox="1">
            <a:spLocks noChangeArrowheads="1"/>
          </p:cNvSpPr>
          <p:nvPr/>
        </p:nvSpPr>
        <p:spPr bwMode="auto">
          <a:xfrm>
            <a:off x="4098925" y="4752975"/>
            <a:ext cx="1150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mem loc 3  </a:t>
            </a:r>
          </a:p>
        </p:txBody>
      </p:sp>
      <p:sp>
        <p:nvSpPr>
          <p:cNvPr id="11286" name="Text Box 98"/>
          <p:cNvSpPr txBox="1">
            <a:spLocks noChangeArrowheads="1"/>
          </p:cNvSpPr>
          <p:nvPr/>
        </p:nvSpPr>
        <p:spPr bwMode="auto">
          <a:xfrm>
            <a:off x="4098925" y="5027613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87" name="Text Box 99"/>
          <p:cNvSpPr txBox="1">
            <a:spLocks noChangeArrowheads="1"/>
          </p:cNvSpPr>
          <p:nvPr/>
        </p:nvSpPr>
        <p:spPr bwMode="auto">
          <a:xfrm>
            <a:off x="4098925" y="5302250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88" name="Text Box 100"/>
          <p:cNvSpPr txBox="1">
            <a:spLocks noChangeArrowheads="1"/>
          </p:cNvSpPr>
          <p:nvPr/>
        </p:nvSpPr>
        <p:spPr bwMode="auto">
          <a:xfrm>
            <a:off x="4098925" y="557688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89" name="Text Box 101"/>
          <p:cNvSpPr txBox="1">
            <a:spLocks noChangeArrowheads="1"/>
          </p:cNvSpPr>
          <p:nvPr/>
        </p:nvSpPr>
        <p:spPr bwMode="auto">
          <a:xfrm>
            <a:off x="4098925" y="585152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empty   </a:t>
            </a:r>
          </a:p>
        </p:txBody>
      </p:sp>
      <p:sp>
        <p:nvSpPr>
          <p:cNvPr id="11290" name="Line 102"/>
          <p:cNvSpPr>
            <a:spLocks noChangeShapeType="1"/>
          </p:cNvSpPr>
          <p:nvPr/>
        </p:nvSpPr>
        <p:spPr bwMode="auto">
          <a:xfrm flipV="1">
            <a:off x="4922838" y="3900488"/>
            <a:ext cx="182562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Text Box 103"/>
          <p:cNvSpPr txBox="1">
            <a:spLocks noChangeArrowheads="1"/>
          </p:cNvSpPr>
          <p:nvPr/>
        </p:nvSpPr>
        <p:spPr bwMode="auto">
          <a:xfrm>
            <a:off x="4283075" y="361791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</a:t>
            </a:r>
          </a:p>
        </p:txBody>
      </p:sp>
      <p:sp>
        <p:nvSpPr>
          <p:cNvPr id="64616" name="Line 104"/>
          <p:cNvSpPr>
            <a:spLocks noChangeShapeType="1"/>
          </p:cNvSpPr>
          <p:nvPr/>
        </p:nvSpPr>
        <p:spPr bwMode="auto">
          <a:xfrm>
            <a:off x="4098925" y="3925888"/>
            <a:ext cx="0" cy="219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617" name="Text Box 105"/>
          <p:cNvSpPr txBox="1">
            <a:spLocks noChangeArrowheads="1"/>
          </p:cNvSpPr>
          <p:nvPr/>
        </p:nvSpPr>
        <p:spPr bwMode="auto">
          <a:xfrm>
            <a:off x="3641725" y="3617913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</a:t>
            </a:r>
          </a:p>
        </p:txBody>
      </p:sp>
      <p:sp>
        <p:nvSpPr>
          <p:cNvPr id="64618" name="Text Box 106"/>
          <p:cNvSpPr txBox="1">
            <a:spLocks noChangeArrowheads="1"/>
          </p:cNvSpPr>
          <p:nvPr/>
        </p:nvSpPr>
        <p:spPr bwMode="auto">
          <a:xfrm>
            <a:off x="3686749" y="39258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3366FF"/>
                </a:solidFill>
              </a:rPr>
              <a:t>1</a:t>
            </a:r>
          </a:p>
        </p:txBody>
      </p:sp>
      <p:sp>
        <p:nvSpPr>
          <p:cNvPr id="64619" name="Text Box 107"/>
          <p:cNvSpPr txBox="1">
            <a:spLocks noChangeArrowheads="1"/>
          </p:cNvSpPr>
          <p:nvPr/>
        </p:nvSpPr>
        <p:spPr bwMode="auto">
          <a:xfrm>
            <a:off x="3678811" y="42005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64620" name="Text Box 108"/>
          <p:cNvSpPr txBox="1">
            <a:spLocks noChangeArrowheads="1"/>
          </p:cNvSpPr>
          <p:nvPr/>
        </p:nvSpPr>
        <p:spPr bwMode="auto">
          <a:xfrm>
            <a:off x="3688336" y="44751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64621" name="Text Box 109"/>
          <p:cNvSpPr txBox="1">
            <a:spLocks noChangeArrowheads="1"/>
          </p:cNvSpPr>
          <p:nvPr/>
        </p:nvSpPr>
        <p:spPr bwMode="auto">
          <a:xfrm>
            <a:off x="3688336" y="474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3366FF"/>
                </a:solidFill>
              </a:rPr>
              <a:t>0</a:t>
            </a:r>
          </a:p>
        </p:txBody>
      </p:sp>
      <p:sp>
        <p:nvSpPr>
          <p:cNvPr id="11298" name="Rectangle 1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How do we disambiguate data?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7029450" y="18589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572250" y="185890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029450" y="213354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6572250" y="213354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029450" y="240818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572250" y="240818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7029450" y="268281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6572250" y="268281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7029450" y="295586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572250" y="295586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7029450" y="32305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6572250" y="3230506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7029450" y="350514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6572250" y="3505144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7029450" y="377978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6572250" y="377978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51" name="Rectangle 35"/>
          <p:cNvSpPr>
            <a:spLocks noChangeArrowheads="1"/>
          </p:cNvSpPr>
          <p:nvPr/>
        </p:nvSpPr>
        <p:spPr bwMode="auto">
          <a:xfrm>
            <a:off x="7029450" y="405283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6572250" y="4052831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8</a:t>
            </a: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29450" y="432746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6572250" y="4327469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9</a:t>
            </a: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7029450" y="46021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6480175" y="4602106"/>
            <a:ext cx="522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10 </a:t>
            </a:r>
          </a:p>
        </p:txBody>
      </p:sp>
      <p:sp>
        <p:nvSpPr>
          <p:cNvPr id="57" name="Rectangle 41"/>
          <p:cNvSpPr>
            <a:spLocks noChangeArrowheads="1"/>
          </p:cNvSpPr>
          <p:nvPr/>
        </p:nvSpPr>
        <p:spPr bwMode="auto">
          <a:xfrm>
            <a:off x="7029450" y="487674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6480175" y="4876744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11  </a:t>
            </a: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7029450" y="5149794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6480175" y="5149794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12  </a:t>
            </a:r>
          </a:p>
        </p:txBody>
      </p:sp>
      <p:sp>
        <p:nvSpPr>
          <p:cNvPr id="61" name="Rectangle 45"/>
          <p:cNvSpPr>
            <a:spLocks noChangeArrowheads="1"/>
          </p:cNvSpPr>
          <p:nvPr/>
        </p:nvSpPr>
        <p:spPr bwMode="auto">
          <a:xfrm>
            <a:off x="7029450" y="5424431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6480175" y="5424431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13  </a:t>
            </a:r>
          </a:p>
        </p:txBody>
      </p:sp>
      <p:sp>
        <p:nvSpPr>
          <p:cNvPr id="63" name="Rectangle 47"/>
          <p:cNvSpPr>
            <a:spLocks noChangeArrowheads="1"/>
          </p:cNvSpPr>
          <p:nvPr/>
        </p:nvSpPr>
        <p:spPr bwMode="auto">
          <a:xfrm>
            <a:off x="7029450" y="5699069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48"/>
          <p:cNvSpPr txBox="1">
            <a:spLocks noChangeArrowheads="1"/>
          </p:cNvSpPr>
          <p:nvPr/>
        </p:nvSpPr>
        <p:spPr bwMode="auto">
          <a:xfrm>
            <a:off x="6480175" y="5699069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14  </a:t>
            </a:r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029450" y="5973706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50"/>
          <p:cNvSpPr txBox="1">
            <a:spLocks noChangeArrowheads="1"/>
          </p:cNvSpPr>
          <p:nvPr/>
        </p:nvSpPr>
        <p:spPr bwMode="auto">
          <a:xfrm>
            <a:off x="6480175" y="5973706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15 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9917" y="2597856"/>
            <a:ext cx="3774384" cy="513557"/>
            <a:chOff x="186499" y="1633746"/>
            <a:chExt cx="3774384" cy="513557"/>
          </a:xfrm>
        </p:grpSpPr>
        <p:sp>
          <p:nvSpPr>
            <p:cNvPr id="68" name="Rectangle 67"/>
            <p:cNvSpPr/>
            <p:nvPr/>
          </p:nvSpPr>
          <p:spPr>
            <a:xfrm>
              <a:off x="457200" y="1872665"/>
              <a:ext cx="164463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23087" y="1872665"/>
              <a:ext cx="407098" cy="274638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6499" y="1633746"/>
              <a:ext cx="1185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3  2  1  0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196975" y="1798739"/>
              <a:ext cx="2763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ym typeface="Wingdings"/>
                </a:rPr>
                <a:t> </a:t>
              </a:r>
              <a:r>
                <a:rPr lang="en-US" sz="1600" dirty="0"/>
                <a:t>4-bit memory address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1047" y="5602603"/>
            <a:ext cx="285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This remaining bit determines if cache data is for memory address 0 or 8, etc.</a:t>
            </a:r>
          </a:p>
        </p:txBody>
      </p:sp>
      <p:sp>
        <p:nvSpPr>
          <p:cNvPr id="73" name="Freeform 72"/>
          <p:cNvSpPr/>
          <p:nvPr/>
        </p:nvSpPr>
        <p:spPr>
          <a:xfrm>
            <a:off x="770237" y="3152577"/>
            <a:ext cx="2139652" cy="1865075"/>
          </a:xfrm>
          <a:custGeom>
            <a:avLst/>
            <a:gdLst>
              <a:gd name="connsiteX0" fmla="*/ 44437 w 2442281"/>
              <a:gd name="connsiteY0" fmla="*/ 0 h 1865075"/>
              <a:gd name="connsiteX1" fmla="*/ 44437 w 2442281"/>
              <a:gd name="connsiteY1" fmla="*/ 772607 h 1865075"/>
              <a:gd name="connsiteX2" fmla="*/ 506244 w 2442281"/>
              <a:gd name="connsiteY2" fmla="*/ 1758348 h 1865075"/>
              <a:gd name="connsiteX3" fmla="*/ 2442281 w 2442281"/>
              <a:gd name="connsiteY3" fmla="*/ 1838273 h 1865075"/>
              <a:gd name="connsiteX0" fmla="*/ 27546 w 2425390"/>
              <a:gd name="connsiteY0" fmla="*/ 0 h 1865075"/>
              <a:gd name="connsiteX1" fmla="*/ 27546 w 2425390"/>
              <a:gd name="connsiteY1" fmla="*/ 772607 h 1865075"/>
              <a:gd name="connsiteX2" fmla="*/ 489353 w 2425390"/>
              <a:gd name="connsiteY2" fmla="*/ 1758348 h 1865075"/>
              <a:gd name="connsiteX3" fmla="*/ 2425390 w 2425390"/>
              <a:gd name="connsiteY3" fmla="*/ 1838273 h 1865075"/>
              <a:gd name="connsiteX0" fmla="*/ 20165 w 2418009"/>
              <a:gd name="connsiteY0" fmla="*/ 0 h 1865075"/>
              <a:gd name="connsiteX1" fmla="*/ 20165 w 2418009"/>
              <a:gd name="connsiteY1" fmla="*/ 772607 h 1865075"/>
              <a:gd name="connsiteX2" fmla="*/ 481972 w 2418009"/>
              <a:gd name="connsiteY2" fmla="*/ 1758348 h 1865075"/>
              <a:gd name="connsiteX3" fmla="*/ 2418009 w 2418009"/>
              <a:gd name="connsiteY3" fmla="*/ 1838273 h 1865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09" h="1865075">
                <a:moveTo>
                  <a:pt x="20165" y="0"/>
                </a:moveTo>
                <a:cubicBezTo>
                  <a:pt x="2702" y="313346"/>
                  <a:pt x="-14762" y="458529"/>
                  <a:pt x="20165" y="772607"/>
                </a:cubicBezTo>
                <a:cubicBezTo>
                  <a:pt x="55092" y="1086685"/>
                  <a:pt x="82331" y="1580737"/>
                  <a:pt x="481972" y="1758348"/>
                </a:cubicBezTo>
                <a:cubicBezTo>
                  <a:pt x="881613" y="1935959"/>
                  <a:pt x="2418009" y="1838273"/>
                  <a:pt x="2418009" y="1838273"/>
                </a:cubicBezTo>
              </a:path>
            </a:pathLst>
          </a:custGeom>
          <a:noFill/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74855" y="3462751"/>
            <a:ext cx="28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3-bit index</a:t>
            </a:r>
          </a:p>
        </p:txBody>
      </p:sp>
      <p:cxnSp>
        <p:nvCxnSpPr>
          <p:cNvPr id="3" name="Straight Arrow Connector 2"/>
          <p:cNvCxnSpPr>
            <a:endCxn id="68" idx="2"/>
          </p:cNvCxnSpPr>
          <p:nvPr/>
        </p:nvCxnSpPr>
        <p:spPr>
          <a:xfrm flipH="1" flipV="1">
            <a:off x="502850" y="3111413"/>
            <a:ext cx="83655" cy="24911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6F9DEF-4582-3D4C-B3D6-1ABDDC57F3E2}"/>
              </a:ext>
            </a:extLst>
          </p:cNvPr>
          <p:cNvSpPr txBox="1"/>
          <p:nvPr/>
        </p:nvSpPr>
        <p:spPr>
          <a:xfrm>
            <a:off x="284163" y="1858906"/>
            <a:ext cx="496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use the rest of the memory address as the tag to label the data in the cache</a:t>
            </a:r>
          </a:p>
        </p:txBody>
      </p:sp>
    </p:spTree>
    <p:extLst>
      <p:ext uri="{BB962C8B-B14F-4D97-AF65-F5344CB8AC3E}">
        <p14:creationId xmlns:p14="http://schemas.microsoft.com/office/powerpoint/2010/main" val="352774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animBg="1"/>
      <p:bldP spid="7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3108325" y="295641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51113" y="29183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108325" y="323105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551113" y="3192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3108325" y="350568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51113" y="34675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2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108325" y="378032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51113" y="3742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3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3108325" y="4057385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2551113" y="40152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4</a:t>
            </a: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3108325" y="4332022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551113" y="42899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5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3108325" y="4606660"/>
            <a:ext cx="1828800" cy="274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2551113" y="45645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6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3108325" y="4881297"/>
            <a:ext cx="1828800" cy="274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551113" y="4839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7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3533775" y="2921487"/>
            <a:ext cx="1325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 loc 8   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3565525" y="3200887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loc 1  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3565525" y="3475525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loc 2  </a:t>
            </a: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3565525" y="3748575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loc 3  </a:t>
            </a:r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3565525" y="4027222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empty   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3565525" y="4301860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empty   </a:t>
            </a:r>
          </a:p>
        </p:txBody>
      </p:sp>
      <p:sp>
        <p:nvSpPr>
          <p:cNvPr id="12312" name="Text Box 25"/>
          <p:cNvSpPr txBox="1">
            <a:spLocks noChangeArrowheads="1"/>
          </p:cNvSpPr>
          <p:nvPr/>
        </p:nvSpPr>
        <p:spPr bwMode="auto">
          <a:xfrm>
            <a:off x="3565525" y="4576497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           empty   </a:t>
            </a:r>
          </a:p>
        </p:txBody>
      </p: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3565525" y="4851135"/>
            <a:ext cx="1395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           empty   </a:t>
            </a:r>
          </a:p>
        </p:txBody>
      </p:sp>
      <p:sp>
        <p:nvSpPr>
          <p:cNvPr id="12314" name="Text Box 27"/>
          <p:cNvSpPr txBox="1">
            <a:spLocks noChangeArrowheads="1"/>
          </p:cNvSpPr>
          <p:nvPr/>
        </p:nvSpPr>
        <p:spPr bwMode="auto">
          <a:xfrm>
            <a:off x="4206875" y="2687464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</a:t>
            </a:r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3475038" y="2918312"/>
            <a:ext cx="0" cy="2195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Text Box 29"/>
          <p:cNvSpPr txBox="1">
            <a:spLocks noChangeArrowheads="1"/>
          </p:cNvSpPr>
          <p:nvPr/>
        </p:nvSpPr>
        <p:spPr bwMode="auto">
          <a:xfrm>
            <a:off x="3539561" y="2687464"/>
            <a:ext cx="449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3184840" y="29214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3184840" y="31961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3184840" y="347076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3184840" y="3745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>
            <a:off x="4022725" y="2973875"/>
            <a:ext cx="0" cy="2195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032440" y="2687464"/>
            <a:ext cx="587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valid</a:t>
            </a: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3184840" y="404786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3184840" y="432249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3184840" y="459713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3184840" y="487177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27" name="Text Box 40"/>
          <p:cNvSpPr txBox="1">
            <a:spLocks noChangeArrowheads="1"/>
          </p:cNvSpPr>
          <p:nvPr/>
        </p:nvSpPr>
        <p:spPr bwMode="auto">
          <a:xfrm>
            <a:off x="3622905" y="29468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1</a:t>
            </a:r>
          </a:p>
        </p:txBody>
      </p:sp>
      <p:sp>
        <p:nvSpPr>
          <p:cNvPr id="12328" name="Text Box 41"/>
          <p:cNvSpPr txBox="1">
            <a:spLocks noChangeArrowheads="1"/>
          </p:cNvSpPr>
          <p:nvPr/>
        </p:nvSpPr>
        <p:spPr bwMode="auto">
          <a:xfrm>
            <a:off x="3622905" y="32215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29" name="Text Box 42"/>
          <p:cNvSpPr txBox="1">
            <a:spLocks noChangeArrowheads="1"/>
          </p:cNvSpPr>
          <p:nvPr/>
        </p:nvSpPr>
        <p:spPr bwMode="auto">
          <a:xfrm>
            <a:off x="3622905" y="349616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30" name="Text Box 43"/>
          <p:cNvSpPr txBox="1">
            <a:spLocks noChangeArrowheads="1"/>
          </p:cNvSpPr>
          <p:nvPr/>
        </p:nvSpPr>
        <p:spPr bwMode="auto">
          <a:xfrm>
            <a:off x="3622905" y="3770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0</a:t>
            </a:r>
          </a:p>
        </p:txBody>
      </p:sp>
      <p:sp>
        <p:nvSpPr>
          <p:cNvPr id="12331" name="Text Box 44"/>
          <p:cNvSpPr txBox="1">
            <a:spLocks noChangeArrowheads="1"/>
          </p:cNvSpPr>
          <p:nvPr/>
        </p:nvSpPr>
        <p:spPr bwMode="auto">
          <a:xfrm>
            <a:off x="3612586" y="4044685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X</a:t>
            </a:r>
          </a:p>
        </p:txBody>
      </p:sp>
      <p:sp>
        <p:nvSpPr>
          <p:cNvPr id="12332" name="Text Box 45"/>
          <p:cNvSpPr txBox="1">
            <a:spLocks noChangeArrowheads="1"/>
          </p:cNvSpPr>
          <p:nvPr/>
        </p:nvSpPr>
        <p:spPr bwMode="auto">
          <a:xfrm>
            <a:off x="3612586" y="4324085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X</a:t>
            </a:r>
          </a:p>
        </p:txBody>
      </p:sp>
      <p:sp>
        <p:nvSpPr>
          <p:cNvPr id="12333" name="Text Box 46"/>
          <p:cNvSpPr txBox="1">
            <a:spLocks noChangeArrowheads="1"/>
          </p:cNvSpPr>
          <p:nvPr/>
        </p:nvSpPr>
        <p:spPr bwMode="auto">
          <a:xfrm>
            <a:off x="3612586" y="453681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X</a:t>
            </a:r>
          </a:p>
        </p:txBody>
      </p:sp>
      <p:sp>
        <p:nvSpPr>
          <p:cNvPr id="12334" name="Text Box 47"/>
          <p:cNvSpPr txBox="1">
            <a:spLocks noChangeArrowheads="1"/>
          </p:cNvSpPr>
          <p:nvPr/>
        </p:nvSpPr>
        <p:spPr bwMode="auto">
          <a:xfrm>
            <a:off x="3612586" y="4871772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X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465263" y="5643833"/>
            <a:ext cx="6216650" cy="639762"/>
            <a:chOff x="922" y="3139"/>
            <a:chExt cx="3916" cy="403"/>
          </a:xfrm>
        </p:grpSpPr>
        <p:sp>
          <p:nvSpPr>
            <p:cNvPr id="12337" name="Text Box 49"/>
            <p:cNvSpPr txBox="1">
              <a:spLocks noChangeArrowheads="1"/>
            </p:cNvSpPr>
            <p:nvPr/>
          </p:nvSpPr>
          <p:spPr bwMode="auto">
            <a:xfrm>
              <a:off x="1094" y="3233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  </a:t>
              </a:r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922" y="3139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Text Box 51"/>
            <p:cNvSpPr txBox="1">
              <a:spLocks noChangeArrowheads="1"/>
            </p:cNvSpPr>
            <p:nvPr/>
          </p:nvSpPr>
          <p:spPr bwMode="auto">
            <a:xfrm>
              <a:off x="1839" y="3233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613" y="3139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2744" y="3233"/>
              <a:ext cx="14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                    Data                </a:t>
              </a:r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2304" y="3139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36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How do we know data is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33975"/>
            <a:ext cx="7076747" cy="88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power-up, a cache may contain garbage!</a:t>
            </a:r>
          </a:p>
          <a:p>
            <a:r>
              <a:rPr lang="en-US" dirty="0"/>
              <a:t>Tags help disambiguate, not validate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2406812" y="5342050"/>
            <a:ext cx="310832" cy="219392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16200000">
            <a:off x="5515136" y="4423839"/>
            <a:ext cx="310832" cy="40227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6323" y="6519446"/>
            <a:ext cx="187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 data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27929" y="6519446"/>
            <a:ext cx="187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40776-8086-D54B-A79F-8D455C9847DD}"/>
              </a:ext>
            </a:extLst>
          </p:cNvPr>
          <p:cNvSpPr txBox="1"/>
          <p:nvPr/>
        </p:nvSpPr>
        <p:spPr>
          <a:xfrm>
            <a:off x="1354137" y="5315543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Fields in a Direct Mapped Cache</a:t>
            </a:r>
          </a:p>
        </p:txBody>
      </p:sp>
    </p:spTree>
    <p:extLst>
      <p:ext uri="{BB962C8B-B14F-4D97-AF65-F5344CB8AC3E}">
        <p14:creationId xmlns:p14="http://schemas.microsoft.com/office/powerpoint/2010/main" val="361708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/>
      <p:bldP spid="5128" grpId="0"/>
      <p:bldP spid="5130" grpId="0"/>
      <p:bldP spid="5132" grpId="0"/>
      <p:bldP spid="5134" grpId="0"/>
      <p:bldP spid="5136" grpId="0"/>
      <p:bldP spid="5138" grpId="0"/>
      <p:bldP spid="5148" grpId="0" animBg="1"/>
      <p:bldP spid="5150" grpId="0"/>
      <p:bldP spid="5151" grpId="0"/>
      <p:bldP spid="5152" grpId="0"/>
      <p:bldP spid="5153" grpId="0"/>
      <p:bldP spid="5155" grpId="0"/>
      <p:bldP spid="5156" grpId="0"/>
      <p:bldP spid="5157" grpId="0"/>
      <p:bldP spid="5158" grpId="0"/>
      <p:bldP spid="5159" grpId="0"/>
      <p:bldP spid="4" grpId="0" animBg="1"/>
      <p:bldP spid="57" grpId="0" animBg="1"/>
      <p:bldP spid="5" grpId="0"/>
      <p:bldP spid="59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CCADD-D6FA-4D4E-88A6-6465F7CF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type of locality affects direct mapped cache performance?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0F9E0-EE44-D44A-AC1B-2643BDA8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  <a:p>
            <a:r>
              <a:rPr lang="en-US" dirty="0"/>
              <a:t>Temporal locality</a:t>
            </a:r>
          </a:p>
          <a:p>
            <a:r>
              <a:rPr lang="en-US" dirty="0"/>
              <a:t>Virtual locality</a:t>
            </a:r>
          </a:p>
          <a:p>
            <a:r>
              <a:rPr lang="en-US" dirty="0"/>
              <a:t>Spatial and temporal locality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0EFC-0EED-E745-AE44-77833F851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7FB13A1-267D-C644-9521-719272D1D377}"/>
              </a:ext>
            </a:extLst>
          </p:cNvPr>
          <p:cNvSpPr/>
          <p:nvPr/>
        </p:nvSpPr>
        <p:spPr>
          <a:xfrm>
            <a:off x="914400" y="3510458"/>
            <a:ext cx="867103" cy="357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A021-A53C-EF41-B041-1DD2807D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cache entry contain?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4457-1558-404D-9995-3417A911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503" y="2133601"/>
            <a:ext cx="7076747" cy="2995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a 64 entry direct-mapped cache for a memory with 16-bit addresses and 16-bit words (like LC-3). </a:t>
            </a:r>
          </a:p>
          <a:p>
            <a:endParaRPr lang="en-US" dirty="0"/>
          </a:p>
          <a:p>
            <a:r>
              <a:rPr lang="en-US" dirty="0"/>
              <a:t>1 bit valid flag, 6 bit tag, 10 bit data</a:t>
            </a:r>
          </a:p>
          <a:p>
            <a:r>
              <a:rPr lang="en-US" dirty="0"/>
              <a:t>1 bit valid flag, 10 bit tag, 16 bit data </a:t>
            </a:r>
          </a:p>
          <a:p>
            <a:r>
              <a:rPr lang="en-US" dirty="0"/>
              <a:t>1 bit valid flag, 10 bit tag, 6 bit data</a:t>
            </a:r>
          </a:p>
          <a:p>
            <a:r>
              <a:rPr lang="en-US" dirty="0"/>
              <a:t>2 bit valid flag, 12 bit tag, 16 bit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EA15-D2CA-D64B-AF54-D6471CB77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00F1E-4A7E-9A4D-947B-2E471D2A2CD1}"/>
              </a:ext>
            </a:extLst>
          </p:cNvPr>
          <p:cNvSpPr txBox="1"/>
          <p:nvPr/>
        </p:nvSpPr>
        <p:spPr>
          <a:xfrm>
            <a:off x="1786759" y="5234152"/>
            <a:ext cx="6905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bit </a:t>
            </a:r>
            <a:r>
              <a:rPr lang="en-US" dirty="0"/>
              <a:t>is required for the valid flag</a:t>
            </a:r>
          </a:p>
          <a:p>
            <a:r>
              <a:rPr lang="en-US" dirty="0"/>
              <a:t>The cache index is going to be 6 because log</a:t>
            </a:r>
            <a:r>
              <a:rPr lang="en-US" baseline="-25000" dirty="0"/>
              <a:t>2</a:t>
            </a:r>
            <a:r>
              <a:rPr lang="en-US" dirty="0"/>
              <a:t>(64)=6, so tag will be 16-6=</a:t>
            </a:r>
            <a:r>
              <a:rPr lang="en-US" dirty="0">
                <a:solidFill>
                  <a:srgbClr val="FF0000"/>
                </a:solidFill>
              </a:rPr>
              <a:t>10 bits</a:t>
            </a:r>
          </a:p>
          <a:p>
            <a:r>
              <a:rPr lang="en-US" dirty="0"/>
              <a:t>Memory word is 16 bits, so data has to be a </a:t>
            </a:r>
            <a:r>
              <a:rPr lang="en-US" dirty="0">
                <a:solidFill>
                  <a:srgbClr val="FF0000"/>
                </a:solidFill>
              </a:rPr>
              <a:t>16 bits </a:t>
            </a:r>
            <a:r>
              <a:rPr lang="en-US" dirty="0"/>
              <a:t>(or a multiple)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C8BF940-5FDC-3D4B-9971-7C8E7A0CA4FA}"/>
              </a:ext>
            </a:extLst>
          </p:cNvPr>
          <p:cNvSpPr/>
          <p:nvPr/>
        </p:nvSpPr>
        <p:spPr>
          <a:xfrm>
            <a:off x="735724" y="3836276"/>
            <a:ext cx="851338" cy="39939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70804" y="2306194"/>
            <a:ext cx="8870950" cy="4538663"/>
            <a:chOff x="115" y="568"/>
            <a:chExt cx="5587" cy="2859"/>
          </a:xfrm>
        </p:grpSpPr>
        <p:sp>
          <p:nvSpPr>
            <p:cNvPr id="15364" name="Text Box 3"/>
            <p:cNvSpPr txBox="1">
              <a:spLocks noChangeArrowheads="1"/>
            </p:cNvSpPr>
            <p:nvPr/>
          </p:nvSpPr>
          <p:spPr bwMode="auto">
            <a:xfrm>
              <a:off x="131" y="605"/>
              <a:ext cx="6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</a:t>
              </a:r>
            </a:p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115" y="568"/>
              <a:ext cx="56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749" y="662"/>
              <a:ext cx="8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Index        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682" y="568"/>
              <a:ext cx="93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1958" y="680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Valid  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2703" y="680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3608" y="680"/>
              <a:ext cx="9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                    Data                </a:t>
              </a: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1786" y="83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2477" y="83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3168" y="83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1785" y="1239"/>
              <a:ext cx="691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2477" y="1239"/>
              <a:ext cx="691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3168" y="1239"/>
              <a:ext cx="2534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1786" y="1641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2477" y="1641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3168" y="1641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Rectangle 19"/>
            <p:cNvSpPr>
              <a:spLocks noChangeArrowheads="1"/>
            </p:cNvSpPr>
            <p:nvPr/>
          </p:nvSpPr>
          <p:spPr bwMode="auto">
            <a:xfrm>
              <a:off x="1785" y="204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Rectangle 20"/>
            <p:cNvSpPr>
              <a:spLocks noChangeArrowheads="1"/>
            </p:cNvSpPr>
            <p:nvPr/>
          </p:nvSpPr>
          <p:spPr bwMode="auto">
            <a:xfrm>
              <a:off x="2477" y="204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2" name="Rectangle 21"/>
            <p:cNvSpPr>
              <a:spLocks noChangeArrowheads="1"/>
            </p:cNvSpPr>
            <p:nvPr/>
          </p:nvSpPr>
          <p:spPr bwMode="auto">
            <a:xfrm>
              <a:off x="3168" y="204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3" name="Text Box 22"/>
            <p:cNvSpPr txBox="1">
              <a:spLocks noChangeArrowheads="1"/>
            </p:cNvSpPr>
            <p:nvPr/>
          </p:nvSpPr>
          <p:spPr bwMode="auto">
            <a:xfrm>
              <a:off x="2015" y="1620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15384" name="Text Box 23"/>
            <p:cNvSpPr txBox="1">
              <a:spLocks noChangeArrowheads="1"/>
            </p:cNvSpPr>
            <p:nvPr/>
          </p:nvSpPr>
          <p:spPr bwMode="auto">
            <a:xfrm>
              <a:off x="2732" y="1604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15385" name="Text Box 24"/>
            <p:cNvSpPr txBox="1">
              <a:spLocks noChangeArrowheads="1"/>
            </p:cNvSpPr>
            <p:nvPr/>
          </p:nvSpPr>
          <p:spPr bwMode="auto">
            <a:xfrm>
              <a:off x="4288" y="1642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cxnSp>
          <p:nvCxnSpPr>
            <p:cNvPr id="15386" name="AutoShape 25"/>
            <p:cNvCxnSpPr>
              <a:cxnSpLocks noChangeShapeType="1"/>
            </p:cNvCxnSpPr>
            <p:nvPr/>
          </p:nvCxnSpPr>
          <p:spPr bwMode="auto">
            <a:xfrm rot="16200000" flipH="1">
              <a:off x="1232" y="894"/>
              <a:ext cx="470" cy="637"/>
            </a:xfrm>
            <a:prstGeom prst="bentConnector2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7" name="Rectangle 26"/>
            <p:cNvSpPr>
              <a:spLocks noChangeArrowheads="1"/>
            </p:cNvSpPr>
            <p:nvPr/>
          </p:nvSpPr>
          <p:spPr bwMode="auto">
            <a:xfrm>
              <a:off x="2592" y="2966"/>
              <a:ext cx="461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88" name="AutoShape 27"/>
            <p:cNvCxnSpPr>
              <a:cxnSpLocks noChangeShapeType="1"/>
              <a:stCxn id="15365" idx="2"/>
              <a:endCxn id="15387" idx="1"/>
            </p:cNvCxnSpPr>
            <p:nvPr/>
          </p:nvCxnSpPr>
          <p:spPr bwMode="auto">
            <a:xfrm rot="16200000" flipH="1">
              <a:off x="383" y="987"/>
              <a:ext cx="2226" cy="2193"/>
            </a:xfrm>
            <a:prstGeom prst="bentConnector2">
              <a:avLst/>
            </a:prstGeom>
            <a:noFill/>
            <a:ln w="28575" cmpd="sng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AutoShape 28"/>
            <p:cNvCxnSpPr>
              <a:cxnSpLocks noChangeShapeType="1"/>
              <a:endCxn id="15387" idx="0"/>
            </p:cNvCxnSpPr>
            <p:nvPr/>
          </p:nvCxnSpPr>
          <p:spPr bwMode="auto">
            <a:xfrm>
              <a:off x="2806" y="1466"/>
              <a:ext cx="16" cy="1500"/>
            </a:xfrm>
            <a:prstGeom prst="straightConnector1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2757" y="306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=</a:t>
              </a:r>
            </a:p>
          </p:txBody>
        </p:sp>
        <p:pic>
          <p:nvPicPr>
            <p:cNvPr id="15391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2909"/>
              <a:ext cx="72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3053" y="3197"/>
              <a:ext cx="288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2131" y="2448"/>
              <a:ext cx="0" cy="28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>
              <a:off x="2131" y="2736"/>
              <a:ext cx="1210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34"/>
            <p:cNvSpPr>
              <a:spLocks noChangeShapeType="1"/>
            </p:cNvSpPr>
            <p:nvPr/>
          </p:nvSpPr>
          <p:spPr bwMode="auto">
            <a:xfrm>
              <a:off x="3341" y="2736"/>
              <a:ext cx="0" cy="346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3859" y="3139"/>
              <a:ext cx="979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Text Box 36"/>
            <p:cNvSpPr txBox="1">
              <a:spLocks noChangeArrowheads="1"/>
            </p:cNvSpPr>
            <p:nvPr/>
          </p:nvSpPr>
          <p:spPr bwMode="auto">
            <a:xfrm>
              <a:off x="4896" y="3024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hit</a:t>
              </a:r>
            </a:p>
          </p:txBody>
        </p:sp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4378" y="1466"/>
              <a:ext cx="0" cy="127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4378" y="2736"/>
              <a:ext cx="80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Text Box 39"/>
            <p:cNvSpPr txBox="1">
              <a:spLocks noChangeArrowheads="1"/>
            </p:cNvSpPr>
            <p:nvPr/>
          </p:nvSpPr>
          <p:spPr bwMode="auto">
            <a:xfrm>
              <a:off x="5299" y="2599"/>
              <a:ext cx="35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  <a:p>
              <a:pPr eaLnBrk="1" hangingPunct="1"/>
              <a:r>
                <a:rPr lang="en-US" sz="1400" b="1"/>
                <a:t>To</a:t>
              </a:r>
            </a:p>
            <a:p>
              <a:pPr eaLnBrk="1" hangingPunct="1"/>
              <a:r>
                <a:rPr lang="en-US" sz="1400" b="1"/>
                <a:t>CPU</a:t>
              </a:r>
            </a:p>
          </p:txBody>
        </p:sp>
      </p:grpSp>
      <p:sp>
        <p:nvSpPr>
          <p:cNvPr id="15363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992048"/>
            <a:ext cx="273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            </a:t>
            </a:r>
            <a:r>
              <a:rPr lang="en-US" sz="1400" dirty="0">
                <a:solidFill>
                  <a:srgbClr val="FF2929"/>
                </a:solidFill>
              </a:rPr>
              <a:t>? ?                           </a:t>
            </a:r>
            <a:r>
              <a:rPr lang="en-US" sz="1400" dirty="0"/>
              <a:t>0</a:t>
            </a:r>
          </a:p>
        </p:txBody>
      </p:sp>
      <p:sp>
        <p:nvSpPr>
          <p:cNvPr id="3" name="Left Brace 2"/>
          <p:cNvSpPr/>
          <p:nvPr/>
        </p:nvSpPr>
        <p:spPr>
          <a:xfrm>
            <a:off x="2549305" y="2730056"/>
            <a:ext cx="273099" cy="25606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61" y="3732271"/>
            <a:ext cx="8795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2929"/>
                </a:solidFill>
              </a:rPr>
              <a:t>1K entries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940" y="4280013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12854" y="428001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691128" y="324996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63941" y="5628037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25295" y="5669922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15075" y="3246220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341563" y="486876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02917" y="4910648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812155" y="4821083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73509" y="4862968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078" y="5289068"/>
            <a:ext cx="1987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log</a:t>
            </a:r>
            <a:r>
              <a:rPr lang="en-US" sz="1600" baseline="-25000" dirty="0">
                <a:solidFill>
                  <a:srgbClr val="3366FF"/>
                </a:solidFill>
              </a:rPr>
              <a:t>2</a:t>
            </a:r>
            <a:r>
              <a:rPr lang="en-US" sz="1600" dirty="0">
                <a:solidFill>
                  <a:srgbClr val="3366FF"/>
                </a:solidFill>
              </a:rPr>
              <a:t> cache size</a:t>
            </a:r>
          </a:p>
          <a:p>
            <a:r>
              <a:rPr lang="en-US" sz="1600" dirty="0">
                <a:solidFill>
                  <a:srgbClr val="3366FF"/>
                </a:solidFill>
              </a:rPr>
              <a:t>      = 10 bit index</a:t>
            </a:r>
          </a:p>
          <a:p>
            <a:endParaRPr lang="en-US" sz="1600" dirty="0">
              <a:solidFill>
                <a:srgbClr val="3366FF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</a:rPr>
              <a:t>32 </a:t>
            </a:r>
            <a:r>
              <a:rPr lang="mr-IN" sz="1600" dirty="0">
                <a:solidFill>
                  <a:srgbClr val="3366FF"/>
                </a:solidFill>
              </a:rPr>
              <a:t>–</a:t>
            </a:r>
            <a:r>
              <a:rPr lang="en-US" sz="1600" dirty="0">
                <a:solidFill>
                  <a:srgbClr val="3366FF"/>
                </a:solidFill>
              </a:rPr>
              <a:t> 10 = 22 bit 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C15BD-A055-7489-5AE6-45BB864868DD}"/>
              </a:ext>
            </a:extLst>
          </p:cNvPr>
          <p:cNvSpPr txBox="1"/>
          <p:nvPr/>
        </p:nvSpPr>
        <p:spPr>
          <a:xfrm>
            <a:off x="3187594" y="1818290"/>
            <a:ext cx="457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32-bit addresses, 32-bit words</a:t>
            </a:r>
          </a:p>
        </p:txBody>
      </p:sp>
    </p:spTree>
    <p:extLst>
      <p:ext uri="{BB962C8B-B14F-4D97-AF65-F5344CB8AC3E}">
        <p14:creationId xmlns:p14="http://schemas.microsoft.com/office/powerpoint/2010/main" val="36339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animBg="1"/>
      <p:bldP spid="4" grpId="0"/>
      <p:bldP spid="5" grpId="0"/>
      <p:bldP spid="54" grpId="0"/>
      <p:bldP spid="55" grpId="0"/>
      <p:bldP spid="59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6209" y="2367105"/>
            <a:ext cx="107175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Cache </a:t>
            </a:r>
          </a:p>
          <a:p>
            <a:pPr eaLnBrk="1" hangingPunct="1"/>
            <a:r>
              <a:rPr lang="en-US" sz="1400" b="1"/>
              <a:t>Tag   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70804" y="2308367"/>
            <a:ext cx="900274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1177459" y="2457592"/>
            <a:ext cx="127975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Cache Index        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1071078" y="2308367"/>
            <a:ext cx="1478227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3097090" y="2486167"/>
            <a:ext cx="70656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Valid  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279989" y="2486167"/>
            <a:ext cx="6462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   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716934" y="2486167"/>
            <a:ext cx="1571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                    Data                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823991" y="2732230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3921150" y="2732230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5018309" y="2732230"/>
            <a:ext cx="402344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2822404" y="3373580"/>
            <a:ext cx="1097159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3921150" y="3373580"/>
            <a:ext cx="1097159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5018309" y="3373580"/>
            <a:ext cx="402344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2823991" y="401175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3921150" y="401175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018309" y="4011755"/>
            <a:ext cx="402344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2822404" y="465310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3921150" y="4653105"/>
            <a:ext cx="1097159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21"/>
          <p:cNvSpPr>
            <a:spLocks noChangeArrowheads="1"/>
          </p:cNvSpPr>
          <p:nvPr/>
        </p:nvSpPr>
        <p:spPr bwMode="auto">
          <a:xfrm>
            <a:off x="5018309" y="4653105"/>
            <a:ext cx="4023445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3187594" y="3978417"/>
            <a:ext cx="23340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.</a:t>
            </a:r>
          </a:p>
          <a:p>
            <a:pPr eaLnBrk="1" hangingPunct="1"/>
            <a:r>
              <a:rPr lang="en-US" sz="1400" b="1"/>
              <a:t>.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4326035" y="3953017"/>
            <a:ext cx="23340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.</a:t>
            </a:r>
          </a:p>
          <a:p>
            <a:pPr eaLnBrk="1" hangingPunct="1"/>
            <a:r>
              <a:rPr lang="en-US" sz="1400" b="1"/>
              <a:t>.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6796627" y="4013342"/>
            <a:ext cx="233404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.</a:t>
            </a:r>
          </a:p>
          <a:p>
            <a:pPr eaLnBrk="1" hangingPunct="1"/>
            <a:r>
              <a:rPr lang="en-US" sz="1400" b="1"/>
              <a:t>.</a:t>
            </a:r>
          </a:p>
        </p:txBody>
      </p:sp>
      <p:cxnSp>
        <p:nvCxnSpPr>
          <p:cNvPr id="15386" name="AutoShape 25"/>
          <p:cNvCxnSpPr>
            <a:cxnSpLocks noChangeShapeType="1"/>
            <a:stCxn id="15367" idx="2"/>
          </p:cNvCxnSpPr>
          <p:nvPr/>
        </p:nvCxnSpPr>
        <p:spPr bwMode="auto">
          <a:xfrm rot="16200000" flipH="1">
            <a:off x="1882506" y="2876609"/>
            <a:ext cx="785813" cy="928854"/>
          </a:xfrm>
          <a:prstGeom prst="bentConnector2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4103745" y="6115192"/>
            <a:ext cx="731968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88" name="AutoShape 27"/>
          <p:cNvCxnSpPr>
            <a:cxnSpLocks noChangeShapeType="1"/>
            <a:stCxn id="15365" idx="2"/>
            <a:endCxn id="15387" idx="1"/>
          </p:cNvCxnSpPr>
          <p:nvPr/>
        </p:nvCxnSpPr>
        <p:spPr bwMode="auto">
          <a:xfrm rot="16200000" flipH="1">
            <a:off x="596646" y="2973218"/>
            <a:ext cx="3533775" cy="3482011"/>
          </a:xfrm>
          <a:prstGeom prst="bentConnector2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/>
          <p:cNvCxnSpPr>
            <a:cxnSpLocks noChangeShapeType="1"/>
            <a:endCxn id="15387" idx="0"/>
          </p:cNvCxnSpPr>
          <p:nvPr/>
        </p:nvCxnSpPr>
        <p:spPr bwMode="auto">
          <a:xfrm>
            <a:off x="4443531" y="3733942"/>
            <a:ext cx="25405" cy="2381250"/>
          </a:xfrm>
          <a:prstGeom prst="straightConnector1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4365730" y="6264417"/>
            <a:ext cx="287389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=</a:t>
            </a:r>
          </a:p>
        </p:txBody>
      </p:sp>
      <p:pic>
        <p:nvPicPr>
          <p:cNvPr id="15391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32" y="6024705"/>
            <a:ext cx="1152731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2" name="Line 31"/>
          <p:cNvSpPr>
            <a:spLocks noChangeShapeType="1"/>
          </p:cNvSpPr>
          <p:nvPr/>
        </p:nvSpPr>
        <p:spPr bwMode="auto">
          <a:xfrm>
            <a:off x="4835714" y="6481905"/>
            <a:ext cx="457282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32"/>
          <p:cNvSpPr>
            <a:spLocks noChangeShapeType="1"/>
          </p:cNvSpPr>
          <p:nvPr/>
        </p:nvSpPr>
        <p:spPr bwMode="auto">
          <a:xfrm>
            <a:off x="3371777" y="5292867"/>
            <a:ext cx="0" cy="45720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33"/>
          <p:cNvSpPr>
            <a:spLocks noChangeShapeType="1"/>
          </p:cNvSpPr>
          <p:nvPr/>
        </p:nvSpPr>
        <p:spPr bwMode="auto">
          <a:xfrm>
            <a:off x="3371777" y="5750067"/>
            <a:ext cx="1921219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4"/>
          <p:cNvSpPr>
            <a:spLocks noChangeShapeType="1"/>
          </p:cNvSpPr>
          <p:nvPr/>
        </p:nvSpPr>
        <p:spPr bwMode="auto">
          <a:xfrm>
            <a:off x="5292996" y="5750067"/>
            <a:ext cx="0" cy="54927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35"/>
          <p:cNvSpPr>
            <a:spLocks noChangeShapeType="1"/>
          </p:cNvSpPr>
          <p:nvPr/>
        </p:nvSpPr>
        <p:spPr bwMode="auto">
          <a:xfrm>
            <a:off x="6115468" y="6389830"/>
            <a:ext cx="1554441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7762000" y="6207267"/>
            <a:ext cx="40012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hit</a:t>
            </a:r>
          </a:p>
        </p:txBody>
      </p:sp>
      <p:sp>
        <p:nvSpPr>
          <p:cNvPr id="15398" name="Line 37"/>
          <p:cNvSpPr>
            <a:spLocks noChangeShapeType="1"/>
          </p:cNvSpPr>
          <p:nvPr/>
        </p:nvSpPr>
        <p:spPr bwMode="auto">
          <a:xfrm>
            <a:off x="6939528" y="3733942"/>
            <a:ext cx="0" cy="2016125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38"/>
          <p:cNvSpPr>
            <a:spLocks noChangeShapeType="1"/>
          </p:cNvSpPr>
          <p:nvPr/>
        </p:nvSpPr>
        <p:spPr bwMode="auto">
          <a:xfrm>
            <a:off x="6939528" y="5750067"/>
            <a:ext cx="1279754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Text Box 39"/>
          <p:cNvSpPr txBox="1">
            <a:spLocks noChangeArrowheads="1"/>
          </p:cNvSpPr>
          <p:nvPr/>
        </p:nvSpPr>
        <p:spPr bwMode="auto">
          <a:xfrm>
            <a:off x="8401877" y="5532580"/>
            <a:ext cx="56842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</a:t>
            </a:r>
          </a:p>
          <a:p>
            <a:pPr eaLnBrk="1" hangingPunct="1"/>
            <a:r>
              <a:rPr lang="en-US" sz="1400" b="1"/>
              <a:t>To</a:t>
            </a:r>
          </a:p>
          <a:p>
            <a:pPr eaLnBrk="1" hangingPunct="1"/>
            <a:r>
              <a:rPr lang="en-US" sz="1400" b="1"/>
              <a:t>CPU</a:t>
            </a:r>
          </a:p>
        </p:txBody>
      </p:sp>
      <p:sp>
        <p:nvSpPr>
          <p:cNvPr id="15363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994221"/>
            <a:ext cx="273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31          </a:t>
            </a:r>
            <a:r>
              <a:rPr lang="en-US" sz="1400" dirty="0">
                <a:solidFill>
                  <a:srgbClr val="FF2929"/>
                </a:solidFill>
              </a:rPr>
              <a:t>10 9                          </a:t>
            </a:r>
            <a:r>
              <a:rPr lang="en-US" sz="1400" dirty="0"/>
              <a:t>0</a:t>
            </a:r>
          </a:p>
        </p:txBody>
      </p:sp>
      <p:sp>
        <p:nvSpPr>
          <p:cNvPr id="3" name="Left Brace 2"/>
          <p:cNvSpPr/>
          <p:nvPr/>
        </p:nvSpPr>
        <p:spPr>
          <a:xfrm>
            <a:off x="2549305" y="2732229"/>
            <a:ext cx="273099" cy="25606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9761" y="3734444"/>
            <a:ext cx="8795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2929"/>
                </a:solidFill>
              </a:rPr>
              <a:t>1K entries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940" y="4282186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12854" y="428218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691128" y="325213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63941" y="5630210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25295" y="5672095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815075" y="3248393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341563" y="487093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02917" y="491282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812155" y="4823256"/>
            <a:ext cx="239713" cy="23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873509" y="486514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1078" y="5291241"/>
            <a:ext cx="1987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log</a:t>
            </a:r>
            <a:r>
              <a:rPr lang="en-US" sz="1600" baseline="-25000" dirty="0">
                <a:solidFill>
                  <a:srgbClr val="3366FF"/>
                </a:solidFill>
              </a:rPr>
              <a:t>2</a:t>
            </a:r>
            <a:r>
              <a:rPr lang="en-US" sz="1600" dirty="0">
                <a:solidFill>
                  <a:srgbClr val="3366FF"/>
                </a:solidFill>
              </a:rPr>
              <a:t> cache size</a:t>
            </a:r>
          </a:p>
          <a:p>
            <a:r>
              <a:rPr lang="en-US" sz="1600" dirty="0">
                <a:solidFill>
                  <a:srgbClr val="3366FF"/>
                </a:solidFill>
              </a:rPr>
              <a:t>      = 10 bit index</a:t>
            </a:r>
          </a:p>
          <a:p>
            <a:endParaRPr lang="en-US" sz="1600" dirty="0">
              <a:solidFill>
                <a:srgbClr val="3366FF"/>
              </a:solidFill>
            </a:endParaRPr>
          </a:p>
          <a:p>
            <a:r>
              <a:rPr lang="en-US" sz="1600" dirty="0">
                <a:solidFill>
                  <a:srgbClr val="3366FF"/>
                </a:solidFill>
              </a:rPr>
              <a:t>32 </a:t>
            </a:r>
            <a:r>
              <a:rPr lang="mr-IN" sz="1600" dirty="0">
                <a:solidFill>
                  <a:srgbClr val="3366FF"/>
                </a:solidFill>
              </a:rPr>
              <a:t>–</a:t>
            </a:r>
            <a:r>
              <a:rPr lang="en-US" sz="1600" dirty="0">
                <a:solidFill>
                  <a:srgbClr val="3366FF"/>
                </a:solidFill>
              </a:rPr>
              <a:t> 10 = 22 bit tag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38126" y="3248393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27232" y="4281732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25968" y="4924125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636587" y="5671641"/>
            <a:ext cx="31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96560" y="4864687"/>
            <a:ext cx="441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8164" y="1809555"/>
            <a:ext cx="358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Where did this 32 come from?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58148" y="1994221"/>
            <a:ext cx="738479" cy="2829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49299" y="2133183"/>
            <a:ext cx="63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Cache data is usually the width of the memory-to-</a:t>
            </a:r>
            <a:r>
              <a:rPr lang="en-US" dirty="0" err="1">
                <a:solidFill>
                  <a:srgbClr val="990000"/>
                </a:solidFill>
              </a:rPr>
              <a:t>cpu</a:t>
            </a:r>
            <a:r>
              <a:rPr lang="en-US" dirty="0">
                <a:solidFill>
                  <a:srgbClr val="990000"/>
                </a:solidFill>
              </a:rPr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val="2458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0"/>
      <p:bldP spid="55" grpId="0"/>
      <p:bldP spid="59" grpId="0"/>
      <p:bldP spid="61" grpId="0"/>
      <p:bldP spid="56" grpId="0"/>
      <p:bldP spid="57" grpId="0"/>
      <p:bldP spid="62" grpId="0"/>
      <p:bldP spid="63" grpId="0"/>
      <p:bldP spid="64" grpId="0"/>
      <p:bldP spid="6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357878" y="2089150"/>
            <a:ext cx="5670550" cy="639763"/>
            <a:chOff x="1267" y="3139"/>
            <a:chExt cx="3571" cy="403"/>
          </a:xfrm>
        </p:grpSpPr>
        <p:sp>
          <p:nvSpPr>
            <p:cNvPr id="13317" name="Text Box 3"/>
            <p:cNvSpPr txBox="1">
              <a:spLocks noChangeArrowheads="1"/>
            </p:cNvSpPr>
            <p:nvPr/>
          </p:nvSpPr>
          <p:spPr bwMode="auto">
            <a:xfrm>
              <a:off x="1440" y="3233"/>
              <a:ext cx="7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Tag   </a:t>
              </a:r>
            </a:p>
          </p:txBody>
        </p:sp>
        <p:sp>
          <p:nvSpPr>
            <p:cNvPr id="13318" name="Rectangle 4"/>
            <p:cNvSpPr>
              <a:spLocks noChangeArrowheads="1"/>
            </p:cNvSpPr>
            <p:nvPr/>
          </p:nvSpPr>
          <p:spPr bwMode="auto">
            <a:xfrm>
              <a:off x="1267" y="3139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2546" y="3233"/>
              <a:ext cx="18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         Cache Index                </a:t>
              </a:r>
            </a:p>
          </p:txBody>
        </p:sp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2304" y="3139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Interpreting memory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878" y="2927275"/>
            <a:ext cx="7076747" cy="3992563"/>
          </a:xfrm>
        </p:spPr>
        <p:txBody>
          <a:bodyPr/>
          <a:lstStyle/>
          <a:p>
            <a:r>
              <a:rPr lang="en-US" dirty="0"/>
              <a:t>index = memory </a:t>
            </a:r>
            <a:r>
              <a:rPr lang="en-US" dirty="0" err="1"/>
              <a:t>addr</a:t>
            </a:r>
            <a:r>
              <a:rPr lang="en-US" dirty="0"/>
              <a:t> mod cache size</a:t>
            </a:r>
          </a:p>
          <a:p>
            <a:pPr lvl="1"/>
            <a:r>
              <a:rPr lang="en-US" dirty="0" err="1"/>
              <a:t>MemAddr</a:t>
            </a:r>
            <a:r>
              <a:rPr lang="en-US" dirty="0"/>
              <a:t> = 8 </a:t>
            </a:r>
            <a:r>
              <a:rPr lang="en-US" dirty="0">
                <a:sym typeface="Wingdings"/>
              </a:rPr>
              <a:t> index = 0</a:t>
            </a:r>
          </a:p>
          <a:p>
            <a:pPr lvl="1"/>
            <a:r>
              <a:rPr lang="en-US" dirty="0" err="1">
                <a:sym typeface="Wingdings"/>
              </a:rPr>
              <a:t>MemAddr</a:t>
            </a:r>
            <a:r>
              <a:rPr lang="en-US" dirty="0">
                <a:sym typeface="Wingdings"/>
              </a:rPr>
              <a:t> = 0  index = 0</a:t>
            </a:r>
          </a:p>
          <a:p>
            <a:r>
              <a:rPr lang="en-US" dirty="0">
                <a:sym typeface="Wingdings"/>
              </a:rPr>
              <a:t>number of tag bits = memory </a:t>
            </a:r>
            <a:r>
              <a:rPr lang="en-US" dirty="0" err="1">
                <a:sym typeface="Wingdings"/>
              </a:rPr>
              <a:t>addr</a:t>
            </a:r>
            <a:r>
              <a:rPr lang="en-US" dirty="0">
                <a:sym typeface="Wingdings"/>
              </a:rPr>
              <a:t> size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				</a:t>
            </a:r>
            <a:r>
              <a:rPr lang="mr-IN" dirty="0">
                <a:sym typeface="Wingdings"/>
              </a:rPr>
              <a:t>–</a:t>
            </a:r>
            <a:r>
              <a:rPr lang="en-US" dirty="0">
                <a:sym typeface="Wingdings"/>
              </a:rPr>
              <a:t> cache index size</a:t>
            </a:r>
          </a:p>
        </p:txBody>
      </p:sp>
      <p:sp>
        <p:nvSpPr>
          <p:cNvPr id="13316" name="TextBox 10"/>
          <p:cNvSpPr txBox="1">
            <a:spLocks noChangeArrowheads="1"/>
          </p:cNvSpPr>
          <p:nvPr/>
        </p:nvSpPr>
        <p:spPr bwMode="auto">
          <a:xfrm>
            <a:off x="849313" y="5626988"/>
            <a:ext cx="60167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not the other way around?</a:t>
            </a:r>
            <a:b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/>
              </a:rPr>
              <a:t> use the low bits for cache tag?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7878" y="1774592"/>
            <a:ext cx="567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409407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2400" y="1743355"/>
            <a:ext cx="8991600" cy="3139620"/>
            <a:chOff x="48" y="528"/>
            <a:chExt cx="5664" cy="1979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6" y="1152"/>
              <a:ext cx="28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IF</a:t>
              </a: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80" y="1152"/>
              <a:ext cx="52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ID/RR</a:t>
              </a: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640" y="1152"/>
              <a:ext cx="33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EX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8" y="1152"/>
              <a:ext cx="480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MEM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324" y="1152"/>
              <a:ext cx="57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WB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90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" y="132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 in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852" y="134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out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34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230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032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20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104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53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0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49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97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8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312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422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paged memory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51" y="5319446"/>
            <a:ext cx="7765900" cy="1393965"/>
          </a:xfrm>
        </p:spPr>
        <p:txBody>
          <a:bodyPr/>
          <a:lstStyle/>
          <a:p>
            <a:r>
              <a:rPr lang="en-US" dirty="0"/>
              <a:t>TLB saves the day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>
                <a:solidFill>
                  <a:srgbClr val="FF2929"/>
                </a:solidFill>
              </a:rPr>
              <a:t>PC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 TLB  memory </a:t>
            </a:r>
            <a:r>
              <a:rPr lang="en-US" dirty="0">
                <a:sym typeface="Wingdings"/>
              </a:rPr>
              <a:t>is only one memory access</a:t>
            </a:r>
          </a:p>
          <a:p>
            <a:pPr lvl="1"/>
            <a:r>
              <a:rPr lang="en-US" dirty="0">
                <a:sym typeface="Wingdings"/>
              </a:rPr>
              <a:t>So we’re back in business</a:t>
            </a:r>
            <a:r>
              <a:rPr lang="mr-IN" dirty="0">
                <a:sym typeface="Wingdings"/>
              </a:rPr>
              <a:t>…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4161" y="3647116"/>
            <a:ext cx="1925639" cy="1478664"/>
          </a:xfrm>
          <a:prstGeom prst="wedgeRoundRectCallout">
            <a:avLst>
              <a:gd name="adj1" fmla="val 26456"/>
              <a:gd name="adj2" fmla="val -841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Two memory accesses for every instruction: </a:t>
            </a:r>
            <a:br>
              <a:rPr lang="en-US" sz="1600" dirty="0"/>
            </a:br>
            <a:r>
              <a:rPr lang="en-US" sz="1600" dirty="0"/>
              <a:t>- access PTE </a:t>
            </a:r>
          </a:p>
          <a:p>
            <a:r>
              <a:rPr lang="en-US" sz="1600" dirty="0"/>
              <a:t>- access </a:t>
            </a:r>
            <a:r>
              <a:rPr lang="en-US" sz="1600" dirty="0" err="1"/>
              <a:t>instr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1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70773" y="1927202"/>
            <a:ext cx="2117725" cy="3016250"/>
            <a:chOff x="76200" y="492125"/>
            <a:chExt cx="2117810" cy="3016250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1257347" y="838200"/>
              <a:ext cx="914437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62028" y="838200"/>
              <a:ext cx="495320" cy="266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42911" y="838200"/>
              <a:ext cx="419117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502" name="Rectangle 5"/>
            <p:cNvSpPr>
              <a:spLocks noChangeArrowheads="1"/>
            </p:cNvSpPr>
            <p:nvPr/>
          </p:nvSpPr>
          <p:spPr bwMode="auto">
            <a:xfrm>
              <a:off x="328623" y="83504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3" name="Text Box 6"/>
            <p:cNvSpPr txBox="1">
              <a:spLocks noChangeArrowheads="1"/>
            </p:cNvSpPr>
            <p:nvPr/>
          </p:nvSpPr>
          <p:spPr bwMode="auto">
            <a:xfrm>
              <a:off x="76200" y="819171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04" name="Rectangle 7"/>
            <p:cNvSpPr>
              <a:spLocks noChangeArrowheads="1"/>
            </p:cNvSpPr>
            <p:nvPr/>
          </p:nvSpPr>
          <p:spPr bwMode="auto">
            <a:xfrm>
              <a:off x="328623" y="110970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5" name="Text Box 8"/>
            <p:cNvSpPr txBox="1">
              <a:spLocks noChangeArrowheads="1"/>
            </p:cNvSpPr>
            <p:nvPr/>
          </p:nvSpPr>
          <p:spPr bwMode="auto">
            <a:xfrm>
              <a:off x="76200" y="109382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506" name="Rectangle 9"/>
            <p:cNvSpPr>
              <a:spLocks noChangeArrowheads="1"/>
            </p:cNvSpPr>
            <p:nvPr/>
          </p:nvSpPr>
          <p:spPr bwMode="auto">
            <a:xfrm>
              <a:off x="328623" y="138435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7" name="Text Box 10"/>
            <p:cNvSpPr txBox="1">
              <a:spLocks noChangeArrowheads="1"/>
            </p:cNvSpPr>
            <p:nvPr/>
          </p:nvSpPr>
          <p:spPr bwMode="auto">
            <a:xfrm>
              <a:off x="76200" y="136848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14508" name="Rectangle 11"/>
            <p:cNvSpPr>
              <a:spLocks noChangeArrowheads="1"/>
            </p:cNvSpPr>
            <p:nvPr/>
          </p:nvSpPr>
          <p:spPr bwMode="auto">
            <a:xfrm>
              <a:off x="328623" y="1659015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09" name="Text Box 12"/>
            <p:cNvSpPr txBox="1">
              <a:spLocks noChangeArrowheads="1"/>
            </p:cNvSpPr>
            <p:nvPr/>
          </p:nvSpPr>
          <p:spPr bwMode="auto">
            <a:xfrm>
              <a:off x="76200" y="1643139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14510" name="Rectangle 13"/>
            <p:cNvSpPr>
              <a:spLocks noChangeArrowheads="1"/>
            </p:cNvSpPr>
            <p:nvPr/>
          </p:nvSpPr>
          <p:spPr bwMode="auto">
            <a:xfrm>
              <a:off x="328623" y="193208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1" name="Text Box 14"/>
            <p:cNvSpPr txBox="1">
              <a:spLocks noChangeArrowheads="1"/>
            </p:cNvSpPr>
            <p:nvPr/>
          </p:nvSpPr>
          <p:spPr bwMode="auto">
            <a:xfrm>
              <a:off x="76200" y="1916206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14512" name="Rectangle 15"/>
            <p:cNvSpPr>
              <a:spLocks noChangeArrowheads="1"/>
            </p:cNvSpPr>
            <p:nvPr/>
          </p:nvSpPr>
          <p:spPr bwMode="auto">
            <a:xfrm>
              <a:off x="328623" y="220673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3" name="Text Box 16"/>
            <p:cNvSpPr txBox="1">
              <a:spLocks noChangeArrowheads="1"/>
            </p:cNvSpPr>
            <p:nvPr/>
          </p:nvSpPr>
          <p:spPr bwMode="auto">
            <a:xfrm>
              <a:off x="76200" y="219086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14514" name="Rectangle 17"/>
            <p:cNvSpPr>
              <a:spLocks noChangeArrowheads="1"/>
            </p:cNvSpPr>
            <p:nvPr/>
          </p:nvSpPr>
          <p:spPr bwMode="auto">
            <a:xfrm>
              <a:off x="328623" y="248139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5" name="Text Box 18"/>
            <p:cNvSpPr txBox="1">
              <a:spLocks noChangeArrowheads="1"/>
            </p:cNvSpPr>
            <p:nvPr/>
          </p:nvSpPr>
          <p:spPr bwMode="auto">
            <a:xfrm>
              <a:off x="76200" y="246551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14516" name="Rectangle 19"/>
            <p:cNvSpPr>
              <a:spLocks noChangeArrowheads="1"/>
            </p:cNvSpPr>
            <p:nvPr/>
          </p:nvSpPr>
          <p:spPr bwMode="auto">
            <a:xfrm>
              <a:off x="328623" y="275604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517" name="Text Box 20"/>
            <p:cNvSpPr txBox="1">
              <a:spLocks noChangeArrowheads="1"/>
            </p:cNvSpPr>
            <p:nvPr/>
          </p:nvSpPr>
          <p:spPr bwMode="auto">
            <a:xfrm>
              <a:off x="76200" y="274017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14518" name="Text Box 21"/>
            <p:cNvSpPr txBox="1">
              <a:spLocks noChangeArrowheads="1"/>
            </p:cNvSpPr>
            <p:nvPr/>
          </p:nvSpPr>
          <p:spPr bwMode="auto">
            <a:xfrm>
              <a:off x="754090" y="800120"/>
              <a:ext cx="1337279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</a:t>
              </a:r>
              <a:r>
                <a:rPr lang="en-US" sz="1400" b="1">
                  <a:solidFill>
                    <a:schemeClr val="bg1"/>
                  </a:solidFill>
                </a:rPr>
                <a:t> loc 0</a:t>
              </a:r>
              <a:r>
                <a:rPr lang="en-US" sz="1400" b="1"/>
                <a:t>   </a:t>
              </a:r>
            </a:p>
          </p:txBody>
        </p:sp>
        <p:sp>
          <p:nvSpPr>
            <p:cNvPr id="14519" name="Text Box 22"/>
            <p:cNvSpPr txBox="1">
              <a:spLocks noChangeArrowheads="1"/>
            </p:cNvSpPr>
            <p:nvPr/>
          </p:nvSpPr>
          <p:spPr bwMode="auto">
            <a:xfrm>
              <a:off x="785841" y="1079539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520" name="Text Box 23"/>
            <p:cNvSpPr txBox="1">
              <a:spLocks noChangeArrowheads="1"/>
            </p:cNvSpPr>
            <p:nvPr/>
          </p:nvSpPr>
          <p:spPr bwMode="auto">
            <a:xfrm>
              <a:off x="785841" y="1354195"/>
              <a:ext cx="130842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</a:t>
              </a:r>
            </a:p>
          </p:txBody>
        </p:sp>
        <p:sp>
          <p:nvSpPr>
            <p:cNvPr id="14521" name="Text Box 24"/>
            <p:cNvSpPr txBox="1">
              <a:spLocks noChangeArrowheads="1"/>
            </p:cNvSpPr>
            <p:nvPr/>
          </p:nvSpPr>
          <p:spPr bwMode="auto">
            <a:xfrm>
              <a:off x="785841" y="1627263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522" name="Text Box 25"/>
            <p:cNvSpPr txBox="1">
              <a:spLocks noChangeArrowheads="1"/>
            </p:cNvSpPr>
            <p:nvPr/>
          </p:nvSpPr>
          <p:spPr bwMode="auto">
            <a:xfrm>
              <a:off x="785841" y="1901918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3" name="Text Box 26"/>
            <p:cNvSpPr txBox="1">
              <a:spLocks noChangeArrowheads="1"/>
            </p:cNvSpPr>
            <p:nvPr/>
          </p:nvSpPr>
          <p:spPr bwMode="auto">
            <a:xfrm>
              <a:off x="785841" y="2176574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4" name="Text Box 27"/>
            <p:cNvSpPr txBox="1">
              <a:spLocks noChangeArrowheads="1"/>
            </p:cNvSpPr>
            <p:nvPr/>
          </p:nvSpPr>
          <p:spPr bwMode="auto">
            <a:xfrm>
              <a:off x="785841" y="2451229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5" name="Text Box 28"/>
            <p:cNvSpPr txBox="1">
              <a:spLocks noChangeArrowheads="1"/>
            </p:cNvSpPr>
            <p:nvPr/>
          </p:nvSpPr>
          <p:spPr bwMode="auto">
            <a:xfrm>
              <a:off x="785841" y="2725885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526" name="Text Box 30"/>
            <p:cNvSpPr txBox="1">
              <a:spLocks noChangeArrowheads="1"/>
            </p:cNvSpPr>
            <p:nvPr/>
          </p:nvSpPr>
          <p:spPr bwMode="auto">
            <a:xfrm>
              <a:off x="1427217" y="492125"/>
              <a:ext cx="550885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14527" name="Line 31"/>
            <p:cNvSpPr>
              <a:spLocks noChangeShapeType="1"/>
            </p:cNvSpPr>
            <p:nvPr/>
          </p:nvSpPr>
          <p:spPr bwMode="auto">
            <a:xfrm>
              <a:off x="762027" y="852511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28" name="Text Box 32"/>
            <p:cNvSpPr txBox="1">
              <a:spLocks noChangeArrowheads="1"/>
            </p:cNvSpPr>
            <p:nvPr/>
          </p:nvSpPr>
          <p:spPr bwMode="auto">
            <a:xfrm>
              <a:off x="838230" y="492125"/>
              <a:ext cx="452456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</a:t>
              </a:r>
            </a:p>
          </p:txBody>
        </p:sp>
        <p:sp>
          <p:nvSpPr>
            <p:cNvPr id="14529" name="Text Box 33"/>
            <p:cNvSpPr txBox="1">
              <a:spLocks noChangeArrowheads="1"/>
            </p:cNvSpPr>
            <p:nvPr/>
          </p:nvSpPr>
          <p:spPr bwMode="auto">
            <a:xfrm>
              <a:off x="419114" y="800120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530" name="Text Box 34"/>
            <p:cNvSpPr txBox="1">
              <a:spLocks noChangeArrowheads="1"/>
            </p:cNvSpPr>
            <p:nvPr/>
          </p:nvSpPr>
          <p:spPr bwMode="auto">
            <a:xfrm>
              <a:off x="411176" y="1074776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1" name="Text Box 35"/>
            <p:cNvSpPr txBox="1">
              <a:spLocks noChangeArrowheads="1"/>
            </p:cNvSpPr>
            <p:nvPr/>
          </p:nvSpPr>
          <p:spPr bwMode="auto">
            <a:xfrm>
              <a:off x="420702" y="1349431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2" name="Text Box 36"/>
            <p:cNvSpPr txBox="1">
              <a:spLocks noChangeArrowheads="1"/>
            </p:cNvSpPr>
            <p:nvPr/>
          </p:nvSpPr>
          <p:spPr bwMode="auto">
            <a:xfrm>
              <a:off x="420702" y="1624087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3" name="Line 37"/>
            <p:cNvSpPr>
              <a:spLocks noChangeShapeType="1"/>
            </p:cNvSpPr>
            <p:nvPr/>
          </p:nvSpPr>
          <p:spPr bwMode="auto">
            <a:xfrm>
              <a:off x="1243060" y="855687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4" name="Text Box 38"/>
            <p:cNvSpPr txBox="1">
              <a:spLocks noChangeArrowheads="1"/>
            </p:cNvSpPr>
            <p:nvPr/>
          </p:nvSpPr>
          <p:spPr bwMode="auto">
            <a:xfrm>
              <a:off x="290522" y="492125"/>
              <a:ext cx="59216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</a:t>
              </a:r>
            </a:p>
          </p:txBody>
        </p:sp>
        <p:sp>
          <p:nvSpPr>
            <p:cNvPr id="14535" name="Text Box 39"/>
            <p:cNvSpPr txBox="1">
              <a:spLocks noChangeArrowheads="1"/>
            </p:cNvSpPr>
            <p:nvPr/>
          </p:nvSpPr>
          <p:spPr bwMode="auto">
            <a:xfrm>
              <a:off x="428639" y="192255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6" name="Text Box 40"/>
            <p:cNvSpPr txBox="1">
              <a:spLocks noChangeArrowheads="1"/>
            </p:cNvSpPr>
            <p:nvPr/>
          </p:nvSpPr>
          <p:spPr bwMode="auto">
            <a:xfrm>
              <a:off x="420702" y="219721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7" name="Text Box 41"/>
            <p:cNvSpPr txBox="1">
              <a:spLocks noChangeArrowheads="1"/>
            </p:cNvSpPr>
            <p:nvPr/>
          </p:nvSpPr>
          <p:spPr bwMode="auto">
            <a:xfrm>
              <a:off x="430227" y="247186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8" name="Text Box 42"/>
            <p:cNvSpPr txBox="1">
              <a:spLocks noChangeArrowheads="1"/>
            </p:cNvSpPr>
            <p:nvPr/>
          </p:nvSpPr>
          <p:spPr bwMode="auto">
            <a:xfrm>
              <a:off x="430227" y="274652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39" name="Text Box 43"/>
            <p:cNvSpPr txBox="1">
              <a:spLocks noChangeArrowheads="1"/>
            </p:cNvSpPr>
            <p:nvPr/>
          </p:nvSpPr>
          <p:spPr bwMode="auto">
            <a:xfrm>
              <a:off x="858979" y="800120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540" name="Text Box 44"/>
            <p:cNvSpPr txBox="1">
              <a:spLocks noChangeArrowheads="1"/>
            </p:cNvSpPr>
            <p:nvPr/>
          </p:nvSpPr>
          <p:spPr bwMode="auto">
            <a:xfrm>
              <a:off x="860456" y="1100178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1" name="Text Box 45"/>
            <p:cNvSpPr txBox="1">
              <a:spLocks noChangeArrowheads="1"/>
            </p:cNvSpPr>
            <p:nvPr/>
          </p:nvSpPr>
          <p:spPr bwMode="auto">
            <a:xfrm>
              <a:off x="869982" y="1374833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2" name="Text Box 46"/>
            <p:cNvSpPr txBox="1">
              <a:spLocks noChangeArrowheads="1"/>
            </p:cNvSpPr>
            <p:nvPr/>
          </p:nvSpPr>
          <p:spPr bwMode="auto">
            <a:xfrm>
              <a:off x="869982" y="1649489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3" name="Text Box 47"/>
            <p:cNvSpPr txBox="1">
              <a:spLocks noChangeArrowheads="1"/>
            </p:cNvSpPr>
            <p:nvPr/>
          </p:nvSpPr>
          <p:spPr bwMode="auto">
            <a:xfrm>
              <a:off x="877920" y="1919382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4" name="Text Box 48"/>
            <p:cNvSpPr txBox="1">
              <a:spLocks noChangeArrowheads="1"/>
            </p:cNvSpPr>
            <p:nvPr/>
          </p:nvSpPr>
          <p:spPr bwMode="auto">
            <a:xfrm>
              <a:off x="877920" y="2198800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5" name="Text Box 49"/>
            <p:cNvSpPr txBox="1">
              <a:spLocks noChangeArrowheads="1"/>
            </p:cNvSpPr>
            <p:nvPr/>
          </p:nvSpPr>
          <p:spPr bwMode="auto">
            <a:xfrm>
              <a:off x="877920" y="2411539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6" name="Text Box 50"/>
            <p:cNvSpPr txBox="1">
              <a:spLocks noChangeArrowheads="1"/>
            </p:cNvSpPr>
            <p:nvPr/>
          </p:nvSpPr>
          <p:spPr bwMode="auto">
            <a:xfrm>
              <a:off x="877920" y="2746523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547" name="TextBox 220"/>
            <p:cNvSpPr txBox="1">
              <a:spLocks noChangeArrowheads="1"/>
            </p:cNvSpPr>
            <p:nvPr/>
          </p:nvSpPr>
          <p:spPr bwMode="auto">
            <a:xfrm>
              <a:off x="401935" y="3200578"/>
              <a:ext cx="16947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</a:rPr>
                <a:t>Access location 0</a:t>
              </a:r>
            </a:p>
          </p:txBody>
        </p:sp>
      </p:grpSp>
      <p:grpSp>
        <p:nvGrpSpPr>
          <p:cNvPr id="3" name="Group 210"/>
          <p:cNvGrpSpPr>
            <a:grpSpLocks/>
          </p:cNvGrpSpPr>
          <p:nvPr/>
        </p:nvGrpSpPr>
        <p:grpSpPr bwMode="auto">
          <a:xfrm>
            <a:off x="2318673" y="1930377"/>
            <a:ext cx="2163763" cy="3013075"/>
            <a:chOff x="2324190" y="495300"/>
            <a:chExt cx="2164253" cy="3013075"/>
          </a:xfrm>
        </p:grpSpPr>
        <p:sp>
          <p:nvSpPr>
            <p:cNvPr id="235" name="Rectangle 234"/>
            <p:cNvSpPr/>
            <p:nvPr/>
          </p:nvSpPr>
          <p:spPr bwMode="auto">
            <a:xfrm>
              <a:off x="3467449" y="838200"/>
              <a:ext cx="914607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3010145" y="838200"/>
              <a:ext cx="495412" cy="2667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590950" y="838200"/>
              <a:ext cx="419195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14452" name="Rectangle 5"/>
            <p:cNvSpPr>
              <a:spLocks noChangeArrowheads="1"/>
            </p:cNvSpPr>
            <p:nvPr/>
          </p:nvSpPr>
          <p:spPr bwMode="auto">
            <a:xfrm>
              <a:off x="2576613" y="83822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3" name="Text Box 6"/>
            <p:cNvSpPr txBox="1">
              <a:spLocks noChangeArrowheads="1"/>
            </p:cNvSpPr>
            <p:nvPr/>
          </p:nvSpPr>
          <p:spPr bwMode="auto">
            <a:xfrm>
              <a:off x="2324190" y="82234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54" name="Rectangle 7"/>
            <p:cNvSpPr>
              <a:spLocks noChangeArrowheads="1"/>
            </p:cNvSpPr>
            <p:nvPr/>
          </p:nvSpPr>
          <p:spPr bwMode="auto">
            <a:xfrm>
              <a:off x="2576613" y="111287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5" name="Text Box 8"/>
            <p:cNvSpPr txBox="1">
              <a:spLocks noChangeArrowheads="1"/>
            </p:cNvSpPr>
            <p:nvPr/>
          </p:nvSpPr>
          <p:spPr bwMode="auto">
            <a:xfrm>
              <a:off x="2324190" y="109700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456" name="Rectangle 9"/>
            <p:cNvSpPr>
              <a:spLocks noChangeArrowheads="1"/>
            </p:cNvSpPr>
            <p:nvPr/>
          </p:nvSpPr>
          <p:spPr bwMode="auto">
            <a:xfrm>
              <a:off x="2576613" y="138753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7" name="Text Box 10"/>
            <p:cNvSpPr txBox="1">
              <a:spLocks noChangeArrowheads="1"/>
            </p:cNvSpPr>
            <p:nvPr/>
          </p:nvSpPr>
          <p:spPr bwMode="auto">
            <a:xfrm>
              <a:off x="2324190" y="137165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14458" name="Rectangle 11"/>
            <p:cNvSpPr>
              <a:spLocks noChangeArrowheads="1"/>
            </p:cNvSpPr>
            <p:nvPr/>
          </p:nvSpPr>
          <p:spPr bwMode="auto">
            <a:xfrm>
              <a:off x="2576613" y="1662190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59" name="Text Box 12"/>
            <p:cNvSpPr txBox="1">
              <a:spLocks noChangeArrowheads="1"/>
            </p:cNvSpPr>
            <p:nvPr/>
          </p:nvSpPr>
          <p:spPr bwMode="auto">
            <a:xfrm>
              <a:off x="2324190" y="1646314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14460" name="Rectangle 13"/>
            <p:cNvSpPr>
              <a:spLocks noChangeArrowheads="1"/>
            </p:cNvSpPr>
            <p:nvPr/>
          </p:nvSpPr>
          <p:spPr bwMode="auto">
            <a:xfrm>
              <a:off x="2576613" y="1935258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1" name="Text Box 14"/>
            <p:cNvSpPr txBox="1">
              <a:spLocks noChangeArrowheads="1"/>
            </p:cNvSpPr>
            <p:nvPr/>
          </p:nvSpPr>
          <p:spPr bwMode="auto">
            <a:xfrm>
              <a:off x="2324190" y="191938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14462" name="Rectangle 15"/>
            <p:cNvSpPr>
              <a:spLocks noChangeArrowheads="1"/>
            </p:cNvSpPr>
            <p:nvPr/>
          </p:nvSpPr>
          <p:spPr bwMode="auto">
            <a:xfrm>
              <a:off x="2576613" y="2209913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3" name="Text Box 16"/>
            <p:cNvSpPr txBox="1">
              <a:spLocks noChangeArrowheads="1"/>
            </p:cNvSpPr>
            <p:nvPr/>
          </p:nvSpPr>
          <p:spPr bwMode="auto">
            <a:xfrm>
              <a:off x="2324190" y="219403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14464" name="Rectangle 17"/>
            <p:cNvSpPr>
              <a:spLocks noChangeArrowheads="1"/>
            </p:cNvSpPr>
            <p:nvPr/>
          </p:nvSpPr>
          <p:spPr bwMode="auto">
            <a:xfrm>
              <a:off x="2576613" y="2484569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5" name="Text Box 18"/>
            <p:cNvSpPr txBox="1">
              <a:spLocks noChangeArrowheads="1"/>
            </p:cNvSpPr>
            <p:nvPr/>
          </p:nvSpPr>
          <p:spPr bwMode="auto">
            <a:xfrm>
              <a:off x="2324190" y="246869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14466" name="Rectangle 19"/>
            <p:cNvSpPr>
              <a:spLocks noChangeArrowheads="1"/>
            </p:cNvSpPr>
            <p:nvPr/>
          </p:nvSpPr>
          <p:spPr bwMode="auto">
            <a:xfrm>
              <a:off x="2576613" y="2759224"/>
              <a:ext cx="1828873" cy="2746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467" name="Text Box 20"/>
            <p:cNvSpPr txBox="1">
              <a:spLocks noChangeArrowheads="1"/>
            </p:cNvSpPr>
            <p:nvPr/>
          </p:nvSpPr>
          <p:spPr bwMode="auto">
            <a:xfrm>
              <a:off x="2324190" y="274334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14468" name="Text Box 21"/>
            <p:cNvSpPr txBox="1">
              <a:spLocks noChangeArrowheads="1"/>
            </p:cNvSpPr>
            <p:nvPr/>
          </p:nvSpPr>
          <p:spPr bwMode="auto">
            <a:xfrm>
              <a:off x="3002080" y="803295"/>
              <a:ext cx="14863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 </a:t>
              </a:r>
              <a:r>
                <a:rPr lang="en-US" sz="1400" b="1">
                  <a:solidFill>
                    <a:schemeClr val="bg1"/>
                  </a:solidFill>
                </a:rPr>
                <a:t>loc 0 1</a:t>
              </a:r>
              <a:r>
                <a:rPr lang="en-US" sz="1400" b="1"/>
                <a:t>   </a:t>
              </a:r>
            </a:p>
          </p:txBody>
        </p:sp>
        <p:sp>
          <p:nvSpPr>
            <p:cNvPr id="14469" name="Text Box 22"/>
            <p:cNvSpPr txBox="1">
              <a:spLocks noChangeArrowheads="1"/>
            </p:cNvSpPr>
            <p:nvPr/>
          </p:nvSpPr>
          <p:spPr bwMode="auto">
            <a:xfrm>
              <a:off x="3033831" y="1082714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470" name="Text Box 23"/>
            <p:cNvSpPr txBox="1">
              <a:spLocks noChangeArrowheads="1"/>
            </p:cNvSpPr>
            <p:nvPr/>
          </p:nvSpPr>
          <p:spPr bwMode="auto">
            <a:xfrm>
              <a:off x="3033831" y="1357370"/>
              <a:ext cx="130842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</a:t>
              </a:r>
            </a:p>
          </p:txBody>
        </p:sp>
        <p:sp>
          <p:nvSpPr>
            <p:cNvPr id="14471" name="Text Box 24"/>
            <p:cNvSpPr txBox="1">
              <a:spLocks noChangeArrowheads="1"/>
            </p:cNvSpPr>
            <p:nvPr/>
          </p:nvSpPr>
          <p:spPr bwMode="auto">
            <a:xfrm>
              <a:off x="3033831" y="1630438"/>
              <a:ext cx="135811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</a:t>
              </a:r>
            </a:p>
          </p:txBody>
        </p:sp>
        <p:sp>
          <p:nvSpPr>
            <p:cNvPr id="14472" name="Text Box 25"/>
            <p:cNvSpPr txBox="1">
              <a:spLocks noChangeArrowheads="1"/>
            </p:cNvSpPr>
            <p:nvPr/>
          </p:nvSpPr>
          <p:spPr bwMode="auto">
            <a:xfrm>
              <a:off x="3033831" y="1905093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3" name="Text Box 26"/>
            <p:cNvSpPr txBox="1">
              <a:spLocks noChangeArrowheads="1"/>
            </p:cNvSpPr>
            <p:nvPr/>
          </p:nvSpPr>
          <p:spPr bwMode="auto">
            <a:xfrm>
              <a:off x="3033831" y="2179749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4" name="Text Box 27"/>
            <p:cNvSpPr txBox="1">
              <a:spLocks noChangeArrowheads="1"/>
            </p:cNvSpPr>
            <p:nvPr/>
          </p:nvSpPr>
          <p:spPr bwMode="auto">
            <a:xfrm>
              <a:off x="3033831" y="2454404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5" name="Text Box 28"/>
            <p:cNvSpPr txBox="1">
              <a:spLocks noChangeArrowheads="1"/>
            </p:cNvSpPr>
            <p:nvPr/>
          </p:nvSpPr>
          <p:spPr bwMode="auto">
            <a:xfrm>
              <a:off x="3033831" y="2729060"/>
              <a:ext cx="1408169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empty   </a:t>
              </a:r>
            </a:p>
          </p:txBody>
        </p:sp>
        <p:sp>
          <p:nvSpPr>
            <p:cNvPr id="14476" name="Text Box 30"/>
            <p:cNvSpPr txBox="1">
              <a:spLocks noChangeArrowheads="1"/>
            </p:cNvSpPr>
            <p:nvPr/>
          </p:nvSpPr>
          <p:spPr bwMode="auto">
            <a:xfrm>
              <a:off x="3675207" y="495300"/>
              <a:ext cx="550885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14477" name="Line 31"/>
            <p:cNvSpPr>
              <a:spLocks noChangeShapeType="1"/>
            </p:cNvSpPr>
            <p:nvPr/>
          </p:nvSpPr>
          <p:spPr bwMode="auto">
            <a:xfrm>
              <a:off x="3010017" y="855686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Text Box 32"/>
            <p:cNvSpPr txBox="1">
              <a:spLocks noChangeArrowheads="1"/>
            </p:cNvSpPr>
            <p:nvPr/>
          </p:nvSpPr>
          <p:spPr bwMode="auto">
            <a:xfrm>
              <a:off x="3086220" y="495300"/>
              <a:ext cx="452456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</a:t>
              </a:r>
            </a:p>
          </p:txBody>
        </p:sp>
        <p:sp>
          <p:nvSpPr>
            <p:cNvPr id="14479" name="Text Box 33"/>
            <p:cNvSpPr txBox="1">
              <a:spLocks noChangeArrowheads="1"/>
            </p:cNvSpPr>
            <p:nvPr/>
          </p:nvSpPr>
          <p:spPr bwMode="auto">
            <a:xfrm>
              <a:off x="2667104" y="803295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480" name="Text Box 34"/>
            <p:cNvSpPr txBox="1">
              <a:spLocks noChangeArrowheads="1"/>
            </p:cNvSpPr>
            <p:nvPr/>
          </p:nvSpPr>
          <p:spPr bwMode="auto">
            <a:xfrm>
              <a:off x="2659166" y="1077951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1" name="Text Box 35"/>
            <p:cNvSpPr txBox="1">
              <a:spLocks noChangeArrowheads="1"/>
            </p:cNvSpPr>
            <p:nvPr/>
          </p:nvSpPr>
          <p:spPr bwMode="auto">
            <a:xfrm>
              <a:off x="2668692" y="1352606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2" name="Text Box 36"/>
            <p:cNvSpPr txBox="1">
              <a:spLocks noChangeArrowheads="1"/>
            </p:cNvSpPr>
            <p:nvPr/>
          </p:nvSpPr>
          <p:spPr bwMode="auto">
            <a:xfrm>
              <a:off x="2668692" y="1627263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3" name="Line 37"/>
            <p:cNvSpPr>
              <a:spLocks noChangeShapeType="1"/>
            </p:cNvSpPr>
            <p:nvPr/>
          </p:nvSpPr>
          <p:spPr bwMode="auto">
            <a:xfrm>
              <a:off x="3491049" y="858862"/>
              <a:ext cx="0" cy="2195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84" name="Text Box 38"/>
            <p:cNvSpPr txBox="1">
              <a:spLocks noChangeArrowheads="1"/>
            </p:cNvSpPr>
            <p:nvPr/>
          </p:nvSpPr>
          <p:spPr bwMode="auto">
            <a:xfrm>
              <a:off x="2538511" y="495300"/>
              <a:ext cx="59216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</a:t>
              </a:r>
            </a:p>
          </p:txBody>
        </p:sp>
        <p:sp>
          <p:nvSpPr>
            <p:cNvPr id="14485" name="Text Box 39"/>
            <p:cNvSpPr txBox="1">
              <a:spLocks noChangeArrowheads="1"/>
            </p:cNvSpPr>
            <p:nvPr/>
          </p:nvSpPr>
          <p:spPr bwMode="auto">
            <a:xfrm>
              <a:off x="2676629" y="1925732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6" name="Text Box 40"/>
            <p:cNvSpPr txBox="1">
              <a:spLocks noChangeArrowheads="1"/>
            </p:cNvSpPr>
            <p:nvPr/>
          </p:nvSpPr>
          <p:spPr bwMode="auto">
            <a:xfrm>
              <a:off x="2668692" y="2200387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7" name="Text Box 41"/>
            <p:cNvSpPr txBox="1">
              <a:spLocks noChangeArrowheads="1"/>
            </p:cNvSpPr>
            <p:nvPr/>
          </p:nvSpPr>
          <p:spPr bwMode="auto">
            <a:xfrm>
              <a:off x="2678217" y="2475043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8" name="Text Box 42"/>
            <p:cNvSpPr txBox="1">
              <a:spLocks noChangeArrowheads="1"/>
            </p:cNvSpPr>
            <p:nvPr/>
          </p:nvSpPr>
          <p:spPr bwMode="auto">
            <a:xfrm>
              <a:off x="2678217" y="2749698"/>
              <a:ext cx="284174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14489" name="Text Box 43"/>
            <p:cNvSpPr txBox="1">
              <a:spLocks noChangeArrowheads="1"/>
            </p:cNvSpPr>
            <p:nvPr/>
          </p:nvSpPr>
          <p:spPr bwMode="auto">
            <a:xfrm>
              <a:off x="3116384" y="800120"/>
              <a:ext cx="2840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14490" name="Text Box 44"/>
            <p:cNvSpPr txBox="1">
              <a:spLocks noChangeArrowheads="1"/>
            </p:cNvSpPr>
            <p:nvPr/>
          </p:nvSpPr>
          <p:spPr bwMode="auto">
            <a:xfrm>
              <a:off x="3108446" y="1103353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1" name="Text Box 45"/>
            <p:cNvSpPr txBox="1">
              <a:spLocks noChangeArrowheads="1"/>
            </p:cNvSpPr>
            <p:nvPr/>
          </p:nvSpPr>
          <p:spPr bwMode="auto">
            <a:xfrm>
              <a:off x="3117972" y="1378008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2" name="Text Box 46"/>
            <p:cNvSpPr txBox="1">
              <a:spLocks noChangeArrowheads="1"/>
            </p:cNvSpPr>
            <p:nvPr/>
          </p:nvSpPr>
          <p:spPr bwMode="auto">
            <a:xfrm>
              <a:off x="3117972" y="1652664"/>
              <a:ext cx="304904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3" name="Text Box 47"/>
            <p:cNvSpPr txBox="1">
              <a:spLocks noChangeArrowheads="1"/>
            </p:cNvSpPr>
            <p:nvPr/>
          </p:nvSpPr>
          <p:spPr bwMode="auto">
            <a:xfrm>
              <a:off x="3125910" y="1922557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4" name="Text Box 48"/>
            <p:cNvSpPr txBox="1">
              <a:spLocks noChangeArrowheads="1"/>
            </p:cNvSpPr>
            <p:nvPr/>
          </p:nvSpPr>
          <p:spPr bwMode="auto">
            <a:xfrm>
              <a:off x="3125910" y="2201975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5" name="Text Box 49"/>
            <p:cNvSpPr txBox="1">
              <a:spLocks noChangeArrowheads="1"/>
            </p:cNvSpPr>
            <p:nvPr/>
          </p:nvSpPr>
          <p:spPr bwMode="auto">
            <a:xfrm>
              <a:off x="3125910" y="2414714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sp>
          <p:nvSpPr>
            <p:cNvPr id="14496" name="Text Box 50"/>
            <p:cNvSpPr txBox="1">
              <a:spLocks noChangeArrowheads="1"/>
            </p:cNvSpPr>
            <p:nvPr/>
          </p:nvSpPr>
          <p:spPr bwMode="auto">
            <a:xfrm>
              <a:off x="3125910" y="2749698"/>
              <a:ext cx="304812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X</a:t>
              </a:r>
            </a:p>
          </p:txBody>
        </p:sp>
        <p:cxnSp>
          <p:nvCxnSpPr>
            <p:cNvPr id="122" name="Straight Connector 121"/>
            <p:cNvCxnSpPr/>
            <p:nvPr/>
          </p:nvCxnSpPr>
          <p:spPr bwMode="auto">
            <a:xfrm rot="5400000">
              <a:off x="3927950" y="857233"/>
              <a:ext cx="190500" cy="1524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8" name="TextBox 221"/>
            <p:cNvSpPr txBox="1">
              <a:spLocks noChangeArrowheads="1"/>
            </p:cNvSpPr>
            <p:nvPr/>
          </p:nvSpPr>
          <p:spPr bwMode="auto">
            <a:xfrm>
              <a:off x="2671035" y="3200578"/>
              <a:ext cx="1694763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00FF"/>
                  </a:solidFill>
                </a:rPr>
                <a:t>Access location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11325" y="1930377"/>
            <a:ext cx="2117902" cy="3009900"/>
            <a:chOff x="7011325" y="1930377"/>
            <a:chExt cx="2117902" cy="3009900"/>
          </a:xfrm>
        </p:grpSpPr>
        <p:grpSp>
          <p:nvGrpSpPr>
            <p:cNvPr id="8" name="Group 7"/>
            <p:cNvGrpSpPr/>
            <p:nvPr/>
          </p:nvGrpSpPr>
          <p:grpSpPr>
            <a:xfrm>
              <a:off x="7275137" y="2542001"/>
              <a:ext cx="1825341" cy="274356"/>
              <a:chOff x="5301536" y="1753524"/>
              <a:chExt cx="1825341" cy="274356"/>
            </a:xfrm>
          </p:grpSpPr>
          <p:sp>
            <p:nvSpPr>
              <p:cNvPr id="221" name="Rectangle 220"/>
              <p:cNvSpPr/>
              <p:nvPr/>
            </p:nvSpPr>
            <p:spPr bwMode="auto">
              <a:xfrm>
                <a:off x="5726539" y="1754505"/>
                <a:ext cx="467076" cy="266700"/>
              </a:xfrm>
              <a:prstGeom prst="rect">
                <a:avLst/>
              </a:prstGeom>
              <a:solidFill>
                <a:schemeClr val="accent6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2" name="Rectangle 221"/>
              <p:cNvSpPr/>
              <p:nvPr/>
            </p:nvSpPr>
            <p:spPr bwMode="auto">
              <a:xfrm>
                <a:off x="5301536" y="1761180"/>
                <a:ext cx="419101" cy="2667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3" name="Rectangle 222"/>
              <p:cNvSpPr/>
              <p:nvPr/>
            </p:nvSpPr>
            <p:spPr bwMode="auto">
              <a:xfrm>
                <a:off x="6212477" y="1753524"/>
                <a:ext cx="914400" cy="2667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400" b="1" dirty="0" err="1">
                    <a:latin typeface="Arial"/>
                    <a:cs typeface="Arial"/>
                  </a:rPr>
                  <a:t>loc</a:t>
                </a:r>
                <a:r>
                  <a:rPr lang="en-US" sz="1400" b="1" dirty="0">
                    <a:latin typeface="Arial"/>
                    <a:cs typeface="Arial"/>
                  </a:rPr>
                  <a:t> 2 3</a:t>
                </a:r>
              </a:p>
            </p:txBody>
          </p:sp>
        </p:grpSp>
        <p:grpSp>
          <p:nvGrpSpPr>
            <p:cNvPr id="5" name="Group 212"/>
            <p:cNvGrpSpPr>
              <a:grpSpLocks/>
            </p:cNvGrpSpPr>
            <p:nvPr/>
          </p:nvGrpSpPr>
          <p:grpSpPr bwMode="auto">
            <a:xfrm>
              <a:off x="7011325" y="1930377"/>
              <a:ext cx="2117902" cy="3009900"/>
              <a:chOff x="7016846" y="495300"/>
              <a:chExt cx="2117811" cy="3010098"/>
            </a:xfrm>
          </p:grpSpPr>
          <p:sp>
            <p:nvSpPr>
              <p:cNvPr id="237" name="Rectangle 236"/>
              <p:cNvSpPr/>
              <p:nvPr/>
            </p:nvSpPr>
            <p:spPr bwMode="auto">
              <a:xfrm>
                <a:off x="8191546" y="838223"/>
                <a:ext cx="914361" cy="2667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30" name="Rectangle 229"/>
              <p:cNvSpPr/>
              <p:nvPr/>
            </p:nvSpPr>
            <p:spPr bwMode="auto">
              <a:xfrm>
                <a:off x="7696267" y="838223"/>
                <a:ext cx="495279" cy="26671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9" name="Rectangle 228"/>
              <p:cNvSpPr/>
              <p:nvPr/>
            </p:nvSpPr>
            <p:spPr bwMode="auto">
              <a:xfrm>
                <a:off x="7277185" y="838223"/>
                <a:ext cx="419082" cy="2667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14349" name="Rectangle 5"/>
              <p:cNvSpPr>
                <a:spLocks noChangeArrowheads="1"/>
              </p:cNvSpPr>
              <p:nvPr/>
            </p:nvSpPr>
            <p:spPr bwMode="auto">
              <a:xfrm>
                <a:off x="7269269" y="83822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0" name="Text Box 6"/>
              <p:cNvSpPr txBox="1">
                <a:spLocks noChangeArrowheads="1"/>
              </p:cNvSpPr>
              <p:nvPr/>
            </p:nvSpPr>
            <p:spPr bwMode="auto">
              <a:xfrm>
                <a:off x="7016846" y="82234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51" name="Rectangle 7"/>
              <p:cNvSpPr>
                <a:spLocks noChangeArrowheads="1"/>
              </p:cNvSpPr>
              <p:nvPr/>
            </p:nvSpPr>
            <p:spPr bwMode="auto">
              <a:xfrm>
                <a:off x="7269269" y="111287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2" name="Text Box 8"/>
              <p:cNvSpPr txBox="1">
                <a:spLocks noChangeArrowheads="1"/>
              </p:cNvSpPr>
              <p:nvPr/>
            </p:nvSpPr>
            <p:spPr bwMode="auto">
              <a:xfrm>
                <a:off x="7016846" y="109700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353" name="Rectangle 9"/>
              <p:cNvSpPr>
                <a:spLocks noChangeArrowheads="1"/>
              </p:cNvSpPr>
              <p:nvPr/>
            </p:nvSpPr>
            <p:spPr bwMode="auto">
              <a:xfrm>
                <a:off x="7269269" y="138753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4" name="Text Box 10"/>
              <p:cNvSpPr txBox="1">
                <a:spLocks noChangeArrowheads="1"/>
              </p:cNvSpPr>
              <p:nvPr/>
            </p:nvSpPr>
            <p:spPr bwMode="auto">
              <a:xfrm>
                <a:off x="7016846" y="137165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2</a:t>
                </a:r>
              </a:p>
            </p:txBody>
          </p:sp>
          <p:sp>
            <p:nvSpPr>
              <p:cNvPr id="14355" name="Rectangle 11"/>
              <p:cNvSpPr>
                <a:spLocks noChangeArrowheads="1"/>
              </p:cNvSpPr>
              <p:nvPr/>
            </p:nvSpPr>
            <p:spPr bwMode="auto">
              <a:xfrm>
                <a:off x="7269269" y="1662190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6" name="Text Box 12"/>
              <p:cNvSpPr txBox="1">
                <a:spLocks noChangeArrowheads="1"/>
              </p:cNvSpPr>
              <p:nvPr/>
            </p:nvSpPr>
            <p:spPr bwMode="auto">
              <a:xfrm>
                <a:off x="7016846" y="1646314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3</a:t>
                </a:r>
              </a:p>
            </p:txBody>
          </p:sp>
          <p:sp>
            <p:nvSpPr>
              <p:cNvPr id="14357" name="Rectangle 13"/>
              <p:cNvSpPr>
                <a:spLocks noChangeArrowheads="1"/>
              </p:cNvSpPr>
              <p:nvPr/>
            </p:nvSpPr>
            <p:spPr bwMode="auto">
              <a:xfrm>
                <a:off x="7269269" y="1935258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58" name="Text Box 14"/>
              <p:cNvSpPr txBox="1">
                <a:spLocks noChangeArrowheads="1"/>
              </p:cNvSpPr>
              <p:nvPr/>
            </p:nvSpPr>
            <p:spPr bwMode="auto">
              <a:xfrm>
                <a:off x="7016846" y="191938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4</a:t>
                </a:r>
              </a:p>
            </p:txBody>
          </p:sp>
          <p:sp>
            <p:nvSpPr>
              <p:cNvPr id="14359" name="Rectangle 15"/>
              <p:cNvSpPr>
                <a:spLocks noChangeArrowheads="1"/>
              </p:cNvSpPr>
              <p:nvPr/>
            </p:nvSpPr>
            <p:spPr bwMode="auto">
              <a:xfrm>
                <a:off x="7269269" y="220991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60" name="Text Box 16"/>
              <p:cNvSpPr txBox="1">
                <a:spLocks noChangeArrowheads="1"/>
              </p:cNvSpPr>
              <p:nvPr/>
            </p:nvSpPr>
            <p:spPr bwMode="auto">
              <a:xfrm>
                <a:off x="7016846" y="219403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5</a:t>
                </a:r>
              </a:p>
            </p:txBody>
          </p:sp>
          <p:sp>
            <p:nvSpPr>
              <p:cNvPr id="14361" name="Rectangle 17"/>
              <p:cNvSpPr>
                <a:spLocks noChangeArrowheads="1"/>
              </p:cNvSpPr>
              <p:nvPr/>
            </p:nvSpPr>
            <p:spPr bwMode="auto">
              <a:xfrm>
                <a:off x="7269269" y="248456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62" name="Text Box 18"/>
              <p:cNvSpPr txBox="1">
                <a:spLocks noChangeArrowheads="1"/>
              </p:cNvSpPr>
              <p:nvPr/>
            </p:nvSpPr>
            <p:spPr bwMode="auto">
              <a:xfrm>
                <a:off x="7016846" y="246869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6</a:t>
                </a:r>
              </a:p>
            </p:txBody>
          </p:sp>
          <p:sp>
            <p:nvSpPr>
              <p:cNvPr id="14363" name="Rectangle 19"/>
              <p:cNvSpPr>
                <a:spLocks noChangeArrowheads="1"/>
              </p:cNvSpPr>
              <p:nvPr/>
            </p:nvSpPr>
            <p:spPr bwMode="auto">
              <a:xfrm>
                <a:off x="7269269" y="275922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64" name="Text Box 20"/>
              <p:cNvSpPr txBox="1">
                <a:spLocks noChangeArrowheads="1"/>
              </p:cNvSpPr>
              <p:nvPr/>
            </p:nvSpPr>
            <p:spPr bwMode="auto">
              <a:xfrm>
                <a:off x="7016846" y="274334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7</a:t>
                </a:r>
              </a:p>
            </p:txBody>
          </p:sp>
          <p:sp>
            <p:nvSpPr>
              <p:cNvPr id="14365" name="Text Box 21"/>
              <p:cNvSpPr txBox="1">
                <a:spLocks noChangeArrowheads="1"/>
              </p:cNvSpPr>
              <p:nvPr/>
            </p:nvSpPr>
            <p:spPr bwMode="auto">
              <a:xfrm>
                <a:off x="7528224" y="803295"/>
                <a:ext cx="1441797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             </a:t>
                </a:r>
                <a:r>
                  <a:rPr lang="en-US" sz="1400" b="1" dirty="0" err="1">
                    <a:solidFill>
                      <a:schemeClr val="bg1"/>
                    </a:solidFill>
                  </a:rPr>
                  <a:t>loc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 0 1 </a:t>
                </a:r>
                <a:r>
                  <a:rPr lang="en-US" sz="1400" b="1" dirty="0"/>
                  <a:t>  </a:t>
                </a:r>
              </a:p>
            </p:txBody>
          </p:sp>
          <p:sp>
            <p:nvSpPr>
              <p:cNvPr id="14366" name="Text Box 22"/>
              <p:cNvSpPr txBox="1">
                <a:spLocks noChangeArrowheads="1"/>
              </p:cNvSpPr>
              <p:nvPr/>
            </p:nvSpPr>
            <p:spPr bwMode="auto">
              <a:xfrm>
                <a:off x="7726488" y="1082714"/>
                <a:ext cx="184658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          </a:t>
                </a:r>
              </a:p>
            </p:txBody>
          </p:sp>
          <p:sp>
            <p:nvSpPr>
              <p:cNvPr id="14367" name="Text Box 23"/>
              <p:cNvSpPr txBox="1">
                <a:spLocks noChangeArrowheads="1"/>
              </p:cNvSpPr>
              <p:nvPr/>
            </p:nvSpPr>
            <p:spPr bwMode="auto">
              <a:xfrm>
                <a:off x="7726488" y="1357370"/>
                <a:ext cx="130842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</a:t>
                </a:r>
              </a:p>
            </p:txBody>
          </p:sp>
          <p:sp>
            <p:nvSpPr>
              <p:cNvPr id="14368" name="Text Box 24"/>
              <p:cNvSpPr txBox="1">
                <a:spLocks noChangeArrowheads="1"/>
              </p:cNvSpPr>
              <p:nvPr/>
            </p:nvSpPr>
            <p:spPr bwMode="auto">
              <a:xfrm>
                <a:off x="7726488" y="1630438"/>
                <a:ext cx="1358118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</a:t>
                </a:r>
              </a:p>
            </p:txBody>
          </p:sp>
          <p:sp>
            <p:nvSpPr>
              <p:cNvPr id="14369" name="Text Box 25"/>
              <p:cNvSpPr txBox="1">
                <a:spLocks noChangeArrowheads="1"/>
              </p:cNvSpPr>
              <p:nvPr/>
            </p:nvSpPr>
            <p:spPr bwMode="auto">
              <a:xfrm>
                <a:off x="7726488" y="1905093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0" name="Text Box 26"/>
              <p:cNvSpPr txBox="1">
                <a:spLocks noChangeArrowheads="1"/>
              </p:cNvSpPr>
              <p:nvPr/>
            </p:nvSpPr>
            <p:spPr bwMode="auto">
              <a:xfrm>
                <a:off x="7726488" y="2179749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1" name="Text Box 27"/>
              <p:cNvSpPr txBox="1">
                <a:spLocks noChangeArrowheads="1"/>
              </p:cNvSpPr>
              <p:nvPr/>
            </p:nvSpPr>
            <p:spPr bwMode="auto">
              <a:xfrm>
                <a:off x="7726488" y="2454404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2" name="Text Box 28"/>
              <p:cNvSpPr txBox="1">
                <a:spLocks noChangeArrowheads="1"/>
              </p:cNvSpPr>
              <p:nvPr/>
            </p:nvSpPr>
            <p:spPr bwMode="auto">
              <a:xfrm>
                <a:off x="7726488" y="2729060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373" name="Text Box 30"/>
              <p:cNvSpPr txBox="1">
                <a:spLocks noChangeArrowheads="1"/>
              </p:cNvSpPr>
              <p:nvPr/>
            </p:nvSpPr>
            <p:spPr bwMode="auto">
              <a:xfrm>
                <a:off x="8367863" y="506876"/>
                <a:ext cx="550885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data</a:t>
                </a:r>
              </a:p>
            </p:txBody>
          </p:sp>
          <p:sp>
            <p:nvSpPr>
              <p:cNvPr id="14374" name="Line 31"/>
              <p:cNvSpPr>
                <a:spLocks noChangeShapeType="1"/>
              </p:cNvSpPr>
              <p:nvPr/>
            </p:nvSpPr>
            <p:spPr bwMode="auto">
              <a:xfrm>
                <a:off x="7702674" y="855686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Text Box 32"/>
              <p:cNvSpPr txBox="1">
                <a:spLocks noChangeArrowheads="1"/>
              </p:cNvSpPr>
              <p:nvPr/>
            </p:nvSpPr>
            <p:spPr bwMode="auto">
              <a:xfrm>
                <a:off x="7778877" y="495300"/>
                <a:ext cx="452456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tag</a:t>
                </a:r>
              </a:p>
            </p:txBody>
          </p:sp>
          <p:sp>
            <p:nvSpPr>
              <p:cNvPr id="14376" name="Text Box 33"/>
              <p:cNvSpPr txBox="1">
                <a:spLocks noChangeArrowheads="1"/>
              </p:cNvSpPr>
              <p:nvPr/>
            </p:nvSpPr>
            <p:spPr bwMode="auto">
              <a:xfrm>
                <a:off x="7359760" y="803295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377" name="Text Box 34"/>
              <p:cNvSpPr txBox="1">
                <a:spLocks noChangeArrowheads="1"/>
              </p:cNvSpPr>
              <p:nvPr/>
            </p:nvSpPr>
            <p:spPr bwMode="auto">
              <a:xfrm>
                <a:off x="7351823" y="1077951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78" name="Text Box 35"/>
              <p:cNvSpPr txBox="1">
                <a:spLocks noChangeArrowheads="1"/>
              </p:cNvSpPr>
              <p:nvPr/>
            </p:nvSpPr>
            <p:spPr bwMode="auto">
              <a:xfrm>
                <a:off x="7361348" y="1352606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79" name="Text Box 36"/>
              <p:cNvSpPr txBox="1">
                <a:spLocks noChangeArrowheads="1"/>
              </p:cNvSpPr>
              <p:nvPr/>
            </p:nvSpPr>
            <p:spPr bwMode="auto">
              <a:xfrm>
                <a:off x="7361348" y="1627263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0" name="Line 37"/>
              <p:cNvSpPr>
                <a:spLocks noChangeShapeType="1"/>
              </p:cNvSpPr>
              <p:nvPr/>
            </p:nvSpPr>
            <p:spPr bwMode="auto">
              <a:xfrm>
                <a:off x="8183706" y="858862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Text Box 38"/>
              <p:cNvSpPr txBox="1">
                <a:spLocks noChangeArrowheads="1"/>
              </p:cNvSpPr>
              <p:nvPr/>
            </p:nvSpPr>
            <p:spPr bwMode="auto">
              <a:xfrm>
                <a:off x="7231168" y="495300"/>
                <a:ext cx="59216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valid</a:t>
                </a:r>
              </a:p>
            </p:txBody>
          </p:sp>
          <p:sp>
            <p:nvSpPr>
              <p:cNvPr id="14382" name="Text Box 39"/>
              <p:cNvSpPr txBox="1">
                <a:spLocks noChangeArrowheads="1"/>
              </p:cNvSpPr>
              <p:nvPr/>
            </p:nvSpPr>
            <p:spPr bwMode="auto">
              <a:xfrm>
                <a:off x="7369285" y="192573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3" name="Text Box 40"/>
              <p:cNvSpPr txBox="1">
                <a:spLocks noChangeArrowheads="1"/>
              </p:cNvSpPr>
              <p:nvPr/>
            </p:nvSpPr>
            <p:spPr bwMode="auto">
              <a:xfrm>
                <a:off x="7361348" y="220038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4" name="Text Box 41"/>
              <p:cNvSpPr txBox="1">
                <a:spLocks noChangeArrowheads="1"/>
              </p:cNvSpPr>
              <p:nvPr/>
            </p:nvSpPr>
            <p:spPr bwMode="auto">
              <a:xfrm>
                <a:off x="7370873" y="247504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5" name="Text Box 42"/>
              <p:cNvSpPr txBox="1">
                <a:spLocks noChangeArrowheads="1"/>
              </p:cNvSpPr>
              <p:nvPr/>
            </p:nvSpPr>
            <p:spPr bwMode="auto">
              <a:xfrm>
                <a:off x="7370873" y="274969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386" name="Text Box 43"/>
              <p:cNvSpPr txBox="1">
                <a:spLocks noChangeArrowheads="1"/>
              </p:cNvSpPr>
              <p:nvPr/>
            </p:nvSpPr>
            <p:spPr bwMode="auto">
              <a:xfrm>
                <a:off x="7809041" y="800120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387" name="Text Box 44"/>
              <p:cNvSpPr txBox="1">
                <a:spLocks noChangeArrowheads="1"/>
              </p:cNvSpPr>
              <p:nvPr/>
            </p:nvSpPr>
            <p:spPr bwMode="auto">
              <a:xfrm>
                <a:off x="7801103" y="1103353"/>
                <a:ext cx="284040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388" name="Text Box 45"/>
              <p:cNvSpPr txBox="1">
                <a:spLocks noChangeArrowheads="1"/>
              </p:cNvSpPr>
              <p:nvPr/>
            </p:nvSpPr>
            <p:spPr bwMode="auto">
              <a:xfrm>
                <a:off x="7810628" y="1378008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89" name="Text Box 46"/>
              <p:cNvSpPr txBox="1">
                <a:spLocks noChangeArrowheads="1"/>
              </p:cNvSpPr>
              <p:nvPr/>
            </p:nvSpPr>
            <p:spPr bwMode="auto">
              <a:xfrm>
                <a:off x="7810628" y="1652664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0" name="Text Box 47"/>
              <p:cNvSpPr txBox="1">
                <a:spLocks noChangeArrowheads="1"/>
              </p:cNvSpPr>
              <p:nvPr/>
            </p:nvSpPr>
            <p:spPr bwMode="auto">
              <a:xfrm>
                <a:off x="7818566" y="1922557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1" name="Text Box 48"/>
              <p:cNvSpPr txBox="1">
                <a:spLocks noChangeArrowheads="1"/>
              </p:cNvSpPr>
              <p:nvPr/>
            </p:nvSpPr>
            <p:spPr bwMode="auto">
              <a:xfrm>
                <a:off x="7818566" y="2201975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2" name="Text Box 49"/>
              <p:cNvSpPr txBox="1">
                <a:spLocks noChangeArrowheads="1"/>
              </p:cNvSpPr>
              <p:nvPr/>
            </p:nvSpPr>
            <p:spPr bwMode="auto">
              <a:xfrm>
                <a:off x="7818566" y="2414714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393" name="Text Box 50"/>
              <p:cNvSpPr txBox="1">
                <a:spLocks noChangeArrowheads="1"/>
              </p:cNvSpPr>
              <p:nvPr/>
            </p:nvSpPr>
            <p:spPr bwMode="auto">
              <a:xfrm>
                <a:off x="7818566" y="2749698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cxnSp>
            <p:nvCxnSpPr>
              <p:cNvPr id="218" name="Straight Connector 217"/>
              <p:cNvCxnSpPr/>
              <p:nvPr/>
            </p:nvCxnSpPr>
            <p:spPr bwMode="auto">
              <a:xfrm rot="5400000">
                <a:off x="8461399" y="857282"/>
                <a:ext cx="190513" cy="1523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 bwMode="auto">
              <a:xfrm rot="5400000">
                <a:off x="8537595" y="1178034"/>
                <a:ext cx="190513" cy="1523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97" name="TextBox 223"/>
              <p:cNvSpPr txBox="1">
                <a:spLocks noChangeArrowheads="1"/>
              </p:cNvSpPr>
              <p:nvPr/>
            </p:nvSpPr>
            <p:spPr bwMode="auto">
              <a:xfrm>
                <a:off x="7395623" y="3197601"/>
                <a:ext cx="1701359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>
                    <a:solidFill>
                      <a:srgbClr val="0000FF"/>
                    </a:solidFill>
                  </a:rPr>
                  <a:t>Access location 3</a:t>
                </a:r>
              </a:p>
            </p:txBody>
          </p:sp>
        </p:grpSp>
      </p:grp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887003" y="5257576"/>
            <a:ext cx="7589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/>
              <a:t>Cache occupancy if we switch index and tag is</a:t>
            </a:r>
          </a:p>
          <a:p>
            <a:pPr algn="ctr" eaLnBrk="1" hangingPunct="1"/>
            <a:r>
              <a:rPr lang="en-US" sz="2800" dirty="0"/>
              <a:t>BAD!!  </a:t>
            </a:r>
            <a:r>
              <a:rPr lang="en-US" sz="2800" dirty="0">
                <a:sym typeface="Wingdings"/>
              </a:rPr>
              <a:t> </a:t>
            </a:r>
            <a:r>
              <a:rPr lang="en-US" sz="2800" dirty="0">
                <a:solidFill>
                  <a:srgbClr val="FF2929"/>
                </a:solidFill>
                <a:sym typeface="Wingdings"/>
              </a:rPr>
              <a:t>loss of spatial locality</a:t>
            </a:r>
            <a:endParaRPr lang="en-US" sz="2800" dirty="0">
              <a:solidFill>
                <a:srgbClr val="FF2929"/>
              </a:solidFill>
            </a:endParaRPr>
          </a:p>
        </p:txBody>
      </p:sp>
      <p:grpSp>
        <p:nvGrpSpPr>
          <p:cNvPr id="6" name="Group 207"/>
          <p:cNvGrpSpPr>
            <a:grpSpLocks/>
          </p:cNvGrpSpPr>
          <p:nvPr/>
        </p:nvGrpSpPr>
        <p:grpSpPr bwMode="auto">
          <a:xfrm>
            <a:off x="212855" y="2238372"/>
            <a:ext cx="8887618" cy="2227410"/>
            <a:chOff x="218282" y="803295"/>
            <a:chExt cx="8887618" cy="2227410"/>
          </a:xfrm>
        </p:grpSpPr>
        <p:cxnSp>
          <p:nvCxnSpPr>
            <p:cNvPr id="207" name="Straight Connector 206"/>
            <p:cNvCxnSpPr/>
            <p:nvPr/>
          </p:nvCxnSpPr>
          <p:spPr>
            <a:xfrm flipV="1">
              <a:off x="360363" y="803295"/>
              <a:ext cx="8745537" cy="2227410"/>
            </a:xfrm>
            <a:prstGeom prst="line">
              <a:avLst/>
            </a:prstGeom>
            <a:ln w="28575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14503" idx="0"/>
            </p:cNvCxnSpPr>
            <p:nvPr/>
          </p:nvCxnSpPr>
          <p:spPr>
            <a:xfrm>
              <a:off x="218282" y="819171"/>
              <a:ext cx="8879853" cy="2211534"/>
            </a:xfrm>
            <a:prstGeom prst="line">
              <a:avLst/>
            </a:prstGeom>
            <a:ln w="28575" cmpd="sng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first, tag last?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72937" y="1930377"/>
            <a:ext cx="2117550" cy="3009900"/>
            <a:chOff x="4672937" y="1930377"/>
            <a:chExt cx="2117550" cy="3009900"/>
          </a:xfrm>
        </p:grpSpPr>
        <p:sp>
          <p:nvSpPr>
            <p:cNvPr id="216" name="Rectangle 215"/>
            <p:cNvSpPr/>
            <p:nvPr/>
          </p:nvSpPr>
          <p:spPr bwMode="auto">
            <a:xfrm>
              <a:off x="5372577" y="2542001"/>
              <a:ext cx="467076" cy="266700"/>
            </a:xfrm>
            <a:prstGeom prst="rect">
              <a:avLst/>
            </a:prstGeom>
            <a:solidFill>
              <a:schemeClr val="accent6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4947574" y="2548676"/>
              <a:ext cx="419101" cy="266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grpSp>
          <p:nvGrpSpPr>
            <p:cNvPr id="4" name="Group 211"/>
            <p:cNvGrpSpPr>
              <a:grpSpLocks/>
            </p:cNvGrpSpPr>
            <p:nvPr/>
          </p:nvGrpSpPr>
          <p:grpSpPr bwMode="auto">
            <a:xfrm>
              <a:off x="4672937" y="1930377"/>
              <a:ext cx="2117550" cy="3009900"/>
              <a:chOff x="4678143" y="495300"/>
              <a:chExt cx="2117810" cy="3010098"/>
            </a:xfrm>
          </p:grpSpPr>
          <p:sp>
            <p:nvSpPr>
              <p:cNvPr id="14432" name="Line 37"/>
              <p:cNvSpPr>
                <a:spLocks noChangeShapeType="1"/>
              </p:cNvSpPr>
              <p:nvPr/>
            </p:nvSpPr>
            <p:spPr bwMode="auto">
              <a:xfrm>
                <a:off x="5845002" y="858862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 bwMode="auto">
              <a:xfrm>
                <a:off x="5867326" y="838223"/>
                <a:ext cx="914512" cy="26671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31" name="Rectangle 230"/>
              <p:cNvSpPr/>
              <p:nvPr/>
            </p:nvSpPr>
            <p:spPr bwMode="auto">
              <a:xfrm>
                <a:off x="5371965" y="838223"/>
                <a:ext cx="495361" cy="26671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228" name="Rectangle 227"/>
              <p:cNvSpPr/>
              <p:nvPr/>
            </p:nvSpPr>
            <p:spPr bwMode="auto">
              <a:xfrm>
                <a:off x="4952814" y="838223"/>
                <a:ext cx="419152" cy="2667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14401" name="Rectangle 5"/>
              <p:cNvSpPr>
                <a:spLocks noChangeArrowheads="1"/>
              </p:cNvSpPr>
              <p:nvPr/>
            </p:nvSpPr>
            <p:spPr bwMode="auto">
              <a:xfrm>
                <a:off x="4930566" y="83822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2" name="Text Box 6"/>
              <p:cNvSpPr txBox="1">
                <a:spLocks noChangeArrowheads="1"/>
              </p:cNvSpPr>
              <p:nvPr/>
            </p:nvSpPr>
            <p:spPr bwMode="auto">
              <a:xfrm>
                <a:off x="4678143" y="82234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03" name="Rectangle 7"/>
              <p:cNvSpPr>
                <a:spLocks noChangeArrowheads="1"/>
              </p:cNvSpPr>
              <p:nvPr/>
            </p:nvSpPr>
            <p:spPr bwMode="auto">
              <a:xfrm>
                <a:off x="4930566" y="111287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4" name="Text Box 8"/>
              <p:cNvSpPr txBox="1">
                <a:spLocks noChangeArrowheads="1"/>
              </p:cNvSpPr>
              <p:nvPr/>
            </p:nvSpPr>
            <p:spPr bwMode="auto">
              <a:xfrm>
                <a:off x="4678143" y="109700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1</a:t>
                </a:r>
              </a:p>
            </p:txBody>
          </p:sp>
          <p:sp>
            <p:nvSpPr>
              <p:cNvPr id="14405" name="Rectangle 9"/>
              <p:cNvSpPr>
                <a:spLocks noChangeArrowheads="1"/>
              </p:cNvSpPr>
              <p:nvPr/>
            </p:nvSpPr>
            <p:spPr bwMode="auto">
              <a:xfrm>
                <a:off x="4930566" y="138753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6" name="Text Box 10"/>
              <p:cNvSpPr txBox="1">
                <a:spLocks noChangeArrowheads="1"/>
              </p:cNvSpPr>
              <p:nvPr/>
            </p:nvSpPr>
            <p:spPr bwMode="auto">
              <a:xfrm>
                <a:off x="4678143" y="137165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2</a:t>
                </a:r>
              </a:p>
            </p:txBody>
          </p:sp>
          <p:sp>
            <p:nvSpPr>
              <p:cNvPr id="14407" name="Rectangle 11"/>
              <p:cNvSpPr>
                <a:spLocks noChangeArrowheads="1"/>
              </p:cNvSpPr>
              <p:nvPr/>
            </p:nvSpPr>
            <p:spPr bwMode="auto">
              <a:xfrm>
                <a:off x="4930566" y="1662190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08" name="Text Box 12"/>
              <p:cNvSpPr txBox="1">
                <a:spLocks noChangeArrowheads="1"/>
              </p:cNvSpPr>
              <p:nvPr/>
            </p:nvSpPr>
            <p:spPr bwMode="auto">
              <a:xfrm>
                <a:off x="4678143" y="1646314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3</a:t>
                </a:r>
              </a:p>
            </p:txBody>
          </p:sp>
          <p:sp>
            <p:nvSpPr>
              <p:cNvPr id="14409" name="Rectangle 13"/>
              <p:cNvSpPr>
                <a:spLocks noChangeArrowheads="1"/>
              </p:cNvSpPr>
              <p:nvPr/>
            </p:nvSpPr>
            <p:spPr bwMode="auto">
              <a:xfrm>
                <a:off x="4930566" y="1935258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0" name="Text Box 14"/>
              <p:cNvSpPr txBox="1">
                <a:spLocks noChangeArrowheads="1"/>
              </p:cNvSpPr>
              <p:nvPr/>
            </p:nvSpPr>
            <p:spPr bwMode="auto">
              <a:xfrm>
                <a:off x="4678143" y="191938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4</a:t>
                </a:r>
              </a:p>
            </p:txBody>
          </p:sp>
          <p:sp>
            <p:nvSpPr>
              <p:cNvPr id="14411" name="Rectangle 15"/>
              <p:cNvSpPr>
                <a:spLocks noChangeArrowheads="1"/>
              </p:cNvSpPr>
              <p:nvPr/>
            </p:nvSpPr>
            <p:spPr bwMode="auto">
              <a:xfrm>
                <a:off x="4930566" y="2209913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2" name="Text Box 16"/>
              <p:cNvSpPr txBox="1">
                <a:spLocks noChangeArrowheads="1"/>
              </p:cNvSpPr>
              <p:nvPr/>
            </p:nvSpPr>
            <p:spPr bwMode="auto">
              <a:xfrm>
                <a:off x="4678143" y="219403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5</a:t>
                </a:r>
              </a:p>
            </p:txBody>
          </p:sp>
          <p:sp>
            <p:nvSpPr>
              <p:cNvPr id="14413" name="Rectangle 17"/>
              <p:cNvSpPr>
                <a:spLocks noChangeArrowheads="1"/>
              </p:cNvSpPr>
              <p:nvPr/>
            </p:nvSpPr>
            <p:spPr bwMode="auto">
              <a:xfrm>
                <a:off x="4930566" y="2484569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4" name="Text Box 18"/>
              <p:cNvSpPr txBox="1">
                <a:spLocks noChangeArrowheads="1"/>
              </p:cNvSpPr>
              <p:nvPr/>
            </p:nvSpPr>
            <p:spPr bwMode="auto">
              <a:xfrm>
                <a:off x="4678143" y="246869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6</a:t>
                </a:r>
              </a:p>
            </p:txBody>
          </p:sp>
          <p:sp>
            <p:nvSpPr>
              <p:cNvPr id="14415" name="Rectangle 19"/>
              <p:cNvSpPr>
                <a:spLocks noChangeArrowheads="1"/>
              </p:cNvSpPr>
              <p:nvPr/>
            </p:nvSpPr>
            <p:spPr bwMode="auto">
              <a:xfrm>
                <a:off x="4930566" y="2759224"/>
                <a:ext cx="1828873" cy="274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416" name="Text Box 20"/>
              <p:cNvSpPr txBox="1">
                <a:spLocks noChangeArrowheads="1"/>
              </p:cNvSpPr>
              <p:nvPr/>
            </p:nvSpPr>
            <p:spPr bwMode="auto">
              <a:xfrm>
                <a:off x="4678143" y="274334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7</a:t>
                </a:r>
              </a:p>
            </p:txBody>
          </p:sp>
          <p:sp>
            <p:nvSpPr>
              <p:cNvPr id="14417" name="Text Box 21"/>
              <p:cNvSpPr txBox="1">
                <a:spLocks noChangeArrowheads="1"/>
              </p:cNvSpPr>
              <p:nvPr/>
            </p:nvSpPr>
            <p:spPr bwMode="auto">
              <a:xfrm>
                <a:off x="5280234" y="803295"/>
                <a:ext cx="1342262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            </a:t>
                </a:r>
                <a:r>
                  <a:rPr lang="en-US" sz="1400" b="1" dirty="0" err="1">
                    <a:solidFill>
                      <a:schemeClr val="bg1"/>
                    </a:solidFill>
                  </a:rPr>
                  <a:t>loc</a:t>
                </a:r>
                <a:r>
                  <a:rPr lang="en-US" sz="1400" b="1" dirty="0">
                    <a:solidFill>
                      <a:schemeClr val="bg1"/>
                    </a:solidFill>
                  </a:rPr>
                  <a:t> 0 1</a:t>
                </a:r>
                <a:r>
                  <a:rPr lang="en-US" sz="1400" b="1" dirty="0"/>
                  <a:t>  </a:t>
                </a:r>
              </a:p>
            </p:txBody>
          </p:sp>
          <p:sp>
            <p:nvSpPr>
              <p:cNvPr id="14419" name="Text Box 23"/>
              <p:cNvSpPr txBox="1">
                <a:spLocks noChangeArrowheads="1"/>
              </p:cNvSpPr>
              <p:nvPr/>
            </p:nvSpPr>
            <p:spPr bwMode="auto">
              <a:xfrm>
                <a:off x="5387784" y="1357370"/>
                <a:ext cx="130842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</a:t>
                </a:r>
              </a:p>
            </p:txBody>
          </p:sp>
          <p:sp>
            <p:nvSpPr>
              <p:cNvPr id="14420" name="Text Box 24"/>
              <p:cNvSpPr txBox="1">
                <a:spLocks noChangeArrowheads="1"/>
              </p:cNvSpPr>
              <p:nvPr/>
            </p:nvSpPr>
            <p:spPr bwMode="auto">
              <a:xfrm>
                <a:off x="5387784" y="1630438"/>
                <a:ext cx="1358118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</a:t>
                </a:r>
              </a:p>
            </p:txBody>
          </p:sp>
          <p:sp>
            <p:nvSpPr>
              <p:cNvPr id="14421" name="Text Box 25"/>
              <p:cNvSpPr txBox="1">
                <a:spLocks noChangeArrowheads="1"/>
              </p:cNvSpPr>
              <p:nvPr/>
            </p:nvSpPr>
            <p:spPr bwMode="auto">
              <a:xfrm>
                <a:off x="5387784" y="1905093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2" name="Text Box 26"/>
              <p:cNvSpPr txBox="1">
                <a:spLocks noChangeArrowheads="1"/>
              </p:cNvSpPr>
              <p:nvPr/>
            </p:nvSpPr>
            <p:spPr bwMode="auto">
              <a:xfrm>
                <a:off x="5387784" y="2179749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3" name="Text Box 27"/>
              <p:cNvSpPr txBox="1">
                <a:spLocks noChangeArrowheads="1"/>
              </p:cNvSpPr>
              <p:nvPr/>
            </p:nvSpPr>
            <p:spPr bwMode="auto">
              <a:xfrm>
                <a:off x="5387784" y="2454404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4" name="Text Box 28"/>
              <p:cNvSpPr txBox="1">
                <a:spLocks noChangeArrowheads="1"/>
              </p:cNvSpPr>
              <p:nvPr/>
            </p:nvSpPr>
            <p:spPr bwMode="auto">
              <a:xfrm>
                <a:off x="5387784" y="2729060"/>
                <a:ext cx="1408169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           empty   </a:t>
                </a:r>
              </a:p>
            </p:txBody>
          </p:sp>
          <p:sp>
            <p:nvSpPr>
              <p:cNvPr id="14425" name="Text Box 30"/>
              <p:cNvSpPr txBox="1">
                <a:spLocks noChangeArrowheads="1"/>
              </p:cNvSpPr>
              <p:nvPr/>
            </p:nvSpPr>
            <p:spPr bwMode="auto">
              <a:xfrm>
                <a:off x="6029160" y="495300"/>
                <a:ext cx="550885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data</a:t>
                </a:r>
              </a:p>
            </p:txBody>
          </p:sp>
          <p:sp>
            <p:nvSpPr>
              <p:cNvPr id="14426" name="Line 31"/>
              <p:cNvSpPr>
                <a:spLocks noChangeShapeType="1"/>
              </p:cNvSpPr>
              <p:nvPr/>
            </p:nvSpPr>
            <p:spPr bwMode="auto">
              <a:xfrm>
                <a:off x="5363970" y="855686"/>
                <a:ext cx="0" cy="2195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7" name="Text Box 32"/>
              <p:cNvSpPr txBox="1">
                <a:spLocks noChangeArrowheads="1"/>
              </p:cNvSpPr>
              <p:nvPr/>
            </p:nvSpPr>
            <p:spPr bwMode="auto">
              <a:xfrm>
                <a:off x="5440173" y="495300"/>
                <a:ext cx="452456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tag</a:t>
                </a:r>
              </a:p>
            </p:txBody>
          </p:sp>
          <p:sp>
            <p:nvSpPr>
              <p:cNvPr id="14428" name="Text Box 33"/>
              <p:cNvSpPr txBox="1">
                <a:spLocks noChangeArrowheads="1"/>
              </p:cNvSpPr>
              <p:nvPr/>
            </p:nvSpPr>
            <p:spPr bwMode="auto">
              <a:xfrm>
                <a:off x="5021057" y="803295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429" name="Text Box 34"/>
              <p:cNvSpPr txBox="1">
                <a:spLocks noChangeArrowheads="1"/>
              </p:cNvSpPr>
              <p:nvPr/>
            </p:nvSpPr>
            <p:spPr bwMode="auto">
              <a:xfrm>
                <a:off x="5013119" y="1077951"/>
                <a:ext cx="284550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430" name="Text Box 35"/>
              <p:cNvSpPr txBox="1">
                <a:spLocks noChangeArrowheads="1"/>
              </p:cNvSpPr>
              <p:nvPr/>
            </p:nvSpPr>
            <p:spPr bwMode="auto">
              <a:xfrm>
                <a:off x="5022645" y="1352606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1" name="Text Box 36"/>
              <p:cNvSpPr txBox="1">
                <a:spLocks noChangeArrowheads="1"/>
              </p:cNvSpPr>
              <p:nvPr/>
            </p:nvSpPr>
            <p:spPr bwMode="auto">
              <a:xfrm>
                <a:off x="5022645" y="1627263"/>
                <a:ext cx="2840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3" name="Text Box 38"/>
              <p:cNvSpPr txBox="1">
                <a:spLocks noChangeArrowheads="1"/>
              </p:cNvSpPr>
              <p:nvPr/>
            </p:nvSpPr>
            <p:spPr bwMode="auto">
              <a:xfrm>
                <a:off x="4892464" y="495300"/>
                <a:ext cx="59216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valid</a:t>
                </a:r>
              </a:p>
            </p:txBody>
          </p:sp>
          <p:sp>
            <p:nvSpPr>
              <p:cNvPr id="14434" name="Text Box 39"/>
              <p:cNvSpPr txBox="1">
                <a:spLocks noChangeArrowheads="1"/>
              </p:cNvSpPr>
              <p:nvPr/>
            </p:nvSpPr>
            <p:spPr bwMode="auto">
              <a:xfrm>
                <a:off x="5030582" y="1925732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5" name="Text Box 40"/>
              <p:cNvSpPr txBox="1">
                <a:spLocks noChangeArrowheads="1"/>
              </p:cNvSpPr>
              <p:nvPr/>
            </p:nvSpPr>
            <p:spPr bwMode="auto">
              <a:xfrm>
                <a:off x="5022645" y="2200387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6" name="Text Box 41"/>
              <p:cNvSpPr txBox="1">
                <a:spLocks noChangeArrowheads="1"/>
              </p:cNvSpPr>
              <p:nvPr/>
            </p:nvSpPr>
            <p:spPr bwMode="auto">
              <a:xfrm>
                <a:off x="5032170" y="2475043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7" name="Text Box 42"/>
              <p:cNvSpPr txBox="1">
                <a:spLocks noChangeArrowheads="1"/>
              </p:cNvSpPr>
              <p:nvPr/>
            </p:nvSpPr>
            <p:spPr bwMode="auto">
              <a:xfrm>
                <a:off x="5032170" y="2749698"/>
                <a:ext cx="284174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0</a:t>
                </a:r>
              </a:p>
            </p:txBody>
          </p:sp>
          <p:sp>
            <p:nvSpPr>
              <p:cNvPr id="14438" name="Text Box 43"/>
              <p:cNvSpPr txBox="1">
                <a:spLocks noChangeArrowheads="1"/>
              </p:cNvSpPr>
              <p:nvPr/>
            </p:nvSpPr>
            <p:spPr bwMode="auto">
              <a:xfrm>
                <a:off x="5470337" y="800120"/>
                <a:ext cx="284087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1</a:t>
                </a:r>
              </a:p>
            </p:txBody>
          </p:sp>
          <p:sp>
            <p:nvSpPr>
              <p:cNvPr id="14439" name="Text Box 44"/>
              <p:cNvSpPr txBox="1">
                <a:spLocks noChangeArrowheads="1"/>
              </p:cNvSpPr>
              <p:nvPr/>
            </p:nvSpPr>
            <p:spPr bwMode="auto">
              <a:xfrm>
                <a:off x="5462399" y="1103353"/>
                <a:ext cx="284550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/>
                  <a:t>0</a:t>
                </a:r>
              </a:p>
            </p:txBody>
          </p:sp>
          <p:sp>
            <p:nvSpPr>
              <p:cNvPr id="14440" name="Text Box 45"/>
              <p:cNvSpPr txBox="1">
                <a:spLocks noChangeArrowheads="1"/>
              </p:cNvSpPr>
              <p:nvPr/>
            </p:nvSpPr>
            <p:spPr bwMode="auto">
              <a:xfrm>
                <a:off x="5471925" y="1378008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1" name="Text Box 46"/>
              <p:cNvSpPr txBox="1">
                <a:spLocks noChangeArrowheads="1"/>
              </p:cNvSpPr>
              <p:nvPr/>
            </p:nvSpPr>
            <p:spPr bwMode="auto">
              <a:xfrm>
                <a:off x="5471925" y="1652664"/>
                <a:ext cx="304904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2" name="Text Box 47"/>
              <p:cNvSpPr txBox="1">
                <a:spLocks noChangeArrowheads="1"/>
              </p:cNvSpPr>
              <p:nvPr/>
            </p:nvSpPr>
            <p:spPr bwMode="auto">
              <a:xfrm>
                <a:off x="5479863" y="1922557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3" name="Text Box 48"/>
              <p:cNvSpPr txBox="1">
                <a:spLocks noChangeArrowheads="1"/>
              </p:cNvSpPr>
              <p:nvPr/>
            </p:nvSpPr>
            <p:spPr bwMode="auto">
              <a:xfrm>
                <a:off x="5479863" y="2201975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4" name="Text Box 49"/>
              <p:cNvSpPr txBox="1">
                <a:spLocks noChangeArrowheads="1"/>
              </p:cNvSpPr>
              <p:nvPr/>
            </p:nvSpPr>
            <p:spPr bwMode="auto">
              <a:xfrm>
                <a:off x="5479863" y="2414714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sp>
            <p:nvSpPr>
              <p:cNvPr id="14445" name="Text Box 50"/>
              <p:cNvSpPr txBox="1">
                <a:spLocks noChangeArrowheads="1"/>
              </p:cNvSpPr>
              <p:nvPr/>
            </p:nvSpPr>
            <p:spPr bwMode="auto">
              <a:xfrm>
                <a:off x="5479863" y="2749698"/>
                <a:ext cx="304812" cy="307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/>
                  <a:t>X</a:t>
                </a:r>
              </a:p>
            </p:txBody>
          </p:sp>
          <p:cxnSp>
            <p:nvCxnSpPr>
              <p:cNvPr id="169" name="Straight Connector 168"/>
              <p:cNvCxnSpPr/>
              <p:nvPr/>
            </p:nvCxnSpPr>
            <p:spPr bwMode="auto">
              <a:xfrm rot="5400000">
                <a:off x="6213449" y="857269"/>
                <a:ext cx="190513" cy="15241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48" name="TextBox 222"/>
              <p:cNvSpPr txBox="1">
                <a:spLocks noChangeArrowheads="1"/>
              </p:cNvSpPr>
              <p:nvPr/>
            </p:nvSpPr>
            <p:spPr bwMode="auto">
              <a:xfrm>
                <a:off x="5034446" y="3197601"/>
                <a:ext cx="1694763" cy="307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b="1" dirty="0">
                    <a:solidFill>
                      <a:srgbClr val="0000FF"/>
                    </a:solidFill>
                  </a:rPr>
                  <a:t>Access location 2</a:t>
                </a:r>
              </a:p>
            </p:txBody>
          </p:sp>
        </p:grpSp>
        <p:sp>
          <p:nvSpPr>
            <p:cNvPr id="217" name="Rectangle 216"/>
            <p:cNvSpPr/>
            <p:nvPr/>
          </p:nvSpPr>
          <p:spPr bwMode="auto">
            <a:xfrm>
              <a:off x="5858515" y="2541020"/>
              <a:ext cx="914400" cy="2667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b="1" dirty="0" err="1">
                  <a:latin typeface="Arial"/>
                  <a:cs typeface="Arial"/>
                </a:rPr>
                <a:t>loc</a:t>
              </a:r>
              <a:r>
                <a:rPr lang="en-US" sz="1400" b="1" dirty="0">
                  <a:latin typeface="Arial"/>
                  <a:cs typeface="Arial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3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6387" name="Text Box 8"/>
          <p:cNvSpPr>
            <a:spLocks noGrp="1" noChangeArrowheads="1"/>
          </p:cNvSpPr>
          <p:nvPr>
            <p:ph type="body" idx="1"/>
          </p:nvPr>
        </p:nvSpPr>
        <p:spPr>
          <a:xfrm>
            <a:off x="198502" y="1800086"/>
            <a:ext cx="4610880" cy="5057914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Let us consider the design of a direct-mapped cache for a realistic memory system.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Assume that the CPU generates a 32-bit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byte-addressable </a:t>
            </a:r>
            <a:r>
              <a:rPr lang="en-US" sz="2400" dirty="0">
                <a:latin typeface="Arial" charset="0"/>
                <a:cs typeface="Arial" charset="0"/>
              </a:rPr>
              <a:t>memory address.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Each memory word contains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4 bytes</a:t>
            </a:r>
            <a:r>
              <a:rPr lang="en-US" sz="2400" dirty="0">
                <a:latin typeface="Arial" charset="0"/>
                <a:cs typeface="Arial" charset="0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A memory access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brings</a:t>
            </a:r>
            <a:r>
              <a:rPr lang="en-US" sz="2400" dirty="0">
                <a:latin typeface="Arial" charset="0"/>
                <a:cs typeface="Arial" charset="0"/>
              </a:rPr>
              <a:t> in a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full word </a:t>
            </a:r>
            <a:r>
              <a:rPr lang="en-US" sz="2400" dirty="0">
                <a:latin typeface="Arial" charset="0"/>
                <a:cs typeface="Arial" charset="0"/>
              </a:rPr>
              <a:t>into the cache.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The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direct-mapped </a:t>
            </a:r>
            <a:r>
              <a:rPr lang="en-US" sz="2400" dirty="0">
                <a:latin typeface="Arial" charset="0"/>
                <a:cs typeface="Arial" charset="0"/>
              </a:rPr>
              <a:t>cache is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64K bytes </a:t>
            </a:r>
            <a:r>
              <a:rPr lang="en-US" sz="2400" dirty="0">
                <a:latin typeface="Arial" charset="0"/>
                <a:cs typeface="Arial" charset="0"/>
              </a:rPr>
              <a:t>in size (this is the amount of data that can be stored in the cache), with each cache entry containing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one word </a:t>
            </a:r>
            <a:r>
              <a:rPr lang="en-US" sz="2400" dirty="0">
                <a:latin typeface="Arial" charset="0"/>
                <a:cs typeface="Arial" charset="0"/>
              </a:rPr>
              <a:t>of data. 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Compute the </a:t>
            </a:r>
            <a:r>
              <a:rPr lang="en-US" sz="2400" dirty="0">
                <a:solidFill>
                  <a:srgbClr val="FF2929"/>
                </a:solidFill>
                <a:latin typeface="Arial" charset="0"/>
                <a:cs typeface="Arial" charset="0"/>
              </a:rPr>
              <a:t>additional storage space </a:t>
            </a:r>
            <a:r>
              <a:rPr lang="en-US" sz="2400" dirty="0">
                <a:latin typeface="Arial" charset="0"/>
                <a:cs typeface="Arial" charset="0"/>
              </a:rPr>
              <a:t>needed for the valid bits and the tag fields of the cache.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5591" y="2011489"/>
            <a:ext cx="87486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</a:t>
            </a:r>
          </a:p>
          <a:p>
            <a:pPr algn="ctr" eaLnBrk="1" hangingPunct="1"/>
            <a:r>
              <a:rPr lang="en-US" sz="1400" b="1" dirty="0"/>
              <a:t>Tag 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80186" y="1952751"/>
            <a:ext cx="900274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986841" y="2011489"/>
            <a:ext cx="10096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Index      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80461" y="1952751"/>
            <a:ext cx="1116074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09382" y="2537927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31         17 16                2 1      0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97089" y="1954391"/>
            <a:ext cx="552111" cy="639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="1" dirty="0"/>
              <a:t>Byte </a:t>
            </a:r>
          </a:p>
          <a:p>
            <a:r>
              <a:rPr lang="en-US" sz="1400" b="1" dirty="0"/>
              <a:t>offs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9696" y="3385869"/>
            <a:ext cx="251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V     Tag             Data         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37938" y="5902633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49   48   32 31                       0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49697" y="6131239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 -1-     -16-                -32-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4746" y="2690327"/>
            <a:ext cx="291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66FF"/>
                </a:solidFill>
              </a:rPr>
              <a:t>      -16-              -14-           -2-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05590" y="1672935"/>
            <a:ext cx="254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Memory address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703552" y="4444619"/>
            <a:ext cx="302039" cy="12228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4721490" y="3362405"/>
            <a:ext cx="302039" cy="9646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3529" y="3432956"/>
            <a:ext cx="1608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only </a:t>
            </a:r>
            <a:r>
              <a:rPr lang="en-US" sz="1600" dirty="0">
                <a:solidFill>
                  <a:srgbClr val="FF2929"/>
                </a:solidFill>
              </a:rPr>
              <a:t>word address </a:t>
            </a:r>
            <a:r>
              <a:rPr lang="en-US" sz="1600" dirty="0"/>
              <a:t>for lookup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5591" y="4503409"/>
            <a:ext cx="1602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 only real data</a:t>
            </a:r>
          </a:p>
          <a:p>
            <a:r>
              <a:rPr lang="en-US" sz="1600" dirty="0">
                <a:sym typeface="Wingdings"/>
              </a:rPr>
              <a:t> </a:t>
            </a:r>
            <a:r>
              <a:rPr lang="en-US" sz="1600" dirty="0"/>
              <a:t>64k/4=2</a:t>
            </a:r>
            <a:r>
              <a:rPr lang="en-US" sz="1600" baseline="30000" dirty="0"/>
              <a:t>14</a:t>
            </a:r>
            <a:r>
              <a:rPr lang="en-US" sz="1600" dirty="0"/>
              <a:t> rows in 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32009" y="3658179"/>
            <a:ext cx="2363535" cy="224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4703552" y="5819877"/>
            <a:ext cx="302039" cy="7647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29108" y="5913030"/>
            <a:ext cx="23263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Meta data </a:t>
            </a:r>
          </a:p>
          <a:p>
            <a:r>
              <a:rPr lang="en-US" sz="1600" dirty="0">
                <a:solidFill>
                  <a:srgbClr val="FF2929"/>
                </a:solidFill>
              </a:rPr>
              <a:t>(overhead)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7395" y="3182021"/>
            <a:ext cx="2543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2009" y="3660548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97088" y="3660548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49200" y="3660548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2929"/>
                </a:solidFill>
              </a:rPr>
              <a:t>4 bytes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32009" y="3947482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97088" y="3947482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49200" y="3947482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32009" y="4234416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7088" y="4234416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49200" y="4234416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32009" y="4521350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97088" y="4521350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49200" y="4521350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32009" y="4808284"/>
            <a:ext cx="364526" cy="80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97088" y="4808284"/>
            <a:ext cx="552111" cy="80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9200" y="4808284"/>
            <a:ext cx="1446344" cy="806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32009" y="5614407"/>
            <a:ext cx="364526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97088" y="5614407"/>
            <a:ext cx="552111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49200" y="5614407"/>
            <a:ext cx="1446344" cy="292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361555" y="3646614"/>
            <a:ext cx="235177" cy="2256019"/>
          </a:xfrm>
          <a:prstGeom prst="leftBrace">
            <a:avLst>
              <a:gd name="adj1" fmla="val 8333"/>
              <a:gd name="adj2" fmla="val 671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4" name="Left Brace 16383"/>
          <p:cNvSpPr/>
          <p:nvPr/>
        </p:nvSpPr>
        <p:spPr>
          <a:xfrm rot="16200000">
            <a:off x="5806188" y="1935327"/>
            <a:ext cx="364347" cy="2016350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TextBox 16384"/>
          <p:cNvSpPr txBox="1"/>
          <p:nvPr/>
        </p:nvSpPr>
        <p:spPr>
          <a:xfrm>
            <a:off x="5029108" y="3010316"/>
            <a:ext cx="196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366FF"/>
                </a:solidFill>
              </a:rPr>
              <a:t>Use for lookup</a:t>
            </a:r>
          </a:p>
        </p:txBody>
      </p:sp>
      <p:sp>
        <p:nvSpPr>
          <p:cNvPr id="16389" name="TextBox 16388"/>
          <p:cNvSpPr txBox="1"/>
          <p:nvPr/>
        </p:nvSpPr>
        <p:spPr>
          <a:xfrm>
            <a:off x="5986841" y="6497806"/>
            <a:ext cx="300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2</a:t>
            </a:r>
            <a:r>
              <a:rPr lang="en-US" baseline="30000" dirty="0">
                <a:solidFill>
                  <a:srgbClr val="008000"/>
                </a:solidFill>
              </a:rPr>
              <a:t>14</a:t>
            </a:r>
            <a:r>
              <a:rPr lang="en-US" dirty="0">
                <a:solidFill>
                  <a:srgbClr val="008000"/>
                </a:solidFill>
              </a:rPr>
              <a:t> * (1 + 16) bits additional</a:t>
            </a:r>
          </a:p>
        </p:txBody>
      </p:sp>
    </p:spTree>
    <p:extLst>
      <p:ext uri="{BB962C8B-B14F-4D97-AF65-F5344CB8AC3E}">
        <p14:creationId xmlns:p14="http://schemas.microsoft.com/office/powerpoint/2010/main" val="41615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/>
      <p:bldP spid="44" grpId="0"/>
      <p:bldP spid="45" grpId="0"/>
      <p:bldP spid="3" grpId="0" animBg="1"/>
      <p:bldP spid="12" grpId="0" animBg="1"/>
      <p:bldP spid="10" grpId="0"/>
      <p:bldP spid="14" grpId="0"/>
      <p:bldP spid="17" grpId="0" animBg="1"/>
      <p:bldP spid="18" grpId="0"/>
      <p:bldP spid="20" grpId="0" animBg="1"/>
      <p:bldP spid="16384" grpId="0" animBg="1"/>
      <p:bldP spid="16385" grpId="0"/>
      <p:bldP spid="1638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9" y="1745997"/>
            <a:ext cx="7608008" cy="157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350763"/>
            <a:ext cx="6832707" cy="511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address interpretation when single cache block contains multiple bytes</a:t>
            </a:r>
          </a:p>
        </p:txBody>
      </p:sp>
    </p:spTree>
    <p:extLst>
      <p:ext uri="{BB962C8B-B14F-4D97-AF65-F5344CB8AC3E}">
        <p14:creationId xmlns:p14="http://schemas.microsoft.com/office/powerpoint/2010/main" val="1252968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direct-mapped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445330"/>
          </a:xfrm>
        </p:spPr>
        <p:txBody>
          <a:bodyPr>
            <a:normAutofit/>
          </a:bodyPr>
          <a:lstStyle/>
          <a:p>
            <a:r>
              <a:rPr lang="en-US" dirty="0"/>
              <a:t>Has a many-to-one mapping between a memory location and a cache location</a:t>
            </a:r>
          </a:p>
          <a:p>
            <a:r>
              <a:rPr lang="en-US" dirty="0"/>
              <a:t>Allows a memory location to be en-cached wherever there is space in the cache</a:t>
            </a:r>
          </a:p>
          <a:p>
            <a:r>
              <a:rPr lang="en-US" dirty="0"/>
              <a:t>Is so-called because there is a directory associated with the contents of the cache</a:t>
            </a:r>
          </a:p>
          <a:p>
            <a:r>
              <a:rPr lang="en-US" dirty="0"/>
              <a:t>Is usually much smaller than any other type of cache organization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69,727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03263-661B-FD40-8264-AB9C67D8D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62DA872-A932-0D48-B252-19F559224749}"/>
              </a:ext>
            </a:extLst>
          </p:cNvPr>
          <p:cNvSpPr/>
          <p:nvPr/>
        </p:nvSpPr>
        <p:spPr>
          <a:xfrm>
            <a:off x="683172" y="2301766"/>
            <a:ext cx="725214" cy="367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 direct-mapped cache with a t-bit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1-bit </a:t>
            </a:r>
            <a:r>
              <a:rPr lang="en-US" dirty="0"/>
              <a:t>tag comparator for </a:t>
            </a:r>
            <a:r>
              <a:rPr lang="en-US" dirty="0">
                <a:solidFill>
                  <a:srgbClr val="FF2929"/>
                </a:solidFill>
              </a:rPr>
              <a:t>each</a:t>
            </a:r>
            <a:r>
              <a:rPr lang="en-US" dirty="0"/>
              <a:t> cache line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2929"/>
                </a:solidFill>
              </a:rPr>
              <a:t>t-bit </a:t>
            </a:r>
            <a:r>
              <a:rPr lang="en-US" dirty="0"/>
              <a:t>tag comparator for </a:t>
            </a:r>
            <a:r>
              <a:rPr lang="en-US" dirty="0">
                <a:solidFill>
                  <a:srgbClr val="FF2929"/>
                </a:solidFill>
              </a:rPr>
              <a:t>each </a:t>
            </a:r>
            <a:r>
              <a:rPr lang="en-US" dirty="0"/>
              <a:t>cache line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2929"/>
                </a:solidFill>
              </a:rPr>
              <a:t>1-bit </a:t>
            </a:r>
            <a:r>
              <a:rPr lang="en-US" dirty="0"/>
              <a:t>tag comparator for the </a:t>
            </a:r>
            <a:r>
              <a:rPr lang="en-US" dirty="0">
                <a:solidFill>
                  <a:srgbClr val="FF2929"/>
                </a:solidFill>
              </a:rPr>
              <a:t>entire </a:t>
            </a:r>
            <a:r>
              <a:rPr lang="en-US" dirty="0"/>
              <a:t>cache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2929"/>
                </a:solidFill>
              </a:rPr>
              <a:t>t-bit </a:t>
            </a:r>
            <a:r>
              <a:rPr lang="en-US" dirty="0"/>
              <a:t>tag comparator for the </a:t>
            </a:r>
            <a:r>
              <a:rPr lang="en-US" dirty="0">
                <a:solidFill>
                  <a:srgbClr val="FF2929"/>
                </a:solidFill>
              </a:rPr>
              <a:t>entire</a:t>
            </a:r>
            <a:r>
              <a:rPr lang="en-US" dirty="0"/>
              <a:t> cache</a:t>
            </a:r>
          </a:p>
          <a:p>
            <a:r>
              <a:rPr lang="en-US" dirty="0"/>
              <a:t>What is a comparator?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03393-CE0E-4D47-A03D-E8343B06E6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F71CCE2-D19A-6242-90E6-F7603E420ED3}"/>
              </a:ext>
            </a:extLst>
          </p:cNvPr>
          <p:cNvSpPr/>
          <p:nvPr/>
        </p:nvSpPr>
        <p:spPr>
          <a:xfrm>
            <a:off x="830317" y="3510456"/>
            <a:ext cx="809297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152400" y="2717800"/>
            <a:ext cx="8839200" cy="2387600"/>
            <a:chOff x="96" y="1712"/>
            <a:chExt cx="5568" cy="1504"/>
          </a:xfrm>
        </p:grpSpPr>
        <p:sp>
          <p:nvSpPr>
            <p:cNvPr id="18436" name="Text Box 3"/>
            <p:cNvSpPr txBox="1">
              <a:spLocks noChangeArrowheads="1"/>
            </p:cNvSpPr>
            <p:nvPr/>
          </p:nvSpPr>
          <p:spPr bwMode="auto">
            <a:xfrm>
              <a:off x="144" y="2192"/>
              <a:ext cx="27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PC</a:t>
              </a:r>
            </a:p>
          </p:txBody>
        </p:sp>
        <p:sp>
          <p:nvSpPr>
            <p:cNvPr id="18437" name="Text Box 4"/>
            <p:cNvSpPr txBox="1">
              <a:spLocks noChangeArrowheads="1"/>
            </p:cNvSpPr>
            <p:nvPr/>
          </p:nvSpPr>
          <p:spPr bwMode="auto">
            <a:xfrm>
              <a:off x="126" y="2480"/>
              <a:ext cx="556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I-Cache </a:t>
              </a:r>
            </a:p>
          </p:txBody>
        </p:sp>
        <p:sp>
          <p:nvSpPr>
            <p:cNvPr id="18438" name="Text Box 5"/>
            <p:cNvSpPr txBox="1">
              <a:spLocks noChangeArrowheads="1"/>
            </p:cNvSpPr>
            <p:nvPr/>
          </p:nvSpPr>
          <p:spPr bwMode="auto">
            <a:xfrm>
              <a:off x="144" y="2867"/>
              <a:ext cx="35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ALU</a:t>
              </a:r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96" y="2112"/>
              <a:ext cx="62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1440" y="2192"/>
              <a:ext cx="4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DPRF</a:t>
              </a:r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1248" y="2112"/>
              <a:ext cx="864" cy="11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1296" y="22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1296" y="23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1584" y="23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1824" y="23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Text Box 13"/>
            <p:cNvSpPr txBox="1">
              <a:spLocks noChangeArrowheads="1"/>
            </p:cNvSpPr>
            <p:nvPr/>
          </p:nvSpPr>
          <p:spPr bwMode="auto">
            <a:xfrm>
              <a:off x="2670" y="2192"/>
              <a:ext cx="45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ALU-1</a:t>
              </a:r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2592" y="2112"/>
              <a:ext cx="67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864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1516" y="2534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</a:t>
              </a: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1728" y="2525"/>
              <a:ext cx="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</a:t>
              </a: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1406" y="2768"/>
              <a:ext cx="556" cy="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Decode </a:t>
              </a:r>
            </a:p>
            <a:p>
              <a:pPr eaLnBrk="1" hangingPunct="1"/>
              <a:r>
                <a:rPr lang="en-US" sz="1400" b="1"/>
                <a:t>logic</a:t>
              </a: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2256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2688" y="2531"/>
              <a:ext cx="451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ALU-2</a:t>
              </a:r>
            </a:p>
          </p:txBody>
        </p:sp>
        <p:sp>
          <p:nvSpPr>
            <p:cNvPr id="18454" name="Text Box 21"/>
            <p:cNvSpPr txBox="1">
              <a:spLocks noChangeArrowheads="1"/>
            </p:cNvSpPr>
            <p:nvPr/>
          </p:nvSpPr>
          <p:spPr bwMode="auto">
            <a:xfrm>
              <a:off x="3758" y="2407"/>
              <a:ext cx="63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D-Cache  </a:t>
              </a:r>
            </a:p>
          </p:txBody>
        </p:sp>
        <p:sp>
          <p:nvSpPr>
            <p:cNvPr id="18455" name="Text Box 22"/>
            <p:cNvSpPr txBox="1">
              <a:spLocks noChangeArrowheads="1"/>
            </p:cNvSpPr>
            <p:nvPr/>
          </p:nvSpPr>
          <p:spPr bwMode="auto">
            <a:xfrm>
              <a:off x="3408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56" name="Text Box 23"/>
            <p:cNvSpPr txBox="1">
              <a:spLocks noChangeArrowheads="1"/>
            </p:cNvSpPr>
            <p:nvPr/>
          </p:nvSpPr>
          <p:spPr bwMode="auto">
            <a:xfrm>
              <a:off x="4896" y="2723"/>
              <a:ext cx="427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DPRF</a:t>
              </a:r>
            </a:p>
          </p:txBody>
        </p:sp>
        <p:sp>
          <p:nvSpPr>
            <p:cNvPr id="18457" name="Line 24"/>
            <p:cNvSpPr>
              <a:spLocks noChangeShapeType="1"/>
            </p:cNvSpPr>
            <p:nvPr/>
          </p:nvSpPr>
          <p:spPr bwMode="auto">
            <a:xfrm>
              <a:off x="5136" y="254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25"/>
            <p:cNvSpPr>
              <a:spLocks noChangeShapeType="1"/>
            </p:cNvSpPr>
            <p:nvPr/>
          </p:nvSpPr>
          <p:spPr bwMode="auto">
            <a:xfrm flipH="1">
              <a:off x="5410" y="278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Text Box 26"/>
            <p:cNvSpPr txBox="1">
              <a:spLocks noChangeArrowheads="1"/>
            </p:cNvSpPr>
            <p:nvPr/>
          </p:nvSpPr>
          <p:spPr bwMode="auto">
            <a:xfrm>
              <a:off x="4512" y="1968"/>
              <a:ext cx="192" cy="8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BUF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F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E</a:t>
              </a:r>
            </a:p>
            <a:p>
              <a:pPr eaLnBrk="1" hangingPunct="1">
                <a:spcBef>
                  <a:spcPts val="100"/>
                </a:spcBef>
              </a:pPr>
              <a:r>
                <a:rPr lang="en-US" sz="1400" b="1" dirty="0"/>
                <a:t>R</a:t>
              </a:r>
            </a:p>
          </p:txBody>
        </p:sp>
        <p:sp>
          <p:nvSpPr>
            <p:cNvPr id="18460" name="Rectangle 27"/>
            <p:cNvSpPr>
              <a:spLocks noChangeArrowheads="1"/>
            </p:cNvSpPr>
            <p:nvPr/>
          </p:nvSpPr>
          <p:spPr bwMode="auto">
            <a:xfrm>
              <a:off x="4800" y="2160"/>
              <a:ext cx="864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28"/>
            <p:cNvSpPr>
              <a:spLocks noChangeArrowheads="1"/>
            </p:cNvSpPr>
            <p:nvPr/>
          </p:nvSpPr>
          <p:spPr bwMode="auto">
            <a:xfrm>
              <a:off x="3696" y="2160"/>
              <a:ext cx="720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Text Box 29"/>
            <p:cNvSpPr txBox="1">
              <a:spLocks noChangeArrowheads="1"/>
            </p:cNvSpPr>
            <p:nvPr/>
          </p:nvSpPr>
          <p:spPr bwMode="auto">
            <a:xfrm>
              <a:off x="288" y="1721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IF</a:t>
              </a:r>
            </a:p>
          </p:txBody>
        </p:sp>
        <p:sp>
          <p:nvSpPr>
            <p:cNvPr id="18463" name="Text Box 30"/>
            <p:cNvSpPr txBox="1">
              <a:spLocks noChangeArrowheads="1"/>
            </p:cNvSpPr>
            <p:nvPr/>
          </p:nvSpPr>
          <p:spPr bwMode="auto">
            <a:xfrm>
              <a:off x="1296" y="1712"/>
              <a:ext cx="4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ID/RR</a:t>
              </a:r>
            </a:p>
          </p:txBody>
        </p:sp>
        <p:sp>
          <p:nvSpPr>
            <p:cNvPr id="18464" name="Text Box 31"/>
            <p:cNvSpPr txBox="1">
              <a:spLocks noChangeArrowheads="1"/>
            </p:cNvSpPr>
            <p:nvPr/>
          </p:nvSpPr>
          <p:spPr bwMode="auto">
            <a:xfrm>
              <a:off x="2660" y="1712"/>
              <a:ext cx="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EXEC</a:t>
              </a:r>
            </a:p>
          </p:txBody>
        </p:sp>
        <p:sp>
          <p:nvSpPr>
            <p:cNvPr id="18465" name="Text Box 32"/>
            <p:cNvSpPr txBox="1">
              <a:spLocks noChangeArrowheads="1"/>
            </p:cNvSpPr>
            <p:nvPr/>
          </p:nvSpPr>
          <p:spPr bwMode="auto">
            <a:xfrm>
              <a:off x="3764" y="1712"/>
              <a:ext cx="3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</a:t>
              </a:r>
            </a:p>
          </p:txBody>
        </p:sp>
        <p:sp>
          <p:nvSpPr>
            <p:cNvPr id="18466" name="Text Box 33"/>
            <p:cNvSpPr txBox="1">
              <a:spLocks noChangeArrowheads="1"/>
            </p:cNvSpPr>
            <p:nvPr/>
          </p:nvSpPr>
          <p:spPr bwMode="auto">
            <a:xfrm>
              <a:off x="4972" y="1712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WB</a:t>
              </a:r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932" y="2393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720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6"/>
            <p:cNvSpPr>
              <a:spLocks noChangeShapeType="1"/>
            </p:cNvSpPr>
            <p:nvPr/>
          </p:nvSpPr>
          <p:spPr bwMode="auto">
            <a:xfrm>
              <a:off x="1056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7"/>
            <p:cNvSpPr>
              <a:spLocks noChangeShapeType="1"/>
            </p:cNvSpPr>
            <p:nvPr/>
          </p:nvSpPr>
          <p:spPr bwMode="auto">
            <a:xfrm>
              <a:off x="2112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>
              <a:off x="2448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39"/>
            <p:cNvSpPr>
              <a:spLocks noChangeShapeType="1"/>
            </p:cNvSpPr>
            <p:nvPr/>
          </p:nvSpPr>
          <p:spPr bwMode="auto">
            <a:xfrm>
              <a:off x="3264" y="26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40"/>
            <p:cNvSpPr>
              <a:spLocks noChangeShapeType="1"/>
            </p:cNvSpPr>
            <p:nvPr/>
          </p:nvSpPr>
          <p:spPr bwMode="auto">
            <a:xfrm>
              <a:off x="3600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41"/>
            <p:cNvSpPr>
              <a:spLocks noChangeShapeType="1"/>
            </p:cNvSpPr>
            <p:nvPr/>
          </p:nvSpPr>
          <p:spPr bwMode="auto">
            <a:xfrm>
              <a:off x="4416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42"/>
            <p:cNvSpPr>
              <a:spLocks noChangeShapeType="1"/>
            </p:cNvSpPr>
            <p:nvPr/>
          </p:nvSpPr>
          <p:spPr bwMode="auto">
            <a:xfrm>
              <a:off x="4704" y="259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5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Pipelined processor with caches</a:t>
            </a:r>
          </a:p>
        </p:txBody>
      </p:sp>
      <p:sp>
        <p:nvSpPr>
          <p:cNvPr id="2" name="Oval 1"/>
          <p:cNvSpPr/>
          <p:nvPr/>
        </p:nvSpPr>
        <p:spPr>
          <a:xfrm>
            <a:off x="0" y="3729038"/>
            <a:ext cx="1281718" cy="6953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56499" y="3617913"/>
            <a:ext cx="1281718" cy="69532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758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4758" y="0"/>
            <a:ext cx="4644758" cy="329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</p:spTree>
    <p:extLst>
      <p:ext uri="{BB962C8B-B14F-4D97-AF65-F5344CB8AC3E}">
        <p14:creationId xmlns:p14="http://schemas.microsoft.com/office/powerpoint/2010/main" val="17254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4758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7158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has to come from memory in many cycles</a:t>
            </a:r>
          </a:p>
        </p:txBody>
      </p:sp>
    </p:spTree>
    <p:extLst>
      <p:ext uri="{BB962C8B-B14F-4D97-AF65-F5344CB8AC3E}">
        <p14:creationId xmlns:p14="http://schemas.microsoft.com/office/powerpoint/2010/main" val="153733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4758" y="3292310"/>
            <a:ext cx="4644758" cy="356569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7158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has to come from memory in many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60" y="5596470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is written to cache AND to memory</a:t>
            </a:r>
          </a:p>
        </p:txBody>
      </p:sp>
    </p:spTree>
    <p:extLst>
      <p:ext uri="{BB962C8B-B14F-4D97-AF65-F5344CB8AC3E}">
        <p14:creationId xmlns:p14="http://schemas.microsoft.com/office/powerpoint/2010/main" val="40849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660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goes straight from cache in one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7158" y="2057694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has to come from memory in many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60" y="5596470"/>
            <a:ext cx="258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is written to cache AND to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9470" y="5596470"/>
            <a:ext cx="2586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Data is written to cache and will be written back to cache later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246442" y="6799210"/>
            <a:ext cx="1728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8215" y="6778177"/>
            <a:ext cx="15178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CPU clock cycle speed?</a:t>
            </a:r>
          </a:p>
          <a:p>
            <a:r>
              <a:rPr lang="en-US" dirty="0"/>
              <a:t>What’s the memory access time?</a:t>
            </a:r>
          </a:p>
          <a:p>
            <a:endParaRPr lang="en-US" dirty="0"/>
          </a:p>
          <a:p>
            <a:r>
              <a:rPr lang="en-US" dirty="0">
                <a:solidFill>
                  <a:srgbClr val="FF2929"/>
                </a:solidFill>
              </a:rPr>
              <a:t>It’s roughly a 100:1 ratio!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7177" y="2198723"/>
            <a:ext cx="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~1ns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7177" y="2857314"/>
            <a:ext cx="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~100ns</a:t>
            </a:r>
          </a:p>
        </p:txBody>
      </p:sp>
    </p:spTree>
    <p:extLst>
      <p:ext uri="{BB962C8B-B14F-4D97-AF65-F5344CB8AC3E}">
        <p14:creationId xmlns:p14="http://schemas.microsoft.com/office/powerpoint/2010/main" val="10099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914401" y="1799011"/>
            <a:ext cx="6258930" cy="5006601"/>
            <a:chOff x="576" y="29"/>
            <a:chExt cx="4608" cy="3686"/>
          </a:xfrm>
        </p:grpSpPr>
        <p:sp>
          <p:nvSpPr>
            <p:cNvPr id="20484" name="Oval 3"/>
            <p:cNvSpPr>
              <a:spLocks noChangeAspect="1" noChangeArrowheads="1"/>
            </p:cNvSpPr>
            <p:nvPr/>
          </p:nvSpPr>
          <p:spPr bwMode="auto">
            <a:xfrm>
              <a:off x="2074" y="29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00"/>
            </a:p>
          </p:txBody>
        </p:sp>
        <p:sp>
          <p:nvSpPr>
            <p:cNvPr id="20485" name="Text Box 4"/>
            <p:cNvSpPr txBox="1">
              <a:spLocks noChangeArrowheads="1"/>
            </p:cNvSpPr>
            <p:nvPr/>
          </p:nvSpPr>
          <p:spPr bwMode="auto">
            <a:xfrm>
              <a:off x="2305" y="355"/>
              <a:ext cx="395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CPU </a:t>
              </a:r>
            </a:p>
          </p:txBody>
        </p:sp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3686" y="3254"/>
              <a:ext cx="144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00"/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4001" y="3370"/>
              <a:ext cx="9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Main memory </a:t>
              </a:r>
            </a:p>
          </p:txBody>
        </p:sp>
        <p:sp>
          <p:nvSpPr>
            <p:cNvPr id="20488" name="Line 7"/>
            <p:cNvSpPr>
              <a:spLocks noChangeShapeType="1"/>
            </p:cNvSpPr>
            <p:nvPr/>
          </p:nvSpPr>
          <p:spPr bwMode="auto">
            <a:xfrm>
              <a:off x="576" y="2563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89" name="Line 8"/>
            <p:cNvSpPr>
              <a:spLocks noChangeShapeType="1"/>
            </p:cNvSpPr>
            <p:nvPr/>
          </p:nvSpPr>
          <p:spPr bwMode="auto">
            <a:xfrm>
              <a:off x="576" y="2909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0" name="Line 9"/>
            <p:cNvSpPr>
              <a:spLocks noChangeShapeType="1"/>
            </p:cNvSpPr>
            <p:nvPr/>
          </p:nvSpPr>
          <p:spPr bwMode="auto">
            <a:xfrm>
              <a:off x="2304" y="1929"/>
              <a:ext cx="0" cy="6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1" name="Text Box 10"/>
            <p:cNvSpPr txBox="1">
              <a:spLocks noChangeArrowheads="1"/>
            </p:cNvSpPr>
            <p:nvPr/>
          </p:nvSpPr>
          <p:spPr bwMode="auto">
            <a:xfrm>
              <a:off x="1728" y="2138"/>
              <a:ext cx="74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</a:t>
              </a:r>
            </a:p>
          </p:txBody>
        </p:sp>
        <p:sp>
          <p:nvSpPr>
            <p:cNvPr id="20492" name="Line 11"/>
            <p:cNvSpPr>
              <a:spLocks noChangeShapeType="1"/>
            </p:cNvSpPr>
            <p:nvPr/>
          </p:nvSpPr>
          <p:spPr bwMode="auto">
            <a:xfrm>
              <a:off x="4032" y="2563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3" name="Line 12"/>
            <p:cNvSpPr>
              <a:spLocks noChangeShapeType="1"/>
            </p:cNvSpPr>
            <p:nvPr/>
          </p:nvSpPr>
          <p:spPr bwMode="auto">
            <a:xfrm>
              <a:off x="4608" y="2909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4" name="Text Box 13"/>
            <p:cNvSpPr txBox="1">
              <a:spLocks noChangeArrowheads="1"/>
            </p:cNvSpPr>
            <p:nvPr/>
          </p:nvSpPr>
          <p:spPr bwMode="auto">
            <a:xfrm>
              <a:off x="633" y="2253"/>
              <a:ext cx="627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495" name="Text Box 14"/>
            <p:cNvSpPr txBox="1">
              <a:spLocks noChangeArrowheads="1"/>
            </p:cNvSpPr>
            <p:nvPr/>
          </p:nvSpPr>
          <p:spPr bwMode="auto">
            <a:xfrm>
              <a:off x="634" y="2657"/>
              <a:ext cx="40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</a:t>
              </a:r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2822" y="1929"/>
              <a:ext cx="0" cy="9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497" name="Text Box 16"/>
            <p:cNvSpPr txBox="1">
              <a:spLocks noChangeArrowheads="1"/>
            </p:cNvSpPr>
            <p:nvPr/>
          </p:nvSpPr>
          <p:spPr bwMode="auto">
            <a:xfrm>
              <a:off x="2863" y="2141"/>
              <a:ext cx="40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</a:t>
              </a:r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1958" y="1159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499" name="Text Box 18"/>
            <p:cNvSpPr txBox="1">
              <a:spLocks noChangeArrowheads="1"/>
            </p:cNvSpPr>
            <p:nvPr/>
          </p:nvSpPr>
          <p:spPr bwMode="auto">
            <a:xfrm>
              <a:off x="2592" y="1155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1958" y="1357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501" name="Text Box 20"/>
            <p:cNvSpPr txBox="1">
              <a:spLocks noChangeArrowheads="1"/>
            </p:cNvSpPr>
            <p:nvPr/>
          </p:nvSpPr>
          <p:spPr bwMode="auto">
            <a:xfrm>
              <a:off x="2592" y="1353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1958" y="1558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503" name="Text Box 22"/>
            <p:cNvSpPr txBox="1">
              <a:spLocks noChangeArrowheads="1"/>
            </p:cNvSpPr>
            <p:nvPr/>
          </p:nvSpPr>
          <p:spPr bwMode="auto">
            <a:xfrm>
              <a:off x="2592" y="1554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4" name="Text Box 23"/>
            <p:cNvSpPr txBox="1">
              <a:spLocks noChangeArrowheads="1"/>
            </p:cNvSpPr>
            <p:nvPr/>
          </p:nvSpPr>
          <p:spPr bwMode="auto">
            <a:xfrm>
              <a:off x="1958" y="1760"/>
              <a:ext cx="627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Address  </a:t>
              </a:r>
            </a:p>
          </p:txBody>
        </p:sp>
        <p:sp>
          <p:nvSpPr>
            <p:cNvPr id="20505" name="Text Box 24"/>
            <p:cNvSpPr txBox="1">
              <a:spLocks noChangeArrowheads="1"/>
            </p:cNvSpPr>
            <p:nvPr/>
          </p:nvSpPr>
          <p:spPr bwMode="auto">
            <a:xfrm>
              <a:off x="2592" y="1756"/>
              <a:ext cx="402" cy="2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/>
                <a:t>Data    </a:t>
              </a:r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189" y="77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2822" y="778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20508" name="Text Box 27"/>
            <p:cNvSpPr txBox="1">
              <a:spLocks noChangeArrowheads="1"/>
            </p:cNvSpPr>
            <p:nvPr/>
          </p:nvSpPr>
          <p:spPr bwMode="auto">
            <a:xfrm>
              <a:off x="3168" y="1559"/>
              <a:ext cx="836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300" b="1" dirty="0"/>
                <a:t>Write Buffer  </a:t>
              </a:r>
            </a:p>
          </p:txBody>
        </p:sp>
      </p:grpSp>
      <p:sp>
        <p:nvSpPr>
          <p:cNvPr id="20483" name="Rectangle 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Write-through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6492" y="3363744"/>
            <a:ext cx="3135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This is additional hardware </a:t>
            </a:r>
            <a:r>
              <a:rPr lang="mr-IN" dirty="0">
                <a:solidFill>
                  <a:srgbClr val="FF2929"/>
                </a:solidFill>
              </a:rPr>
              <a:t>–</a:t>
            </a:r>
            <a:r>
              <a:rPr lang="en-US" dirty="0">
                <a:solidFill>
                  <a:srgbClr val="FF2929"/>
                </a:solidFill>
              </a:rPr>
              <a:t> we need it to allow the CPU to proceed while the memory is finishing its write cycle</a:t>
            </a:r>
          </a:p>
        </p:txBody>
      </p:sp>
      <p:cxnSp>
        <p:nvCxnSpPr>
          <p:cNvPr id="5" name="Straight Arrow Connector 4"/>
          <p:cNvCxnSpPr>
            <a:stCxn id="20508" idx="1"/>
            <a:endCxn id="20503" idx="3"/>
          </p:cNvCxnSpPr>
          <p:nvPr/>
        </p:nvCxnSpPr>
        <p:spPr>
          <a:xfrm flipH="1" flipV="1">
            <a:off x="4198709" y="4016395"/>
            <a:ext cx="236340" cy="6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182563" y="1898650"/>
            <a:ext cx="8870950" cy="4572000"/>
            <a:chOff x="115" y="547"/>
            <a:chExt cx="5587" cy="2880"/>
          </a:xfrm>
        </p:grpSpPr>
        <p:sp>
          <p:nvSpPr>
            <p:cNvPr id="21508" name="Text Box 3"/>
            <p:cNvSpPr txBox="1">
              <a:spLocks noChangeArrowheads="1"/>
            </p:cNvSpPr>
            <p:nvPr/>
          </p:nvSpPr>
          <p:spPr bwMode="auto">
            <a:xfrm>
              <a:off x="131" y="605"/>
              <a:ext cx="6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</a:t>
              </a:r>
            </a:p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115" y="568"/>
              <a:ext cx="56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Text Box 5"/>
            <p:cNvSpPr txBox="1">
              <a:spLocks noChangeArrowheads="1"/>
            </p:cNvSpPr>
            <p:nvPr/>
          </p:nvSpPr>
          <p:spPr bwMode="auto">
            <a:xfrm>
              <a:off x="749" y="662"/>
              <a:ext cx="8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Index        </a:t>
              </a: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682" y="568"/>
              <a:ext cx="93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1728" y="547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Valid  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03" y="547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 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3608" y="547"/>
              <a:ext cx="14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                   data                </a:t>
              </a:r>
            </a:p>
          </p:txBody>
        </p:sp>
        <p:sp>
          <p:nvSpPr>
            <p:cNvPr id="21515" name="Rectangle 10"/>
            <p:cNvSpPr>
              <a:spLocks noChangeArrowheads="1"/>
            </p:cNvSpPr>
            <p:nvPr/>
          </p:nvSpPr>
          <p:spPr bwMode="auto">
            <a:xfrm>
              <a:off x="2132" y="835"/>
              <a:ext cx="345" cy="4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477" y="83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3168" y="83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131" y="1239"/>
              <a:ext cx="345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477" y="1239"/>
              <a:ext cx="691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3168" y="1239"/>
              <a:ext cx="2534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2131" y="1641"/>
              <a:ext cx="346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2477" y="1641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3168" y="1641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2131" y="2045"/>
              <a:ext cx="345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Rectangle 20"/>
            <p:cNvSpPr>
              <a:spLocks noChangeArrowheads="1"/>
            </p:cNvSpPr>
            <p:nvPr/>
          </p:nvSpPr>
          <p:spPr bwMode="auto">
            <a:xfrm>
              <a:off x="2477" y="2045"/>
              <a:ext cx="691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3168" y="2045"/>
              <a:ext cx="2534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2215" y="1699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21528" name="Text Box 23"/>
            <p:cNvSpPr txBox="1">
              <a:spLocks noChangeArrowheads="1"/>
            </p:cNvSpPr>
            <p:nvPr/>
          </p:nvSpPr>
          <p:spPr bwMode="auto">
            <a:xfrm>
              <a:off x="2732" y="1604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21529" name="Text Box 24"/>
            <p:cNvSpPr txBox="1">
              <a:spLocks noChangeArrowheads="1"/>
            </p:cNvSpPr>
            <p:nvPr/>
          </p:nvSpPr>
          <p:spPr bwMode="auto">
            <a:xfrm>
              <a:off x="4288" y="1642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cxnSp>
          <p:nvCxnSpPr>
            <p:cNvPr id="21530" name="AutoShape 25"/>
            <p:cNvCxnSpPr>
              <a:cxnSpLocks noChangeShapeType="1"/>
              <a:stCxn id="21511" idx="2"/>
              <a:endCxn id="21547" idx="1"/>
            </p:cNvCxnSpPr>
            <p:nvPr/>
          </p:nvCxnSpPr>
          <p:spPr bwMode="auto">
            <a:xfrm rot="16200000" flipH="1">
              <a:off x="1031" y="1088"/>
              <a:ext cx="872" cy="63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1" name="Rectangle 26"/>
            <p:cNvSpPr>
              <a:spLocks noChangeArrowheads="1"/>
            </p:cNvSpPr>
            <p:nvPr/>
          </p:nvSpPr>
          <p:spPr bwMode="auto">
            <a:xfrm>
              <a:off x="2592" y="2966"/>
              <a:ext cx="461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32" name="AutoShape 27"/>
            <p:cNvCxnSpPr>
              <a:cxnSpLocks noChangeShapeType="1"/>
              <a:stCxn id="21509" idx="2"/>
              <a:endCxn id="21531" idx="1"/>
            </p:cNvCxnSpPr>
            <p:nvPr/>
          </p:nvCxnSpPr>
          <p:spPr bwMode="auto">
            <a:xfrm rot="16200000" flipH="1">
              <a:off x="383" y="987"/>
              <a:ext cx="2226" cy="219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AutoShape 28"/>
            <p:cNvCxnSpPr>
              <a:cxnSpLocks noChangeShapeType="1"/>
              <a:stCxn id="21528" idx="0"/>
              <a:endCxn id="21531" idx="0"/>
            </p:cNvCxnSpPr>
            <p:nvPr/>
          </p:nvCxnSpPr>
          <p:spPr bwMode="auto">
            <a:xfrm>
              <a:off x="2806" y="1604"/>
              <a:ext cx="17" cy="1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2757" y="3060"/>
              <a:ext cx="1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=</a:t>
              </a:r>
            </a:p>
          </p:txBody>
        </p:sp>
        <p:pic>
          <p:nvPicPr>
            <p:cNvPr id="21535" name="Picture 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8" y="2909"/>
              <a:ext cx="726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Line 31"/>
            <p:cNvSpPr>
              <a:spLocks noChangeShapeType="1"/>
            </p:cNvSpPr>
            <p:nvPr/>
          </p:nvSpPr>
          <p:spPr bwMode="auto">
            <a:xfrm>
              <a:off x="3053" y="319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32"/>
            <p:cNvSpPr>
              <a:spLocks noChangeShapeType="1"/>
            </p:cNvSpPr>
            <p:nvPr/>
          </p:nvSpPr>
          <p:spPr bwMode="auto">
            <a:xfrm>
              <a:off x="195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Line 33"/>
            <p:cNvSpPr>
              <a:spLocks noChangeShapeType="1"/>
            </p:cNvSpPr>
            <p:nvPr/>
          </p:nvSpPr>
          <p:spPr bwMode="auto">
            <a:xfrm>
              <a:off x="1958" y="2736"/>
              <a:ext cx="1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4"/>
            <p:cNvSpPr>
              <a:spLocks noChangeShapeType="1"/>
            </p:cNvSpPr>
            <p:nvPr/>
          </p:nvSpPr>
          <p:spPr bwMode="auto">
            <a:xfrm>
              <a:off x="3341" y="2736"/>
              <a:ext cx="0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5"/>
            <p:cNvSpPr>
              <a:spLocks noChangeShapeType="1"/>
            </p:cNvSpPr>
            <p:nvPr/>
          </p:nvSpPr>
          <p:spPr bwMode="auto">
            <a:xfrm>
              <a:off x="3859" y="313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Text Box 36"/>
            <p:cNvSpPr txBox="1">
              <a:spLocks noChangeArrowheads="1"/>
            </p:cNvSpPr>
            <p:nvPr/>
          </p:nvSpPr>
          <p:spPr bwMode="auto">
            <a:xfrm>
              <a:off x="4896" y="3024"/>
              <a:ext cx="2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hit</a:t>
              </a:r>
            </a:p>
          </p:txBody>
        </p:sp>
        <p:sp>
          <p:nvSpPr>
            <p:cNvPr id="21542" name="Line 37"/>
            <p:cNvSpPr>
              <a:spLocks noChangeShapeType="1"/>
            </p:cNvSpPr>
            <p:nvPr/>
          </p:nvSpPr>
          <p:spPr bwMode="auto">
            <a:xfrm>
              <a:off x="4378" y="1642"/>
              <a:ext cx="0" cy="10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38"/>
            <p:cNvSpPr>
              <a:spLocks noChangeShapeType="1"/>
            </p:cNvSpPr>
            <p:nvPr/>
          </p:nvSpPr>
          <p:spPr bwMode="auto">
            <a:xfrm>
              <a:off x="4378" y="2736"/>
              <a:ext cx="8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Text Box 39"/>
            <p:cNvSpPr txBox="1">
              <a:spLocks noChangeArrowheads="1"/>
            </p:cNvSpPr>
            <p:nvPr/>
          </p:nvSpPr>
          <p:spPr bwMode="auto">
            <a:xfrm>
              <a:off x="5299" y="2599"/>
              <a:ext cx="35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  <a:p>
              <a:pPr eaLnBrk="1" hangingPunct="1"/>
              <a:r>
                <a:rPr lang="en-US" sz="1400" b="1"/>
                <a:t>To</a:t>
              </a:r>
            </a:p>
            <a:p>
              <a:pPr eaLnBrk="1" hangingPunct="1"/>
              <a:r>
                <a:rPr lang="en-US" sz="1400" b="1"/>
                <a:t>CPU</a:t>
              </a:r>
            </a:p>
          </p:txBody>
        </p:sp>
        <p:sp>
          <p:nvSpPr>
            <p:cNvPr id="21545" name="Rectangle 40"/>
            <p:cNvSpPr>
              <a:spLocks noChangeArrowheads="1"/>
            </p:cNvSpPr>
            <p:nvPr/>
          </p:nvSpPr>
          <p:spPr bwMode="auto">
            <a:xfrm>
              <a:off x="1787" y="835"/>
              <a:ext cx="345" cy="4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Rectangle 41"/>
            <p:cNvSpPr>
              <a:spLocks noChangeArrowheads="1"/>
            </p:cNvSpPr>
            <p:nvPr/>
          </p:nvSpPr>
          <p:spPr bwMode="auto">
            <a:xfrm>
              <a:off x="1786" y="1239"/>
              <a:ext cx="345" cy="40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Rectangle 42"/>
            <p:cNvSpPr>
              <a:spLocks noChangeArrowheads="1"/>
            </p:cNvSpPr>
            <p:nvPr/>
          </p:nvSpPr>
          <p:spPr bwMode="auto">
            <a:xfrm>
              <a:off x="1786" y="1641"/>
              <a:ext cx="346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Rectangle 43"/>
            <p:cNvSpPr>
              <a:spLocks noChangeArrowheads="1"/>
            </p:cNvSpPr>
            <p:nvPr/>
          </p:nvSpPr>
          <p:spPr bwMode="auto">
            <a:xfrm>
              <a:off x="1786" y="2045"/>
              <a:ext cx="345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Text Box 44"/>
            <p:cNvSpPr txBox="1">
              <a:spLocks noChangeArrowheads="1"/>
            </p:cNvSpPr>
            <p:nvPr/>
          </p:nvSpPr>
          <p:spPr bwMode="auto">
            <a:xfrm>
              <a:off x="1870" y="1699"/>
              <a:ext cx="14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</p:txBody>
        </p:sp>
        <p:sp>
          <p:nvSpPr>
            <p:cNvPr id="21550" name="Text Box 45"/>
            <p:cNvSpPr txBox="1">
              <a:spLocks noChangeArrowheads="1"/>
            </p:cNvSpPr>
            <p:nvPr/>
          </p:nvSpPr>
          <p:spPr bwMode="auto">
            <a:xfrm>
              <a:off x="2131" y="547"/>
              <a:ext cx="4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Dirty </a:t>
              </a:r>
            </a:p>
          </p:txBody>
        </p:sp>
      </p:grpSp>
      <p:sp>
        <p:nvSpPr>
          <p:cNvPr id="21507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Write back cache</a:t>
            </a:r>
          </a:p>
        </p:txBody>
      </p:sp>
      <p:sp>
        <p:nvSpPr>
          <p:cNvPr id="2" name="Rounded Rectangular Callout 1"/>
          <p:cNvSpPr/>
          <p:nvPr/>
        </p:nvSpPr>
        <p:spPr>
          <a:xfrm flipH="1">
            <a:off x="284163" y="5228127"/>
            <a:ext cx="2334838" cy="1389672"/>
          </a:xfrm>
          <a:prstGeom prst="wedgeRoundRectCallout">
            <a:avLst>
              <a:gd name="adj1" fmla="val -93419"/>
              <a:gd name="adj2" fmla="val -1033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meta data.</a:t>
            </a:r>
          </a:p>
          <a:p>
            <a:pPr algn="ctr"/>
            <a:r>
              <a:rPr lang="en-US" dirty="0"/>
              <a:t>The data gets written back when someone needs the cache row.</a:t>
            </a:r>
          </a:p>
        </p:txBody>
      </p:sp>
    </p:spTree>
    <p:extLst>
      <p:ext uri="{BB962C8B-B14F-4D97-AF65-F5344CB8AC3E}">
        <p14:creationId xmlns:p14="http://schemas.microsoft.com/office/powerpoint/2010/main" val="39182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Read miss stalls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619" y="2133601"/>
            <a:ext cx="7376631" cy="30988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I1: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ld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 r1,a;  	r1 &lt;- memory at a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I2: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r3,r4,r5;	r3 &lt;- r4 + r5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I3: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and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r6,r7,r8;	r6 &lt;- r7 &amp; r8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I4: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r2,r4,r5;	r2 &lt;- r4 + r5</a:t>
            </a:r>
          </a:p>
          <a:p>
            <a:pPr eaLnBrk="1" hangingPunct="1"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I5: </a:t>
            </a:r>
            <a:r>
              <a:rPr lang="pt-BR" b="1" dirty="0" err="1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add</a:t>
            </a:r>
            <a:r>
              <a:rPr lang="pt-BR" b="1" dirty="0">
                <a:solidFill>
                  <a:srgbClr val="000000"/>
                </a:solidFill>
                <a:latin typeface="Courier New" charset="0"/>
                <a:ea typeface="Times New Roman" charset="0"/>
                <a:cs typeface="Courier New" charset="0"/>
              </a:rPr>
              <a:t> r2,r1,r2;	r2 &lt;- r1 + r2</a:t>
            </a:r>
            <a:endParaRPr lang="en-US" b="1" dirty="0">
              <a:solidFill>
                <a:srgbClr val="000000"/>
              </a:solidFill>
              <a:latin typeface="Courier New" charset="0"/>
              <a:ea typeface="Times New Roman" charset="0"/>
              <a:cs typeface="Courier New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136596" y="2569057"/>
            <a:ext cx="509587" cy="2157760"/>
          </a:xfrm>
          <a:prstGeom prst="line">
            <a:avLst/>
          </a:prstGeom>
          <a:noFill/>
          <a:ln w="19050" cmpd="sng">
            <a:solidFill>
              <a:srgbClr val="99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1619" y="5467587"/>
            <a:ext cx="7376631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solidFill>
                  <a:srgbClr val="FF2929"/>
                </a:solidFill>
              </a:rPr>
              <a:t>We can treat a read-miss in MEM in a similar fashion as we did previously with registers and the busy bits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dirty="0">
                <a:solidFill>
                  <a:srgbClr val="FF2929"/>
                </a:solidFill>
              </a:rPr>
              <a:t>MEM can reset the busy bit for r1 when it sees the read complete for I1 (instead of waiting for WB as we did before)</a:t>
            </a:r>
          </a:p>
        </p:txBody>
      </p:sp>
    </p:spTree>
    <p:extLst>
      <p:ext uri="{BB962C8B-B14F-4D97-AF65-F5344CB8AC3E}">
        <p14:creationId xmlns:p14="http://schemas.microsoft.com/office/powerpoint/2010/main" val="34394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Execution time with caches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Execution time = N * </a:t>
            </a: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* cycle time</a:t>
            </a:r>
          </a:p>
          <a:p>
            <a:pPr eaLnBrk="1" hangingPunct="1">
              <a:buFontTx/>
              <a:buNone/>
            </a:pP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eff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+ Memory-</a:t>
            </a:r>
            <a:r>
              <a:rPr lang="en-US" dirty="0" err="1">
                <a:latin typeface="Arial" charset="0"/>
                <a:cs typeface="Arial" charset="0"/>
              </a:rPr>
              <a:t>stalls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Execution time = N * </a:t>
            </a:r>
            <a:r>
              <a:rPr lang="en-US" dirty="0" err="1">
                <a:latin typeface="Arial" charset="0"/>
                <a:cs typeface="Arial" charset="0"/>
              </a:rPr>
              <a:t>CPI</a:t>
            </a:r>
            <a:r>
              <a:rPr lang="en-US" baseline="-25000" dirty="0" err="1">
                <a:latin typeface="Arial" charset="0"/>
                <a:cs typeface="Arial" charset="0"/>
              </a:rPr>
              <a:t>eff</a:t>
            </a:r>
            <a:r>
              <a:rPr lang="en-US" baseline="-2500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* cycle time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Execution time = </a:t>
            </a:r>
            <a:r>
              <a:rPr lang="en-US" sz="2000" dirty="0">
                <a:latin typeface="Arial" charset="0"/>
                <a:cs typeface="Arial" charset="0"/>
              </a:rPr>
              <a:t>N * (</a:t>
            </a:r>
            <a:r>
              <a:rPr lang="en-US" sz="2000" dirty="0" err="1">
                <a:latin typeface="Arial" charset="0"/>
                <a:cs typeface="Arial" charset="0"/>
              </a:rPr>
              <a:t>CPI</a:t>
            </a:r>
            <a:r>
              <a:rPr lang="en-US" sz="2000" baseline="-25000" dirty="0" err="1">
                <a:latin typeface="Arial" charset="0"/>
                <a:cs typeface="Arial" charset="0"/>
              </a:rPr>
              <a:t>Avg</a:t>
            </a:r>
            <a:r>
              <a:rPr lang="en-US" sz="2000" baseline="-25000" dirty="0">
                <a:latin typeface="Arial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cs typeface="Arial" charset="0"/>
              </a:rPr>
              <a:t>+ M-</a:t>
            </a:r>
            <a:r>
              <a:rPr lang="en-US" sz="2000" dirty="0" err="1">
                <a:latin typeface="Arial" charset="0"/>
                <a:cs typeface="Arial" charset="0"/>
              </a:rPr>
              <a:t>stalls</a:t>
            </a:r>
            <a:r>
              <a:rPr lang="en-US" sz="2000" baseline="-25000" dirty="0" err="1">
                <a:latin typeface="Arial" charset="0"/>
                <a:cs typeface="Arial" charset="0"/>
              </a:rPr>
              <a:t>Avg</a:t>
            </a:r>
            <a:r>
              <a:rPr lang="en-US" sz="2000" dirty="0">
                <a:latin typeface="Arial" charset="0"/>
                <a:cs typeface="Arial" charset="0"/>
              </a:rPr>
              <a:t>) * cycle time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Memory-</a:t>
            </a:r>
            <a:r>
              <a:rPr lang="en-US" dirty="0" err="1">
                <a:latin typeface="Arial" charset="0"/>
                <a:cs typeface="Arial" charset="0"/>
              </a:rPr>
              <a:t>stalls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sz="1800" dirty="0">
                <a:latin typeface="Arial" charset="0"/>
                <a:cs typeface="Arial" charset="0"/>
              </a:rPr>
              <a:t>misses per </a:t>
            </a:r>
            <a:r>
              <a:rPr lang="en-US" sz="1800" dirty="0" err="1">
                <a:latin typeface="Arial" charset="0"/>
                <a:cs typeface="Arial" charset="0"/>
              </a:rPr>
              <a:t>instruction</a:t>
            </a:r>
            <a:r>
              <a:rPr lang="en-US" sz="1800" baseline="-25000" dirty="0" err="1">
                <a:latin typeface="Arial" charset="0"/>
                <a:cs typeface="Arial" charset="0"/>
              </a:rPr>
              <a:t>Avg</a:t>
            </a:r>
            <a:r>
              <a:rPr lang="en-US" sz="1800" dirty="0">
                <a:latin typeface="Arial" charset="0"/>
                <a:cs typeface="Arial" charset="0"/>
              </a:rPr>
              <a:t> * miss-</a:t>
            </a:r>
            <a:r>
              <a:rPr lang="en-US" sz="1800" dirty="0" err="1">
                <a:latin typeface="Arial" charset="0"/>
                <a:cs typeface="Arial" charset="0"/>
              </a:rPr>
              <a:t>penalty</a:t>
            </a:r>
            <a:r>
              <a:rPr lang="en-US" sz="1800" baseline="-25000" dirty="0" err="1">
                <a:latin typeface="Arial" charset="0"/>
                <a:cs typeface="Arial" charset="0"/>
              </a:rPr>
              <a:t>Avg</a:t>
            </a:r>
            <a:endParaRPr lang="en-US" sz="1800" baseline="-25000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Total memory stalls = N * Memory-</a:t>
            </a:r>
            <a:r>
              <a:rPr lang="en-US" dirty="0" err="1">
                <a:latin typeface="Arial" charset="0"/>
                <a:cs typeface="Arial" charset="0"/>
              </a:rPr>
              <a:t>stalls</a:t>
            </a:r>
            <a:r>
              <a:rPr lang="en-US" baseline="-25000" dirty="0" err="1">
                <a:latin typeface="Arial" charset="0"/>
                <a:cs typeface="Arial" charset="0"/>
              </a:rPr>
              <a:t>Avg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781503" y="2410440"/>
            <a:ext cx="5497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effective CPI is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Average CPI = 1.5</a:t>
            </a:r>
          </a:p>
          <a:p>
            <a:pPr marL="0" indent="0">
              <a:buNone/>
            </a:pPr>
            <a:r>
              <a:rPr lang="en-US" dirty="0"/>
              <a:t>Average cache miss per instruction = 3%</a:t>
            </a:r>
          </a:p>
          <a:p>
            <a:pPr marL="0" indent="0">
              <a:buNone/>
            </a:pPr>
            <a:r>
              <a:rPr lang="en-US" dirty="0"/>
              <a:t>Miss penalty = 20</a:t>
            </a:r>
          </a:p>
          <a:p>
            <a:endParaRPr lang="en-US" dirty="0"/>
          </a:p>
          <a:p>
            <a:r>
              <a:rPr lang="en-US" dirty="0"/>
              <a:t>1.8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21.5</a:t>
            </a:r>
          </a:p>
          <a:p>
            <a:r>
              <a:rPr lang="en-US" dirty="0"/>
              <a:t>7.5</a:t>
            </a:r>
          </a:p>
          <a:p>
            <a:r>
              <a:rPr lang="en-US" dirty="0"/>
              <a:t>No clue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2929"/>
                </a:solidFill>
              </a:rPr>
              <a:t>CPI</a:t>
            </a:r>
            <a:r>
              <a:rPr lang="en-US" baseline="-25000" dirty="0" err="1">
                <a:solidFill>
                  <a:srgbClr val="FF2929"/>
                </a:solidFill>
              </a:rPr>
              <a:t>eff</a:t>
            </a:r>
            <a:r>
              <a:rPr lang="en-US" dirty="0">
                <a:solidFill>
                  <a:srgbClr val="FF2929"/>
                </a:solidFill>
              </a:rPr>
              <a:t> = 1.5 + (3% of 20) = 1.5 + 0.6 = 2.1 CPI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856AC-FE9B-1B45-95BD-1BE05FEAD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289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37" y="1740221"/>
            <a:ext cx="7306113" cy="511777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Consider a pipelined processor that has an average CPI of 1.8 without accounting for memory stalls. 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I-Cache has a hit rate of 95%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D-Cache has a hit rate of 98%. 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Assume that memory reference instructions account for 30% of all the instructions executed.  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80% are loads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20% are stores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Arial" charset="0"/>
                <a:cs typeface="Arial" charset="0"/>
              </a:rPr>
              <a:t>On average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read-miss penalty is 20 cycles and the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write-miss penalty is 5 cycles.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Arial" charset="0"/>
                <a:cs typeface="Arial" charset="0"/>
              </a:rPr>
              <a:t>Compute the effective CPI of the processor accounting for the memory stalls.</a:t>
            </a:r>
          </a:p>
        </p:txBody>
      </p:sp>
    </p:spTree>
    <p:extLst>
      <p:ext uri="{BB962C8B-B14F-4D97-AF65-F5344CB8AC3E}">
        <p14:creationId xmlns:p14="http://schemas.microsoft.com/office/powerpoint/2010/main" val="11831201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763738"/>
            <a:ext cx="7076747" cy="50942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Cost of instruction misses:</a:t>
            </a:r>
            <a:br>
              <a:rPr lang="en-US" dirty="0"/>
            </a:br>
            <a:r>
              <a:rPr lang="en-US" dirty="0"/>
              <a:t>      = I-cache miss rate * read miss penalty</a:t>
            </a:r>
            <a:br>
              <a:rPr lang="en-US" dirty="0"/>
            </a:br>
            <a:r>
              <a:rPr lang="en-US" dirty="0"/>
              <a:t>      = (1 </a:t>
            </a:r>
            <a:r>
              <a:rPr lang="mr-IN" dirty="0"/>
              <a:t>–</a:t>
            </a:r>
            <a:r>
              <a:rPr lang="en-US" dirty="0"/>
              <a:t> 0.95) * 20</a:t>
            </a:r>
            <a:br>
              <a:rPr lang="en-US" dirty="0"/>
            </a:br>
            <a:r>
              <a:rPr lang="en-US" dirty="0"/>
              <a:t>      = 1 cycle per instruction</a:t>
            </a:r>
          </a:p>
          <a:p>
            <a:pPr marL="0" indent="0">
              <a:buNone/>
            </a:pPr>
            <a:r>
              <a:rPr lang="en-US" dirty="0"/>
              <a:t>Cost of data read misses:</a:t>
            </a:r>
            <a:br>
              <a:rPr lang="en-US" dirty="0"/>
            </a:br>
            <a:r>
              <a:rPr lang="en-US" dirty="0"/>
              <a:t>      = % memory reference instructions </a:t>
            </a:r>
            <a:br>
              <a:rPr lang="en-US" dirty="0"/>
            </a:br>
            <a:r>
              <a:rPr lang="en-US" dirty="0"/>
              <a:t>	    * fraction that are loads * D-cache miss rate </a:t>
            </a:r>
            <a:br>
              <a:rPr lang="en-US" dirty="0"/>
            </a:br>
            <a:r>
              <a:rPr lang="en-US" dirty="0"/>
              <a:t>	    * read miss penalty</a:t>
            </a:r>
            <a:br>
              <a:rPr lang="en-US" dirty="0"/>
            </a:br>
            <a:r>
              <a:rPr lang="en-US" dirty="0"/>
              <a:t>      = 0.3 * 0.8 * (1 </a:t>
            </a:r>
            <a:r>
              <a:rPr lang="mr-IN" dirty="0"/>
              <a:t>–</a:t>
            </a:r>
            <a:r>
              <a:rPr lang="en-US" dirty="0"/>
              <a:t> 0.98) * 20</a:t>
            </a:r>
            <a:br>
              <a:rPr lang="en-US" dirty="0"/>
            </a:br>
            <a:r>
              <a:rPr lang="en-US" dirty="0"/>
              <a:t>      = 0.096 cycles per instruction</a:t>
            </a:r>
          </a:p>
          <a:p>
            <a:pPr marL="0" indent="0">
              <a:buNone/>
            </a:pPr>
            <a:r>
              <a:rPr lang="en-US" dirty="0"/>
              <a:t>Cost of data write misses:</a:t>
            </a:r>
            <a:br>
              <a:rPr lang="en-US" dirty="0"/>
            </a:br>
            <a:r>
              <a:rPr lang="en-US" dirty="0"/>
              <a:t>      = % memory reference instructions </a:t>
            </a:r>
            <a:br>
              <a:rPr lang="en-US" dirty="0"/>
            </a:br>
            <a:r>
              <a:rPr lang="en-US" dirty="0"/>
              <a:t>	    * fraction that are stores * D-cache miss rate </a:t>
            </a:r>
            <a:br>
              <a:rPr lang="en-US" dirty="0"/>
            </a:br>
            <a:r>
              <a:rPr lang="en-US" dirty="0"/>
              <a:t>	    * write miss penalty</a:t>
            </a:r>
            <a:br>
              <a:rPr lang="en-US" dirty="0"/>
            </a:br>
            <a:r>
              <a:rPr lang="en-US" dirty="0"/>
              <a:t>      = 0.3 * 0.2 * (1 </a:t>
            </a:r>
            <a:r>
              <a:rPr lang="mr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0.98) * 5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      = 0.006 cycles per instruction</a:t>
            </a:r>
          </a:p>
          <a:p>
            <a:pPr marL="0" indent="0">
              <a:buNone/>
            </a:pPr>
            <a:r>
              <a:rPr lang="en-US" dirty="0" err="1"/>
              <a:t>CPI</a:t>
            </a:r>
            <a:r>
              <a:rPr lang="en-US" baseline="-25000" dirty="0" err="1"/>
              <a:t>eff</a:t>
            </a:r>
            <a:r>
              <a:rPr lang="en-US" dirty="0"/>
              <a:t> = </a:t>
            </a:r>
            <a:r>
              <a:rPr lang="en-US" dirty="0" err="1"/>
              <a:t>CPI</a:t>
            </a:r>
            <a:r>
              <a:rPr lang="en-US" baseline="-25000" dirty="0" err="1"/>
              <a:t>avg</a:t>
            </a:r>
            <a:r>
              <a:rPr lang="en-US" dirty="0"/>
              <a:t> + cost of I-cache misses + cost of D-cache misses</a:t>
            </a:r>
            <a:br>
              <a:rPr lang="en-US" dirty="0"/>
            </a:br>
            <a:r>
              <a:rPr lang="en-US" dirty="0"/>
              <a:t>      = 1.8 + 1 + (0.096 + 0.006) = </a:t>
            </a:r>
            <a:r>
              <a:rPr lang="en-US" dirty="0">
                <a:solidFill>
                  <a:srgbClr val="FF2929"/>
                </a:solidFill>
              </a:rPr>
              <a:t>2.902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cache efficiency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Further exploit </a:t>
            </a:r>
            <a:r>
              <a:rPr lang="en-US" dirty="0"/>
              <a:t>spatial locality</a:t>
            </a:r>
          </a:p>
          <a:p>
            <a:pPr lvl="1"/>
            <a:r>
              <a:rPr lang="en-US" dirty="0"/>
              <a:t>Bring more from memory into cache at a time</a:t>
            </a:r>
          </a:p>
          <a:p>
            <a:r>
              <a:rPr lang="en-US" dirty="0"/>
              <a:t>Better organization</a:t>
            </a:r>
          </a:p>
          <a:p>
            <a:pPr lvl="1"/>
            <a:r>
              <a:rPr lang="en-US" dirty="0"/>
              <a:t>Exploit working set concept</a:t>
            </a:r>
          </a:p>
        </p:txBody>
      </p:sp>
    </p:spTree>
    <p:extLst>
      <p:ext uri="{BB962C8B-B14F-4D97-AF65-F5344CB8AC3E}">
        <p14:creationId xmlns:p14="http://schemas.microsoft.com/office/powerpoint/2010/main" val="19520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570038" y="2151063"/>
            <a:ext cx="5005387" cy="5514975"/>
            <a:chOff x="806" y="410"/>
            <a:chExt cx="3154" cy="3474"/>
          </a:xfrm>
        </p:grpSpPr>
        <p:sp>
          <p:nvSpPr>
            <p:cNvPr id="25604" name="Rectangle 3"/>
            <p:cNvSpPr>
              <a:spLocks noChangeArrowheads="1"/>
            </p:cNvSpPr>
            <p:nvPr/>
          </p:nvSpPr>
          <p:spPr bwMode="auto">
            <a:xfrm>
              <a:off x="1728" y="432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1728" y="432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1728" y="605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1728" y="777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1728" y="950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380" y="432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2380" y="605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2380" y="778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2380" y="950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1728" y="1123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14" name="Rectangle 13"/>
            <p:cNvSpPr>
              <a:spLocks noChangeArrowheads="1"/>
            </p:cNvSpPr>
            <p:nvPr/>
          </p:nvSpPr>
          <p:spPr bwMode="auto">
            <a:xfrm>
              <a:off x="1728" y="1123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Rectangle 14"/>
            <p:cNvSpPr>
              <a:spLocks noChangeArrowheads="1"/>
            </p:cNvSpPr>
            <p:nvPr/>
          </p:nvSpPr>
          <p:spPr bwMode="auto">
            <a:xfrm>
              <a:off x="1728" y="1296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1728" y="1468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1728" y="1641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2380" y="1123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2380" y="1296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2380" y="1469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2380" y="1641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22" name="Rectangle 21"/>
            <p:cNvSpPr>
              <a:spLocks noChangeArrowheads="1"/>
            </p:cNvSpPr>
            <p:nvPr/>
          </p:nvSpPr>
          <p:spPr bwMode="auto">
            <a:xfrm>
              <a:off x="1728" y="1815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23" name="Rectangle 22"/>
            <p:cNvSpPr>
              <a:spLocks noChangeArrowheads="1"/>
            </p:cNvSpPr>
            <p:nvPr/>
          </p:nvSpPr>
          <p:spPr bwMode="auto">
            <a:xfrm>
              <a:off x="1728" y="1815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Rectangle 23"/>
            <p:cNvSpPr>
              <a:spLocks noChangeArrowheads="1"/>
            </p:cNvSpPr>
            <p:nvPr/>
          </p:nvSpPr>
          <p:spPr bwMode="auto">
            <a:xfrm>
              <a:off x="1728" y="1988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Rectangle 24"/>
            <p:cNvSpPr>
              <a:spLocks noChangeArrowheads="1"/>
            </p:cNvSpPr>
            <p:nvPr/>
          </p:nvSpPr>
          <p:spPr bwMode="auto">
            <a:xfrm>
              <a:off x="1728" y="2160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Rectangle 25"/>
            <p:cNvSpPr>
              <a:spLocks noChangeArrowheads="1"/>
            </p:cNvSpPr>
            <p:nvPr/>
          </p:nvSpPr>
          <p:spPr bwMode="auto">
            <a:xfrm>
              <a:off x="1728" y="2333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Text Box 26"/>
            <p:cNvSpPr txBox="1">
              <a:spLocks noChangeArrowheads="1"/>
            </p:cNvSpPr>
            <p:nvPr/>
          </p:nvSpPr>
          <p:spPr bwMode="auto">
            <a:xfrm>
              <a:off x="2380" y="1815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2380" y="1988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29" name="Text Box 28"/>
            <p:cNvSpPr txBox="1">
              <a:spLocks noChangeArrowheads="1"/>
            </p:cNvSpPr>
            <p:nvPr/>
          </p:nvSpPr>
          <p:spPr bwMode="auto">
            <a:xfrm>
              <a:off x="2380" y="2161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30" name="Text Box 29"/>
            <p:cNvSpPr txBox="1">
              <a:spLocks noChangeArrowheads="1"/>
            </p:cNvSpPr>
            <p:nvPr/>
          </p:nvSpPr>
          <p:spPr bwMode="auto">
            <a:xfrm>
              <a:off x="2380" y="2333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31" name="Rectangle 30"/>
            <p:cNvSpPr>
              <a:spLocks noChangeArrowheads="1"/>
            </p:cNvSpPr>
            <p:nvPr/>
          </p:nvSpPr>
          <p:spPr bwMode="auto">
            <a:xfrm>
              <a:off x="1728" y="2506"/>
              <a:ext cx="1728" cy="691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25632" name="Rectangle 31"/>
            <p:cNvSpPr>
              <a:spLocks noChangeArrowheads="1"/>
            </p:cNvSpPr>
            <p:nvPr/>
          </p:nvSpPr>
          <p:spPr bwMode="auto">
            <a:xfrm>
              <a:off x="1728" y="2506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Rectangle 32"/>
            <p:cNvSpPr>
              <a:spLocks noChangeArrowheads="1"/>
            </p:cNvSpPr>
            <p:nvPr/>
          </p:nvSpPr>
          <p:spPr bwMode="auto">
            <a:xfrm>
              <a:off x="1728" y="2679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Rectangle 33"/>
            <p:cNvSpPr>
              <a:spLocks noChangeArrowheads="1"/>
            </p:cNvSpPr>
            <p:nvPr/>
          </p:nvSpPr>
          <p:spPr bwMode="auto">
            <a:xfrm>
              <a:off x="1728" y="2851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5" name="Rectangle 34"/>
            <p:cNvSpPr>
              <a:spLocks noChangeArrowheads="1"/>
            </p:cNvSpPr>
            <p:nvPr/>
          </p:nvSpPr>
          <p:spPr bwMode="auto">
            <a:xfrm>
              <a:off x="1728" y="3024"/>
              <a:ext cx="1728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6" name="Text Box 35"/>
            <p:cNvSpPr txBox="1">
              <a:spLocks noChangeArrowheads="1"/>
            </p:cNvSpPr>
            <p:nvPr/>
          </p:nvSpPr>
          <p:spPr bwMode="auto">
            <a:xfrm>
              <a:off x="2380" y="2506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0</a:t>
              </a:r>
            </a:p>
          </p:txBody>
        </p:sp>
        <p:sp>
          <p:nvSpPr>
            <p:cNvPr id="25637" name="Text Box 36"/>
            <p:cNvSpPr txBox="1">
              <a:spLocks noChangeArrowheads="1"/>
            </p:cNvSpPr>
            <p:nvPr/>
          </p:nvSpPr>
          <p:spPr bwMode="auto">
            <a:xfrm>
              <a:off x="2380" y="2679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1</a:t>
              </a:r>
            </a:p>
          </p:txBody>
        </p:sp>
        <p:sp>
          <p:nvSpPr>
            <p:cNvPr id="25638" name="Text Box 37"/>
            <p:cNvSpPr txBox="1">
              <a:spLocks noChangeArrowheads="1"/>
            </p:cNvSpPr>
            <p:nvPr/>
          </p:nvSpPr>
          <p:spPr bwMode="auto">
            <a:xfrm>
              <a:off x="2380" y="2852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2</a:t>
              </a:r>
            </a:p>
          </p:txBody>
        </p:sp>
        <p:sp>
          <p:nvSpPr>
            <p:cNvPr id="25639" name="Text Box 38"/>
            <p:cNvSpPr txBox="1">
              <a:spLocks noChangeArrowheads="1"/>
            </p:cNvSpPr>
            <p:nvPr/>
          </p:nvSpPr>
          <p:spPr bwMode="auto">
            <a:xfrm>
              <a:off x="2380" y="3024"/>
              <a:ext cx="4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/>
                <a:t>Word 3</a:t>
              </a:r>
            </a:p>
          </p:txBody>
        </p:sp>
        <p:sp>
          <p:nvSpPr>
            <p:cNvPr id="25640" name="Text Box 39"/>
            <p:cNvSpPr txBox="1">
              <a:spLocks noChangeArrowheads="1"/>
            </p:cNvSpPr>
            <p:nvPr/>
          </p:nvSpPr>
          <p:spPr bwMode="auto">
            <a:xfrm>
              <a:off x="2419" y="3290"/>
              <a:ext cx="147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r>
                <a:rPr lang="en-US" sz="1400" b="1"/>
                <a:t>.</a:t>
              </a:r>
            </a:p>
            <a:p>
              <a:pPr eaLnBrk="1" hangingPunct="1"/>
              <a:endParaRPr lang="en-US" sz="1400" b="1"/>
            </a:p>
          </p:txBody>
        </p:sp>
        <p:sp>
          <p:nvSpPr>
            <p:cNvPr id="25641" name="Text Box 40"/>
            <p:cNvSpPr txBox="1">
              <a:spLocks noChangeArrowheads="1"/>
            </p:cNvSpPr>
            <p:nvPr/>
          </p:nvSpPr>
          <p:spPr bwMode="auto">
            <a:xfrm>
              <a:off x="806" y="583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0  </a:t>
              </a:r>
            </a:p>
          </p:txBody>
        </p:sp>
        <p:sp>
          <p:nvSpPr>
            <p:cNvPr id="25642" name="Text Box 41"/>
            <p:cNvSpPr txBox="1">
              <a:spLocks noChangeArrowheads="1"/>
            </p:cNvSpPr>
            <p:nvPr/>
          </p:nvSpPr>
          <p:spPr bwMode="auto">
            <a:xfrm>
              <a:off x="806" y="1219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1  </a:t>
              </a:r>
            </a:p>
          </p:txBody>
        </p:sp>
        <p:sp>
          <p:nvSpPr>
            <p:cNvPr id="25643" name="Text Box 42"/>
            <p:cNvSpPr txBox="1">
              <a:spLocks noChangeArrowheads="1"/>
            </p:cNvSpPr>
            <p:nvPr/>
          </p:nvSpPr>
          <p:spPr bwMode="auto">
            <a:xfrm>
              <a:off x="806" y="2023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2  </a:t>
              </a:r>
            </a:p>
          </p:txBody>
        </p:sp>
        <p:sp>
          <p:nvSpPr>
            <p:cNvPr id="25644" name="Text Box 43"/>
            <p:cNvSpPr txBox="1">
              <a:spLocks noChangeArrowheads="1"/>
            </p:cNvSpPr>
            <p:nvPr/>
          </p:nvSpPr>
          <p:spPr bwMode="auto">
            <a:xfrm>
              <a:off x="806" y="2659"/>
              <a:ext cx="57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3  </a:t>
              </a:r>
            </a:p>
          </p:txBody>
        </p:sp>
        <p:sp>
          <p:nvSpPr>
            <p:cNvPr id="25645" name="Text Box 44"/>
            <p:cNvSpPr txBox="1">
              <a:spLocks noChangeArrowheads="1"/>
            </p:cNvSpPr>
            <p:nvPr/>
          </p:nvSpPr>
          <p:spPr bwMode="auto">
            <a:xfrm>
              <a:off x="3513" y="410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0x00  </a:t>
              </a:r>
            </a:p>
          </p:txBody>
        </p:sp>
        <p:sp>
          <p:nvSpPr>
            <p:cNvPr id="25646" name="Text Box 45"/>
            <p:cNvSpPr txBox="1">
              <a:spLocks noChangeArrowheads="1"/>
            </p:cNvSpPr>
            <p:nvPr/>
          </p:nvSpPr>
          <p:spPr bwMode="auto">
            <a:xfrm>
              <a:off x="3514" y="1104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0x04  </a:t>
              </a:r>
            </a:p>
          </p:txBody>
        </p:sp>
        <p:sp>
          <p:nvSpPr>
            <p:cNvPr id="25647" name="Text Box 46"/>
            <p:cNvSpPr txBox="1">
              <a:spLocks noChangeArrowheads="1"/>
            </p:cNvSpPr>
            <p:nvPr/>
          </p:nvSpPr>
          <p:spPr bwMode="auto">
            <a:xfrm>
              <a:off x="3514" y="1792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0x08  </a:t>
              </a:r>
            </a:p>
          </p:txBody>
        </p:sp>
        <p:sp>
          <p:nvSpPr>
            <p:cNvPr id="25648" name="Text Box 47"/>
            <p:cNvSpPr txBox="1">
              <a:spLocks noChangeArrowheads="1"/>
            </p:cNvSpPr>
            <p:nvPr/>
          </p:nvSpPr>
          <p:spPr bwMode="auto">
            <a:xfrm>
              <a:off x="3515" y="2486"/>
              <a:ext cx="4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0x0C  </a:t>
              </a:r>
            </a:p>
          </p:txBody>
        </p:sp>
      </p:grpSp>
      <p:sp>
        <p:nvSpPr>
          <p:cNvPr id="25603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Exploting</a:t>
            </a:r>
            <a:r>
              <a:rPr lang="en-US" dirty="0">
                <a:latin typeface="Arial" charset="0"/>
                <a:cs typeface="Arial" charset="0"/>
              </a:rPr>
              <a:t> Spatial Locality</a:t>
            </a:r>
          </a:p>
        </p:txBody>
      </p:sp>
      <p:sp>
        <p:nvSpPr>
          <p:cNvPr id="2" name="Oval 1"/>
          <p:cNvSpPr/>
          <p:nvPr/>
        </p:nvSpPr>
        <p:spPr>
          <a:xfrm>
            <a:off x="2175393" y="2045936"/>
            <a:ext cx="4562446" cy="12370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6543686" y="3435351"/>
            <a:ext cx="2398812" cy="1154112"/>
          </a:xfrm>
          <a:prstGeom prst="wedgeEllipseCallout">
            <a:avLst>
              <a:gd name="adj1" fmla="val -46323"/>
              <a:gd name="adj2" fmla="val -872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miss bring in a whole block!</a:t>
            </a:r>
          </a:p>
        </p:txBody>
      </p:sp>
    </p:spTree>
    <p:extLst>
      <p:ext uri="{BB962C8B-B14F-4D97-AF65-F5344CB8AC3E}">
        <p14:creationId xmlns:p14="http://schemas.microsoft.com/office/powerpoint/2010/main" val="3578506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1465263" y="2606675"/>
            <a:ext cx="5486400" cy="639763"/>
            <a:chOff x="922" y="1642"/>
            <a:chExt cx="3456" cy="403"/>
          </a:xfrm>
        </p:grpSpPr>
        <p:sp>
          <p:nvSpPr>
            <p:cNvPr id="26631" name="Text Box 3"/>
            <p:cNvSpPr txBox="1">
              <a:spLocks noChangeArrowheads="1"/>
            </p:cNvSpPr>
            <p:nvPr/>
          </p:nvSpPr>
          <p:spPr bwMode="auto">
            <a:xfrm>
              <a:off x="1095" y="1736"/>
              <a:ext cx="7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Tag   </a:t>
              </a:r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922" y="1642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633" name="Text Box 5"/>
            <p:cNvSpPr txBox="1">
              <a:spLocks noChangeArrowheads="1"/>
            </p:cNvSpPr>
            <p:nvPr/>
          </p:nvSpPr>
          <p:spPr bwMode="auto">
            <a:xfrm>
              <a:off x="2131" y="1736"/>
              <a:ext cx="9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 Cache Index </a:t>
              </a:r>
            </a:p>
          </p:txBody>
        </p:sp>
        <p:sp>
          <p:nvSpPr>
            <p:cNvPr id="26634" name="Rectangle 6"/>
            <p:cNvSpPr>
              <a:spLocks noChangeArrowheads="1"/>
            </p:cNvSpPr>
            <p:nvPr/>
          </p:nvSpPr>
          <p:spPr bwMode="auto">
            <a:xfrm>
              <a:off x="1959" y="1642"/>
              <a:ext cx="120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3341" y="1736"/>
              <a:ext cx="9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 Block Offset </a:t>
              </a:r>
            </a:p>
          </p:txBody>
        </p:sp>
        <p:sp>
          <p:nvSpPr>
            <p:cNvPr id="26636" name="Rectangle 8"/>
            <p:cNvSpPr>
              <a:spLocks noChangeArrowheads="1"/>
            </p:cNvSpPr>
            <p:nvPr/>
          </p:nvSpPr>
          <p:spPr bwMode="auto">
            <a:xfrm>
              <a:off x="3169" y="1642"/>
              <a:ext cx="120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2662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Interpreting memory address</a:t>
            </a:r>
          </a:p>
        </p:txBody>
      </p:sp>
      <p:sp>
        <p:nvSpPr>
          <p:cNvPr id="26628" name="TextBox 11"/>
          <p:cNvSpPr txBox="1">
            <a:spLocks noChangeArrowheads="1"/>
          </p:cNvSpPr>
          <p:nvPr/>
        </p:nvSpPr>
        <p:spPr bwMode="auto">
          <a:xfrm>
            <a:off x="2157413" y="3246438"/>
            <a:ext cx="409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/>
              <a:t>t                          n                              b</a:t>
            </a:r>
          </a:p>
        </p:txBody>
      </p:sp>
      <p:sp>
        <p:nvSpPr>
          <p:cNvPr id="26629" name="TextBox 12"/>
          <p:cNvSpPr txBox="1">
            <a:spLocks noChangeArrowheads="1"/>
          </p:cNvSpPr>
          <p:nvPr/>
        </p:nvSpPr>
        <p:spPr bwMode="auto">
          <a:xfrm>
            <a:off x="1465263" y="4314825"/>
            <a:ext cx="29543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i="1" dirty="0"/>
              <a:t>	b = log</a:t>
            </a:r>
            <a:r>
              <a:rPr lang="en-US" sz="2400" i="1" baseline="-25000" dirty="0"/>
              <a:t>2 </a:t>
            </a:r>
            <a:r>
              <a:rPr lang="en-US" sz="2400" i="1" dirty="0"/>
              <a:t>B</a:t>
            </a:r>
          </a:p>
          <a:p>
            <a:pPr eaLnBrk="1" hangingPunct="1"/>
            <a:r>
              <a:rPr lang="en-US" sz="2400" i="1" dirty="0"/>
              <a:t>	L = S/B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i="1" dirty="0"/>
              <a:t>n = log</a:t>
            </a:r>
            <a:r>
              <a:rPr lang="en-US" sz="2400" i="1" baseline="-25000" dirty="0"/>
              <a:t>2 </a:t>
            </a:r>
            <a:r>
              <a:rPr lang="en-US" sz="2400" i="1" dirty="0"/>
              <a:t>L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i="1" dirty="0"/>
              <a:t>	t = a – (</a:t>
            </a:r>
            <a:r>
              <a:rPr lang="en-US" sz="2400" i="1" dirty="0" err="1"/>
              <a:t>b+n</a:t>
            </a:r>
            <a:r>
              <a:rPr lang="en-US" sz="2400" i="1" dirty="0"/>
              <a:t>)</a:t>
            </a:r>
            <a:r>
              <a:rPr lang="en-US" sz="2400" dirty="0"/>
              <a:t>	</a:t>
            </a:r>
          </a:p>
        </p:txBody>
      </p:sp>
      <p:sp>
        <p:nvSpPr>
          <p:cNvPr id="26630" name="TextBox 13"/>
          <p:cNvSpPr txBox="1">
            <a:spLocks noChangeArrowheads="1"/>
          </p:cNvSpPr>
          <p:nvPr/>
        </p:nvSpPr>
        <p:spPr bwMode="auto">
          <a:xfrm>
            <a:off x="1063227" y="1943370"/>
            <a:ext cx="7221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S = Size of cache; B = Block size; L = lines in cache</a:t>
            </a:r>
          </a:p>
        </p:txBody>
      </p:sp>
      <p:sp>
        <p:nvSpPr>
          <p:cNvPr id="2" name="Freeform 1"/>
          <p:cNvSpPr/>
          <p:nvPr/>
        </p:nvSpPr>
        <p:spPr>
          <a:xfrm>
            <a:off x="2117163" y="3598025"/>
            <a:ext cx="3938661" cy="928902"/>
          </a:xfrm>
          <a:custGeom>
            <a:avLst/>
            <a:gdLst>
              <a:gd name="connsiteX0" fmla="*/ 316925 w 3938661"/>
              <a:gd name="connsiteY0" fmla="*/ 928902 h 928902"/>
              <a:gd name="connsiteX1" fmla="*/ 22953 w 3938661"/>
              <a:gd name="connsiteY1" fmla="*/ 670220 h 928902"/>
              <a:gd name="connsiteX2" fmla="*/ 387479 w 3938661"/>
              <a:gd name="connsiteY2" fmla="*/ 446813 h 928902"/>
              <a:gd name="connsiteX3" fmla="*/ 3280163 w 3938661"/>
              <a:gd name="connsiteY3" fmla="*/ 482088 h 928902"/>
              <a:gd name="connsiteX4" fmla="*/ 3938661 w 3938661"/>
              <a:gd name="connsiteY4" fmla="*/ 0 h 92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8661" h="928902">
                <a:moveTo>
                  <a:pt x="316925" y="928902"/>
                </a:moveTo>
                <a:cubicBezTo>
                  <a:pt x="164059" y="839735"/>
                  <a:pt x="11194" y="750568"/>
                  <a:pt x="22953" y="670220"/>
                </a:cubicBezTo>
                <a:cubicBezTo>
                  <a:pt x="34712" y="589872"/>
                  <a:pt x="-155389" y="478168"/>
                  <a:pt x="387479" y="446813"/>
                </a:cubicBezTo>
                <a:cubicBezTo>
                  <a:pt x="930347" y="415458"/>
                  <a:pt x="2688299" y="556557"/>
                  <a:pt x="3280163" y="482088"/>
                </a:cubicBezTo>
                <a:cubicBezTo>
                  <a:pt x="3872027" y="407619"/>
                  <a:pt x="3938661" y="0"/>
                  <a:pt x="3938661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689860" y="3598025"/>
            <a:ext cx="2343436" cy="1704946"/>
          </a:xfrm>
          <a:custGeom>
            <a:avLst/>
            <a:gdLst>
              <a:gd name="connsiteX0" fmla="*/ 732470 w 2343436"/>
              <a:gd name="connsiteY0" fmla="*/ 1704946 h 1704946"/>
              <a:gd name="connsiteX1" fmla="*/ 156284 w 2343436"/>
              <a:gd name="connsiteY1" fmla="*/ 1458023 h 1704946"/>
              <a:gd name="connsiteX2" fmla="*/ 26937 w 2343436"/>
              <a:gd name="connsiteY2" fmla="*/ 658462 h 1704946"/>
              <a:gd name="connsiteX3" fmla="*/ 591363 w 2343436"/>
              <a:gd name="connsiteY3" fmla="*/ 246923 h 1704946"/>
              <a:gd name="connsiteX4" fmla="*/ 1873081 w 2343436"/>
              <a:gd name="connsiteY4" fmla="*/ 211648 h 1704946"/>
              <a:gd name="connsiteX5" fmla="*/ 2343436 w 2343436"/>
              <a:gd name="connsiteY5" fmla="*/ 0 h 170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436" h="1704946">
                <a:moveTo>
                  <a:pt x="732470" y="1704946"/>
                </a:moveTo>
                <a:cubicBezTo>
                  <a:pt x="503171" y="1668691"/>
                  <a:pt x="273873" y="1632437"/>
                  <a:pt x="156284" y="1458023"/>
                </a:cubicBezTo>
                <a:cubicBezTo>
                  <a:pt x="38695" y="1283609"/>
                  <a:pt x="-45576" y="860312"/>
                  <a:pt x="26937" y="658462"/>
                </a:cubicBezTo>
                <a:cubicBezTo>
                  <a:pt x="99450" y="456612"/>
                  <a:pt x="283672" y="321392"/>
                  <a:pt x="591363" y="246923"/>
                </a:cubicBezTo>
                <a:cubicBezTo>
                  <a:pt x="899054" y="172454"/>
                  <a:pt x="1581069" y="252802"/>
                  <a:pt x="1873081" y="211648"/>
                </a:cubicBezTo>
                <a:cubicBezTo>
                  <a:pt x="2165093" y="170494"/>
                  <a:pt x="2343436" y="0"/>
                  <a:pt x="234343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276914" y="3527475"/>
            <a:ext cx="1121898" cy="2126560"/>
          </a:xfrm>
          <a:custGeom>
            <a:avLst/>
            <a:gdLst>
              <a:gd name="connsiteX0" fmla="*/ 1121898 w 1121898"/>
              <a:gd name="connsiteY0" fmla="*/ 2104727 h 2126560"/>
              <a:gd name="connsiteX1" fmla="*/ 428124 w 1121898"/>
              <a:gd name="connsiteY1" fmla="*/ 1940112 h 2126560"/>
              <a:gd name="connsiteX2" fmla="*/ 4804 w 1121898"/>
              <a:gd name="connsiteY2" fmla="*/ 740770 h 2126560"/>
              <a:gd name="connsiteX3" fmla="*/ 698578 w 1121898"/>
              <a:gd name="connsiteY3" fmla="*/ 176374 h 2126560"/>
              <a:gd name="connsiteX4" fmla="*/ 933756 w 1121898"/>
              <a:gd name="connsiteY4" fmla="*/ 0 h 212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898" h="2126560">
                <a:moveTo>
                  <a:pt x="1121898" y="2104727"/>
                </a:moveTo>
                <a:cubicBezTo>
                  <a:pt x="868102" y="2136082"/>
                  <a:pt x="614306" y="2167438"/>
                  <a:pt x="428124" y="1940112"/>
                </a:cubicBezTo>
                <a:cubicBezTo>
                  <a:pt x="241942" y="1712786"/>
                  <a:pt x="-40272" y="1034726"/>
                  <a:pt x="4804" y="740770"/>
                </a:cubicBezTo>
                <a:cubicBezTo>
                  <a:pt x="49880" y="446814"/>
                  <a:pt x="543753" y="299836"/>
                  <a:pt x="698578" y="176374"/>
                </a:cubicBezTo>
                <a:cubicBezTo>
                  <a:pt x="853403" y="52912"/>
                  <a:pt x="933756" y="0"/>
                  <a:pt x="933756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/>
          <p:cNvSpPr/>
          <p:nvPr/>
        </p:nvSpPr>
        <p:spPr>
          <a:xfrm>
            <a:off x="6502661" y="4703300"/>
            <a:ext cx="2445848" cy="1469782"/>
          </a:xfrm>
          <a:prstGeom prst="wedgeEllipseCallout">
            <a:avLst>
              <a:gd name="adj1" fmla="val -51121"/>
              <a:gd name="adj2" fmla="val -1479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really just the word number within the block</a:t>
            </a:r>
          </a:p>
        </p:txBody>
      </p:sp>
    </p:spTree>
    <p:extLst>
      <p:ext uri="{BB962C8B-B14F-4D97-AF65-F5344CB8AC3E}">
        <p14:creationId xmlns:p14="http://schemas.microsoft.com/office/powerpoint/2010/main" val="33442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52400" y="1743355"/>
            <a:ext cx="8991600" cy="3139620"/>
            <a:chOff x="48" y="528"/>
            <a:chExt cx="5664" cy="1979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816" y="1152"/>
              <a:ext cx="28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IF</a:t>
              </a:r>
            </a:p>
          </p:txBody>
        </p:sp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680" y="1152"/>
              <a:ext cx="528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ID/RR</a:t>
              </a:r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2640" y="1152"/>
              <a:ext cx="33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EX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8" y="1152"/>
              <a:ext cx="480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MEM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324" y="1152"/>
              <a:ext cx="576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 dirty="0"/>
                <a:t>WB</a:t>
              </a:r>
            </a:p>
          </p:txBody>
        </p:sp>
        <p:sp>
          <p:nvSpPr>
            <p:cNvPr id="3080" name="Line 8"/>
            <p:cNvSpPr>
              <a:spLocks noChangeShapeType="1"/>
            </p:cNvSpPr>
            <p:nvPr/>
          </p:nvSpPr>
          <p:spPr bwMode="auto">
            <a:xfrm>
              <a:off x="57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>
              <a:off x="4900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Text Box 10"/>
            <p:cNvSpPr txBox="1">
              <a:spLocks noChangeArrowheads="1"/>
            </p:cNvSpPr>
            <p:nvPr/>
          </p:nvSpPr>
          <p:spPr bwMode="auto">
            <a:xfrm>
              <a:off x="48" y="132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 in</a:t>
              </a:r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4852" y="1344"/>
              <a:ext cx="8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Instruction</a:t>
              </a:r>
            </a:p>
            <a:p>
              <a:pPr eaLnBrk="1" hangingPunct="1"/>
              <a:r>
                <a:rPr lang="en-US" b="1"/>
                <a:t>      out</a:t>
              </a: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134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2304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 dirty="0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 dirty="0"/>
                <a:t>R</a:t>
              </a: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4032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7" name="Text Box 15"/>
            <p:cNvSpPr txBox="1">
              <a:spLocks noChangeArrowheads="1"/>
            </p:cNvSpPr>
            <p:nvPr/>
          </p:nvSpPr>
          <p:spPr bwMode="auto">
            <a:xfrm>
              <a:off x="3120" y="528"/>
              <a:ext cx="192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</a:pPr>
              <a:r>
                <a:rPr lang="en-US"/>
                <a:t>B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U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F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E</a:t>
              </a:r>
            </a:p>
            <a:p>
              <a:pPr eaLnBrk="1" hangingPunct="1">
                <a:spcBef>
                  <a:spcPts val="0"/>
                </a:spcBef>
              </a:pPr>
              <a:r>
                <a:rPr lang="en-US"/>
                <a:t>R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1104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53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>
              <a:off x="2208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49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2976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38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>
              <a:off x="3312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>
              <a:off x="4224" y="12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the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351" y="5319446"/>
            <a:ext cx="7765900" cy="1393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a 100:1 ratio, what happens in the IF stage on a memory fetch?</a:t>
            </a:r>
          </a:p>
          <a:p>
            <a:r>
              <a:rPr lang="en-US" dirty="0">
                <a:solidFill>
                  <a:srgbClr val="FF2929"/>
                </a:solidFill>
              </a:rPr>
              <a:t>99 bubbles!!  On every instruction!!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015914" y="5745713"/>
            <a:ext cx="1927156" cy="836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sustainable.</a:t>
            </a:r>
          </a:p>
          <a:p>
            <a:pPr algn="ctr"/>
            <a:r>
              <a:rPr lang="en-US" dirty="0"/>
              <a:t>FAIL!</a:t>
            </a:r>
          </a:p>
        </p:txBody>
      </p:sp>
      <p:sp>
        <p:nvSpPr>
          <p:cNvPr id="6" name="Multiply 5"/>
          <p:cNvSpPr/>
          <p:nvPr/>
        </p:nvSpPr>
        <p:spPr>
          <a:xfrm>
            <a:off x="1517650" y="5319446"/>
            <a:ext cx="5951190" cy="153855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Multi-word cache organization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2" y="1733287"/>
            <a:ext cx="7594753" cy="514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868177" y="5185390"/>
            <a:ext cx="3410078" cy="123701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Write miss with multiple word cache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58" y="1714500"/>
            <a:ext cx="7114439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292" y="5435251"/>
            <a:ext cx="4280234" cy="1458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2929"/>
                </a:solidFill>
              </a:rPr>
              <a:t>The missing block is first copied from memory into the cache; only then do we update the specific word being written</a:t>
            </a:r>
          </a:p>
        </p:txBody>
      </p:sp>
    </p:spTree>
    <p:extLst>
      <p:ext uri="{BB962C8B-B14F-4D97-AF65-F5344CB8AC3E}">
        <p14:creationId xmlns:p14="http://schemas.microsoft.com/office/powerpoint/2010/main" val="19191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Multiple word cache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45578"/>
            <a:ext cx="3545270" cy="511242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Direct-mapped cache  </a:t>
            </a:r>
          </a:p>
          <a:p>
            <a:pPr lvl="1" eaLnBrk="1" hangingPunct="1"/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32-bit</a:t>
            </a:r>
            <a:r>
              <a:rPr lang="en-US" dirty="0">
                <a:latin typeface="Arial" charset="0"/>
                <a:cs typeface="Arial" charset="0"/>
              </a:rPr>
              <a:t> byte-addressable memory address  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Each memory word contains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4 bytes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Block size =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4 words </a:t>
            </a:r>
            <a:r>
              <a:rPr lang="en-US" dirty="0">
                <a:latin typeface="Arial" charset="0"/>
                <a:cs typeface="Arial" charset="0"/>
              </a:rPr>
              <a:t>(16 bytes) 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 memory access brings in a block</a:t>
            </a:r>
          </a:p>
          <a:p>
            <a:pPr lvl="1" eaLnBrk="1" hangingPunct="1"/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64K byte </a:t>
            </a:r>
            <a:r>
              <a:rPr lang="en-US" dirty="0">
                <a:latin typeface="Arial" charset="0"/>
                <a:cs typeface="Arial" charset="0"/>
              </a:rPr>
              <a:t>cache. </a:t>
            </a:r>
          </a:p>
          <a:p>
            <a:pPr lvl="1" eaLnBrk="1" hangingPunct="1"/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Write back </a:t>
            </a:r>
            <a:r>
              <a:rPr lang="en-US" dirty="0">
                <a:latin typeface="Arial" charset="0"/>
                <a:cs typeface="Arial" charset="0"/>
              </a:rPr>
              <a:t>cache with a dirty bit per word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1439" y="2121503"/>
            <a:ext cx="2081322" cy="446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6280" y="2121044"/>
            <a:ext cx="1269960" cy="446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8450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1003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439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1852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16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037047" y="1749532"/>
            <a:ext cx="438354" cy="20695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6724447" y="2131695"/>
            <a:ext cx="438353" cy="13052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20348" y="2987357"/>
            <a:ext cx="108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bits</a:t>
            </a:r>
          </a:p>
          <a:p>
            <a:pPr algn="ctr"/>
            <a:r>
              <a:rPr lang="en-US" dirty="0">
                <a:solidFill>
                  <a:srgbClr val="FF2929"/>
                </a:solidFill>
              </a:rPr>
              <a:t>log</a:t>
            </a:r>
            <a:r>
              <a:rPr lang="en-US" baseline="-25000" dirty="0">
                <a:solidFill>
                  <a:srgbClr val="FF2929"/>
                </a:solidFill>
              </a:rPr>
              <a:t>2 </a:t>
            </a:r>
            <a:r>
              <a:rPr lang="en-US" dirty="0">
                <a:solidFill>
                  <a:srgbClr val="FF2929"/>
                </a:solidFill>
              </a:rPr>
              <a:t>(64K/16)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8369" y="2987357"/>
            <a:ext cx="161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 bits</a:t>
            </a:r>
          </a:p>
          <a:p>
            <a:pPr algn="ctr"/>
            <a:r>
              <a:rPr lang="en-US" dirty="0">
                <a:solidFill>
                  <a:srgbClr val="FF2929"/>
                </a:solidFill>
              </a:rPr>
              <a:t>32 </a:t>
            </a:r>
            <a:r>
              <a:rPr lang="mr-IN" dirty="0">
                <a:solidFill>
                  <a:srgbClr val="FF2929"/>
                </a:solidFill>
              </a:rPr>
              <a:t>–</a:t>
            </a:r>
            <a:r>
              <a:rPr lang="en-US" dirty="0">
                <a:solidFill>
                  <a:srgbClr val="FF2929"/>
                </a:solidFill>
              </a:rPr>
              <a:t> 12 </a:t>
            </a:r>
            <a:r>
              <a:rPr lang="mr-IN" dirty="0">
                <a:solidFill>
                  <a:srgbClr val="FF2929"/>
                </a:solidFill>
              </a:rPr>
              <a:t>–</a:t>
            </a:r>
            <a:r>
              <a:rPr lang="en-US" dirty="0">
                <a:solidFill>
                  <a:srgbClr val="FF2929"/>
                </a:solidFill>
              </a:rPr>
              <a:t>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96242" y="2121503"/>
            <a:ext cx="505627" cy="4436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Blk</a:t>
            </a:r>
            <a:r>
              <a:rPr lang="en-US" dirty="0"/>
              <a:t> off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300" y="1851636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4  3</a:t>
            </a:r>
          </a:p>
        </p:txBody>
      </p:sp>
      <p:sp>
        <p:nvSpPr>
          <p:cNvPr id="18" name="Left Brace 17"/>
          <p:cNvSpPr/>
          <p:nvPr/>
        </p:nvSpPr>
        <p:spPr>
          <a:xfrm rot="16200000">
            <a:off x="7629878" y="2534677"/>
            <a:ext cx="438353" cy="50562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37539" y="2987357"/>
            <a:ext cx="108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bits</a:t>
            </a:r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(log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16)</a:t>
            </a:r>
          </a:p>
        </p:txBody>
      </p:sp>
      <p:sp>
        <p:nvSpPr>
          <p:cNvPr id="85" name="Left Brace 84"/>
          <p:cNvSpPr/>
          <p:nvPr/>
        </p:nvSpPr>
        <p:spPr>
          <a:xfrm rot="16200000">
            <a:off x="5609553" y="6167665"/>
            <a:ext cx="167555" cy="624642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442607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</a:p>
        </p:txBody>
      </p:sp>
      <p:sp>
        <p:nvSpPr>
          <p:cNvPr id="87" name="Left Brace 86"/>
          <p:cNvSpPr/>
          <p:nvPr/>
        </p:nvSpPr>
        <p:spPr>
          <a:xfrm rot="16200000">
            <a:off x="6288481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Brace 87"/>
          <p:cNvSpPr/>
          <p:nvPr/>
        </p:nvSpPr>
        <p:spPr>
          <a:xfrm rot="16200000">
            <a:off x="7014782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e 88"/>
          <p:cNvSpPr/>
          <p:nvPr/>
        </p:nvSpPr>
        <p:spPr>
          <a:xfrm rot="16200000">
            <a:off x="7741083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/>
          <p:cNvSpPr/>
          <p:nvPr/>
        </p:nvSpPr>
        <p:spPr>
          <a:xfrm rot="16200000">
            <a:off x="8467384" y="6116834"/>
            <a:ext cx="167555" cy="726305"/>
          </a:xfrm>
          <a:prstGeom prst="leftBrace">
            <a:avLst>
              <a:gd name="adj1" fmla="val 8333"/>
              <a:gd name="adj2" fmla="val 518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6114616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35832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57048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278263" y="6460711"/>
            <a:ext cx="5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</a:p>
        </p:txBody>
      </p:sp>
      <p:sp>
        <p:nvSpPr>
          <p:cNvPr id="78" name="Freeform 77"/>
          <p:cNvSpPr/>
          <p:nvPr/>
        </p:nvSpPr>
        <p:spPr>
          <a:xfrm>
            <a:off x="3753425" y="3017929"/>
            <a:ext cx="1867320" cy="3690806"/>
          </a:xfrm>
          <a:custGeom>
            <a:avLst/>
            <a:gdLst>
              <a:gd name="connsiteX0" fmla="*/ 1495398 w 1859923"/>
              <a:gd name="connsiteY0" fmla="*/ 43340 h 3749653"/>
              <a:gd name="connsiteX1" fmla="*/ 1401327 w 1859923"/>
              <a:gd name="connsiteY1" fmla="*/ 113889 h 3749653"/>
              <a:gd name="connsiteX2" fmla="*/ 554687 w 1859923"/>
              <a:gd name="connsiteY2" fmla="*/ 102131 h 3749653"/>
              <a:gd name="connsiteX3" fmla="*/ 131368 w 1859923"/>
              <a:gd name="connsiteY3" fmla="*/ 290263 h 3749653"/>
              <a:gd name="connsiteX4" fmla="*/ 119609 w 1859923"/>
              <a:gd name="connsiteY4" fmla="*/ 3323892 h 3749653"/>
              <a:gd name="connsiteX5" fmla="*/ 1554192 w 1859923"/>
              <a:gd name="connsiteY5" fmla="*/ 3723672 h 3749653"/>
              <a:gd name="connsiteX6" fmla="*/ 1859923 w 1859923"/>
              <a:gd name="connsiteY6" fmla="*/ 3711914 h 3749653"/>
              <a:gd name="connsiteX0" fmla="*/ 1495398 w 1859923"/>
              <a:gd name="connsiteY0" fmla="*/ 41531 h 3747844"/>
              <a:gd name="connsiteX1" fmla="*/ 1095596 w 1859923"/>
              <a:gd name="connsiteY1" fmla="*/ 76805 h 3747844"/>
              <a:gd name="connsiteX2" fmla="*/ 554687 w 1859923"/>
              <a:gd name="connsiteY2" fmla="*/ 100322 h 3747844"/>
              <a:gd name="connsiteX3" fmla="*/ 131368 w 1859923"/>
              <a:gd name="connsiteY3" fmla="*/ 288454 h 3747844"/>
              <a:gd name="connsiteX4" fmla="*/ 119609 w 1859923"/>
              <a:gd name="connsiteY4" fmla="*/ 3322083 h 3747844"/>
              <a:gd name="connsiteX5" fmla="*/ 1554192 w 1859923"/>
              <a:gd name="connsiteY5" fmla="*/ 3721863 h 3747844"/>
              <a:gd name="connsiteX6" fmla="*/ 1859923 w 1859923"/>
              <a:gd name="connsiteY6" fmla="*/ 3710105 h 3747844"/>
              <a:gd name="connsiteX0" fmla="*/ 1495398 w 1859923"/>
              <a:gd name="connsiteY0" fmla="*/ 42132 h 3748445"/>
              <a:gd name="connsiteX1" fmla="*/ 1283738 w 1859923"/>
              <a:gd name="connsiteY1" fmla="*/ 89164 h 3748445"/>
              <a:gd name="connsiteX2" fmla="*/ 554687 w 1859923"/>
              <a:gd name="connsiteY2" fmla="*/ 100923 h 3748445"/>
              <a:gd name="connsiteX3" fmla="*/ 131368 w 1859923"/>
              <a:gd name="connsiteY3" fmla="*/ 289055 h 3748445"/>
              <a:gd name="connsiteX4" fmla="*/ 119609 w 1859923"/>
              <a:gd name="connsiteY4" fmla="*/ 3322684 h 3748445"/>
              <a:gd name="connsiteX5" fmla="*/ 1554192 w 1859923"/>
              <a:gd name="connsiteY5" fmla="*/ 3722464 h 3748445"/>
              <a:gd name="connsiteX6" fmla="*/ 1859923 w 1859923"/>
              <a:gd name="connsiteY6" fmla="*/ 3710706 h 3748445"/>
              <a:gd name="connsiteX0" fmla="*/ 1539013 w 1903538"/>
              <a:gd name="connsiteY0" fmla="*/ 3942 h 3710255"/>
              <a:gd name="connsiteX1" fmla="*/ 1327353 w 1903538"/>
              <a:gd name="connsiteY1" fmla="*/ 50974 h 3710255"/>
              <a:gd name="connsiteX2" fmla="*/ 598302 w 1903538"/>
              <a:gd name="connsiteY2" fmla="*/ 62733 h 3710255"/>
              <a:gd name="connsiteX3" fmla="*/ 80912 w 1903538"/>
              <a:gd name="connsiteY3" fmla="*/ 885810 h 3710255"/>
              <a:gd name="connsiteX4" fmla="*/ 163224 w 1903538"/>
              <a:gd name="connsiteY4" fmla="*/ 3284494 h 3710255"/>
              <a:gd name="connsiteX5" fmla="*/ 1597807 w 1903538"/>
              <a:gd name="connsiteY5" fmla="*/ 3684274 h 3710255"/>
              <a:gd name="connsiteX6" fmla="*/ 1903538 w 1903538"/>
              <a:gd name="connsiteY6" fmla="*/ 3672516 h 3710255"/>
              <a:gd name="connsiteX0" fmla="*/ 1502795 w 1867320"/>
              <a:gd name="connsiteY0" fmla="*/ 3942 h 3701258"/>
              <a:gd name="connsiteX1" fmla="*/ 1291135 w 1867320"/>
              <a:gd name="connsiteY1" fmla="*/ 50974 h 3701258"/>
              <a:gd name="connsiteX2" fmla="*/ 562084 w 1867320"/>
              <a:gd name="connsiteY2" fmla="*/ 62733 h 3701258"/>
              <a:gd name="connsiteX3" fmla="*/ 44694 w 1867320"/>
              <a:gd name="connsiteY3" fmla="*/ 885810 h 3701258"/>
              <a:gd name="connsiteX4" fmla="*/ 127006 w 1867320"/>
              <a:gd name="connsiteY4" fmla="*/ 3284494 h 3701258"/>
              <a:gd name="connsiteX5" fmla="*/ 926610 w 1867320"/>
              <a:gd name="connsiteY5" fmla="*/ 3672516 h 3701258"/>
              <a:gd name="connsiteX6" fmla="*/ 1867320 w 1867320"/>
              <a:gd name="connsiteY6" fmla="*/ 3672516 h 3701258"/>
              <a:gd name="connsiteX0" fmla="*/ 1502795 w 1867320"/>
              <a:gd name="connsiteY0" fmla="*/ 3942 h 3690806"/>
              <a:gd name="connsiteX1" fmla="*/ 1291135 w 1867320"/>
              <a:gd name="connsiteY1" fmla="*/ 50974 h 3690806"/>
              <a:gd name="connsiteX2" fmla="*/ 562084 w 1867320"/>
              <a:gd name="connsiteY2" fmla="*/ 62733 h 3690806"/>
              <a:gd name="connsiteX3" fmla="*/ 44694 w 1867320"/>
              <a:gd name="connsiteY3" fmla="*/ 885810 h 3690806"/>
              <a:gd name="connsiteX4" fmla="*/ 127006 w 1867320"/>
              <a:gd name="connsiteY4" fmla="*/ 3284494 h 3690806"/>
              <a:gd name="connsiteX5" fmla="*/ 926610 w 1867320"/>
              <a:gd name="connsiteY5" fmla="*/ 3672516 h 3690806"/>
              <a:gd name="connsiteX6" fmla="*/ 1867320 w 1867320"/>
              <a:gd name="connsiteY6" fmla="*/ 3672516 h 369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7320" h="3690806">
                <a:moveTo>
                  <a:pt x="1502795" y="3942"/>
                </a:moveTo>
                <a:cubicBezTo>
                  <a:pt x="1534152" y="34317"/>
                  <a:pt x="1447920" y="41176"/>
                  <a:pt x="1291135" y="50974"/>
                </a:cubicBezTo>
                <a:cubicBezTo>
                  <a:pt x="1134350" y="60772"/>
                  <a:pt x="769824" y="-76406"/>
                  <a:pt x="562084" y="62733"/>
                </a:cubicBezTo>
                <a:cubicBezTo>
                  <a:pt x="354344" y="201872"/>
                  <a:pt x="117207" y="348850"/>
                  <a:pt x="44694" y="885810"/>
                </a:cubicBezTo>
                <a:cubicBezTo>
                  <a:pt x="-27819" y="1422770"/>
                  <a:pt x="-19980" y="2820043"/>
                  <a:pt x="127006" y="3284494"/>
                </a:cubicBezTo>
                <a:cubicBezTo>
                  <a:pt x="273992" y="3748945"/>
                  <a:pt x="601282" y="3631363"/>
                  <a:pt x="926610" y="3672516"/>
                </a:cubicBezTo>
                <a:cubicBezTo>
                  <a:pt x="1251938" y="3713669"/>
                  <a:pt x="1867320" y="3672516"/>
                  <a:pt x="1867320" y="367251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958441" y="2986596"/>
            <a:ext cx="3010684" cy="2034196"/>
          </a:xfrm>
          <a:custGeom>
            <a:avLst/>
            <a:gdLst>
              <a:gd name="connsiteX0" fmla="*/ 3002817 w 3010684"/>
              <a:gd name="connsiteY0" fmla="*/ 0 h 2034196"/>
              <a:gd name="connsiteX1" fmla="*/ 2967540 w 3010684"/>
              <a:gd name="connsiteY1" fmla="*/ 94066 h 2034196"/>
              <a:gd name="connsiteX2" fmla="*/ 2967540 w 3010684"/>
              <a:gd name="connsiteY2" fmla="*/ 82308 h 2034196"/>
              <a:gd name="connsiteX3" fmla="*/ 2367837 w 3010684"/>
              <a:gd name="connsiteY3" fmla="*/ 94066 h 2034196"/>
              <a:gd name="connsiteX4" fmla="*/ 2203213 w 3010684"/>
              <a:gd name="connsiteY4" fmla="*/ 799561 h 2034196"/>
              <a:gd name="connsiteX5" fmla="*/ 321792 w 3010684"/>
              <a:gd name="connsiteY5" fmla="*/ 870110 h 2034196"/>
              <a:gd name="connsiteX6" fmla="*/ 16061 w 3010684"/>
              <a:gd name="connsiteY6" fmla="*/ 1846045 h 2034196"/>
              <a:gd name="connsiteX7" fmla="*/ 498175 w 3010684"/>
              <a:gd name="connsiteY7" fmla="*/ 2034177 h 203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0684" h="2034196">
                <a:moveTo>
                  <a:pt x="3002817" y="0"/>
                </a:moveTo>
                <a:cubicBezTo>
                  <a:pt x="2988118" y="40174"/>
                  <a:pt x="2973420" y="80348"/>
                  <a:pt x="2967540" y="94066"/>
                </a:cubicBezTo>
                <a:cubicBezTo>
                  <a:pt x="2961660" y="107784"/>
                  <a:pt x="3067490" y="82308"/>
                  <a:pt x="2967540" y="82308"/>
                </a:cubicBezTo>
                <a:cubicBezTo>
                  <a:pt x="2867590" y="82308"/>
                  <a:pt x="2495225" y="-25476"/>
                  <a:pt x="2367837" y="94066"/>
                </a:cubicBezTo>
                <a:cubicBezTo>
                  <a:pt x="2240449" y="213608"/>
                  <a:pt x="2544220" y="670220"/>
                  <a:pt x="2203213" y="799561"/>
                </a:cubicBezTo>
                <a:cubicBezTo>
                  <a:pt x="1862206" y="928902"/>
                  <a:pt x="686317" y="695696"/>
                  <a:pt x="321792" y="870110"/>
                </a:cubicBezTo>
                <a:cubicBezTo>
                  <a:pt x="-42733" y="1044524"/>
                  <a:pt x="-13336" y="1652034"/>
                  <a:pt x="16061" y="1846045"/>
                </a:cubicBezTo>
                <a:cubicBezTo>
                  <a:pt x="45458" y="2040056"/>
                  <a:pt x="498175" y="2034177"/>
                  <a:pt x="498175" y="203417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7419856" y="3010111"/>
            <a:ext cx="1180872" cy="952419"/>
          </a:xfrm>
          <a:custGeom>
            <a:avLst/>
            <a:gdLst>
              <a:gd name="connsiteX0" fmla="*/ 501938 w 1273438"/>
              <a:gd name="connsiteY0" fmla="*/ 0 h 1093518"/>
              <a:gd name="connsiteX1" fmla="*/ 501938 w 1273438"/>
              <a:gd name="connsiteY1" fmla="*/ 70550 h 1093518"/>
              <a:gd name="connsiteX2" fmla="*/ 1089882 w 1273438"/>
              <a:gd name="connsiteY2" fmla="*/ 82308 h 1093518"/>
              <a:gd name="connsiteX3" fmla="*/ 1207471 w 1273438"/>
              <a:gd name="connsiteY3" fmla="*/ 940660 h 1093518"/>
              <a:gd name="connsiteX4" fmla="*/ 149171 w 1273438"/>
              <a:gd name="connsiteY4" fmla="*/ 952419 h 1093518"/>
              <a:gd name="connsiteX5" fmla="*/ 8065 w 1273438"/>
              <a:gd name="connsiteY5" fmla="*/ 1093518 h 1093518"/>
              <a:gd name="connsiteX0" fmla="*/ 501938 w 1263842"/>
              <a:gd name="connsiteY0" fmla="*/ 0 h 1093518"/>
              <a:gd name="connsiteX1" fmla="*/ 842945 w 1263842"/>
              <a:gd name="connsiteY1" fmla="*/ 58792 h 1093518"/>
              <a:gd name="connsiteX2" fmla="*/ 1089882 w 1263842"/>
              <a:gd name="connsiteY2" fmla="*/ 82308 h 1093518"/>
              <a:gd name="connsiteX3" fmla="*/ 1207471 w 1263842"/>
              <a:gd name="connsiteY3" fmla="*/ 940660 h 1093518"/>
              <a:gd name="connsiteX4" fmla="*/ 149171 w 1263842"/>
              <a:gd name="connsiteY4" fmla="*/ 952419 h 1093518"/>
              <a:gd name="connsiteX5" fmla="*/ 8065 w 1263842"/>
              <a:gd name="connsiteY5" fmla="*/ 1093518 h 1093518"/>
              <a:gd name="connsiteX0" fmla="*/ 501938 w 1263842"/>
              <a:gd name="connsiteY0" fmla="*/ 0 h 1093518"/>
              <a:gd name="connsiteX1" fmla="*/ 842945 w 1263842"/>
              <a:gd name="connsiteY1" fmla="*/ 58792 h 1093518"/>
              <a:gd name="connsiteX2" fmla="*/ 1089882 w 1263842"/>
              <a:gd name="connsiteY2" fmla="*/ 82308 h 1093518"/>
              <a:gd name="connsiteX3" fmla="*/ 1207471 w 1263842"/>
              <a:gd name="connsiteY3" fmla="*/ 940660 h 1093518"/>
              <a:gd name="connsiteX4" fmla="*/ 149171 w 1263842"/>
              <a:gd name="connsiteY4" fmla="*/ 952419 h 1093518"/>
              <a:gd name="connsiteX5" fmla="*/ 8065 w 1263842"/>
              <a:gd name="connsiteY5" fmla="*/ 1093518 h 1093518"/>
              <a:gd name="connsiteX0" fmla="*/ 501938 w 1263842"/>
              <a:gd name="connsiteY0" fmla="*/ 0 h 1093518"/>
              <a:gd name="connsiteX1" fmla="*/ 842945 w 1263842"/>
              <a:gd name="connsiteY1" fmla="*/ 58792 h 1093518"/>
              <a:gd name="connsiteX2" fmla="*/ 1089882 w 1263842"/>
              <a:gd name="connsiteY2" fmla="*/ 82308 h 1093518"/>
              <a:gd name="connsiteX3" fmla="*/ 1207471 w 1263842"/>
              <a:gd name="connsiteY3" fmla="*/ 940660 h 1093518"/>
              <a:gd name="connsiteX4" fmla="*/ 149171 w 1263842"/>
              <a:gd name="connsiteY4" fmla="*/ 952419 h 1093518"/>
              <a:gd name="connsiteX5" fmla="*/ 8065 w 1263842"/>
              <a:gd name="connsiteY5" fmla="*/ 1093518 h 1093518"/>
              <a:gd name="connsiteX0" fmla="*/ 501938 w 1374783"/>
              <a:gd name="connsiteY0" fmla="*/ 0 h 1093518"/>
              <a:gd name="connsiteX1" fmla="*/ 842945 w 1374783"/>
              <a:gd name="connsiteY1" fmla="*/ 58792 h 1093518"/>
              <a:gd name="connsiteX2" fmla="*/ 1336818 w 1374783"/>
              <a:gd name="connsiteY2" fmla="*/ 317473 h 1093518"/>
              <a:gd name="connsiteX3" fmla="*/ 1207471 w 1374783"/>
              <a:gd name="connsiteY3" fmla="*/ 940660 h 1093518"/>
              <a:gd name="connsiteX4" fmla="*/ 149171 w 1374783"/>
              <a:gd name="connsiteY4" fmla="*/ 952419 h 1093518"/>
              <a:gd name="connsiteX5" fmla="*/ 8065 w 1374783"/>
              <a:gd name="connsiteY5" fmla="*/ 1093518 h 1093518"/>
              <a:gd name="connsiteX0" fmla="*/ 493873 w 1350174"/>
              <a:gd name="connsiteY0" fmla="*/ 0 h 1093518"/>
              <a:gd name="connsiteX1" fmla="*/ 834880 w 1350174"/>
              <a:gd name="connsiteY1" fmla="*/ 58792 h 1093518"/>
              <a:gd name="connsiteX2" fmla="*/ 1328753 w 1350174"/>
              <a:gd name="connsiteY2" fmla="*/ 317473 h 1093518"/>
              <a:gd name="connsiteX3" fmla="*/ 1199406 w 1350174"/>
              <a:gd name="connsiteY3" fmla="*/ 940660 h 1093518"/>
              <a:gd name="connsiteX4" fmla="*/ 646738 w 1350174"/>
              <a:gd name="connsiteY4" fmla="*/ 881870 h 1093518"/>
              <a:gd name="connsiteX5" fmla="*/ 0 w 1350174"/>
              <a:gd name="connsiteY5" fmla="*/ 1093518 h 1093518"/>
              <a:gd name="connsiteX0" fmla="*/ 423320 w 1279621"/>
              <a:gd name="connsiteY0" fmla="*/ 0 h 971008"/>
              <a:gd name="connsiteX1" fmla="*/ 764327 w 1279621"/>
              <a:gd name="connsiteY1" fmla="*/ 58792 h 971008"/>
              <a:gd name="connsiteX2" fmla="*/ 1258200 w 1279621"/>
              <a:gd name="connsiteY2" fmla="*/ 317473 h 971008"/>
              <a:gd name="connsiteX3" fmla="*/ 1128853 w 1279621"/>
              <a:gd name="connsiteY3" fmla="*/ 940660 h 971008"/>
              <a:gd name="connsiteX4" fmla="*/ 576185 w 1279621"/>
              <a:gd name="connsiteY4" fmla="*/ 881870 h 971008"/>
              <a:gd name="connsiteX5" fmla="*/ 0 w 1279621"/>
              <a:gd name="connsiteY5" fmla="*/ 952419 h 971008"/>
              <a:gd name="connsiteX0" fmla="*/ 423320 w 1286706"/>
              <a:gd name="connsiteY0" fmla="*/ 0 h 954390"/>
              <a:gd name="connsiteX1" fmla="*/ 764327 w 1286706"/>
              <a:gd name="connsiteY1" fmla="*/ 58792 h 954390"/>
              <a:gd name="connsiteX2" fmla="*/ 1258200 w 1286706"/>
              <a:gd name="connsiteY2" fmla="*/ 317473 h 954390"/>
              <a:gd name="connsiteX3" fmla="*/ 1128853 w 1286706"/>
              <a:gd name="connsiteY3" fmla="*/ 940660 h 954390"/>
              <a:gd name="connsiteX4" fmla="*/ 317490 w 1286706"/>
              <a:gd name="connsiteY4" fmla="*/ 764288 h 954390"/>
              <a:gd name="connsiteX5" fmla="*/ 0 w 1286706"/>
              <a:gd name="connsiteY5" fmla="*/ 952419 h 954390"/>
              <a:gd name="connsiteX0" fmla="*/ 423320 w 1271390"/>
              <a:gd name="connsiteY0" fmla="*/ 0 h 952419"/>
              <a:gd name="connsiteX1" fmla="*/ 764327 w 1271390"/>
              <a:gd name="connsiteY1" fmla="*/ 58792 h 952419"/>
              <a:gd name="connsiteX2" fmla="*/ 1258200 w 1271390"/>
              <a:gd name="connsiteY2" fmla="*/ 317473 h 952419"/>
              <a:gd name="connsiteX3" fmla="*/ 1058300 w 1271390"/>
              <a:gd name="connsiteY3" fmla="*/ 717253 h 952419"/>
              <a:gd name="connsiteX4" fmla="*/ 317490 w 1271390"/>
              <a:gd name="connsiteY4" fmla="*/ 764288 h 952419"/>
              <a:gd name="connsiteX5" fmla="*/ 0 w 1271390"/>
              <a:gd name="connsiteY5" fmla="*/ 952419 h 952419"/>
              <a:gd name="connsiteX0" fmla="*/ 423320 w 1180872"/>
              <a:gd name="connsiteY0" fmla="*/ 0 h 952419"/>
              <a:gd name="connsiteX1" fmla="*/ 764327 w 1180872"/>
              <a:gd name="connsiteY1" fmla="*/ 58792 h 952419"/>
              <a:gd name="connsiteX2" fmla="*/ 1152371 w 1180872"/>
              <a:gd name="connsiteY2" fmla="*/ 329231 h 952419"/>
              <a:gd name="connsiteX3" fmla="*/ 1058300 w 1180872"/>
              <a:gd name="connsiteY3" fmla="*/ 717253 h 952419"/>
              <a:gd name="connsiteX4" fmla="*/ 317490 w 1180872"/>
              <a:gd name="connsiteY4" fmla="*/ 764288 h 952419"/>
              <a:gd name="connsiteX5" fmla="*/ 0 w 1180872"/>
              <a:gd name="connsiteY5" fmla="*/ 952419 h 95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0872" h="952419">
                <a:moveTo>
                  <a:pt x="423320" y="0"/>
                </a:moveTo>
                <a:cubicBezTo>
                  <a:pt x="421360" y="110723"/>
                  <a:pt x="642818" y="3920"/>
                  <a:pt x="764327" y="58792"/>
                </a:cubicBezTo>
                <a:cubicBezTo>
                  <a:pt x="885836" y="113664"/>
                  <a:pt x="1103376" y="219488"/>
                  <a:pt x="1152371" y="329231"/>
                </a:cubicBezTo>
                <a:cubicBezTo>
                  <a:pt x="1201366" y="438974"/>
                  <a:pt x="1197447" y="644744"/>
                  <a:pt x="1058300" y="717253"/>
                </a:cubicBezTo>
                <a:cubicBezTo>
                  <a:pt x="919153" y="789762"/>
                  <a:pt x="493873" y="725094"/>
                  <a:pt x="317490" y="764288"/>
                </a:cubicBezTo>
                <a:cubicBezTo>
                  <a:pt x="141107" y="803482"/>
                  <a:pt x="0" y="952419"/>
                  <a:pt x="0" y="952419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6" name="Left Brace 29695"/>
          <p:cNvSpPr/>
          <p:nvPr/>
        </p:nvSpPr>
        <p:spPr>
          <a:xfrm rot="5400000">
            <a:off x="7255552" y="2703891"/>
            <a:ext cx="317174" cy="28100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97" name="Group 29696"/>
          <p:cNvGrpSpPr/>
          <p:nvPr/>
        </p:nvGrpSpPr>
        <p:grpSpPr>
          <a:xfrm>
            <a:off x="4227208" y="4051943"/>
            <a:ext cx="4645096" cy="2344266"/>
            <a:chOff x="4227208" y="4051943"/>
            <a:chExt cx="4645096" cy="2344266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468369" y="4273379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4468369" y="454801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468369" y="4822654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4426309" y="5216453"/>
              <a:ext cx="3642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mr-IN" sz="1400" b="1" dirty="0"/>
                <a:t>…</a:t>
              </a:r>
              <a:endParaRPr lang="en-US" sz="1400" b="1" dirty="0"/>
            </a:p>
          </p:txBody>
        </p:sp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4227208" y="5778521"/>
              <a:ext cx="58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400" b="1" dirty="0"/>
                <a:t>4094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227208" y="6088432"/>
              <a:ext cx="58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400" b="1" dirty="0"/>
                <a:t>4095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6034378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0</a:t>
              </a:r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5459497" y="4051943"/>
              <a:ext cx="42832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tag</a:t>
              </a: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4496868" y="4051943"/>
              <a:ext cx="560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valid</a:t>
              </a: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4825556" y="429540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817618" y="457004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5407913" y="4292430"/>
              <a:ext cx="58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0001</a:t>
              </a:r>
            </a:p>
          </p:txBody>
        </p:sp>
        <p:sp>
          <p:nvSpPr>
            <p:cNvPr id="58" name="Text Box 41"/>
            <p:cNvSpPr txBox="1">
              <a:spLocks noChangeArrowheads="1"/>
            </p:cNvSpPr>
            <p:nvPr/>
          </p:nvSpPr>
          <p:spPr bwMode="auto">
            <a:xfrm>
              <a:off x="5404923" y="4600207"/>
              <a:ext cx="5822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0021</a:t>
              </a:r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6004962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>
              <a:off x="6735407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>
              <a:off x="7465852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8131316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762348" y="4308304"/>
              <a:ext cx="4109956" cy="2084338"/>
              <a:chOff x="5025580" y="4308304"/>
              <a:chExt cx="3846724" cy="2084338"/>
            </a:xfrm>
          </p:grpSpPr>
          <p:sp>
            <p:nvSpPr>
              <p:cNvPr id="20" name="Rectangle 3"/>
              <p:cNvSpPr>
                <a:spLocks noChangeArrowheads="1"/>
              </p:cNvSpPr>
              <p:nvPr/>
            </p:nvSpPr>
            <p:spPr bwMode="auto">
              <a:xfrm>
                <a:off x="5025580" y="4308304"/>
                <a:ext cx="3832669" cy="265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5025580" y="4573417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5029094" y="4876302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"/>
              <p:cNvSpPr>
                <a:spLocks noChangeArrowheads="1"/>
              </p:cNvSpPr>
              <p:nvPr/>
            </p:nvSpPr>
            <p:spPr bwMode="auto">
              <a:xfrm>
                <a:off x="5036122" y="5181102"/>
                <a:ext cx="3832668" cy="6057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5"/>
              <p:cNvSpPr>
                <a:spLocks noChangeArrowheads="1"/>
              </p:cNvSpPr>
              <p:nvPr/>
            </p:nvSpPr>
            <p:spPr bwMode="auto">
              <a:xfrm>
                <a:off x="5039636" y="5784957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5037577" y="6087842"/>
                <a:ext cx="3832668" cy="304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>
              <a:off x="5381011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5100193" y="4328942"/>
              <a:ext cx="0" cy="206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9"/>
            <p:cNvSpPr txBox="1">
              <a:spLocks noChangeArrowheads="1"/>
            </p:cNvSpPr>
            <p:nvPr/>
          </p:nvSpPr>
          <p:spPr bwMode="auto">
            <a:xfrm>
              <a:off x="4998813" y="4051943"/>
              <a:ext cx="51814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dirty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6735410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1</a:t>
              </a: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7416004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2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8131316" y="4051943"/>
              <a:ext cx="6805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200" b="1" dirty="0"/>
                <a:t>word 3</a:t>
              </a:r>
            </a:p>
          </p:txBody>
        </p:sp>
        <p:sp>
          <p:nvSpPr>
            <p:cNvPr id="101" name="Text Box 31"/>
            <p:cNvSpPr txBox="1">
              <a:spLocks noChangeArrowheads="1"/>
            </p:cNvSpPr>
            <p:nvPr/>
          </p:nvSpPr>
          <p:spPr bwMode="auto">
            <a:xfrm>
              <a:off x="5100193" y="4565743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1</a:t>
              </a:r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5095273" y="4288761"/>
              <a:ext cx="2845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8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1" grpId="1" animBg="1"/>
      <p:bldP spid="12" grpId="0" animBg="1"/>
      <p:bldP spid="15" grpId="0" animBg="1"/>
      <p:bldP spid="16" grpId="0"/>
      <p:bldP spid="16" grpId="1"/>
      <p:bldP spid="18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/>
      <p:bldP spid="78" grpId="0" animBg="1"/>
      <p:bldP spid="79" grpId="0" animBg="1"/>
      <p:bldP spid="95" grpId="0" animBg="1"/>
      <p:bldP spid="2969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27" y="1736800"/>
            <a:ext cx="7351214" cy="508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multi word cache</a:t>
            </a:r>
          </a:p>
        </p:txBody>
      </p:sp>
    </p:spTree>
    <p:extLst>
      <p:ext uri="{BB962C8B-B14F-4D97-AF65-F5344CB8AC3E}">
        <p14:creationId xmlns:p14="http://schemas.microsoft.com/office/powerpoint/2010/main" val="1696424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9596" y="2006374"/>
            <a:ext cx="6664078" cy="4703084"/>
            <a:chOff x="457200" y="746125"/>
            <a:chExt cx="8329613" cy="5878513"/>
          </a:xfrm>
        </p:grpSpPr>
        <p:sp>
          <p:nvSpPr>
            <p:cNvPr id="31746" name="Line 3"/>
            <p:cNvSpPr>
              <a:spLocks noChangeShapeType="1"/>
            </p:cNvSpPr>
            <p:nvPr/>
          </p:nvSpPr>
          <p:spPr bwMode="auto">
            <a:xfrm>
              <a:off x="914400" y="6172200"/>
              <a:ext cx="7681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" name="Line 4"/>
            <p:cNvSpPr>
              <a:spLocks noChangeShapeType="1"/>
            </p:cNvSpPr>
            <p:nvPr/>
          </p:nvSpPr>
          <p:spPr bwMode="auto">
            <a:xfrm flipV="1">
              <a:off x="914400" y="1235075"/>
              <a:ext cx="0" cy="4937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457200" y="746125"/>
              <a:ext cx="1050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Miss rate  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auto">
            <a:xfrm>
              <a:off x="7707313" y="6319838"/>
              <a:ext cx="981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 err="1"/>
                <a:t>blocksize</a:t>
              </a:r>
              <a:endParaRPr lang="en-US" sz="1400" b="1" dirty="0"/>
            </a:p>
          </p:txBody>
        </p:sp>
        <p:sp>
          <p:nvSpPr>
            <p:cNvPr id="31752" name="Freeform 9"/>
            <p:cNvSpPr>
              <a:spLocks/>
            </p:cNvSpPr>
            <p:nvPr/>
          </p:nvSpPr>
          <p:spPr bwMode="auto">
            <a:xfrm>
              <a:off x="1646240" y="1050925"/>
              <a:ext cx="4164600" cy="3147479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  <a:gd name="connsiteX0" fmla="*/ 0 w 6454"/>
                <a:gd name="connsiteY0" fmla="*/ 0 h 9571"/>
                <a:gd name="connsiteX1" fmla="*/ 5304 w 6454"/>
                <a:gd name="connsiteY1" fmla="*/ 9029 h 9571"/>
                <a:gd name="connsiteX2" fmla="*/ 6454 w 6454"/>
                <a:gd name="connsiteY2" fmla="*/ 8939 h 9571"/>
                <a:gd name="connsiteX0" fmla="*/ 0 w 10000"/>
                <a:gd name="connsiteY0" fmla="*/ 0 h 9754"/>
                <a:gd name="connsiteX1" fmla="*/ 8218 w 10000"/>
                <a:gd name="connsiteY1" fmla="*/ 9434 h 9754"/>
                <a:gd name="connsiteX2" fmla="*/ 10000 w 10000"/>
                <a:gd name="connsiteY2" fmla="*/ 9340 h 9754"/>
                <a:gd name="connsiteX0" fmla="*/ 0 w 10182"/>
                <a:gd name="connsiteY0" fmla="*/ 0 h 10736"/>
                <a:gd name="connsiteX1" fmla="*/ 8218 w 10182"/>
                <a:gd name="connsiteY1" fmla="*/ 9672 h 10736"/>
                <a:gd name="connsiteX2" fmla="*/ 10182 w 10182"/>
                <a:gd name="connsiteY2" fmla="*/ 10736 h 10736"/>
                <a:gd name="connsiteX0" fmla="*/ 0 w 10364"/>
                <a:gd name="connsiteY0" fmla="*/ 0 h 10398"/>
                <a:gd name="connsiteX1" fmla="*/ 8218 w 10364"/>
                <a:gd name="connsiteY1" fmla="*/ 9672 h 10398"/>
                <a:gd name="connsiteX2" fmla="*/ 10364 w 10364"/>
                <a:gd name="connsiteY2" fmla="*/ 10398 h 10398"/>
                <a:gd name="connsiteX0" fmla="*/ 0 w 10364"/>
                <a:gd name="connsiteY0" fmla="*/ 0 h 10398"/>
                <a:gd name="connsiteX1" fmla="*/ 8218 w 10364"/>
                <a:gd name="connsiteY1" fmla="*/ 9672 h 10398"/>
                <a:gd name="connsiteX2" fmla="*/ 10364 w 10364"/>
                <a:gd name="connsiteY2" fmla="*/ 10398 h 10398"/>
                <a:gd name="connsiteX0" fmla="*/ 0 w 10109"/>
                <a:gd name="connsiteY0" fmla="*/ 0 h 10930"/>
                <a:gd name="connsiteX1" fmla="*/ 8218 w 10109"/>
                <a:gd name="connsiteY1" fmla="*/ 9672 h 10930"/>
                <a:gd name="connsiteX2" fmla="*/ 10109 w 10109"/>
                <a:gd name="connsiteY2" fmla="*/ 10930 h 10930"/>
                <a:gd name="connsiteX0" fmla="*/ 0 w 10691"/>
                <a:gd name="connsiteY0" fmla="*/ 0 h 10737"/>
                <a:gd name="connsiteX1" fmla="*/ 8218 w 10691"/>
                <a:gd name="connsiteY1" fmla="*/ 9672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  <a:gd name="connsiteX0" fmla="*/ 0 w 10691"/>
                <a:gd name="connsiteY0" fmla="*/ 0 h 10737"/>
                <a:gd name="connsiteX1" fmla="*/ 5817 w 10691"/>
                <a:gd name="connsiteY1" fmla="*/ 7303 h 10737"/>
                <a:gd name="connsiteX2" fmla="*/ 10691 w 10691"/>
                <a:gd name="connsiteY2" fmla="*/ 10737 h 1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1" h="10737">
                  <a:moveTo>
                    <a:pt x="0" y="0"/>
                  </a:moveTo>
                  <a:cubicBezTo>
                    <a:pt x="2817" y="4316"/>
                    <a:pt x="4033" y="5393"/>
                    <a:pt x="5817" y="7303"/>
                  </a:cubicBezTo>
                  <a:cubicBezTo>
                    <a:pt x="8693" y="9455"/>
                    <a:pt x="9772" y="10441"/>
                    <a:pt x="10691" y="1073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 flipV="1">
              <a:off x="8139113" y="2606675"/>
              <a:ext cx="0" cy="2011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7569200" y="1782763"/>
              <a:ext cx="1217613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Increasing   </a:t>
              </a:r>
            </a:p>
            <a:p>
              <a:pPr eaLnBrk="1" hangingPunct="1"/>
              <a:r>
                <a:rPr lang="en-US" sz="1400" b="1"/>
                <a:t>total size</a:t>
              </a:r>
            </a:p>
            <a:p>
              <a:pPr eaLnBrk="1" hangingPunct="1"/>
              <a:r>
                <a:rPr lang="en-US" sz="1400" b="1"/>
                <a:t>of cache 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block size?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3565" y="1940878"/>
            <a:ext cx="2176031" cy="4524725"/>
          </a:xfrm>
        </p:spPr>
        <p:txBody>
          <a:bodyPr/>
          <a:lstStyle/>
          <a:p>
            <a:r>
              <a:rPr lang="en-US" dirty="0"/>
              <a:t>Exploits more spatial locality</a:t>
            </a:r>
          </a:p>
          <a:p>
            <a:r>
              <a:rPr lang="en-US" dirty="0"/>
              <a:t>Reduces miss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15287" y="5138105"/>
            <a:ext cx="2211230" cy="8731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does it go from here?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726517" y="4785574"/>
            <a:ext cx="794329" cy="789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6588329" y="4762894"/>
            <a:ext cx="2347305" cy="691753"/>
          </a:xfrm>
          <a:custGeom>
            <a:avLst/>
            <a:gdLst>
              <a:gd name="connsiteX0" fmla="*/ 0 w 2347305"/>
              <a:gd name="connsiteY0" fmla="*/ 0 h 691753"/>
              <a:gd name="connsiteX1" fmla="*/ 374208 w 2347305"/>
              <a:gd name="connsiteY1" fmla="*/ 181443 h 691753"/>
              <a:gd name="connsiteX2" fmla="*/ 975209 w 2347305"/>
              <a:gd name="connsiteY2" fmla="*/ 430928 h 691753"/>
              <a:gd name="connsiteX3" fmla="*/ 1768984 w 2347305"/>
              <a:gd name="connsiteY3" fmla="*/ 635052 h 691753"/>
              <a:gd name="connsiteX4" fmla="*/ 2347305 w 2347305"/>
              <a:gd name="connsiteY4" fmla="*/ 691753 h 69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305" h="691753">
                <a:moveTo>
                  <a:pt x="0" y="0"/>
                </a:moveTo>
                <a:cubicBezTo>
                  <a:pt x="105836" y="54811"/>
                  <a:pt x="211673" y="109622"/>
                  <a:pt x="374208" y="181443"/>
                </a:cubicBezTo>
                <a:cubicBezTo>
                  <a:pt x="536743" y="253264"/>
                  <a:pt x="742746" y="355327"/>
                  <a:pt x="975209" y="430928"/>
                </a:cubicBezTo>
                <a:cubicBezTo>
                  <a:pt x="1207672" y="506529"/>
                  <a:pt x="1540301" y="591581"/>
                  <a:pt x="1768984" y="635052"/>
                </a:cubicBezTo>
                <a:cubicBezTo>
                  <a:pt x="1997667" y="678523"/>
                  <a:pt x="2347305" y="691753"/>
                  <a:pt x="2347305" y="691753"/>
                </a:cubicBezTo>
              </a:path>
            </a:pathLst>
          </a:custGeom>
          <a:ln>
            <a:solidFill>
              <a:srgbClr val="008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03960" y="4134494"/>
            <a:ext cx="2335965" cy="801279"/>
          </a:xfrm>
          <a:custGeom>
            <a:avLst/>
            <a:gdLst>
              <a:gd name="connsiteX0" fmla="*/ 0 w 2347305"/>
              <a:gd name="connsiteY0" fmla="*/ 0 h 691753"/>
              <a:gd name="connsiteX1" fmla="*/ 374208 w 2347305"/>
              <a:gd name="connsiteY1" fmla="*/ 181443 h 691753"/>
              <a:gd name="connsiteX2" fmla="*/ 975209 w 2347305"/>
              <a:gd name="connsiteY2" fmla="*/ 430928 h 691753"/>
              <a:gd name="connsiteX3" fmla="*/ 1768984 w 2347305"/>
              <a:gd name="connsiteY3" fmla="*/ 635052 h 691753"/>
              <a:gd name="connsiteX4" fmla="*/ 2347305 w 2347305"/>
              <a:gd name="connsiteY4" fmla="*/ 691753 h 691753"/>
              <a:gd name="connsiteX0" fmla="*/ 0 w 2347305"/>
              <a:gd name="connsiteY0" fmla="*/ 0 h 691753"/>
              <a:gd name="connsiteX1" fmla="*/ 589662 w 2347305"/>
              <a:gd name="connsiteY1" fmla="*/ 124742 h 691753"/>
              <a:gd name="connsiteX2" fmla="*/ 975209 w 2347305"/>
              <a:gd name="connsiteY2" fmla="*/ 430928 h 691753"/>
              <a:gd name="connsiteX3" fmla="*/ 1768984 w 2347305"/>
              <a:gd name="connsiteY3" fmla="*/ 635052 h 691753"/>
              <a:gd name="connsiteX4" fmla="*/ 2347305 w 2347305"/>
              <a:gd name="connsiteY4" fmla="*/ 691753 h 691753"/>
              <a:gd name="connsiteX0" fmla="*/ 0 w 2347305"/>
              <a:gd name="connsiteY0" fmla="*/ 0 h 696842"/>
              <a:gd name="connsiteX1" fmla="*/ 589662 w 2347305"/>
              <a:gd name="connsiteY1" fmla="*/ 124742 h 696842"/>
              <a:gd name="connsiteX2" fmla="*/ 1156643 w 2347305"/>
              <a:gd name="connsiteY2" fmla="*/ 170103 h 696842"/>
              <a:gd name="connsiteX3" fmla="*/ 1768984 w 2347305"/>
              <a:gd name="connsiteY3" fmla="*/ 635052 h 696842"/>
              <a:gd name="connsiteX4" fmla="*/ 2347305 w 2347305"/>
              <a:gd name="connsiteY4" fmla="*/ 691753 h 696842"/>
              <a:gd name="connsiteX0" fmla="*/ 0 w 2347305"/>
              <a:gd name="connsiteY0" fmla="*/ 40668 h 732421"/>
              <a:gd name="connsiteX1" fmla="*/ 589662 w 2347305"/>
              <a:gd name="connsiteY1" fmla="*/ 165410 h 732421"/>
              <a:gd name="connsiteX2" fmla="*/ 1156643 w 2347305"/>
              <a:gd name="connsiteY2" fmla="*/ 210771 h 732421"/>
              <a:gd name="connsiteX3" fmla="*/ 1780324 w 2347305"/>
              <a:gd name="connsiteY3" fmla="*/ 17987 h 732421"/>
              <a:gd name="connsiteX4" fmla="*/ 2347305 w 2347305"/>
              <a:gd name="connsiteY4" fmla="*/ 732421 h 732421"/>
              <a:gd name="connsiteX0" fmla="*/ 0 w 2335965"/>
              <a:gd name="connsiteY0" fmla="*/ 623713 h 801279"/>
              <a:gd name="connsiteX1" fmla="*/ 589662 w 2335965"/>
              <a:gd name="connsiteY1" fmla="*/ 748455 h 801279"/>
              <a:gd name="connsiteX2" fmla="*/ 1156643 w 2335965"/>
              <a:gd name="connsiteY2" fmla="*/ 793816 h 801279"/>
              <a:gd name="connsiteX3" fmla="*/ 1780324 w 2335965"/>
              <a:gd name="connsiteY3" fmla="*/ 601032 h 801279"/>
              <a:gd name="connsiteX4" fmla="*/ 2335965 w 2335965"/>
              <a:gd name="connsiteY4" fmla="*/ 0 h 80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5965" h="801279">
                <a:moveTo>
                  <a:pt x="0" y="623713"/>
                </a:moveTo>
                <a:cubicBezTo>
                  <a:pt x="105836" y="678524"/>
                  <a:pt x="396888" y="720105"/>
                  <a:pt x="589662" y="748455"/>
                </a:cubicBezTo>
                <a:cubicBezTo>
                  <a:pt x="782436" y="776805"/>
                  <a:pt x="958199" y="818386"/>
                  <a:pt x="1156643" y="793816"/>
                </a:cubicBezTo>
                <a:cubicBezTo>
                  <a:pt x="1355087" y="769246"/>
                  <a:pt x="1583770" y="733335"/>
                  <a:pt x="1780324" y="601032"/>
                </a:cubicBezTo>
                <a:cubicBezTo>
                  <a:pt x="1976878" y="468729"/>
                  <a:pt x="2335965" y="0"/>
                  <a:pt x="2335965" y="0"/>
                </a:cubicBezTo>
              </a:path>
            </a:pathLst>
          </a:custGeom>
          <a:ln>
            <a:solidFill>
              <a:srgbClr val="990000"/>
            </a:solidFill>
            <a:prstDash val="lgDashDot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9596" y="2006374"/>
            <a:ext cx="6664078" cy="4703084"/>
            <a:chOff x="457200" y="746125"/>
            <a:chExt cx="8329613" cy="5878513"/>
          </a:xfrm>
        </p:grpSpPr>
        <p:sp>
          <p:nvSpPr>
            <p:cNvPr id="31746" name="Line 3"/>
            <p:cNvSpPr>
              <a:spLocks noChangeShapeType="1"/>
            </p:cNvSpPr>
            <p:nvPr/>
          </p:nvSpPr>
          <p:spPr bwMode="auto">
            <a:xfrm>
              <a:off x="914400" y="6172200"/>
              <a:ext cx="76819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7" name="Line 4"/>
            <p:cNvSpPr>
              <a:spLocks noChangeShapeType="1"/>
            </p:cNvSpPr>
            <p:nvPr/>
          </p:nvSpPr>
          <p:spPr bwMode="auto">
            <a:xfrm flipV="1">
              <a:off x="914400" y="1235075"/>
              <a:ext cx="0" cy="4937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48" name="Text Box 5"/>
            <p:cNvSpPr txBox="1">
              <a:spLocks noChangeArrowheads="1"/>
            </p:cNvSpPr>
            <p:nvPr/>
          </p:nvSpPr>
          <p:spPr bwMode="auto">
            <a:xfrm>
              <a:off x="457200" y="746125"/>
              <a:ext cx="1050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Miss rate  </a:t>
              </a:r>
            </a:p>
          </p:txBody>
        </p:sp>
        <p:sp>
          <p:nvSpPr>
            <p:cNvPr id="31749" name="Text Box 6"/>
            <p:cNvSpPr txBox="1">
              <a:spLocks noChangeArrowheads="1"/>
            </p:cNvSpPr>
            <p:nvPr/>
          </p:nvSpPr>
          <p:spPr bwMode="auto">
            <a:xfrm>
              <a:off x="7707313" y="6319838"/>
              <a:ext cx="9810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 err="1"/>
                <a:t>blocksize</a:t>
              </a:r>
              <a:endParaRPr lang="en-US" sz="1400" b="1" dirty="0"/>
            </a:p>
          </p:txBody>
        </p:sp>
        <p:sp>
          <p:nvSpPr>
            <p:cNvPr id="31750" name="Freeform 7"/>
            <p:cNvSpPr>
              <a:spLocks/>
            </p:cNvSpPr>
            <p:nvPr/>
          </p:nvSpPr>
          <p:spPr bwMode="auto">
            <a:xfrm>
              <a:off x="1463675" y="2514600"/>
              <a:ext cx="6035675" cy="3140075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1" h="1978">
                  <a:moveTo>
                    <a:pt x="0" y="0"/>
                  </a:moveTo>
                  <a:cubicBezTo>
                    <a:pt x="691" y="797"/>
                    <a:pt x="1382" y="1594"/>
                    <a:pt x="2016" y="1786"/>
                  </a:cubicBezTo>
                  <a:cubicBezTo>
                    <a:pt x="2650" y="1978"/>
                    <a:pt x="3504" y="1258"/>
                    <a:pt x="3801" y="1152"/>
                  </a:cubicBez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Freeform 8"/>
            <p:cNvSpPr>
              <a:spLocks/>
            </p:cNvSpPr>
            <p:nvPr/>
          </p:nvSpPr>
          <p:spPr bwMode="auto">
            <a:xfrm>
              <a:off x="1554163" y="1782763"/>
              <a:ext cx="6035675" cy="3140075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1" h="1978">
                  <a:moveTo>
                    <a:pt x="0" y="0"/>
                  </a:moveTo>
                  <a:cubicBezTo>
                    <a:pt x="691" y="797"/>
                    <a:pt x="1382" y="1594"/>
                    <a:pt x="2016" y="1786"/>
                  </a:cubicBezTo>
                  <a:cubicBezTo>
                    <a:pt x="2650" y="1978"/>
                    <a:pt x="3504" y="1258"/>
                    <a:pt x="3801" y="115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Freeform 9"/>
            <p:cNvSpPr>
              <a:spLocks/>
            </p:cNvSpPr>
            <p:nvPr/>
          </p:nvSpPr>
          <p:spPr bwMode="auto">
            <a:xfrm>
              <a:off x="1646238" y="1050925"/>
              <a:ext cx="6035675" cy="3140075"/>
            </a:xfrm>
            <a:custGeom>
              <a:avLst/>
              <a:gdLst>
                <a:gd name="T0" fmla="*/ 0 w 3801"/>
                <a:gd name="T1" fmla="*/ 0 h 1978"/>
                <a:gd name="T2" fmla="*/ 2147483647 w 3801"/>
                <a:gd name="T3" fmla="*/ 2147483647 h 1978"/>
                <a:gd name="T4" fmla="*/ 2147483647 w 3801"/>
                <a:gd name="T5" fmla="*/ 2147483647 h 1978"/>
                <a:gd name="T6" fmla="*/ 0 60000 65536"/>
                <a:gd name="T7" fmla="*/ 0 60000 65536"/>
                <a:gd name="T8" fmla="*/ 0 60000 65536"/>
                <a:gd name="T9" fmla="*/ 0 w 3801"/>
                <a:gd name="T10" fmla="*/ 0 h 1978"/>
                <a:gd name="T11" fmla="*/ 3801 w 3801"/>
                <a:gd name="T12" fmla="*/ 1978 h 19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01" h="1978">
                  <a:moveTo>
                    <a:pt x="0" y="0"/>
                  </a:moveTo>
                  <a:cubicBezTo>
                    <a:pt x="691" y="797"/>
                    <a:pt x="1382" y="1594"/>
                    <a:pt x="2016" y="1786"/>
                  </a:cubicBezTo>
                  <a:cubicBezTo>
                    <a:pt x="2650" y="1978"/>
                    <a:pt x="3504" y="1258"/>
                    <a:pt x="3801" y="1152"/>
                  </a:cubicBezTo>
                </a:path>
              </a:pathLst>
            </a:cu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Line 10"/>
            <p:cNvSpPr>
              <a:spLocks noChangeShapeType="1"/>
            </p:cNvSpPr>
            <p:nvPr/>
          </p:nvSpPr>
          <p:spPr bwMode="auto">
            <a:xfrm flipV="1">
              <a:off x="8139113" y="2606675"/>
              <a:ext cx="0" cy="2011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Text Box 11"/>
            <p:cNvSpPr txBox="1">
              <a:spLocks noChangeArrowheads="1"/>
            </p:cNvSpPr>
            <p:nvPr/>
          </p:nvSpPr>
          <p:spPr bwMode="auto">
            <a:xfrm>
              <a:off x="7569200" y="1782763"/>
              <a:ext cx="1217613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Increasing   </a:t>
              </a:r>
            </a:p>
            <a:p>
              <a:pPr eaLnBrk="1" hangingPunct="1"/>
              <a:r>
                <a:rPr lang="en-US" sz="1400" b="1"/>
                <a:t>total size</a:t>
              </a:r>
            </a:p>
            <a:p>
              <a:pPr eaLnBrk="1" hangingPunct="1"/>
              <a:r>
                <a:rPr lang="en-US" sz="1400" b="1"/>
                <a:t>of cache  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block size?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05" y="1940878"/>
            <a:ext cx="2387853" cy="49171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a point where things get worse</a:t>
            </a:r>
          </a:p>
          <a:p>
            <a:r>
              <a:rPr lang="en-US" dirty="0"/>
              <a:t>When the working set changes, larger blocks have to be fetched</a:t>
            </a:r>
          </a:p>
          <a:p>
            <a:r>
              <a:rPr lang="en-US" dirty="0"/>
              <a:t>Memory can only transfer so fast and it can become the bottleneck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66702" y="4186218"/>
            <a:ext cx="0" cy="2506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25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0409" y="1773610"/>
            <a:ext cx="7157595" cy="5084390"/>
            <a:chOff x="508000" y="125413"/>
            <a:chExt cx="7689850" cy="6716712"/>
          </a:xfrm>
        </p:grpSpPr>
        <p:sp>
          <p:nvSpPr>
            <p:cNvPr id="32770" name="Rectangle 3"/>
            <p:cNvSpPr>
              <a:spLocks noChangeArrowheads="1"/>
            </p:cNvSpPr>
            <p:nvPr/>
          </p:nvSpPr>
          <p:spPr bwMode="auto">
            <a:xfrm>
              <a:off x="914400" y="14970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1" name="Rectangle 4" descr="Wide downward diagonal"/>
            <p:cNvSpPr>
              <a:spLocks noChangeArrowheads="1"/>
            </p:cNvSpPr>
            <p:nvPr/>
          </p:nvSpPr>
          <p:spPr bwMode="auto">
            <a:xfrm>
              <a:off x="914400" y="2411413"/>
              <a:ext cx="1828800" cy="182880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Rectangle 5"/>
            <p:cNvSpPr>
              <a:spLocks noChangeArrowheads="1"/>
            </p:cNvSpPr>
            <p:nvPr/>
          </p:nvSpPr>
          <p:spPr bwMode="auto">
            <a:xfrm>
              <a:off x="5486400" y="125413"/>
              <a:ext cx="1828800" cy="6035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5486400" y="1254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5486400" y="28686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486400" y="5611813"/>
              <a:ext cx="1828800" cy="9144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2728913" y="138113"/>
              <a:ext cx="2765425" cy="1344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2728913" y="1058863"/>
              <a:ext cx="2765425" cy="1344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flipH="1" flipV="1">
              <a:off x="2767013" y="1482725"/>
              <a:ext cx="2727325" cy="138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flipH="1" flipV="1">
              <a:off x="2767013" y="2403475"/>
              <a:ext cx="2727325" cy="138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 flipV="1">
              <a:off x="2728913" y="1482725"/>
              <a:ext cx="2765425" cy="4148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H="1" flipV="1">
              <a:off x="2768600" y="2403475"/>
              <a:ext cx="2725738" cy="4108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7513638" y="458788"/>
              <a:ext cx="6683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WS 1 </a:t>
              </a:r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7529513" y="3136900"/>
              <a:ext cx="6683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WS 2 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7529513" y="5862638"/>
              <a:ext cx="6683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WS 3 </a:t>
              </a:r>
            </a:p>
          </p:txBody>
        </p:sp>
        <p:sp>
          <p:nvSpPr>
            <p:cNvPr id="32785" name="Text Box 18"/>
            <p:cNvSpPr txBox="1">
              <a:spLocks noChangeArrowheads="1"/>
            </p:cNvSpPr>
            <p:nvPr/>
          </p:nvSpPr>
          <p:spPr bwMode="auto">
            <a:xfrm>
              <a:off x="1216025" y="4721225"/>
              <a:ext cx="8143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 </a:t>
              </a:r>
            </a:p>
          </p:txBody>
        </p:sp>
        <p:sp>
          <p:nvSpPr>
            <p:cNvPr id="32786" name="Text Box 19"/>
            <p:cNvSpPr txBox="1">
              <a:spLocks noChangeArrowheads="1"/>
            </p:cNvSpPr>
            <p:nvPr/>
          </p:nvSpPr>
          <p:spPr bwMode="auto">
            <a:xfrm>
              <a:off x="6011863" y="6537325"/>
              <a:ext cx="9636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 </a:t>
              </a:r>
            </a:p>
          </p:txBody>
        </p:sp>
        <p:sp>
          <p:nvSpPr>
            <p:cNvPr id="32787" name="Text Box 20"/>
            <p:cNvSpPr txBox="1">
              <a:spLocks noChangeArrowheads="1"/>
            </p:cNvSpPr>
            <p:nvPr/>
          </p:nvSpPr>
          <p:spPr bwMode="auto">
            <a:xfrm>
              <a:off x="1384300" y="3287713"/>
              <a:ext cx="8826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Unused </a:t>
              </a:r>
            </a:p>
          </p:txBody>
        </p:sp>
        <p:sp>
          <p:nvSpPr>
            <p:cNvPr id="32788" name="Text Box 21"/>
            <p:cNvSpPr txBox="1">
              <a:spLocks noChangeArrowheads="1"/>
            </p:cNvSpPr>
            <p:nvPr/>
          </p:nvSpPr>
          <p:spPr bwMode="auto">
            <a:xfrm>
              <a:off x="508000" y="390525"/>
              <a:ext cx="318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/>
                <a:t>Working set considerations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considerations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4726" y="5486608"/>
            <a:ext cx="4184431" cy="1228137"/>
          </a:xfrm>
        </p:spPr>
        <p:txBody>
          <a:bodyPr/>
          <a:lstStyle/>
          <a:p>
            <a:r>
              <a:rPr lang="en-US" dirty="0">
                <a:solidFill>
                  <a:srgbClr val="FF2929"/>
                </a:solidFill>
              </a:rPr>
              <a:t>Direct mapping can cause inefficient use of cache with overlapping working sets</a:t>
            </a:r>
          </a:p>
        </p:txBody>
      </p:sp>
    </p:spTree>
    <p:extLst>
      <p:ext uri="{BB962C8B-B14F-4D97-AF65-F5344CB8AC3E}">
        <p14:creationId xmlns:p14="http://schemas.microsoft.com/office/powerpoint/2010/main" val="6545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be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any memory block to be brought into any cache block</a:t>
            </a:r>
          </a:p>
          <a:p>
            <a:r>
              <a:rPr lang="en-US" dirty="0"/>
              <a:t>This is similar to be able to bring in a virtual page into any available physical page frame</a:t>
            </a:r>
          </a:p>
          <a:p>
            <a:pPr marL="0" indent="0">
              <a:buNone/>
            </a:pPr>
            <a:r>
              <a:rPr lang="en-US" dirty="0">
                <a:solidFill>
                  <a:srgbClr val="FF2929"/>
                </a:solidFill>
                <a:sym typeface="Wingdings"/>
              </a:rPr>
              <a:t> Fully associative mapping</a:t>
            </a:r>
            <a:endParaRPr lang="en-US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4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465263" y="2606675"/>
            <a:ext cx="3568700" cy="639763"/>
            <a:chOff x="922" y="1642"/>
            <a:chExt cx="2248" cy="403"/>
          </a:xfrm>
        </p:grpSpPr>
        <p:sp>
          <p:nvSpPr>
            <p:cNvPr id="33796" name="Text Box 3"/>
            <p:cNvSpPr txBox="1">
              <a:spLocks noChangeArrowheads="1"/>
            </p:cNvSpPr>
            <p:nvPr/>
          </p:nvSpPr>
          <p:spPr bwMode="auto">
            <a:xfrm>
              <a:off x="1095" y="1736"/>
              <a:ext cx="7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Tag   </a:t>
              </a:r>
            </a:p>
          </p:txBody>
        </p:sp>
        <p:sp>
          <p:nvSpPr>
            <p:cNvPr id="33797" name="Rectangle 4"/>
            <p:cNvSpPr>
              <a:spLocks noChangeArrowheads="1"/>
            </p:cNvSpPr>
            <p:nvPr/>
          </p:nvSpPr>
          <p:spPr bwMode="auto">
            <a:xfrm>
              <a:off x="922" y="1642"/>
              <a:ext cx="1037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2133" y="1736"/>
              <a:ext cx="9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 Index</a:t>
              </a:r>
            </a:p>
          </p:txBody>
        </p:sp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961" y="1642"/>
              <a:ext cx="120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Address interpretation in FA cache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2583" y="3436088"/>
            <a:ext cx="7295668" cy="2690075"/>
          </a:xfrm>
        </p:spPr>
        <p:txBody>
          <a:bodyPr/>
          <a:lstStyle/>
          <a:p>
            <a:r>
              <a:rPr lang="en-US" dirty="0"/>
              <a:t>No splitting memory addresses into “index” and “tag”</a:t>
            </a:r>
          </a:p>
          <a:p>
            <a:r>
              <a:rPr lang="en-US" dirty="0">
                <a:solidFill>
                  <a:srgbClr val="FF2929"/>
                </a:solidFill>
              </a:rPr>
              <a:t>It all becomes tag!</a:t>
            </a: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465263" y="4925058"/>
            <a:ext cx="3568700" cy="639763"/>
            <a:chOff x="922" y="1642"/>
            <a:chExt cx="2248" cy="403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95" y="1736"/>
              <a:ext cx="18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Cache Tag   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22" y="1642"/>
              <a:ext cx="2248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79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9" y="1724084"/>
            <a:ext cx="7991962" cy="467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cache circuitry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779" y="5261864"/>
            <a:ext cx="4458471" cy="1596136"/>
          </a:xfrm>
        </p:spPr>
        <p:txBody>
          <a:bodyPr/>
          <a:lstStyle/>
          <a:p>
            <a:r>
              <a:rPr lang="en-US" dirty="0"/>
              <a:t>Hardware complexity:</a:t>
            </a:r>
          </a:p>
          <a:p>
            <a:pPr lvl="1"/>
            <a:r>
              <a:rPr lang="en-US" dirty="0"/>
              <a:t>How many comparators?</a:t>
            </a:r>
          </a:p>
          <a:p>
            <a:pPr lvl="1"/>
            <a:r>
              <a:rPr lang="en-US" dirty="0"/>
              <a:t>How big is each comparator?</a:t>
            </a:r>
          </a:p>
        </p:txBody>
      </p:sp>
    </p:spTree>
    <p:extLst>
      <p:ext uri="{BB962C8B-B14F-4D97-AF65-F5344CB8AC3E}">
        <p14:creationId xmlns:p14="http://schemas.microsoft.com/office/powerpoint/2010/main" val="4164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file and TLB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802749"/>
            <a:ext cx="7076747" cy="49464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They’re “</a:t>
            </a:r>
            <a:r>
              <a:rPr lang="en-US" dirty="0" err="1"/>
              <a:t>kinda</a:t>
            </a:r>
            <a:r>
              <a:rPr lang="en-US" dirty="0"/>
              <a:t>” memories, right?</a:t>
            </a:r>
          </a:p>
          <a:p>
            <a:r>
              <a:rPr lang="en-US" dirty="0"/>
              <a:t>Why are they not a problem?</a:t>
            </a:r>
          </a:p>
          <a:p>
            <a:r>
              <a:rPr lang="en-US" dirty="0"/>
              <a:t>TLB + </a:t>
            </a:r>
            <a:r>
              <a:rPr lang="en-US" dirty="0" err="1"/>
              <a:t>Reg</a:t>
            </a:r>
            <a:r>
              <a:rPr lang="en-US" dirty="0"/>
              <a:t> file </a:t>
            </a:r>
            <a:r>
              <a:rPr lang="en-US" dirty="0">
                <a:sym typeface="Wingdings"/>
              </a:rPr>
              <a:t> Static RAM (SRAM) technology</a:t>
            </a:r>
          </a:p>
          <a:p>
            <a:r>
              <a:rPr lang="en-US" dirty="0">
                <a:sym typeface="Wingdings"/>
              </a:rPr>
              <a:t>Memory  Dynamic RAM (DRAM) technology</a:t>
            </a:r>
          </a:p>
          <a:p>
            <a:r>
              <a:rPr lang="en-US" dirty="0">
                <a:sym typeface="Wingdings"/>
              </a:rPr>
              <a:t>SRAM  6 transistors per cell  faster  bulkier</a:t>
            </a:r>
          </a:p>
          <a:p>
            <a:r>
              <a:rPr lang="en-US" dirty="0">
                <a:sym typeface="Wingdings"/>
              </a:rPr>
              <a:t>DRAM  1 transistor per cell  slower  denser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Upshot:  You can have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size</a:t>
            </a:r>
            <a:r>
              <a:rPr lang="en-US" dirty="0">
                <a:sym typeface="Wingdings"/>
              </a:rPr>
              <a:t> or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speed</a:t>
            </a:r>
            <a:r>
              <a:rPr lang="en-US" dirty="0">
                <a:sym typeface="Wingdings"/>
              </a:rPr>
              <a:t> but not both!</a:t>
            </a:r>
          </a:p>
          <a:p>
            <a:r>
              <a:rPr lang="en-US" dirty="0">
                <a:sym typeface="Wingdings"/>
              </a:rPr>
              <a:t>This also means “memory access” </a:t>
            </a:r>
            <a:r>
              <a:rPr lang="en-US">
                <a:sym typeface="Wingdings"/>
              </a:rPr>
              <a:t>cannot always be </a:t>
            </a:r>
            <a:r>
              <a:rPr lang="en-US" dirty="0">
                <a:sym typeface="Wingdings"/>
              </a:rPr>
              <a:t>part of the CPU clock cycle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6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5798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associative cache </a:t>
            </a:r>
            <a:r>
              <a:rPr lang="en-US" dirty="0">
                <a:sym typeface="Wingdings"/>
              </a:rPr>
              <a:t></a:t>
            </a:r>
          </a:p>
          <a:p>
            <a:pPr lvl="1"/>
            <a:r>
              <a:rPr lang="en-US" dirty="0">
                <a:sym typeface="Wingdings"/>
              </a:rPr>
              <a:t>Too much hardware complexity</a:t>
            </a:r>
          </a:p>
          <a:p>
            <a:pPr lvl="1"/>
            <a:r>
              <a:rPr lang="en-US" dirty="0">
                <a:sym typeface="Wingdings"/>
              </a:rPr>
              <a:t>Most flexible</a:t>
            </a:r>
          </a:p>
          <a:p>
            <a:r>
              <a:rPr lang="en-US" dirty="0">
                <a:sym typeface="Wingdings"/>
              </a:rPr>
              <a:t>Direct mapped cache </a:t>
            </a:r>
          </a:p>
          <a:p>
            <a:pPr lvl="1"/>
            <a:r>
              <a:rPr lang="en-US" dirty="0">
                <a:sym typeface="Wingdings"/>
              </a:rPr>
              <a:t>Least hardware complexity</a:t>
            </a:r>
          </a:p>
          <a:p>
            <a:pPr lvl="1"/>
            <a:r>
              <a:rPr lang="en-US" dirty="0">
                <a:sym typeface="Wingdings"/>
              </a:rPr>
              <a:t>Least flexible</a:t>
            </a:r>
          </a:p>
          <a:p>
            <a:r>
              <a:rPr lang="en-US" dirty="0">
                <a:solidFill>
                  <a:srgbClr val="FF2929"/>
                </a:solidFill>
                <a:sym typeface="Wingdings"/>
              </a:rPr>
              <a:t>Can we do better? Is there a compromise?</a:t>
            </a:r>
          </a:p>
          <a:p>
            <a:r>
              <a:rPr lang="en-US" dirty="0">
                <a:solidFill>
                  <a:schemeClr val="tx1"/>
                </a:solidFill>
                <a:sym typeface="Wingdings"/>
              </a:rPr>
              <a:t>Yes!  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It's called a set-associative cache</a:t>
            </a:r>
          </a:p>
          <a:p>
            <a:r>
              <a:rPr lang="en-US" dirty="0">
                <a:solidFill>
                  <a:srgbClr val="FF2929"/>
                </a:solidFill>
                <a:sym typeface="Wingdings"/>
              </a:rPr>
              <a:t>Turns out direct-mapped and fully-associative caches are degenerate cases of a set-associative cache!</a:t>
            </a:r>
            <a:endParaRPr lang="en-US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138" y="2216823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9138" y="2680406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9138" y="3143989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9138" y="3607572"/>
            <a:ext cx="1612609" cy="9271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9138" y="4534738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59138" y="4998321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9138" y="5461904"/>
            <a:ext cx="1612609" cy="4635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3163" y="1787474"/>
            <a:ext cx="19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Direct Mapped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7657" y="1802745"/>
            <a:ext cx="19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Fully Associative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688661" y="2216823"/>
            <a:ext cx="270477" cy="370866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686" y="3607572"/>
            <a:ext cx="67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rows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028388" y="2458392"/>
            <a:ext cx="692710" cy="4440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36191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01373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50840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16022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62101" y="2436000"/>
            <a:ext cx="612782" cy="444027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269188" y="2473347"/>
            <a:ext cx="6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36191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99095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44006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06910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0709" y="2156806"/>
            <a:ext cx="61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</a:t>
            </a:r>
          </a:p>
        </p:txBody>
      </p:sp>
      <p:sp>
        <p:nvSpPr>
          <p:cNvPr id="30" name="Left Brace 29"/>
          <p:cNvSpPr/>
          <p:nvPr/>
        </p:nvSpPr>
        <p:spPr>
          <a:xfrm rot="16200000">
            <a:off x="6314603" y="930338"/>
            <a:ext cx="270477" cy="4427301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7657" y="3232497"/>
            <a:ext cx="205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</a:rPr>
              <a:t>Equivalent to </a:t>
            </a:r>
            <a:r>
              <a:rPr lang="en-US" i="1" dirty="0">
                <a:solidFill>
                  <a:srgbClr val="3366FF"/>
                </a:solidFill>
              </a:rPr>
              <a:t>n</a:t>
            </a:r>
            <a:r>
              <a:rPr lang="en-US" dirty="0">
                <a:solidFill>
                  <a:srgbClr val="3366FF"/>
                </a:solidFill>
              </a:rPr>
              <a:t> parallel caches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236191" y="4556839"/>
            <a:ext cx="870328" cy="1421974"/>
            <a:chOff x="4236191" y="4351466"/>
            <a:chExt cx="870328" cy="1421974"/>
          </a:xfrm>
        </p:grpSpPr>
        <p:sp>
          <p:nvSpPr>
            <p:cNvPr id="32" name="Rectangle 31"/>
            <p:cNvSpPr/>
            <p:nvPr/>
          </p:nvSpPr>
          <p:spPr>
            <a:xfrm>
              <a:off x="4236191" y="435146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36191" y="4534738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236191" y="4718010"/>
              <a:ext cx="870328" cy="3665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6191" y="5084554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36191" y="526782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36191" y="5434886"/>
              <a:ext cx="870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08842" y="4556839"/>
            <a:ext cx="870328" cy="1421974"/>
            <a:chOff x="4236191" y="4351466"/>
            <a:chExt cx="870328" cy="1421974"/>
          </a:xfrm>
        </p:grpSpPr>
        <p:sp>
          <p:nvSpPr>
            <p:cNvPr id="41" name="Rectangle 40"/>
            <p:cNvSpPr/>
            <p:nvPr/>
          </p:nvSpPr>
          <p:spPr>
            <a:xfrm>
              <a:off x="4236191" y="435146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36191" y="4534738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236191" y="4718010"/>
              <a:ext cx="870328" cy="3665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36191" y="5084554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236191" y="526782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36191" y="5434886"/>
              <a:ext cx="870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54144" y="4556839"/>
            <a:ext cx="870328" cy="1421974"/>
            <a:chOff x="4236191" y="4351466"/>
            <a:chExt cx="870328" cy="1421974"/>
          </a:xfrm>
        </p:grpSpPr>
        <p:sp>
          <p:nvSpPr>
            <p:cNvPr id="55" name="Rectangle 54"/>
            <p:cNvSpPr/>
            <p:nvPr/>
          </p:nvSpPr>
          <p:spPr>
            <a:xfrm>
              <a:off x="4236191" y="435146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36191" y="4534738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36191" y="4718010"/>
              <a:ext cx="870328" cy="36654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36191" y="5084554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36191" y="5267826"/>
              <a:ext cx="870328" cy="183272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36191" y="5434886"/>
              <a:ext cx="870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p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87679" y="4556839"/>
            <a:ext cx="104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62" name="Left Brace 61"/>
          <p:cNvSpPr/>
          <p:nvPr/>
        </p:nvSpPr>
        <p:spPr>
          <a:xfrm rot="16200000">
            <a:off x="6145093" y="3881345"/>
            <a:ext cx="270477" cy="4088282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3" name="Left Brace 62"/>
          <p:cNvSpPr/>
          <p:nvPr/>
        </p:nvSpPr>
        <p:spPr>
          <a:xfrm>
            <a:off x="3939071" y="4556839"/>
            <a:ext cx="270477" cy="1099632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 rot="2491328">
            <a:off x="2874681" y="3665388"/>
            <a:ext cx="867141" cy="44402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028388" y="4781295"/>
            <a:ext cx="91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008000"/>
                </a:solidFill>
              </a:rPr>
              <a:t>n</a:t>
            </a:r>
            <a:r>
              <a:rPr lang="en-US" dirty="0">
                <a:solidFill>
                  <a:srgbClr val="008000"/>
                </a:solidFill>
              </a:rPr>
              <a:t> / </a:t>
            </a:r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>
                <a:solidFill>
                  <a:srgbClr val="008000"/>
                </a:solidFill>
              </a:rPr>
              <a:t> rows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219124" y="6060725"/>
            <a:ext cx="205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8000"/>
                </a:solidFill>
              </a:rPr>
              <a:t>p</a:t>
            </a:r>
            <a:r>
              <a:rPr lang="en-US" dirty="0">
                <a:solidFill>
                  <a:srgbClr val="008000"/>
                </a:solidFill>
              </a:rPr>
              <a:t> parallel caches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66567" y="4069237"/>
            <a:ext cx="198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265913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7" grpId="0"/>
      <p:bldP spid="28" grpId="0"/>
      <p:bldP spid="29" grpId="0"/>
      <p:bldP spid="30" grpId="0" animBg="1"/>
      <p:bldP spid="31" grpId="0"/>
      <p:bldP spid="61" grpId="0"/>
      <p:bldP spid="62" grpId="0" animBg="1"/>
      <p:bldP spid="63" grpId="0" animBg="1"/>
      <p:bldP spid="64" grpId="0" animBg="1"/>
      <p:bldP spid="65" grpId="0"/>
      <p:bldP spid="66" grpId="0"/>
      <p:bldP spid="6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58838" y="2794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1638" y="27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58838" y="5540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1638" y="5540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58838" y="8286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01638" y="8286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1638" y="11033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8838" y="13763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1638" y="13763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58838" y="16510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01638" y="1651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858838" y="19256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01638" y="1925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858838" y="22002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01638" y="22002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858838" y="24733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01638" y="24733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858838" y="27479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1638" y="27479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58838" y="30226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09563" y="30226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10 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858838" y="32972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09563" y="329723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11  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858838" y="357028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309563" y="357028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12  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858838" y="38449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09563" y="38449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13  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858838" y="41195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09563" y="41195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14  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58838" y="43942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09563" y="43942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15  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549650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092450" y="2794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0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3549650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3092450" y="5540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549650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3092450" y="8286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2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092450" y="110331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3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549650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3092450" y="137636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4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549650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3092450" y="16510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5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549650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3092450" y="19256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6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3549650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3092450" y="22002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7</a:t>
            </a: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1154113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1652588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31850" y="-2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V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1176338" y="-14288"/>
            <a:ext cx="49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Tag </a:t>
            </a:r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1830388" y="-14288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data</a:t>
            </a: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380365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42656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3486150" y="-26988"/>
            <a:ext cx="303213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830638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484688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586413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5586413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586413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586413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5586413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586413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5586413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5586413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58404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629920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522913" y="-26988"/>
            <a:ext cx="301625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5865813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6519863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2808288" y="3844925"/>
            <a:ext cx="233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990000"/>
                </a:solidFill>
              </a:rPr>
              <a:t>(a) Direct-mapped cache  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4279084" y="2526492"/>
            <a:ext cx="235902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ln>
                  <a:solidFill>
                    <a:srgbClr val="3366FF"/>
                  </a:solidFill>
                </a:ln>
              </a:rPr>
              <a:t>(b) 2-way set associative  </a:t>
            </a:r>
          </a:p>
        </p:txBody>
      </p:sp>
      <p:sp>
        <p:nvSpPr>
          <p:cNvPr id="35931" name="Text Box 84"/>
          <p:cNvSpPr txBox="1">
            <a:spLocks noChangeArrowheads="1"/>
          </p:cNvSpPr>
          <p:nvPr/>
        </p:nvSpPr>
        <p:spPr bwMode="auto">
          <a:xfrm>
            <a:off x="795263" y="471170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32" name="Text Box 85"/>
          <p:cNvSpPr txBox="1">
            <a:spLocks noChangeArrowheads="1"/>
          </p:cNvSpPr>
          <p:nvPr/>
        </p:nvSpPr>
        <p:spPr bwMode="auto">
          <a:xfrm>
            <a:off x="1139685" y="472281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33" name="Text Box 86"/>
          <p:cNvSpPr txBox="1">
            <a:spLocks noChangeArrowheads="1"/>
          </p:cNvSpPr>
          <p:nvPr/>
        </p:nvSpPr>
        <p:spPr bwMode="auto">
          <a:xfrm>
            <a:off x="1793611" y="4722813"/>
            <a:ext cx="68249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41" name="Text Box 94"/>
          <p:cNvSpPr txBox="1">
            <a:spLocks noChangeArrowheads="1"/>
          </p:cNvSpPr>
          <p:nvPr/>
        </p:nvSpPr>
        <p:spPr bwMode="auto">
          <a:xfrm>
            <a:off x="2811006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42" name="Text Box 95"/>
          <p:cNvSpPr txBox="1">
            <a:spLocks noChangeArrowheads="1"/>
          </p:cNvSpPr>
          <p:nvPr/>
        </p:nvSpPr>
        <p:spPr bwMode="auto">
          <a:xfrm>
            <a:off x="3155428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43" name="Text Box 96"/>
          <p:cNvSpPr txBox="1">
            <a:spLocks noChangeArrowheads="1"/>
          </p:cNvSpPr>
          <p:nvPr/>
        </p:nvSpPr>
        <p:spPr bwMode="auto">
          <a:xfrm>
            <a:off x="3809354" y="4732338"/>
            <a:ext cx="62535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50" name="Text Box 103"/>
          <p:cNvSpPr txBox="1">
            <a:spLocks noChangeArrowheads="1"/>
          </p:cNvSpPr>
          <p:nvPr/>
        </p:nvSpPr>
        <p:spPr bwMode="auto">
          <a:xfrm>
            <a:off x="4864841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51" name="Text Box 104"/>
          <p:cNvSpPr txBox="1">
            <a:spLocks noChangeArrowheads="1"/>
          </p:cNvSpPr>
          <p:nvPr/>
        </p:nvSpPr>
        <p:spPr bwMode="auto">
          <a:xfrm>
            <a:off x="5209263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52" name="Text Box 105"/>
          <p:cNvSpPr txBox="1">
            <a:spLocks noChangeArrowheads="1"/>
          </p:cNvSpPr>
          <p:nvPr/>
        </p:nvSpPr>
        <p:spPr bwMode="auto">
          <a:xfrm>
            <a:off x="5863189" y="4732338"/>
            <a:ext cx="557107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  </a:t>
            </a:r>
          </a:p>
        </p:txBody>
      </p:sp>
      <p:sp>
        <p:nvSpPr>
          <p:cNvPr id="35959" name="Text Box 112"/>
          <p:cNvSpPr txBox="1">
            <a:spLocks noChangeArrowheads="1"/>
          </p:cNvSpPr>
          <p:nvPr/>
        </p:nvSpPr>
        <p:spPr bwMode="auto">
          <a:xfrm>
            <a:off x="6880584" y="473075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60" name="Text Box 113"/>
          <p:cNvSpPr txBox="1">
            <a:spLocks noChangeArrowheads="1"/>
          </p:cNvSpPr>
          <p:nvPr/>
        </p:nvSpPr>
        <p:spPr bwMode="auto">
          <a:xfrm>
            <a:off x="7225006" y="474186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61" name="Text Box 114"/>
          <p:cNvSpPr txBox="1">
            <a:spLocks noChangeArrowheads="1"/>
          </p:cNvSpPr>
          <p:nvPr/>
        </p:nvSpPr>
        <p:spPr bwMode="auto">
          <a:xfrm>
            <a:off x="7878932" y="4741863"/>
            <a:ext cx="701542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638" y="5018088"/>
            <a:ext cx="8370887" cy="1508125"/>
            <a:chOff x="401638" y="5018088"/>
            <a:chExt cx="8370887" cy="1508125"/>
          </a:xfrm>
        </p:grpSpPr>
        <p:sp>
          <p:nvSpPr>
            <p:cNvPr id="19577" name="Rectangle 121"/>
            <p:cNvSpPr>
              <a:spLocks noChangeArrowheads="1"/>
            </p:cNvSpPr>
            <p:nvPr/>
          </p:nvSpPr>
          <p:spPr bwMode="auto">
            <a:xfrm>
              <a:off x="2868613" y="586105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8" name="Rectangle 122"/>
            <p:cNvSpPr>
              <a:spLocks noChangeArrowheads="1"/>
            </p:cNvSpPr>
            <p:nvPr/>
          </p:nvSpPr>
          <p:spPr bwMode="auto">
            <a:xfrm>
              <a:off x="4926013" y="5857875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9" name="Rectangle 123"/>
            <p:cNvSpPr>
              <a:spLocks noChangeArrowheads="1"/>
            </p:cNvSpPr>
            <p:nvPr/>
          </p:nvSpPr>
          <p:spPr bwMode="auto">
            <a:xfrm>
              <a:off x="6935788" y="5859463"/>
              <a:ext cx="1828800" cy="261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6" name="Rectangle 120"/>
            <p:cNvSpPr>
              <a:spLocks noChangeArrowheads="1"/>
            </p:cNvSpPr>
            <p:nvPr/>
          </p:nvSpPr>
          <p:spPr bwMode="auto">
            <a:xfrm>
              <a:off x="858838" y="584200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3" name="Rectangle 76"/>
            <p:cNvSpPr>
              <a:spLocks noChangeArrowheads="1"/>
            </p:cNvSpPr>
            <p:nvPr/>
          </p:nvSpPr>
          <p:spPr bwMode="auto">
            <a:xfrm>
              <a:off x="858751" y="50180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4" name="Text Box 77"/>
            <p:cNvSpPr txBox="1">
              <a:spLocks noChangeArrowheads="1"/>
            </p:cNvSpPr>
            <p:nvPr/>
          </p:nvSpPr>
          <p:spPr bwMode="auto">
            <a:xfrm>
              <a:off x="401638" y="5018088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35925" name="Rectangle 78"/>
            <p:cNvSpPr>
              <a:spLocks noChangeArrowheads="1"/>
            </p:cNvSpPr>
            <p:nvPr/>
          </p:nvSpPr>
          <p:spPr bwMode="auto">
            <a:xfrm>
              <a:off x="858751" y="52927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6" name="Text Box 79"/>
            <p:cNvSpPr txBox="1">
              <a:spLocks noChangeArrowheads="1"/>
            </p:cNvSpPr>
            <p:nvPr/>
          </p:nvSpPr>
          <p:spPr bwMode="auto">
            <a:xfrm>
              <a:off x="401638" y="5292725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35927" name="Rectangle 80"/>
            <p:cNvSpPr>
              <a:spLocks noChangeArrowheads="1"/>
            </p:cNvSpPr>
            <p:nvPr/>
          </p:nvSpPr>
          <p:spPr bwMode="auto">
            <a:xfrm>
              <a:off x="858751" y="556736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8" name="Text Box 81"/>
            <p:cNvSpPr txBox="1">
              <a:spLocks noChangeArrowheads="1"/>
            </p:cNvSpPr>
            <p:nvPr/>
          </p:nvSpPr>
          <p:spPr bwMode="auto">
            <a:xfrm>
              <a:off x="401638" y="5567363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35929" name="Rectangle 82"/>
            <p:cNvSpPr>
              <a:spLocks noChangeArrowheads="1"/>
            </p:cNvSpPr>
            <p:nvPr/>
          </p:nvSpPr>
          <p:spPr bwMode="auto">
            <a:xfrm>
              <a:off x="858751" y="584200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0" name="Text Box 83"/>
            <p:cNvSpPr txBox="1">
              <a:spLocks noChangeArrowheads="1"/>
            </p:cNvSpPr>
            <p:nvPr/>
          </p:nvSpPr>
          <p:spPr bwMode="auto">
            <a:xfrm>
              <a:off x="401638" y="5842000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35934" name="Text Box 87"/>
            <p:cNvSpPr txBox="1">
              <a:spLocks noChangeArrowheads="1"/>
            </p:cNvSpPr>
            <p:nvPr/>
          </p:nvSpPr>
          <p:spPr bwMode="auto">
            <a:xfrm>
              <a:off x="3867517" y="6221413"/>
              <a:ext cx="2347467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>
                  <a:solidFill>
                    <a:srgbClr val="008000"/>
                  </a:solidFill>
                </a:rPr>
                <a:t>(c) 4-way set associative  </a:t>
              </a:r>
            </a:p>
          </p:txBody>
        </p:sp>
        <p:sp>
          <p:nvSpPr>
            <p:cNvPr id="35935" name="Line 88"/>
            <p:cNvSpPr>
              <a:spLocks noChangeShapeType="1"/>
            </p:cNvSpPr>
            <p:nvPr/>
          </p:nvSpPr>
          <p:spPr bwMode="auto">
            <a:xfrm>
              <a:off x="1131749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6" name="Line 89"/>
            <p:cNvSpPr>
              <a:spLocks noChangeShapeType="1"/>
            </p:cNvSpPr>
            <p:nvPr/>
          </p:nvSpPr>
          <p:spPr bwMode="auto">
            <a:xfrm>
              <a:off x="1669810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7" name="Rectangle 90"/>
            <p:cNvSpPr>
              <a:spLocks noChangeArrowheads="1"/>
            </p:cNvSpPr>
            <p:nvPr/>
          </p:nvSpPr>
          <p:spPr bwMode="auto">
            <a:xfrm>
              <a:off x="2874494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8" name="Rectangle 91"/>
            <p:cNvSpPr>
              <a:spLocks noChangeArrowheads="1"/>
            </p:cNvSpPr>
            <p:nvPr/>
          </p:nvSpPr>
          <p:spPr bwMode="auto">
            <a:xfrm>
              <a:off x="2874494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9" name="Rectangle 92"/>
            <p:cNvSpPr>
              <a:spLocks noChangeArrowheads="1"/>
            </p:cNvSpPr>
            <p:nvPr/>
          </p:nvSpPr>
          <p:spPr bwMode="auto">
            <a:xfrm>
              <a:off x="2874494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0" name="Rectangle 93"/>
            <p:cNvSpPr>
              <a:spLocks noChangeArrowheads="1"/>
            </p:cNvSpPr>
            <p:nvPr/>
          </p:nvSpPr>
          <p:spPr bwMode="auto">
            <a:xfrm>
              <a:off x="2874494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4" name="Line 97"/>
            <p:cNvSpPr>
              <a:spLocks noChangeShapeType="1"/>
            </p:cNvSpPr>
            <p:nvPr/>
          </p:nvSpPr>
          <p:spPr bwMode="auto">
            <a:xfrm>
              <a:off x="3147492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5" name="Line 98"/>
            <p:cNvSpPr>
              <a:spLocks noChangeShapeType="1"/>
            </p:cNvSpPr>
            <p:nvPr/>
          </p:nvSpPr>
          <p:spPr bwMode="auto">
            <a:xfrm>
              <a:off x="3685553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6" name="Rectangle 99"/>
            <p:cNvSpPr>
              <a:spLocks noChangeArrowheads="1"/>
            </p:cNvSpPr>
            <p:nvPr/>
          </p:nvSpPr>
          <p:spPr bwMode="auto">
            <a:xfrm>
              <a:off x="4928329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7" name="Rectangle 100"/>
            <p:cNvSpPr>
              <a:spLocks noChangeArrowheads="1"/>
            </p:cNvSpPr>
            <p:nvPr/>
          </p:nvSpPr>
          <p:spPr bwMode="auto">
            <a:xfrm>
              <a:off x="4928329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8" name="Rectangle 101"/>
            <p:cNvSpPr>
              <a:spLocks noChangeArrowheads="1"/>
            </p:cNvSpPr>
            <p:nvPr/>
          </p:nvSpPr>
          <p:spPr bwMode="auto">
            <a:xfrm>
              <a:off x="4928329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9" name="Rectangle 102"/>
            <p:cNvSpPr>
              <a:spLocks noChangeArrowheads="1"/>
            </p:cNvSpPr>
            <p:nvPr/>
          </p:nvSpPr>
          <p:spPr bwMode="auto">
            <a:xfrm>
              <a:off x="4928329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3" name="Line 106"/>
            <p:cNvSpPr>
              <a:spLocks noChangeShapeType="1"/>
            </p:cNvSpPr>
            <p:nvPr/>
          </p:nvSpPr>
          <p:spPr bwMode="auto">
            <a:xfrm>
              <a:off x="5201327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4" name="Line 107"/>
            <p:cNvSpPr>
              <a:spLocks noChangeShapeType="1"/>
            </p:cNvSpPr>
            <p:nvPr/>
          </p:nvSpPr>
          <p:spPr bwMode="auto">
            <a:xfrm>
              <a:off x="5739388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5" name="Rectangle 108"/>
            <p:cNvSpPr>
              <a:spLocks noChangeArrowheads="1"/>
            </p:cNvSpPr>
            <p:nvPr/>
          </p:nvSpPr>
          <p:spPr bwMode="auto">
            <a:xfrm>
              <a:off x="6944072" y="503713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6" name="Rectangle 109"/>
            <p:cNvSpPr>
              <a:spLocks noChangeArrowheads="1"/>
            </p:cNvSpPr>
            <p:nvPr/>
          </p:nvSpPr>
          <p:spPr bwMode="auto">
            <a:xfrm>
              <a:off x="6944072" y="531177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7" name="Rectangle 110"/>
            <p:cNvSpPr>
              <a:spLocks noChangeArrowheads="1"/>
            </p:cNvSpPr>
            <p:nvPr/>
          </p:nvSpPr>
          <p:spPr bwMode="auto">
            <a:xfrm>
              <a:off x="6944072" y="55864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8" name="Rectangle 111"/>
            <p:cNvSpPr>
              <a:spLocks noChangeArrowheads="1"/>
            </p:cNvSpPr>
            <p:nvPr/>
          </p:nvSpPr>
          <p:spPr bwMode="auto">
            <a:xfrm>
              <a:off x="6944072" y="58610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2" name="Line 115"/>
            <p:cNvSpPr>
              <a:spLocks noChangeShapeType="1"/>
            </p:cNvSpPr>
            <p:nvPr/>
          </p:nvSpPr>
          <p:spPr bwMode="auto">
            <a:xfrm>
              <a:off x="7217070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3" name="Line 116"/>
            <p:cNvSpPr>
              <a:spLocks noChangeShapeType="1"/>
            </p:cNvSpPr>
            <p:nvPr/>
          </p:nvSpPr>
          <p:spPr bwMode="auto">
            <a:xfrm>
              <a:off x="7755131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5589588" y="1101725"/>
            <a:ext cx="1828800" cy="274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41251" y="3463412"/>
            <a:ext cx="1379045" cy="96095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block in exactly one place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591285" y="2478085"/>
            <a:ext cx="1379045" cy="8191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block in one of two places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6191061" y="6126163"/>
            <a:ext cx="2041536" cy="6408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block in one of four places</a:t>
            </a:r>
          </a:p>
        </p:txBody>
      </p:sp>
    </p:spTree>
    <p:extLst>
      <p:ext uri="{BB962C8B-B14F-4D97-AF65-F5344CB8AC3E}">
        <p14:creationId xmlns:p14="http://schemas.microsoft.com/office/powerpoint/2010/main" val="1658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4" grpId="0" animBg="1"/>
      <p:bldP spid="19573" grpId="0" animBg="1"/>
      <p:bldP spid="19458" grpId="0" animBg="1"/>
      <p:bldP spid="19459" grpId="0"/>
      <p:bldP spid="19460" grpId="0" animBg="1"/>
      <p:bldP spid="19461" grpId="0"/>
      <p:bldP spid="19462" grpId="0" animBg="1"/>
      <p:bldP spid="19463" grpId="0"/>
      <p:bldP spid="19464" grpId="0" animBg="1"/>
      <p:bldP spid="19465" grpId="0"/>
      <p:bldP spid="19466" grpId="0" animBg="1"/>
      <p:bldP spid="19467" grpId="0"/>
      <p:bldP spid="19468" grpId="0" animBg="1"/>
      <p:bldP spid="19469" grpId="0"/>
      <p:bldP spid="19470" grpId="0" animBg="1"/>
      <p:bldP spid="19471" grpId="0"/>
      <p:bldP spid="19472" grpId="0" animBg="1"/>
      <p:bldP spid="19473" grpId="0"/>
      <p:bldP spid="19474" grpId="0" animBg="1"/>
      <p:bldP spid="19475" grpId="0"/>
      <p:bldP spid="19476" grpId="0" animBg="1"/>
      <p:bldP spid="19477" grpId="0"/>
      <p:bldP spid="19478" grpId="0" animBg="1"/>
      <p:bldP spid="19479" grpId="0"/>
      <p:bldP spid="19480" grpId="0" animBg="1"/>
      <p:bldP spid="19481" grpId="0"/>
      <p:bldP spid="19482" grpId="0" animBg="1"/>
      <p:bldP spid="19483" grpId="0"/>
      <p:bldP spid="19484" grpId="0" animBg="1"/>
      <p:bldP spid="19485" grpId="0"/>
      <p:bldP spid="19486" grpId="0" animBg="1"/>
      <p:bldP spid="19487" grpId="0"/>
      <p:bldP spid="19488" grpId="0" animBg="1"/>
      <p:bldP spid="19489" grpId="0"/>
      <p:bldP spid="19490" grpId="0" animBg="1"/>
      <p:bldP spid="19491" grpId="0" animBg="1"/>
      <p:bldP spid="19492" grpId="0" animBg="1"/>
      <p:bldP spid="19493" grpId="0" animBg="1"/>
      <p:bldP spid="19494" grpId="0" animBg="1"/>
      <p:bldP spid="19495" grpId="0" animBg="1"/>
      <p:bldP spid="19496" grpId="0" animBg="1"/>
      <p:bldP spid="19497" grpId="0" animBg="1"/>
      <p:bldP spid="19498" grpId="0" animBg="1"/>
      <p:bldP spid="19499" grpId="0" animBg="1"/>
      <p:bldP spid="19500" grpId="0" animBg="1"/>
      <p:bldP spid="19501" grpId="0" animBg="1"/>
      <p:bldP spid="19502" grpId="0" animBg="1"/>
      <p:bldP spid="19503" grpId="0" animBg="1"/>
      <p:bldP spid="19504" grpId="0" animBg="1"/>
      <p:bldP spid="19505" grpId="0" animBg="1"/>
      <p:bldP spid="19506" grpId="0" animBg="1"/>
      <p:bldP spid="19507" grpId="0" animBg="1"/>
      <p:bldP spid="19508" grpId="0"/>
      <p:bldP spid="19509" grpId="0"/>
      <p:bldP spid="19510" grpId="0"/>
      <p:bldP spid="19511" grpId="0" animBg="1"/>
      <p:bldP spid="19512" grpId="0" animBg="1"/>
      <p:bldP spid="19513" grpId="0" animBg="1"/>
      <p:bldP spid="19514" grpId="0" animBg="1"/>
      <p:bldP spid="19515" grpId="0" animBg="1"/>
      <p:bldP spid="19516" grpId="0" animBg="1"/>
      <p:bldP spid="19517" grpId="0" animBg="1"/>
      <p:bldP spid="19518" grpId="0" animBg="1"/>
      <p:bldP spid="19519" grpId="0" animBg="1"/>
      <p:bldP spid="19520" grpId="0" animBg="1"/>
      <p:bldP spid="19521" grpId="0" animBg="1"/>
      <p:bldP spid="19522" grpId="0" animBg="1"/>
      <p:bldP spid="19523" grpId="0" animBg="1"/>
      <p:bldP spid="19524" grpId="0" animBg="1"/>
      <p:bldP spid="19525" grpId="0" animBg="1"/>
      <p:bldP spid="19526" grpId="0" animBg="1"/>
      <p:bldP spid="19527" grpId="0" animBg="1"/>
      <p:bldP spid="19528" grpId="0" animBg="1"/>
      <p:bldP spid="19529" grpId="0"/>
      <p:bldP spid="19530" grpId="0" animBg="1"/>
      <p:bldP spid="19575" grpId="0" animBg="1"/>
      <p:bldP spid="4" grpId="0" animBg="1"/>
      <p:bldP spid="126" grpId="0" animBg="1"/>
      <p:bldP spid="12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Synonyms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781503" y="1891556"/>
            <a:ext cx="7076747" cy="48931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Unfortunate but…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Four different ways of saying the same thing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line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block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entry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element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All mean the same thing…the basic unit of data transferred into/out of the cache at a time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The textbook has a couple of typos in which it implies </a:t>
            </a:r>
            <a:r>
              <a:rPr lang="en-US" i="1" dirty="0">
                <a:solidFill>
                  <a:srgbClr val="00B0F0"/>
                </a:solidFill>
                <a:latin typeface="Arial" charset="0"/>
                <a:cs typeface="Arial" charset="0"/>
              </a:rPr>
              <a:t>cache set </a:t>
            </a:r>
            <a:r>
              <a:rPr 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is also a synonym; that’s wrong based on current usage as well as </a:t>
            </a:r>
            <a:r>
              <a:rPr lang="en-US">
                <a:solidFill>
                  <a:srgbClr val="00B0F0"/>
                </a:solidFill>
                <a:latin typeface="Arial" charset="0"/>
                <a:cs typeface="Arial" charset="0"/>
              </a:rPr>
              <a:t>the text on 9-14 and 9-34!</a:t>
            </a:r>
            <a:endParaRPr lang="en-US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 cache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set</a:t>
            </a:r>
            <a:r>
              <a:rPr lang="en-US" dirty="0">
                <a:latin typeface="Arial" charset="0"/>
                <a:cs typeface="Arial" charset="0"/>
              </a:rPr>
              <a:t> is a “row” in the cache. The number of blocks per set is determined by the type of the cache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Direct mapped: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sets,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element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P-way set associative: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n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/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p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sets,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p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Fully associative: </a:t>
            </a:r>
            <a:r>
              <a:rPr lang="en-US" dirty="0">
                <a:solidFill>
                  <a:srgbClr val="FF2929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set, </a:t>
            </a:r>
            <a:r>
              <a:rPr lang="en-US" i="1" dirty="0">
                <a:solidFill>
                  <a:srgbClr val="FF2929"/>
                </a:solidFill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14788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4" name="Rectangle 118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73" name="Rectangle 117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58838" y="2794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01638" y="27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858838" y="5540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01638" y="5540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858838" y="8286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01638" y="8286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858838" y="110331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01638" y="110331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58838" y="13763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01638" y="13763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58838" y="16510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01638" y="1651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858838" y="19256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01638" y="192563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858838" y="220027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401638" y="220027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858838" y="24733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401638" y="24733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858838" y="27479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01638" y="2747963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858838" y="30226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309563" y="3022600"/>
            <a:ext cx="5222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10 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858838" y="329723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309563" y="329723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11  </a:t>
            </a:r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858838" y="3570288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309563" y="3570288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12  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858838" y="3844925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09563" y="3844925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13  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858838" y="4119563"/>
            <a:ext cx="1828800" cy="27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09563" y="4119563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14  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58838" y="4394200"/>
            <a:ext cx="1828800" cy="274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309563" y="4394200"/>
            <a:ext cx="571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chemeClr val="accent1"/>
                </a:solidFill>
              </a:rPr>
              <a:t>15  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549650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092450" y="2794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0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3549650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3092450" y="5540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1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549650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3092450" y="8286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2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3549650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092450" y="110331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3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3549650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3092450" y="1376363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4</a:t>
            </a: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3549650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3092450" y="1651000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5</a:t>
            </a:r>
          </a:p>
        </p:txBody>
      </p:sp>
      <p:sp>
        <p:nvSpPr>
          <p:cNvPr id="19502" name="Rectangle 46"/>
          <p:cNvSpPr>
            <a:spLocks noChangeArrowheads="1"/>
          </p:cNvSpPr>
          <p:nvPr/>
        </p:nvSpPr>
        <p:spPr bwMode="auto">
          <a:xfrm>
            <a:off x="3549650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3092450" y="1925638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6</a:t>
            </a:r>
          </a:p>
        </p:txBody>
      </p:sp>
      <p:sp>
        <p:nvSpPr>
          <p:cNvPr id="19504" name="Rectangle 48"/>
          <p:cNvSpPr>
            <a:spLocks noChangeArrowheads="1"/>
          </p:cNvSpPr>
          <p:nvPr/>
        </p:nvSpPr>
        <p:spPr bwMode="auto">
          <a:xfrm>
            <a:off x="3549650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3092450" y="2200275"/>
            <a:ext cx="284163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7</a:t>
            </a:r>
          </a:p>
        </p:txBody>
      </p:sp>
      <p:sp>
        <p:nvSpPr>
          <p:cNvPr id="19506" name="Line 50"/>
          <p:cNvSpPr>
            <a:spLocks noChangeShapeType="1"/>
          </p:cNvSpPr>
          <p:nvPr/>
        </p:nvSpPr>
        <p:spPr bwMode="auto">
          <a:xfrm>
            <a:off x="1154113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>
            <a:off x="1652588" y="279400"/>
            <a:ext cx="0" cy="43783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31850" y="-2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V</a:t>
            </a: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1176338" y="-14288"/>
            <a:ext cx="49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Tag </a:t>
            </a:r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1830388" y="-14288"/>
            <a:ext cx="556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990000"/>
                </a:solidFill>
              </a:rPr>
              <a:t>data</a:t>
            </a: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>
            <a:off x="380365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42656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3486150" y="-26988"/>
            <a:ext cx="303213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830638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4484688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586413" y="2794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5586413" y="5540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586413" y="8286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5586413" y="110331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5586413" y="1376363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5586413" y="1651000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5586413" y="1925638"/>
            <a:ext cx="1828800" cy="274637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5586413" y="2200275"/>
            <a:ext cx="1828800" cy="2746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5840413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>
            <a:off x="6299200" y="279400"/>
            <a:ext cx="0" cy="2189163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9526" name="Text Box 70"/>
          <p:cNvSpPr txBox="1">
            <a:spLocks noChangeArrowheads="1"/>
          </p:cNvSpPr>
          <p:nvPr/>
        </p:nvSpPr>
        <p:spPr bwMode="auto">
          <a:xfrm>
            <a:off x="5522913" y="-26988"/>
            <a:ext cx="301625" cy="304801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V</a:t>
            </a:r>
          </a:p>
        </p:txBody>
      </p:sp>
      <p:sp>
        <p:nvSpPr>
          <p:cNvPr id="19527" name="Text Box 71"/>
          <p:cNvSpPr txBox="1">
            <a:spLocks noChangeArrowheads="1"/>
          </p:cNvSpPr>
          <p:nvPr/>
        </p:nvSpPr>
        <p:spPr bwMode="auto">
          <a:xfrm>
            <a:off x="5865813" y="-15875"/>
            <a:ext cx="490526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Tag </a:t>
            </a:r>
          </a:p>
        </p:txBody>
      </p:sp>
      <p:sp>
        <p:nvSpPr>
          <p:cNvPr id="19528" name="Text Box 72"/>
          <p:cNvSpPr txBox="1">
            <a:spLocks noChangeArrowheads="1"/>
          </p:cNvSpPr>
          <p:nvPr/>
        </p:nvSpPr>
        <p:spPr bwMode="auto">
          <a:xfrm>
            <a:off x="6519863" y="-15875"/>
            <a:ext cx="556563" cy="307777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ln>
                  <a:solidFill>
                    <a:srgbClr val="3366FF"/>
                  </a:solidFill>
                </a:ln>
              </a:rPr>
              <a:t>data</a:t>
            </a:r>
          </a:p>
        </p:txBody>
      </p:sp>
      <p:sp>
        <p:nvSpPr>
          <p:cNvPr id="19529" name="Text Box 73"/>
          <p:cNvSpPr txBox="1">
            <a:spLocks noChangeArrowheads="1"/>
          </p:cNvSpPr>
          <p:nvPr/>
        </p:nvSpPr>
        <p:spPr bwMode="auto">
          <a:xfrm>
            <a:off x="2808288" y="3844925"/>
            <a:ext cx="233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990000"/>
                </a:solidFill>
              </a:rPr>
              <a:t>(a) Direct-mapped cache  </a:t>
            </a:r>
          </a:p>
        </p:txBody>
      </p:sp>
      <p:sp>
        <p:nvSpPr>
          <p:cNvPr id="19530" name="Text Box 74"/>
          <p:cNvSpPr txBox="1">
            <a:spLocks noChangeArrowheads="1"/>
          </p:cNvSpPr>
          <p:nvPr/>
        </p:nvSpPr>
        <p:spPr bwMode="auto">
          <a:xfrm>
            <a:off x="4279084" y="2526492"/>
            <a:ext cx="235902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ln>
                  <a:solidFill>
                    <a:srgbClr val="3366FF"/>
                  </a:solidFill>
                </a:ln>
              </a:rPr>
              <a:t>(b) 2-way set associative  </a:t>
            </a:r>
          </a:p>
        </p:txBody>
      </p:sp>
      <p:sp>
        <p:nvSpPr>
          <p:cNvPr id="35931" name="Text Box 84"/>
          <p:cNvSpPr txBox="1">
            <a:spLocks noChangeArrowheads="1"/>
          </p:cNvSpPr>
          <p:nvPr/>
        </p:nvSpPr>
        <p:spPr bwMode="auto">
          <a:xfrm>
            <a:off x="795263" y="471170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32" name="Text Box 85"/>
          <p:cNvSpPr txBox="1">
            <a:spLocks noChangeArrowheads="1"/>
          </p:cNvSpPr>
          <p:nvPr/>
        </p:nvSpPr>
        <p:spPr bwMode="auto">
          <a:xfrm>
            <a:off x="1139685" y="472281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33" name="Text Box 86"/>
          <p:cNvSpPr txBox="1">
            <a:spLocks noChangeArrowheads="1"/>
          </p:cNvSpPr>
          <p:nvPr/>
        </p:nvSpPr>
        <p:spPr bwMode="auto">
          <a:xfrm>
            <a:off x="1793611" y="4722813"/>
            <a:ext cx="68249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41" name="Text Box 94"/>
          <p:cNvSpPr txBox="1">
            <a:spLocks noChangeArrowheads="1"/>
          </p:cNvSpPr>
          <p:nvPr/>
        </p:nvSpPr>
        <p:spPr bwMode="auto">
          <a:xfrm>
            <a:off x="2811006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42" name="Text Box 95"/>
          <p:cNvSpPr txBox="1">
            <a:spLocks noChangeArrowheads="1"/>
          </p:cNvSpPr>
          <p:nvPr/>
        </p:nvSpPr>
        <p:spPr bwMode="auto">
          <a:xfrm>
            <a:off x="3155428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43" name="Text Box 96"/>
          <p:cNvSpPr txBox="1">
            <a:spLocks noChangeArrowheads="1"/>
          </p:cNvSpPr>
          <p:nvPr/>
        </p:nvSpPr>
        <p:spPr bwMode="auto">
          <a:xfrm>
            <a:off x="3809354" y="4732338"/>
            <a:ext cx="625356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sp>
        <p:nvSpPr>
          <p:cNvPr id="35950" name="Text Box 103"/>
          <p:cNvSpPr txBox="1">
            <a:spLocks noChangeArrowheads="1"/>
          </p:cNvSpPr>
          <p:nvPr/>
        </p:nvSpPr>
        <p:spPr bwMode="auto">
          <a:xfrm>
            <a:off x="4864841" y="4721225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51" name="Text Box 104"/>
          <p:cNvSpPr txBox="1">
            <a:spLocks noChangeArrowheads="1"/>
          </p:cNvSpPr>
          <p:nvPr/>
        </p:nvSpPr>
        <p:spPr bwMode="auto">
          <a:xfrm>
            <a:off x="5209263" y="4732338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52" name="Text Box 105"/>
          <p:cNvSpPr txBox="1">
            <a:spLocks noChangeArrowheads="1"/>
          </p:cNvSpPr>
          <p:nvPr/>
        </p:nvSpPr>
        <p:spPr bwMode="auto">
          <a:xfrm>
            <a:off x="5863189" y="4732338"/>
            <a:ext cx="557107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  </a:t>
            </a:r>
          </a:p>
        </p:txBody>
      </p:sp>
      <p:sp>
        <p:nvSpPr>
          <p:cNvPr id="35959" name="Text Box 112"/>
          <p:cNvSpPr txBox="1">
            <a:spLocks noChangeArrowheads="1"/>
          </p:cNvSpPr>
          <p:nvPr/>
        </p:nvSpPr>
        <p:spPr bwMode="auto">
          <a:xfrm>
            <a:off x="6880584" y="4730750"/>
            <a:ext cx="303155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V</a:t>
            </a:r>
          </a:p>
        </p:txBody>
      </p:sp>
      <p:sp>
        <p:nvSpPr>
          <p:cNvPr id="35960" name="Text Box 113"/>
          <p:cNvSpPr txBox="1">
            <a:spLocks noChangeArrowheads="1"/>
          </p:cNvSpPr>
          <p:nvPr/>
        </p:nvSpPr>
        <p:spPr bwMode="auto">
          <a:xfrm>
            <a:off x="7225006" y="4741863"/>
            <a:ext cx="490444" cy="3079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Tag </a:t>
            </a:r>
          </a:p>
        </p:txBody>
      </p:sp>
      <p:sp>
        <p:nvSpPr>
          <p:cNvPr id="35961" name="Text Box 114"/>
          <p:cNvSpPr txBox="1">
            <a:spLocks noChangeArrowheads="1"/>
          </p:cNvSpPr>
          <p:nvPr/>
        </p:nvSpPr>
        <p:spPr bwMode="auto">
          <a:xfrm>
            <a:off x="7878932" y="4741863"/>
            <a:ext cx="701542" cy="3048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</a:rPr>
              <a:t>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1638" y="5018088"/>
            <a:ext cx="8370887" cy="1508125"/>
            <a:chOff x="401638" y="5018088"/>
            <a:chExt cx="8370887" cy="1508125"/>
          </a:xfrm>
        </p:grpSpPr>
        <p:sp>
          <p:nvSpPr>
            <p:cNvPr id="19577" name="Rectangle 121"/>
            <p:cNvSpPr>
              <a:spLocks noChangeArrowheads="1"/>
            </p:cNvSpPr>
            <p:nvPr/>
          </p:nvSpPr>
          <p:spPr bwMode="auto">
            <a:xfrm>
              <a:off x="2868613" y="586105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8" name="Rectangle 122"/>
            <p:cNvSpPr>
              <a:spLocks noChangeArrowheads="1"/>
            </p:cNvSpPr>
            <p:nvPr/>
          </p:nvSpPr>
          <p:spPr bwMode="auto">
            <a:xfrm>
              <a:off x="4926013" y="5857875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9" name="Rectangle 123"/>
            <p:cNvSpPr>
              <a:spLocks noChangeArrowheads="1"/>
            </p:cNvSpPr>
            <p:nvPr/>
          </p:nvSpPr>
          <p:spPr bwMode="auto">
            <a:xfrm>
              <a:off x="6935788" y="5859463"/>
              <a:ext cx="1828800" cy="2619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9576" name="Rectangle 120"/>
            <p:cNvSpPr>
              <a:spLocks noChangeArrowheads="1"/>
            </p:cNvSpPr>
            <p:nvPr/>
          </p:nvSpPr>
          <p:spPr bwMode="auto">
            <a:xfrm>
              <a:off x="858838" y="5842000"/>
              <a:ext cx="1828800" cy="2619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3" name="Rectangle 76"/>
            <p:cNvSpPr>
              <a:spLocks noChangeArrowheads="1"/>
            </p:cNvSpPr>
            <p:nvPr/>
          </p:nvSpPr>
          <p:spPr bwMode="auto">
            <a:xfrm>
              <a:off x="858751" y="50180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4" name="Text Box 77"/>
            <p:cNvSpPr txBox="1">
              <a:spLocks noChangeArrowheads="1"/>
            </p:cNvSpPr>
            <p:nvPr/>
          </p:nvSpPr>
          <p:spPr bwMode="auto">
            <a:xfrm>
              <a:off x="401638" y="5018088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35925" name="Rectangle 78"/>
            <p:cNvSpPr>
              <a:spLocks noChangeArrowheads="1"/>
            </p:cNvSpPr>
            <p:nvPr/>
          </p:nvSpPr>
          <p:spPr bwMode="auto">
            <a:xfrm>
              <a:off x="858751" y="52927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6" name="Text Box 79"/>
            <p:cNvSpPr txBox="1">
              <a:spLocks noChangeArrowheads="1"/>
            </p:cNvSpPr>
            <p:nvPr/>
          </p:nvSpPr>
          <p:spPr bwMode="auto">
            <a:xfrm>
              <a:off x="401638" y="5292725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35927" name="Rectangle 80"/>
            <p:cNvSpPr>
              <a:spLocks noChangeArrowheads="1"/>
            </p:cNvSpPr>
            <p:nvPr/>
          </p:nvSpPr>
          <p:spPr bwMode="auto">
            <a:xfrm>
              <a:off x="858751" y="556736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28" name="Text Box 81"/>
            <p:cNvSpPr txBox="1">
              <a:spLocks noChangeArrowheads="1"/>
            </p:cNvSpPr>
            <p:nvPr/>
          </p:nvSpPr>
          <p:spPr bwMode="auto">
            <a:xfrm>
              <a:off x="401638" y="5567363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35929" name="Rectangle 82"/>
            <p:cNvSpPr>
              <a:spLocks noChangeArrowheads="1"/>
            </p:cNvSpPr>
            <p:nvPr/>
          </p:nvSpPr>
          <p:spPr bwMode="auto">
            <a:xfrm>
              <a:off x="858751" y="584200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0" name="Text Box 83"/>
            <p:cNvSpPr txBox="1">
              <a:spLocks noChangeArrowheads="1"/>
            </p:cNvSpPr>
            <p:nvPr/>
          </p:nvSpPr>
          <p:spPr bwMode="auto">
            <a:xfrm>
              <a:off x="401638" y="5842000"/>
              <a:ext cx="282521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35934" name="Text Box 87"/>
            <p:cNvSpPr txBox="1">
              <a:spLocks noChangeArrowheads="1"/>
            </p:cNvSpPr>
            <p:nvPr/>
          </p:nvSpPr>
          <p:spPr bwMode="auto">
            <a:xfrm>
              <a:off x="3867517" y="6221413"/>
              <a:ext cx="2347467" cy="304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>
                  <a:solidFill>
                    <a:srgbClr val="008000"/>
                  </a:solidFill>
                </a:rPr>
                <a:t>(c) 4-way set associative  </a:t>
              </a:r>
            </a:p>
          </p:txBody>
        </p:sp>
        <p:sp>
          <p:nvSpPr>
            <p:cNvPr id="35935" name="Line 88"/>
            <p:cNvSpPr>
              <a:spLocks noChangeShapeType="1"/>
            </p:cNvSpPr>
            <p:nvPr/>
          </p:nvSpPr>
          <p:spPr bwMode="auto">
            <a:xfrm>
              <a:off x="1131749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6" name="Line 89"/>
            <p:cNvSpPr>
              <a:spLocks noChangeShapeType="1"/>
            </p:cNvSpPr>
            <p:nvPr/>
          </p:nvSpPr>
          <p:spPr bwMode="auto">
            <a:xfrm>
              <a:off x="1669810" y="502920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7" name="Rectangle 90"/>
            <p:cNvSpPr>
              <a:spLocks noChangeArrowheads="1"/>
            </p:cNvSpPr>
            <p:nvPr/>
          </p:nvSpPr>
          <p:spPr bwMode="auto">
            <a:xfrm>
              <a:off x="2874494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8" name="Rectangle 91"/>
            <p:cNvSpPr>
              <a:spLocks noChangeArrowheads="1"/>
            </p:cNvSpPr>
            <p:nvPr/>
          </p:nvSpPr>
          <p:spPr bwMode="auto">
            <a:xfrm>
              <a:off x="2874494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39" name="Rectangle 92"/>
            <p:cNvSpPr>
              <a:spLocks noChangeArrowheads="1"/>
            </p:cNvSpPr>
            <p:nvPr/>
          </p:nvSpPr>
          <p:spPr bwMode="auto">
            <a:xfrm>
              <a:off x="2874494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0" name="Rectangle 93"/>
            <p:cNvSpPr>
              <a:spLocks noChangeArrowheads="1"/>
            </p:cNvSpPr>
            <p:nvPr/>
          </p:nvSpPr>
          <p:spPr bwMode="auto">
            <a:xfrm>
              <a:off x="2874494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4" name="Line 97"/>
            <p:cNvSpPr>
              <a:spLocks noChangeShapeType="1"/>
            </p:cNvSpPr>
            <p:nvPr/>
          </p:nvSpPr>
          <p:spPr bwMode="auto">
            <a:xfrm>
              <a:off x="3147492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5" name="Line 98"/>
            <p:cNvSpPr>
              <a:spLocks noChangeShapeType="1"/>
            </p:cNvSpPr>
            <p:nvPr/>
          </p:nvSpPr>
          <p:spPr bwMode="auto">
            <a:xfrm>
              <a:off x="3685553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6" name="Rectangle 99"/>
            <p:cNvSpPr>
              <a:spLocks noChangeArrowheads="1"/>
            </p:cNvSpPr>
            <p:nvPr/>
          </p:nvSpPr>
          <p:spPr bwMode="auto">
            <a:xfrm>
              <a:off x="4928329" y="50276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7" name="Rectangle 100"/>
            <p:cNvSpPr>
              <a:spLocks noChangeArrowheads="1"/>
            </p:cNvSpPr>
            <p:nvPr/>
          </p:nvSpPr>
          <p:spPr bwMode="auto">
            <a:xfrm>
              <a:off x="4928329" y="53022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8" name="Rectangle 101"/>
            <p:cNvSpPr>
              <a:spLocks noChangeArrowheads="1"/>
            </p:cNvSpPr>
            <p:nvPr/>
          </p:nvSpPr>
          <p:spPr bwMode="auto">
            <a:xfrm>
              <a:off x="4928329" y="557688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49" name="Rectangle 102"/>
            <p:cNvSpPr>
              <a:spLocks noChangeArrowheads="1"/>
            </p:cNvSpPr>
            <p:nvPr/>
          </p:nvSpPr>
          <p:spPr bwMode="auto">
            <a:xfrm>
              <a:off x="4928329" y="585152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3" name="Line 106"/>
            <p:cNvSpPr>
              <a:spLocks noChangeShapeType="1"/>
            </p:cNvSpPr>
            <p:nvPr/>
          </p:nvSpPr>
          <p:spPr bwMode="auto">
            <a:xfrm>
              <a:off x="5201327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4" name="Line 107"/>
            <p:cNvSpPr>
              <a:spLocks noChangeShapeType="1"/>
            </p:cNvSpPr>
            <p:nvPr/>
          </p:nvSpPr>
          <p:spPr bwMode="auto">
            <a:xfrm>
              <a:off x="5739388" y="5038725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5" name="Rectangle 108"/>
            <p:cNvSpPr>
              <a:spLocks noChangeArrowheads="1"/>
            </p:cNvSpPr>
            <p:nvPr/>
          </p:nvSpPr>
          <p:spPr bwMode="auto">
            <a:xfrm>
              <a:off x="6944072" y="5037138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6" name="Rectangle 109"/>
            <p:cNvSpPr>
              <a:spLocks noChangeArrowheads="1"/>
            </p:cNvSpPr>
            <p:nvPr/>
          </p:nvSpPr>
          <p:spPr bwMode="auto">
            <a:xfrm>
              <a:off x="6944072" y="5311775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7" name="Rectangle 110"/>
            <p:cNvSpPr>
              <a:spLocks noChangeArrowheads="1"/>
            </p:cNvSpPr>
            <p:nvPr/>
          </p:nvSpPr>
          <p:spPr bwMode="auto">
            <a:xfrm>
              <a:off x="6944072" y="5586413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58" name="Rectangle 111"/>
            <p:cNvSpPr>
              <a:spLocks noChangeArrowheads="1"/>
            </p:cNvSpPr>
            <p:nvPr/>
          </p:nvSpPr>
          <p:spPr bwMode="auto">
            <a:xfrm>
              <a:off x="6944072" y="5861050"/>
              <a:ext cx="1828453" cy="274638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2" name="Line 115"/>
            <p:cNvSpPr>
              <a:spLocks noChangeShapeType="1"/>
            </p:cNvSpPr>
            <p:nvPr/>
          </p:nvSpPr>
          <p:spPr bwMode="auto">
            <a:xfrm>
              <a:off x="7217070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35963" name="Line 116"/>
            <p:cNvSpPr>
              <a:spLocks noChangeShapeType="1"/>
            </p:cNvSpPr>
            <p:nvPr/>
          </p:nvSpPr>
          <p:spPr bwMode="auto">
            <a:xfrm>
              <a:off x="7755131" y="5048250"/>
              <a:ext cx="0" cy="107473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9575" name="Rectangle 119"/>
          <p:cNvSpPr>
            <a:spLocks noChangeArrowheads="1"/>
          </p:cNvSpPr>
          <p:nvPr/>
        </p:nvSpPr>
        <p:spPr bwMode="auto">
          <a:xfrm>
            <a:off x="5589588" y="1101725"/>
            <a:ext cx="1828800" cy="2746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128" name="Left Brace 127"/>
          <p:cNvSpPr/>
          <p:nvPr/>
        </p:nvSpPr>
        <p:spPr>
          <a:xfrm>
            <a:off x="258156" y="345943"/>
            <a:ext cx="270477" cy="43117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441344" y="2339857"/>
            <a:ext cx="1158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16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047" y="622141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4 sets of 4 elements</a:t>
            </a:r>
          </a:p>
        </p:txBody>
      </p:sp>
      <p:sp>
        <p:nvSpPr>
          <p:cNvPr id="130" name="Left Brace 129"/>
          <p:cNvSpPr/>
          <p:nvPr/>
        </p:nvSpPr>
        <p:spPr>
          <a:xfrm>
            <a:off x="258156" y="5016500"/>
            <a:ext cx="270477" cy="1193704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418388" y="277813"/>
            <a:ext cx="336743" cy="2197100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6753" y="1081427"/>
            <a:ext cx="12650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</a:rPr>
              <a:t>8 sets of 2 elements</a:t>
            </a:r>
          </a:p>
        </p:txBody>
      </p:sp>
    </p:spTree>
    <p:extLst>
      <p:ext uri="{BB962C8B-B14F-4D97-AF65-F5344CB8AC3E}">
        <p14:creationId xmlns:p14="http://schemas.microsoft.com/office/powerpoint/2010/main" val="264055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2" grpId="0"/>
      <p:bldP spid="5" grpId="0"/>
      <p:bldP spid="130" grpId="0" animBg="1"/>
      <p:bldP spid="6" grpId="0" animBg="1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757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08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 4-way set associative cache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765525"/>
            <a:ext cx="2637654" cy="4941506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4-way set associative cache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32-bit memory, byte-addressable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Cache size of 64 Kbytes.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Each memory word contains 4 bytes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Cache block size is 16 bytes.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Write-through policy 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</a:pPr>
            <a:r>
              <a:rPr lang="en-US" sz="1600" dirty="0">
                <a:latin typeface="Arial" charset="0"/>
                <a:cs typeface="Arial" charset="0"/>
              </a:rPr>
              <a:t>One valid bit per block.  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Compute the total amount of storage for implementing the cache (i.e. actual data plus the meta-data)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sz="1600" dirty="0">
                <a:solidFill>
                  <a:srgbClr val="FF2929"/>
                </a:solidFill>
                <a:latin typeface="Arial" charset="0"/>
                <a:cs typeface="Arial" charset="0"/>
              </a:rPr>
              <a:t>(1+18+128) * 1K * 4 / 8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sz="1600" dirty="0">
                <a:latin typeface="Arial" charset="0"/>
                <a:cs typeface="Arial" charset="0"/>
              </a:rPr>
              <a:t>         	</a:t>
            </a:r>
            <a:r>
              <a:rPr lang="en-US" sz="1600" dirty="0">
                <a:solidFill>
                  <a:srgbClr val="FF2929"/>
                </a:solidFill>
                <a:latin typeface="Arial" charset="0"/>
                <a:cs typeface="Arial" charset="0"/>
              </a:rPr>
              <a:t>= 75,264 bytes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52596" y="2140203"/>
            <a:ext cx="2628993" cy="303027"/>
            <a:chOff x="3180779" y="1897178"/>
            <a:chExt cx="3880429" cy="447272"/>
          </a:xfrm>
        </p:grpSpPr>
        <p:sp>
          <p:nvSpPr>
            <p:cNvPr id="4" name="Rectangle 3"/>
            <p:cNvSpPr/>
            <p:nvPr/>
          </p:nvSpPr>
          <p:spPr>
            <a:xfrm>
              <a:off x="3180779" y="1897637"/>
              <a:ext cx="1898619" cy="446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79397" y="1897178"/>
              <a:ext cx="1284619" cy="4468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64015" y="1897637"/>
              <a:ext cx="697193" cy="4436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off</a:t>
              </a:r>
              <a:br>
                <a:rPr lang="en-US" sz="1400" dirty="0"/>
              </a:br>
              <a:r>
                <a:rPr lang="en-US" sz="1400" dirty="0"/>
                <a:t>set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82546" y="2936449"/>
            <a:ext cx="888090" cy="1583438"/>
            <a:chOff x="4582546" y="2468795"/>
            <a:chExt cx="888090" cy="1583438"/>
          </a:xfrm>
        </p:grpSpPr>
        <p:grpSp>
          <p:nvGrpSpPr>
            <p:cNvPr id="7" name="Group 6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3" name="Rectangle 2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25" name="Rectangle 24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21280" y="2937872"/>
            <a:ext cx="888090" cy="1583438"/>
            <a:chOff x="4582546" y="2468795"/>
            <a:chExt cx="888090" cy="1583438"/>
          </a:xfrm>
        </p:grpSpPr>
        <p:grpSp>
          <p:nvGrpSpPr>
            <p:cNvPr id="35" name="Group 34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50" name="Rectangle 49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60014" y="2937872"/>
            <a:ext cx="888090" cy="1583438"/>
            <a:chOff x="4582546" y="2468795"/>
            <a:chExt cx="888090" cy="1583438"/>
          </a:xfrm>
        </p:grpSpPr>
        <p:grpSp>
          <p:nvGrpSpPr>
            <p:cNvPr id="54" name="Group 53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9" name="Rectangle 68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98747" y="2937872"/>
            <a:ext cx="888090" cy="1583438"/>
            <a:chOff x="4582546" y="2468795"/>
            <a:chExt cx="888090" cy="1583438"/>
          </a:xfrm>
        </p:grpSpPr>
        <p:grpSp>
          <p:nvGrpSpPr>
            <p:cNvPr id="73" name="Group 72"/>
            <p:cNvGrpSpPr/>
            <p:nvPr/>
          </p:nvGrpSpPr>
          <p:grpSpPr>
            <a:xfrm>
              <a:off x="4582546" y="2717447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582546" y="2936449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5" name="Rectangle 84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ectangle 74"/>
            <p:cNvSpPr/>
            <p:nvPr/>
          </p:nvSpPr>
          <p:spPr>
            <a:xfrm>
              <a:off x="4582546" y="3140701"/>
              <a:ext cx="888090" cy="4557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r-IN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4582546" y="3620098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582546" y="3847981"/>
              <a:ext cx="888090" cy="204252"/>
              <a:chOff x="4582546" y="2708566"/>
              <a:chExt cx="888090" cy="204252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4582546" y="2708566"/>
                <a:ext cx="17761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760164" y="2708566"/>
                <a:ext cx="275308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053234" y="2708566"/>
                <a:ext cx="417402" cy="2042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4582546" y="2468795"/>
              <a:ext cx="8880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   t  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83091" y="2383228"/>
            <a:ext cx="128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38913" y="2383228"/>
            <a:ext cx="87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93458" y="2383228"/>
            <a:ext cx="48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50769" y="1820510"/>
            <a:ext cx="3865633" cy="745967"/>
          </a:xfrm>
          <a:custGeom>
            <a:avLst/>
            <a:gdLst>
              <a:gd name="connsiteX0" fmla="*/ 0 w 3882693"/>
              <a:gd name="connsiteY0" fmla="*/ 94925 h 1160590"/>
              <a:gd name="connsiteX1" fmla="*/ 3055031 w 3882693"/>
              <a:gd name="connsiteY1" fmla="*/ 59402 h 1160590"/>
              <a:gd name="connsiteX2" fmla="*/ 3801027 w 3882693"/>
              <a:gd name="connsiteY2" fmla="*/ 787607 h 1160590"/>
              <a:gd name="connsiteX3" fmla="*/ 3863193 w 3882693"/>
              <a:gd name="connsiteY3" fmla="*/ 1160590 h 1160590"/>
              <a:gd name="connsiteX0" fmla="*/ 0 w 3865633"/>
              <a:gd name="connsiteY0" fmla="*/ 35523 h 1101188"/>
              <a:gd name="connsiteX1" fmla="*/ 3055031 w 3865633"/>
              <a:gd name="connsiteY1" fmla="*/ 0 h 1101188"/>
              <a:gd name="connsiteX2" fmla="*/ 3756622 w 3865633"/>
              <a:gd name="connsiteY2" fmla="*/ 346342 h 1101188"/>
              <a:gd name="connsiteX3" fmla="*/ 3863193 w 3865633"/>
              <a:gd name="connsiteY3" fmla="*/ 1101188 h 1101188"/>
              <a:gd name="connsiteX0" fmla="*/ 0 w 3887085"/>
              <a:gd name="connsiteY0" fmla="*/ 35523 h 1101188"/>
              <a:gd name="connsiteX1" fmla="*/ 3055031 w 3887085"/>
              <a:gd name="connsiteY1" fmla="*/ 0 h 1101188"/>
              <a:gd name="connsiteX2" fmla="*/ 3756622 w 3887085"/>
              <a:gd name="connsiteY2" fmla="*/ 346342 h 1101188"/>
              <a:gd name="connsiteX3" fmla="*/ 3863193 w 3887085"/>
              <a:gd name="connsiteY3" fmla="*/ 1101188 h 1101188"/>
              <a:gd name="connsiteX0" fmla="*/ 0 w 3877716"/>
              <a:gd name="connsiteY0" fmla="*/ 35523 h 1101188"/>
              <a:gd name="connsiteX1" fmla="*/ 3055031 w 3877716"/>
              <a:gd name="connsiteY1" fmla="*/ 0 h 1101188"/>
              <a:gd name="connsiteX2" fmla="*/ 3756622 w 3877716"/>
              <a:gd name="connsiteY2" fmla="*/ 346342 h 1101188"/>
              <a:gd name="connsiteX3" fmla="*/ 3863193 w 3877716"/>
              <a:gd name="connsiteY3" fmla="*/ 1101188 h 1101188"/>
              <a:gd name="connsiteX0" fmla="*/ 0 w 3889872"/>
              <a:gd name="connsiteY0" fmla="*/ 35523 h 976861"/>
              <a:gd name="connsiteX1" fmla="*/ 3055031 w 3889872"/>
              <a:gd name="connsiteY1" fmla="*/ 0 h 976861"/>
              <a:gd name="connsiteX2" fmla="*/ 3756622 w 3889872"/>
              <a:gd name="connsiteY2" fmla="*/ 346342 h 976861"/>
              <a:gd name="connsiteX3" fmla="*/ 3889836 w 3889872"/>
              <a:gd name="connsiteY3" fmla="*/ 976861 h 976861"/>
              <a:gd name="connsiteX0" fmla="*/ 0 w 3858609"/>
              <a:gd name="connsiteY0" fmla="*/ 35523 h 976861"/>
              <a:gd name="connsiteX1" fmla="*/ 3055031 w 3858609"/>
              <a:gd name="connsiteY1" fmla="*/ 0 h 976861"/>
              <a:gd name="connsiteX2" fmla="*/ 3756622 w 3858609"/>
              <a:gd name="connsiteY2" fmla="*/ 346342 h 976861"/>
              <a:gd name="connsiteX3" fmla="*/ 3854312 w 3858609"/>
              <a:gd name="connsiteY3" fmla="*/ 976861 h 976861"/>
              <a:gd name="connsiteX0" fmla="*/ 0 w 3865633"/>
              <a:gd name="connsiteY0" fmla="*/ 35523 h 745967"/>
              <a:gd name="connsiteX1" fmla="*/ 3055031 w 3865633"/>
              <a:gd name="connsiteY1" fmla="*/ 0 h 745967"/>
              <a:gd name="connsiteX2" fmla="*/ 3756622 w 3865633"/>
              <a:gd name="connsiteY2" fmla="*/ 346342 h 745967"/>
              <a:gd name="connsiteX3" fmla="*/ 3863193 w 3865633"/>
              <a:gd name="connsiteY3" fmla="*/ 745967 h 74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5633" h="745967">
                <a:moveTo>
                  <a:pt x="0" y="35523"/>
                </a:moveTo>
                <a:cubicBezTo>
                  <a:pt x="1210763" y="-39962"/>
                  <a:pt x="2428927" y="-51803"/>
                  <a:pt x="3055031" y="0"/>
                </a:cubicBezTo>
                <a:cubicBezTo>
                  <a:pt x="3681135" y="51803"/>
                  <a:pt x="3621928" y="222014"/>
                  <a:pt x="3756622" y="346342"/>
                </a:cubicBezTo>
                <a:cubicBezTo>
                  <a:pt x="3891316" y="470670"/>
                  <a:pt x="3863193" y="745967"/>
                  <a:pt x="3863193" y="74596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5400000">
            <a:off x="6582744" y="800020"/>
            <a:ext cx="275308" cy="427570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602104" y="2646402"/>
            <a:ext cx="2904055" cy="1264728"/>
          </a:xfrm>
          <a:custGeom>
            <a:avLst/>
            <a:gdLst>
              <a:gd name="connsiteX0" fmla="*/ 0 w 2673152"/>
              <a:gd name="connsiteY0" fmla="*/ 1216635 h 1268838"/>
              <a:gd name="connsiteX1" fmla="*/ 559497 w 2673152"/>
              <a:gd name="connsiteY1" fmla="*/ 1207754 h 1268838"/>
              <a:gd name="connsiteX2" fmla="*/ 808162 w 2673152"/>
              <a:gd name="connsiteY2" fmla="*/ 603877 h 1268838"/>
              <a:gd name="connsiteX3" fmla="*/ 1118994 w 2673152"/>
              <a:gd name="connsiteY3" fmla="*/ 168730 h 1268838"/>
              <a:gd name="connsiteX4" fmla="*/ 2371201 w 2673152"/>
              <a:gd name="connsiteY4" fmla="*/ 106567 h 1268838"/>
              <a:gd name="connsiteX5" fmla="*/ 2673152 w 2673152"/>
              <a:gd name="connsiteY5" fmla="*/ 0 h 1268838"/>
              <a:gd name="connsiteX0" fmla="*/ 0 w 2904055"/>
              <a:gd name="connsiteY0" fmla="*/ 1207755 h 1264728"/>
              <a:gd name="connsiteX1" fmla="*/ 790400 w 2904055"/>
              <a:gd name="connsiteY1" fmla="*/ 1207754 h 1264728"/>
              <a:gd name="connsiteX2" fmla="*/ 1039065 w 2904055"/>
              <a:gd name="connsiteY2" fmla="*/ 603877 h 1264728"/>
              <a:gd name="connsiteX3" fmla="*/ 1349897 w 2904055"/>
              <a:gd name="connsiteY3" fmla="*/ 168730 h 1264728"/>
              <a:gd name="connsiteX4" fmla="*/ 2602104 w 2904055"/>
              <a:gd name="connsiteY4" fmla="*/ 106567 h 1264728"/>
              <a:gd name="connsiteX5" fmla="*/ 2904055 w 2904055"/>
              <a:gd name="connsiteY5" fmla="*/ 0 h 126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055" h="1264728">
                <a:moveTo>
                  <a:pt x="0" y="1207755"/>
                </a:moveTo>
                <a:cubicBezTo>
                  <a:pt x="212401" y="1254377"/>
                  <a:pt x="617223" y="1308400"/>
                  <a:pt x="790400" y="1207754"/>
                </a:cubicBezTo>
                <a:cubicBezTo>
                  <a:pt x="963578" y="1107108"/>
                  <a:pt x="945816" y="777048"/>
                  <a:pt x="1039065" y="603877"/>
                </a:cubicBezTo>
                <a:cubicBezTo>
                  <a:pt x="1132315" y="430706"/>
                  <a:pt x="1089391" y="251615"/>
                  <a:pt x="1349897" y="168730"/>
                </a:cubicBezTo>
                <a:cubicBezTo>
                  <a:pt x="1610404" y="85845"/>
                  <a:pt x="2343078" y="134689"/>
                  <a:pt x="2602104" y="106567"/>
                </a:cubicBezTo>
                <a:cubicBezTo>
                  <a:pt x="2861130" y="78445"/>
                  <a:pt x="2904055" y="0"/>
                  <a:pt x="2904055" y="0"/>
                </a:cubicBez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919" name="Straight Arrow Connector 38918"/>
          <p:cNvCxnSpPr>
            <a:endCxn id="4" idx="1"/>
          </p:cNvCxnSpPr>
          <p:nvPr/>
        </p:nvCxnSpPr>
        <p:spPr>
          <a:xfrm>
            <a:off x="1394302" y="2291180"/>
            <a:ext cx="1758294" cy="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20" name="TextBox 38919"/>
          <p:cNvSpPr txBox="1"/>
          <p:nvPr/>
        </p:nvSpPr>
        <p:spPr>
          <a:xfrm>
            <a:off x="1563038" y="2936449"/>
            <a:ext cx="162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64K/4/16 = 1k</a:t>
            </a:r>
          </a:p>
        </p:txBody>
      </p:sp>
      <p:sp>
        <p:nvSpPr>
          <p:cNvPr id="38921" name="Left Brace 38920"/>
          <p:cNvSpPr/>
          <p:nvPr/>
        </p:nvSpPr>
        <p:spPr>
          <a:xfrm>
            <a:off x="4325000" y="3185101"/>
            <a:ext cx="202723" cy="1336209"/>
          </a:xfrm>
          <a:prstGeom prst="lef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22" name="Freeform 38921"/>
          <p:cNvSpPr/>
          <p:nvPr/>
        </p:nvSpPr>
        <p:spPr>
          <a:xfrm>
            <a:off x="2939579" y="3075985"/>
            <a:ext cx="1118994" cy="769290"/>
          </a:xfrm>
          <a:custGeom>
            <a:avLst/>
            <a:gdLst>
              <a:gd name="connsiteX0" fmla="*/ 0 w 1296612"/>
              <a:gd name="connsiteY0" fmla="*/ 14444 h 769290"/>
              <a:gd name="connsiteX1" fmla="*/ 444045 w 1296612"/>
              <a:gd name="connsiteY1" fmla="*/ 32205 h 769290"/>
              <a:gd name="connsiteX2" fmla="*/ 515092 w 1296612"/>
              <a:gd name="connsiteY2" fmla="*/ 298622 h 769290"/>
              <a:gd name="connsiteX3" fmla="*/ 630544 w 1296612"/>
              <a:gd name="connsiteY3" fmla="*/ 618321 h 769290"/>
              <a:gd name="connsiteX4" fmla="*/ 1296612 w 1296612"/>
              <a:gd name="connsiteY4" fmla="*/ 769290 h 76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612" h="769290">
                <a:moveTo>
                  <a:pt x="0" y="14444"/>
                </a:moveTo>
                <a:cubicBezTo>
                  <a:pt x="179098" y="-357"/>
                  <a:pt x="358197" y="-15158"/>
                  <a:pt x="444045" y="32205"/>
                </a:cubicBezTo>
                <a:cubicBezTo>
                  <a:pt x="529893" y="79568"/>
                  <a:pt x="484009" y="200936"/>
                  <a:pt x="515092" y="298622"/>
                </a:cubicBezTo>
                <a:cubicBezTo>
                  <a:pt x="546175" y="396308"/>
                  <a:pt x="500291" y="539876"/>
                  <a:pt x="630544" y="618321"/>
                </a:cubicBezTo>
                <a:cubicBezTo>
                  <a:pt x="760797" y="696766"/>
                  <a:pt x="1296612" y="769290"/>
                  <a:pt x="1296612" y="76929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3" name="Freeform 38922"/>
          <p:cNvSpPr/>
          <p:nvPr/>
        </p:nvSpPr>
        <p:spPr>
          <a:xfrm>
            <a:off x="137432" y="1909317"/>
            <a:ext cx="617445" cy="1021262"/>
          </a:xfrm>
          <a:custGeom>
            <a:avLst/>
            <a:gdLst>
              <a:gd name="connsiteX0" fmla="*/ 617445 w 617445"/>
              <a:gd name="connsiteY0" fmla="*/ 0 h 1021262"/>
              <a:gd name="connsiteX1" fmla="*/ 288851 w 617445"/>
              <a:gd name="connsiteY1" fmla="*/ 133208 h 1021262"/>
              <a:gd name="connsiteX2" fmla="*/ 40186 w 617445"/>
              <a:gd name="connsiteY2" fmla="*/ 390744 h 1021262"/>
              <a:gd name="connsiteX3" fmla="*/ 57948 w 617445"/>
              <a:gd name="connsiteY3" fmla="*/ 843652 h 1021262"/>
              <a:gd name="connsiteX4" fmla="*/ 590802 w 617445"/>
              <a:gd name="connsiteY4" fmla="*/ 1021262 h 102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445" h="1021262">
                <a:moveTo>
                  <a:pt x="617445" y="0"/>
                </a:moveTo>
                <a:cubicBezTo>
                  <a:pt x="501253" y="34042"/>
                  <a:pt x="385061" y="68084"/>
                  <a:pt x="288851" y="133208"/>
                </a:cubicBezTo>
                <a:cubicBezTo>
                  <a:pt x="192641" y="198332"/>
                  <a:pt x="78670" y="272337"/>
                  <a:pt x="40186" y="390744"/>
                </a:cubicBezTo>
                <a:cubicBezTo>
                  <a:pt x="1702" y="509151"/>
                  <a:pt x="-33821" y="738566"/>
                  <a:pt x="57948" y="843652"/>
                </a:cubicBezTo>
                <a:cubicBezTo>
                  <a:pt x="149717" y="948738"/>
                  <a:pt x="590802" y="1021262"/>
                  <a:pt x="590802" y="1021262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4" name="Freeform 38923"/>
          <p:cNvSpPr/>
          <p:nvPr/>
        </p:nvSpPr>
        <p:spPr>
          <a:xfrm>
            <a:off x="180615" y="2992743"/>
            <a:ext cx="583143" cy="879174"/>
          </a:xfrm>
          <a:custGeom>
            <a:avLst/>
            <a:gdLst>
              <a:gd name="connsiteX0" fmla="*/ 583143 w 583143"/>
              <a:gd name="connsiteY0" fmla="*/ 879174 h 879174"/>
              <a:gd name="connsiteX1" fmla="*/ 165740 w 583143"/>
              <a:gd name="connsiteY1" fmla="*/ 745966 h 879174"/>
              <a:gd name="connsiteX2" fmla="*/ 14765 w 583143"/>
              <a:gd name="connsiteY2" fmla="*/ 488430 h 879174"/>
              <a:gd name="connsiteX3" fmla="*/ 68050 w 583143"/>
              <a:gd name="connsiteY3" fmla="*/ 159850 h 879174"/>
              <a:gd name="connsiteX4" fmla="*/ 565381 w 583143"/>
              <a:gd name="connsiteY4" fmla="*/ 0 h 8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143" h="879174">
                <a:moveTo>
                  <a:pt x="583143" y="879174"/>
                </a:moveTo>
                <a:cubicBezTo>
                  <a:pt x="421806" y="845132"/>
                  <a:pt x="260470" y="811090"/>
                  <a:pt x="165740" y="745966"/>
                </a:cubicBezTo>
                <a:cubicBezTo>
                  <a:pt x="71010" y="680842"/>
                  <a:pt x="31047" y="586116"/>
                  <a:pt x="14765" y="488430"/>
                </a:cubicBezTo>
                <a:cubicBezTo>
                  <a:pt x="-1517" y="390744"/>
                  <a:pt x="-23719" y="241255"/>
                  <a:pt x="68050" y="159850"/>
                </a:cubicBezTo>
                <a:cubicBezTo>
                  <a:pt x="159819" y="78445"/>
                  <a:pt x="565381" y="0"/>
                  <a:pt x="565381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5" name="TextBox 38924"/>
          <p:cNvSpPr txBox="1"/>
          <p:nvPr/>
        </p:nvSpPr>
        <p:spPr>
          <a:xfrm>
            <a:off x="3960884" y="3680826"/>
            <a:ext cx="40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1K</a:t>
            </a:r>
          </a:p>
        </p:txBody>
      </p:sp>
      <p:sp>
        <p:nvSpPr>
          <p:cNvPr id="38926" name="Freeform 38925"/>
          <p:cNvSpPr/>
          <p:nvPr/>
        </p:nvSpPr>
        <p:spPr>
          <a:xfrm>
            <a:off x="4131091" y="2601999"/>
            <a:ext cx="682359" cy="1074546"/>
          </a:xfrm>
          <a:custGeom>
            <a:avLst/>
            <a:gdLst>
              <a:gd name="connsiteX0" fmla="*/ 34053 w 682359"/>
              <a:gd name="connsiteY0" fmla="*/ 1074546 h 1074546"/>
              <a:gd name="connsiteX1" fmla="*/ 16291 w 682359"/>
              <a:gd name="connsiteY1" fmla="*/ 239775 h 1074546"/>
              <a:gd name="connsiteX2" fmla="*/ 238313 w 682359"/>
              <a:gd name="connsiteY2" fmla="*/ 44403 h 1074546"/>
              <a:gd name="connsiteX3" fmla="*/ 558026 w 682359"/>
              <a:gd name="connsiteY3" fmla="*/ 53284 h 1074546"/>
              <a:gd name="connsiteX4" fmla="*/ 682359 w 682359"/>
              <a:gd name="connsiteY4" fmla="*/ 0 h 107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359" h="1074546">
                <a:moveTo>
                  <a:pt x="34053" y="1074546"/>
                </a:moveTo>
                <a:cubicBezTo>
                  <a:pt x="8150" y="743005"/>
                  <a:pt x="-17752" y="411465"/>
                  <a:pt x="16291" y="239775"/>
                </a:cubicBezTo>
                <a:cubicBezTo>
                  <a:pt x="50334" y="68084"/>
                  <a:pt x="148024" y="75485"/>
                  <a:pt x="238313" y="44403"/>
                </a:cubicBezTo>
                <a:cubicBezTo>
                  <a:pt x="328602" y="13321"/>
                  <a:pt x="484018" y="60684"/>
                  <a:pt x="558026" y="53284"/>
                </a:cubicBezTo>
                <a:cubicBezTo>
                  <a:pt x="632034" y="45884"/>
                  <a:pt x="682359" y="0"/>
                  <a:pt x="682359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7" name="Freeform 38926"/>
          <p:cNvSpPr/>
          <p:nvPr/>
        </p:nvSpPr>
        <p:spPr>
          <a:xfrm>
            <a:off x="3758164" y="2637522"/>
            <a:ext cx="1848862" cy="249037"/>
          </a:xfrm>
          <a:custGeom>
            <a:avLst/>
            <a:gdLst>
              <a:gd name="connsiteX0" fmla="*/ 1749538 w 1848862"/>
              <a:gd name="connsiteY0" fmla="*/ 0 h 249037"/>
              <a:gd name="connsiteX1" fmla="*/ 1767300 w 1848862"/>
              <a:gd name="connsiteY1" fmla="*/ 177610 h 249037"/>
              <a:gd name="connsiteX2" fmla="*/ 861448 w 1848862"/>
              <a:gd name="connsiteY2" fmla="*/ 204252 h 249037"/>
              <a:gd name="connsiteX3" fmla="*/ 168737 w 1848862"/>
              <a:gd name="connsiteY3" fmla="*/ 239774 h 249037"/>
              <a:gd name="connsiteX4" fmla="*/ 0 w 1848862"/>
              <a:gd name="connsiteY4" fmla="*/ 17761 h 24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862" h="249037">
                <a:moveTo>
                  <a:pt x="1749538" y="0"/>
                </a:moveTo>
                <a:cubicBezTo>
                  <a:pt x="1832426" y="71784"/>
                  <a:pt x="1915315" y="143568"/>
                  <a:pt x="1767300" y="177610"/>
                </a:cubicBezTo>
                <a:cubicBezTo>
                  <a:pt x="1619285" y="211652"/>
                  <a:pt x="1127875" y="193891"/>
                  <a:pt x="861448" y="204252"/>
                </a:cubicBezTo>
                <a:cubicBezTo>
                  <a:pt x="595021" y="214613"/>
                  <a:pt x="312312" y="270856"/>
                  <a:pt x="168737" y="239774"/>
                </a:cubicBezTo>
                <a:cubicBezTo>
                  <a:pt x="25162" y="208692"/>
                  <a:pt x="0" y="17761"/>
                  <a:pt x="0" y="17761"/>
                </a:cubicBez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8" name="Freeform 38927"/>
          <p:cNvSpPr/>
          <p:nvPr/>
        </p:nvSpPr>
        <p:spPr>
          <a:xfrm>
            <a:off x="3873616" y="2539836"/>
            <a:ext cx="772639" cy="8880"/>
          </a:xfrm>
          <a:custGeom>
            <a:avLst/>
            <a:gdLst>
              <a:gd name="connsiteX0" fmla="*/ 772639 w 772639"/>
              <a:gd name="connsiteY0" fmla="*/ 0 h 8880"/>
              <a:gd name="connsiteX1" fmla="*/ 0 w 772639"/>
              <a:gd name="connsiteY1" fmla="*/ 8880 h 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639" h="8880">
                <a:moveTo>
                  <a:pt x="772639" y="0"/>
                </a:moveTo>
                <a:lnTo>
                  <a:pt x="0" y="8880"/>
                </a:ln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9" name="TextBox 38928"/>
          <p:cNvSpPr txBox="1"/>
          <p:nvPr/>
        </p:nvSpPr>
        <p:spPr>
          <a:xfrm>
            <a:off x="4527723" y="4523786"/>
            <a:ext cx="33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8930" name="Freeform 38929"/>
          <p:cNvSpPr/>
          <p:nvPr/>
        </p:nvSpPr>
        <p:spPr>
          <a:xfrm>
            <a:off x="3695926" y="2699685"/>
            <a:ext cx="1161928" cy="2292816"/>
          </a:xfrm>
          <a:custGeom>
            <a:avLst/>
            <a:gdLst>
              <a:gd name="connsiteX0" fmla="*/ 51815 w 1161928"/>
              <a:gd name="connsiteY0" fmla="*/ 0 h 2292816"/>
              <a:gd name="connsiteX1" fmla="*/ 16292 w 1161928"/>
              <a:gd name="connsiteY1" fmla="*/ 1705065 h 2292816"/>
              <a:gd name="connsiteX2" fmla="*/ 282719 w 1161928"/>
              <a:gd name="connsiteY2" fmla="*/ 2237897 h 2292816"/>
              <a:gd name="connsiteX3" fmla="*/ 984310 w 1161928"/>
              <a:gd name="connsiteY3" fmla="*/ 2255658 h 2292816"/>
              <a:gd name="connsiteX4" fmla="*/ 1161928 w 1161928"/>
              <a:gd name="connsiteY4" fmla="*/ 2060287 h 229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928" h="2292816">
                <a:moveTo>
                  <a:pt x="51815" y="0"/>
                </a:moveTo>
                <a:cubicBezTo>
                  <a:pt x="14811" y="666041"/>
                  <a:pt x="-22192" y="1332082"/>
                  <a:pt x="16292" y="1705065"/>
                </a:cubicBezTo>
                <a:cubicBezTo>
                  <a:pt x="54776" y="2078048"/>
                  <a:pt x="121383" y="2146132"/>
                  <a:pt x="282719" y="2237897"/>
                </a:cubicBezTo>
                <a:cubicBezTo>
                  <a:pt x="444055" y="2329663"/>
                  <a:pt x="837775" y="2285260"/>
                  <a:pt x="984310" y="2255658"/>
                </a:cubicBezTo>
                <a:cubicBezTo>
                  <a:pt x="1130845" y="2226056"/>
                  <a:pt x="1161928" y="2060287"/>
                  <a:pt x="1161928" y="2060287"/>
                </a:cubicBezTo>
              </a:path>
            </a:pathLst>
          </a:custGeom>
          <a:ln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31" name="Freeform 38930"/>
          <p:cNvSpPr/>
          <p:nvPr/>
        </p:nvSpPr>
        <p:spPr>
          <a:xfrm>
            <a:off x="2344558" y="4671166"/>
            <a:ext cx="2229107" cy="160053"/>
          </a:xfrm>
          <a:custGeom>
            <a:avLst/>
            <a:gdLst>
              <a:gd name="connsiteX0" fmla="*/ 0 w 2229107"/>
              <a:gd name="connsiteY0" fmla="*/ 0 h 160053"/>
              <a:gd name="connsiteX1" fmla="*/ 1740657 w 2229107"/>
              <a:gd name="connsiteY1" fmla="*/ 159850 h 160053"/>
              <a:gd name="connsiteX2" fmla="*/ 2229107 w 2229107"/>
              <a:gd name="connsiteY2" fmla="*/ 26642 h 16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107" h="160053">
                <a:moveTo>
                  <a:pt x="0" y="0"/>
                </a:moveTo>
                <a:cubicBezTo>
                  <a:pt x="684569" y="77705"/>
                  <a:pt x="1369139" y="155410"/>
                  <a:pt x="1740657" y="159850"/>
                </a:cubicBezTo>
                <a:cubicBezTo>
                  <a:pt x="2112175" y="164290"/>
                  <a:pt x="2170641" y="95466"/>
                  <a:pt x="2229107" y="26642"/>
                </a:cubicBezTo>
              </a:path>
            </a:pathLst>
          </a:custGeom>
          <a:ln>
            <a:solidFill>
              <a:schemeClr val="tx2">
                <a:lumMod val="75000"/>
                <a:lumOff val="2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32" name="Freeform 38931"/>
          <p:cNvSpPr/>
          <p:nvPr/>
        </p:nvSpPr>
        <p:spPr>
          <a:xfrm>
            <a:off x="2753081" y="4191617"/>
            <a:ext cx="2460010" cy="884879"/>
          </a:xfrm>
          <a:custGeom>
            <a:avLst/>
            <a:gdLst>
              <a:gd name="connsiteX0" fmla="*/ 0 w 2966221"/>
              <a:gd name="connsiteY0" fmla="*/ 0 h 1105227"/>
              <a:gd name="connsiteX1" fmla="*/ 763757 w 2966221"/>
              <a:gd name="connsiteY1" fmla="*/ 293058 h 1105227"/>
              <a:gd name="connsiteX2" fmla="*/ 2531057 w 2966221"/>
              <a:gd name="connsiteY2" fmla="*/ 1092307 h 1105227"/>
              <a:gd name="connsiteX3" fmla="*/ 2966221 w 2966221"/>
              <a:gd name="connsiteY3" fmla="*/ 808129 h 1105227"/>
              <a:gd name="connsiteX0" fmla="*/ 0 w 2966221"/>
              <a:gd name="connsiteY0" fmla="*/ 0 h 1098012"/>
              <a:gd name="connsiteX1" fmla="*/ 1154517 w 2966221"/>
              <a:gd name="connsiteY1" fmla="*/ 488430 h 1098012"/>
              <a:gd name="connsiteX2" fmla="*/ 2531057 w 2966221"/>
              <a:gd name="connsiteY2" fmla="*/ 1092307 h 1098012"/>
              <a:gd name="connsiteX3" fmla="*/ 2966221 w 2966221"/>
              <a:gd name="connsiteY3" fmla="*/ 808129 h 1098012"/>
              <a:gd name="connsiteX0" fmla="*/ 0 w 2460010"/>
              <a:gd name="connsiteY0" fmla="*/ 0 h 884879"/>
              <a:gd name="connsiteX1" fmla="*/ 648306 w 2460010"/>
              <a:gd name="connsiteY1" fmla="*/ 275297 h 884879"/>
              <a:gd name="connsiteX2" fmla="*/ 2024846 w 2460010"/>
              <a:gd name="connsiteY2" fmla="*/ 879174 h 884879"/>
              <a:gd name="connsiteX3" fmla="*/ 2460010 w 2460010"/>
              <a:gd name="connsiteY3" fmla="*/ 594996 h 88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0010" h="884879">
                <a:moveTo>
                  <a:pt x="0" y="0"/>
                </a:moveTo>
                <a:cubicBezTo>
                  <a:pt x="170957" y="55503"/>
                  <a:pt x="310832" y="128768"/>
                  <a:pt x="648306" y="275297"/>
                </a:cubicBezTo>
                <a:cubicBezTo>
                  <a:pt x="985780" y="421826"/>
                  <a:pt x="1722895" y="825891"/>
                  <a:pt x="2024846" y="879174"/>
                </a:cubicBezTo>
                <a:cubicBezTo>
                  <a:pt x="2326797" y="932457"/>
                  <a:pt x="2460010" y="594996"/>
                  <a:pt x="2460010" y="594996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653272" y="3894844"/>
            <a:ext cx="162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16*8 = 128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24584" y="4523786"/>
            <a:ext cx="373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18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035472" y="4523786"/>
            <a:ext cx="47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78043" y="2523220"/>
            <a:ext cx="476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38933" name="TextBox 38932"/>
          <p:cNvSpPr txBox="1"/>
          <p:nvPr/>
        </p:nvSpPr>
        <p:spPr>
          <a:xfrm>
            <a:off x="4184883" y="5621384"/>
            <a:ext cx="484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complexity?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2929"/>
                </a:solidFill>
              </a:rPr>
              <a:t>4 18-bit comparators</a:t>
            </a:r>
          </a:p>
        </p:txBody>
      </p:sp>
    </p:spTree>
    <p:extLst>
      <p:ext uri="{BB962C8B-B14F-4D97-AF65-F5344CB8AC3E}">
        <p14:creationId xmlns:p14="http://schemas.microsoft.com/office/powerpoint/2010/main" val="36242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2" grpId="0"/>
      <p:bldP spid="92" grpId="0"/>
      <p:bldP spid="93" grpId="0"/>
      <p:bldP spid="33" grpId="0" animBg="1"/>
      <p:bldP spid="91" grpId="0" animBg="1"/>
      <p:bldP spid="94" grpId="0" animBg="1"/>
      <p:bldP spid="38920" grpId="0"/>
      <p:bldP spid="38921" grpId="0" animBg="1"/>
      <p:bldP spid="38922" grpId="0" animBg="1"/>
      <p:bldP spid="38923" grpId="0" animBg="1"/>
      <p:bldP spid="38924" grpId="0" animBg="1"/>
      <p:bldP spid="38925" grpId="0"/>
      <p:bldP spid="38926" grpId="0" animBg="1"/>
      <p:bldP spid="38927" grpId="0" animBg="1"/>
      <p:bldP spid="38928" grpId="0" animBg="1"/>
      <p:bldP spid="38929" grpId="0"/>
      <p:bldP spid="38930" grpId="0" animBg="1"/>
      <p:bldP spid="38931" grpId="0" animBg="1"/>
      <p:bldP spid="38932" grpId="0" animBg="1"/>
      <p:bldP spid="117" grpId="0"/>
      <p:bldP spid="118" grpId="0"/>
      <p:bldP spid="119" grpId="0"/>
      <p:bldP spid="1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fully associative cache, 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with 64K bytes of data, 64 bytes / block and a </a:t>
            </a:r>
            <a:r>
              <a:rPr lang="en-US" i="1" dirty="0"/>
              <a:t>t</a:t>
            </a:r>
            <a:r>
              <a:rPr lang="en-US" dirty="0"/>
              <a:t>-bit tag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four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are 64 </a:t>
            </a:r>
            <a:r>
              <a:rPr lang="en-US" i="1" dirty="0"/>
              <a:t>t-</a:t>
            </a:r>
            <a:r>
              <a:rPr lang="en-US" dirty="0"/>
              <a:t>bit tag comparators</a:t>
            </a:r>
          </a:p>
          <a:p>
            <a:r>
              <a:rPr lang="en-US" dirty="0"/>
              <a:t>There are 1k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is one </a:t>
            </a:r>
            <a:r>
              <a:rPr lang="en-US" i="1" dirty="0"/>
              <a:t>t</a:t>
            </a:r>
            <a:r>
              <a:rPr lang="en-US" dirty="0"/>
              <a:t>-bit tag comparator for the entire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A1D9-AC03-C541-9DB5-D02F950F41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B88176D-B14A-D044-8CD9-D6359FF7CF32}"/>
              </a:ext>
            </a:extLst>
          </p:cNvPr>
          <p:cNvSpPr/>
          <p:nvPr/>
        </p:nvSpPr>
        <p:spPr>
          <a:xfrm>
            <a:off x="893379" y="3982736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F1D5-B48E-4442-B545-FA0B6007DB9D}"/>
              </a:ext>
            </a:extLst>
          </p:cNvPr>
          <p:cNvSpPr txBox="1"/>
          <p:nvPr/>
        </p:nvSpPr>
        <p:spPr>
          <a:xfrm>
            <a:off x="2091559" y="5423338"/>
            <a:ext cx="538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 caches have one comparator for each block/line/entry in the cache.  That means 64K/64 = 1K is the number of comparators.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119D7-4316-645A-01FE-FDF9F9CEB215}"/>
              </a:ext>
            </a:extLst>
          </p:cNvPr>
          <p:cNvSpPr txBox="1"/>
          <p:nvPr/>
        </p:nvSpPr>
        <p:spPr>
          <a:xfrm>
            <a:off x="284163" y="5339255"/>
            <a:ext cx="15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number is</a:t>
            </a:r>
          </a:p>
          <a:p>
            <a:r>
              <a:rPr lang="en-US" dirty="0"/>
              <a:t>11,111</a:t>
            </a:r>
          </a:p>
        </p:txBody>
      </p:sp>
    </p:spTree>
    <p:extLst>
      <p:ext uri="{BB962C8B-B14F-4D97-AF65-F5344CB8AC3E}">
        <p14:creationId xmlns:p14="http://schemas.microsoft.com/office/powerpoint/2010/main" val="30710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4-way set associative cache, </a:t>
            </a:r>
            <a:r>
              <a:rPr lang="mr-IN" dirty="0"/>
              <a:t>…</a:t>
            </a:r>
            <a:r>
              <a:rPr lang="en-US" dirty="0"/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dirty="0"/>
              <a:t>…</a:t>
            </a:r>
            <a:r>
              <a:rPr lang="en-US" dirty="0"/>
              <a:t>with 64K bytes of data, 64 bytes / block, with a </a:t>
            </a:r>
            <a:r>
              <a:rPr lang="en-US" i="1" dirty="0"/>
              <a:t>t</a:t>
            </a:r>
            <a:r>
              <a:rPr lang="en-US" dirty="0"/>
              <a:t>-bit tag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four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are 64 </a:t>
            </a:r>
            <a:r>
              <a:rPr lang="en-US" i="1" dirty="0"/>
              <a:t>t-</a:t>
            </a:r>
            <a:r>
              <a:rPr lang="en-US" dirty="0"/>
              <a:t>bit tag comparators</a:t>
            </a:r>
          </a:p>
          <a:p>
            <a:r>
              <a:rPr lang="en-US" dirty="0"/>
              <a:t>There are 1k </a:t>
            </a:r>
            <a:r>
              <a:rPr lang="en-US" i="1" dirty="0"/>
              <a:t>t</a:t>
            </a:r>
            <a:r>
              <a:rPr lang="en-US" dirty="0"/>
              <a:t>-bit tag comparators</a:t>
            </a:r>
          </a:p>
          <a:p>
            <a:r>
              <a:rPr lang="en-US" dirty="0"/>
              <a:t>There is one </a:t>
            </a:r>
            <a:r>
              <a:rPr lang="en-US" i="1" dirty="0"/>
              <a:t>t</a:t>
            </a:r>
            <a:r>
              <a:rPr lang="en-US" dirty="0"/>
              <a:t>-bit tag comparator for the entire cache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077C3-C103-7745-92B0-3416F3EB0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3548377-0510-A54F-A9DE-E17617D0FFC6}"/>
              </a:ext>
            </a:extLst>
          </p:cNvPr>
          <p:cNvSpPr/>
          <p:nvPr/>
        </p:nvSpPr>
        <p:spPr>
          <a:xfrm>
            <a:off x="924910" y="3281855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7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001402" y="1837686"/>
            <a:ext cx="5046663" cy="2789238"/>
            <a:chOff x="1188" y="238"/>
            <a:chExt cx="3178" cy="1756"/>
          </a:xfrm>
        </p:grpSpPr>
        <p:sp>
          <p:nvSpPr>
            <p:cNvPr id="39940" name="Rectangle 3"/>
            <p:cNvSpPr>
              <a:spLocks noChangeArrowheads="1"/>
            </p:cNvSpPr>
            <p:nvPr/>
          </p:nvSpPr>
          <p:spPr bwMode="auto">
            <a:xfrm>
              <a:off x="1476" y="59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1188" y="5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1476" y="765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188" y="7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476" y="938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Text Box 8"/>
            <p:cNvSpPr txBox="1">
              <a:spLocks noChangeArrowheads="1"/>
            </p:cNvSpPr>
            <p:nvPr/>
          </p:nvSpPr>
          <p:spPr bwMode="auto">
            <a:xfrm>
              <a:off x="1188" y="938"/>
              <a:ext cx="17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39946" name="Rectangle 9"/>
            <p:cNvSpPr>
              <a:spLocks noChangeArrowheads="1"/>
            </p:cNvSpPr>
            <p:nvPr/>
          </p:nvSpPr>
          <p:spPr bwMode="auto">
            <a:xfrm>
              <a:off x="1476" y="1111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1188" y="1111"/>
              <a:ext cx="17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1476" y="128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Text Box 12"/>
            <p:cNvSpPr txBox="1">
              <a:spLocks noChangeArrowheads="1"/>
            </p:cNvSpPr>
            <p:nvPr/>
          </p:nvSpPr>
          <p:spPr bwMode="auto">
            <a:xfrm>
              <a:off x="1188" y="128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4</a:t>
              </a:r>
            </a:p>
          </p:txBody>
        </p:sp>
        <p:sp>
          <p:nvSpPr>
            <p:cNvPr id="39950" name="Rectangle 13"/>
            <p:cNvSpPr>
              <a:spLocks noChangeArrowheads="1"/>
            </p:cNvSpPr>
            <p:nvPr/>
          </p:nvSpPr>
          <p:spPr bwMode="auto">
            <a:xfrm>
              <a:off x="1476" y="145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1188" y="145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5</a:t>
              </a:r>
            </a:p>
          </p:txBody>
        </p:sp>
        <p:sp>
          <p:nvSpPr>
            <p:cNvPr id="39952" name="Rectangle 15"/>
            <p:cNvSpPr>
              <a:spLocks noChangeArrowheads="1"/>
            </p:cNvSpPr>
            <p:nvPr/>
          </p:nvSpPr>
          <p:spPr bwMode="auto">
            <a:xfrm>
              <a:off x="1476" y="1629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188" y="162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6</a:t>
              </a:r>
            </a:p>
          </p:txBody>
        </p:sp>
        <p:sp>
          <p:nvSpPr>
            <p:cNvPr id="39954" name="Rectangle 17"/>
            <p:cNvSpPr>
              <a:spLocks noChangeArrowheads="1"/>
            </p:cNvSpPr>
            <p:nvPr/>
          </p:nvSpPr>
          <p:spPr bwMode="auto">
            <a:xfrm>
              <a:off x="1476" y="180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Text Box 18"/>
            <p:cNvSpPr txBox="1">
              <a:spLocks noChangeArrowheads="1"/>
            </p:cNvSpPr>
            <p:nvPr/>
          </p:nvSpPr>
          <p:spPr bwMode="auto">
            <a:xfrm>
              <a:off x="1188" y="180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7</a:t>
              </a:r>
            </a:p>
          </p:txBody>
        </p:sp>
        <p:sp>
          <p:nvSpPr>
            <p:cNvPr id="39956" name="Line 19"/>
            <p:cNvSpPr>
              <a:spLocks noChangeShapeType="1"/>
            </p:cNvSpPr>
            <p:nvPr/>
          </p:nvSpPr>
          <p:spPr bwMode="auto">
            <a:xfrm>
              <a:off x="1636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0"/>
            <p:cNvSpPr>
              <a:spLocks noChangeShapeType="1"/>
            </p:cNvSpPr>
            <p:nvPr/>
          </p:nvSpPr>
          <p:spPr bwMode="auto">
            <a:xfrm>
              <a:off x="1926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Text Box 21"/>
            <p:cNvSpPr txBox="1">
              <a:spLocks noChangeArrowheads="1"/>
            </p:cNvSpPr>
            <p:nvPr/>
          </p:nvSpPr>
          <p:spPr bwMode="auto">
            <a:xfrm>
              <a:off x="1436" y="399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39959" name="Text Box 22"/>
            <p:cNvSpPr txBox="1">
              <a:spLocks noChangeArrowheads="1"/>
            </p:cNvSpPr>
            <p:nvPr/>
          </p:nvSpPr>
          <p:spPr bwMode="auto">
            <a:xfrm>
              <a:off x="1653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39960" name="Text Box 23"/>
            <p:cNvSpPr txBox="1">
              <a:spLocks noChangeArrowheads="1"/>
            </p:cNvSpPr>
            <p:nvPr/>
          </p:nvSpPr>
          <p:spPr bwMode="auto">
            <a:xfrm>
              <a:off x="2065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39961" name="Rectangle 24"/>
            <p:cNvSpPr>
              <a:spLocks noChangeArrowheads="1"/>
            </p:cNvSpPr>
            <p:nvPr/>
          </p:nvSpPr>
          <p:spPr bwMode="auto">
            <a:xfrm>
              <a:off x="2758" y="59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5"/>
            <p:cNvSpPr>
              <a:spLocks noChangeArrowheads="1"/>
            </p:cNvSpPr>
            <p:nvPr/>
          </p:nvSpPr>
          <p:spPr bwMode="auto">
            <a:xfrm>
              <a:off x="2758" y="765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6"/>
            <p:cNvSpPr>
              <a:spLocks noChangeArrowheads="1"/>
            </p:cNvSpPr>
            <p:nvPr/>
          </p:nvSpPr>
          <p:spPr bwMode="auto">
            <a:xfrm>
              <a:off x="2758" y="938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27"/>
            <p:cNvSpPr>
              <a:spLocks noChangeArrowheads="1"/>
            </p:cNvSpPr>
            <p:nvPr/>
          </p:nvSpPr>
          <p:spPr bwMode="auto">
            <a:xfrm>
              <a:off x="2758" y="1111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5" name="Rectangle 28"/>
            <p:cNvSpPr>
              <a:spLocks noChangeArrowheads="1"/>
            </p:cNvSpPr>
            <p:nvPr/>
          </p:nvSpPr>
          <p:spPr bwMode="auto">
            <a:xfrm>
              <a:off x="2758" y="1283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29"/>
            <p:cNvSpPr>
              <a:spLocks noChangeArrowheads="1"/>
            </p:cNvSpPr>
            <p:nvPr/>
          </p:nvSpPr>
          <p:spPr bwMode="auto">
            <a:xfrm>
              <a:off x="2758" y="1456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30"/>
            <p:cNvSpPr>
              <a:spLocks noChangeArrowheads="1"/>
            </p:cNvSpPr>
            <p:nvPr/>
          </p:nvSpPr>
          <p:spPr bwMode="auto">
            <a:xfrm>
              <a:off x="2758" y="1629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Rectangle 31"/>
            <p:cNvSpPr>
              <a:spLocks noChangeArrowheads="1"/>
            </p:cNvSpPr>
            <p:nvPr/>
          </p:nvSpPr>
          <p:spPr bwMode="auto">
            <a:xfrm>
              <a:off x="2758" y="1802"/>
              <a:ext cx="1152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32"/>
            <p:cNvSpPr>
              <a:spLocks noChangeShapeType="1"/>
            </p:cNvSpPr>
            <p:nvPr/>
          </p:nvSpPr>
          <p:spPr bwMode="auto">
            <a:xfrm>
              <a:off x="2918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3"/>
            <p:cNvSpPr>
              <a:spLocks noChangeShapeType="1"/>
            </p:cNvSpPr>
            <p:nvPr/>
          </p:nvSpPr>
          <p:spPr bwMode="auto">
            <a:xfrm>
              <a:off x="3208" y="592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Text Box 34"/>
            <p:cNvSpPr txBox="1">
              <a:spLocks noChangeArrowheads="1"/>
            </p:cNvSpPr>
            <p:nvPr/>
          </p:nvSpPr>
          <p:spPr bwMode="auto">
            <a:xfrm>
              <a:off x="2718" y="399"/>
              <a:ext cx="1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39972" name="Text Box 35"/>
            <p:cNvSpPr txBox="1">
              <a:spLocks noChangeArrowheads="1"/>
            </p:cNvSpPr>
            <p:nvPr/>
          </p:nvSpPr>
          <p:spPr bwMode="auto">
            <a:xfrm>
              <a:off x="2936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39973" name="Text Box 36"/>
            <p:cNvSpPr txBox="1">
              <a:spLocks noChangeArrowheads="1"/>
            </p:cNvSpPr>
            <p:nvPr/>
          </p:nvSpPr>
          <p:spPr bwMode="auto">
            <a:xfrm>
              <a:off x="3348" y="406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39974" name="Rectangle 37"/>
            <p:cNvSpPr>
              <a:spLocks noChangeArrowheads="1"/>
            </p:cNvSpPr>
            <p:nvPr/>
          </p:nvSpPr>
          <p:spPr bwMode="auto">
            <a:xfrm>
              <a:off x="4016" y="606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Rectangle 38"/>
            <p:cNvSpPr>
              <a:spLocks noChangeArrowheads="1"/>
            </p:cNvSpPr>
            <p:nvPr/>
          </p:nvSpPr>
          <p:spPr bwMode="auto">
            <a:xfrm>
              <a:off x="4017" y="775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Rectangle 39"/>
            <p:cNvSpPr>
              <a:spLocks noChangeArrowheads="1"/>
            </p:cNvSpPr>
            <p:nvPr/>
          </p:nvSpPr>
          <p:spPr bwMode="auto">
            <a:xfrm>
              <a:off x="4017" y="943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Rectangle 40"/>
            <p:cNvSpPr>
              <a:spLocks noChangeArrowheads="1"/>
            </p:cNvSpPr>
            <p:nvPr/>
          </p:nvSpPr>
          <p:spPr bwMode="auto">
            <a:xfrm>
              <a:off x="4018" y="1104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Rectangle 41"/>
            <p:cNvSpPr>
              <a:spLocks noChangeArrowheads="1"/>
            </p:cNvSpPr>
            <p:nvPr/>
          </p:nvSpPr>
          <p:spPr bwMode="auto">
            <a:xfrm>
              <a:off x="4017" y="1279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Rectangle 42"/>
            <p:cNvSpPr>
              <a:spLocks noChangeArrowheads="1"/>
            </p:cNvSpPr>
            <p:nvPr/>
          </p:nvSpPr>
          <p:spPr bwMode="auto">
            <a:xfrm>
              <a:off x="4018" y="1448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Rectangle 43"/>
            <p:cNvSpPr>
              <a:spLocks noChangeArrowheads="1"/>
            </p:cNvSpPr>
            <p:nvPr/>
          </p:nvSpPr>
          <p:spPr bwMode="auto">
            <a:xfrm>
              <a:off x="4018" y="1616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44"/>
            <p:cNvSpPr>
              <a:spLocks noChangeArrowheads="1"/>
            </p:cNvSpPr>
            <p:nvPr/>
          </p:nvSpPr>
          <p:spPr bwMode="auto">
            <a:xfrm>
              <a:off x="4019" y="1777"/>
              <a:ext cx="184" cy="1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Text Box 45"/>
            <p:cNvSpPr txBox="1">
              <a:spLocks noChangeArrowheads="1"/>
            </p:cNvSpPr>
            <p:nvPr/>
          </p:nvSpPr>
          <p:spPr bwMode="auto">
            <a:xfrm>
              <a:off x="3958" y="405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LRU  </a:t>
              </a:r>
            </a:p>
          </p:txBody>
        </p:sp>
        <p:sp>
          <p:nvSpPr>
            <p:cNvPr id="39983" name="Text Box 46"/>
            <p:cNvSpPr txBox="1">
              <a:spLocks noChangeArrowheads="1"/>
            </p:cNvSpPr>
            <p:nvPr/>
          </p:nvSpPr>
          <p:spPr bwMode="auto">
            <a:xfrm>
              <a:off x="1940" y="238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C0  </a:t>
              </a:r>
            </a:p>
          </p:txBody>
        </p:sp>
        <p:sp>
          <p:nvSpPr>
            <p:cNvPr id="39984" name="Text Box 47"/>
            <p:cNvSpPr txBox="1">
              <a:spLocks noChangeArrowheads="1"/>
            </p:cNvSpPr>
            <p:nvPr/>
          </p:nvSpPr>
          <p:spPr bwMode="auto">
            <a:xfrm>
              <a:off x="3301" y="239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C1  </a:t>
              </a:r>
            </a:p>
          </p:txBody>
        </p:sp>
      </p:grpSp>
      <p:sp>
        <p:nvSpPr>
          <p:cNvPr id="39939" name="Rectangle 4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What about cache replacement policy?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81503" y="4777734"/>
            <a:ext cx="7076747" cy="18915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kind of cache is this?</a:t>
            </a:r>
          </a:p>
          <a:p>
            <a:r>
              <a:rPr lang="en-US" dirty="0"/>
              <a:t>How many LRU bits do we need?</a:t>
            </a:r>
          </a:p>
          <a:p>
            <a:r>
              <a:rPr lang="en-US" dirty="0"/>
              <a:t>What happens on every memory access</a:t>
            </a:r>
          </a:p>
          <a:p>
            <a:r>
              <a:rPr lang="en-US" dirty="0"/>
              <a:t>So what do we do with a 4-way set associative cache?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94488" y="4796588"/>
            <a:ext cx="221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2929"/>
                </a:solidFill>
              </a:rPr>
              <a:t>2-way set associative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4011" y="5275222"/>
            <a:ext cx="2211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2929"/>
                </a:solidFill>
              </a:rPr>
              <a:t>Just one.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09280" y="6004371"/>
            <a:ext cx="4334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2929"/>
                </a:solidFill>
              </a:rPr>
              <a:t>Set LRU to 0/1 if we read from/store in C0/C1</a:t>
            </a:r>
          </a:p>
        </p:txBody>
      </p:sp>
    </p:spTree>
    <p:extLst>
      <p:ext uri="{BB962C8B-B14F-4D97-AF65-F5344CB8AC3E}">
        <p14:creationId xmlns:p14="http://schemas.microsoft.com/office/powerpoint/2010/main" val="26358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principle makes TLB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7285899" cy="4535688"/>
          </a:xfrm>
        </p:spPr>
        <p:txBody>
          <a:bodyPr>
            <a:normAutofit/>
          </a:bodyPr>
          <a:lstStyle/>
          <a:p>
            <a:r>
              <a:rPr lang="en-US" dirty="0"/>
              <a:t>Locality</a:t>
            </a:r>
          </a:p>
          <a:p>
            <a:pPr lvl="1"/>
            <a:r>
              <a:rPr lang="en-US" dirty="0" err="1"/>
              <a:t>Sequentiality</a:t>
            </a:r>
            <a:r>
              <a:rPr lang="en-US" dirty="0"/>
              <a:t> of instructions in the program</a:t>
            </a:r>
          </a:p>
          <a:p>
            <a:pPr lvl="1"/>
            <a:r>
              <a:rPr lang="en-US" dirty="0" err="1"/>
              <a:t>Sequentiality</a:t>
            </a:r>
            <a:r>
              <a:rPr lang="en-US" dirty="0"/>
              <a:t> of data structures like arrays and </a:t>
            </a:r>
            <a:r>
              <a:rPr lang="en-US" dirty="0" err="1"/>
              <a:t>structs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2929"/>
                </a:solidFill>
              </a:rPr>
              <a:t>“Recent” translations are stashed away from in-memory page tables into high-speed hardware</a:t>
            </a:r>
          </a:p>
          <a:p>
            <a:pPr lvl="1"/>
            <a:r>
              <a:rPr lang="en-US" dirty="0">
                <a:solidFill>
                  <a:srgbClr val="FF2929"/>
                </a:solidFill>
              </a:rPr>
              <a:t>Subsequent translations become faster</a:t>
            </a:r>
            <a:br>
              <a:rPr lang="en-US" dirty="0">
                <a:solidFill>
                  <a:srgbClr val="FF2929"/>
                </a:solidFill>
              </a:rPr>
            </a:br>
            <a:r>
              <a:rPr lang="en-US" dirty="0">
                <a:solidFill>
                  <a:srgbClr val="FF2929"/>
                </a:solidFill>
              </a:rPr>
              <a:t>	</a:t>
            </a:r>
            <a:r>
              <a:rPr lang="en-US" dirty="0">
                <a:solidFill>
                  <a:srgbClr val="FF2929"/>
                </a:solidFill>
                <a:sym typeface="Wingdings"/>
              </a:rPr>
              <a:t> no need to go to memory for most PTEs</a:t>
            </a:r>
          </a:p>
          <a:p>
            <a:pPr lvl="1"/>
            <a:endParaRPr lang="en-US" dirty="0">
              <a:solidFill>
                <a:srgbClr val="FF2929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3366FF"/>
                </a:solidFill>
                <a:sym typeface="Wingdings"/>
              </a:rPr>
              <a:t>What if we apply the same principle to the data and instructions we need?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215117" y="1649413"/>
            <a:ext cx="8270875" cy="1812925"/>
            <a:chOff x="170" y="130"/>
            <a:chExt cx="5211" cy="1142"/>
          </a:xfrm>
        </p:grpSpPr>
        <p:sp>
          <p:nvSpPr>
            <p:cNvPr id="40980" name="Rectangle 3"/>
            <p:cNvSpPr>
              <a:spLocks noChangeArrowheads="1"/>
            </p:cNvSpPr>
            <p:nvPr/>
          </p:nvSpPr>
          <p:spPr bwMode="auto">
            <a:xfrm>
              <a:off x="390" y="508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170" y="50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0</a:t>
              </a:r>
            </a:p>
          </p:txBody>
        </p:sp>
        <p:sp>
          <p:nvSpPr>
            <p:cNvPr id="40982" name="Rectangle 5"/>
            <p:cNvSpPr>
              <a:spLocks noChangeArrowheads="1"/>
            </p:cNvSpPr>
            <p:nvPr/>
          </p:nvSpPr>
          <p:spPr bwMode="auto">
            <a:xfrm>
              <a:off x="390" y="681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70" y="68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1</a:t>
              </a:r>
            </a:p>
          </p:txBody>
        </p:sp>
        <p:sp>
          <p:nvSpPr>
            <p:cNvPr id="40984" name="Rectangle 7"/>
            <p:cNvSpPr>
              <a:spLocks noChangeArrowheads="1"/>
            </p:cNvSpPr>
            <p:nvPr/>
          </p:nvSpPr>
          <p:spPr bwMode="auto">
            <a:xfrm>
              <a:off x="390" y="854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70" y="85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2</a:t>
              </a:r>
            </a:p>
          </p:txBody>
        </p:sp>
        <p:sp>
          <p:nvSpPr>
            <p:cNvPr id="40986" name="Rectangle 9"/>
            <p:cNvSpPr>
              <a:spLocks noChangeArrowheads="1"/>
            </p:cNvSpPr>
            <p:nvPr/>
          </p:nvSpPr>
          <p:spPr bwMode="auto">
            <a:xfrm>
              <a:off x="390" y="1027"/>
              <a:ext cx="881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Text Box 10"/>
            <p:cNvSpPr txBox="1">
              <a:spLocks noChangeArrowheads="1"/>
            </p:cNvSpPr>
            <p:nvPr/>
          </p:nvSpPr>
          <p:spPr bwMode="auto">
            <a:xfrm>
              <a:off x="170" y="102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3</a:t>
              </a:r>
            </a:p>
          </p:txBody>
        </p:sp>
        <p:sp>
          <p:nvSpPr>
            <p:cNvPr id="40988" name="Text Box 11"/>
            <p:cNvSpPr txBox="1">
              <a:spLocks noChangeArrowheads="1"/>
            </p:cNvSpPr>
            <p:nvPr/>
          </p:nvSpPr>
          <p:spPr bwMode="auto">
            <a:xfrm>
              <a:off x="359" y="315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0989" name="Text Box 12"/>
            <p:cNvSpPr txBox="1">
              <a:spLocks noChangeArrowheads="1"/>
            </p:cNvSpPr>
            <p:nvPr/>
          </p:nvSpPr>
          <p:spPr bwMode="auto">
            <a:xfrm>
              <a:off x="525" y="322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0990" name="Text Box 13"/>
            <p:cNvSpPr txBox="1">
              <a:spLocks noChangeArrowheads="1"/>
            </p:cNvSpPr>
            <p:nvPr/>
          </p:nvSpPr>
          <p:spPr bwMode="auto">
            <a:xfrm>
              <a:off x="839" y="322"/>
              <a:ext cx="4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40991" name="Line 14"/>
            <p:cNvSpPr>
              <a:spLocks noChangeShapeType="1"/>
            </p:cNvSpPr>
            <p:nvPr/>
          </p:nvSpPr>
          <p:spPr bwMode="auto">
            <a:xfrm>
              <a:off x="522" y="515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15"/>
            <p:cNvSpPr>
              <a:spLocks noChangeShapeType="1"/>
            </p:cNvSpPr>
            <p:nvPr/>
          </p:nvSpPr>
          <p:spPr bwMode="auto">
            <a:xfrm>
              <a:off x="781" y="515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1361" y="514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1361" y="687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1361" y="860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Rectangle 19"/>
            <p:cNvSpPr>
              <a:spLocks noChangeArrowheads="1"/>
            </p:cNvSpPr>
            <p:nvPr/>
          </p:nvSpPr>
          <p:spPr bwMode="auto">
            <a:xfrm>
              <a:off x="1361" y="1033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Text Box 20"/>
            <p:cNvSpPr txBox="1">
              <a:spLocks noChangeArrowheads="1"/>
            </p:cNvSpPr>
            <p:nvPr/>
          </p:nvSpPr>
          <p:spPr bwMode="auto">
            <a:xfrm>
              <a:off x="1330" y="32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0998" name="Text Box 21"/>
            <p:cNvSpPr txBox="1">
              <a:spLocks noChangeArrowheads="1"/>
            </p:cNvSpPr>
            <p:nvPr/>
          </p:nvSpPr>
          <p:spPr bwMode="auto">
            <a:xfrm>
              <a:off x="1496" y="328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0999" name="Text Box 22"/>
            <p:cNvSpPr txBox="1">
              <a:spLocks noChangeArrowheads="1"/>
            </p:cNvSpPr>
            <p:nvPr/>
          </p:nvSpPr>
          <p:spPr bwMode="auto">
            <a:xfrm>
              <a:off x="1812" y="328"/>
              <a:ext cx="4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41000" name="Line 23"/>
            <p:cNvSpPr>
              <a:spLocks noChangeShapeType="1"/>
            </p:cNvSpPr>
            <p:nvPr/>
          </p:nvSpPr>
          <p:spPr bwMode="auto">
            <a:xfrm>
              <a:off x="1492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24"/>
            <p:cNvSpPr>
              <a:spLocks noChangeShapeType="1"/>
            </p:cNvSpPr>
            <p:nvPr/>
          </p:nvSpPr>
          <p:spPr bwMode="auto">
            <a:xfrm>
              <a:off x="1751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Rectangle 25"/>
            <p:cNvSpPr>
              <a:spLocks noChangeArrowheads="1"/>
            </p:cNvSpPr>
            <p:nvPr/>
          </p:nvSpPr>
          <p:spPr bwMode="auto">
            <a:xfrm>
              <a:off x="2350" y="514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Rectangle 26"/>
            <p:cNvSpPr>
              <a:spLocks noChangeArrowheads="1"/>
            </p:cNvSpPr>
            <p:nvPr/>
          </p:nvSpPr>
          <p:spPr bwMode="auto">
            <a:xfrm>
              <a:off x="2350" y="687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Rectangle 27"/>
            <p:cNvSpPr>
              <a:spLocks noChangeArrowheads="1"/>
            </p:cNvSpPr>
            <p:nvPr/>
          </p:nvSpPr>
          <p:spPr bwMode="auto">
            <a:xfrm>
              <a:off x="2350" y="860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Rectangle 28"/>
            <p:cNvSpPr>
              <a:spLocks noChangeArrowheads="1"/>
            </p:cNvSpPr>
            <p:nvPr/>
          </p:nvSpPr>
          <p:spPr bwMode="auto">
            <a:xfrm>
              <a:off x="2350" y="1033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29"/>
            <p:cNvSpPr txBox="1">
              <a:spLocks noChangeArrowheads="1"/>
            </p:cNvSpPr>
            <p:nvPr/>
          </p:nvSpPr>
          <p:spPr bwMode="auto">
            <a:xfrm>
              <a:off x="2318" y="321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1007" name="Text Box 30"/>
            <p:cNvSpPr txBox="1">
              <a:spLocks noChangeArrowheads="1"/>
            </p:cNvSpPr>
            <p:nvPr/>
          </p:nvSpPr>
          <p:spPr bwMode="auto">
            <a:xfrm>
              <a:off x="2485" y="328"/>
              <a:ext cx="3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1008" name="Text Box 31"/>
            <p:cNvSpPr txBox="1">
              <a:spLocks noChangeArrowheads="1"/>
            </p:cNvSpPr>
            <p:nvPr/>
          </p:nvSpPr>
          <p:spPr bwMode="auto">
            <a:xfrm>
              <a:off x="2800" y="328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1009" name="Line 32"/>
            <p:cNvSpPr>
              <a:spLocks noChangeShapeType="1"/>
            </p:cNvSpPr>
            <p:nvPr/>
          </p:nvSpPr>
          <p:spPr bwMode="auto">
            <a:xfrm>
              <a:off x="2481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33"/>
            <p:cNvSpPr>
              <a:spLocks noChangeShapeType="1"/>
            </p:cNvSpPr>
            <p:nvPr/>
          </p:nvSpPr>
          <p:spPr bwMode="auto">
            <a:xfrm>
              <a:off x="2740" y="521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Rectangle 34"/>
            <p:cNvSpPr>
              <a:spLocks noChangeArrowheads="1"/>
            </p:cNvSpPr>
            <p:nvPr/>
          </p:nvSpPr>
          <p:spPr bwMode="auto">
            <a:xfrm>
              <a:off x="3321" y="520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Rectangle 35"/>
            <p:cNvSpPr>
              <a:spLocks noChangeArrowheads="1"/>
            </p:cNvSpPr>
            <p:nvPr/>
          </p:nvSpPr>
          <p:spPr bwMode="auto">
            <a:xfrm>
              <a:off x="3321" y="693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Rectangle 36"/>
            <p:cNvSpPr>
              <a:spLocks noChangeArrowheads="1"/>
            </p:cNvSpPr>
            <p:nvPr/>
          </p:nvSpPr>
          <p:spPr bwMode="auto">
            <a:xfrm>
              <a:off x="3321" y="866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Rectangle 37"/>
            <p:cNvSpPr>
              <a:spLocks noChangeArrowheads="1"/>
            </p:cNvSpPr>
            <p:nvPr/>
          </p:nvSpPr>
          <p:spPr bwMode="auto">
            <a:xfrm>
              <a:off x="3321" y="1039"/>
              <a:ext cx="880" cy="1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Text Box 38"/>
            <p:cNvSpPr txBox="1">
              <a:spLocks noChangeArrowheads="1"/>
            </p:cNvSpPr>
            <p:nvPr/>
          </p:nvSpPr>
          <p:spPr bwMode="auto">
            <a:xfrm>
              <a:off x="3291" y="327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</a:t>
              </a:r>
            </a:p>
          </p:txBody>
        </p:sp>
        <p:sp>
          <p:nvSpPr>
            <p:cNvPr id="41016" name="Text Box 39"/>
            <p:cNvSpPr txBox="1">
              <a:spLocks noChangeArrowheads="1"/>
            </p:cNvSpPr>
            <p:nvPr/>
          </p:nvSpPr>
          <p:spPr bwMode="auto">
            <a:xfrm>
              <a:off x="3456" y="334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</a:t>
              </a:r>
            </a:p>
          </p:txBody>
        </p:sp>
        <p:sp>
          <p:nvSpPr>
            <p:cNvPr id="41017" name="Text Box 40"/>
            <p:cNvSpPr txBox="1">
              <a:spLocks noChangeArrowheads="1"/>
            </p:cNvSpPr>
            <p:nvPr/>
          </p:nvSpPr>
          <p:spPr bwMode="auto">
            <a:xfrm>
              <a:off x="3771" y="334"/>
              <a:ext cx="5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</a:t>
              </a:r>
            </a:p>
          </p:txBody>
        </p:sp>
        <p:sp>
          <p:nvSpPr>
            <p:cNvPr id="41018" name="Line 41"/>
            <p:cNvSpPr>
              <a:spLocks noChangeShapeType="1"/>
            </p:cNvSpPr>
            <p:nvPr/>
          </p:nvSpPr>
          <p:spPr bwMode="auto">
            <a:xfrm>
              <a:off x="3452" y="527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42"/>
            <p:cNvSpPr>
              <a:spLocks noChangeShapeType="1"/>
            </p:cNvSpPr>
            <p:nvPr/>
          </p:nvSpPr>
          <p:spPr bwMode="auto">
            <a:xfrm>
              <a:off x="3711" y="527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Text Box 43"/>
            <p:cNvSpPr txBox="1">
              <a:spLocks noChangeArrowheads="1"/>
            </p:cNvSpPr>
            <p:nvPr/>
          </p:nvSpPr>
          <p:spPr bwMode="auto">
            <a:xfrm>
              <a:off x="4269" y="496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c1 -&gt; c3 -&gt; c0 -&gt; c2</a:t>
              </a:r>
            </a:p>
          </p:txBody>
        </p:sp>
        <p:sp>
          <p:nvSpPr>
            <p:cNvPr id="41021" name="Text Box 44"/>
            <p:cNvSpPr txBox="1">
              <a:spLocks noChangeArrowheads="1"/>
            </p:cNvSpPr>
            <p:nvPr/>
          </p:nvSpPr>
          <p:spPr bwMode="auto">
            <a:xfrm>
              <a:off x="4271" y="689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c0 -&gt; c2 -&gt; c1 -&gt; c3</a:t>
              </a:r>
            </a:p>
          </p:txBody>
        </p:sp>
        <p:sp>
          <p:nvSpPr>
            <p:cNvPr id="41022" name="Text Box 45"/>
            <p:cNvSpPr txBox="1">
              <a:spLocks noChangeArrowheads="1"/>
            </p:cNvSpPr>
            <p:nvPr/>
          </p:nvSpPr>
          <p:spPr bwMode="auto">
            <a:xfrm>
              <a:off x="4270" y="881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c2 -&gt; c3 -&gt; c0 -&gt; c1</a:t>
              </a:r>
            </a:p>
          </p:txBody>
        </p:sp>
        <p:sp>
          <p:nvSpPr>
            <p:cNvPr id="41023" name="Text Box 46"/>
            <p:cNvSpPr txBox="1">
              <a:spLocks noChangeArrowheads="1"/>
            </p:cNvSpPr>
            <p:nvPr/>
          </p:nvSpPr>
          <p:spPr bwMode="auto">
            <a:xfrm>
              <a:off x="4264" y="1074"/>
              <a:ext cx="111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c3 -&gt; c2 -&gt; c1 -&gt; c0</a:t>
              </a:r>
            </a:p>
          </p:txBody>
        </p:sp>
        <p:sp>
          <p:nvSpPr>
            <p:cNvPr id="41024" name="Text Box 47"/>
            <p:cNvSpPr txBox="1">
              <a:spLocks noChangeArrowheads="1"/>
            </p:cNvSpPr>
            <p:nvPr/>
          </p:nvSpPr>
          <p:spPr bwMode="auto">
            <a:xfrm>
              <a:off x="4629" y="315"/>
              <a:ext cx="4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LRU</a:t>
              </a:r>
            </a:p>
          </p:txBody>
        </p:sp>
        <p:sp>
          <p:nvSpPr>
            <p:cNvPr id="41025" name="Text Box 48"/>
            <p:cNvSpPr txBox="1">
              <a:spLocks noChangeArrowheads="1"/>
            </p:cNvSpPr>
            <p:nvPr/>
          </p:nvSpPr>
          <p:spPr bwMode="auto">
            <a:xfrm>
              <a:off x="691" y="130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C0 </a:t>
              </a:r>
            </a:p>
          </p:txBody>
        </p:sp>
        <p:sp>
          <p:nvSpPr>
            <p:cNvPr id="41026" name="Text Box 49"/>
            <p:cNvSpPr txBox="1">
              <a:spLocks noChangeArrowheads="1"/>
            </p:cNvSpPr>
            <p:nvPr/>
          </p:nvSpPr>
          <p:spPr bwMode="auto">
            <a:xfrm>
              <a:off x="1659" y="131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C1 </a:t>
              </a:r>
            </a:p>
          </p:txBody>
        </p:sp>
        <p:sp>
          <p:nvSpPr>
            <p:cNvPr id="41027" name="Text Box 50"/>
            <p:cNvSpPr txBox="1">
              <a:spLocks noChangeArrowheads="1"/>
            </p:cNvSpPr>
            <p:nvPr/>
          </p:nvSpPr>
          <p:spPr bwMode="auto">
            <a:xfrm>
              <a:off x="2683" y="131"/>
              <a:ext cx="2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C2 </a:t>
              </a:r>
            </a:p>
          </p:txBody>
        </p:sp>
        <p:sp>
          <p:nvSpPr>
            <p:cNvPr id="41028" name="Text Box 51"/>
            <p:cNvSpPr txBox="1">
              <a:spLocks noChangeArrowheads="1"/>
            </p:cNvSpPr>
            <p:nvPr/>
          </p:nvSpPr>
          <p:spPr bwMode="auto">
            <a:xfrm>
              <a:off x="3653" y="132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C3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replacement in a 4-way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2207" y="3783112"/>
            <a:ext cx="8293950" cy="2591707"/>
          </a:xfrm>
        </p:spPr>
        <p:txBody>
          <a:bodyPr>
            <a:normAutofit/>
          </a:bodyPr>
          <a:lstStyle/>
          <a:p>
            <a:r>
              <a:rPr lang="en-US" dirty="0"/>
              <a:t>Do we need a state machine for each cache line?</a:t>
            </a:r>
          </a:p>
          <a:p>
            <a:r>
              <a:rPr lang="en-US" dirty="0"/>
              <a:t>Using as many state machines as the number of rows in the cache is a lot of hardware</a:t>
            </a:r>
          </a:p>
          <a:p>
            <a:r>
              <a:rPr lang="en-US" dirty="0"/>
              <a:t>Each state machine </a:t>
            </a:r>
            <a:r>
              <a:rPr lang="en-US" dirty="0">
                <a:sym typeface="Wingdings"/>
              </a:rPr>
              <a:t> 4! States  5 bit state register</a:t>
            </a:r>
          </a:p>
        </p:txBody>
      </p:sp>
    </p:spTree>
    <p:extLst>
      <p:ext uri="{BB962C8B-B14F-4D97-AF65-F5344CB8AC3E}">
        <p14:creationId xmlns:p14="http://schemas.microsoft.com/office/powerpoint/2010/main" val="20863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a context switch?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72079"/>
            <a:ext cx="7076747" cy="44389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TLB?</a:t>
            </a:r>
          </a:p>
          <a:p>
            <a:r>
              <a:rPr lang="en-US" dirty="0"/>
              <a:t>Cache?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 If the OS brings in a page from disk directly to a physical page frame and bypasses the cache, </a:t>
            </a:r>
            <a:r>
              <a:rPr lang="en-US" dirty="0">
                <a:solidFill>
                  <a:srgbClr val="FF2929"/>
                </a:solidFill>
              </a:rPr>
              <a:t>it must flush </a:t>
            </a:r>
            <a:r>
              <a:rPr lang="en-US" dirty="0"/>
              <a:t>any cache locations for the previous contents. </a:t>
            </a:r>
            <a:r>
              <a:rPr lang="en-US" dirty="0">
                <a:solidFill>
                  <a:srgbClr val="FF0000"/>
                </a:solidFill>
              </a:rPr>
              <a:t>This isn’t a context switch issue</a:t>
            </a:r>
            <a:r>
              <a:rPr lang="en-US" dirty="0"/>
              <a:t>, it’s an issue that if I/O bypasses the cache, then any cache entries referencing the I/O buffer are definitely invalid.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01385" y="2172079"/>
            <a:ext cx="361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Flush user portion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0570" y="2795145"/>
            <a:ext cx="449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Nothing! </a:t>
            </a:r>
            <a:r>
              <a:rPr lang="en-US" dirty="0"/>
              <a:t>We’re using physical addresses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2495534" y="3487642"/>
            <a:ext cx="381879" cy="8495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0769" y="3496522"/>
            <a:ext cx="110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One</a:t>
            </a:r>
          </a:p>
          <a:p>
            <a:r>
              <a:rPr lang="en-US" dirty="0">
                <a:solidFill>
                  <a:srgbClr val="FF2929"/>
                </a:solidFill>
              </a:rPr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200806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process context switch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cache entries for the process being suspended are flushed.</a:t>
            </a:r>
          </a:p>
          <a:p>
            <a:r>
              <a:rPr lang="en-US" dirty="0"/>
              <a:t>The cache and TLB entries for the process being suspended are flushed</a:t>
            </a:r>
          </a:p>
          <a:p>
            <a:r>
              <a:rPr lang="en-US" dirty="0"/>
              <a:t>The TLB entries for the process being suspended are flushed</a:t>
            </a:r>
          </a:p>
          <a:p>
            <a:r>
              <a:rPr lang="en-US" dirty="0"/>
              <a:t>None of the above</a:t>
            </a:r>
          </a:p>
          <a:p>
            <a:r>
              <a:rPr lang="en-US" dirty="0"/>
              <a:t>What does bathroom plumbing have to do with computer science?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Today’s number is 11,111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4D9A00-BB73-E54E-9E81-79445C03F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A6A1980-52A6-5346-AE52-F505236F30CA}"/>
              </a:ext>
            </a:extLst>
          </p:cNvPr>
          <p:cNvSpPr/>
          <p:nvPr/>
        </p:nvSpPr>
        <p:spPr>
          <a:xfrm>
            <a:off x="809296" y="3530106"/>
            <a:ext cx="672662" cy="3370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 page is evicted from a page frame in memory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cache entries for the evicted page are flushed.</a:t>
            </a:r>
          </a:p>
          <a:p>
            <a:r>
              <a:rPr lang="en-US" dirty="0"/>
              <a:t>The cache and TLB entries for the evicted page are flushed</a:t>
            </a:r>
          </a:p>
          <a:p>
            <a:r>
              <a:rPr lang="en-US" dirty="0"/>
              <a:t>The TLB entries for the evicted page are flushed</a:t>
            </a:r>
          </a:p>
          <a:p>
            <a:r>
              <a:rPr lang="en-US" dirty="0"/>
              <a:t>None of the above</a:t>
            </a:r>
          </a:p>
          <a:p>
            <a:r>
              <a:rPr lang="en-US" dirty="0"/>
              <a:t>Still fixated on </a:t>
            </a:r>
            <a:r>
              <a:rPr lang="en-US"/>
              <a:t>bathroom plumbing, huh?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4C076-FE40-AE4C-9F62-BC5AD6FD1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3891" y="6495549"/>
            <a:ext cx="420412" cy="311150"/>
          </a:xfrm>
        </p:spPr>
        <p:txBody>
          <a:bodyPr/>
          <a:lstStyle/>
          <a:p>
            <a:r>
              <a:rPr lang="en-US" dirty="0"/>
              <a:t>100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EEC8FAA-0858-394D-8857-DD7515C66C7C}"/>
              </a:ext>
            </a:extLst>
          </p:cNvPr>
          <p:cNvSpPr/>
          <p:nvPr/>
        </p:nvSpPr>
        <p:spPr>
          <a:xfrm>
            <a:off x="809297" y="3429000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F3027-3D32-9D4C-91E9-96B4746AB2DB}"/>
              </a:ext>
            </a:extLst>
          </p:cNvPr>
          <p:cNvSpPr txBox="1"/>
          <p:nvPr/>
        </p:nvSpPr>
        <p:spPr>
          <a:xfrm>
            <a:off x="2028497" y="5097517"/>
            <a:ext cx="6169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caches we’ve studied so far hold physical addresses (address translation has already occurred before the cache gets involved), then no flush is needed on page replacement</a:t>
            </a:r>
            <a:r>
              <a:rPr lang="en-US" dirty="0">
                <a:solidFill>
                  <a:srgbClr val="FF0000"/>
                </a:solidFill>
              </a:rPr>
              <a:t>.  If the cache holds virtual addresses, then flushing cache entries from the page is required.</a:t>
            </a:r>
          </a:p>
        </p:txBody>
      </p:sp>
    </p:spTree>
    <p:extLst>
      <p:ext uri="{BB962C8B-B14F-4D97-AF65-F5344CB8AC3E}">
        <p14:creationId xmlns:p14="http://schemas.microsoft.com/office/powerpoint/2010/main" val="3652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cache and VM together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0743" y="5345370"/>
            <a:ext cx="1413488" cy="907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939" y="2829363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Magnetic Disk 6"/>
          <p:cNvSpPr/>
          <p:nvPr/>
        </p:nvSpPr>
        <p:spPr>
          <a:xfrm>
            <a:off x="7491039" y="5403093"/>
            <a:ext cx="680814" cy="7918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729979" y="3091339"/>
            <a:ext cx="2823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2020" y="3091339"/>
            <a:ext cx="509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1478" y="2772549"/>
            <a:ext cx="70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r>
              <a:rPr lang="en-US" dirty="0"/>
              <a:t>/</a:t>
            </a:r>
          </a:p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0199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1178" y="5798993"/>
            <a:ext cx="72680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2733" y="5799705"/>
            <a:ext cx="6305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929"/>
                </a:solidFill>
              </a:rPr>
              <a:t>Page</a:t>
            </a:r>
          </a:p>
          <a:p>
            <a:pPr algn="ctr"/>
            <a:r>
              <a:rPr lang="en-US" sz="1400" dirty="0">
                <a:solidFill>
                  <a:srgbClr val="FF2929"/>
                </a:solidFill>
              </a:rPr>
              <a:t>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023047" y="3410129"/>
            <a:ext cx="2024848" cy="862844"/>
            <a:chOff x="4023047" y="3410129"/>
            <a:chExt cx="2024848" cy="862844"/>
          </a:xfrm>
        </p:grpSpPr>
        <p:sp>
          <p:nvSpPr>
            <p:cNvPr id="24" name="Rectangle 23"/>
            <p:cNvSpPr/>
            <p:nvPr/>
          </p:nvSpPr>
          <p:spPr>
            <a:xfrm>
              <a:off x="4360522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PFN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5471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Page offset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23047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9799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7294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 offset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10420" y="3802299"/>
              <a:ext cx="337475" cy="1524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023047" y="3818628"/>
              <a:ext cx="337475" cy="1360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6118942" y="3410129"/>
            <a:ext cx="1050194" cy="1927078"/>
          </a:xfrm>
          <a:custGeom>
            <a:avLst/>
            <a:gdLst>
              <a:gd name="connsiteX0" fmla="*/ 1021304 w 1050194"/>
              <a:gd name="connsiteY0" fmla="*/ 0 h 1927078"/>
              <a:gd name="connsiteX1" fmla="*/ 985781 w 1050194"/>
              <a:gd name="connsiteY1" fmla="*/ 612757 h 1927078"/>
              <a:gd name="connsiteX2" fmla="*/ 452926 w 1050194"/>
              <a:gd name="connsiteY2" fmla="*/ 1127829 h 1927078"/>
              <a:gd name="connsiteX3" fmla="*/ 0 w 1050194"/>
              <a:gd name="connsiteY3" fmla="*/ 1927078 h 192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194" h="1927078">
                <a:moveTo>
                  <a:pt x="1021304" y="0"/>
                </a:moveTo>
                <a:cubicBezTo>
                  <a:pt x="1050907" y="212393"/>
                  <a:pt x="1080511" y="424786"/>
                  <a:pt x="985781" y="612757"/>
                </a:cubicBezTo>
                <a:cubicBezTo>
                  <a:pt x="891051" y="800728"/>
                  <a:pt x="617223" y="908776"/>
                  <a:pt x="452926" y="1127829"/>
                </a:cubicBezTo>
                <a:cubicBezTo>
                  <a:pt x="288629" y="1346883"/>
                  <a:pt x="0" y="1927078"/>
                  <a:pt x="0" y="1927078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91422" y="2066559"/>
            <a:ext cx="7759642" cy="4447506"/>
          </a:xfrm>
          <a:custGeom>
            <a:avLst/>
            <a:gdLst>
              <a:gd name="connsiteX0" fmla="*/ 6735683 w 7772606"/>
              <a:gd name="connsiteY0" fmla="*/ 215741 h 4435304"/>
              <a:gd name="connsiteX1" fmla="*/ 5314738 w 7772606"/>
              <a:gd name="connsiteY1" fmla="*/ 20369 h 4435304"/>
              <a:gd name="connsiteX2" fmla="*/ 3396463 w 7772606"/>
              <a:gd name="connsiteY2" fmla="*/ 38130 h 4435304"/>
              <a:gd name="connsiteX3" fmla="*/ 732192 w 7772606"/>
              <a:gd name="connsiteY3" fmla="*/ 304546 h 4435304"/>
              <a:gd name="connsiteX4" fmla="*/ 21720 w 7772606"/>
              <a:gd name="connsiteY4" fmla="*/ 748573 h 4435304"/>
              <a:gd name="connsiteX5" fmla="*/ 261504 w 7772606"/>
              <a:gd name="connsiteY5" fmla="*/ 1743194 h 4435304"/>
              <a:gd name="connsiteX6" fmla="*/ 1051904 w 7772606"/>
              <a:gd name="connsiteY6" fmla="*/ 3030873 h 4435304"/>
              <a:gd name="connsiteX7" fmla="*/ 2321874 w 7772606"/>
              <a:gd name="connsiteY7" fmla="*/ 4158702 h 4435304"/>
              <a:gd name="connsiteX8" fmla="*/ 5803188 w 7772606"/>
              <a:gd name="connsiteY8" fmla="*/ 4425119 h 4435304"/>
              <a:gd name="connsiteX9" fmla="*/ 6682397 w 7772606"/>
              <a:gd name="connsiteY9" fmla="*/ 4256388 h 4435304"/>
              <a:gd name="connsiteX10" fmla="*/ 6700159 w 7772606"/>
              <a:gd name="connsiteY10" fmla="*/ 3172962 h 4435304"/>
              <a:gd name="connsiteX11" fmla="*/ 7694820 w 7772606"/>
              <a:gd name="connsiteY11" fmla="*/ 1876402 h 4435304"/>
              <a:gd name="connsiteX12" fmla="*/ 7597130 w 7772606"/>
              <a:gd name="connsiteY12" fmla="*/ 455515 h 4435304"/>
              <a:gd name="connsiteX13" fmla="*/ 6735683 w 7772606"/>
              <a:gd name="connsiteY13" fmla="*/ 215741 h 4435304"/>
              <a:gd name="connsiteX0" fmla="*/ 6735683 w 7750354"/>
              <a:gd name="connsiteY0" fmla="*/ 215741 h 4435304"/>
              <a:gd name="connsiteX1" fmla="*/ 5314738 w 7750354"/>
              <a:gd name="connsiteY1" fmla="*/ 20369 h 4435304"/>
              <a:gd name="connsiteX2" fmla="*/ 3396463 w 7750354"/>
              <a:gd name="connsiteY2" fmla="*/ 38130 h 4435304"/>
              <a:gd name="connsiteX3" fmla="*/ 732192 w 7750354"/>
              <a:gd name="connsiteY3" fmla="*/ 304546 h 4435304"/>
              <a:gd name="connsiteX4" fmla="*/ 21720 w 7750354"/>
              <a:gd name="connsiteY4" fmla="*/ 748573 h 4435304"/>
              <a:gd name="connsiteX5" fmla="*/ 261504 w 7750354"/>
              <a:gd name="connsiteY5" fmla="*/ 1743194 h 4435304"/>
              <a:gd name="connsiteX6" fmla="*/ 1051904 w 7750354"/>
              <a:gd name="connsiteY6" fmla="*/ 3030873 h 4435304"/>
              <a:gd name="connsiteX7" fmla="*/ 2321874 w 7750354"/>
              <a:gd name="connsiteY7" fmla="*/ 4158702 h 4435304"/>
              <a:gd name="connsiteX8" fmla="*/ 5803188 w 7750354"/>
              <a:gd name="connsiteY8" fmla="*/ 4425119 h 4435304"/>
              <a:gd name="connsiteX9" fmla="*/ 6682397 w 7750354"/>
              <a:gd name="connsiteY9" fmla="*/ 4256388 h 4435304"/>
              <a:gd name="connsiteX10" fmla="*/ 6700159 w 7750354"/>
              <a:gd name="connsiteY10" fmla="*/ 3172962 h 4435304"/>
              <a:gd name="connsiteX11" fmla="*/ 7694820 w 7750354"/>
              <a:gd name="connsiteY11" fmla="*/ 1876402 h 4435304"/>
              <a:gd name="connsiteX12" fmla="*/ 7499440 w 7750354"/>
              <a:gd name="connsiteY12" fmla="*/ 544320 h 4435304"/>
              <a:gd name="connsiteX13" fmla="*/ 6735683 w 7750354"/>
              <a:gd name="connsiteY13" fmla="*/ 215741 h 4435304"/>
              <a:gd name="connsiteX0" fmla="*/ 6735683 w 7742492"/>
              <a:gd name="connsiteY0" fmla="*/ 215741 h 4435304"/>
              <a:gd name="connsiteX1" fmla="*/ 5314738 w 7742492"/>
              <a:gd name="connsiteY1" fmla="*/ 20369 h 4435304"/>
              <a:gd name="connsiteX2" fmla="*/ 3396463 w 7742492"/>
              <a:gd name="connsiteY2" fmla="*/ 38130 h 4435304"/>
              <a:gd name="connsiteX3" fmla="*/ 732192 w 7742492"/>
              <a:gd name="connsiteY3" fmla="*/ 304546 h 4435304"/>
              <a:gd name="connsiteX4" fmla="*/ 21720 w 7742492"/>
              <a:gd name="connsiteY4" fmla="*/ 748573 h 4435304"/>
              <a:gd name="connsiteX5" fmla="*/ 261504 w 7742492"/>
              <a:gd name="connsiteY5" fmla="*/ 1743194 h 4435304"/>
              <a:gd name="connsiteX6" fmla="*/ 1051904 w 7742492"/>
              <a:gd name="connsiteY6" fmla="*/ 3030873 h 4435304"/>
              <a:gd name="connsiteX7" fmla="*/ 2321874 w 7742492"/>
              <a:gd name="connsiteY7" fmla="*/ 4158702 h 4435304"/>
              <a:gd name="connsiteX8" fmla="*/ 5803188 w 7742492"/>
              <a:gd name="connsiteY8" fmla="*/ 4425119 h 4435304"/>
              <a:gd name="connsiteX9" fmla="*/ 6682397 w 7742492"/>
              <a:gd name="connsiteY9" fmla="*/ 4256388 h 4435304"/>
              <a:gd name="connsiteX10" fmla="*/ 6700159 w 7742492"/>
              <a:gd name="connsiteY10" fmla="*/ 3172962 h 4435304"/>
              <a:gd name="connsiteX11" fmla="*/ 7694820 w 7742492"/>
              <a:gd name="connsiteY11" fmla="*/ 1876402 h 4435304"/>
              <a:gd name="connsiteX12" fmla="*/ 7446155 w 7742492"/>
              <a:gd name="connsiteY12" fmla="*/ 606484 h 4435304"/>
              <a:gd name="connsiteX13" fmla="*/ 6735683 w 7742492"/>
              <a:gd name="connsiteY13" fmla="*/ 215741 h 4435304"/>
              <a:gd name="connsiteX0" fmla="*/ 6735683 w 7759642"/>
              <a:gd name="connsiteY0" fmla="*/ 215741 h 4435304"/>
              <a:gd name="connsiteX1" fmla="*/ 5314738 w 7759642"/>
              <a:gd name="connsiteY1" fmla="*/ 20369 h 4435304"/>
              <a:gd name="connsiteX2" fmla="*/ 3396463 w 7759642"/>
              <a:gd name="connsiteY2" fmla="*/ 38130 h 4435304"/>
              <a:gd name="connsiteX3" fmla="*/ 732192 w 7759642"/>
              <a:gd name="connsiteY3" fmla="*/ 304546 h 4435304"/>
              <a:gd name="connsiteX4" fmla="*/ 21720 w 7759642"/>
              <a:gd name="connsiteY4" fmla="*/ 748573 h 4435304"/>
              <a:gd name="connsiteX5" fmla="*/ 261504 w 7759642"/>
              <a:gd name="connsiteY5" fmla="*/ 1743194 h 4435304"/>
              <a:gd name="connsiteX6" fmla="*/ 1051904 w 7759642"/>
              <a:gd name="connsiteY6" fmla="*/ 3030873 h 4435304"/>
              <a:gd name="connsiteX7" fmla="*/ 2321874 w 7759642"/>
              <a:gd name="connsiteY7" fmla="*/ 4158702 h 4435304"/>
              <a:gd name="connsiteX8" fmla="*/ 5803188 w 7759642"/>
              <a:gd name="connsiteY8" fmla="*/ 4425119 h 4435304"/>
              <a:gd name="connsiteX9" fmla="*/ 6682397 w 7759642"/>
              <a:gd name="connsiteY9" fmla="*/ 4256388 h 4435304"/>
              <a:gd name="connsiteX10" fmla="*/ 6700159 w 7759642"/>
              <a:gd name="connsiteY10" fmla="*/ 3172962 h 4435304"/>
              <a:gd name="connsiteX11" fmla="*/ 7694820 w 7759642"/>
              <a:gd name="connsiteY11" fmla="*/ 1876402 h 4435304"/>
              <a:gd name="connsiteX12" fmla="*/ 7446155 w 7759642"/>
              <a:gd name="connsiteY12" fmla="*/ 606484 h 4435304"/>
              <a:gd name="connsiteX13" fmla="*/ 6735683 w 7759642"/>
              <a:gd name="connsiteY13" fmla="*/ 215741 h 4435304"/>
              <a:gd name="connsiteX0" fmla="*/ 6735683 w 7759642"/>
              <a:gd name="connsiteY0" fmla="*/ 215741 h 4475193"/>
              <a:gd name="connsiteX1" fmla="*/ 5314738 w 7759642"/>
              <a:gd name="connsiteY1" fmla="*/ 20369 h 4475193"/>
              <a:gd name="connsiteX2" fmla="*/ 3396463 w 7759642"/>
              <a:gd name="connsiteY2" fmla="*/ 38130 h 4475193"/>
              <a:gd name="connsiteX3" fmla="*/ 732192 w 7759642"/>
              <a:gd name="connsiteY3" fmla="*/ 304546 h 4475193"/>
              <a:gd name="connsiteX4" fmla="*/ 21720 w 7759642"/>
              <a:gd name="connsiteY4" fmla="*/ 748573 h 4475193"/>
              <a:gd name="connsiteX5" fmla="*/ 261504 w 7759642"/>
              <a:gd name="connsiteY5" fmla="*/ 1743194 h 4475193"/>
              <a:gd name="connsiteX6" fmla="*/ 1051904 w 7759642"/>
              <a:gd name="connsiteY6" fmla="*/ 3030873 h 4475193"/>
              <a:gd name="connsiteX7" fmla="*/ 2321874 w 7759642"/>
              <a:gd name="connsiteY7" fmla="*/ 4158702 h 4475193"/>
              <a:gd name="connsiteX8" fmla="*/ 5803188 w 7759642"/>
              <a:gd name="connsiteY8" fmla="*/ 4425119 h 4475193"/>
              <a:gd name="connsiteX9" fmla="*/ 6611350 w 7759642"/>
              <a:gd name="connsiteY9" fmla="*/ 4345194 h 4475193"/>
              <a:gd name="connsiteX10" fmla="*/ 6700159 w 7759642"/>
              <a:gd name="connsiteY10" fmla="*/ 3172962 h 4475193"/>
              <a:gd name="connsiteX11" fmla="*/ 7694820 w 7759642"/>
              <a:gd name="connsiteY11" fmla="*/ 1876402 h 4475193"/>
              <a:gd name="connsiteX12" fmla="*/ 7446155 w 7759642"/>
              <a:gd name="connsiteY12" fmla="*/ 606484 h 4475193"/>
              <a:gd name="connsiteX13" fmla="*/ 6735683 w 7759642"/>
              <a:gd name="connsiteY13" fmla="*/ 215741 h 4475193"/>
              <a:gd name="connsiteX0" fmla="*/ 6735683 w 7759642"/>
              <a:gd name="connsiteY0" fmla="*/ 215741 h 4447506"/>
              <a:gd name="connsiteX1" fmla="*/ 5314738 w 7759642"/>
              <a:gd name="connsiteY1" fmla="*/ 20369 h 4447506"/>
              <a:gd name="connsiteX2" fmla="*/ 3396463 w 7759642"/>
              <a:gd name="connsiteY2" fmla="*/ 38130 h 4447506"/>
              <a:gd name="connsiteX3" fmla="*/ 732192 w 7759642"/>
              <a:gd name="connsiteY3" fmla="*/ 304546 h 4447506"/>
              <a:gd name="connsiteX4" fmla="*/ 21720 w 7759642"/>
              <a:gd name="connsiteY4" fmla="*/ 748573 h 4447506"/>
              <a:gd name="connsiteX5" fmla="*/ 261504 w 7759642"/>
              <a:gd name="connsiteY5" fmla="*/ 1743194 h 4447506"/>
              <a:gd name="connsiteX6" fmla="*/ 1051904 w 7759642"/>
              <a:gd name="connsiteY6" fmla="*/ 3030873 h 4447506"/>
              <a:gd name="connsiteX7" fmla="*/ 2321874 w 7759642"/>
              <a:gd name="connsiteY7" fmla="*/ 4158702 h 4447506"/>
              <a:gd name="connsiteX8" fmla="*/ 5803188 w 7759642"/>
              <a:gd name="connsiteY8" fmla="*/ 4425119 h 4447506"/>
              <a:gd name="connsiteX9" fmla="*/ 6611350 w 7759642"/>
              <a:gd name="connsiteY9" fmla="*/ 4345194 h 4447506"/>
              <a:gd name="connsiteX10" fmla="*/ 6700159 w 7759642"/>
              <a:gd name="connsiteY10" fmla="*/ 3172962 h 4447506"/>
              <a:gd name="connsiteX11" fmla="*/ 7694820 w 7759642"/>
              <a:gd name="connsiteY11" fmla="*/ 1876402 h 4447506"/>
              <a:gd name="connsiteX12" fmla="*/ 7446155 w 7759642"/>
              <a:gd name="connsiteY12" fmla="*/ 606484 h 4447506"/>
              <a:gd name="connsiteX13" fmla="*/ 6735683 w 7759642"/>
              <a:gd name="connsiteY13" fmla="*/ 215741 h 44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9642" h="4447506">
                <a:moveTo>
                  <a:pt x="6735683" y="215741"/>
                </a:moveTo>
                <a:cubicBezTo>
                  <a:pt x="6380447" y="118055"/>
                  <a:pt x="5871275" y="49971"/>
                  <a:pt x="5314738" y="20369"/>
                </a:cubicBezTo>
                <a:cubicBezTo>
                  <a:pt x="4758201" y="-9233"/>
                  <a:pt x="4160221" y="-9233"/>
                  <a:pt x="3396463" y="38130"/>
                </a:cubicBezTo>
                <a:cubicBezTo>
                  <a:pt x="2632705" y="85493"/>
                  <a:pt x="1294649" y="186139"/>
                  <a:pt x="732192" y="304546"/>
                </a:cubicBezTo>
                <a:cubicBezTo>
                  <a:pt x="169735" y="422953"/>
                  <a:pt x="100168" y="508798"/>
                  <a:pt x="21720" y="748573"/>
                </a:cubicBezTo>
                <a:cubicBezTo>
                  <a:pt x="-56728" y="988348"/>
                  <a:pt x="89807" y="1362811"/>
                  <a:pt x="261504" y="1743194"/>
                </a:cubicBezTo>
                <a:cubicBezTo>
                  <a:pt x="433201" y="2123577"/>
                  <a:pt x="708509" y="2628288"/>
                  <a:pt x="1051904" y="3030873"/>
                </a:cubicBezTo>
                <a:cubicBezTo>
                  <a:pt x="1395299" y="3433458"/>
                  <a:pt x="1529993" y="3926328"/>
                  <a:pt x="2321874" y="4158702"/>
                </a:cubicBezTo>
                <a:cubicBezTo>
                  <a:pt x="3113755" y="4391076"/>
                  <a:pt x="5088275" y="4394037"/>
                  <a:pt x="5803188" y="4425119"/>
                </a:cubicBezTo>
                <a:cubicBezTo>
                  <a:pt x="6518101" y="4456201"/>
                  <a:pt x="6301998" y="4473962"/>
                  <a:pt x="6611350" y="4345194"/>
                </a:cubicBezTo>
                <a:cubicBezTo>
                  <a:pt x="6920702" y="4216426"/>
                  <a:pt x="6519581" y="3584427"/>
                  <a:pt x="6700159" y="3172962"/>
                </a:cubicBezTo>
                <a:cubicBezTo>
                  <a:pt x="6880737" y="2761497"/>
                  <a:pt x="7545325" y="2329310"/>
                  <a:pt x="7694820" y="1876402"/>
                </a:cubicBezTo>
                <a:cubicBezTo>
                  <a:pt x="7844315" y="1423494"/>
                  <a:pt x="7724423" y="787055"/>
                  <a:pt x="7446155" y="606484"/>
                </a:cubicBezTo>
                <a:cubicBezTo>
                  <a:pt x="7167887" y="425913"/>
                  <a:pt x="7090919" y="313427"/>
                  <a:pt x="6735683" y="215741"/>
                </a:cubicBezTo>
                <a:close/>
              </a:path>
            </a:pathLst>
          </a:custGeom>
          <a:noFill/>
          <a:ln>
            <a:solidFill>
              <a:srgbClr val="336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22664" y="4930586"/>
            <a:ext cx="3753063" cy="1803501"/>
          </a:xfrm>
          <a:custGeom>
            <a:avLst/>
            <a:gdLst>
              <a:gd name="connsiteX0" fmla="*/ 3729646 w 3753063"/>
              <a:gd name="connsiteY0" fmla="*/ 895051 h 1803501"/>
              <a:gd name="connsiteX1" fmla="*/ 3623075 w 3753063"/>
              <a:gd name="connsiteY1" fmla="*/ 202368 h 1803501"/>
              <a:gd name="connsiteX2" fmla="*/ 2495200 w 3753063"/>
              <a:gd name="connsiteY2" fmla="*/ 69160 h 1803501"/>
              <a:gd name="connsiteX3" fmla="*/ 399307 w 3753063"/>
              <a:gd name="connsiteY3" fmla="*/ 60280 h 1803501"/>
              <a:gd name="connsiteX4" fmla="*/ 106237 w 3753063"/>
              <a:gd name="connsiteY4" fmla="*/ 841768 h 1803501"/>
              <a:gd name="connsiteX5" fmla="*/ 283855 w 3753063"/>
              <a:gd name="connsiteY5" fmla="*/ 1738702 h 1803501"/>
              <a:gd name="connsiteX6" fmla="*/ 3072459 w 3753063"/>
              <a:gd name="connsiteY6" fmla="*/ 1676539 h 1803501"/>
              <a:gd name="connsiteX7" fmla="*/ 3685241 w 3753063"/>
              <a:gd name="connsiteY7" fmla="*/ 1223631 h 1803501"/>
              <a:gd name="connsiteX8" fmla="*/ 3729646 w 3753063"/>
              <a:gd name="connsiteY8" fmla="*/ 895051 h 180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063" h="1803501">
                <a:moveTo>
                  <a:pt x="3729646" y="895051"/>
                </a:moveTo>
                <a:cubicBezTo>
                  <a:pt x="3719285" y="724841"/>
                  <a:pt x="3828816" y="340016"/>
                  <a:pt x="3623075" y="202368"/>
                </a:cubicBezTo>
                <a:cubicBezTo>
                  <a:pt x="3417334" y="64720"/>
                  <a:pt x="3032495" y="92841"/>
                  <a:pt x="2495200" y="69160"/>
                </a:cubicBezTo>
                <a:cubicBezTo>
                  <a:pt x="1957905" y="45479"/>
                  <a:pt x="797468" y="-68488"/>
                  <a:pt x="399307" y="60280"/>
                </a:cubicBezTo>
                <a:cubicBezTo>
                  <a:pt x="1146" y="189048"/>
                  <a:pt x="125479" y="562031"/>
                  <a:pt x="106237" y="841768"/>
                </a:cubicBezTo>
                <a:cubicBezTo>
                  <a:pt x="86995" y="1121505"/>
                  <a:pt x="-210515" y="1599574"/>
                  <a:pt x="283855" y="1738702"/>
                </a:cubicBezTo>
                <a:cubicBezTo>
                  <a:pt x="778225" y="1877830"/>
                  <a:pt x="2505561" y="1762384"/>
                  <a:pt x="3072459" y="1676539"/>
                </a:cubicBezTo>
                <a:cubicBezTo>
                  <a:pt x="3639357" y="1590694"/>
                  <a:pt x="3574230" y="1358319"/>
                  <a:pt x="3685241" y="1223631"/>
                </a:cubicBezTo>
                <a:cubicBezTo>
                  <a:pt x="3796252" y="1088943"/>
                  <a:pt x="3740007" y="1065261"/>
                  <a:pt x="3729646" y="895051"/>
                </a:cubicBezTo>
                <a:close/>
              </a:path>
            </a:pathLst>
          </a:custGeom>
          <a:noFill/>
          <a:ln>
            <a:solidFill>
              <a:srgbClr val="008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39066" y="196260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Policy in Hardware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30090" y="471347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Policy in OS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22356" y="4930586"/>
            <a:ext cx="151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TLB miss</a:t>
            </a:r>
          </a:p>
        </p:txBody>
      </p:sp>
      <p:sp>
        <p:nvSpPr>
          <p:cNvPr id="43" name="Freeform 42"/>
          <p:cNvSpPr/>
          <p:nvPr/>
        </p:nvSpPr>
        <p:spPr>
          <a:xfrm>
            <a:off x="3272281" y="3383487"/>
            <a:ext cx="1994094" cy="2433269"/>
          </a:xfrm>
          <a:custGeom>
            <a:avLst/>
            <a:gdLst>
              <a:gd name="connsiteX0" fmla="*/ 4772 w 1994094"/>
              <a:gd name="connsiteY0" fmla="*/ 0 h 2433269"/>
              <a:gd name="connsiteX1" fmla="*/ 13653 w 1994094"/>
              <a:gd name="connsiteY1" fmla="*/ 870294 h 2433269"/>
              <a:gd name="connsiteX2" fmla="*/ 120224 w 1994094"/>
              <a:gd name="connsiteY2" fmla="*/ 1607379 h 2433269"/>
              <a:gd name="connsiteX3" fmla="*/ 1052718 w 1994094"/>
              <a:gd name="connsiteY3" fmla="*/ 2211256 h 2433269"/>
              <a:gd name="connsiteX4" fmla="*/ 1994094 w 1994094"/>
              <a:gd name="connsiteY4" fmla="*/ 2433269 h 243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4094" h="2433269">
                <a:moveTo>
                  <a:pt x="4772" y="0"/>
                </a:moveTo>
                <a:cubicBezTo>
                  <a:pt x="-409" y="301199"/>
                  <a:pt x="-5589" y="602398"/>
                  <a:pt x="13653" y="870294"/>
                </a:cubicBezTo>
                <a:cubicBezTo>
                  <a:pt x="32895" y="1138190"/>
                  <a:pt x="-52953" y="1383885"/>
                  <a:pt x="120224" y="1607379"/>
                </a:cubicBezTo>
                <a:cubicBezTo>
                  <a:pt x="293401" y="1830873"/>
                  <a:pt x="740406" y="2073608"/>
                  <a:pt x="1052718" y="2211256"/>
                </a:cubicBezTo>
                <a:cubicBezTo>
                  <a:pt x="1365030" y="2348904"/>
                  <a:pt x="1994094" y="2433269"/>
                  <a:pt x="1994094" y="2433269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53219" y="4221573"/>
            <a:ext cx="77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cachemiss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4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3" grpId="0" animBg="1"/>
      <p:bldP spid="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some speed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0743" y="5345370"/>
            <a:ext cx="1413488" cy="9072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939" y="2829363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7" name="Magnetic Disk 6"/>
          <p:cNvSpPr/>
          <p:nvPr/>
        </p:nvSpPr>
        <p:spPr>
          <a:xfrm>
            <a:off x="7491039" y="5403093"/>
            <a:ext cx="680814" cy="7918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729979" y="3091339"/>
            <a:ext cx="2823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32020" y="3091339"/>
            <a:ext cx="509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1478" y="2772549"/>
            <a:ext cx="70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r>
              <a:rPr lang="en-US" dirty="0"/>
              <a:t>/</a:t>
            </a:r>
          </a:p>
          <a:p>
            <a:r>
              <a:rPr lang="en-US" dirty="0"/>
              <a:t>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0199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01178" y="5798993"/>
            <a:ext cx="72680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42733" y="5799705"/>
            <a:ext cx="6305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929"/>
                </a:solidFill>
              </a:rPr>
              <a:t>Page</a:t>
            </a:r>
          </a:p>
          <a:p>
            <a:pPr algn="ctr"/>
            <a:r>
              <a:rPr lang="en-US" sz="1400" dirty="0">
                <a:solidFill>
                  <a:srgbClr val="FF2929"/>
                </a:solidFill>
              </a:rPr>
              <a:t>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023047" y="3410129"/>
            <a:ext cx="2024848" cy="862844"/>
            <a:chOff x="4023047" y="3410129"/>
            <a:chExt cx="2024848" cy="862844"/>
          </a:xfrm>
        </p:grpSpPr>
        <p:sp>
          <p:nvSpPr>
            <p:cNvPr id="24" name="Rectangle 23"/>
            <p:cNvSpPr/>
            <p:nvPr/>
          </p:nvSpPr>
          <p:spPr>
            <a:xfrm>
              <a:off x="4360522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PFN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35471" y="3410129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Page offset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23047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Tag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9799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Index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72946" y="3917751"/>
              <a:ext cx="674949" cy="355222"/>
            </a:xfrm>
            <a:prstGeom prst="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 offset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710420" y="3802299"/>
              <a:ext cx="337475" cy="15240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023047" y="3818628"/>
              <a:ext cx="337475" cy="1360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/>
          <p:cNvSpPr/>
          <p:nvPr/>
        </p:nvSpPr>
        <p:spPr>
          <a:xfrm>
            <a:off x="6118942" y="3410129"/>
            <a:ext cx="1050194" cy="1927078"/>
          </a:xfrm>
          <a:custGeom>
            <a:avLst/>
            <a:gdLst>
              <a:gd name="connsiteX0" fmla="*/ 1021304 w 1050194"/>
              <a:gd name="connsiteY0" fmla="*/ 0 h 1927078"/>
              <a:gd name="connsiteX1" fmla="*/ 985781 w 1050194"/>
              <a:gd name="connsiteY1" fmla="*/ 612757 h 1927078"/>
              <a:gd name="connsiteX2" fmla="*/ 452926 w 1050194"/>
              <a:gd name="connsiteY2" fmla="*/ 1127829 h 1927078"/>
              <a:gd name="connsiteX3" fmla="*/ 0 w 1050194"/>
              <a:gd name="connsiteY3" fmla="*/ 1927078 h 192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194" h="1927078">
                <a:moveTo>
                  <a:pt x="1021304" y="0"/>
                </a:moveTo>
                <a:cubicBezTo>
                  <a:pt x="1050907" y="212393"/>
                  <a:pt x="1080511" y="424786"/>
                  <a:pt x="985781" y="612757"/>
                </a:cubicBezTo>
                <a:cubicBezTo>
                  <a:pt x="891051" y="800728"/>
                  <a:pt x="617223" y="908776"/>
                  <a:pt x="452926" y="1127829"/>
                </a:cubicBezTo>
                <a:cubicBezTo>
                  <a:pt x="288629" y="1346883"/>
                  <a:pt x="0" y="1927078"/>
                  <a:pt x="0" y="1927078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191422" y="2066559"/>
            <a:ext cx="7759642" cy="4447506"/>
          </a:xfrm>
          <a:custGeom>
            <a:avLst/>
            <a:gdLst>
              <a:gd name="connsiteX0" fmla="*/ 6735683 w 7772606"/>
              <a:gd name="connsiteY0" fmla="*/ 215741 h 4435304"/>
              <a:gd name="connsiteX1" fmla="*/ 5314738 w 7772606"/>
              <a:gd name="connsiteY1" fmla="*/ 20369 h 4435304"/>
              <a:gd name="connsiteX2" fmla="*/ 3396463 w 7772606"/>
              <a:gd name="connsiteY2" fmla="*/ 38130 h 4435304"/>
              <a:gd name="connsiteX3" fmla="*/ 732192 w 7772606"/>
              <a:gd name="connsiteY3" fmla="*/ 304546 h 4435304"/>
              <a:gd name="connsiteX4" fmla="*/ 21720 w 7772606"/>
              <a:gd name="connsiteY4" fmla="*/ 748573 h 4435304"/>
              <a:gd name="connsiteX5" fmla="*/ 261504 w 7772606"/>
              <a:gd name="connsiteY5" fmla="*/ 1743194 h 4435304"/>
              <a:gd name="connsiteX6" fmla="*/ 1051904 w 7772606"/>
              <a:gd name="connsiteY6" fmla="*/ 3030873 h 4435304"/>
              <a:gd name="connsiteX7" fmla="*/ 2321874 w 7772606"/>
              <a:gd name="connsiteY7" fmla="*/ 4158702 h 4435304"/>
              <a:gd name="connsiteX8" fmla="*/ 5803188 w 7772606"/>
              <a:gd name="connsiteY8" fmla="*/ 4425119 h 4435304"/>
              <a:gd name="connsiteX9" fmla="*/ 6682397 w 7772606"/>
              <a:gd name="connsiteY9" fmla="*/ 4256388 h 4435304"/>
              <a:gd name="connsiteX10" fmla="*/ 6700159 w 7772606"/>
              <a:gd name="connsiteY10" fmla="*/ 3172962 h 4435304"/>
              <a:gd name="connsiteX11" fmla="*/ 7694820 w 7772606"/>
              <a:gd name="connsiteY11" fmla="*/ 1876402 h 4435304"/>
              <a:gd name="connsiteX12" fmla="*/ 7597130 w 7772606"/>
              <a:gd name="connsiteY12" fmla="*/ 455515 h 4435304"/>
              <a:gd name="connsiteX13" fmla="*/ 6735683 w 7772606"/>
              <a:gd name="connsiteY13" fmla="*/ 215741 h 4435304"/>
              <a:gd name="connsiteX0" fmla="*/ 6735683 w 7750354"/>
              <a:gd name="connsiteY0" fmla="*/ 215741 h 4435304"/>
              <a:gd name="connsiteX1" fmla="*/ 5314738 w 7750354"/>
              <a:gd name="connsiteY1" fmla="*/ 20369 h 4435304"/>
              <a:gd name="connsiteX2" fmla="*/ 3396463 w 7750354"/>
              <a:gd name="connsiteY2" fmla="*/ 38130 h 4435304"/>
              <a:gd name="connsiteX3" fmla="*/ 732192 w 7750354"/>
              <a:gd name="connsiteY3" fmla="*/ 304546 h 4435304"/>
              <a:gd name="connsiteX4" fmla="*/ 21720 w 7750354"/>
              <a:gd name="connsiteY4" fmla="*/ 748573 h 4435304"/>
              <a:gd name="connsiteX5" fmla="*/ 261504 w 7750354"/>
              <a:gd name="connsiteY5" fmla="*/ 1743194 h 4435304"/>
              <a:gd name="connsiteX6" fmla="*/ 1051904 w 7750354"/>
              <a:gd name="connsiteY6" fmla="*/ 3030873 h 4435304"/>
              <a:gd name="connsiteX7" fmla="*/ 2321874 w 7750354"/>
              <a:gd name="connsiteY7" fmla="*/ 4158702 h 4435304"/>
              <a:gd name="connsiteX8" fmla="*/ 5803188 w 7750354"/>
              <a:gd name="connsiteY8" fmla="*/ 4425119 h 4435304"/>
              <a:gd name="connsiteX9" fmla="*/ 6682397 w 7750354"/>
              <a:gd name="connsiteY9" fmla="*/ 4256388 h 4435304"/>
              <a:gd name="connsiteX10" fmla="*/ 6700159 w 7750354"/>
              <a:gd name="connsiteY10" fmla="*/ 3172962 h 4435304"/>
              <a:gd name="connsiteX11" fmla="*/ 7694820 w 7750354"/>
              <a:gd name="connsiteY11" fmla="*/ 1876402 h 4435304"/>
              <a:gd name="connsiteX12" fmla="*/ 7499440 w 7750354"/>
              <a:gd name="connsiteY12" fmla="*/ 544320 h 4435304"/>
              <a:gd name="connsiteX13" fmla="*/ 6735683 w 7750354"/>
              <a:gd name="connsiteY13" fmla="*/ 215741 h 4435304"/>
              <a:gd name="connsiteX0" fmla="*/ 6735683 w 7742492"/>
              <a:gd name="connsiteY0" fmla="*/ 215741 h 4435304"/>
              <a:gd name="connsiteX1" fmla="*/ 5314738 w 7742492"/>
              <a:gd name="connsiteY1" fmla="*/ 20369 h 4435304"/>
              <a:gd name="connsiteX2" fmla="*/ 3396463 w 7742492"/>
              <a:gd name="connsiteY2" fmla="*/ 38130 h 4435304"/>
              <a:gd name="connsiteX3" fmla="*/ 732192 w 7742492"/>
              <a:gd name="connsiteY3" fmla="*/ 304546 h 4435304"/>
              <a:gd name="connsiteX4" fmla="*/ 21720 w 7742492"/>
              <a:gd name="connsiteY4" fmla="*/ 748573 h 4435304"/>
              <a:gd name="connsiteX5" fmla="*/ 261504 w 7742492"/>
              <a:gd name="connsiteY5" fmla="*/ 1743194 h 4435304"/>
              <a:gd name="connsiteX6" fmla="*/ 1051904 w 7742492"/>
              <a:gd name="connsiteY6" fmla="*/ 3030873 h 4435304"/>
              <a:gd name="connsiteX7" fmla="*/ 2321874 w 7742492"/>
              <a:gd name="connsiteY7" fmla="*/ 4158702 h 4435304"/>
              <a:gd name="connsiteX8" fmla="*/ 5803188 w 7742492"/>
              <a:gd name="connsiteY8" fmla="*/ 4425119 h 4435304"/>
              <a:gd name="connsiteX9" fmla="*/ 6682397 w 7742492"/>
              <a:gd name="connsiteY9" fmla="*/ 4256388 h 4435304"/>
              <a:gd name="connsiteX10" fmla="*/ 6700159 w 7742492"/>
              <a:gd name="connsiteY10" fmla="*/ 3172962 h 4435304"/>
              <a:gd name="connsiteX11" fmla="*/ 7694820 w 7742492"/>
              <a:gd name="connsiteY11" fmla="*/ 1876402 h 4435304"/>
              <a:gd name="connsiteX12" fmla="*/ 7446155 w 7742492"/>
              <a:gd name="connsiteY12" fmla="*/ 606484 h 4435304"/>
              <a:gd name="connsiteX13" fmla="*/ 6735683 w 7742492"/>
              <a:gd name="connsiteY13" fmla="*/ 215741 h 4435304"/>
              <a:gd name="connsiteX0" fmla="*/ 6735683 w 7759642"/>
              <a:gd name="connsiteY0" fmla="*/ 215741 h 4435304"/>
              <a:gd name="connsiteX1" fmla="*/ 5314738 w 7759642"/>
              <a:gd name="connsiteY1" fmla="*/ 20369 h 4435304"/>
              <a:gd name="connsiteX2" fmla="*/ 3396463 w 7759642"/>
              <a:gd name="connsiteY2" fmla="*/ 38130 h 4435304"/>
              <a:gd name="connsiteX3" fmla="*/ 732192 w 7759642"/>
              <a:gd name="connsiteY3" fmla="*/ 304546 h 4435304"/>
              <a:gd name="connsiteX4" fmla="*/ 21720 w 7759642"/>
              <a:gd name="connsiteY4" fmla="*/ 748573 h 4435304"/>
              <a:gd name="connsiteX5" fmla="*/ 261504 w 7759642"/>
              <a:gd name="connsiteY5" fmla="*/ 1743194 h 4435304"/>
              <a:gd name="connsiteX6" fmla="*/ 1051904 w 7759642"/>
              <a:gd name="connsiteY6" fmla="*/ 3030873 h 4435304"/>
              <a:gd name="connsiteX7" fmla="*/ 2321874 w 7759642"/>
              <a:gd name="connsiteY7" fmla="*/ 4158702 h 4435304"/>
              <a:gd name="connsiteX8" fmla="*/ 5803188 w 7759642"/>
              <a:gd name="connsiteY8" fmla="*/ 4425119 h 4435304"/>
              <a:gd name="connsiteX9" fmla="*/ 6682397 w 7759642"/>
              <a:gd name="connsiteY9" fmla="*/ 4256388 h 4435304"/>
              <a:gd name="connsiteX10" fmla="*/ 6700159 w 7759642"/>
              <a:gd name="connsiteY10" fmla="*/ 3172962 h 4435304"/>
              <a:gd name="connsiteX11" fmla="*/ 7694820 w 7759642"/>
              <a:gd name="connsiteY11" fmla="*/ 1876402 h 4435304"/>
              <a:gd name="connsiteX12" fmla="*/ 7446155 w 7759642"/>
              <a:gd name="connsiteY12" fmla="*/ 606484 h 4435304"/>
              <a:gd name="connsiteX13" fmla="*/ 6735683 w 7759642"/>
              <a:gd name="connsiteY13" fmla="*/ 215741 h 4435304"/>
              <a:gd name="connsiteX0" fmla="*/ 6735683 w 7759642"/>
              <a:gd name="connsiteY0" fmla="*/ 215741 h 4475193"/>
              <a:gd name="connsiteX1" fmla="*/ 5314738 w 7759642"/>
              <a:gd name="connsiteY1" fmla="*/ 20369 h 4475193"/>
              <a:gd name="connsiteX2" fmla="*/ 3396463 w 7759642"/>
              <a:gd name="connsiteY2" fmla="*/ 38130 h 4475193"/>
              <a:gd name="connsiteX3" fmla="*/ 732192 w 7759642"/>
              <a:gd name="connsiteY3" fmla="*/ 304546 h 4475193"/>
              <a:gd name="connsiteX4" fmla="*/ 21720 w 7759642"/>
              <a:gd name="connsiteY4" fmla="*/ 748573 h 4475193"/>
              <a:gd name="connsiteX5" fmla="*/ 261504 w 7759642"/>
              <a:gd name="connsiteY5" fmla="*/ 1743194 h 4475193"/>
              <a:gd name="connsiteX6" fmla="*/ 1051904 w 7759642"/>
              <a:gd name="connsiteY6" fmla="*/ 3030873 h 4475193"/>
              <a:gd name="connsiteX7" fmla="*/ 2321874 w 7759642"/>
              <a:gd name="connsiteY7" fmla="*/ 4158702 h 4475193"/>
              <a:gd name="connsiteX8" fmla="*/ 5803188 w 7759642"/>
              <a:gd name="connsiteY8" fmla="*/ 4425119 h 4475193"/>
              <a:gd name="connsiteX9" fmla="*/ 6611350 w 7759642"/>
              <a:gd name="connsiteY9" fmla="*/ 4345194 h 4475193"/>
              <a:gd name="connsiteX10" fmla="*/ 6700159 w 7759642"/>
              <a:gd name="connsiteY10" fmla="*/ 3172962 h 4475193"/>
              <a:gd name="connsiteX11" fmla="*/ 7694820 w 7759642"/>
              <a:gd name="connsiteY11" fmla="*/ 1876402 h 4475193"/>
              <a:gd name="connsiteX12" fmla="*/ 7446155 w 7759642"/>
              <a:gd name="connsiteY12" fmla="*/ 606484 h 4475193"/>
              <a:gd name="connsiteX13" fmla="*/ 6735683 w 7759642"/>
              <a:gd name="connsiteY13" fmla="*/ 215741 h 4475193"/>
              <a:gd name="connsiteX0" fmla="*/ 6735683 w 7759642"/>
              <a:gd name="connsiteY0" fmla="*/ 215741 h 4447506"/>
              <a:gd name="connsiteX1" fmla="*/ 5314738 w 7759642"/>
              <a:gd name="connsiteY1" fmla="*/ 20369 h 4447506"/>
              <a:gd name="connsiteX2" fmla="*/ 3396463 w 7759642"/>
              <a:gd name="connsiteY2" fmla="*/ 38130 h 4447506"/>
              <a:gd name="connsiteX3" fmla="*/ 732192 w 7759642"/>
              <a:gd name="connsiteY3" fmla="*/ 304546 h 4447506"/>
              <a:gd name="connsiteX4" fmla="*/ 21720 w 7759642"/>
              <a:gd name="connsiteY4" fmla="*/ 748573 h 4447506"/>
              <a:gd name="connsiteX5" fmla="*/ 261504 w 7759642"/>
              <a:gd name="connsiteY5" fmla="*/ 1743194 h 4447506"/>
              <a:gd name="connsiteX6" fmla="*/ 1051904 w 7759642"/>
              <a:gd name="connsiteY6" fmla="*/ 3030873 h 4447506"/>
              <a:gd name="connsiteX7" fmla="*/ 2321874 w 7759642"/>
              <a:gd name="connsiteY7" fmla="*/ 4158702 h 4447506"/>
              <a:gd name="connsiteX8" fmla="*/ 5803188 w 7759642"/>
              <a:gd name="connsiteY8" fmla="*/ 4425119 h 4447506"/>
              <a:gd name="connsiteX9" fmla="*/ 6611350 w 7759642"/>
              <a:gd name="connsiteY9" fmla="*/ 4345194 h 4447506"/>
              <a:gd name="connsiteX10" fmla="*/ 6700159 w 7759642"/>
              <a:gd name="connsiteY10" fmla="*/ 3172962 h 4447506"/>
              <a:gd name="connsiteX11" fmla="*/ 7694820 w 7759642"/>
              <a:gd name="connsiteY11" fmla="*/ 1876402 h 4447506"/>
              <a:gd name="connsiteX12" fmla="*/ 7446155 w 7759642"/>
              <a:gd name="connsiteY12" fmla="*/ 606484 h 4447506"/>
              <a:gd name="connsiteX13" fmla="*/ 6735683 w 7759642"/>
              <a:gd name="connsiteY13" fmla="*/ 215741 h 44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759642" h="4447506">
                <a:moveTo>
                  <a:pt x="6735683" y="215741"/>
                </a:moveTo>
                <a:cubicBezTo>
                  <a:pt x="6380447" y="118055"/>
                  <a:pt x="5871275" y="49971"/>
                  <a:pt x="5314738" y="20369"/>
                </a:cubicBezTo>
                <a:cubicBezTo>
                  <a:pt x="4758201" y="-9233"/>
                  <a:pt x="4160221" y="-9233"/>
                  <a:pt x="3396463" y="38130"/>
                </a:cubicBezTo>
                <a:cubicBezTo>
                  <a:pt x="2632705" y="85493"/>
                  <a:pt x="1294649" y="186139"/>
                  <a:pt x="732192" y="304546"/>
                </a:cubicBezTo>
                <a:cubicBezTo>
                  <a:pt x="169735" y="422953"/>
                  <a:pt x="100168" y="508798"/>
                  <a:pt x="21720" y="748573"/>
                </a:cubicBezTo>
                <a:cubicBezTo>
                  <a:pt x="-56728" y="988348"/>
                  <a:pt x="89807" y="1362811"/>
                  <a:pt x="261504" y="1743194"/>
                </a:cubicBezTo>
                <a:cubicBezTo>
                  <a:pt x="433201" y="2123577"/>
                  <a:pt x="708509" y="2628288"/>
                  <a:pt x="1051904" y="3030873"/>
                </a:cubicBezTo>
                <a:cubicBezTo>
                  <a:pt x="1395299" y="3433458"/>
                  <a:pt x="1529993" y="3926328"/>
                  <a:pt x="2321874" y="4158702"/>
                </a:cubicBezTo>
                <a:cubicBezTo>
                  <a:pt x="3113755" y="4391076"/>
                  <a:pt x="5088275" y="4394037"/>
                  <a:pt x="5803188" y="4425119"/>
                </a:cubicBezTo>
                <a:cubicBezTo>
                  <a:pt x="6518101" y="4456201"/>
                  <a:pt x="6301998" y="4473962"/>
                  <a:pt x="6611350" y="4345194"/>
                </a:cubicBezTo>
                <a:cubicBezTo>
                  <a:pt x="6920702" y="4216426"/>
                  <a:pt x="6519581" y="3584427"/>
                  <a:pt x="6700159" y="3172962"/>
                </a:cubicBezTo>
                <a:cubicBezTo>
                  <a:pt x="6880737" y="2761497"/>
                  <a:pt x="7545325" y="2329310"/>
                  <a:pt x="7694820" y="1876402"/>
                </a:cubicBezTo>
                <a:cubicBezTo>
                  <a:pt x="7844315" y="1423494"/>
                  <a:pt x="7724423" y="787055"/>
                  <a:pt x="7446155" y="606484"/>
                </a:cubicBezTo>
                <a:cubicBezTo>
                  <a:pt x="7167887" y="425913"/>
                  <a:pt x="7090919" y="313427"/>
                  <a:pt x="6735683" y="215741"/>
                </a:cubicBezTo>
                <a:close/>
              </a:path>
            </a:pathLst>
          </a:custGeom>
          <a:noFill/>
          <a:ln>
            <a:solidFill>
              <a:srgbClr val="3366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822664" y="4930586"/>
            <a:ext cx="3753063" cy="1803501"/>
          </a:xfrm>
          <a:custGeom>
            <a:avLst/>
            <a:gdLst>
              <a:gd name="connsiteX0" fmla="*/ 3729646 w 3753063"/>
              <a:gd name="connsiteY0" fmla="*/ 895051 h 1803501"/>
              <a:gd name="connsiteX1" fmla="*/ 3623075 w 3753063"/>
              <a:gd name="connsiteY1" fmla="*/ 202368 h 1803501"/>
              <a:gd name="connsiteX2" fmla="*/ 2495200 w 3753063"/>
              <a:gd name="connsiteY2" fmla="*/ 69160 h 1803501"/>
              <a:gd name="connsiteX3" fmla="*/ 399307 w 3753063"/>
              <a:gd name="connsiteY3" fmla="*/ 60280 h 1803501"/>
              <a:gd name="connsiteX4" fmla="*/ 106237 w 3753063"/>
              <a:gd name="connsiteY4" fmla="*/ 841768 h 1803501"/>
              <a:gd name="connsiteX5" fmla="*/ 283855 w 3753063"/>
              <a:gd name="connsiteY5" fmla="*/ 1738702 h 1803501"/>
              <a:gd name="connsiteX6" fmla="*/ 3072459 w 3753063"/>
              <a:gd name="connsiteY6" fmla="*/ 1676539 h 1803501"/>
              <a:gd name="connsiteX7" fmla="*/ 3685241 w 3753063"/>
              <a:gd name="connsiteY7" fmla="*/ 1223631 h 1803501"/>
              <a:gd name="connsiteX8" fmla="*/ 3729646 w 3753063"/>
              <a:gd name="connsiteY8" fmla="*/ 895051 h 180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063" h="1803501">
                <a:moveTo>
                  <a:pt x="3729646" y="895051"/>
                </a:moveTo>
                <a:cubicBezTo>
                  <a:pt x="3719285" y="724841"/>
                  <a:pt x="3828816" y="340016"/>
                  <a:pt x="3623075" y="202368"/>
                </a:cubicBezTo>
                <a:cubicBezTo>
                  <a:pt x="3417334" y="64720"/>
                  <a:pt x="3032495" y="92841"/>
                  <a:pt x="2495200" y="69160"/>
                </a:cubicBezTo>
                <a:cubicBezTo>
                  <a:pt x="1957905" y="45479"/>
                  <a:pt x="797468" y="-68488"/>
                  <a:pt x="399307" y="60280"/>
                </a:cubicBezTo>
                <a:cubicBezTo>
                  <a:pt x="1146" y="189048"/>
                  <a:pt x="125479" y="562031"/>
                  <a:pt x="106237" y="841768"/>
                </a:cubicBezTo>
                <a:cubicBezTo>
                  <a:pt x="86995" y="1121505"/>
                  <a:pt x="-210515" y="1599574"/>
                  <a:pt x="283855" y="1738702"/>
                </a:cubicBezTo>
                <a:cubicBezTo>
                  <a:pt x="778225" y="1877830"/>
                  <a:pt x="2505561" y="1762384"/>
                  <a:pt x="3072459" y="1676539"/>
                </a:cubicBezTo>
                <a:cubicBezTo>
                  <a:pt x="3639357" y="1590694"/>
                  <a:pt x="3574230" y="1358319"/>
                  <a:pt x="3685241" y="1223631"/>
                </a:cubicBezTo>
                <a:cubicBezTo>
                  <a:pt x="3796252" y="1088943"/>
                  <a:pt x="3740007" y="1065261"/>
                  <a:pt x="3729646" y="895051"/>
                </a:cubicBezTo>
                <a:close/>
              </a:path>
            </a:pathLst>
          </a:custGeom>
          <a:noFill/>
          <a:ln>
            <a:solidFill>
              <a:srgbClr val="008000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39066" y="196260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Policy in Hardware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30090" y="4713470"/>
            <a:ext cx="119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Policy in OS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53219" y="4221573"/>
            <a:ext cx="776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cachemiss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330339" y="2255502"/>
            <a:ext cx="3694455" cy="568511"/>
          </a:xfrm>
          <a:custGeom>
            <a:avLst/>
            <a:gdLst>
              <a:gd name="connsiteX0" fmla="*/ 3694455 w 3694455"/>
              <a:gd name="connsiteY0" fmla="*/ 541869 h 568511"/>
              <a:gd name="connsiteX1" fmla="*/ 3356981 w 3694455"/>
              <a:gd name="connsiteY1" fmla="*/ 213289 h 568511"/>
              <a:gd name="connsiteX2" fmla="*/ 1953798 w 3694455"/>
              <a:gd name="connsiteY2" fmla="*/ 17917 h 568511"/>
              <a:gd name="connsiteX3" fmla="*/ 470688 w 3694455"/>
              <a:gd name="connsiteY3" fmla="*/ 71200 h 568511"/>
              <a:gd name="connsiteX4" fmla="*/ 0 w 3694455"/>
              <a:gd name="connsiteY4" fmla="*/ 568511 h 56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4455" h="568511">
                <a:moveTo>
                  <a:pt x="3694455" y="541869"/>
                </a:moveTo>
                <a:cubicBezTo>
                  <a:pt x="3670772" y="421241"/>
                  <a:pt x="3647090" y="300614"/>
                  <a:pt x="3356981" y="213289"/>
                </a:cubicBezTo>
                <a:cubicBezTo>
                  <a:pt x="3066872" y="125964"/>
                  <a:pt x="2434847" y="41598"/>
                  <a:pt x="1953798" y="17917"/>
                </a:cubicBezTo>
                <a:cubicBezTo>
                  <a:pt x="1472749" y="-5764"/>
                  <a:pt x="796321" y="-20566"/>
                  <a:pt x="470688" y="71200"/>
                </a:cubicBezTo>
                <a:cubicBezTo>
                  <a:pt x="145055" y="162966"/>
                  <a:pt x="0" y="568511"/>
                  <a:pt x="0" y="568511"/>
                </a:cubicBezTo>
              </a:path>
            </a:pathLst>
          </a:custGeom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960882" y="2257690"/>
            <a:ext cx="151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TLB miss</a:t>
            </a:r>
            <a:b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 (VPN)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7443" y="4413630"/>
            <a:ext cx="2273512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We can have the TLB try cache first</a:t>
            </a:r>
          </a:p>
        </p:txBody>
      </p:sp>
    </p:spTree>
    <p:extLst>
      <p:ext uri="{BB962C8B-B14F-4D97-AF65-F5344CB8AC3E}">
        <p14:creationId xmlns:p14="http://schemas.microsoft.com/office/powerpoint/2010/main" val="2690729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1141413" y="1873250"/>
            <a:ext cx="7426325" cy="3111500"/>
            <a:chOff x="718" y="200"/>
            <a:chExt cx="4680" cy="1960"/>
          </a:xfrm>
        </p:grpSpPr>
        <p:sp>
          <p:nvSpPr>
            <p:cNvPr id="43013" name="Rectangle 3"/>
            <p:cNvSpPr>
              <a:spLocks noChangeArrowheads="1"/>
            </p:cNvSpPr>
            <p:nvPr/>
          </p:nvSpPr>
          <p:spPr bwMode="auto">
            <a:xfrm>
              <a:off x="1144" y="1584"/>
              <a:ext cx="1144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Text Box 4"/>
            <p:cNvSpPr txBox="1">
              <a:spLocks noChangeArrowheads="1"/>
            </p:cNvSpPr>
            <p:nvPr/>
          </p:nvSpPr>
          <p:spPr bwMode="auto">
            <a:xfrm>
              <a:off x="1528" y="1767"/>
              <a:ext cx="3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TLB  </a:t>
              </a:r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718" y="1575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VA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032" y="1584"/>
              <a:ext cx="13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461" y="1791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  </a:t>
              </a:r>
            </a:p>
          </p:txBody>
        </p:sp>
        <p:cxnSp>
          <p:nvCxnSpPr>
            <p:cNvPr id="43018" name="AutoShape 8"/>
            <p:cNvCxnSpPr>
              <a:cxnSpLocks noChangeShapeType="1"/>
              <a:stCxn id="43013" idx="3"/>
              <a:endCxn id="43016" idx="1"/>
            </p:cNvCxnSpPr>
            <p:nvPr/>
          </p:nvCxnSpPr>
          <p:spPr bwMode="auto">
            <a:xfrm>
              <a:off x="2288" y="1872"/>
              <a:ext cx="7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19" name="Text Box 9"/>
            <p:cNvSpPr txBox="1">
              <a:spLocks noChangeArrowheads="1"/>
            </p:cNvSpPr>
            <p:nvPr/>
          </p:nvSpPr>
          <p:spPr bwMode="auto">
            <a:xfrm>
              <a:off x="2518" y="1630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PA</a:t>
              </a:r>
            </a:p>
          </p:txBody>
        </p:sp>
        <p:sp>
          <p:nvSpPr>
            <p:cNvPr id="43020" name="Text Box 10"/>
            <p:cNvSpPr txBox="1">
              <a:spLocks noChangeArrowheads="1"/>
            </p:cNvSpPr>
            <p:nvPr/>
          </p:nvSpPr>
          <p:spPr bwMode="auto">
            <a:xfrm>
              <a:off x="4501" y="1630"/>
              <a:ext cx="89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Instruction or  </a:t>
              </a:r>
            </a:p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3021" name="Oval 11"/>
            <p:cNvSpPr>
              <a:spLocks noChangeAspect="1" noChangeArrowheads="1"/>
            </p:cNvSpPr>
            <p:nvPr/>
          </p:nvSpPr>
          <p:spPr bwMode="auto">
            <a:xfrm>
              <a:off x="2288" y="200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Text Box 12"/>
            <p:cNvSpPr txBox="1">
              <a:spLocks noChangeArrowheads="1"/>
            </p:cNvSpPr>
            <p:nvPr/>
          </p:nvSpPr>
          <p:spPr bwMode="auto">
            <a:xfrm>
              <a:off x="2534" y="55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cxnSp>
          <p:nvCxnSpPr>
            <p:cNvPr id="43023" name="AutoShape 13"/>
            <p:cNvCxnSpPr>
              <a:cxnSpLocks noChangeShapeType="1"/>
              <a:stCxn id="43021" idx="2"/>
              <a:endCxn id="43013" idx="1"/>
            </p:cNvCxnSpPr>
            <p:nvPr/>
          </p:nvCxnSpPr>
          <p:spPr bwMode="auto">
            <a:xfrm rot="10800000" flipV="1">
              <a:off x="1144" y="632"/>
              <a:ext cx="1144" cy="1240"/>
            </a:xfrm>
            <a:prstGeom prst="curvedConnector3">
              <a:avLst>
                <a:gd name="adj1" fmla="val 1125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4" name="AutoShape 14"/>
            <p:cNvCxnSpPr>
              <a:cxnSpLocks noChangeShapeType="1"/>
              <a:stCxn id="43016" idx="3"/>
              <a:endCxn id="43021" idx="6"/>
            </p:cNvCxnSpPr>
            <p:nvPr/>
          </p:nvCxnSpPr>
          <p:spPr bwMode="auto">
            <a:xfrm flipH="1" flipV="1">
              <a:off x="3152" y="632"/>
              <a:ext cx="1200" cy="1240"/>
            </a:xfrm>
            <a:prstGeom prst="curvedConnector3">
              <a:avLst>
                <a:gd name="adj1" fmla="val -12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Putting cache and TLB together</a:t>
            </a:r>
          </a:p>
        </p:txBody>
      </p:sp>
      <p:sp>
        <p:nvSpPr>
          <p:cNvPr id="43012" name="Text Box 16"/>
          <p:cNvSpPr txBox="1">
            <a:spLocks noChangeArrowheads="1"/>
          </p:cNvSpPr>
          <p:nvPr/>
        </p:nvSpPr>
        <p:spPr bwMode="auto">
          <a:xfrm>
            <a:off x="1423098" y="5081417"/>
            <a:ext cx="7144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342900" indent="-342900" eaLnBrk="1" hangingPunct="1">
              <a:buFont typeface="Arial"/>
              <a:buChar char="•"/>
            </a:pPr>
            <a:r>
              <a:rPr lang="en-US" sz="2400" dirty="0"/>
              <a:t>TLB access is in the critical path of cache access </a:t>
            </a:r>
            <a:r>
              <a:rPr lang="en-US" sz="2400" dirty="0">
                <a:sym typeface="Wingdings"/>
              </a:rPr>
              <a:t> increased clock cycle time</a:t>
            </a:r>
          </a:p>
          <a:p>
            <a:pPr marL="342900" indent="-342900" eaLnBrk="1" hangingPunct="1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 eaLnBrk="1" hangingPunct="1">
              <a:buFont typeface="Arial"/>
              <a:buChar char="•"/>
            </a:pPr>
            <a:r>
              <a:rPr lang="en-US" sz="2400" dirty="0">
                <a:sym typeface="Wingdings"/>
              </a:rPr>
              <a:t>Can we remove TLB from the critical path?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147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how TLB and Cache work together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8170" y="5533489"/>
            <a:ext cx="509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99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FB5399-F353-2841-9FF5-2836744E03A1}"/>
              </a:ext>
            </a:extLst>
          </p:cNvPr>
          <p:cNvCxnSpPr/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E9E094E7-10FB-4445-81F3-CD94022DFB0B}"/>
              </a:ext>
            </a:extLst>
          </p:cNvPr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AE6E80-A764-794A-A0CC-C8B31A9433E6}"/>
              </a:ext>
            </a:extLst>
          </p:cNvPr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30127E-82C4-F34F-8820-05ECE856FA10}"/>
              </a:ext>
            </a:extLst>
          </p:cNvPr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D2A6D5-31E2-5A4C-A32F-9C0F3B4C5A4D}"/>
              </a:ext>
            </a:extLst>
          </p:cNvPr>
          <p:cNvCxnSpPr>
            <a:stCxn id="41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779A8F-CF67-8D46-862B-7FD6BF61CF0A}"/>
              </a:ext>
            </a:extLst>
          </p:cNvPr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6132232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the cache index the same size as the page offset?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06875" y="3960733"/>
            <a:ext cx="337475" cy="23232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8736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31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682033" y="3802299"/>
            <a:ext cx="337475" cy="39076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1812" y="3802299"/>
            <a:ext cx="315272" cy="3936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214E9-C2F4-6C47-AAE4-227E8A288CD9}"/>
              </a:ext>
            </a:extLst>
          </p:cNvPr>
          <p:cNvSpPr txBox="1"/>
          <p:nvPr/>
        </p:nvSpPr>
        <p:spPr>
          <a:xfrm>
            <a:off x="435163" y="5543999"/>
            <a:ext cx="4915579" cy="132451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if we arrange to make the Index + Block offset the same width as Page offset?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 we can get the cache index from the VA to start the cache read without waiting for the TLB!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5624FD-1433-E347-89E3-F003D2F7DCEF}"/>
              </a:ext>
            </a:extLst>
          </p:cNvPr>
          <p:cNvCxnSpPr/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DF3F6A-C41F-A64A-8C0E-CA444A322831}"/>
              </a:ext>
            </a:extLst>
          </p:cNvPr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7C59D35-4E84-E74D-8746-1C3D3CE894CD}"/>
              </a:ext>
            </a:extLst>
          </p:cNvPr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E4E5B8-B066-B44F-A67D-379561CB1345}"/>
              </a:ext>
            </a:extLst>
          </p:cNvPr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E1A8C6-4F05-6F4F-B9CF-7E9C64DAA883}"/>
              </a:ext>
            </a:extLst>
          </p:cNvPr>
          <p:cNvCxnSpPr>
            <a:stCxn id="44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20E35C-C52C-5646-B8B5-071489ABD7F3}"/>
              </a:ext>
            </a:extLst>
          </p:cNvPr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CEB19F-35F6-CE44-8610-0ADD26EF486E}"/>
              </a:ext>
            </a:extLst>
          </p:cNvPr>
          <p:cNvCxnSpPr>
            <a:cxnSpLocks/>
          </p:cNvCxnSpPr>
          <p:nvPr/>
        </p:nvCxnSpPr>
        <p:spPr>
          <a:xfrm flipH="1">
            <a:off x="5044350" y="3125334"/>
            <a:ext cx="1705644" cy="942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7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 is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Spatial locality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Temporal locality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5945" y="1847153"/>
            <a:ext cx="8792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Instr</a:t>
            </a:r>
            <a:endParaRPr lang="en-US" u="sng" dirty="0"/>
          </a:p>
          <a:p>
            <a:pPr algn="ctr"/>
            <a:r>
              <a:rPr lang="en-US" dirty="0"/>
              <a:t>I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I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I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I</a:t>
            </a:r>
            <a:r>
              <a:rPr lang="en-US" baseline="-25000" dirty="0"/>
              <a:t>3</a:t>
            </a:r>
          </a:p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1744" y="1847153"/>
            <a:ext cx="8792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0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</a:p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832957" y="1847153"/>
            <a:ext cx="355236" cy="1754327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4908" y="2273421"/>
            <a:ext cx="105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Adjacent memory locations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2834" y="2371105"/>
            <a:ext cx="1678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38850" y="2388866"/>
            <a:ext cx="409045" cy="737085"/>
          </a:xfrm>
          <a:custGeom>
            <a:avLst/>
            <a:gdLst>
              <a:gd name="connsiteX0" fmla="*/ 409045 w 409045"/>
              <a:gd name="connsiteY0" fmla="*/ 737085 h 737085"/>
              <a:gd name="connsiteX1" fmla="*/ 36047 w 409045"/>
              <a:gd name="connsiteY1" fmla="*/ 532833 h 737085"/>
              <a:gd name="connsiteX2" fmla="*/ 53809 w 409045"/>
              <a:gd name="connsiteY2" fmla="*/ 195372 h 737085"/>
              <a:gd name="connsiteX3" fmla="*/ 382402 w 409045"/>
              <a:gd name="connsiteY3" fmla="*/ 0 h 73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45" h="737085">
                <a:moveTo>
                  <a:pt x="409045" y="737085"/>
                </a:moveTo>
                <a:cubicBezTo>
                  <a:pt x="252149" y="680101"/>
                  <a:pt x="95253" y="623118"/>
                  <a:pt x="36047" y="532833"/>
                </a:cubicBezTo>
                <a:cubicBezTo>
                  <a:pt x="-23159" y="442547"/>
                  <a:pt x="-3917" y="284177"/>
                  <a:pt x="53809" y="195372"/>
                </a:cubicBezTo>
                <a:cubicBezTo>
                  <a:pt x="111535" y="106566"/>
                  <a:pt x="382402" y="0"/>
                  <a:pt x="382402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857221" y="2388866"/>
            <a:ext cx="409045" cy="737085"/>
          </a:xfrm>
          <a:custGeom>
            <a:avLst/>
            <a:gdLst>
              <a:gd name="connsiteX0" fmla="*/ 409045 w 409045"/>
              <a:gd name="connsiteY0" fmla="*/ 737085 h 737085"/>
              <a:gd name="connsiteX1" fmla="*/ 36047 w 409045"/>
              <a:gd name="connsiteY1" fmla="*/ 532833 h 737085"/>
              <a:gd name="connsiteX2" fmla="*/ 53809 w 409045"/>
              <a:gd name="connsiteY2" fmla="*/ 195372 h 737085"/>
              <a:gd name="connsiteX3" fmla="*/ 382402 w 409045"/>
              <a:gd name="connsiteY3" fmla="*/ 0 h 73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045" h="737085">
                <a:moveTo>
                  <a:pt x="409045" y="737085"/>
                </a:moveTo>
                <a:cubicBezTo>
                  <a:pt x="252149" y="680101"/>
                  <a:pt x="95253" y="623118"/>
                  <a:pt x="36047" y="532833"/>
                </a:cubicBezTo>
                <a:cubicBezTo>
                  <a:pt x="-23159" y="442547"/>
                  <a:pt x="-3917" y="284177"/>
                  <a:pt x="53809" y="195372"/>
                </a:cubicBezTo>
                <a:cubicBezTo>
                  <a:pt x="111535" y="106566"/>
                  <a:pt x="382402" y="0"/>
                  <a:pt x="382402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59281" y="3090428"/>
            <a:ext cx="95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Loops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1722" y="3100737"/>
            <a:ext cx="95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Revisit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93737" y="3445651"/>
            <a:ext cx="1118994" cy="810962"/>
          </a:xfrm>
          <a:custGeom>
            <a:avLst/>
            <a:gdLst>
              <a:gd name="connsiteX0" fmla="*/ 0 w 1118994"/>
              <a:gd name="connsiteY0" fmla="*/ 763727 h 810962"/>
              <a:gd name="connsiteX1" fmla="*/ 577259 w 1118994"/>
              <a:gd name="connsiteY1" fmla="*/ 728205 h 810962"/>
              <a:gd name="connsiteX2" fmla="*/ 1118994 w 1118994"/>
              <a:gd name="connsiteY2" fmla="*/ 0 h 8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8994" h="810962">
                <a:moveTo>
                  <a:pt x="0" y="763727"/>
                </a:moveTo>
                <a:cubicBezTo>
                  <a:pt x="195380" y="809610"/>
                  <a:pt x="390760" y="855493"/>
                  <a:pt x="577259" y="728205"/>
                </a:cubicBezTo>
                <a:cubicBezTo>
                  <a:pt x="763758" y="600917"/>
                  <a:pt x="1118994" y="0"/>
                  <a:pt x="1118994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502618" y="3445651"/>
            <a:ext cx="2531057" cy="938622"/>
          </a:xfrm>
          <a:custGeom>
            <a:avLst/>
            <a:gdLst>
              <a:gd name="connsiteX0" fmla="*/ 0 w 2531057"/>
              <a:gd name="connsiteY0" fmla="*/ 914696 h 938622"/>
              <a:gd name="connsiteX1" fmla="*/ 1207803 w 2531057"/>
              <a:gd name="connsiteY1" fmla="*/ 914696 h 938622"/>
              <a:gd name="connsiteX2" fmla="*/ 2264630 w 2531057"/>
              <a:gd name="connsiteY2" fmla="*/ 666041 h 938622"/>
              <a:gd name="connsiteX3" fmla="*/ 2531057 w 2531057"/>
              <a:gd name="connsiteY3" fmla="*/ 0 h 93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057" h="938622">
                <a:moveTo>
                  <a:pt x="0" y="914696"/>
                </a:moveTo>
                <a:cubicBezTo>
                  <a:pt x="415182" y="935417"/>
                  <a:pt x="830365" y="956138"/>
                  <a:pt x="1207803" y="914696"/>
                </a:cubicBezTo>
                <a:cubicBezTo>
                  <a:pt x="1585241" y="873254"/>
                  <a:pt x="2044088" y="818490"/>
                  <a:pt x="2264630" y="666041"/>
                </a:cubicBezTo>
                <a:cubicBezTo>
                  <a:pt x="2485172" y="513592"/>
                  <a:pt x="2531057" y="0"/>
                  <a:pt x="2531057" y="0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Index is the same for VA and PA!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06875" y="3960733"/>
            <a:ext cx="337475" cy="23232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5163" y="5543999"/>
            <a:ext cx="4915579" cy="132451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if we arrange to make the Index + Block offset the same width as Page offset?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 we can get the cache index from the VA to start the cache read without waiting for the TLB!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736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31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4" name="Elbow Connector 33"/>
          <p:cNvCxnSpPr>
            <a:cxnSpLocks/>
            <a:stCxn id="27" idx="2"/>
            <a:endCxn id="6" idx="1"/>
          </p:cNvCxnSpPr>
          <p:nvPr/>
        </p:nvCxnSpPr>
        <p:spPr>
          <a:xfrm rot="16200000" flipH="1">
            <a:off x="4745622" y="4838132"/>
            <a:ext cx="1011846" cy="4321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82033" y="3802299"/>
            <a:ext cx="337475" cy="39076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91812" y="3802299"/>
            <a:ext cx="315272" cy="3936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1B70603-CCE2-794D-B8D4-E9AA79C93F90}"/>
              </a:ext>
            </a:extLst>
          </p:cNvPr>
          <p:cNvSpPr/>
          <p:nvPr/>
        </p:nvSpPr>
        <p:spPr>
          <a:xfrm flipV="1">
            <a:off x="2132446" y="4548282"/>
            <a:ext cx="3087869" cy="876819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AD14B4-3256-934C-B8B1-B65B4CA66919}"/>
              </a:ext>
            </a:extLst>
          </p:cNvPr>
          <p:cNvSpPr txBox="1"/>
          <p:nvPr/>
        </p:nvSpPr>
        <p:spPr>
          <a:xfrm>
            <a:off x="1902400" y="5061083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5886503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and TLB can start in parallel!</a:t>
            </a:r>
          </a:p>
        </p:txBody>
      </p:sp>
      <p:sp>
        <p:nvSpPr>
          <p:cNvPr id="3" name="Oval 2"/>
          <p:cNvSpPr/>
          <p:nvPr/>
        </p:nvSpPr>
        <p:spPr>
          <a:xfrm>
            <a:off x="435164" y="2772549"/>
            <a:ext cx="896971" cy="6375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0626" y="2829363"/>
            <a:ext cx="719353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TLB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620" y="5298154"/>
            <a:ext cx="1160550" cy="523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/>
          <p:cNvCxnSpPr>
            <a:stCxn id="3" idx="6"/>
            <a:endCxn id="4" idx="1"/>
          </p:cNvCxnSpPr>
          <p:nvPr/>
        </p:nvCxnSpPr>
        <p:spPr>
          <a:xfrm>
            <a:off x="1332135" y="3091339"/>
            <a:ext cx="1678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6628170" y="5560130"/>
            <a:ext cx="9561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0199" y="3320716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812" y="3125334"/>
            <a:ext cx="63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32135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VPN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07084" y="3447077"/>
            <a:ext cx="674949" cy="355222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60522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PFN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5471" y="3605511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Page offset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23047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9799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2946" y="4193062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0420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023047" y="3960733"/>
            <a:ext cx="337475" cy="232329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</p:cNvCxnSpPr>
          <p:nvPr/>
        </p:nvCxnSpPr>
        <p:spPr>
          <a:xfrm>
            <a:off x="3729979" y="3091339"/>
            <a:ext cx="1305492" cy="318790"/>
          </a:xfrm>
          <a:prstGeom prst="bentConnector3">
            <a:avLst>
              <a:gd name="adj1" fmla="val 9898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360522" y="4557164"/>
            <a:ext cx="3223769" cy="620193"/>
          </a:xfrm>
          <a:prstGeom prst="bentConnector3">
            <a:avLst>
              <a:gd name="adj1" fmla="val 1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06875" y="3960733"/>
            <a:ext cx="337475" cy="23232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5163" y="5543999"/>
            <a:ext cx="4915579" cy="132451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if we arrange to make the Index + Block offset the same width as Page offset?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 we can get the cache index from the VA to start the cache read without waiting for the TLB!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68736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Index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2319" y="4195937"/>
            <a:ext cx="674949" cy="355222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Block offset</a:t>
            </a:r>
          </a:p>
        </p:txBody>
      </p:sp>
      <p:cxnSp>
        <p:nvCxnSpPr>
          <p:cNvPr id="34" name="Elbow Connector 33"/>
          <p:cNvCxnSpPr>
            <a:stCxn id="32" idx="2"/>
            <a:endCxn id="6" idx="1"/>
          </p:cNvCxnSpPr>
          <p:nvPr/>
        </p:nvCxnSpPr>
        <p:spPr>
          <a:xfrm rot="16200000" flipH="1">
            <a:off x="3241747" y="3334256"/>
            <a:ext cx="1008971" cy="34427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329094" y="2242586"/>
            <a:ext cx="3087869" cy="1336273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446688" y="1944839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682033" y="3802299"/>
            <a:ext cx="337475" cy="390763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691812" y="3802299"/>
            <a:ext cx="315272" cy="3936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8170" y="5522476"/>
            <a:ext cx="603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84291" y="4955343"/>
            <a:ext cx="621664" cy="866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=?</a:t>
            </a:r>
          </a:p>
        </p:txBody>
      </p:sp>
      <p:cxnSp>
        <p:nvCxnSpPr>
          <p:cNvPr id="43" name="Straight Arrow Connector 42"/>
          <p:cNvCxnSpPr>
            <a:stCxn id="41" idx="3"/>
          </p:cNvCxnSpPr>
          <p:nvPr/>
        </p:nvCxnSpPr>
        <p:spPr>
          <a:xfrm flipV="1">
            <a:off x="8205955" y="5381610"/>
            <a:ext cx="284188" cy="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26161" y="5406241"/>
            <a:ext cx="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Hit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BB2BFDF-DE16-D64C-929F-F7B424B8938A}"/>
              </a:ext>
            </a:extLst>
          </p:cNvPr>
          <p:cNvSpPr/>
          <p:nvPr/>
        </p:nvSpPr>
        <p:spPr>
          <a:xfrm flipV="1">
            <a:off x="2132446" y="4548282"/>
            <a:ext cx="3087869" cy="876819"/>
          </a:xfrm>
          <a:custGeom>
            <a:avLst/>
            <a:gdLst>
              <a:gd name="connsiteX0" fmla="*/ 33226 w 3087869"/>
              <a:gd name="connsiteY0" fmla="*/ 1185304 h 1336273"/>
              <a:gd name="connsiteX1" fmla="*/ 15464 w 3087869"/>
              <a:gd name="connsiteY1" fmla="*/ 403816 h 1336273"/>
              <a:gd name="connsiteX2" fmla="*/ 228606 w 3087869"/>
              <a:gd name="connsiteY2" fmla="*/ 48594 h 1336273"/>
              <a:gd name="connsiteX3" fmla="*/ 1374243 w 3087869"/>
              <a:gd name="connsiteY3" fmla="*/ 4192 h 1336273"/>
              <a:gd name="connsiteX4" fmla="*/ 2635331 w 3087869"/>
              <a:gd name="connsiteY4" fmla="*/ 57475 h 1336273"/>
              <a:gd name="connsiteX5" fmla="*/ 3061614 w 3087869"/>
              <a:gd name="connsiteY5" fmla="*/ 199564 h 1336273"/>
              <a:gd name="connsiteX6" fmla="*/ 3043852 w 3087869"/>
              <a:gd name="connsiteY6" fmla="*/ 1336273 h 133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869" h="1336273">
                <a:moveTo>
                  <a:pt x="33226" y="1185304"/>
                </a:moveTo>
                <a:cubicBezTo>
                  <a:pt x="8063" y="889285"/>
                  <a:pt x="-17099" y="593267"/>
                  <a:pt x="15464" y="403816"/>
                </a:cubicBezTo>
                <a:cubicBezTo>
                  <a:pt x="48027" y="214365"/>
                  <a:pt x="2143" y="115198"/>
                  <a:pt x="228606" y="48594"/>
                </a:cubicBezTo>
                <a:cubicBezTo>
                  <a:pt x="455069" y="-18010"/>
                  <a:pt x="973122" y="2712"/>
                  <a:pt x="1374243" y="4192"/>
                </a:cubicBezTo>
                <a:cubicBezTo>
                  <a:pt x="1775364" y="5672"/>
                  <a:pt x="2354103" y="24913"/>
                  <a:pt x="2635331" y="57475"/>
                </a:cubicBezTo>
                <a:cubicBezTo>
                  <a:pt x="2916559" y="90037"/>
                  <a:pt x="2993527" y="-13569"/>
                  <a:pt x="3061614" y="199564"/>
                </a:cubicBezTo>
                <a:cubicBezTo>
                  <a:pt x="3129701" y="412697"/>
                  <a:pt x="3043852" y="1336273"/>
                  <a:pt x="3043852" y="1336273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5EACF-82C3-2441-AB0C-CE48B40A5206}"/>
              </a:ext>
            </a:extLst>
          </p:cNvPr>
          <p:cNvSpPr txBox="1"/>
          <p:nvPr/>
        </p:nvSpPr>
        <p:spPr>
          <a:xfrm>
            <a:off x="1902400" y="5061083"/>
            <a:ext cx="27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These are the same</a:t>
            </a:r>
          </a:p>
        </p:txBody>
      </p:sp>
    </p:spTree>
    <p:extLst>
      <p:ext uri="{BB962C8B-B14F-4D97-AF65-F5344CB8AC3E}">
        <p14:creationId xmlns:p14="http://schemas.microsoft.com/office/powerpoint/2010/main" val="392702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7" name="Group 3"/>
          <p:cNvGrpSpPr>
            <a:grpSpLocks/>
          </p:cNvGrpSpPr>
          <p:nvPr/>
        </p:nvGrpSpPr>
        <p:grpSpPr bwMode="auto">
          <a:xfrm>
            <a:off x="2712783" y="1777371"/>
            <a:ext cx="4720864" cy="712650"/>
            <a:chOff x="1555" y="1757"/>
            <a:chExt cx="3053" cy="461"/>
          </a:xfrm>
        </p:grpSpPr>
        <p:sp>
          <p:nvSpPr>
            <p:cNvPr id="44060" name="Rectangle 4"/>
            <p:cNvSpPr>
              <a:spLocks noChangeArrowheads="1"/>
            </p:cNvSpPr>
            <p:nvPr/>
          </p:nvSpPr>
          <p:spPr bwMode="auto">
            <a:xfrm>
              <a:off x="1555" y="1757"/>
              <a:ext cx="3053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5"/>
            <p:cNvSpPr>
              <a:spLocks noChangeShapeType="1"/>
            </p:cNvSpPr>
            <p:nvPr/>
          </p:nvSpPr>
          <p:spPr bwMode="auto">
            <a:xfrm>
              <a:off x="2938" y="1757"/>
              <a:ext cx="0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Text Box 6"/>
            <p:cNvSpPr txBox="1">
              <a:spLocks noChangeArrowheads="1"/>
            </p:cNvSpPr>
            <p:nvPr/>
          </p:nvSpPr>
          <p:spPr bwMode="auto">
            <a:xfrm>
              <a:off x="3331" y="1871"/>
              <a:ext cx="92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Page offset       </a:t>
              </a:r>
            </a:p>
          </p:txBody>
        </p:sp>
        <p:sp>
          <p:nvSpPr>
            <p:cNvPr id="44063" name="Text Box 7"/>
            <p:cNvSpPr txBox="1">
              <a:spLocks noChangeArrowheads="1"/>
            </p:cNvSpPr>
            <p:nvPr/>
          </p:nvSpPr>
          <p:spPr bwMode="auto">
            <a:xfrm>
              <a:off x="2027" y="1872"/>
              <a:ext cx="435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1" dirty="0"/>
                <a:t>VPN    </a:t>
              </a:r>
            </a:p>
          </p:txBody>
        </p:sp>
      </p:grp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2712783" y="3624697"/>
            <a:ext cx="2138538" cy="9027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9"/>
          <p:cNvSpPr txBox="1">
            <a:spLocks noChangeArrowheads="1"/>
          </p:cNvSpPr>
          <p:nvPr/>
        </p:nvSpPr>
        <p:spPr bwMode="auto">
          <a:xfrm>
            <a:off x="3504491" y="3927689"/>
            <a:ext cx="533475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TLB  </a:t>
            </a:r>
          </a:p>
        </p:txBody>
      </p:sp>
      <p:sp>
        <p:nvSpPr>
          <p:cNvPr id="44040" name="Line 10"/>
          <p:cNvSpPr>
            <a:spLocks noChangeShapeType="1"/>
          </p:cNvSpPr>
          <p:nvPr/>
        </p:nvSpPr>
        <p:spPr bwMode="auto">
          <a:xfrm>
            <a:off x="3772001" y="2490021"/>
            <a:ext cx="12370" cy="1134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6283198" y="3241319"/>
            <a:ext cx="1818453" cy="1286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6846052" y="3783923"/>
            <a:ext cx="723670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  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5862603" y="3932327"/>
            <a:ext cx="4205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 flipV="1">
            <a:off x="5862603" y="2490021"/>
            <a:ext cx="0" cy="1442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6787293" y="4527491"/>
            <a:ext cx="0" cy="865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6"/>
          <p:cNvSpPr>
            <a:spLocks noChangeShapeType="1"/>
          </p:cNvSpPr>
          <p:nvPr/>
        </p:nvSpPr>
        <p:spPr bwMode="auto">
          <a:xfrm>
            <a:off x="7628482" y="4527491"/>
            <a:ext cx="0" cy="865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Rectangle 17"/>
          <p:cNvSpPr>
            <a:spLocks noChangeArrowheads="1"/>
          </p:cNvSpPr>
          <p:nvPr/>
        </p:nvSpPr>
        <p:spPr bwMode="auto">
          <a:xfrm>
            <a:off x="5318305" y="5640524"/>
            <a:ext cx="964893" cy="655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8"/>
          <p:cNvSpPr txBox="1">
            <a:spLocks noChangeArrowheads="1"/>
          </p:cNvSpPr>
          <p:nvPr/>
        </p:nvSpPr>
        <p:spPr bwMode="auto">
          <a:xfrm>
            <a:off x="5616741" y="5824483"/>
            <a:ext cx="398946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=?  </a:t>
            </a:r>
          </a:p>
        </p:txBody>
      </p:sp>
      <p:sp>
        <p:nvSpPr>
          <p:cNvPr id="44049" name="Line 19"/>
          <p:cNvSpPr>
            <a:spLocks noChangeShapeType="1"/>
          </p:cNvSpPr>
          <p:nvPr/>
        </p:nvSpPr>
        <p:spPr bwMode="auto">
          <a:xfrm>
            <a:off x="3784372" y="4527491"/>
            <a:ext cx="0" cy="865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>
            <a:off x="3784372" y="5393183"/>
            <a:ext cx="16901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21"/>
          <p:cNvSpPr>
            <a:spLocks noChangeShapeType="1"/>
          </p:cNvSpPr>
          <p:nvPr/>
        </p:nvSpPr>
        <p:spPr bwMode="auto">
          <a:xfrm>
            <a:off x="5474481" y="5393183"/>
            <a:ext cx="0" cy="2473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 flipH="1">
            <a:off x="6057438" y="5393183"/>
            <a:ext cx="7298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>
            <a:off x="6057438" y="5393183"/>
            <a:ext cx="0" cy="2473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Text Box 24"/>
          <p:cNvSpPr txBox="1">
            <a:spLocks noChangeArrowheads="1"/>
          </p:cNvSpPr>
          <p:nvPr/>
        </p:nvSpPr>
        <p:spPr bwMode="auto">
          <a:xfrm>
            <a:off x="3915807" y="477328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PFN  </a:t>
            </a:r>
          </a:p>
        </p:txBody>
      </p:sp>
      <p:sp>
        <p:nvSpPr>
          <p:cNvPr id="44055" name="Text Box 25"/>
          <p:cNvSpPr txBox="1">
            <a:spLocks noChangeArrowheads="1"/>
          </p:cNvSpPr>
          <p:nvPr/>
        </p:nvSpPr>
        <p:spPr bwMode="auto">
          <a:xfrm>
            <a:off x="6193512" y="4858309"/>
            <a:ext cx="581410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Tag  </a:t>
            </a:r>
          </a:p>
        </p:txBody>
      </p:sp>
      <p:sp>
        <p:nvSpPr>
          <p:cNvPr id="44056" name="Text Box 26"/>
          <p:cNvSpPr txBox="1">
            <a:spLocks noChangeArrowheads="1"/>
          </p:cNvSpPr>
          <p:nvPr/>
        </p:nvSpPr>
        <p:spPr bwMode="auto">
          <a:xfrm>
            <a:off x="7702705" y="4858309"/>
            <a:ext cx="649447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Data  </a:t>
            </a:r>
          </a:p>
        </p:txBody>
      </p:sp>
      <p:sp>
        <p:nvSpPr>
          <p:cNvPr id="44057" name="Line 27"/>
          <p:cNvSpPr>
            <a:spLocks noChangeShapeType="1"/>
          </p:cNvSpPr>
          <p:nvPr/>
        </p:nvSpPr>
        <p:spPr bwMode="auto">
          <a:xfrm>
            <a:off x="5825492" y="6295977"/>
            <a:ext cx="0" cy="4699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Text Box 28"/>
          <p:cNvSpPr txBox="1">
            <a:spLocks noChangeArrowheads="1"/>
          </p:cNvSpPr>
          <p:nvPr/>
        </p:nvSpPr>
        <p:spPr bwMode="auto">
          <a:xfrm>
            <a:off x="5967752" y="6343899"/>
            <a:ext cx="505641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Hit  </a:t>
            </a:r>
          </a:p>
        </p:txBody>
      </p:sp>
      <p:sp>
        <p:nvSpPr>
          <p:cNvPr id="44059" name="Text Box 29"/>
          <p:cNvSpPr txBox="1">
            <a:spLocks noChangeArrowheads="1"/>
          </p:cNvSpPr>
          <p:nvPr/>
        </p:nvSpPr>
        <p:spPr bwMode="auto">
          <a:xfrm>
            <a:off x="5242536" y="2831661"/>
            <a:ext cx="723670" cy="29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Index  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110642" y="2823931"/>
            <a:ext cx="740679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2929"/>
                </a:solidFill>
              </a:rPr>
              <a:t>Virtual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318476" y="4762464"/>
            <a:ext cx="913865" cy="3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rgbClr val="FF2929"/>
                </a:solidFill>
              </a:rPr>
              <a:t>Physical</a:t>
            </a:r>
          </a:p>
        </p:txBody>
      </p:sp>
      <p:sp>
        <p:nvSpPr>
          <p:cNvPr id="4403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Arial" charset="0"/>
                <a:cs typeface="Arial" charset="0"/>
              </a:rPr>
              <a:t>Virtually indexed physically tagged cache</a:t>
            </a:r>
          </a:p>
        </p:txBody>
      </p:sp>
      <p:sp>
        <p:nvSpPr>
          <p:cNvPr id="44036" name="TextBox 30"/>
          <p:cNvSpPr txBox="1">
            <a:spLocks noChangeArrowheads="1"/>
          </p:cNvSpPr>
          <p:nvPr/>
        </p:nvSpPr>
        <p:spPr bwMode="auto">
          <a:xfrm>
            <a:off x="267114" y="1943973"/>
            <a:ext cx="234387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How to get TLB out of the critical path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TLB &amp; cache access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parallel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33" idx="3"/>
            <a:endCxn id="44059" idx="1"/>
          </p:cNvCxnSpPr>
          <p:nvPr/>
        </p:nvCxnSpPr>
        <p:spPr>
          <a:xfrm>
            <a:off x="4851321" y="2977746"/>
            <a:ext cx="391215" cy="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44054" idx="1"/>
          </p:cNvCxnSpPr>
          <p:nvPr/>
        </p:nvCxnSpPr>
        <p:spPr>
          <a:xfrm>
            <a:off x="3232341" y="4916279"/>
            <a:ext cx="683466" cy="10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 virtually indexed physically tagged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81503" y="2102070"/>
            <a:ext cx="7076747" cy="3992563"/>
          </a:xfrm>
        </p:spPr>
        <p:txBody>
          <a:bodyPr/>
          <a:lstStyle/>
          <a:p>
            <a:r>
              <a:rPr lang="en-US" dirty="0"/>
              <a:t>The TLB and cache are accessed in </a:t>
            </a:r>
            <a:r>
              <a:rPr lang="en-US" dirty="0">
                <a:solidFill>
                  <a:srgbClr val="FF2929"/>
                </a:solidFill>
              </a:rPr>
              <a:t>parallel</a:t>
            </a:r>
          </a:p>
          <a:p>
            <a:r>
              <a:rPr lang="en-US" dirty="0"/>
              <a:t>The TLB and cache are accessed </a:t>
            </a:r>
            <a:r>
              <a:rPr lang="en-US" dirty="0">
                <a:solidFill>
                  <a:srgbClr val="FF2929"/>
                </a:solidFill>
              </a:rPr>
              <a:t>sequentially</a:t>
            </a:r>
          </a:p>
          <a:p>
            <a:r>
              <a:rPr lang="en-US" dirty="0"/>
              <a:t>The TLB and cache are accessed at </a:t>
            </a:r>
            <a:r>
              <a:rPr lang="en-US" dirty="0">
                <a:solidFill>
                  <a:srgbClr val="FF2929"/>
                </a:solidFill>
              </a:rPr>
              <a:t>random</a:t>
            </a:r>
          </a:p>
          <a:p>
            <a:r>
              <a:rPr lang="en-US" dirty="0">
                <a:solidFill>
                  <a:schemeClr val="tx1"/>
                </a:solidFill>
              </a:rPr>
              <a:t>None of the above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08439-2858-234D-A954-517C4F060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92359" y="6464019"/>
            <a:ext cx="451943" cy="311150"/>
          </a:xfrm>
        </p:spPr>
        <p:txBody>
          <a:bodyPr/>
          <a:lstStyle/>
          <a:p>
            <a:r>
              <a:rPr lang="en-US" dirty="0"/>
              <a:t>110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045A6BF-7DFC-D44C-9306-C0A333525DD0}"/>
              </a:ext>
            </a:extLst>
          </p:cNvPr>
          <p:cNvSpPr/>
          <p:nvPr/>
        </p:nvSpPr>
        <p:spPr>
          <a:xfrm>
            <a:off x="746235" y="2220310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2712783" y="1777371"/>
            <a:ext cx="5639369" cy="4988553"/>
            <a:chOff x="539" y="381"/>
            <a:chExt cx="3647" cy="3227"/>
          </a:xfrm>
        </p:grpSpPr>
        <p:grpSp>
          <p:nvGrpSpPr>
            <p:cNvPr id="44037" name="Group 3"/>
            <p:cNvGrpSpPr>
              <a:grpSpLocks/>
            </p:cNvGrpSpPr>
            <p:nvPr/>
          </p:nvGrpSpPr>
          <p:grpSpPr bwMode="auto">
            <a:xfrm>
              <a:off x="539" y="381"/>
              <a:ext cx="3053" cy="461"/>
              <a:chOff x="1555" y="1757"/>
              <a:chExt cx="3053" cy="461"/>
            </a:xfrm>
          </p:grpSpPr>
          <p:sp>
            <p:nvSpPr>
              <p:cNvPr id="44060" name="Rectangle 4"/>
              <p:cNvSpPr>
                <a:spLocks noChangeArrowheads="1"/>
              </p:cNvSpPr>
              <p:nvPr/>
            </p:nvSpPr>
            <p:spPr bwMode="auto">
              <a:xfrm>
                <a:off x="1555" y="1757"/>
                <a:ext cx="3053" cy="4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Line 5"/>
              <p:cNvSpPr>
                <a:spLocks noChangeShapeType="1"/>
              </p:cNvSpPr>
              <p:nvPr/>
            </p:nvSpPr>
            <p:spPr bwMode="auto">
              <a:xfrm>
                <a:off x="2938" y="1757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Text Box 6"/>
              <p:cNvSpPr txBox="1">
                <a:spLocks noChangeArrowheads="1"/>
              </p:cNvSpPr>
              <p:nvPr/>
            </p:nvSpPr>
            <p:spPr bwMode="auto">
              <a:xfrm>
                <a:off x="3331" y="1871"/>
                <a:ext cx="924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1" dirty="0"/>
                  <a:t>Page offset       </a:t>
                </a:r>
              </a:p>
            </p:txBody>
          </p:sp>
          <p:sp>
            <p:nvSpPr>
              <p:cNvPr id="44063" name="Text Box 7"/>
              <p:cNvSpPr txBox="1">
                <a:spLocks noChangeArrowheads="1"/>
              </p:cNvSpPr>
              <p:nvPr/>
            </p:nvSpPr>
            <p:spPr bwMode="auto">
              <a:xfrm>
                <a:off x="2027" y="1872"/>
                <a:ext cx="435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1" dirty="0"/>
                  <a:t>VPN    </a:t>
                </a:r>
              </a:p>
            </p:txBody>
          </p:sp>
        </p:grpSp>
        <p:sp>
          <p:nvSpPr>
            <p:cNvPr id="44038" name="Rectangle 8"/>
            <p:cNvSpPr>
              <a:spLocks noChangeArrowheads="1"/>
            </p:cNvSpPr>
            <p:nvPr/>
          </p:nvSpPr>
          <p:spPr bwMode="auto">
            <a:xfrm>
              <a:off x="539" y="1576"/>
              <a:ext cx="1383" cy="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1051" y="1772"/>
              <a:ext cx="34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TLB  </a:t>
              </a: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>
              <a:off x="1224" y="842"/>
              <a:ext cx="8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Rectangle 11"/>
            <p:cNvSpPr>
              <a:spLocks noChangeArrowheads="1"/>
            </p:cNvSpPr>
            <p:nvPr/>
          </p:nvSpPr>
          <p:spPr bwMode="auto">
            <a:xfrm>
              <a:off x="2848" y="1328"/>
              <a:ext cx="1176" cy="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Text Box 12"/>
            <p:cNvSpPr txBox="1">
              <a:spLocks noChangeArrowheads="1"/>
            </p:cNvSpPr>
            <p:nvPr/>
          </p:nvSpPr>
          <p:spPr bwMode="auto">
            <a:xfrm>
              <a:off x="3212" y="1679"/>
              <a:ext cx="46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Cache   </a:t>
              </a:r>
            </a:p>
          </p:txBody>
        </p:sp>
        <p:sp>
          <p:nvSpPr>
            <p:cNvPr id="44043" name="Line 13"/>
            <p:cNvSpPr>
              <a:spLocks noChangeShapeType="1"/>
            </p:cNvSpPr>
            <p:nvPr/>
          </p:nvSpPr>
          <p:spPr bwMode="auto">
            <a:xfrm>
              <a:off x="2576" y="177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4"/>
            <p:cNvSpPr>
              <a:spLocks noChangeShapeType="1"/>
            </p:cNvSpPr>
            <p:nvPr/>
          </p:nvSpPr>
          <p:spPr bwMode="auto">
            <a:xfrm flipV="1">
              <a:off x="2576" y="842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5"/>
            <p:cNvSpPr>
              <a:spLocks noChangeShapeType="1"/>
            </p:cNvSpPr>
            <p:nvPr/>
          </p:nvSpPr>
          <p:spPr bwMode="auto">
            <a:xfrm>
              <a:off x="3174" y="2160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>
              <a:off x="3718" y="2160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Rectangle 17"/>
            <p:cNvSpPr>
              <a:spLocks noChangeArrowheads="1"/>
            </p:cNvSpPr>
            <p:nvPr/>
          </p:nvSpPr>
          <p:spPr bwMode="auto">
            <a:xfrm>
              <a:off x="2224" y="2880"/>
              <a:ext cx="624" cy="4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Text Box 18"/>
            <p:cNvSpPr txBox="1">
              <a:spLocks noChangeArrowheads="1"/>
            </p:cNvSpPr>
            <p:nvPr/>
          </p:nvSpPr>
          <p:spPr bwMode="auto">
            <a:xfrm>
              <a:off x="2417" y="2999"/>
              <a:ext cx="25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=?  </a:t>
              </a:r>
            </a:p>
          </p:txBody>
        </p:sp>
        <p:sp>
          <p:nvSpPr>
            <p:cNvPr id="44049" name="Line 19"/>
            <p:cNvSpPr>
              <a:spLocks noChangeShapeType="1"/>
            </p:cNvSpPr>
            <p:nvPr/>
          </p:nvSpPr>
          <p:spPr bwMode="auto">
            <a:xfrm>
              <a:off x="1232" y="2160"/>
              <a:ext cx="0" cy="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Line 20"/>
            <p:cNvSpPr>
              <a:spLocks noChangeShapeType="1"/>
            </p:cNvSpPr>
            <p:nvPr/>
          </p:nvSpPr>
          <p:spPr bwMode="auto">
            <a:xfrm>
              <a:off x="1232" y="2720"/>
              <a:ext cx="1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21"/>
            <p:cNvSpPr>
              <a:spLocks noChangeShapeType="1"/>
            </p:cNvSpPr>
            <p:nvPr/>
          </p:nvSpPr>
          <p:spPr bwMode="auto">
            <a:xfrm>
              <a:off x="2325" y="272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22"/>
            <p:cNvSpPr>
              <a:spLocks noChangeShapeType="1"/>
            </p:cNvSpPr>
            <p:nvPr/>
          </p:nvSpPr>
          <p:spPr bwMode="auto">
            <a:xfrm flipH="1">
              <a:off x="2702" y="2720"/>
              <a:ext cx="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Line 23"/>
            <p:cNvSpPr>
              <a:spLocks noChangeShapeType="1"/>
            </p:cNvSpPr>
            <p:nvPr/>
          </p:nvSpPr>
          <p:spPr bwMode="auto">
            <a:xfrm>
              <a:off x="2702" y="2720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Text Box 24"/>
            <p:cNvSpPr txBox="1">
              <a:spLocks noChangeArrowheads="1"/>
            </p:cNvSpPr>
            <p:nvPr/>
          </p:nvSpPr>
          <p:spPr bwMode="auto">
            <a:xfrm>
              <a:off x="1317" y="2319"/>
              <a:ext cx="35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PFN  </a:t>
              </a:r>
            </a:p>
          </p:txBody>
        </p:sp>
        <p:sp>
          <p:nvSpPr>
            <p:cNvPr id="44055" name="Text Box 25"/>
            <p:cNvSpPr txBox="1">
              <a:spLocks noChangeArrowheads="1"/>
            </p:cNvSpPr>
            <p:nvPr/>
          </p:nvSpPr>
          <p:spPr bwMode="auto">
            <a:xfrm>
              <a:off x="2790" y="2374"/>
              <a:ext cx="3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Tag  </a:t>
              </a:r>
            </a:p>
          </p:txBody>
        </p:sp>
        <p:sp>
          <p:nvSpPr>
            <p:cNvPr id="44056" name="Text Box 26"/>
            <p:cNvSpPr txBox="1">
              <a:spLocks noChangeArrowheads="1"/>
            </p:cNvSpPr>
            <p:nvPr/>
          </p:nvSpPr>
          <p:spPr bwMode="auto">
            <a:xfrm>
              <a:off x="3766" y="2374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4057" name="Line 27"/>
            <p:cNvSpPr>
              <a:spLocks noChangeShapeType="1"/>
            </p:cNvSpPr>
            <p:nvPr/>
          </p:nvSpPr>
          <p:spPr bwMode="auto">
            <a:xfrm>
              <a:off x="2552" y="330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Text Box 28"/>
            <p:cNvSpPr txBox="1">
              <a:spLocks noChangeArrowheads="1"/>
            </p:cNvSpPr>
            <p:nvPr/>
          </p:nvSpPr>
          <p:spPr bwMode="auto">
            <a:xfrm>
              <a:off x="2644" y="3335"/>
              <a:ext cx="3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Hit  </a:t>
              </a:r>
            </a:p>
          </p:txBody>
        </p:sp>
        <p:sp>
          <p:nvSpPr>
            <p:cNvPr id="44059" name="Text Box 29"/>
            <p:cNvSpPr txBox="1">
              <a:spLocks noChangeArrowheads="1"/>
            </p:cNvSpPr>
            <p:nvPr/>
          </p:nvSpPr>
          <p:spPr bwMode="auto">
            <a:xfrm>
              <a:off x="2175" y="1063"/>
              <a:ext cx="4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Index  </a:t>
              </a:r>
            </a:p>
          </p:txBody>
        </p:sp>
      </p:grpSp>
      <p:sp>
        <p:nvSpPr>
          <p:cNvPr id="44035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cs typeface="Arial" charset="0"/>
              </a:rPr>
              <a:t>Is there a limitation?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193512" y="2557597"/>
            <a:ext cx="2158640" cy="570873"/>
          </a:xfrm>
          <a:prstGeom prst="wedgeRoundRectCallout">
            <a:avLst>
              <a:gd name="adj1" fmla="val -64443"/>
              <a:gd name="adj2" fmla="val 267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Determines the max size of cache</a:t>
            </a:r>
          </a:p>
        </p:txBody>
      </p:sp>
    </p:spTree>
    <p:extLst>
      <p:ext uri="{BB962C8B-B14F-4D97-AF65-F5344CB8AC3E}">
        <p14:creationId xmlns:p14="http://schemas.microsoft.com/office/powerpoint/2010/main" val="7753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Page coloring example</a:t>
            </a:r>
          </a:p>
        </p:txBody>
      </p:sp>
      <p:grpSp>
        <p:nvGrpSpPr>
          <p:cNvPr id="45059" name="Group 5"/>
          <p:cNvGrpSpPr>
            <a:grpSpLocks/>
          </p:cNvGrpSpPr>
          <p:nvPr/>
        </p:nvGrpSpPr>
        <p:grpSpPr bwMode="auto">
          <a:xfrm>
            <a:off x="457200" y="1417638"/>
            <a:ext cx="8181975" cy="4570412"/>
            <a:chOff x="1800" y="8952"/>
            <a:chExt cx="8640" cy="2412"/>
          </a:xfrm>
        </p:grpSpPr>
        <p:sp>
          <p:nvSpPr>
            <p:cNvPr id="45061" name="AutoShape 6"/>
            <p:cNvSpPr>
              <a:spLocks noChangeArrowheads="1"/>
            </p:cNvSpPr>
            <p:nvPr/>
          </p:nvSpPr>
          <p:spPr bwMode="auto">
            <a:xfrm>
              <a:off x="1800" y="8952"/>
              <a:ext cx="8640" cy="2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Rectangle 7"/>
            <p:cNvSpPr>
              <a:spLocks noChangeArrowheads="1"/>
            </p:cNvSpPr>
            <p:nvPr/>
          </p:nvSpPr>
          <p:spPr bwMode="auto">
            <a:xfrm>
              <a:off x="2688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Rectangle 8"/>
            <p:cNvSpPr>
              <a:spLocks noChangeArrowheads="1"/>
            </p:cNvSpPr>
            <p:nvPr/>
          </p:nvSpPr>
          <p:spPr bwMode="auto">
            <a:xfrm>
              <a:off x="2831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Rectangle 9"/>
            <p:cNvSpPr>
              <a:spLocks noChangeArrowheads="1"/>
            </p:cNvSpPr>
            <p:nvPr/>
          </p:nvSpPr>
          <p:spPr bwMode="auto">
            <a:xfrm>
              <a:off x="2974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3118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3260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Rectangle 12"/>
            <p:cNvSpPr>
              <a:spLocks noChangeArrowheads="1"/>
            </p:cNvSpPr>
            <p:nvPr/>
          </p:nvSpPr>
          <p:spPr bwMode="auto">
            <a:xfrm>
              <a:off x="3403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13"/>
            <p:cNvSpPr>
              <a:spLocks noChangeArrowheads="1"/>
            </p:cNvSpPr>
            <p:nvPr/>
          </p:nvSpPr>
          <p:spPr bwMode="auto">
            <a:xfrm>
              <a:off x="3546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14"/>
            <p:cNvSpPr>
              <a:spLocks noChangeArrowheads="1"/>
            </p:cNvSpPr>
            <p:nvPr/>
          </p:nvSpPr>
          <p:spPr bwMode="auto">
            <a:xfrm>
              <a:off x="3690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Rectangle 15"/>
            <p:cNvSpPr>
              <a:spLocks noChangeArrowheads="1"/>
            </p:cNvSpPr>
            <p:nvPr/>
          </p:nvSpPr>
          <p:spPr bwMode="auto">
            <a:xfrm>
              <a:off x="3832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16"/>
            <p:cNvSpPr>
              <a:spLocks noChangeArrowheads="1"/>
            </p:cNvSpPr>
            <p:nvPr/>
          </p:nvSpPr>
          <p:spPr bwMode="auto">
            <a:xfrm>
              <a:off x="3976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17"/>
            <p:cNvSpPr>
              <a:spLocks noChangeArrowheads="1"/>
            </p:cNvSpPr>
            <p:nvPr/>
          </p:nvSpPr>
          <p:spPr bwMode="auto">
            <a:xfrm>
              <a:off x="4118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18"/>
            <p:cNvSpPr>
              <a:spLocks noChangeArrowheads="1"/>
            </p:cNvSpPr>
            <p:nvPr/>
          </p:nvSpPr>
          <p:spPr bwMode="auto">
            <a:xfrm>
              <a:off x="4262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19"/>
            <p:cNvSpPr>
              <a:spLocks noChangeArrowheads="1"/>
            </p:cNvSpPr>
            <p:nvPr/>
          </p:nvSpPr>
          <p:spPr bwMode="auto">
            <a:xfrm>
              <a:off x="4404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Rectangle 20"/>
            <p:cNvSpPr>
              <a:spLocks noChangeArrowheads="1"/>
            </p:cNvSpPr>
            <p:nvPr/>
          </p:nvSpPr>
          <p:spPr bwMode="auto">
            <a:xfrm>
              <a:off x="4547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Rectangle 21"/>
            <p:cNvSpPr>
              <a:spLocks noChangeArrowheads="1"/>
            </p:cNvSpPr>
            <p:nvPr/>
          </p:nvSpPr>
          <p:spPr bwMode="auto">
            <a:xfrm>
              <a:off x="4690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22"/>
            <p:cNvSpPr>
              <a:spLocks noChangeArrowheads="1"/>
            </p:cNvSpPr>
            <p:nvPr/>
          </p:nvSpPr>
          <p:spPr bwMode="auto">
            <a:xfrm>
              <a:off x="4834" y="9984"/>
              <a:ext cx="142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Rectangle 23"/>
            <p:cNvSpPr>
              <a:spLocks noChangeArrowheads="1"/>
            </p:cNvSpPr>
            <p:nvPr/>
          </p:nvSpPr>
          <p:spPr bwMode="auto">
            <a:xfrm>
              <a:off x="4976" y="9984"/>
              <a:ext cx="143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Rectangle 24"/>
            <p:cNvSpPr>
              <a:spLocks noChangeArrowheads="1"/>
            </p:cNvSpPr>
            <p:nvPr/>
          </p:nvSpPr>
          <p:spPr bwMode="auto">
            <a:xfrm>
              <a:off x="5119" y="9984"/>
              <a:ext cx="143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Rectangle 25"/>
            <p:cNvSpPr>
              <a:spLocks noChangeArrowheads="1"/>
            </p:cNvSpPr>
            <p:nvPr/>
          </p:nvSpPr>
          <p:spPr bwMode="auto">
            <a:xfrm>
              <a:off x="5262" y="9984"/>
              <a:ext cx="144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Rectangle 26"/>
            <p:cNvSpPr>
              <a:spLocks noChangeArrowheads="1"/>
            </p:cNvSpPr>
            <p:nvPr/>
          </p:nvSpPr>
          <p:spPr bwMode="auto">
            <a:xfrm>
              <a:off x="5406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Rectangle 27"/>
            <p:cNvSpPr>
              <a:spLocks noChangeArrowheads="1"/>
            </p:cNvSpPr>
            <p:nvPr/>
          </p:nvSpPr>
          <p:spPr bwMode="auto">
            <a:xfrm>
              <a:off x="5548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Rectangle 28"/>
            <p:cNvSpPr>
              <a:spLocks noChangeArrowheads="1"/>
            </p:cNvSpPr>
            <p:nvPr/>
          </p:nvSpPr>
          <p:spPr bwMode="auto">
            <a:xfrm>
              <a:off x="5692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29"/>
            <p:cNvSpPr>
              <a:spLocks noChangeArrowheads="1"/>
            </p:cNvSpPr>
            <p:nvPr/>
          </p:nvSpPr>
          <p:spPr bwMode="auto">
            <a:xfrm>
              <a:off x="5834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Rectangle 30"/>
            <p:cNvSpPr>
              <a:spLocks noChangeArrowheads="1"/>
            </p:cNvSpPr>
            <p:nvPr/>
          </p:nvSpPr>
          <p:spPr bwMode="auto">
            <a:xfrm>
              <a:off x="5978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Rectangle 31"/>
            <p:cNvSpPr>
              <a:spLocks noChangeArrowheads="1"/>
            </p:cNvSpPr>
            <p:nvPr/>
          </p:nvSpPr>
          <p:spPr bwMode="auto">
            <a:xfrm>
              <a:off x="6120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Rectangle 32"/>
            <p:cNvSpPr>
              <a:spLocks noChangeArrowheads="1"/>
            </p:cNvSpPr>
            <p:nvPr/>
          </p:nvSpPr>
          <p:spPr bwMode="auto">
            <a:xfrm>
              <a:off x="6264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Rectangle 33"/>
            <p:cNvSpPr>
              <a:spLocks noChangeArrowheads="1"/>
            </p:cNvSpPr>
            <p:nvPr/>
          </p:nvSpPr>
          <p:spPr bwMode="auto">
            <a:xfrm>
              <a:off x="6406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Rectangle 34"/>
            <p:cNvSpPr>
              <a:spLocks noChangeArrowheads="1"/>
            </p:cNvSpPr>
            <p:nvPr/>
          </p:nvSpPr>
          <p:spPr bwMode="auto">
            <a:xfrm>
              <a:off x="6550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Rectangle 35"/>
            <p:cNvSpPr>
              <a:spLocks noChangeArrowheads="1"/>
            </p:cNvSpPr>
            <p:nvPr/>
          </p:nvSpPr>
          <p:spPr bwMode="auto">
            <a:xfrm>
              <a:off x="6692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36"/>
            <p:cNvSpPr>
              <a:spLocks noChangeArrowheads="1"/>
            </p:cNvSpPr>
            <p:nvPr/>
          </p:nvSpPr>
          <p:spPr bwMode="auto">
            <a:xfrm>
              <a:off x="6835" y="9984"/>
              <a:ext cx="143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6978" y="9984"/>
              <a:ext cx="14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Rectangle 38"/>
            <p:cNvSpPr>
              <a:spLocks noChangeArrowheads="1"/>
            </p:cNvSpPr>
            <p:nvPr/>
          </p:nvSpPr>
          <p:spPr bwMode="auto">
            <a:xfrm>
              <a:off x="7122" y="9984"/>
              <a:ext cx="14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39"/>
            <p:cNvSpPr>
              <a:spLocks noChangeArrowheads="1"/>
            </p:cNvSpPr>
            <p:nvPr/>
          </p:nvSpPr>
          <p:spPr bwMode="auto">
            <a:xfrm>
              <a:off x="2688" y="9516"/>
              <a:ext cx="271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1000"/>
                <a:t>VPN/PFN 19 bits</a:t>
              </a:r>
              <a:endParaRPr lang="en-US"/>
            </a:p>
          </p:txBody>
        </p:sp>
        <p:sp>
          <p:nvSpPr>
            <p:cNvPr id="45095" name="Rectangle 40"/>
            <p:cNvSpPr>
              <a:spLocks noChangeArrowheads="1"/>
            </p:cNvSpPr>
            <p:nvPr/>
          </p:nvSpPr>
          <p:spPr bwMode="auto">
            <a:xfrm>
              <a:off x="5406" y="9516"/>
              <a:ext cx="185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900"/>
                <a:t>Page Offset 13 bits</a:t>
              </a:r>
              <a:endParaRPr lang="en-US"/>
            </a:p>
          </p:txBody>
        </p:sp>
        <p:sp>
          <p:nvSpPr>
            <p:cNvPr id="45096" name="Rectangle 41"/>
            <p:cNvSpPr>
              <a:spLocks noChangeArrowheads="1"/>
            </p:cNvSpPr>
            <p:nvPr/>
          </p:nvSpPr>
          <p:spPr bwMode="auto">
            <a:xfrm>
              <a:off x="2688" y="10320"/>
              <a:ext cx="2146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1000"/>
                <a:t>Tag 15 bits</a:t>
              </a:r>
              <a:endParaRPr lang="en-US"/>
            </a:p>
          </p:txBody>
        </p:sp>
        <p:sp>
          <p:nvSpPr>
            <p:cNvPr id="45097" name="Rectangle 42"/>
            <p:cNvSpPr>
              <a:spLocks noChangeArrowheads="1"/>
            </p:cNvSpPr>
            <p:nvPr/>
          </p:nvSpPr>
          <p:spPr bwMode="auto">
            <a:xfrm>
              <a:off x="6406" y="10320"/>
              <a:ext cx="858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sz="700"/>
                <a:t>Offset</a:t>
              </a:r>
            </a:p>
            <a:p>
              <a:pPr algn="ctr"/>
              <a:r>
                <a:rPr lang="en-US" sz="700"/>
                <a:t>6 bits</a:t>
              </a:r>
              <a:endParaRPr lang="en-US"/>
            </a:p>
          </p:txBody>
        </p:sp>
        <p:sp>
          <p:nvSpPr>
            <p:cNvPr id="45098" name="Rectangle 43"/>
            <p:cNvSpPr>
              <a:spLocks noChangeArrowheads="1"/>
            </p:cNvSpPr>
            <p:nvPr/>
          </p:nvSpPr>
          <p:spPr bwMode="auto">
            <a:xfrm>
              <a:off x="4834" y="10320"/>
              <a:ext cx="1572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000"/>
                <a:t>Index 11 bits</a:t>
              </a:r>
              <a:endParaRPr lang="en-US"/>
            </a:p>
          </p:txBody>
        </p:sp>
        <p:sp>
          <p:nvSpPr>
            <p:cNvPr id="45099" name="Line 44"/>
            <p:cNvSpPr>
              <a:spLocks noChangeShapeType="1"/>
            </p:cNvSpPr>
            <p:nvPr/>
          </p:nvSpPr>
          <p:spPr bwMode="auto">
            <a:xfrm flipH="1">
              <a:off x="5406" y="10152"/>
              <a:ext cx="22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Text Box 45"/>
            <p:cNvSpPr txBox="1">
              <a:spLocks noChangeArrowheads="1"/>
            </p:cNvSpPr>
            <p:nvPr/>
          </p:nvSpPr>
          <p:spPr bwMode="auto">
            <a:xfrm>
              <a:off x="7608" y="9564"/>
              <a:ext cx="1980" cy="11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100"/>
                <a:t>These 4 bits must remain unchanged through VPN to PFN translation</a:t>
              </a:r>
              <a:endParaRPr lang="en-US"/>
            </a:p>
          </p:txBody>
        </p:sp>
      </p:grpSp>
      <p:sp>
        <p:nvSpPr>
          <p:cNvPr id="45060" name="TextBox 43"/>
          <p:cNvSpPr txBox="1">
            <a:spLocks noChangeArrowheads="1"/>
          </p:cNvSpPr>
          <p:nvPr/>
        </p:nvSpPr>
        <p:spPr bwMode="auto">
          <a:xfrm>
            <a:off x="1509713" y="5622925"/>
            <a:ext cx="5569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Work out Example 10 on your own and </a:t>
            </a:r>
          </a:p>
          <a:p>
            <a:pPr eaLnBrk="1" hangingPunct="1"/>
            <a:r>
              <a:rPr lang="en-US" sz="2400" dirty="0"/>
              <a:t>check the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8125" y="1838273"/>
            <a:ext cx="640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OS guarantees some bits of VPN will remain unchanged</a:t>
            </a:r>
          </a:p>
        </p:txBody>
      </p:sp>
      <p:sp>
        <p:nvSpPr>
          <p:cNvPr id="3" name="Oval 2"/>
          <p:cNvSpPr/>
          <p:nvPr/>
        </p:nvSpPr>
        <p:spPr>
          <a:xfrm>
            <a:off x="3167352" y="3188115"/>
            <a:ext cx="948881" cy="1012382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142876" y="4941013"/>
            <a:ext cx="2038233" cy="726317"/>
          </a:xfrm>
          <a:prstGeom prst="wedgeRoundRectCallout">
            <a:avLst>
              <a:gd name="adj1" fmla="val -48718"/>
              <a:gd name="adj2" fmla="val -14413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Bigger index </a:t>
            </a:r>
            <a:r>
              <a:rPr lang="en-US" dirty="0">
                <a:sym typeface="Wingdings"/>
              </a:rPr>
              <a:t> Larger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20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7CDB-1002-0044-A8DD-8F487972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coloring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C37B-BFFE-5C40-A0B0-64CB3AA8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2" y="1839310"/>
            <a:ext cx="8198070" cy="48557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 the low bits of the VPN and PFN to be identical (4 low order bits in this example) </a:t>
            </a:r>
          </a:p>
          <a:p>
            <a:pPr lvl="1"/>
            <a:r>
              <a:rPr lang="en-US" dirty="0"/>
              <a:t>This allows the use of these bits as part of either the virtual or physical address, just like we use the offset</a:t>
            </a:r>
          </a:p>
          <a:p>
            <a:r>
              <a:rPr lang="en-US" dirty="0"/>
              <a:t>What does that impact?</a:t>
            </a:r>
          </a:p>
          <a:p>
            <a:pPr lvl="1"/>
            <a:r>
              <a:rPr lang="en-US" dirty="0"/>
              <a:t>A virtual page can only occupy a subset of page frames in which the low bits of the VPN match the low bits of the PFN.</a:t>
            </a:r>
          </a:p>
          <a:p>
            <a:pPr lvl="1"/>
            <a:r>
              <a:rPr lang="en-US" dirty="0"/>
              <a:t>We refer to this as </a:t>
            </a:r>
            <a:r>
              <a:rPr lang="en-US" b="1" dirty="0"/>
              <a:t>page coloring </a:t>
            </a:r>
            <a:r>
              <a:rPr lang="en-US" dirty="0"/>
              <a:t>which means the page replacement algorithm must keep track of the “color” of the VPNs and PFNs (namely those low bits) to ensure virtual pages are only loaded into like-colored page frames.</a:t>
            </a:r>
            <a:endParaRPr lang="en-US" b="1" dirty="0"/>
          </a:p>
          <a:p>
            <a:pPr lvl="1"/>
            <a:r>
              <a:rPr lang="en-US" dirty="0"/>
              <a:t>It could make it harder to fit a working set into physical memory, but it’s often workable because processes tend to use contiguous pages so the VPNs of the pages are spread evenly among the colors</a:t>
            </a:r>
          </a:p>
          <a:p>
            <a:pPr lvl="1"/>
            <a:r>
              <a:rPr lang="en-US" dirty="0"/>
              <a:t>In this example using the low 4 bits of the VPN/PFN, we get 16 different “colors” of page/page frame.  So a page with a VPN ending in 0010</a:t>
            </a:r>
            <a:r>
              <a:rPr lang="en-US" baseline="-25000" dirty="0"/>
              <a:t>2</a:t>
            </a:r>
            <a:r>
              <a:rPr lang="en-US" dirty="0"/>
              <a:t> can only be placed in a page frame with a number that ends in 0010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43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914401" y="1731706"/>
            <a:ext cx="6555488" cy="4997706"/>
            <a:chOff x="576" y="202"/>
            <a:chExt cx="4608" cy="3513"/>
          </a:xfrm>
        </p:grpSpPr>
        <p:sp>
          <p:nvSpPr>
            <p:cNvPr id="46084" name="Oval 3"/>
            <p:cNvSpPr>
              <a:spLocks noChangeAspect="1" noChangeArrowheads="1"/>
            </p:cNvSpPr>
            <p:nvPr/>
          </p:nvSpPr>
          <p:spPr bwMode="auto">
            <a:xfrm>
              <a:off x="2074" y="202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305" y="52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sp>
          <p:nvSpPr>
            <p:cNvPr id="46086" name="Rectangle 5"/>
            <p:cNvSpPr>
              <a:spLocks noChangeArrowheads="1"/>
            </p:cNvSpPr>
            <p:nvPr/>
          </p:nvSpPr>
          <p:spPr bwMode="auto">
            <a:xfrm>
              <a:off x="3917" y="432"/>
              <a:ext cx="97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3686" y="2966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4001" y="3254"/>
              <a:ext cx="9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Main memory</a:t>
              </a:r>
            </a:p>
            <a:p>
              <a:pPr eaLnBrk="1" hangingPunct="1"/>
              <a:r>
                <a:rPr lang="en-US" sz="1400" b="1" dirty="0"/>
                <a:t>(32 bits wide)  </a:t>
              </a:r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>
              <a:off x="576" y="2275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576" y="2621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6092" name="AutoShape 11"/>
            <p:cNvCxnSpPr>
              <a:cxnSpLocks noChangeShapeType="1"/>
              <a:stCxn id="46084" idx="6"/>
              <a:endCxn id="46086" idx="1"/>
            </p:cNvCxnSpPr>
            <p:nvPr/>
          </p:nvCxnSpPr>
          <p:spPr bwMode="auto">
            <a:xfrm>
              <a:off x="2938" y="634"/>
              <a:ext cx="9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3" name="Line 12"/>
            <p:cNvSpPr>
              <a:spLocks noChangeShapeType="1"/>
            </p:cNvSpPr>
            <p:nvPr/>
          </p:nvSpPr>
          <p:spPr bwMode="auto">
            <a:xfrm>
              <a:off x="2304" y="1008"/>
              <a:ext cx="0" cy="1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Text Box 13"/>
            <p:cNvSpPr txBox="1">
              <a:spLocks noChangeArrowheads="1"/>
            </p:cNvSpPr>
            <p:nvPr/>
          </p:nvSpPr>
          <p:spPr bwMode="auto">
            <a:xfrm>
              <a:off x="1728" y="1447"/>
              <a:ext cx="7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</a:t>
              </a:r>
            </a:p>
          </p:txBody>
        </p:sp>
        <p:sp>
          <p:nvSpPr>
            <p:cNvPr id="46095" name="Line 14"/>
            <p:cNvSpPr>
              <a:spLocks noChangeShapeType="1"/>
            </p:cNvSpPr>
            <p:nvPr/>
          </p:nvSpPr>
          <p:spPr bwMode="auto">
            <a:xfrm>
              <a:off x="4032" y="2275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5"/>
            <p:cNvSpPr>
              <a:spLocks noChangeShapeType="1"/>
            </p:cNvSpPr>
            <p:nvPr/>
          </p:nvSpPr>
          <p:spPr bwMode="auto">
            <a:xfrm>
              <a:off x="4608" y="2621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16"/>
            <p:cNvSpPr txBox="1">
              <a:spLocks noChangeArrowheads="1"/>
            </p:cNvSpPr>
            <p:nvPr/>
          </p:nvSpPr>
          <p:spPr bwMode="auto">
            <a:xfrm>
              <a:off x="633" y="1965"/>
              <a:ext cx="11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 (32 bits)    </a:t>
              </a:r>
            </a:p>
          </p:txBody>
        </p: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635" y="2369"/>
              <a:ext cx="9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(32 bits)    </a:t>
              </a:r>
            </a:p>
          </p:txBody>
        </p:sp>
        <p:sp>
          <p:nvSpPr>
            <p:cNvPr id="46099" name="Line 18"/>
            <p:cNvSpPr>
              <a:spLocks noChangeShapeType="1"/>
            </p:cNvSpPr>
            <p:nvPr/>
          </p:nvSpPr>
          <p:spPr bwMode="auto">
            <a:xfrm>
              <a:off x="2822" y="950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Text Box 19"/>
            <p:cNvSpPr txBox="1">
              <a:spLocks noChangeArrowheads="1"/>
            </p:cNvSpPr>
            <p:nvPr/>
          </p:nvSpPr>
          <p:spPr bwMode="auto">
            <a:xfrm>
              <a:off x="2863" y="1450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6101" name="Line 20"/>
            <p:cNvSpPr>
              <a:spLocks noChangeShapeType="1"/>
            </p:cNvSpPr>
            <p:nvPr/>
          </p:nvSpPr>
          <p:spPr bwMode="auto">
            <a:xfrm>
              <a:off x="2822" y="1872"/>
              <a:ext cx="1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21"/>
            <p:cNvSpPr>
              <a:spLocks noChangeShapeType="1"/>
            </p:cNvSpPr>
            <p:nvPr/>
          </p:nvSpPr>
          <p:spPr bwMode="auto">
            <a:xfrm>
              <a:off x="4435" y="835"/>
              <a:ext cx="0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3" name="Rectangle 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Simple memory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0EAC6-56DD-B442-A8CA-8D8C2546514D}"/>
              </a:ext>
            </a:extLst>
          </p:cNvPr>
          <p:cNvSpPr txBox="1"/>
          <p:nvPr/>
        </p:nvSpPr>
        <p:spPr>
          <a:xfrm>
            <a:off x="536027" y="5402317"/>
            <a:ext cx="447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DRAM &amp; bus access time per word: 78ns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Access time for 4 words: ~300ns</a:t>
            </a: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77BBA723-7582-1542-AF76-98232FEC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972" y="2118519"/>
            <a:ext cx="1583391" cy="52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/>
              <a:t>Cache   </a:t>
            </a:r>
          </a:p>
          <a:p>
            <a:pPr algn="ctr" eaLnBrk="1" hangingPunct="1"/>
            <a:r>
              <a:rPr lang="en-US" sz="1400" b="1" dirty="0"/>
              <a:t>(128 bits blocks)</a:t>
            </a:r>
          </a:p>
        </p:txBody>
      </p:sp>
    </p:spTree>
    <p:extLst>
      <p:ext uri="{BB962C8B-B14F-4D97-AF65-F5344CB8AC3E}">
        <p14:creationId xmlns:p14="http://schemas.microsoft.com/office/powerpoint/2010/main" val="23994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1004887" y="1746716"/>
            <a:ext cx="6614927" cy="5043021"/>
            <a:chOff x="576" y="202"/>
            <a:chExt cx="4608" cy="3513"/>
          </a:xfrm>
        </p:grpSpPr>
        <p:sp>
          <p:nvSpPr>
            <p:cNvPr id="47108" name="Oval 3"/>
            <p:cNvSpPr>
              <a:spLocks noChangeAspect="1" noChangeArrowheads="1"/>
            </p:cNvSpPr>
            <p:nvPr/>
          </p:nvSpPr>
          <p:spPr bwMode="auto">
            <a:xfrm>
              <a:off x="2074" y="202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2305" y="52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3917" y="432"/>
              <a:ext cx="979" cy="4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3861" y="461"/>
              <a:ext cx="110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Cache   </a:t>
              </a:r>
            </a:p>
            <a:p>
              <a:pPr algn="ctr" eaLnBrk="1" hangingPunct="1"/>
              <a:r>
                <a:rPr lang="en-US" sz="1400" b="1" dirty="0"/>
                <a:t>(128 bits blocks)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3686" y="2966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4001" y="3254"/>
              <a:ext cx="1055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Main memory</a:t>
              </a:r>
            </a:p>
            <a:p>
              <a:pPr eaLnBrk="1" hangingPunct="1"/>
              <a:r>
                <a:rPr lang="en-US" sz="1400" b="1" dirty="0"/>
                <a:t>(128 bits wide)  </a:t>
              </a:r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>
              <a:off x="576" y="2275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>
              <a:off x="576" y="2621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47116" name="AutoShape 11"/>
            <p:cNvCxnSpPr>
              <a:cxnSpLocks noChangeShapeType="1"/>
              <a:stCxn id="47108" idx="6"/>
              <a:endCxn id="47110" idx="1"/>
            </p:cNvCxnSpPr>
            <p:nvPr/>
          </p:nvCxnSpPr>
          <p:spPr bwMode="auto">
            <a:xfrm>
              <a:off x="2938" y="634"/>
              <a:ext cx="9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>
              <a:off x="2304" y="1008"/>
              <a:ext cx="0" cy="1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Text Box 13"/>
            <p:cNvSpPr txBox="1">
              <a:spLocks noChangeArrowheads="1"/>
            </p:cNvSpPr>
            <p:nvPr/>
          </p:nvSpPr>
          <p:spPr bwMode="auto">
            <a:xfrm>
              <a:off x="1728" y="1447"/>
              <a:ext cx="7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</a:t>
              </a:r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>
              <a:off x="4032" y="2275"/>
              <a:ext cx="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4608" y="2621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Text Box 16"/>
            <p:cNvSpPr txBox="1">
              <a:spLocks noChangeArrowheads="1"/>
            </p:cNvSpPr>
            <p:nvPr/>
          </p:nvSpPr>
          <p:spPr bwMode="auto">
            <a:xfrm>
              <a:off x="633" y="1965"/>
              <a:ext cx="11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Address (32 bits)    </a:t>
              </a:r>
            </a:p>
          </p:txBody>
        </p:sp>
        <p:sp>
          <p:nvSpPr>
            <p:cNvPr id="47122" name="Text Box 17"/>
            <p:cNvSpPr txBox="1">
              <a:spLocks noChangeArrowheads="1"/>
            </p:cNvSpPr>
            <p:nvPr/>
          </p:nvSpPr>
          <p:spPr bwMode="auto">
            <a:xfrm>
              <a:off x="635" y="2369"/>
              <a:ext cx="100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(128 bits)    </a:t>
              </a:r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822" y="950"/>
              <a:ext cx="0" cy="16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Text Box 19"/>
            <p:cNvSpPr txBox="1">
              <a:spLocks noChangeArrowheads="1"/>
            </p:cNvSpPr>
            <p:nvPr/>
          </p:nvSpPr>
          <p:spPr bwMode="auto">
            <a:xfrm>
              <a:off x="2863" y="1450"/>
              <a:ext cx="4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7125" name="Line 20"/>
            <p:cNvSpPr>
              <a:spLocks noChangeShapeType="1"/>
            </p:cNvSpPr>
            <p:nvPr/>
          </p:nvSpPr>
          <p:spPr bwMode="auto">
            <a:xfrm>
              <a:off x="2822" y="1872"/>
              <a:ext cx="1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1"/>
            <p:cNvSpPr>
              <a:spLocks noChangeShapeType="1"/>
            </p:cNvSpPr>
            <p:nvPr/>
          </p:nvSpPr>
          <p:spPr bwMode="auto">
            <a:xfrm>
              <a:off x="4435" y="835"/>
              <a:ext cx="0" cy="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7" name="Rectangle 2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  <a:cs typeface="Arial" charset="0"/>
              </a:rPr>
              <a:t>Memory system matching cache </a:t>
            </a:r>
            <a:r>
              <a:rPr lang="en-US" sz="4000" dirty="0" err="1">
                <a:latin typeface="Arial" charset="0"/>
                <a:cs typeface="Arial" charset="0"/>
              </a:rPr>
              <a:t>blocksize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131903-2A39-F641-8B7F-6AA2966238DF}"/>
              </a:ext>
            </a:extLst>
          </p:cNvPr>
          <p:cNvSpPr txBox="1"/>
          <p:nvPr/>
        </p:nvSpPr>
        <p:spPr>
          <a:xfrm>
            <a:off x="536027" y="5402317"/>
            <a:ext cx="4475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DRAM &amp; bus access time per block: 78ns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Access time for 4 words: 78ns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Downside:  128 bit busses</a:t>
            </a:r>
          </a:p>
        </p:txBody>
      </p:sp>
    </p:spTree>
    <p:extLst>
      <p:ext uri="{BB962C8B-B14F-4D97-AF65-F5344CB8AC3E}">
        <p14:creationId xmlns:p14="http://schemas.microsoft.com/office/powerpoint/2010/main" val="4059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639671" y="1751686"/>
            <a:ext cx="6794023" cy="5056915"/>
            <a:chOff x="304" y="192"/>
            <a:chExt cx="5104" cy="3799"/>
          </a:xfrm>
        </p:grpSpPr>
        <p:sp>
          <p:nvSpPr>
            <p:cNvPr id="48132" name="Oval 3"/>
            <p:cNvSpPr>
              <a:spLocks noChangeAspect="1" noChangeArrowheads="1"/>
            </p:cNvSpPr>
            <p:nvPr/>
          </p:nvSpPr>
          <p:spPr bwMode="auto">
            <a:xfrm>
              <a:off x="641" y="1834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33" name="Text Box 4"/>
            <p:cNvSpPr txBox="1">
              <a:spLocks noChangeArrowheads="1"/>
            </p:cNvSpPr>
            <p:nvPr/>
          </p:nvSpPr>
          <p:spPr bwMode="auto">
            <a:xfrm>
              <a:off x="872" y="2160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CPU </a:t>
              </a:r>
            </a:p>
          </p:txBody>
        </p:sp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2958" y="397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35" name="Text Box 6"/>
            <p:cNvSpPr txBox="1">
              <a:spLocks noChangeArrowheads="1"/>
            </p:cNvSpPr>
            <p:nvPr/>
          </p:nvSpPr>
          <p:spPr bwMode="auto">
            <a:xfrm>
              <a:off x="3145" y="685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Bank M0</a:t>
              </a:r>
            </a:p>
            <a:p>
              <a:pPr eaLnBrk="1" hangingPunct="1"/>
              <a:r>
                <a:rPr lang="en-US" sz="1400" b="1"/>
                <a:t>(32 bits wide)      </a:t>
              </a:r>
            </a:p>
          </p:txBody>
        </p:sp>
        <p:sp>
          <p:nvSpPr>
            <p:cNvPr id="48136" name="Text Box 7"/>
            <p:cNvSpPr txBox="1">
              <a:spLocks noChangeArrowheads="1"/>
            </p:cNvSpPr>
            <p:nvPr/>
          </p:nvSpPr>
          <p:spPr bwMode="auto">
            <a:xfrm>
              <a:off x="1632" y="1853"/>
              <a:ext cx="74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Block </a:t>
              </a:r>
            </a:p>
            <a:p>
              <a:pPr eaLnBrk="1" hangingPunct="1"/>
              <a:r>
                <a:rPr lang="en-US" sz="1400" b="1"/>
                <a:t>Address</a:t>
              </a: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2966" y="1373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38" name="Text Box 9"/>
            <p:cNvSpPr txBox="1">
              <a:spLocks noChangeArrowheads="1"/>
            </p:cNvSpPr>
            <p:nvPr/>
          </p:nvSpPr>
          <p:spPr bwMode="auto">
            <a:xfrm>
              <a:off x="3153" y="1661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Memory Bank M1</a:t>
              </a:r>
            </a:p>
            <a:p>
              <a:pPr eaLnBrk="1" hangingPunct="1"/>
              <a:r>
                <a:rPr lang="en-US" sz="1400" b="1" dirty="0"/>
                <a:t>(32 bits wide)     </a:t>
              </a:r>
            </a:p>
          </p:txBody>
        </p:sp>
        <p:sp>
          <p:nvSpPr>
            <p:cNvPr id="48139" name="Rectangle 10"/>
            <p:cNvSpPr>
              <a:spLocks noChangeArrowheads="1"/>
            </p:cNvSpPr>
            <p:nvPr/>
          </p:nvSpPr>
          <p:spPr bwMode="auto">
            <a:xfrm>
              <a:off x="2966" y="2266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40" name="Text Box 11"/>
            <p:cNvSpPr txBox="1">
              <a:spLocks noChangeArrowheads="1"/>
            </p:cNvSpPr>
            <p:nvPr/>
          </p:nvSpPr>
          <p:spPr bwMode="auto">
            <a:xfrm>
              <a:off x="3153" y="2554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Bank M2 </a:t>
              </a:r>
            </a:p>
            <a:p>
              <a:pPr eaLnBrk="1" hangingPunct="1"/>
              <a:r>
                <a:rPr lang="en-US" sz="1400" b="1"/>
                <a:t>(32 bits wide)   </a:t>
              </a:r>
            </a:p>
          </p:txBody>
        </p:sp>
        <p:sp>
          <p:nvSpPr>
            <p:cNvPr id="48141" name="Rectangle 12"/>
            <p:cNvSpPr>
              <a:spLocks noChangeArrowheads="1"/>
            </p:cNvSpPr>
            <p:nvPr/>
          </p:nvSpPr>
          <p:spPr bwMode="auto">
            <a:xfrm>
              <a:off x="2974" y="3242"/>
              <a:ext cx="1440" cy="7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3161" y="3530"/>
              <a:ext cx="1248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Memory Bank M3</a:t>
              </a:r>
            </a:p>
            <a:p>
              <a:pPr eaLnBrk="1" hangingPunct="1"/>
              <a:r>
                <a:rPr lang="en-US" sz="1400" b="1"/>
                <a:t>(32 bits wide)    </a:t>
              </a: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2376" y="775"/>
              <a:ext cx="0" cy="2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4" name="Line 15"/>
            <p:cNvSpPr>
              <a:spLocks noChangeShapeType="1"/>
            </p:cNvSpPr>
            <p:nvPr/>
          </p:nvSpPr>
          <p:spPr bwMode="auto">
            <a:xfrm>
              <a:off x="2376" y="775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5" name="Line 16"/>
            <p:cNvSpPr>
              <a:spLocks noChangeShapeType="1"/>
            </p:cNvSpPr>
            <p:nvPr/>
          </p:nvSpPr>
          <p:spPr bwMode="auto">
            <a:xfrm>
              <a:off x="2376" y="1709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6" name="Line 17"/>
            <p:cNvSpPr>
              <a:spLocks noChangeShapeType="1"/>
            </p:cNvSpPr>
            <p:nvPr/>
          </p:nvSpPr>
          <p:spPr bwMode="auto">
            <a:xfrm>
              <a:off x="2376" y="2554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7" name="Line 18"/>
            <p:cNvSpPr>
              <a:spLocks noChangeShapeType="1"/>
            </p:cNvSpPr>
            <p:nvPr/>
          </p:nvSpPr>
          <p:spPr bwMode="auto">
            <a:xfrm>
              <a:off x="2376" y="3578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8" name="Line 19"/>
            <p:cNvSpPr>
              <a:spLocks noChangeShapeType="1"/>
            </p:cNvSpPr>
            <p:nvPr/>
          </p:nvSpPr>
          <p:spPr bwMode="auto">
            <a:xfrm>
              <a:off x="1505" y="2266"/>
              <a:ext cx="8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49" name="Line 20"/>
            <p:cNvSpPr>
              <a:spLocks noChangeShapeType="1"/>
            </p:cNvSpPr>
            <p:nvPr/>
          </p:nvSpPr>
          <p:spPr bwMode="auto">
            <a:xfrm flipH="1">
              <a:off x="4974" y="775"/>
              <a:ext cx="0" cy="28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0" name="Line 21"/>
            <p:cNvSpPr>
              <a:spLocks noChangeShapeType="1"/>
            </p:cNvSpPr>
            <p:nvPr/>
          </p:nvSpPr>
          <p:spPr bwMode="auto">
            <a:xfrm flipH="1">
              <a:off x="4392" y="775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1" name="Line 22"/>
            <p:cNvSpPr>
              <a:spLocks noChangeShapeType="1"/>
            </p:cNvSpPr>
            <p:nvPr/>
          </p:nvSpPr>
          <p:spPr bwMode="auto">
            <a:xfrm flipH="1">
              <a:off x="4392" y="1709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2" name="Line 23"/>
            <p:cNvSpPr>
              <a:spLocks noChangeShapeType="1"/>
            </p:cNvSpPr>
            <p:nvPr/>
          </p:nvSpPr>
          <p:spPr bwMode="auto">
            <a:xfrm flipH="1">
              <a:off x="4392" y="2554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3" name="Line 24"/>
            <p:cNvSpPr>
              <a:spLocks noChangeShapeType="1"/>
            </p:cNvSpPr>
            <p:nvPr/>
          </p:nvSpPr>
          <p:spPr bwMode="auto">
            <a:xfrm flipH="1">
              <a:off x="4392" y="3578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4" name="Line 25"/>
            <p:cNvSpPr>
              <a:spLocks noChangeShapeType="1"/>
            </p:cNvSpPr>
            <p:nvPr/>
          </p:nvSpPr>
          <p:spPr bwMode="auto">
            <a:xfrm flipV="1">
              <a:off x="1080" y="192"/>
              <a:ext cx="0" cy="1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5" name="Line 26"/>
            <p:cNvSpPr>
              <a:spLocks noChangeShapeType="1"/>
            </p:cNvSpPr>
            <p:nvPr/>
          </p:nvSpPr>
          <p:spPr bwMode="auto">
            <a:xfrm>
              <a:off x="304" y="192"/>
              <a:ext cx="5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6" name="Line 27"/>
            <p:cNvSpPr>
              <a:spLocks noChangeShapeType="1"/>
            </p:cNvSpPr>
            <p:nvPr/>
          </p:nvSpPr>
          <p:spPr bwMode="auto">
            <a:xfrm>
              <a:off x="5408" y="192"/>
              <a:ext cx="0" cy="2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7" name="Line 28"/>
            <p:cNvSpPr>
              <a:spLocks noChangeShapeType="1"/>
            </p:cNvSpPr>
            <p:nvPr/>
          </p:nvSpPr>
          <p:spPr bwMode="auto">
            <a:xfrm flipH="1">
              <a:off x="4974" y="2266"/>
              <a:ext cx="4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58" name="Text Box 29"/>
            <p:cNvSpPr txBox="1">
              <a:spLocks noChangeArrowheads="1"/>
            </p:cNvSpPr>
            <p:nvPr/>
          </p:nvSpPr>
          <p:spPr bwMode="auto">
            <a:xfrm>
              <a:off x="1719" y="260"/>
              <a:ext cx="4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Data  </a:t>
              </a:r>
            </a:p>
          </p:txBody>
        </p:sp>
        <p:sp>
          <p:nvSpPr>
            <p:cNvPr id="48159" name="Text Box 30"/>
            <p:cNvSpPr txBox="1">
              <a:spLocks noChangeArrowheads="1"/>
            </p:cNvSpPr>
            <p:nvPr/>
          </p:nvSpPr>
          <p:spPr bwMode="auto">
            <a:xfrm>
              <a:off x="1575" y="2319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(32 bits)  </a:t>
              </a:r>
            </a:p>
          </p:txBody>
        </p:sp>
        <p:sp>
          <p:nvSpPr>
            <p:cNvPr id="48160" name="Text Box 31"/>
            <p:cNvSpPr txBox="1">
              <a:spLocks noChangeArrowheads="1"/>
            </p:cNvSpPr>
            <p:nvPr/>
          </p:nvSpPr>
          <p:spPr bwMode="auto">
            <a:xfrm>
              <a:off x="1632" y="452"/>
              <a:ext cx="6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(32 bits)  </a:t>
              </a:r>
            </a:p>
          </p:txBody>
        </p:sp>
        <p:sp>
          <p:nvSpPr>
            <p:cNvPr id="48161" name="Rectangle 32"/>
            <p:cNvSpPr>
              <a:spLocks noChangeArrowheads="1"/>
            </p:cNvSpPr>
            <p:nvPr/>
          </p:nvSpPr>
          <p:spPr bwMode="auto">
            <a:xfrm>
              <a:off x="641" y="3354"/>
              <a:ext cx="991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48162" name="Text Box 33"/>
            <p:cNvSpPr txBox="1">
              <a:spLocks noChangeArrowheads="1"/>
            </p:cNvSpPr>
            <p:nvPr/>
          </p:nvSpPr>
          <p:spPr bwMode="auto">
            <a:xfrm>
              <a:off x="872" y="3450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Cache  </a:t>
              </a:r>
            </a:p>
          </p:txBody>
        </p:sp>
        <p:sp>
          <p:nvSpPr>
            <p:cNvPr id="48163" name="Line 34"/>
            <p:cNvSpPr>
              <a:spLocks noChangeShapeType="1"/>
            </p:cNvSpPr>
            <p:nvPr/>
          </p:nvSpPr>
          <p:spPr bwMode="auto">
            <a:xfrm>
              <a:off x="304" y="192"/>
              <a:ext cx="0" cy="3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64" name="Line 35"/>
            <p:cNvSpPr>
              <a:spLocks noChangeShapeType="1"/>
            </p:cNvSpPr>
            <p:nvPr/>
          </p:nvSpPr>
          <p:spPr bwMode="auto">
            <a:xfrm>
              <a:off x="304" y="3530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8165" name="Line 36"/>
            <p:cNvSpPr>
              <a:spLocks noChangeShapeType="1"/>
            </p:cNvSpPr>
            <p:nvPr/>
          </p:nvSpPr>
          <p:spPr bwMode="auto">
            <a:xfrm>
              <a:off x="1080" y="2698"/>
              <a:ext cx="0" cy="6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6512" y="2545488"/>
            <a:ext cx="1433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2929"/>
                </a:solidFill>
              </a:rPr>
              <a:t>All banks receive an address in one </a:t>
            </a:r>
            <a:r>
              <a:rPr lang="en-US" dirty="0" err="1">
                <a:solidFill>
                  <a:srgbClr val="FF2929"/>
                </a:solidFill>
              </a:rPr>
              <a:t>mem</a:t>
            </a:r>
            <a:r>
              <a:rPr lang="en-US" dirty="0">
                <a:solidFill>
                  <a:srgbClr val="FF2929"/>
                </a:solidFill>
              </a:rPr>
              <a:t>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8224" y="5177357"/>
            <a:ext cx="1731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Each bank transfers in successive memory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2846" y="1675298"/>
            <a:ext cx="403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929"/>
                </a:solidFill>
              </a:rPr>
              <a:t>Transfer time &lt;&lt; memory access time</a:t>
            </a:r>
          </a:p>
        </p:txBody>
      </p:sp>
    </p:spTree>
    <p:extLst>
      <p:ext uri="{BB962C8B-B14F-4D97-AF65-F5344CB8AC3E}">
        <p14:creationId xmlns:p14="http://schemas.microsoft.com/office/powerpoint/2010/main" val="31705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put these two ideas together?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  <a:p>
            <a:r>
              <a:rPr lang="en-US" dirty="0"/>
              <a:t>Small &amp; fast or large &amp; slow storage</a:t>
            </a:r>
          </a:p>
          <a:p>
            <a:endParaRPr lang="en-US" dirty="0"/>
          </a:p>
          <a:p>
            <a:r>
              <a:rPr lang="en-US" dirty="0">
                <a:solidFill>
                  <a:srgbClr val="FF2929"/>
                </a:solidFill>
                <a:sym typeface="Wingdings"/>
              </a:rPr>
              <a:t> </a:t>
            </a:r>
            <a:r>
              <a:rPr lang="en-US" dirty="0">
                <a:solidFill>
                  <a:srgbClr val="FF2929"/>
                </a:solidFill>
              </a:rPr>
              <a:t>The concept of “cache” </a:t>
            </a:r>
          </a:p>
          <a:p>
            <a:r>
              <a:rPr lang="en-US" dirty="0"/>
              <a:t>TLB is a special instance of caching “addresses”</a:t>
            </a:r>
          </a:p>
        </p:txBody>
      </p:sp>
    </p:spTree>
    <p:extLst>
      <p:ext uri="{BB962C8B-B14F-4D97-AF65-F5344CB8AC3E}">
        <p14:creationId xmlns:p14="http://schemas.microsoft.com/office/powerpoint/2010/main" val="6342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4-way interleaved memory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DRAM access time: 70 cycles. 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Memory bus cycle time: 5 cycles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Compute the block transfer time for a block size of 4 words.  Assume all 4 words are first retrieved from the DRAM before the data transfer to the CPU.</a:t>
            </a:r>
          </a:p>
        </p:txBody>
      </p:sp>
    </p:spTree>
    <p:extLst>
      <p:ext uri="{BB962C8B-B14F-4D97-AF65-F5344CB8AC3E}">
        <p14:creationId xmlns:p14="http://schemas.microsoft.com/office/powerpoint/2010/main" val="9833707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13" y="2057269"/>
            <a:ext cx="2867748" cy="39925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8000"/>
                </a:solidFill>
              </a:rPr>
              <a:t>Start memory fetches at 0, 5, 10, 15ns</a:t>
            </a:r>
          </a:p>
          <a:p>
            <a:r>
              <a:rPr lang="en-US" dirty="0"/>
              <a:t>Bank 4 memory fetch finishes at 85ns</a:t>
            </a:r>
          </a:p>
          <a:p>
            <a:r>
              <a:rPr lang="en-US" dirty="0">
                <a:solidFill>
                  <a:srgbClr val="3366FF"/>
                </a:solidFill>
              </a:rPr>
              <a:t>Data transfers to CPU/cache occur at 70, 75, 80, 85ns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036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560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084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608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132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56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180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04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228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752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276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800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324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0848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372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896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420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944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46849" y="2057269"/>
            <a:ext cx="0" cy="3369302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99249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51649" y="2057269"/>
            <a:ext cx="0" cy="3369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9686" y="1773870"/>
            <a:ext cx="4261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0   10   20   30    40   50   60    70   80   90  100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08449" y="3265570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60849" y="3686242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4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3649" y="2414142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6049" y="2844898"/>
            <a:ext cx="2133600" cy="346377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36146" y="2414142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307224" y="2057269"/>
            <a:ext cx="0" cy="3369302"/>
          </a:xfrm>
          <a:prstGeom prst="line">
            <a:avLst/>
          </a:prstGeom>
          <a:ln w="6350" cmpd="sng">
            <a:solidFill>
              <a:srgbClr val="BF8B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88546" y="2844898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57285" y="3265570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15514" y="3686242"/>
            <a:ext cx="142421" cy="346377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2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" grpId="0" animBg="1"/>
      <p:bldP spid="6" grpId="0" animBg="1"/>
      <p:bldP spid="33" grpId="0" animBg="1"/>
      <p:bldP spid="40" grpId="0" animBg="1"/>
      <p:bldP spid="41" grpId="0" animBg="1"/>
      <p:bldP spid="4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D00A3-EEA5-134A-B5F6-07E891C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memory is useful because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950E7-6A0C-D345-8E30-47141630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increases the cache block size</a:t>
            </a:r>
          </a:p>
          <a:p>
            <a:r>
              <a:rPr lang="en-US" dirty="0"/>
              <a:t>It reduces the cache block size</a:t>
            </a:r>
          </a:p>
          <a:p>
            <a:r>
              <a:rPr lang="en-US" dirty="0"/>
              <a:t>It allows concurrent fetches of data blocks from memory without requiring wider busses</a:t>
            </a:r>
          </a:p>
          <a:p>
            <a:r>
              <a:rPr lang="en-US" dirty="0"/>
              <a:t>It decreases the size of the cache index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12B2-4BF4-5946-B0BE-881D65B6C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0563" y="6505966"/>
            <a:ext cx="484761" cy="311150"/>
          </a:xfrm>
        </p:spPr>
        <p:txBody>
          <a:bodyPr/>
          <a:lstStyle/>
          <a:p>
            <a:r>
              <a:rPr lang="en-US" dirty="0"/>
              <a:t>120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1A9A61E-606E-3544-B7F3-805D02F4F465}"/>
              </a:ext>
            </a:extLst>
          </p:cNvPr>
          <p:cNvSpPr/>
          <p:nvPr/>
        </p:nvSpPr>
        <p:spPr>
          <a:xfrm>
            <a:off x="767255" y="3134711"/>
            <a:ext cx="672662" cy="2942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23838"/>
            <a:ext cx="697388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462213"/>
            <a:ext cx="21209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337" y="4262661"/>
            <a:ext cx="229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Two-cycle addressing using the same 15 addressing pins: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Present row address and RAS’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366FF"/>
                </a:solidFill>
                <a:latin typeface="Times New Roman"/>
                <a:cs typeface="Times New Roman"/>
              </a:rPr>
              <a:t>Present column address and CAS’</a:t>
            </a:r>
          </a:p>
        </p:txBody>
      </p:sp>
    </p:spTree>
    <p:extLst>
      <p:ext uri="{BB962C8B-B14F-4D97-AF65-F5344CB8AC3E}">
        <p14:creationId xmlns:p14="http://schemas.microsoft.com/office/powerpoint/2010/main" val="11316165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21152"/>
              </p:ext>
            </p:extLst>
          </p:nvPr>
        </p:nvGraphicFramePr>
        <p:xfrm>
          <a:off x="252413" y="2000582"/>
          <a:ext cx="8650287" cy="47052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8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4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Type of Memory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Typical Size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Approximate latency in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CPU clock cycles to read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one word of 4 bytes 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CPU registers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8 to 32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Usually immediate access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(0-1 clock cycles) 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L1 Cache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32 (Kilobyte) KB to 128 KB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L2 Cache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128 KB to 4 Megabyte (MB)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 clock cycles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Main (Physical) Memory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256 MB to 4 Gigabyte (GB)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100 clock cycles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Virtual Memory (on disk)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 GB to 1 Terabyte (TB)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6</a:t>
                      </a:r>
                      <a:r>
                        <a:rPr lang="en-US" sz="2000" dirty="0"/>
                        <a:t> to 10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dirty="0"/>
                        <a:t> clock cycles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(not accounting for the software overhead of handling page faults)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sizes &amp; latencies, ca. 2009</a:t>
            </a:r>
          </a:p>
        </p:txBody>
      </p:sp>
    </p:spTree>
    <p:extLst>
      <p:ext uri="{BB962C8B-B14F-4D97-AF65-F5344CB8AC3E}">
        <p14:creationId xmlns:p14="http://schemas.microsoft.com/office/powerpoint/2010/main" val="778589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6364"/>
              </p:ext>
            </p:extLst>
          </p:nvPr>
        </p:nvGraphicFramePr>
        <p:xfrm>
          <a:off x="252413" y="2000582"/>
          <a:ext cx="8650287" cy="528030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4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4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Type of Memory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Typical Size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Approximate latency in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CPU clock cycles to read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one word of 4 bytes 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CPU registers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8 to 32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Usually immediate access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(0-1 clock cycles) 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L1 Cache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32 KB to 4MB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1-3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L2 Cache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32 KB to 32 MB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~10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L3 Cache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 MB to 768 MB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~30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941433421"/>
                  </a:ext>
                </a:extLst>
              </a:tr>
              <a:tr h="5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Main (Physical) Memory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256 MB to 8 TB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~100 clock cycles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02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Virtual Memory (on disk)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 GB to 8 TB?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6</a:t>
                      </a:r>
                      <a:r>
                        <a:rPr lang="en-US" sz="2000" dirty="0"/>
                        <a:t> to 10</a:t>
                      </a:r>
                      <a:r>
                        <a:rPr lang="en-US" sz="2000" baseline="30000" dirty="0"/>
                        <a:t>7</a:t>
                      </a:r>
                      <a:r>
                        <a:rPr lang="en-US" sz="2000" dirty="0"/>
                        <a:t> clock cycles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(not including the software overhead of handling page faults)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sizes &amp; latencies, ca. 2022</a:t>
            </a:r>
          </a:p>
        </p:txBody>
      </p:sp>
    </p:spTree>
    <p:extLst>
      <p:ext uri="{BB962C8B-B14F-4D97-AF65-F5344CB8AC3E}">
        <p14:creationId xmlns:p14="http://schemas.microsoft.com/office/powerpoint/2010/main" val="4219781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82225"/>
              </p:ext>
            </p:extLst>
          </p:nvPr>
        </p:nvGraphicFramePr>
        <p:xfrm>
          <a:off x="70150" y="1758354"/>
          <a:ext cx="8955087" cy="509964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96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8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4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Category 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Vocabulary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Details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Principle of locality (Section 9.2)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Spatial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Access to contiguous memory locations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Temporal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Reuse of memory locations already accessed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organization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Direct-mapped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One-to-one mapping (Section 9.6)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Fully associative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One-to-any mapping (Section 9.12.1)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Set associative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One-to-many mapping (Section 9.12.2)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reading/writing (Section 9.8)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Read hit/Write hit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location being accessed by the CPU is present in the cache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Read miss/Write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location being accessed by the CPU is not present in the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write policy (Section 9.8)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Write through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CPU writes to cache and memory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Write back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CPU only writes to cache; memory updated on replacement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parameters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Total cache size (S)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Total data size of cache in bytes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Block Size (B)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Size of contiguous data in one data block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Degree of associativity (p)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Number of homes a given memory block can reside in a cache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Number of cache lines (L)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S/pB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access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Time in CPU clock cycles to check hit/miss in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Unit of CPU access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Size of data exchange between CPU and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Unit of memory transfer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Size of data exchange between cache and memory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penalty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Time in CPU clock cycles to handle a cache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address interpretation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Index (n)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 bits, used to look up a particular cache line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6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Block offset (b)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 bits, used to select a specific byte within a block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12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Tag (t)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 – (</a:t>
                      </a:r>
                      <a:r>
                        <a:rPr kumimoji="0" lang="en-US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n+b</a:t>
                      </a: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) bits, where a is number of bits in memory address; used for matching with tag stored in the cache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Chapter 9 terminology </a:t>
            </a:r>
          </a:p>
        </p:txBody>
      </p:sp>
    </p:spTree>
    <p:extLst>
      <p:ext uri="{BB962C8B-B14F-4D97-AF65-F5344CB8AC3E}">
        <p14:creationId xmlns:p14="http://schemas.microsoft.com/office/powerpoint/2010/main" val="28971783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35831"/>
              </p:ext>
            </p:extLst>
          </p:nvPr>
        </p:nvGraphicFramePr>
        <p:xfrm>
          <a:off x="90717" y="1790251"/>
          <a:ext cx="8955087" cy="505547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93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Category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Vocabulary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Details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Cache entry/cache block/cache line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Valid bit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Signifies data block is valid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Dirty bits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For write-back, signifies if the data block is more up to date than memory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Tag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Used for tag matching with memory address for hit/miss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Data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Actual data block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Performance metrics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Hit rate (h)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Percentage of CPU accesses served from the cache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rate (m)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1 – h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Avg. Memory stall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Misses-per-instruction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* miss-penalty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Effective memory access time (</a:t>
                      </a:r>
                      <a:r>
                        <a:rPr kumimoji="0" lang="en-US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EMAT</a:t>
                      </a:r>
                      <a:r>
                        <a:rPr kumimoji="0" lang="en-US" sz="1300" u="none" strike="noStrike" cap="none" normalizeH="0" baseline="-2500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) at level </a:t>
                      </a:r>
                      <a:r>
                        <a:rPr kumimoji="0" lang="en-US" sz="13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EMAT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= </a:t>
                      </a:r>
                      <a:endParaRPr kumimoji="0" lang="en-US" sz="1300" u="none" strike="noStrike" cap="none" normalizeH="0" baseline="0">
                        <a:ln>
                          <a:noFill/>
                        </a:ln>
                        <a:effectLst/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+ m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kumimoji="0" lang="pt-BR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 *   EMAT</a:t>
                      </a:r>
                      <a:r>
                        <a:rPr kumimoji="0" lang="pt-BR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i+1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Effective CPI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CPI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 </a:t>
                      </a: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+ Memory-stalls</a:t>
                      </a:r>
                      <a:r>
                        <a:rPr kumimoji="0" lang="en-US" sz="1300" u="none" strike="noStrike" cap="none" normalizeH="0" baseline="-2500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Avg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Types of misses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Compulsory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location accessed for the first time by CPU 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Conflict miss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incurred due to limited associativity even though the cache is not full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Capacity miss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Miss incurred when the cache is full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Replacement policy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FIFO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First in first out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LRU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Least recently used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Memory technologies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SRAM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Static RAM with each bit realized using a flip flop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Dynamic RAM with each bit realized using a capacitive charge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Main memory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access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read access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cycle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DRAM read and refresh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Bus cycle time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Data transfer time between CPU and memory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Simulated interleaving using DRAM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/>
                          <a:cs typeface="Times New Roman"/>
                        </a:rPr>
                        <a:t>Using page mode bits of DRAM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18143" marR="18143" marT="0" marB="0" horzOverflow="overflow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Chapter 9 terminology </a:t>
            </a:r>
          </a:p>
        </p:txBody>
      </p:sp>
    </p:spTree>
    <p:extLst>
      <p:ext uri="{BB962C8B-B14F-4D97-AF65-F5344CB8AC3E}">
        <p14:creationId xmlns:p14="http://schemas.microsoft.com/office/powerpoint/2010/main" val="41221402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79072</TotalTime>
  <Words>6464</Words>
  <Application>Microsoft Macintosh PowerPoint</Application>
  <PresentationFormat>On-screen Show (4:3)</PresentationFormat>
  <Paragraphs>1916</Paragraphs>
  <Slides>97</Slides>
  <Notes>65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Memory Hierarchy</vt:lpstr>
      <vt:lpstr>Recall: In a paged memory system</vt:lpstr>
      <vt:lpstr>In a paged memory system</vt:lpstr>
      <vt:lpstr>Are we really?</vt:lpstr>
      <vt:lpstr>What happens to the pipeline?</vt:lpstr>
      <vt:lpstr>The register file and TLB… </vt:lpstr>
      <vt:lpstr>What principle makes TLB work?</vt:lpstr>
      <vt:lpstr>The principle is locality</vt:lpstr>
      <vt:lpstr>How do we put these two ideas together?</vt:lpstr>
      <vt:lpstr>The model</vt:lpstr>
      <vt:lpstr>Terminologies</vt:lpstr>
      <vt:lpstr>Current-day memory hierarchy</vt:lpstr>
      <vt:lpstr>Calculating EMAT</vt:lpstr>
      <vt:lpstr>Calculate the EMAT?</vt:lpstr>
      <vt:lpstr>Cache Organizations</vt:lpstr>
      <vt:lpstr>Direct mapped cache</vt:lpstr>
      <vt:lpstr>Types of misses</vt:lpstr>
      <vt:lpstr>Example</vt:lpstr>
      <vt:lpstr>Example</vt:lpstr>
      <vt:lpstr>Example</vt:lpstr>
      <vt:lpstr>Example</vt:lpstr>
      <vt:lpstr>Example</vt:lpstr>
      <vt:lpstr>How do we disambiguate data?</vt:lpstr>
      <vt:lpstr>How do we know data is valid?</vt:lpstr>
      <vt:lpstr>What type of locality affects direct mapped cache performance?</vt:lpstr>
      <vt:lpstr>What does the cache entry contain?</vt:lpstr>
      <vt:lpstr>Hardware</vt:lpstr>
      <vt:lpstr>Hardware</vt:lpstr>
      <vt:lpstr>Interpreting memory addresses</vt:lpstr>
      <vt:lpstr>Index first, tag last?</vt:lpstr>
      <vt:lpstr>Example</vt:lpstr>
      <vt:lpstr>Memory address interpretation when single cache block contains multiple bytes</vt:lpstr>
      <vt:lpstr>A direct-mapped cache</vt:lpstr>
      <vt:lpstr>In a direct-mapped cache with a t-bit tag</vt:lpstr>
      <vt:lpstr>Pipelined processor with caches</vt:lpstr>
      <vt:lpstr>PowerPoint Presentation</vt:lpstr>
      <vt:lpstr>PowerPoint Presentation</vt:lpstr>
      <vt:lpstr>PowerPoint Presentation</vt:lpstr>
      <vt:lpstr>PowerPoint Presentation</vt:lpstr>
      <vt:lpstr>Write-through operation</vt:lpstr>
      <vt:lpstr>Write back cache</vt:lpstr>
      <vt:lpstr>Read miss stalls</vt:lpstr>
      <vt:lpstr>Execution time with caches</vt:lpstr>
      <vt:lpstr>The effective CPI is…</vt:lpstr>
      <vt:lpstr>Example</vt:lpstr>
      <vt:lpstr>Solution</vt:lpstr>
      <vt:lpstr>How to improve cache efficiency </vt:lpstr>
      <vt:lpstr>Exploting Spatial Locality</vt:lpstr>
      <vt:lpstr>Interpreting memory address</vt:lpstr>
      <vt:lpstr>Multi-word cache organization</vt:lpstr>
      <vt:lpstr>Write miss with multiple word cache</vt:lpstr>
      <vt:lpstr>Multiple word cache example</vt:lpstr>
      <vt:lpstr>Implementing a multi word cache</vt:lpstr>
      <vt:lpstr>Increased block size?</vt:lpstr>
      <vt:lpstr>Increased block size?</vt:lpstr>
      <vt:lpstr>Working set considerations</vt:lpstr>
      <vt:lpstr>What would be best?</vt:lpstr>
      <vt:lpstr>Address interpretation in FA cache</vt:lpstr>
      <vt:lpstr>Fully associative cache circuitry</vt:lpstr>
      <vt:lpstr>Cache organizations</vt:lpstr>
      <vt:lpstr>Generalization?</vt:lpstr>
      <vt:lpstr>PowerPoint Presentation</vt:lpstr>
      <vt:lpstr>Synonyms</vt:lpstr>
      <vt:lpstr>PowerPoint Presentation</vt:lpstr>
      <vt:lpstr>PowerPoint Presentation</vt:lpstr>
      <vt:lpstr>Example: 4-way set associative cache</vt:lpstr>
      <vt:lpstr>In a fully associative cache, … </vt:lpstr>
      <vt:lpstr>In a 4-way set associative cache, … </vt:lpstr>
      <vt:lpstr>What about cache replacement policy?</vt:lpstr>
      <vt:lpstr>LRU replacement in a 4-way cache</vt:lpstr>
      <vt:lpstr>What happens on a context switch?</vt:lpstr>
      <vt:lpstr>On a process context switch </vt:lpstr>
      <vt:lpstr>When a page is evicted from a page frame in memory</vt:lpstr>
      <vt:lpstr>Putting cache and VM together</vt:lpstr>
      <vt:lpstr>Adding some speed</vt:lpstr>
      <vt:lpstr>Putting cache and TLB together</vt:lpstr>
      <vt:lpstr>Recall how TLB and Cache work together</vt:lpstr>
      <vt:lpstr>Recall</vt:lpstr>
      <vt:lpstr>Make the cache index the same size as the page offset?</vt:lpstr>
      <vt:lpstr>Now Index is the same for VA and PA!</vt:lpstr>
      <vt:lpstr>Cache and TLB can start in parallel!</vt:lpstr>
      <vt:lpstr>Virtually indexed physically tagged cache</vt:lpstr>
      <vt:lpstr>In a virtually indexed physically tagged cache</vt:lpstr>
      <vt:lpstr>Is there a limitation?</vt:lpstr>
      <vt:lpstr>Page coloring example</vt:lpstr>
      <vt:lpstr>Page coloring impacts</vt:lpstr>
      <vt:lpstr>Simple memory system</vt:lpstr>
      <vt:lpstr>Memory system matching cache blocksize</vt:lpstr>
      <vt:lpstr>Interleaved memory</vt:lpstr>
      <vt:lpstr>Example</vt:lpstr>
      <vt:lpstr>Example solution sketch</vt:lpstr>
      <vt:lpstr>Interleaved memory is useful because</vt:lpstr>
      <vt:lpstr>PowerPoint Presentation</vt:lpstr>
      <vt:lpstr>Relative sizes &amp; latencies, ca. 2009</vt:lpstr>
      <vt:lpstr>Relative sizes &amp; latencies, ca. 2022</vt:lpstr>
      <vt:lpstr>Summary of Chapter 9 terminology </vt:lpstr>
      <vt:lpstr>Summary of Chapter 9 terminology 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Classroom slides - Processor</dc:title>
  <dc:creator> College of Computing</dc:creator>
  <cp:lastModifiedBy>Forsyth, Daniel H</cp:lastModifiedBy>
  <cp:revision>1032</cp:revision>
  <dcterms:created xsi:type="dcterms:W3CDTF">2006-01-17T13:54:25Z</dcterms:created>
  <dcterms:modified xsi:type="dcterms:W3CDTF">2023-10-31T00:37:21Z</dcterms:modified>
</cp:coreProperties>
</file>