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9"/>
  </p:notesMasterIdLst>
  <p:sldIdLst>
    <p:sldId id="257" r:id="rId2"/>
    <p:sldId id="302" r:id="rId3"/>
    <p:sldId id="304" r:id="rId4"/>
    <p:sldId id="259" r:id="rId5"/>
    <p:sldId id="260" r:id="rId6"/>
    <p:sldId id="305" r:id="rId7"/>
    <p:sldId id="306" r:id="rId8"/>
    <p:sldId id="261" r:id="rId9"/>
    <p:sldId id="262" r:id="rId10"/>
    <p:sldId id="307" r:id="rId11"/>
    <p:sldId id="308" r:id="rId12"/>
    <p:sldId id="309" r:id="rId13"/>
    <p:sldId id="263" r:id="rId14"/>
    <p:sldId id="264" r:id="rId15"/>
    <p:sldId id="265" r:id="rId16"/>
    <p:sldId id="310" r:id="rId17"/>
    <p:sldId id="379" r:id="rId18"/>
    <p:sldId id="311" r:id="rId19"/>
    <p:sldId id="266" r:id="rId20"/>
    <p:sldId id="381" r:id="rId21"/>
    <p:sldId id="312" r:id="rId22"/>
    <p:sldId id="313" r:id="rId23"/>
    <p:sldId id="314" r:id="rId24"/>
    <p:sldId id="315" r:id="rId25"/>
    <p:sldId id="316" r:id="rId26"/>
    <p:sldId id="317" r:id="rId27"/>
    <p:sldId id="384" r:id="rId28"/>
    <p:sldId id="383" r:id="rId29"/>
    <p:sldId id="319" r:id="rId30"/>
    <p:sldId id="320" r:id="rId31"/>
    <p:sldId id="321" r:id="rId32"/>
    <p:sldId id="382" r:id="rId33"/>
    <p:sldId id="322" r:id="rId34"/>
    <p:sldId id="272" r:id="rId35"/>
    <p:sldId id="323" r:id="rId36"/>
    <p:sldId id="324" r:id="rId37"/>
    <p:sldId id="325" r:id="rId38"/>
    <p:sldId id="330" r:id="rId39"/>
    <p:sldId id="329" r:id="rId40"/>
    <p:sldId id="327" r:id="rId41"/>
    <p:sldId id="328" r:id="rId42"/>
    <p:sldId id="332" r:id="rId43"/>
    <p:sldId id="337" r:id="rId44"/>
    <p:sldId id="271" r:id="rId45"/>
    <p:sldId id="274" r:id="rId46"/>
    <p:sldId id="275" r:id="rId47"/>
    <p:sldId id="333" r:id="rId48"/>
    <p:sldId id="335" r:id="rId49"/>
    <p:sldId id="336" r:id="rId50"/>
    <p:sldId id="334" r:id="rId51"/>
    <p:sldId id="338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339" r:id="rId63"/>
    <p:sldId id="340" r:id="rId64"/>
    <p:sldId id="341" r:id="rId65"/>
    <p:sldId id="287" r:id="rId66"/>
    <p:sldId id="343" r:id="rId67"/>
    <p:sldId id="342" r:id="rId68"/>
    <p:sldId id="344" r:id="rId69"/>
    <p:sldId id="290" r:id="rId70"/>
    <p:sldId id="291" r:id="rId71"/>
    <p:sldId id="292" r:id="rId72"/>
    <p:sldId id="289" r:id="rId73"/>
    <p:sldId id="293" r:id="rId74"/>
    <p:sldId id="346" r:id="rId75"/>
    <p:sldId id="347" r:id="rId76"/>
    <p:sldId id="348" r:id="rId77"/>
    <p:sldId id="349" r:id="rId78"/>
    <p:sldId id="350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295" r:id="rId91"/>
    <p:sldId id="297" r:id="rId92"/>
    <p:sldId id="385" r:id="rId93"/>
    <p:sldId id="364" r:id="rId94"/>
    <p:sldId id="380" r:id="rId95"/>
    <p:sldId id="365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1429" autoAdjust="0"/>
  </p:normalViewPr>
  <p:slideViewPr>
    <p:cSldViewPr snapToGrid="0" snapToObjects="1">
      <p:cViewPr varScale="1">
        <p:scale>
          <a:sx n="117" d="100"/>
          <a:sy n="117" d="100"/>
        </p:scale>
        <p:origin x="648" y="168"/>
      </p:cViewPr>
      <p:guideLst>
        <p:guide orient="horz" pos="3412"/>
        <p:guide pos="2880"/>
      </p:guideLst>
    </p:cSldViewPr>
  </p:slideViewPr>
  <p:outlineViewPr>
    <p:cViewPr>
      <p:scale>
        <a:sx n="33" d="100"/>
        <a:sy n="33" d="100"/>
      </p:scale>
      <p:origin x="0" y="43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2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0AA15A-58E6-E846-B032-D5E4476CAE8D}" type="datetimeFigureOut">
              <a:rPr lang="en-US"/>
              <a:pPr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F6E6D-52ED-2247-9298-0A8262B2E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ACC735-3805-3642-B898-47B1A0EEBA18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FA26A8-B9D8-7F46-8F29-E84F8D2F2B1B}" type="slidenum">
              <a:rPr lang="en-US"/>
              <a:pPr eaLnBrk="1" hangingPunct="1"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091"/>
            <a:ext cx="5485771" cy="411572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1B64-E441-6347-90A5-D6B30FCDD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CEF0-ED26-C04F-A20F-7222FABB2D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EB19-D124-6B48-9C0E-F83CF10860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605-0656-1D4A-8F1C-8729236DE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8B6F-9337-C74F-A8F1-171ACB2F4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FD2-C04A-F14B-910E-30B8412EBC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702AF-7258-6546-8CC5-43836BAB9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6313" y="6126163"/>
            <a:ext cx="377687" cy="3111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260475" indent="0">
              <a:buFontTx/>
              <a:buNone/>
              <a:defRPr sz="1100"/>
            </a:lvl4pPr>
            <a:lvl5pPr marL="1608137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2AB-C4DE-6F4B-B210-66A5C58B6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E5BC-7422-4A4F-BF95-2A8578D35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925-0172-6D4E-B9B6-4FAEAEDE0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7E4B-B0F4-AC45-9217-40C43077D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8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Parallel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Chapter 12, </a:t>
            </a:r>
            <a:r>
              <a:rPr lang="en-US" dirty="0" err="1">
                <a:latin typeface="Arial" charset="0"/>
                <a:cs typeface="Arial" charset="0"/>
              </a:rPr>
              <a:t>Ramachandran</a:t>
            </a:r>
            <a:r>
              <a:rPr lang="en-US" dirty="0">
                <a:latin typeface="Arial" charset="0"/>
                <a:cs typeface="Arial" charset="0"/>
              </a:rPr>
              <a:t> and Leahy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0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thread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is the same as a process</a:t>
            </a:r>
          </a:p>
          <a:p>
            <a:r>
              <a:rPr lang="mr-IN" dirty="0"/>
              <a:t>…</a:t>
            </a:r>
            <a:r>
              <a:rPr lang="en-US" dirty="0"/>
              <a:t>is usually part of a process</a:t>
            </a:r>
          </a:p>
          <a:p>
            <a:r>
              <a:rPr lang="mr-IN" dirty="0"/>
              <a:t>…</a:t>
            </a:r>
            <a:r>
              <a:rPr lang="en-US" dirty="0"/>
              <a:t>has nothing to do with a process</a:t>
            </a:r>
          </a:p>
          <a:p>
            <a:r>
              <a:rPr lang="mr-IN" dirty="0"/>
              <a:t>…</a:t>
            </a:r>
            <a:r>
              <a:rPr lang="en-US" dirty="0"/>
              <a:t>usually refers to a set of processes</a:t>
            </a:r>
          </a:p>
          <a:p>
            <a:r>
              <a:rPr lang="mr-IN" dirty="0"/>
              <a:t>…</a:t>
            </a:r>
            <a:r>
              <a:rPr lang="en-US" dirty="0"/>
              <a:t>is part of the memory hierarchy</a:t>
            </a:r>
          </a:p>
          <a:p>
            <a:r>
              <a:rPr lang="mr-IN" dirty="0"/>
              <a:t>…</a:t>
            </a:r>
            <a:r>
              <a:rPr lang="en-US" dirty="0"/>
              <a:t>often involves a needle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</a:t>
            </a:r>
            <a:r>
              <a:rPr lang="en-US"/>
              <a:t>of interest:  80,008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94D9BD-A344-6F42-B446-217A47D49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3347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Ensuring that all threads of a process share an address space in an SMP 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303713"/>
          </a:xfrm>
        </p:spPr>
        <p:txBody>
          <a:bodyPr>
            <a:normAutofit/>
          </a:bodyPr>
          <a:lstStyle/>
          <a:p>
            <a:r>
              <a:rPr lang="en-US" dirty="0"/>
              <a:t>Impossible</a:t>
            </a:r>
          </a:p>
          <a:p>
            <a:r>
              <a:rPr lang="en-US" dirty="0"/>
              <a:t>Trivially achieved since the page table resides in shared memory</a:t>
            </a:r>
          </a:p>
          <a:p>
            <a:r>
              <a:rPr lang="en-US" dirty="0"/>
              <a:t>Achieved by careful replication of the page table by the operating system for each thread</a:t>
            </a:r>
          </a:p>
          <a:p>
            <a:r>
              <a:rPr lang="en-US" dirty="0"/>
              <a:t>Achieved by special-purpose hardware that no one has told us about yet</a:t>
            </a:r>
          </a:p>
          <a:p>
            <a:r>
              <a:rPr lang="en-US" dirty="0"/>
              <a:t>What is a thread?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3A5EF2-DF85-D745-827F-477D487DF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025D1E8-28D1-5C4C-A4E7-E1F55CBE5F93}"/>
              </a:ext>
            </a:extLst>
          </p:cNvPr>
          <p:cNvSpPr/>
          <p:nvPr/>
        </p:nvSpPr>
        <p:spPr>
          <a:xfrm>
            <a:off x="740229" y="2590800"/>
            <a:ext cx="729343" cy="2830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Keeping the TLBs consistent in an SMP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responsibility of the programmer</a:t>
            </a:r>
          </a:p>
          <a:p>
            <a:r>
              <a:rPr lang="en-US" dirty="0"/>
              <a:t>Is the responsibility of the hardware</a:t>
            </a:r>
          </a:p>
          <a:p>
            <a:r>
              <a:rPr lang="en-US" dirty="0"/>
              <a:t>Is the responsibility of the operating system</a:t>
            </a:r>
          </a:p>
          <a:p>
            <a:r>
              <a:rPr lang="en-US" dirty="0"/>
              <a:t>Is not possible</a:t>
            </a:r>
          </a:p>
          <a:p>
            <a:r>
              <a:rPr lang="en-US" dirty="0"/>
              <a:t>What is a TLB?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</a:t>
            </a:r>
            <a:r>
              <a:rPr lang="en-US"/>
              <a:t>number is 43,312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7F7E8-7D29-A67B-186A-EE9693568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90</a:t>
            </a:r>
          </a:p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EB8D2BE-32EB-634C-B5D6-C958EBB12389}"/>
              </a:ext>
            </a:extLst>
          </p:cNvPr>
          <p:cNvSpPr/>
          <p:nvPr/>
        </p:nvSpPr>
        <p:spPr>
          <a:xfrm>
            <a:off x="642257" y="3145971"/>
            <a:ext cx="729343" cy="2830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Threads have synchronization atomicity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introduced the TEST-AND-SET instruction</a:t>
            </a:r>
          </a:p>
          <a:p>
            <a:r>
              <a:rPr lang="en-US" dirty="0"/>
              <a:t>It should be easy on a multiprocessor, right?</a:t>
            </a:r>
          </a:p>
          <a:p>
            <a:r>
              <a:rPr lang="en-US" dirty="0"/>
              <a:t>The location we use for synchronization is in shared memory, so no sweat.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could go wrong</a:t>
            </a:r>
            <a:r>
              <a:rPr lang="en-US" dirty="0">
                <a:solidFill>
                  <a:srgbClr val="FF2929"/>
                </a:solidFill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Threads have synchronization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" y="1910210"/>
            <a:ext cx="1742478" cy="4947790"/>
          </a:xfrm>
          <a:ln>
            <a:noFill/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We have memory location L for TEST-AND-SET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Each CPU can access it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But</a:t>
            </a:r>
            <a:r>
              <a:rPr lang="mr-IN" sz="1800" dirty="0">
                <a:solidFill>
                  <a:srgbClr val="008000"/>
                </a:solidFill>
              </a:rPr>
              <a:t>…</a:t>
            </a:r>
            <a:r>
              <a:rPr lang="en-US" sz="1800" dirty="0">
                <a:solidFill>
                  <a:srgbClr val="008000"/>
                </a:solidFill>
              </a:rPr>
              <a:t>what did we forget?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Where are the caches?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2929"/>
                </a:solidFill>
              </a:rPr>
              <a:t>In the CPUs of course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2929"/>
                </a:solidFill>
              </a:rPr>
              <a:t>If L is cached, the cache is wrong!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5319" y="1969122"/>
            <a:ext cx="4148734" cy="1767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400" dirty="0"/>
              <a:t>Shared memory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985233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dirty="0"/>
              <a:t>CPU3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41564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dirty="0"/>
              <a:t>CPU1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13399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dirty="0"/>
              <a:t>CPU2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1641564" y="4472490"/>
            <a:ext cx="581804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59905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721712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870404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721712" y="3736629"/>
            <a:ext cx="0" cy="735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258933" y="2162670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VPN=50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259599" y="2479968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260266" y="2797266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243025" y="2162670"/>
            <a:ext cx="834935" cy="945417"/>
            <a:chOff x="4243441" y="2159274"/>
            <a:chExt cx="834935" cy="945417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243441" y="2159274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244006" y="2476572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244571" y="2793870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12500" y="4514664"/>
            <a:ext cx="472969" cy="574646"/>
            <a:chOff x="2814772" y="2283861"/>
            <a:chExt cx="472969" cy="574646"/>
          </a:xfrm>
        </p:grpSpPr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2892275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2814772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33029" y="4514664"/>
            <a:ext cx="464665" cy="574646"/>
            <a:chOff x="3255570" y="2283861"/>
            <a:chExt cx="464665" cy="574646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324769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3255570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45073" y="4514664"/>
            <a:ext cx="481273" cy="574646"/>
            <a:chOff x="2373973" y="2283861"/>
            <a:chExt cx="481273" cy="574646"/>
          </a:xfrm>
        </p:grpSpPr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2373973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2459780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T1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264077" y="2172191"/>
            <a:ext cx="9852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75559" y="2447430"/>
            <a:ext cx="38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366FF"/>
                </a:solidFill>
              </a:rPr>
              <a:t>L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71081" y="2632096"/>
            <a:ext cx="140447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290831" y="5096682"/>
            <a:ext cx="496865" cy="49478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Cache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473279" y="5096682"/>
            <a:ext cx="496865" cy="49478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Cache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646590" y="5096682"/>
            <a:ext cx="496865" cy="49478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Cache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88846" y="5591468"/>
            <a:ext cx="901985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388846" y="5591469"/>
            <a:ext cx="3084433" cy="118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388846" y="5605173"/>
            <a:ext cx="5257744" cy="242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1" grpId="0" animBg="1"/>
      <p:bldP spid="8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Threads have synchronization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" y="2172191"/>
            <a:ext cx="1620573" cy="413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What ever shall we do?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Fortunately, this one is easy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Bypass the cache for the T&amp;S instruction</a:t>
            </a:r>
          </a:p>
          <a:p>
            <a:pPr marL="0" indent="0">
              <a:buNone/>
            </a:pPr>
            <a:endParaRPr lang="en-US" sz="1800" dirty="0">
              <a:solidFill>
                <a:srgbClr val="FF2929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5319" y="1969122"/>
            <a:ext cx="4148734" cy="1767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400" dirty="0"/>
              <a:t>Shared memory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985233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dirty="0"/>
              <a:t>CPU3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41564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dirty="0"/>
              <a:t>CPU1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13399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dirty="0"/>
              <a:t>CPU2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1641564" y="4472490"/>
            <a:ext cx="581804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59905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721712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870404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721712" y="3736629"/>
            <a:ext cx="0" cy="735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258933" y="2162670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VPN=50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259599" y="2479968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260266" y="2797266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243025" y="2162670"/>
            <a:ext cx="834935" cy="945417"/>
            <a:chOff x="4243441" y="2159274"/>
            <a:chExt cx="834935" cy="945417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243441" y="2159274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244006" y="2476572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244571" y="2793870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12500" y="4514664"/>
            <a:ext cx="472969" cy="574646"/>
            <a:chOff x="2814772" y="2283861"/>
            <a:chExt cx="472969" cy="574646"/>
          </a:xfrm>
        </p:grpSpPr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2892275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2814772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33029" y="4514664"/>
            <a:ext cx="464665" cy="574646"/>
            <a:chOff x="3255570" y="2283861"/>
            <a:chExt cx="464665" cy="574646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324769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3255570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45073" y="4514664"/>
            <a:ext cx="481273" cy="574646"/>
            <a:chOff x="2373973" y="2283861"/>
            <a:chExt cx="481273" cy="574646"/>
          </a:xfrm>
        </p:grpSpPr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2373973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2459780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T1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264077" y="2172191"/>
            <a:ext cx="9852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75559" y="2447430"/>
            <a:ext cx="38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366FF"/>
                </a:solidFill>
              </a:rPr>
              <a:t>L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1471081" y="2632096"/>
            <a:ext cx="140447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290831" y="5096682"/>
            <a:ext cx="496865" cy="49478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Cache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473279" y="5096682"/>
            <a:ext cx="496865" cy="49478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Cache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646590" y="5096682"/>
            <a:ext cx="496865" cy="49478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Cache</a:t>
            </a:r>
          </a:p>
        </p:txBody>
      </p:sp>
    </p:spTree>
    <p:extLst>
      <p:ext uri="{BB962C8B-B14F-4D97-AF65-F5344CB8AC3E}">
        <p14:creationId xmlns:p14="http://schemas.microsoft.com/office/powerpoint/2010/main" val="296720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Threads of the same process share the same PT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Threads have synchronization atomicity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Threads have identical views of memory</a:t>
            </a:r>
          </a:p>
          <a:p>
            <a:pPr marL="803275" lvl="1" indent="-342900">
              <a:buFont typeface="Wingdings" charset="0"/>
              <a:buChar char="è"/>
            </a:pPr>
            <a:r>
              <a:rPr lang="en-US" dirty="0">
                <a:solidFill>
                  <a:srgbClr val="FF2929"/>
                </a:solidFill>
              </a:rPr>
              <a:t>This implies that access to a memory location returns the same value on all CPUs</a:t>
            </a:r>
          </a:p>
          <a:p>
            <a:pPr marL="803275" lvl="1" indent="-342900">
              <a:buFont typeface="Wingdings" charset="0"/>
              <a:buChar char="è"/>
            </a:pPr>
            <a:r>
              <a:rPr lang="en-US" dirty="0">
                <a:solidFill>
                  <a:schemeClr val="tx1"/>
                </a:solidFill>
              </a:rPr>
              <a:t>We'll refer to the method of synchronizing the caches as a </a:t>
            </a:r>
            <a:r>
              <a:rPr lang="en-US" dirty="0">
                <a:solidFill>
                  <a:srgbClr val="FF2929"/>
                </a:solidFill>
              </a:rPr>
              <a:t>cache consistency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FF2929"/>
                </a:solidFill>
              </a:rPr>
              <a:t> cache coherency protocol</a:t>
            </a:r>
          </a:p>
          <a:p>
            <a:pPr marL="917575" lvl="1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Threads have identical views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72" y="1822961"/>
            <a:ext cx="7815888" cy="15300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possible solutions, </a:t>
            </a:r>
            <a:r>
              <a:rPr lang="en-US" dirty="0">
                <a:solidFill>
                  <a:srgbClr val="FF2929"/>
                </a:solidFill>
              </a:rPr>
              <a:t>in hardware</a:t>
            </a:r>
          </a:p>
          <a:p>
            <a:r>
              <a:rPr lang="en-US" dirty="0"/>
              <a:t>Both: Cache becomes active and monitors or </a:t>
            </a:r>
            <a:r>
              <a:rPr lang="en-US" b="1" i="1" dirty="0"/>
              <a:t>snoops</a:t>
            </a:r>
            <a:r>
              <a:rPr lang="en-US" dirty="0"/>
              <a:t> the bus</a:t>
            </a:r>
          </a:p>
          <a:p>
            <a:r>
              <a:rPr lang="en-US" dirty="0"/>
              <a:t>Let’s watch a memory location change value from </a:t>
            </a:r>
            <a:r>
              <a:rPr lang="en-US" dirty="0">
                <a:solidFill>
                  <a:srgbClr val="FF2929"/>
                </a:solidFill>
              </a:rPr>
              <a:t>X</a:t>
            </a:r>
            <a:r>
              <a:rPr lang="en-US" dirty="0"/>
              <a:t> to </a:t>
            </a:r>
            <a:r>
              <a:rPr lang="en-US" dirty="0">
                <a:solidFill>
                  <a:srgbClr val="FF2929"/>
                </a:solidFill>
              </a:rPr>
              <a:t>X'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41318" y="3932117"/>
            <a:ext cx="4149865" cy="2801444"/>
            <a:chOff x="1641564" y="2732537"/>
            <a:chExt cx="6111176" cy="4125463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990003" y="4592207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912500" y="4514664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202228" y="4592207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133029" y="4514664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745073" y="4514664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830880" y="4592207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525319" y="2732537"/>
              <a:ext cx="4148734" cy="10040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sz="1400" dirty="0"/>
                <a:t>Shared memory</a:t>
              </a: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985233" y="5090493"/>
              <a:ext cx="1767507" cy="17675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dirty="0"/>
                <a:t>CPU3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41564" y="5090493"/>
              <a:ext cx="1767507" cy="17675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dirty="0"/>
                <a:t>CPU1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13399" y="5090493"/>
              <a:ext cx="1767507" cy="17675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dirty="0"/>
                <a:t>CPU2</a:t>
              </a: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1641564" y="4472490"/>
              <a:ext cx="5818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2559905" y="4472490"/>
              <a:ext cx="0" cy="6180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4721712" y="4472490"/>
              <a:ext cx="0" cy="6180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6870404" y="4472490"/>
              <a:ext cx="0" cy="6180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721712" y="3736629"/>
              <a:ext cx="0" cy="735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166142" y="5177403"/>
              <a:ext cx="746757" cy="604173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 X-&gt;X'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348591" y="5177403"/>
              <a:ext cx="746757" cy="604173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 X-&gt;</a:t>
              </a:r>
              <a:r>
                <a:rPr lang="en-US" sz="1200" dirty="0" err="1">
                  <a:solidFill>
                    <a:srgbClr val="FF0000"/>
                  </a:solidFill>
                </a:rPr>
                <a:t>inv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521902" y="5177403"/>
              <a:ext cx="746757" cy="604173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 X-&gt;</a:t>
              </a:r>
              <a:r>
                <a:rPr lang="en-US" sz="1200" dirty="0" err="1">
                  <a:solidFill>
                    <a:srgbClr val="FF0000"/>
                  </a:solidFill>
                </a:rPr>
                <a:t>inv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40716" y="3932117"/>
            <a:ext cx="4149865" cy="2801444"/>
            <a:chOff x="1641564" y="2732537"/>
            <a:chExt cx="6111176" cy="4125463"/>
          </a:xfrm>
        </p:grpSpPr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4990003" y="4592207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4912500" y="4514664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7202228" y="4592207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7133029" y="4514664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2745073" y="4514664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2830880" y="4592207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525319" y="2732537"/>
              <a:ext cx="4148734" cy="10040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sz="1400" dirty="0"/>
                <a:t>Shared memory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985233" y="5090493"/>
              <a:ext cx="1767507" cy="17675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dirty="0"/>
                <a:t>CPU3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641564" y="5090493"/>
              <a:ext cx="1767507" cy="17675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dirty="0"/>
                <a:t>CPU1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813399" y="5090493"/>
              <a:ext cx="1767507" cy="17675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0"/>
            <a:lstStyle/>
            <a:p>
              <a:pPr algn="ctr"/>
              <a:r>
                <a:rPr lang="en-US" dirty="0"/>
                <a:t>CPU2</a:t>
              </a: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V="1">
              <a:off x="1641564" y="4472490"/>
              <a:ext cx="5818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559905" y="4472490"/>
              <a:ext cx="0" cy="6180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4721712" y="4472490"/>
              <a:ext cx="0" cy="6180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6870404" y="4472490"/>
              <a:ext cx="0" cy="6180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4721712" y="3736629"/>
              <a:ext cx="0" cy="735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183440" y="5177405"/>
              <a:ext cx="729460" cy="604172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 X-&gt;X'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365888" y="5177405"/>
              <a:ext cx="729460" cy="604172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 X-&gt;X'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539199" y="5177405"/>
              <a:ext cx="729460" cy="604172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 X-&gt;X'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64928" y="3523727"/>
            <a:ext cx="27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Write-invalidate protocol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40840" y="3523727"/>
            <a:ext cx="279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Write-update protocol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7719" y="5765060"/>
            <a:ext cx="338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34402" y="5771278"/>
            <a:ext cx="338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21085" y="5777496"/>
            <a:ext cx="338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86612" y="5774578"/>
            <a:ext cx="338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64158" y="5780796"/>
            <a:ext cx="338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932567" y="5787014"/>
            <a:ext cx="3380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  <p:bldP spid="5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037414"/>
            <a:ext cx="7076747" cy="44768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Page tables in shared memory</a:t>
            </a:r>
          </a:p>
          <a:p>
            <a:pPr lvl="1"/>
            <a:r>
              <a:rPr lang="en-US" dirty="0"/>
              <a:t>Set up by the OS</a:t>
            </a:r>
          </a:p>
          <a:p>
            <a:pPr lvl="1"/>
            <a:r>
              <a:rPr lang="en-US" dirty="0"/>
              <a:t>Used by the hardware</a:t>
            </a:r>
          </a:p>
          <a:p>
            <a:r>
              <a:rPr lang="en-US" dirty="0"/>
              <a:t>TLB consistency in software by the OS</a:t>
            </a:r>
          </a:p>
          <a:p>
            <a:pPr lvl="1"/>
            <a:r>
              <a:rPr lang="en-US" dirty="0"/>
              <a:t>Hardware brings PTE into the TLB from the PT</a:t>
            </a:r>
          </a:p>
          <a:p>
            <a:pPr lvl="1"/>
            <a:r>
              <a:rPr lang="en-US" dirty="0"/>
              <a:t>Page replacement algorithm changes the PT and does the TLB shoot-down</a:t>
            </a:r>
          </a:p>
          <a:p>
            <a:r>
              <a:rPr lang="en-US" dirty="0"/>
              <a:t>Synchronized atomicity</a:t>
            </a:r>
          </a:p>
          <a:p>
            <a:pPr lvl="1"/>
            <a:r>
              <a:rPr lang="en-US" dirty="0"/>
              <a:t>Test-and-set instruction serialized by the shared bus</a:t>
            </a:r>
          </a:p>
          <a:p>
            <a:pPr lvl="1"/>
            <a:r>
              <a:rPr lang="en-US" dirty="0"/>
              <a:t>Atomic read-modify-write transaction</a:t>
            </a:r>
          </a:p>
          <a:p>
            <a:r>
              <a:rPr lang="en-US" dirty="0"/>
              <a:t>Cache consistency in hardware</a:t>
            </a:r>
          </a:p>
          <a:p>
            <a:pPr lvl="1"/>
            <a:r>
              <a:rPr lang="en-US" dirty="0"/>
              <a:t>Invalidation based or update based</a:t>
            </a:r>
          </a:p>
        </p:txBody>
      </p:sp>
    </p:spTree>
    <p:extLst>
      <p:ext uri="{BB962C8B-B14F-4D97-AF65-F5344CB8AC3E}">
        <p14:creationId xmlns:p14="http://schemas.microsoft.com/office/powerpoint/2010/main" val="274496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thread starts its execution 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main()</a:t>
            </a:r>
          </a:p>
          <a:p>
            <a:r>
              <a:rPr lang="en-US" dirty="0"/>
              <a:t>At some top-level procedure that is part of the same program</a:t>
            </a:r>
          </a:p>
          <a:p>
            <a:r>
              <a:rPr lang="en-US" dirty="0"/>
              <a:t>At some top-level procedure that is part of a different program</a:t>
            </a:r>
          </a:p>
          <a:p>
            <a:r>
              <a:rPr lang="en-US" dirty="0"/>
              <a:t>None of the above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EBA3-41F8-C544-9A9B-D625EFD8F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488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thread 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lives forever</a:t>
            </a:r>
          </a:p>
          <a:p>
            <a:r>
              <a:rPr lang="mr-IN" dirty="0"/>
              <a:t>…</a:t>
            </a:r>
            <a:r>
              <a:rPr lang="en-US" dirty="0"/>
              <a:t> terminates </a:t>
            </a:r>
            <a:r>
              <a:rPr lang="en-US" dirty="0">
                <a:solidFill>
                  <a:srgbClr val="FF2929"/>
                </a:solidFill>
              </a:rPr>
              <a:t>ONLY</a:t>
            </a:r>
            <a:r>
              <a:rPr lang="en-US" dirty="0"/>
              <a:t> when the top-level procedure where it started returns</a:t>
            </a:r>
          </a:p>
          <a:p>
            <a:r>
              <a:rPr lang="mr-IN" dirty="0"/>
              <a:t>…</a:t>
            </a:r>
            <a:r>
              <a:rPr lang="en-US" dirty="0"/>
              <a:t> terminates </a:t>
            </a:r>
            <a:r>
              <a:rPr lang="en-US" dirty="0">
                <a:solidFill>
                  <a:srgbClr val="FF2929"/>
                </a:solidFill>
              </a:rPr>
              <a:t>ONLY</a:t>
            </a:r>
            <a:r>
              <a:rPr lang="en-US" dirty="0"/>
              <a:t> when main() terminates</a:t>
            </a:r>
          </a:p>
          <a:p>
            <a:r>
              <a:rPr lang="mr-IN" dirty="0"/>
              <a:t>…</a:t>
            </a:r>
            <a:r>
              <a:rPr lang="en-US" dirty="0"/>
              <a:t> terminates when </a:t>
            </a:r>
            <a:r>
              <a:rPr lang="en-US" dirty="0">
                <a:solidFill>
                  <a:srgbClr val="FF2929"/>
                </a:solidFill>
              </a:rPr>
              <a:t>EITHER </a:t>
            </a:r>
            <a:r>
              <a:rPr lang="en-US" dirty="0"/>
              <a:t>the top-level procedure where it started or main() returns</a:t>
            </a:r>
          </a:p>
          <a:p>
            <a:r>
              <a:rPr lang="mr-IN" dirty="0"/>
              <a:t>…</a:t>
            </a:r>
            <a:r>
              <a:rPr lang="en-US" dirty="0"/>
              <a:t> terminates at the first context switch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C51D0-51EE-0E4C-A31C-06000844A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4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Programming with Threads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678752" y="2162511"/>
            <a:ext cx="7076747" cy="3992563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dirty="0">
                <a:latin typeface="Times New Roman" charset="0"/>
              </a:rPr>
              <a:t>synchronization</a:t>
            </a:r>
          </a:p>
          <a:p>
            <a:pPr lvl="1"/>
            <a:r>
              <a:rPr lang="en-US" dirty="0">
                <a:latin typeface="Times New Roman" charset="0"/>
              </a:rPr>
              <a:t>for coordination of the threads</a:t>
            </a:r>
          </a:p>
          <a:p>
            <a:r>
              <a:rPr lang="en-US" dirty="0">
                <a:latin typeface="Times New Roman" charset="0"/>
              </a:rPr>
              <a:t>communication</a:t>
            </a:r>
          </a:p>
          <a:p>
            <a:pPr lvl="1"/>
            <a:r>
              <a:rPr lang="en-US" dirty="0">
                <a:latin typeface="Times New Roman" charset="0"/>
              </a:rPr>
              <a:t>for inter-thread sharing of data</a:t>
            </a:r>
          </a:p>
          <a:p>
            <a:pPr lvl="1"/>
            <a:r>
              <a:rPr lang="en-US" dirty="0">
                <a:latin typeface="Times New Roman" charset="0"/>
              </a:rPr>
              <a:t>threads can be in different processors</a:t>
            </a:r>
          </a:p>
          <a:p>
            <a:pPr lvl="1"/>
            <a:r>
              <a:rPr lang="en-US" dirty="0">
                <a:latin typeface="Times New Roman" charset="0"/>
              </a:rPr>
              <a:t>how to achieve sharing?</a:t>
            </a:r>
          </a:p>
          <a:p>
            <a:pPr lvl="2"/>
            <a:r>
              <a:rPr lang="en-US" dirty="0">
                <a:solidFill>
                  <a:srgbClr val="CC0000"/>
                </a:solidFill>
                <a:latin typeface="Times New Roman" charset="0"/>
              </a:rPr>
              <a:t>software</a:t>
            </a:r>
            <a:r>
              <a:rPr lang="en-US" dirty="0">
                <a:latin typeface="Times New Roman" charset="0"/>
              </a:rPr>
              <a:t>: accomplished by keeping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all </a:t>
            </a:r>
            <a:r>
              <a:rPr lang="en-US" dirty="0">
                <a:latin typeface="Times New Roman" charset="0"/>
              </a:rPr>
              <a:t>threads in the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same address space</a:t>
            </a:r>
            <a:r>
              <a:rPr lang="en-US" dirty="0">
                <a:latin typeface="Times New Roman" charset="0"/>
              </a:rPr>
              <a:t> by the OS</a:t>
            </a:r>
          </a:p>
          <a:p>
            <a:pPr lvl="2"/>
            <a:r>
              <a:rPr lang="en-US" dirty="0">
                <a:solidFill>
                  <a:srgbClr val="CC0000"/>
                </a:solidFill>
                <a:latin typeface="Times New Roman" charset="0"/>
              </a:rPr>
              <a:t>hardware</a:t>
            </a:r>
            <a:r>
              <a:rPr lang="en-US" dirty="0">
                <a:latin typeface="Times New Roman" charset="0"/>
              </a:rPr>
              <a:t>: accomplished by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hardware shared memory</a:t>
            </a:r>
            <a:r>
              <a:rPr lang="en-US" dirty="0">
                <a:latin typeface="Times New Roman" charset="0"/>
              </a:rPr>
              <a:t> and coherent caches (we will see this later)</a:t>
            </a:r>
          </a:p>
        </p:txBody>
      </p:sp>
      <p:grpSp>
        <p:nvGrpSpPr>
          <p:cNvPr id="7172" name="Group 1028"/>
          <p:cNvGrpSpPr>
            <a:grpSpLocks/>
          </p:cNvGrpSpPr>
          <p:nvPr/>
        </p:nvGrpSpPr>
        <p:grpSpPr bwMode="auto">
          <a:xfrm>
            <a:off x="5600700" y="2528888"/>
            <a:ext cx="3333750" cy="1438275"/>
            <a:chOff x="1222" y="55"/>
            <a:chExt cx="2101" cy="906"/>
          </a:xfrm>
        </p:grpSpPr>
        <p:sp>
          <p:nvSpPr>
            <p:cNvPr id="7173" name="Freeform 1029"/>
            <p:cNvSpPr>
              <a:spLocks noChangeAspect="1"/>
            </p:cNvSpPr>
            <p:nvPr/>
          </p:nvSpPr>
          <p:spPr bwMode="auto">
            <a:xfrm>
              <a:off x="1536" y="373"/>
              <a:ext cx="98" cy="588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3 h 1664"/>
                <a:gd name="T4" fmla="*/ 0 w 277"/>
                <a:gd name="T5" fmla="*/ 6 h 1664"/>
                <a:gd name="T6" fmla="*/ 4 w 277"/>
                <a:gd name="T7" fmla="*/ 9 h 1664"/>
                <a:gd name="T8" fmla="*/ 1 w 277"/>
                <a:gd name="T9" fmla="*/ 12 h 1664"/>
                <a:gd name="T10" fmla="*/ 4 w 277"/>
                <a:gd name="T11" fmla="*/ 14 h 1664"/>
                <a:gd name="T12" fmla="*/ 1 w 277"/>
                <a:gd name="T13" fmla="*/ 16 h 1664"/>
                <a:gd name="T14" fmla="*/ 4 w 277"/>
                <a:gd name="T15" fmla="*/ 18 h 1664"/>
                <a:gd name="T16" fmla="*/ 1 w 277"/>
                <a:gd name="T17" fmla="*/ 22 h 1664"/>
                <a:gd name="T18" fmla="*/ 4 w 277"/>
                <a:gd name="T19" fmla="*/ 24 h 1664"/>
                <a:gd name="T20" fmla="*/ 2 w 277"/>
                <a:gd name="T21" fmla="*/ 2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1030"/>
            <p:cNvSpPr>
              <a:spLocks noChangeAspect="1"/>
            </p:cNvSpPr>
            <p:nvPr/>
          </p:nvSpPr>
          <p:spPr bwMode="auto">
            <a:xfrm>
              <a:off x="2750" y="373"/>
              <a:ext cx="98" cy="588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3 h 1664"/>
                <a:gd name="T4" fmla="*/ 0 w 277"/>
                <a:gd name="T5" fmla="*/ 6 h 1664"/>
                <a:gd name="T6" fmla="*/ 4 w 277"/>
                <a:gd name="T7" fmla="*/ 9 h 1664"/>
                <a:gd name="T8" fmla="*/ 1 w 277"/>
                <a:gd name="T9" fmla="*/ 12 h 1664"/>
                <a:gd name="T10" fmla="*/ 4 w 277"/>
                <a:gd name="T11" fmla="*/ 14 h 1664"/>
                <a:gd name="T12" fmla="*/ 1 w 277"/>
                <a:gd name="T13" fmla="*/ 16 h 1664"/>
                <a:gd name="T14" fmla="*/ 4 w 277"/>
                <a:gd name="T15" fmla="*/ 18 h 1664"/>
                <a:gd name="T16" fmla="*/ 1 w 277"/>
                <a:gd name="T17" fmla="*/ 22 h 1664"/>
                <a:gd name="T18" fmla="*/ 4 w 277"/>
                <a:gd name="T19" fmla="*/ 24 h 1664"/>
                <a:gd name="T20" fmla="*/ 2 w 277"/>
                <a:gd name="T21" fmla="*/ 2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Text Box 1031"/>
            <p:cNvSpPr txBox="1">
              <a:spLocks noChangeArrowheads="1"/>
            </p:cNvSpPr>
            <p:nvPr/>
          </p:nvSpPr>
          <p:spPr bwMode="auto">
            <a:xfrm>
              <a:off x="1222" y="55"/>
              <a:ext cx="6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producer  </a:t>
              </a:r>
            </a:p>
          </p:txBody>
        </p:sp>
        <p:sp>
          <p:nvSpPr>
            <p:cNvPr id="7176" name="Text Box 1032"/>
            <p:cNvSpPr txBox="1">
              <a:spLocks noChangeArrowheads="1"/>
            </p:cNvSpPr>
            <p:nvPr/>
          </p:nvSpPr>
          <p:spPr bwMode="auto">
            <a:xfrm>
              <a:off x="2580" y="55"/>
              <a:ext cx="7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consumer   </a:t>
              </a:r>
            </a:p>
          </p:txBody>
        </p:sp>
        <p:sp>
          <p:nvSpPr>
            <p:cNvPr id="7177" name="Rectangle 1033"/>
            <p:cNvSpPr>
              <a:spLocks noChangeArrowheads="1"/>
            </p:cNvSpPr>
            <p:nvPr/>
          </p:nvSpPr>
          <p:spPr bwMode="auto">
            <a:xfrm>
              <a:off x="2048" y="488"/>
              <a:ext cx="508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034"/>
            <p:cNvSpPr txBox="1">
              <a:spLocks noChangeArrowheads="1"/>
            </p:cNvSpPr>
            <p:nvPr/>
          </p:nvSpPr>
          <p:spPr bwMode="auto">
            <a:xfrm>
              <a:off x="2072" y="528"/>
              <a:ext cx="4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buffer  </a:t>
              </a:r>
            </a:p>
          </p:txBody>
        </p:sp>
        <p:sp>
          <p:nvSpPr>
            <p:cNvPr id="7179" name="Line 1035"/>
            <p:cNvSpPr>
              <a:spLocks noChangeShapeType="1"/>
            </p:cNvSpPr>
            <p:nvPr/>
          </p:nvSpPr>
          <p:spPr bwMode="auto">
            <a:xfrm>
              <a:off x="1634" y="624"/>
              <a:ext cx="4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036"/>
            <p:cNvSpPr>
              <a:spLocks noChangeShapeType="1"/>
            </p:cNvSpPr>
            <p:nvPr/>
          </p:nvSpPr>
          <p:spPr bwMode="auto">
            <a:xfrm>
              <a:off x="2556" y="62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296612" y="4733329"/>
            <a:ext cx="355236" cy="1243277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809" y="4946473"/>
            <a:ext cx="1198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366FF"/>
                </a:solidFill>
              </a:rPr>
              <a:t>Hardware software partnership</a:t>
            </a:r>
          </a:p>
        </p:txBody>
      </p:sp>
      <p:sp>
        <p:nvSpPr>
          <p:cNvPr id="4" name="Freeform 3"/>
          <p:cNvSpPr/>
          <p:nvPr/>
        </p:nvSpPr>
        <p:spPr>
          <a:xfrm>
            <a:off x="5514138" y="2424388"/>
            <a:ext cx="3375646" cy="1947538"/>
          </a:xfrm>
          <a:custGeom>
            <a:avLst/>
            <a:gdLst>
              <a:gd name="connsiteX0" fmla="*/ 45307 w 3375646"/>
              <a:gd name="connsiteY0" fmla="*/ 133209 h 1947538"/>
              <a:gd name="connsiteX1" fmla="*/ 45307 w 3375646"/>
              <a:gd name="connsiteY1" fmla="*/ 133209 h 1947538"/>
              <a:gd name="connsiteX2" fmla="*/ 276211 w 3375646"/>
              <a:gd name="connsiteY2" fmla="*/ 17762 h 1947538"/>
              <a:gd name="connsiteX3" fmla="*/ 373901 w 3375646"/>
              <a:gd name="connsiteY3" fmla="*/ 53284 h 1947538"/>
              <a:gd name="connsiteX4" fmla="*/ 444948 w 3375646"/>
              <a:gd name="connsiteY4" fmla="*/ 71045 h 1947538"/>
              <a:gd name="connsiteX5" fmla="*/ 631447 w 3375646"/>
              <a:gd name="connsiteY5" fmla="*/ 62164 h 1947538"/>
              <a:gd name="connsiteX6" fmla="*/ 711375 w 3375646"/>
              <a:gd name="connsiteY6" fmla="*/ 35523 h 1947538"/>
              <a:gd name="connsiteX7" fmla="*/ 791303 w 3375646"/>
              <a:gd name="connsiteY7" fmla="*/ 17762 h 1947538"/>
              <a:gd name="connsiteX8" fmla="*/ 960040 w 3375646"/>
              <a:gd name="connsiteY8" fmla="*/ 26642 h 1947538"/>
              <a:gd name="connsiteX9" fmla="*/ 1350800 w 3375646"/>
              <a:gd name="connsiteY9" fmla="*/ 8881 h 1947538"/>
              <a:gd name="connsiteX10" fmla="*/ 1386324 w 3375646"/>
              <a:gd name="connsiteY10" fmla="*/ 26642 h 1947538"/>
              <a:gd name="connsiteX11" fmla="*/ 1519537 w 3375646"/>
              <a:gd name="connsiteY11" fmla="*/ 26642 h 1947538"/>
              <a:gd name="connsiteX12" fmla="*/ 1572823 w 3375646"/>
              <a:gd name="connsiteY12" fmla="*/ 8881 h 1947538"/>
              <a:gd name="connsiteX13" fmla="*/ 1599465 w 3375646"/>
              <a:gd name="connsiteY13" fmla="*/ 0 h 1947538"/>
              <a:gd name="connsiteX14" fmla="*/ 1626108 w 3375646"/>
              <a:gd name="connsiteY14" fmla="*/ 8881 h 1947538"/>
              <a:gd name="connsiteX15" fmla="*/ 1652751 w 3375646"/>
              <a:gd name="connsiteY15" fmla="*/ 26642 h 1947538"/>
              <a:gd name="connsiteX16" fmla="*/ 1714917 w 3375646"/>
              <a:gd name="connsiteY16" fmla="*/ 35523 h 1947538"/>
              <a:gd name="connsiteX17" fmla="*/ 1750441 w 3375646"/>
              <a:gd name="connsiteY17" fmla="*/ 44403 h 1947538"/>
              <a:gd name="connsiteX18" fmla="*/ 1857012 w 3375646"/>
              <a:gd name="connsiteY18" fmla="*/ 35523 h 1947538"/>
              <a:gd name="connsiteX19" fmla="*/ 1883654 w 3375646"/>
              <a:gd name="connsiteY19" fmla="*/ 26642 h 1947538"/>
              <a:gd name="connsiteX20" fmla="*/ 1990225 w 3375646"/>
              <a:gd name="connsiteY20" fmla="*/ 35523 h 1947538"/>
              <a:gd name="connsiteX21" fmla="*/ 2096796 w 3375646"/>
              <a:gd name="connsiteY21" fmla="*/ 62164 h 1947538"/>
              <a:gd name="connsiteX22" fmla="*/ 2123439 w 3375646"/>
              <a:gd name="connsiteY22" fmla="*/ 53284 h 1947538"/>
              <a:gd name="connsiteX23" fmla="*/ 2185605 w 3375646"/>
              <a:gd name="connsiteY23" fmla="*/ 44403 h 1947538"/>
              <a:gd name="connsiteX24" fmla="*/ 2221129 w 3375646"/>
              <a:gd name="connsiteY24" fmla="*/ 53284 h 1947538"/>
              <a:gd name="connsiteX25" fmla="*/ 2274414 w 3375646"/>
              <a:gd name="connsiteY25" fmla="*/ 62164 h 1947538"/>
              <a:gd name="connsiteX26" fmla="*/ 2301057 w 3375646"/>
              <a:gd name="connsiteY26" fmla="*/ 71045 h 1947538"/>
              <a:gd name="connsiteX27" fmla="*/ 2389866 w 3375646"/>
              <a:gd name="connsiteY27" fmla="*/ 62164 h 1947538"/>
              <a:gd name="connsiteX28" fmla="*/ 2469794 w 3375646"/>
              <a:gd name="connsiteY28" fmla="*/ 53284 h 1947538"/>
              <a:gd name="connsiteX29" fmla="*/ 2700697 w 3375646"/>
              <a:gd name="connsiteY29" fmla="*/ 62164 h 1947538"/>
              <a:gd name="connsiteX30" fmla="*/ 2753983 w 3375646"/>
              <a:gd name="connsiteY30" fmla="*/ 79925 h 1947538"/>
              <a:gd name="connsiteX31" fmla="*/ 2780626 w 3375646"/>
              <a:gd name="connsiteY31" fmla="*/ 88806 h 1947538"/>
              <a:gd name="connsiteX32" fmla="*/ 2842792 w 3375646"/>
              <a:gd name="connsiteY32" fmla="*/ 97686 h 1947538"/>
              <a:gd name="connsiteX33" fmla="*/ 3011529 w 3375646"/>
              <a:gd name="connsiteY33" fmla="*/ 88806 h 1947538"/>
              <a:gd name="connsiteX34" fmla="*/ 3304599 w 3375646"/>
              <a:gd name="connsiteY34" fmla="*/ 97686 h 1947538"/>
              <a:gd name="connsiteX35" fmla="*/ 3322361 w 3375646"/>
              <a:gd name="connsiteY35" fmla="*/ 124328 h 1947538"/>
              <a:gd name="connsiteX36" fmla="*/ 3331242 w 3375646"/>
              <a:gd name="connsiteY36" fmla="*/ 150970 h 1947538"/>
              <a:gd name="connsiteX37" fmla="*/ 3357884 w 3375646"/>
              <a:gd name="connsiteY37" fmla="*/ 186492 h 1947538"/>
              <a:gd name="connsiteX38" fmla="*/ 3375646 w 3375646"/>
              <a:gd name="connsiteY38" fmla="*/ 213134 h 1947538"/>
              <a:gd name="connsiteX39" fmla="*/ 3349003 w 3375646"/>
              <a:gd name="connsiteY39" fmla="*/ 293058 h 1947538"/>
              <a:gd name="connsiteX40" fmla="*/ 3340123 w 3375646"/>
              <a:gd name="connsiteY40" fmla="*/ 319700 h 1947538"/>
              <a:gd name="connsiteX41" fmla="*/ 3242433 w 3375646"/>
              <a:gd name="connsiteY41" fmla="*/ 399625 h 1947538"/>
              <a:gd name="connsiteX42" fmla="*/ 3233552 w 3375646"/>
              <a:gd name="connsiteY42" fmla="*/ 426267 h 1947538"/>
              <a:gd name="connsiteX43" fmla="*/ 3269075 w 3375646"/>
              <a:gd name="connsiteY43" fmla="*/ 452908 h 1947538"/>
              <a:gd name="connsiteX44" fmla="*/ 3286837 w 3375646"/>
              <a:gd name="connsiteY44" fmla="*/ 479550 h 1947538"/>
              <a:gd name="connsiteX45" fmla="*/ 3295718 w 3375646"/>
              <a:gd name="connsiteY45" fmla="*/ 515072 h 1947538"/>
              <a:gd name="connsiteX46" fmla="*/ 3313480 w 3375646"/>
              <a:gd name="connsiteY46" fmla="*/ 568355 h 1947538"/>
              <a:gd name="connsiteX47" fmla="*/ 3269075 w 3375646"/>
              <a:gd name="connsiteY47" fmla="*/ 701563 h 1947538"/>
              <a:gd name="connsiteX48" fmla="*/ 3251313 w 3375646"/>
              <a:gd name="connsiteY48" fmla="*/ 754847 h 1947538"/>
              <a:gd name="connsiteX49" fmla="*/ 3233552 w 3375646"/>
              <a:gd name="connsiteY49" fmla="*/ 817011 h 1947538"/>
              <a:gd name="connsiteX50" fmla="*/ 3206909 w 3375646"/>
              <a:gd name="connsiteY50" fmla="*/ 843652 h 1947538"/>
              <a:gd name="connsiteX51" fmla="*/ 3189147 w 3375646"/>
              <a:gd name="connsiteY51" fmla="*/ 932458 h 1947538"/>
              <a:gd name="connsiteX52" fmla="*/ 3171385 w 3375646"/>
              <a:gd name="connsiteY52" fmla="*/ 1021263 h 1947538"/>
              <a:gd name="connsiteX53" fmla="*/ 3180266 w 3375646"/>
              <a:gd name="connsiteY53" fmla="*/ 1065666 h 1947538"/>
              <a:gd name="connsiteX54" fmla="*/ 3198028 w 3375646"/>
              <a:gd name="connsiteY54" fmla="*/ 1101188 h 1947538"/>
              <a:gd name="connsiteX55" fmla="*/ 3162504 w 3375646"/>
              <a:gd name="connsiteY55" fmla="*/ 1207754 h 1947538"/>
              <a:gd name="connsiteX56" fmla="*/ 3135862 w 3375646"/>
              <a:gd name="connsiteY56" fmla="*/ 1225516 h 1947538"/>
              <a:gd name="connsiteX57" fmla="*/ 3064815 w 3375646"/>
              <a:gd name="connsiteY57" fmla="*/ 1296560 h 1947538"/>
              <a:gd name="connsiteX58" fmla="*/ 3029291 w 3375646"/>
              <a:gd name="connsiteY58" fmla="*/ 1349843 h 1947538"/>
              <a:gd name="connsiteX59" fmla="*/ 3002648 w 3375646"/>
              <a:gd name="connsiteY59" fmla="*/ 1438649 h 1947538"/>
              <a:gd name="connsiteX60" fmla="*/ 2922720 w 3375646"/>
              <a:gd name="connsiteY60" fmla="*/ 1518573 h 1947538"/>
              <a:gd name="connsiteX61" fmla="*/ 2887196 w 3375646"/>
              <a:gd name="connsiteY61" fmla="*/ 1536335 h 1947538"/>
              <a:gd name="connsiteX62" fmla="*/ 2842792 w 3375646"/>
              <a:gd name="connsiteY62" fmla="*/ 1545215 h 1947538"/>
              <a:gd name="connsiteX63" fmla="*/ 2762864 w 3375646"/>
              <a:gd name="connsiteY63" fmla="*/ 1598498 h 1947538"/>
              <a:gd name="connsiteX64" fmla="*/ 2745102 w 3375646"/>
              <a:gd name="connsiteY64" fmla="*/ 1625140 h 1947538"/>
              <a:gd name="connsiteX65" fmla="*/ 2727340 w 3375646"/>
              <a:gd name="connsiteY65" fmla="*/ 1660662 h 1947538"/>
              <a:gd name="connsiteX66" fmla="*/ 2460913 w 3375646"/>
              <a:gd name="connsiteY66" fmla="*/ 1731707 h 1947538"/>
              <a:gd name="connsiteX67" fmla="*/ 2434270 w 3375646"/>
              <a:gd name="connsiteY67" fmla="*/ 1749468 h 1947538"/>
              <a:gd name="connsiteX68" fmla="*/ 2283295 w 3375646"/>
              <a:gd name="connsiteY68" fmla="*/ 1776109 h 1947538"/>
              <a:gd name="connsiteX69" fmla="*/ 2096796 w 3375646"/>
              <a:gd name="connsiteY69" fmla="*/ 1793870 h 1947538"/>
              <a:gd name="connsiteX70" fmla="*/ 1883654 w 3375646"/>
              <a:gd name="connsiteY70" fmla="*/ 1820512 h 1947538"/>
              <a:gd name="connsiteX71" fmla="*/ 1857012 w 3375646"/>
              <a:gd name="connsiteY71" fmla="*/ 1829393 h 1947538"/>
              <a:gd name="connsiteX72" fmla="*/ 1812607 w 3375646"/>
              <a:gd name="connsiteY72" fmla="*/ 1847154 h 1947538"/>
              <a:gd name="connsiteX73" fmla="*/ 1759322 w 3375646"/>
              <a:gd name="connsiteY73" fmla="*/ 1864915 h 1947538"/>
              <a:gd name="connsiteX74" fmla="*/ 1626108 w 3375646"/>
              <a:gd name="connsiteY74" fmla="*/ 1918198 h 1947538"/>
              <a:gd name="connsiteX75" fmla="*/ 1563942 w 3375646"/>
              <a:gd name="connsiteY75" fmla="*/ 1927078 h 1947538"/>
              <a:gd name="connsiteX76" fmla="*/ 1448490 w 3375646"/>
              <a:gd name="connsiteY76" fmla="*/ 1927078 h 1947538"/>
              <a:gd name="connsiteX77" fmla="*/ 1253110 w 3375646"/>
              <a:gd name="connsiteY77" fmla="*/ 1891556 h 1947538"/>
              <a:gd name="connsiteX78" fmla="*/ 1226468 w 3375646"/>
              <a:gd name="connsiteY78" fmla="*/ 1873795 h 1947538"/>
              <a:gd name="connsiteX79" fmla="*/ 1190944 w 3375646"/>
              <a:gd name="connsiteY79" fmla="*/ 1856034 h 1947538"/>
              <a:gd name="connsiteX80" fmla="*/ 1155420 w 3375646"/>
              <a:gd name="connsiteY80" fmla="*/ 1820512 h 1947538"/>
              <a:gd name="connsiteX81" fmla="*/ 1093254 w 3375646"/>
              <a:gd name="connsiteY81" fmla="*/ 1802751 h 1947538"/>
              <a:gd name="connsiteX82" fmla="*/ 1031088 w 3375646"/>
              <a:gd name="connsiteY82" fmla="*/ 1776109 h 1947538"/>
              <a:gd name="connsiteX83" fmla="*/ 1004445 w 3375646"/>
              <a:gd name="connsiteY83" fmla="*/ 1767229 h 1947538"/>
              <a:gd name="connsiteX84" fmla="*/ 915636 w 3375646"/>
              <a:gd name="connsiteY84" fmla="*/ 1758348 h 1947538"/>
              <a:gd name="connsiteX85" fmla="*/ 817946 w 3375646"/>
              <a:gd name="connsiteY85" fmla="*/ 1740587 h 1947538"/>
              <a:gd name="connsiteX86" fmla="*/ 791303 w 3375646"/>
              <a:gd name="connsiteY86" fmla="*/ 1731707 h 1947538"/>
              <a:gd name="connsiteX87" fmla="*/ 613685 w 3375646"/>
              <a:gd name="connsiteY87" fmla="*/ 1713945 h 1947538"/>
              <a:gd name="connsiteX88" fmla="*/ 587043 w 3375646"/>
              <a:gd name="connsiteY88" fmla="*/ 1705065 h 1947538"/>
              <a:gd name="connsiteX89" fmla="*/ 551519 w 3375646"/>
              <a:gd name="connsiteY89" fmla="*/ 1696184 h 1947538"/>
              <a:gd name="connsiteX90" fmla="*/ 515995 w 3375646"/>
              <a:gd name="connsiteY90" fmla="*/ 1669543 h 1947538"/>
              <a:gd name="connsiteX91" fmla="*/ 515995 w 3375646"/>
              <a:gd name="connsiteY91" fmla="*/ 1616259 h 1947538"/>
              <a:gd name="connsiteX92" fmla="*/ 524876 w 3375646"/>
              <a:gd name="connsiteY92" fmla="*/ 1483051 h 1947538"/>
              <a:gd name="connsiteX93" fmla="*/ 498233 w 3375646"/>
              <a:gd name="connsiteY93" fmla="*/ 1403126 h 1947538"/>
              <a:gd name="connsiteX94" fmla="*/ 391663 w 3375646"/>
              <a:gd name="connsiteY94" fmla="*/ 1305440 h 1947538"/>
              <a:gd name="connsiteX95" fmla="*/ 373901 w 3375646"/>
              <a:gd name="connsiteY95" fmla="*/ 1269918 h 1947538"/>
              <a:gd name="connsiteX96" fmla="*/ 320615 w 3375646"/>
              <a:gd name="connsiteY96" fmla="*/ 1225516 h 1947538"/>
              <a:gd name="connsiteX97" fmla="*/ 249568 w 3375646"/>
              <a:gd name="connsiteY97" fmla="*/ 1163352 h 1947538"/>
              <a:gd name="connsiteX98" fmla="*/ 231806 w 3375646"/>
              <a:gd name="connsiteY98" fmla="*/ 1136710 h 1947538"/>
              <a:gd name="connsiteX99" fmla="*/ 160759 w 3375646"/>
              <a:gd name="connsiteY99" fmla="*/ 1092307 h 1947538"/>
              <a:gd name="connsiteX100" fmla="*/ 125236 w 3375646"/>
              <a:gd name="connsiteY100" fmla="*/ 1047905 h 1947538"/>
              <a:gd name="connsiteX101" fmla="*/ 89712 w 3375646"/>
              <a:gd name="connsiteY101" fmla="*/ 994621 h 1947538"/>
              <a:gd name="connsiteX102" fmla="*/ 18665 w 3375646"/>
              <a:gd name="connsiteY102" fmla="*/ 932458 h 1947538"/>
              <a:gd name="connsiteX103" fmla="*/ 27546 w 3375646"/>
              <a:gd name="connsiteY103" fmla="*/ 852533 h 1947538"/>
              <a:gd name="connsiteX104" fmla="*/ 45307 w 3375646"/>
              <a:gd name="connsiteY104" fmla="*/ 817011 h 1947538"/>
              <a:gd name="connsiteX105" fmla="*/ 63069 w 3375646"/>
              <a:gd name="connsiteY105" fmla="*/ 701563 h 1947538"/>
              <a:gd name="connsiteX106" fmla="*/ 54188 w 3375646"/>
              <a:gd name="connsiteY106" fmla="*/ 666041 h 1947538"/>
              <a:gd name="connsiteX107" fmla="*/ 36427 w 3375646"/>
              <a:gd name="connsiteY107" fmla="*/ 630519 h 1947538"/>
              <a:gd name="connsiteX108" fmla="*/ 54188 w 3375646"/>
              <a:gd name="connsiteY108" fmla="*/ 479550 h 1947538"/>
              <a:gd name="connsiteX109" fmla="*/ 63069 w 3375646"/>
              <a:gd name="connsiteY109" fmla="*/ 452908 h 1947538"/>
              <a:gd name="connsiteX110" fmla="*/ 54188 w 3375646"/>
              <a:gd name="connsiteY110" fmla="*/ 390744 h 1947538"/>
              <a:gd name="connsiteX111" fmla="*/ 36427 w 3375646"/>
              <a:gd name="connsiteY111" fmla="*/ 355222 h 1947538"/>
              <a:gd name="connsiteX112" fmla="*/ 63069 w 3375646"/>
              <a:gd name="connsiteY112" fmla="*/ 230895 h 1947538"/>
              <a:gd name="connsiteX113" fmla="*/ 71950 w 3375646"/>
              <a:gd name="connsiteY113" fmla="*/ 168731 h 1947538"/>
              <a:gd name="connsiteX114" fmla="*/ 80831 w 3375646"/>
              <a:gd name="connsiteY114" fmla="*/ 142089 h 1947538"/>
              <a:gd name="connsiteX115" fmla="*/ 45307 w 3375646"/>
              <a:gd name="connsiteY115" fmla="*/ 133209 h 194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375646" h="1947538">
                <a:moveTo>
                  <a:pt x="45307" y="133209"/>
                </a:moveTo>
                <a:lnTo>
                  <a:pt x="45307" y="133209"/>
                </a:lnTo>
                <a:cubicBezTo>
                  <a:pt x="122275" y="94727"/>
                  <a:pt x="195961" y="48825"/>
                  <a:pt x="276211" y="17762"/>
                </a:cubicBezTo>
                <a:cubicBezTo>
                  <a:pt x="299444" y="8769"/>
                  <a:pt x="360586" y="48529"/>
                  <a:pt x="373901" y="53284"/>
                </a:cubicBezTo>
                <a:cubicBezTo>
                  <a:pt x="396890" y="61494"/>
                  <a:pt x="444948" y="71045"/>
                  <a:pt x="444948" y="71045"/>
                </a:cubicBezTo>
                <a:cubicBezTo>
                  <a:pt x="507114" y="68085"/>
                  <a:pt x="569756" y="70389"/>
                  <a:pt x="631447" y="62164"/>
                </a:cubicBezTo>
                <a:cubicBezTo>
                  <a:pt x="659284" y="58453"/>
                  <a:pt x="684130" y="42334"/>
                  <a:pt x="711375" y="35523"/>
                </a:cubicBezTo>
                <a:cubicBezTo>
                  <a:pt x="761543" y="22981"/>
                  <a:pt x="734930" y="29036"/>
                  <a:pt x="791303" y="17762"/>
                </a:cubicBezTo>
                <a:cubicBezTo>
                  <a:pt x="847549" y="20722"/>
                  <a:pt x="903724" y="27536"/>
                  <a:pt x="960040" y="26642"/>
                </a:cubicBezTo>
                <a:cubicBezTo>
                  <a:pt x="1090411" y="24573"/>
                  <a:pt x="1350800" y="8881"/>
                  <a:pt x="1350800" y="8881"/>
                </a:cubicBezTo>
                <a:cubicBezTo>
                  <a:pt x="1362641" y="14801"/>
                  <a:pt x="1373379" y="23868"/>
                  <a:pt x="1386324" y="26642"/>
                </a:cubicBezTo>
                <a:cubicBezTo>
                  <a:pt x="1444135" y="39030"/>
                  <a:pt x="1469308" y="40341"/>
                  <a:pt x="1519537" y="26642"/>
                </a:cubicBezTo>
                <a:cubicBezTo>
                  <a:pt x="1537600" y="21716"/>
                  <a:pt x="1555061" y="14801"/>
                  <a:pt x="1572823" y="8881"/>
                </a:cubicBezTo>
                <a:lnTo>
                  <a:pt x="1599465" y="0"/>
                </a:lnTo>
                <a:cubicBezTo>
                  <a:pt x="1608346" y="2960"/>
                  <a:pt x="1617735" y="4695"/>
                  <a:pt x="1626108" y="8881"/>
                </a:cubicBezTo>
                <a:cubicBezTo>
                  <a:pt x="1635655" y="13654"/>
                  <a:pt x="1642528" y="23575"/>
                  <a:pt x="1652751" y="26642"/>
                </a:cubicBezTo>
                <a:cubicBezTo>
                  <a:pt x="1672801" y="32657"/>
                  <a:pt x="1694322" y="31779"/>
                  <a:pt x="1714917" y="35523"/>
                </a:cubicBezTo>
                <a:cubicBezTo>
                  <a:pt x="1726926" y="37706"/>
                  <a:pt x="1738600" y="41443"/>
                  <a:pt x="1750441" y="44403"/>
                </a:cubicBezTo>
                <a:cubicBezTo>
                  <a:pt x="1785965" y="41443"/>
                  <a:pt x="1821678" y="40234"/>
                  <a:pt x="1857012" y="35523"/>
                </a:cubicBezTo>
                <a:cubicBezTo>
                  <a:pt x="1866291" y="34286"/>
                  <a:pt x="1874293" y="26642"/>
                  <a:pt x="1883654" y="26642"/>
                </a:cubicBezTo>
                <a:cubicBezTo>
                  <a:pt x="1919301" y="26642"/>
                  <a:pt x="1954701" y="32563"/>
                  <a:pt x="1990225" y="35523"/>
                </a:cubicBezTo>
                <a:cubicBezTo>
                  <a:pt x="2032865" y="52578"/>
                  <a:pt x="2046686" y="62164"/>
                  <a:pt x="2096796" y="62164"/>
                </a:cubicBezTo>
                <a:cubicBezTo>
                  <a:pt x="2106157" y="62164"/>
                  <a:pt x="2114259" y="55120"/>
                  <a:pt x="2123439" y="53284"/>
                </a:cubicBezTo>
                <a:cubicBezTo>
                  <a:pt x="2143965" y="49179"/>
                  <a:pt x="2164883" y="47363"/>
                  <a:pt x="2185605" y="44403"/>
                </a:cubicBezTo>
                <a:cubicBezTo>
                  <a:pt x="2197446" y="47363"/>
                  <a:pt x="2209160" y="50890"/>
                  <a:pt x="2221129" y="53284"/>
                </a:cubicBezTo>
                <a:cubicBezTo>
                  <a:pt x="2238786" y="56815"/>
                  <a:pt x="2256836" y="58258"/>
                  <a:pt x="2274414" y="62164"/>
                </a:cubicBezTo>
                <a:cubicBezTo>
                  <a:pt x="2283552" y="64195"/>
                  <a:pt x="2292176" y="68085"/>
                  <a:pt x="2301057" y="71045"/>
                </a:cubicBezTo>
                <a:lnTo>
                  <a:pt x="2389866" y="62164"/>
                </a:lnTo>
                <a:cubicBezTo>
                  <a:pt x="2416525" y="59358"/>
                  <a:pt x="2442987" y="53284"/>
                  <a:pt x="2469794" y="53284"/>
                </a:cubicBezTo>
                <a:cubicBezTo>
                  <a:pt x="2546819" y="53284"/>
                  <a:pt x="2623729" y="59204"/>
                  <a:pt x="2700697" y="62164"/>
                </a:cubicBezTo>
                <a:lnTo>
                  <a:pt x="2753983" y="79925"/>
                </a:lnTo>
                <a:cubicBezTo>
                  <a:pt x="2762864" y="82885"/>
                  <a:pt x="2771359" y="87482"/>
                  <a:pt x="2780626" y="88806"/>
                </a:cubicBezTo>
                <a:lnTo>
                  <a:pt x="2842792" y="97686"/>
                </a:lnTo>
                <a:lnTo>
                  <a:pt x="3011529" y="88806"/>
                </a:lnTo>
                <a:cubicBezTo>
                  <a:pt x="3285693" y="77616"/>
                  <a:pt x="3204372" y="30872"/>
                  <a:pt x="3304599" y="97686"/>
                </a:cubicBezTo>
                <a:cubicBezTo>
                  <a:pt x="3310520" y="106567"/>
                  <a:pt x="3317588" y="114782"/>
                  <a:pt x="3322361" y="124328"/>
                </a:cubicBezTo>
                <a:cubicBezTo>
                  <a:pt x="3326548" y="132701"/>
                  <a:pt x="3326598" y="142842"/>
                  <a:pt x="3331242" y="150970"/>
                </a:cubicBezTo>
                <a:cubicBezTo>
                  <a:pt x="3338585" y="163821"/>
                  <a:pt x="3349281" y="174448"/>
                  <a:pt x="3357884" y="186492"/>
                </a:cubicBezTo>
                <a:cubicBezTo>
                  <a:pt x="3364088" y="195177"/>
                  <a:pt x="3369725" y="204253"/>
                  <a:pt x="3375646" y="213134"/>
                </a:cubicBezTo>
                <a:lnTo>
                  <a:pt x="3349003" y="293058"/>
                </a:lnTo>
                <a:cubicBezTo>
                  <a:pt x="3346043" y="301939"/>
                  <a:pt x="3347368" y="313772"/>
                  <a:pt x="3340123" y="319700"/>
                </a:cubicBezTo>
                <a:lnTo>
                  <a:pt x="3242433" y="399625"/>
                </a:lnTo>
                <a:cubicBezTo>
                  <a:pt x="3239473" y="408506"/>
                  <a:pt x="3229366" y="417894"/>
                  <a:pt x="3233552" y="426267"/>
                </a:cubicBezTo>
                <a:cubicBezTo>
                  <a:pt x="3240171" y="439505"/>
                  <a:pt x="3258609" y="442442"/>
                  <a:pt x="3269075" y="452908"/>
                </a:cubicBezTo>
                <a:cubicBezTo>
                  <a:pt x="3276622" y="460455"/>
                  <a:pt x="3280916" y="470669"/>
                  <a:pt x="3286837" y="479550"/>
                </a:cubicBezTo>
                <a:cubicBezTo>
                  <a:pt x="3289797" y="491391"/>
                  <a:pt x="3292211" y="503382"/>
                  <a:pt x="3295718" y="515072"/>
                </a:cubicBezTo>
                <a:cubicBezTo>
                  <a:pt x="3301098" y="533004"/>
                  <a:pt x="3313480" y="568355"/>
                  <a:pt x="3313480" y="568355"/>
                </a:cubicBezTo>
                <a:cubicBezTo>
                  <a:pt x="3291983" y="718829"/>
                  <a:pt x="3325182" y="533247"/>
                  <a:pt x="3269075" y="701563"/>
                </a:cubicBezTo>
                <a:cubicBezTo>
                  <a:pt x="3263154" y="719324"/>
                  <a:pt x="3256819" y="736953"/>
                  <a:pt x="3251313" y="754847"/>
                </a:cubicBezTo>
                <a:cubicBezTo>
                  <a:pt x="3244975" y="775444"/>
                  <a:pt x="3243190" y="797736"/>
                  <a:pt x="3233552" y="817011"/>
                </a:cubicBezTo>
                <a:cubicBezTo>
                  <a:pt x="3227935" y="828244"/>
                  <a:pt x="3215790" y="834772"/>
                  <a:pt x="3206909" y="843652"/>
                </a:cubicBezTo>
                <a:cubicBezTo>
                  <a:pt x="3186250" y="967599"/>
                  <a:pt x="3209019" y="839728"/>
                  <a:pt x="3189147" y="932458"/>
                </a:cubicBezTo>
                <a:cubicBezTo>
                  <a:pt x="3182821" y="961976"/>
                  <a:pt x="3171385" y="1021263"/>
                  <a:pt x="3171385" y="1021263"/>
                </a:cubicBezTo>
                <a:cubicBezTo>
                  <a:pt x="3174345" y="1036064"/>
                  <a:pt x="3175493" y="1051347"/>
                  <a:pt x="3180266" y="1065666"/>
                </a:cubicBezTo>
                <a:cubicBezTo>
                  <a:pt x="3184453" y="1078225"/>
                  <a:pt x="3198028" y="1087950"/>
                  <a:pt x="3198028" y="1101188"/>
                </a:cubicBezTo>
                <a:cubicBezTo>
                  <a:pt x="3198028" y="1117608"/>
                  <a:pt x="3179809" y="1186989"/>
                  <a:pt x="3162504" y="1207754"/>
                </a:cubicBezTo>
                <a:cubicBezTo>
                  <a:pt x="3155671" y="1215953"/>
                  <a:pt x="3143760" y="1218336"/>
                  <a:pt x="3135862" y="1225516"/>
                </a:cubicBezTo>
                <a:cubicBezTo>
                  <a:pt x="3111080" y="1248044"/>
                  <a:pt x="3083393" y="1268694"/>
                  <a:pt x="3064815" y="1296560"/>
                </a:cubicBezTo>
                <a:lnTo>
                  <a:pt x="3029291" y="1349843"/>
                </a:lnTo>
                <a:cubicBezTo>
                  <a:pt x="3020410" y="1379445"/>
                  <a:pt x="3014127" y="1409954"/>
                  <a:pt x="3002648" y="1438649"/>
                </a:cubicBezTo>
                <a:cubicBezTo>
                  <a:pt x="2983444" y="1486656"/>
                  <a:pt x="2967584" y="1491656"/>
                  <a:pt x="2922720" y="1518573"/>
                </a:cubicBezTo>
                <a:cubicBezTo>
                  <a:pt x="2911368" y="1525384"/>
                  <a:pt x="2899756" y="1532149"/>
                  <a:pt x="2887196" y="1536335"/>
                </a:cubicBezTo>
                <a:cubicBezTo>
                  <a:pt x="2872876" y="1541108"/>
                  <a:pt x="2857593" y="1542255"/>
                  <a:pt x="2842792" y="1545215"/>
                </a:cubicBezTo>
                <a:cubicBezTo>
                  <a:pt x="2821654" y="1557897"/>
                  <a:pt x="2781363" y="1580000"/>
                  <a:pt x="2762864" y="1598498"/>
                </a:cubicBezTo>
                <a:cubicBezTo>
                  <a:pt x="2755317" y="1606045"/>
                  <a:pt x="2750398" y="1615873"/>
                  <a:pt x="2745102" y="1625140"/>
                </a:cubicBezTo>
                <a:cubicBezTo>
                  <a:pt x="2738534" y="1636634"/>
                  <a:pt x="2738878" y="1654172"/>
                  <a:pt x="2727340" y="1660662"/>
                </a:cubicBezTo>
                <a:cubicBezTo>
                  <a:pt x="2650563" y="1703847"/>
                  <a:pt x="2544490" y="1716037"/>
                  <a:pt x="2460913" y="1731707"/>
                </a:cubicBezTo>
                <a:cubicBezTo>
                  <a:pt x="2452032" y="1737627"/>
                  <a:pt x="2444396" y="1746093"/>
                  <a:pt x="2434270" y="1749468"/>
                </a:cubicBezTo>
                <a:cubicBezTo>
                  <a:pt x="2391453" y="1763740"/>
                  <a:pt x="2328597" y="1771423"/>
                  <a:pt x="2283295" y="1776109"/>
                </a:cubicBezTo>
                <a:lnTo>
                  <a:pt x="2096796" y="1793870"/>
                </a:lnTo>
                <a:cubicBezTo>
                  <a:pt x="2004436" y="1840047"/>
                  <a:pt x="2091571" y="1802432"/>
                  <a:pt x="1883654" y="1820512"/>
                </a:cubicBezTo>
                <a:cubicBezTo>
                  <a:pt x="1874328" y="1821323"/>
                  <a:pt x="1865777" y="1826106"/>
                  <a:pt x="1857012" y="1829393"/>
                </a:cubicBezTo>
                <a:cubicBezTo>
                  <a:pt x="1842085" y="1834990"/>
                  <a:pt x="1827589" y="1841706"/>
                  <a:pt x="1812607" y="1847154"/>
                </a:cubicBezTo>
                <a:cubicBezTo>
                  <a:pt x="1795012" y="1853552"/>
                  <a:pt x="1776797" y="1858194"/>
                  <a:pt x="1759322" y="1864915"/>
                </a:cubicBezTo>
                <a:cubicBezTo>
                  <a:pt x="1717537" y="1880985"/>
                  <a:pt x="1669318" y="1906676"/>
                  <a:pt x="1626108" y="1918198"/>
                </a:cubicBezTo>
                <a:cubicBezTo>
                  <a:pt x="1605882" y="1923591"/>
                  <a:pt x="1584664" y="1924118"/>
                  <a:pt x="1563942" y="1927078"/>
                </a:cubicBezTo>
                <a:cubicBezTo>
                  <a:pt x="1511290" y="1962179"/>
                  <a:pt x="1550283" y="1945255"/>
                  <a:pt x="1448490" y="1927078"/>
                </a:cubicBezTo>
                <a:cubicBezTo>
                  <a:pt x="1247936" y="1891266"/>
                  <a:pt x="1347517" y="1915158"/>
                  <a:pt x="1253110" y="1891556"/>
                </a:cubicBezTo>
                <a:cubicBezTo>
                  <a:pt x="1244229" y="1885636"/>
                  <a:pt x="1235735" y="1879090"/>
                  <a:pt x="1226468" y="1873795"/>
                </a:cubicBezTo>
                <a:cubicBezTo>
                  <a:pt x="1214973" y="1867227"/>
                  <a:pt x="1201535" y="1863977"/>
                  <a:pt x="1190944" y="1856034"/>
                </a:cubicBezTo>
                <a:cubicBezTo>
                  <a:pt x="1177547" y="1845987"/>
                  <a:pt x="1170121" y="1828530"/>
                  <a:pt x="1155420" y="1820512"/>
                </a:cubicBezTo>
                <a:cubicBezTo>
                  <a:pt x="1136500" y="1810193"/>
                  <a:pt x="1113550" y="1809999"/>
                  <a:pt x="1093254" y="1802751"/>
                </a:cubicBezTo>
                <a:cubicBezTo>
                  <a:pt x="1072023" y="1795169"/>
                  <a:pt x="1052020" y="1784482"/>
                  <a:pt x="1031088" y="1776109"/>
                </a:cubicBezTo>
                <a:cubicBezTo>
                  <a:pt x="1022396" y="1772632"/>
                  <a:pt x="1013697" y="1768652"/>
                  <a:pt x="1004445" y="1767229"/>
                </a:cubicBezTo>
                <a:cubicBezTo>
                  <a:pt x="975040" y="1762705"/>
                  <a:pt x="945239" y="1761308"/>
                  <a:pt x="915636" y="1758348"/>
                </a:cubicBezTo>
                <a:cubicBezTo>
                  <a:pt x="810316" y="1732021"/>
                  <a:pt x="977067" y="1772410"/>
                  <a:pt x="817946" y="1740587"/>
                </a:cubicBezTo>
                <a:cubicBezTo>
                  <a:pt x="808766" y="1738751"/>
                  <a:pt x="800586" y="1732918"/>
                  <a:pt x="791303" y="1731707"/>
                </a:cubicBezTo>
                <a:cubicBezTo>
                  <a:pt x="732301" y="1724011"/>
                  <a:pt x="672891" y="1719866"/>
                  <a:pt x="613685" y="1713945"/>
                </a:cubicBezTo>
                <a:cubicBezTo>
                  <a:pt x="604804" y="1710985"/>
                  <a:pt x="596044" y="1707637"/>
                  <a:pt x="587043" y="1705065"/>
                </a:cubicBezTo>
                <a:cubicBezTo>
                  <a:pt x="575307" y="1701712"/>
                  <a:pt x="562436" y="1701642"/>
                  <a:pt x="551519" y="1696184"/>
                </a:cubicBezTo>
                <a:cubicBezTo>
                  <a:pt x="538280" y="1689565"/>
                  <a:pt x="527836" y="1678423"/>
                  <a:pt x="515995" y="1669543"/>
                </a:cubicBezTo>
                <a:cubicBezTo>
                  <a:pt x="498233" y="1616259"/>
                  <a:pt x="510074" y="1669543"/>
                  <a:pt x="515995" y="1616259"/>
                </a:cubicBezTo>
                <a:cubicBezTo>
                  <a:pt x="520910" y="1572030"/>
                  <a:pt x="521916" y="1527454"/>
                  <a:pt x="524876" y="1483051"/>
                </a:cubicBezTo>
                <a:cubicBezTo>
                  <a:pt x="520054" y="1463763"/>
                  <a:pt x="510177" y="1417458"/>
                  <a:pt x="498233" y="1403126"/>
                </a:cubicBezTo>
                <a:cubicBezTo>
                  <a:pt x="482071" y="1383733"/>
                  <a:pt x="413523" y="1334586"/>
                  <a:pt x="391663" y="1305440"/>
                </a:cubicBezTo>
                <a:cubicBezTo>
                  <a:pt x="383720" y="1294849"/>
                  <a:pt x="381596" y="1280690"/>
                  <a:pt x="373901" y="1269918"/>
                </a:cubicBezTo>
                <a:cubicBezTo>
                  <a:pt x="358360" y="1248163"/>
                  <a:pt x="341858" y="1239677"/>
                  <a:pt x="320615" y="1225516"/>
                </a:cubicBezTo>
                <a:cubicBezTo>
                  <a:pt x="301628" y="1168552"/>
                  <a:pt x="326389" y="1223099"/>
                  <a:pt x="249568" y="1163352"/>
                </a:cubicBezTo>
                <a:cubicBezTo>
                  <a:pt x="241143" y="1156799"/>
                  <a:pt x="239353" y="1144257"/>
                  <a:pt x="231806" y="1136710"/>
                </a:cubicBezTo>
                <a:cubicBezTo>
                  <a:pt x="195606" y="1100512"/>
                  <a:pt x="197722" y="1104628"/>
                  <a:pt x="160759" y="1092307"/>
                </a:cubicBezTo>
                <a:cubicBezTo>
                  <a:pt x="148918" y="1077506"/>
                  <a:pt x="136385" y="1063234"/>
                  <a:pt x="125236" y="1047905"/>
                </a:cubicBezTo>
                <a:cubicBezTo>
                  <a:pt x="112680" y="1030641"/>
                  <a:pt x="107474" y="1006462"/>
                  <a:pt x="89712" y="994621"/>
                </a:cubicBezTo>
                <a:cubicBezTo>
                  <a:pt x="45652" y="965250"/>
                  <a:pt x="70616" y="984407"/>
                  <a:pt x="18665" y="932458"/>
                </a:cubicBezTo>
                <a:cubicBezTo>
                  <a:pt x="-3069" y="867259"/>
                  <a:pt x="-12336" y="892412"/>
                  <a:pt x="27546" y="852533"/>
                </a:cubicBezTo>
                <a:cubicBezTo>
                  <a:pt x="33466" y="840692"/>
                  <a:pt x="41503" y="829691"/>
                  <a:pt x="45307" y="817011"/>
                </a:cubicBezTo>
                <a:cubicBezTo>
                  <a:pt x="48668" y="805809"/>
                  <a:pt x="62059" y="708632"/>
                  <a:pt x="63069" y="701563"/>
                </a:cubicBezTo>
                <a:cubicBezTo>
                  <a:pt x="60109" y="689722"/>
                  <a:pt x="58474" y="677469"/>
                  <a:pt x="54188" y="666041"/>
                </a:cubicBezTo>
                <a:cubicBezTo>
                  <a:pt x="49540" y="653646"/>
                  <a:pt x="37204" y="643734"/>
                  <a:pt x="36427" y="630519"/>
                </a:cubicBezTo>
                <a:cubicBezTo>
                  <a:pt x="33284" y="577097"/>
                  <a:pt x="40043" y="529053"/>
                  <a:pt x="54188" y="479550"/>
                </a:cubicBezTo>
                <a:cubicBezTo>
                  <a:pt x="56760" y="470549"/>
                  <a:pt x="60109" y="461789"/>
                  <a:pt x="63069" y="452908"/>
                </a:cubicBezTo>
                <a:cubicBezTo>
                  <a:pt x="60109" y="432187"/>
                  <a:pt x="59696" y="410938"/>
                  <a:pt x="54188" y="390744"/>
                </a:cubicBezTo>
                <a:cubicBezTo>
                  <a:pt x="50705" y="377972"/>
                  <a:pt x="37370" y="368427"/>
                  <a:pt x="36427" y="355222"/>
                </a:cubicBezTo>
                <a:cubicBezTo>
                  <a:pt x="31328" y="283836"/>
                  <a:pt x="38809" y="279412"/>
                  <a:pt x="63069" y="230895"/>
                </a:cubicBezTo>
                <a:cubicBezTo>
                  <a:pt x="66029" y="210174"/>
                  <a:pt x="67845" y="189256"/>
                  <a:pt x="71950" y="168731"/>
                </a:cubicBezTo>
                <a:cubicBezTo>
                  <a:pt x="73786" y="159552"/>
                  <a:pt x="83791" y="150970"/>
                  <a:pt x="80831" y="142089"/>
                </a:cubicBezTo>
                <a:cubicBezTo>
                  <a:pt x="78959" y="136472"/>
                  <a:pt x="51228" y="134689"/>
                  <a:pt x="45307" y="133209"/>
                </a:cubicBez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8294" y="4303377"/>
            <a:ext cx="231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38211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 noChangeAspect="1"/>
          </p:cNvSpPr>
          <p:nvPr/>
        </p:nvSpPr>
        <p:spPr bwMode="auto">
          <a:xfrm>
            <a:off x="5352616" y="2186540"/>
            <a:ext cx="157162" cy="933450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Freeform 3"/>
          <p:cNvSpPr>
            <a:spLocks noChangeAspect="1"/>
          </p:cNvSpPr>
          <p:nvPr/>
        </p:nvSpPr>
        <p:spPr bwMode="auto">
          <a:xfrm>
            <a:off x="6811528" y="2186540"/>
            <a:ext cx="153988" cy="933450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855728" y="1681715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</a:rPr>
              <a:t>D</a:t>
            </a:r>
            <a:r>
              <a:rPr lang="en-US" sz="1400" b="1" dirty="0">
                <a:latin typeface="Arial" charset="0"/>
                <a:cs typeface="Arial" charset="0"/>
              </a:rPr>
              <a:t>igitizer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540066" y="1681715"/>
            <a:ext cx="8258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</a:rPr>
              <a:t>T</a:t>
            </a:r>
            <a:r>
              <a:rPr lang="en-US" sz="1400" b="1" dirty="0">
                <a:latin typeface="Arial" charset="0"/>
                <a:cs typeface="Arial" charset="0"/>
              </a:rPr>
              <a:t>racker  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695516" y="2369103"/>
            <a:ext cx="989012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733616" y="2432603"/>
            <a:ext cx="950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bufavail</a:t>
            </a:r>
            <a:r>
              <a:rPr lang="en-US" sz="1400" b="1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179328" y="2432603"/>
            <a:ext cx="21053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bufavail</a:t>
            </a:r>
            <a:r>
              <a:rPr lang="en-US" sz="1400" b="1" dirty="0">
                <a:latin typeface="Arial" charset="0"/>
                <a:cs typeface="Arial" charset="0"/>
              </a:rPr>
              <a:t> = </a:t>
            </a:r>
            <a:r>
              <a:rPr lang="en-US" sz="1400" b="1" dirty="0" err="1">
                <a:latin typeface="Arial" charset="0"/>
                <a:cs typeface="Arial" charset="0"/>
              </a:rPr>
              <a:t>bufavail</a:t>
            </a:r>
            <a:r>
              <a:rPr lang="en-US" sz="1400" b="1" dirty="0">
                <a:latin typeface="Arial" charset="0"/>
                <a:cs typeface="Arial" charset="0"/>
              </a:rPr>
              <a:t> – 1;</a:t>
            </a:r>
          </a:p>
          <a:p>
            <a:pPr eaLnBrk="1" hangingPunct="1"/>
            <a:r>
              <a:rPr lang="en-US" sz="1400" b="1" dirty="0">
                <a:latin typeface="Arial" charset="0"/>
              </a:rPr>
              <a:t>tail = tail + 1;</a:t>
            </a:r>
            <a:r>
              <a:rPr lang="en-US" sz="1400" b="1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965516" y="2369103"/>
            <a:ext cx="21103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bufavail</a:t>
            </a:r>
            <a:r>
              <a:rPr lang="en-US" sz="1400" b="1" dirty="0">
                <a:latin typeface="Arial" charset="0"/>
                <a:cs typeface="Arial" charset="0"/>
              </a:rPr>
              <a:t> = </a:t>
            </a:r>
            <a:r>
              <a:rPr lang="en-US" sz="1400" b="1" dirty="0" err="1">
                <a:latin typeface="Arial" charset="0"/>
                <a:cs typeface="Arial" charset="0"/>
              </a:rPr>
              <a:t>bufavail</a:t>
            </a:r>
            <a:r>
              <a:rPr lang="en-US" sz="1400" b="1" dirty="0">
                <a:latin typeface="Arial" charset="0"/>
                <a:cs typeface="Arial" charset="0"/>
              </a:rPr>
              <a:t> + 1;</a:t>
            </a:r>
          </a:p>
          <a:p>
            <a:pPr eaLnBrk="1" hangingPunct="1"/>
            <a:r>
              <a:rPr lang="en-US" sz="1400" b="1" dirty="0">
                <a:latin typeface="Arial" charset="0"/>
              </a:rPr>
              <a:t>head</a:t>
            </a:r>
            <a:r>
              <a:rPr lang="en-US" sz="1400" b="1" dirty="0">
                <a:latin typeface="Arial" charset="0"/>
                <a:cs typeface="Arial" charset="0"/>
              </a:rPr>
              <a:t>  = head + 1;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895386" y="5507036"/>
            <a:ext cx="19702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66FF"/>
                </a:solidFill>
                <a:latin typeface="Arial" charset="0"/>
              </a:rPr>
              <a:t>Circular buffer</a:t>
            </a:r>
          </a:p>
          <a:p>
            <a:pPr algn="ctr" eaLnBrk="1" hangingPunct="1"/>
            <a:endParaRPr lang="en-US" sz="1400" b="1" dirty="0">
              <a:solidFill>
                <a:srgbClr val="3366FF"/>
              </a:solidFill>
              <a:latin typeface="Arial" charset="0"/>
            </a:endParaRPr>
          </a:p>
          <a:p>
            <a:pPr algn="ctr" eaLnBrk="1" hangingPunct="1"/>
            <a:r>
              <a:rPr lang="en-US" sz="1400" b="1" dirty="0">
                <a:solidFill>
                  <a:srgbClr val="3366FF"/>
                </a:solidFill>
                <a:latin typeface="Arial" charset="0"/>
              </a:rPr>
              <a:t>Each image is an array of pixels</a:t>
            </a:r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5827278" y="2940603"/>
            <a:ext cx="363538" cy="609600"/>
          </a:xfrm>
          <a:custGeom>
            <a:avLst/>
            <a:gdLst>
              <a:gd name="T0" fmla="*/ 2147483647 w 229"/>
              <a:gd name="T1" fmla="*/ 2147483647 h 384"/>
              <a:gd name="T2" fmla="*/ 2147483647 w 229"/>
              <a:gd name="T3" fmla="*/ 2147483647 h 384"/>
              <a:gd name="T4" fmla="*/ 2147483647 w 229"/>
              <a:gd name="T5" fmla="*/ 0 h 384"/>
              <a:gd name="T6" fmla="*/ 0 60000 65536"/>
              <a:gd name="T7" fmla="*/ 0 60000 65536"/>
              <a:gd name="T8" fmla="*/ 0 60000 65536"/>
              <a:gd name="T9" fmla="*/ 0 w 229"/>
              <a:gd name="T10" fmla="*/ 0 h 384"/>
              <a:gd name="T11" fmla="*/ 229 w 229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384">
                <a:moveTo>
                  <a:pt x="149" y="384"/>
                </a:moveTo>
                <a:cubicBezTo>
                  <a:pt x="74" y="312"/>
                  <a:pt x="0" y="240"/>
                  <a:pt x="13" y="176"/>
                </a:cubicBezTo>
                <a:cubicBezTo>
                  <a:pt x="26" y="112"/>
                  <a:pt x="193" y="29"/>
                  <a:pt x="22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4" name="Group 13"/>
          <p:cNvGrpSpPr>
            <a:grpSpLocks/>
          </p:cNvGrpSpPr>
          <p:nvPr/>
        </p:nvGrpSpPr>
        <p:grpSpPr bwMode="auto">
          <a:xfrm>
            <a:off x="3079111" y="3857010"/>
            <a:ext cx="5768975" cy="3008313"/>
            <a:chOff x="1310" y="1618"/>
            <a:chExt cx="3634" cy="1895"/>
          </a:xfrm>
        </p:grpSpPr>
        <p:sp>
          <p:nvSpPr>
            <p:cNvPr id="8219" name="Rectangle 14"/>
            <p:cNvSpPr>
              <a:spLocks noChangeArrowheads="1"/>
            </p:cNvSpPr>
            <p:nvPr/>
          </p:nvSpPr>
          <p:spPr bwMode="auto">
            <a:xfrm>
              <a:off x="2168" y="1784"/>
              <a:ext cx="1867" cy="81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Rectangle 15"/>
            <p:cNvSpPr>
              <a:spLocks noChangeArrowheads="1"/>
            </p:cNvSpPr>
            <p:nvPr/>
          </p:nvSpPr>
          <p:spPr bwMode="auto">
            <a:xfrm>
              <a:off x="1368" y="1784"/>
              <a:ext cx="34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16"/>
            <p:cNvSpPr>
              <a:spLocks noChangeShapeType="1"/>
            </p:cNvSpPr>
            <p:nvPr/>
          </p:nvSpPr>
          <p:spPr bwMode="auto">
            <a:xfrm>
              <a:off x="1635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7"/>
            <p:cNvSpPr>
              <a:spLocks noChangeShapeType="1"/>
            </p:cNvSpPr>
            <p:nvPr/>
          </p:nvSpPr>
          <p:spPr bwMode="auto">
            <a:xfrm>
              <a:off x="1896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8"/>
            <p:cNvSpPr>
              <a:spLocks noChangeShapeType="1"/>
            </p:cNvSpPr>
            <p:nvPr/>
          </p:nvSpPr>
          <p:spPr bwMode="auto">
            <a:xfrm>
              <a:off x="2168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19"/>
            <p:cNvSpPr>
              <a:spLocks noChangeShapeType="1"/>
            </p:cNvSpPr>
            <p:nvPr/>
          </p:nvSpPr>
          <p:spPr bwMode="auto">
            <a:xfrm>
              <a:off x="2443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0"/>
            <p:cNvSpPr>
              <a:spLocks noChangeShapeType="1"/>
            </p:cNvSpPr>
            <p:nvPr/>
          </p:nvSpPr>
          <p:spPr bwMode="auto">
            <a:xfrm>
              <a:off x="2704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1"/>
            <p:cNvSpPr>
              <a:spLocks noChangeShapeType="1"/>
            </p:cNvSpPr>
            <p:nvPr/>
          </p:nvSpPr>
          <p:spPr bwMode="auto">
            <a:xfrm>
              <a:off x="3227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2"/>
            <p:cNvSpPr>
              <a:spLocks noChangeShapeType="1"/>
            </p:cNvSpPr>
            <p:nvPr/>
          </p:nvSpPr>
          <p:spPr bwMode="auto">
            <a:xfrm>
              <a:off x="3488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3"/>
            <p:cNvSpPr>
              <a:spLocks noChangeShapeType="1"/>
            </p:cNvSpPr>
            <p:nvPr/>
          </p:nvSpPr>
          <p:spPr bwMode="auto">
            <a:xfrm>
              <a:off x="3760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4"/>
            <p:cNvSpPr>
              <a:spLocks noChangeShapeType="1"/>
            </p:cNvSpPr>
            <p:nvPr/>
          </p:nvSpPr>
          <p:spPr bwMode="auto">
            <a:xfrm>
              <a:off x="4035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5"/>
            <p:cNvSpPr>
              <a:spLocks noChangeShapeType="1"/>
            </p:cNvSpPr>
            <p:nvPr/>
          </p:nvSpPr>
          <p:spPr bwMode="auto">
            <a:xfrm>
              <a:off x="4296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6"/>
            <p:cNvSpPr>
              <a:spLocks noChangeShapeType="1"/>
            </p:cNvSpPr>
            <p:nvPr/>
          </p:nvSpPr>
          <p:spPr bwMode="auto">
            <a:xfrm>
              <a:off x="4568" y="1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Text Box 27"/>
            <p:cNvSpPr txBox="1">
              <a:spLocks noChangeArrowheads="1"/>
            </p:cNvSpPr>
            <p:nvPr/>
          </p:nvSpPr>
          <p:spPr bwMode="auto">
            <a:xfrm>
              <a:off x="2758" y="204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  <a:cs typeface="Arial" charset="0"/>
                </a:rPr>
                <a:t>……</a:t>
              </a:r>
            </a:p>
          </p:txBody>
        </p:sp>
        <p:sp>
          <p:nvSpPr>
            <p:cNvPr id="8233" name="Line 28"/>
            <p:cNvSpPr>
              <a:spLocks noChangeShapeType="1"/>
            </p:cNvSpPr>
            <p:nvPr/>
          </p:nvSpPr>
          <p:spPr bwMode="auto">
            <a:xfrm>
              <a:off x="2318" y="2614"/>
              <a:ext cx="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234" name="Line 29"/>
            <p:cNvSpPr>
              <a:spLocks noChangeShapeType="1"/>
            </p:cNvSpPr>
            <p:nvPr/>
          </p:nvSpPr>
          <p:spPr bwMode="auto">
            <a:xfrm>
              <a:off x="4160" y="2606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Text Box 30"/>
            <p:cNvSpPr txBox="1">
              <a:spLocks noChangeArrowheads="1"/>
            </p:cNvSpPr>
            <p:nvPr/>
          </p:nvSpPr>
          <p:spPr bwMode="auto">
            <a:xfrm>
              <a:off x="2137" y="2969"/>
              <a:ext cx="3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latin typeface="Arial" charset="0"/>
                  <a:cs typeface="Arial" charset="0"/>
                </a:rPr>
                <a:t>head  </a:t>
              </a:r>
            </a:p>
          </p:txBody>
        </p:sp>
        <p:sp>
          <p:nvSpPr>
            <p:cNvPr id="8236" name="Text Box 31"/>
            <p:cNvSpPr txBox="1">
              <a:spLocks noChangeArrowheads="1"/>
            </p:cNvSpPr>
            <p:nvPr/>
          </p:nvSpPr>
          <p:spPr bwMode="auto">
            <a:xfrm>
              <a:off x="4021" y="2968"/>
              <a:ext cx="2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latin typeface="Arial" charset="0"/>
                  <a:cs typeface="Arial" charset="0"/>
                </a:rPr>
                <a:t>tail  </a:t>
              </a:r>
            </a:p>
          </p:txBody>
        </p:sp>
        <p:sp>
          <p:nvSpPr>
            <p:cNvPr id="8237" name="Text Box 32"/>
            <p:cNvSpPr txBox="1">
              <a:spLocks noChangeArrowheads="1"/>
            </p:cNvSpPr>
            <p:nvPr/>
          </p:nvSpPr>
          <p:spPr bwMode="auto">
            <a:xfrm>
              <a:off x="1653" y="3183"/>
              <a:ext cx="1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latin typeface="Arial" charset="0"/>
                  <a:cs typeface="Arial" charset="0"/>
                </a:rPr>
                <a:t>(First valid filled </a:t>
              </a:r>
            </a:p>
            <a:p>
              <a:pPr algn="ctr" eaLnBrk="1" hangingPunct="1"/>
              <a:r>
                <a:rPr lang="en-US" sz="1400" b="1" dirty="0">
                  <a:latin typeface="Arial" charset="0"/>
                  <a:cs typeface="Arial" charset="0"/>
                </a:rPr>
                <a:t> frame in </a:t>
              </a:r>
              <a:r>
                <a:rPr lang="en-US" sz="1400" b="1" dirty="0" err="1">
                  <a:latin typeface="Courier New" charset="0"/>
                  <a:cs typeface="Arial" charset="0"/>
                </a:rPr>
                <a:t>frame_buf</a:t>
              </a:r>
              <a:r>
                <a:rPr lang="en-US" sz="1400" b="1" dirty="0">
                  <a:latin typeface="Arial" charset="0"/>
                  <a:cs typeface="Arial" charset="0"/>
                </a:rPr>
                <a:t>)  </a:t>
              </a:r>
            </a:p>
          </p:txBody>
        </p:sp>
        <p:sp>
          <p:nvSpPr>
            <p:cNvPr id="8238" name="Text Box 33"/>
            <p:cNvSpPr txBox="1">
              <a:spLocks noChangeArrowheads="1"/>
            </p:cNvSpPr>
            <p:nvPr/>
          </p:nvSpPr>
          <p:spPr bwMode="auto">
            <a:xfrm>
              <a:off x="3684" y="3158"/>
              <a:ext cx="10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latin typeface="Arial" charset="0"/>
                  <a:cs typeface="Arial" charset="0"/>
                </a:rPr>
                <a:t>(First empty spot</a:t>
              </a:r>
            </a:p>
            <a:p>
              <a:pPr algn="ctr" eaLnBrk="1" hangingPunct="1"/>
              <a:r>
                <a:rPr lang="en-US" sz="1400" b="1" dirty="0">
                  <a:latin typeface="Arial" charset="0"/>
                  <a:cs typeface="Arial" charset="0"/>
                </a:rPr>
                <a:t> in </a:t>
              </a:r>
              <a:r>
                <a:rPr lang="en-US" sz="1400" b="1" dirty="0" err="1">
                  <a:latin typeface="Courier New" charset="0"/>
                  <a:cs typeface="Arial" charset="0"/>
                </a:rPr>
                <a:t>frame_buf</a:t>
              </a:r>
              <a:r>
                <a:rPr lang="en-US" sz="1400" b="1" dirty="0">
                  <a:latin typeface="Arial" charset="0"/>
                  <a:cs typeface="Arial" charset="0"/>
                </a:rPr>
                <a:t>)   </a:t>
              </a:r>
            </a:p>
          </p:txBody>
        </p:sp>
        <p:sp>
          <p:nvSpPr>
            <p:cNvPr id="8239" name="Text Box 34"/>
            <p:cNvSpPr txBox="1">
              <a:spLocks noChangeArrowheads="1"/>
            </p:cNvSpPr>
            <p:nvPr/>
          </p:nvSpPr>
          <p:spPr bwMode="auto">
            <a:xfrm>
              <a:off x="1310" y="161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  <a:cs typeface="Arial" charset="0"/>
                </a:rPr>
                <a:t>0  </a:t>
              </a:r>
            </a:p>
          </p:txBody>
        </p:sp>
        <p:sp>
          <p:nvSpPr>
            <p:cNvPr id="8240" name="Text Box 35"/>
            <p:cNvSpPr txBox="1">
              <a:spLocks noChangeArrowheads="1"/>
            </p:cNvSpPr>
            <p:nvPr/>
          </p:nvSpPr>
          <p:spPr bwMode="auto">
            <a:xfrm>
              <a:off x="4673" y="1618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99 </a:t>
              </a:r>
            </a:p>
          </p:txBody>
        </p:sp>
        <p:sp>
          <p:nvSpPr>
            <p:cNvPr id="8241" name="Text Box 36"/>
            <p:cNvSpPr txBox="1">
              <a:spLocks noChangeArrowheads="1"/>
            </p:cNvSpPr>
            <p:nvPr/>
          </p:nvSpPr>
          <p:spPr bwMode="auto">
            <a:xfrm>
              <a:off x="2622" y="1618"/>
              <a:ext cx="8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 err="1">
                  <a:latin typeface="Courier New" charset="0"/>
                  <a:cs typeface="Arial" charset="0"/>
                </a:rPr>
                <a:t>frame_buf</a:t>
              </a:r>
              <a:r>
                <a:rPr lang="en-US" sz="1400" dirty="0">
                  <a:latin typeface="Arial" charset="0"/>
                  <a:cs typeface="Arial" charset="0"/>
                </a:rPr>
                <a:t>   </a:t>
              </a:r>
            </a:p>
          </p:txBody>
        </p:sp>
      </p:grpSp>
      <p:grpSp>
        <p:nvGrpSpPr>
          <p:cNvPr id="8205" name="Group 35"/>
          <p:cNvGrpSpPr>
            <a:grpSpLocks noChangeAspect="1"/>
          </p:cNvGrpSpPr>
          <p:nvPr/>
        </p:nvGrpSpPr>
        <p:grpSpPr bwMode="auto">
          <a:xfrm>
            <a:off x="115453" y="1796015"/>
            <a:ext cx="2868613" cy="841375"/>
            <a:chOff x="1257300" y="2835275"/>
            <a:chExt cx="6317294" cy="1851025"/>
          </a:xfrm>
        </p:grpSpPr>
        <p:pic>
          <p:nvPicPr>
            <p:cNvPr id="8206" name="Picture 2" descr="MCj0398475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3768725"/>
              <a:ext cx="831850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7" name="Rectangle 3"/>
            <p:cNvSpPr>
              <a:spLocks noChangeArrowheads="1"/>
            </p:cNvSpPr>
            <p:nvPr/>
          </p:nvSpPr>
          <p:spPr bwMode="auto">
            <a:xfrm>
              <a:off x="2389188" y="3895725"/>
              <a:ext cx="1373187" cy="67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8208" name="Text Box 4"/>
            <p:cNvSpPr txBox="1">
              <a:spLocks noChangeArrowheads="1"/>
            </p:cNvSpPr>
            <p:nvPr/>
          </p:nvSpPr>
          <p:spPr bwMode="auto">
            <a:xfrm>
              <a:off x="2352022" y="4070350"/>
              <a:ext cx="1673813" cy="54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1">
                  <a:latin typeface="Arial" charset="0"/>
                  <a:cs typeface="Arial" charset="0"/>
                </a:rPr>
                <a:t>Digitizer  </a:t>
              </a:r>
            </a:p>
          </p:txBody>
        </p:sp>
        <p:sp>
          <p:nvSpPr>
            <p:cNvPr id="8209" name="Rectangle 5"/>
            <p:cNvSpPr>
              <a:spLocks noChangeArrowheads="1"/>
            </p:cNvSpPr>
            <p:nvPr/>
          </p:nvSpPr>
          <p:spPr bwMode="auto">
            <a:xfrm>
              <a:off x="4159250" y="3895725"/>
              <a:ext cx="1373188" cy="67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212649" y="4070350"/>
              <a:ext cx="1574980" cy="54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1">
                  <a:latin typeface="Arial" charset="0"/>
                  <a:cs typeface="Arial" charset="0"/>
                </a:rPr>
                <a:t>Tracker  </a:t>
              </a:r>
            </a:p>
          </p:txBody>
        </p:sp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5924550" y="3895725"/>
              <a:ext cx="1373188" cy="67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8212" name="Text Box 8"/>
            <p:cNvSpPr txBox="1">
              <a:spLocks noChangeArrowheads="1"/>
            </p:cNvSpPr>
            <p:nvPr/>
          </p:nvSpPr>
          <p:spPr bwMode="auto">
            <a:xfrm>
              <a:off x="6137275" y="4070350"/>
              <a:ext cx="1437319" cy="54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1">
                  <a:latin typeface="Arial" charset="0"/>
                  <a:cs typeface="Arial" charset="0"/>
                </a:rPr>
                <a:t>Alarm   </a:t>
              </a:r>
            </a:p>
          </p:txBody>
        </p:sp>
        <p:cxnSp>
          <p:nvCxnSpPr>
            <p:cNvPr id="8213" name="AutoShape 9"/>
            <p:cNvCxnSpPr>
              <a:cxnSpLocks noChangeShapeType="1"/>
              <a:endCxn id="8207" idx="1"/>
            </p:cNvCxnSpPr>
            <p:nvPr/>
          </p:nvCxnSpPr>
          <p:spPr bwMode="auto">
            <a:xfrm>
              <a:off x="2089150" y="4227513"/>
              <a:ext cx="300038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10"/>
            <p:cNvCxnSpPr>
              <a:cxnSpLocks noChangeShapeType="1"/>
              <a:stCxn id="8207" idx="3"/>
              <a:endCxn id="8209" idx="1"/>
            </p:cNvCxnSpPr>
            <p:nvPr/>
          </p:nvCxnSpPr>
          <p:spPr bwMode="auto">
            <a:xfrm>
              <a:off x="3762375" y="4232275"/>
              <a:ext cx="3968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11"/>
            <p:cNvCxnSpPr>
              <a:cxnSpLocks noChangeShapeType="1"/>
              <a:stCxn id="8209" idx="3"/>
              <a:endCxn id="8211" idx="1"/>
            </p:cNvCxnSpPr>
            <p:nvPr/>
          </p:nvCxnSpPr>
          <p:spPr bwMode="auto">
            <a:xfrm>
              <a:off x="5532438" y="4232275"/>
              <a:ext cx="392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Freeform 12"/>
            <p:cNvSpPr>
              <a:spLocks noChangeAspect="1"/>
            </p:cNvSpPr>
            <p:nvPr/>
          </p:nvSpPr>
          <p:spPr bwMode="auto">
            <a:xfrm>
              <a:off x="3062288" y="2835275"/>
              <a:ext cx="157162" cy="933450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13"/>
            <p:cNvSpPr>
              <a:spLocks noChangeAspect="1"/>
            </p:cNvSpPr>
            <p:nvPr/>
          </p:nvSpPr>
          <p:spPr bwMode="auto">
            <a:xfrm>
              <a:off x="4598988" y="2835275"/>
              <a:ext cx="157162" cy="933450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14"/>
            <p:cNvSpPr>
              <a:spLocks noChangeAspect="1"/>
            </p:cNvSpPr>
            <p:nvPr/>
          </p:nvSpPr>
          <p:spPr bwMode="auto">
            <a:xfrm>
              <a:off x="6516688" y="2835275"/>
              <a:ext cx="157162" cy="933450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our producer/consumer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8860" y="1681715"/>
            <a:ext cx="91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366FF"/>
                </a:solidFill>
              </a:rPr>
              <a:t>Producer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58803" y="1699726"/>
            <a:ext cx="103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366FF"/>
                </a:solidFill>
              </a:rPr>
              <a:t>Consumer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7904004" y="5507036"/>
            <a:ext cx="1171898" cy="602778"/>
          </a:xfrm>
          <a:prstGeom prst="wedgeEllipseCallout">
            <a:avLst>
              <a:gd name="adj1" fmla="val -63271"/>
              <a:gd name="adj2" fmla="val 521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Only Digitizer</a:t>
            </a:r>
          </a:p>
        </p:txBody>
      </p:sp>
      <p:sp>
        <p:nvSpPr>
          <p:cNvPr id="55" name="Oval Callout 54"/>
          <p:cNvSpPr/>
          <p:nvPr/>
        </p:nvSpPr>
        <p:spPr>
          <a:xfrm>
            <a:off x="3078730" y="5644204"/>
            <a:ext cx="1171898" cy="602778"/>
          </a:xfrm>
          <a:prstGeom prst="wedgeEllipseCallout">
            <a:avLst>
              <a:gd name="adj1" fmla="val 67832"/>
              <a:gd name="adj2" fmla="val 359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Only Tracker</a:t>
            </a:r>
          </a:p>
        </p:txBody>
      </p:sp>
      <p:sp>
        <p:nvSpPr>
          <p:cNvPr id="5" name="Oval 4"/>
          <p:cNvSpPr/>
          <p:nvPr/>
        </p:nvSpPr>
        <p:spPr>
          <a:xfrm>
            <a:off x="7006372" y="3365726"/>
            <a:ext cx="1091195" cy="4912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</p:txBody>
      </p:sp>
      <p:cxnSp>
        <p:nvCxnSpPr>
          <p:cNvPr id="7" name="Straight Arrow Connector 6"/>
          <p:cNvCxnSpPr>
            <a:stCxn id="5" idx="1"/>
            <a:endCxn id="8198" idx="2"/>
          </p:cNvCxnSpPr>
          <p:nvPr/>
        </p:nvCxnSpPr>
        <p:spPr>
          <a:xfrm flipH="1" flipV="1">
            <a:off x="6190022" y="2839003"/>
            <a:ext cx="976152" cy="598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3"/>
          </p:cNvCxnSpPr>
          <p:nvPr/>
        </p:nvCxnSpPr>
        <p:spPr>
          <a:xfrm flipH="1">
            <a:off x="6253472" y="3785063"/>
            <a:ext cx="912702" cy="246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5453" y="3320337"/>
            <a:ext cx="2963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Global variables: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bufavail</a:t>
            </a:r>
            <a:r>
              <a:rPr lang="en-US" sz="1400" dirty="0"/>
              <a:t> = MAX;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image_type</a:t>
            </a:r>
            <a:r>
              <a:rPr lang="en-US" sz="1400" dirty="0"/>
              <a:t> </a:t>
            </a:r>
            <a:r>
              <a:rPr lang="en-US" sz="1400" dirty="0" err="1"/>
              <a:t>frame_buf</a:t>
            </a:r>
            <a:r>
              <a:rPr lang="en-US" sz="1400" dirty="0"/>
              <a:t>[MAX];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" name="Oval Callout 12"/>
          <p:cNvSpPr/>
          <p:nvPr/>
        </p:nvSpPr>
        <p:spPr>
          <a:xfrm>
            <a:off x="4009386" y="3320337"/>
            <a:ext cx="2009775" cy="536673"/>
          </a:xfrm>
          <a:prstGeom prst="wedgeEllipseCallout">
            <a:avLst>
              <a:gd name="adj1" fmla="val 57312"/>
              <a:gd name="adj2" fmla="val -1380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of unused elements</a:t>
            </a:r>
          </a:p>
        </p:txBody>
      </p:sp>
    </p:spTree>
    <p:extLst>
      <p:ext uri="{BB962C8B-B14F-4D97-AF65-F5344CB8AC3E}">
        <p14:creationId xmlns:p14="http://schemas.microsoft.com/office/powerpoint/2010/main" val="32083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6" grpId="0"/>
      <p:bldP spid="8197" grpId="0"/>
      <p:bldP spid="8198" grpId="0" animBg="1"/>
      <p:bldP spid="8199" grpId="0"/>
      <p:bldP spid="8200" grpId="0"/>
      <p:bldP spid="8201" grpId="0"/>
      <p:bldP spid="8202" grpId="0"/>
      <p:bldP spid="8203" grpId="0" animBg="1"/>
      <p:bldP spid="3" grpId="0"/>
      <p:bldP spid="52" grpId="0"/>
      <p:bldP spid="4" grpId="0" animBg="1"/>
      <p:bldP spid="55" grpId="0" animBg="1"/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Need for Synchronization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8"/>
            <a:ext cx="4343400" cy="47948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MAX;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global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[MAX];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global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tail = 0;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private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if (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grab(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[tail] =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8"/>
            <a:ext cx="4572000" cy="47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image_type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head = 0;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// private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if (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&lt; MAX)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frame_buf</a:t>
            </a:r>
            <a:r>
              <a:rPr lang="en-US" dirty="0"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analyze(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21038" y="617220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7806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Need for Synchronization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8"/>
            <a:ext cx="4343400" cy="47948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MAX;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global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[MAX];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global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tail = 0;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private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if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grab(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[tail] =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=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 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8"/>
            <a:ext cx="4572000" cy="47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image_type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head = 0;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// private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if (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&lt; MAX)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frame_buf</a:t>
            </a:r>
            <a:r>
              <a:rPr lang="en-US" dirty="0"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=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analyze(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21038" y="617220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Problem?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3600" y="6097036"/>
            <a:ext cx="222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Manipulating shared variables(!)</a:t>
            </a:r>
          </a:p>
        </p:txBody>
      </p:sp>
      <p:sp>
        <p:nvSpPr>
          <p:cNvPr id="3" name="Freeform 2"/>
          <p:cNvSpPr/>
          <p:nvPr/>
        </p:nvSpPr>
        <p:spPr>
          <a:xfrm>
            <a:off x="1278850" y="3963599"/>
            <a:ext cx="3827669" cy="2163976"/>
          </a:xfrm>
          <a:custGeom>
            <a:avLst/>
            <a:gdLst>
              <a:gd name="connsiteX0" fmla="*/ 0 w 3827669"/>
              <a:gd name="connsiteY0" fmla="*/ 290182 h 2163976"/>
              <a:gd name="connsiteX1" fmla="*/ 79928 w 3827669"/>
              <a:gd name="connsiteY1" fmla="*/ 77048 h 2163976"/>
              <a:gd name="connsiteX2" fmla="*/ 230904 w 3827669"/>
              <a:gd name="connsiteY2" fmla="*/ 32646 h 2163976"/>
              <a:gd name="connsiteX3" fmla="*/ 754877 w 3827669"/>
              <a:gd name="connsiteY3" fmla="*/ 50407 h 2163976"/>
              <a:gd name="connsiteX4" fmla="*/ 2575462 w 3827669"/>
              <a:gd name="connsiteY4" fmla="*/ 627642 h 2163976"/>
              <a:gd name="connsiteX5" fmla="*/ 3827669 w 3827669"/>
              <a:gd name="connsiteY5" fmla="*/ 2163976 h 21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7669" h="2163976">
                <a:moveTo>
                  <a:pt x="0" y="290182"/>
                </a:moveTo>
                <a:cubicBezTo>
                  <a:pt x="20722" y="205076"/>
                  <a:pt x="41444" y="119971"/>
                  <a:pt x="79928" y="77048"/>
                </a:cubicBezTo>
                <a:cubicBezTo>
                  <a:pt x="118412" y="34125"/>
                  <a:pt x="118413" y="37086"/>
                  <a:pt x="230904" y="32646"/>
                </a:cubicBezTo>
                <a:cubicBezTo>
                  <a:pt x="343396" y="28206"/>
                  <a:pt x="364117" y="-48759"/>
                  <a:pt x="754877" y="50407"/>
                </a:cubicBezTo>
                <a:cubicBezTo>
                  <a:pt x="1145637" y="149573"/>
                  <a:pt x="2063330" y="275381"/>
                  <a:pt x="2575462" y="627642"/>
                </a:cubicBezTo>
                <a:cubicBezTo>
                  <a:pt x="3087594" y="979903"/>
                  <a:pt x="3827669" y="2163976"/>
                  <a:pt x="3827669" y="2163976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148977" y="3490749"/>
            <a:ext cx="1279838" cy="2636826"/>
          </a:xfrm>
          <a:custGeom>
            <a:avLst/>
            <a:gdLst>
              <a:gd name="connsiteX0" fmla="*/ 1277255 w 1279838"/>
              <a:gd name="connsiteY0" fmla="*/ 452212 h 2636826"/>
              <a:gd name="connsiteX1" fmla="*/ 1170684 w 1279838"/>
              <a:gd name="connsiteY1" fmla="*/ 141393 h 2636826"/>
              <a:gd name="connsiteX2" fmla="*/ 566783 w 1279838"/>
              <a:gd name="connsiteY2" fmla="*/ 8185 h 2636826"/>
              <a:gd name="connsiteX3" fmla="*/ 25048 w 1279838"/>
              <a:gd name="connsiteY3" fmla="*/ 363407 h 2636826"/>
              <a:gd name="connsiteX4" fmla="*/ 184904 w 1279838"/>
              <a:gd name="connsiteY4" fmla="*/ 1144895 h 2636826"/>
              <a:gd name="connsiteX5" fmla="*/ 1010828 w 1279838"/>
              <a:gd name="connsiteY5" fmla="*/ 2636826 h 263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9838" h="2636826">
                <a:moveTo>
                  <a:pt x="1277255" y="452212"/>
                </a:moveTo>
                <a:cubicBezTo>
                  <a:pt x="1283175" y="333804"/>
                  <a:pt x="1289096" y="215397"/>
                  <a:pt x="1170684" y="141393"/>
                </a:cubicBezTo>
                <a:cubicBezTo>
                  <a:pt x="1052272" y="67388"/>
                  <a:pt x="757722" y="-28817"/>
                  <a:pt x="566783" y="8185"/>
                </a:cubicBezTo>
                <a:cubicBezTo>
                  <a:pt x="375844" y="45187"/>
                  <a:pt x="88695" y="173955"/>
                  <a:pt x="25048" y="363407"/>
                </a:cubicBezTo>
                <a:cubicBezTo>
                  <a:pt x="-38599" y="552859"/>
                  <a:pt x="20607" y="765992"/>
                  <a:pt x="184904" y="1144895"/>
                </a:cubicBezTo>
                <a:cubicBezTo>
                  <a:pt x="349201" y="1523798"/>
                  <a:pt x="1010828" y="2636826"/>
                  <a:pt x="1010828" y="2636826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62087" y="4875383"/>
            <a:ext cx="4808909" cy="1278834"/>
          </a:xfrm>
          <a:custGeom>
            <a:avLst/>
            <a:gdLst>
              <a:gd name="connsiteX0" fmla="*/ 395100 w 4808909"/>
              <a:gd name="connsiteY0" fmla="*/ 8916 h 1278834"/>
              <a:gd name="connsiteX1" fmla="*/ 128673 w 4808909"/>
              <a:gd name="connsiteY1" fmla="*/ 106602 h 1278834"/>
              <a:gd name="connsiteX2" fmla="*/ 102030 w 4808909"/>
              <a:gd name="connsiteY2" fmla="*/ 763762 h 1278834"/>
              <a:gd name="connsiteX3" fmla="*/ 1451927 w 4808909"/>
              <a:gd name="connsiteY3" fmla="*/ 1056820 h 1278834"/>
              <a:gd name="connsiteX4" fmla="*/ 3512297 w 4808909"/>
              <a:gd name="connsiteY4" fmla="*/ 1012418 h 1278834"/>
              <a:gd name="connsiteX5" fmla="*/ 4808909 w 4808909"/>
              <a:gd name="connsiteY5" fmla="*/ 1278834 h 127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8909" h="1278834">
                <a:moveTo>
                  <a:pt x="395100" y="8916"/>
                </a:moveTo>
                <a:cubicBezTo>
                  <a:pt x="286309" y="-5145"/>
                  <a:pt x="177518" y="-19206"/>
                  <a:pt x="128673" y="106602"/>
                </a:cubicBezTo>
                <a:cubicBezTo>
                  <a:pt x="79828" y="232410"/>
                  <a:pt x="-118512" y="605392"/>
                  <a:pt x="102030" y="763762"/>
                </a:cubicBezTo>
                <a:cubicBezTo>
                  <a:pt x="322572" y="922132"/>
                  <a:pt x="883549" y="1015377"/>
                  <a:pt x="1451927" y="1056820"/>
                </a:cubicBezTo>
                <a:cubicBezTo>
                  <a:pt x="2020305" y="1098263"/>
                  <a:pt x="2952800" y="975416"/>
                  <a:pt x="3512297" y="1012418"/>
                </a:cubicBezTo>
                <a:cubicBezTo>
                  <a:pt x="4071794" y="1049420"/>
                  <a:pt x="4808909" y="1278834"/>
                  <a:pt x="4808909" y="1278834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106187" y="4431391"/>
            <a:ext cx="2892277" cy="1669543"/>
          </a:xfrm>
          <a:custGeom>
            <a:avLst/>
            <a:gdLst>
              <a:gd name="connsiteX0" fmla="*/ 2309367 w 2892277"/>
              <a:gd name="connsiteY0" fmla="*/ 0 h 1669543"/>
              <a:gd name="connsiteX1" fmla="*/ 2788936 w 2892277"/>
              <a:gd name="connsiteY1" fmla="*/ 186492 h 1669543"/>
              <a:gd name="connsiteX2" fmla="*/ 2877745 w 2892277"/>
              <a:gd name="connsiteY2" fmla="*/ 497311 h 1669543"/>
              <a:gd name="connsiteX3" fmla="*/ 2575794 w 2892277"/>
              <a:gd name="connsiteY3" fmla="*/ 1145591 h 1669543"/>
              <a:gd name="connsiteX4" fmla="*/ 852899 w 2892277"/>
              <a:gd name="connsiteY4" fmla="*/ 1207754 h 1669543"/>
              <a:gd name="connsiteX5" fmla="*/ 53618 w 2892277"/>
              <a:gd name="connsiteY5" fmla="*/ 1243277 h 1669543"/>
              <a:gd name="connsiteX6" fmla="*/ 71380 w 2892277"/>
              <a:gd name="connsiteY6" fmla="*/ 1669543 h 166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2277" h="1669543">
                <a:moveTo>
                  <a:pt x="2309367" y="0"/>
                </a:moveTo>
                <a:cubicBezTo>
                  <a:pt x="2501787" y="51803"/>
                  <a:pt x="2694207" y="103607"/>
                  <a:pt x="2788936" y="186492"/>
                </a:cubicBezTo>
                <a:cubicBezTo>
                  <a:pt x="2883665" y="269377"/>
                  <a:pt x="2913269" y="337461"/>
                  <a:pt x="2877745" y="497311"/>
                </a:cubicBezTo>
                <a:cubicBezTo>
                  <a:pt x="2842221" y="657161"/>
                  <a:pt x="2913268" y="1027184"/>
                  <a:pt x="2575794" y="1145591"/>
                </a:cubicBezTo>
                <a:cubicBezTo>
                  <a:pt x="2238320" y="1263998"/>
                  <a:pt x="852899" y="1207754"/>
                  <a:pt x="852899" y="1207754"/>
                </a:cubicBezTo>
                <a:cubicBezTo>
                  <a:pt x="432536" y="1224035"/>
                  <a:pt x="183871" y="1166312"/>
                  <a:pt x="53618" y="1243277"/>
                </a:cubicBezTo>
                <a:cubicBezTo>
                  <a:pt x="-76635" y="1320242"/>
                  <a:pt x="71380" y="1669543"/>
                  <a:pt x="71380" y="1669543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issue?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bufavail</a:t>
            </a:r>
            <a:r>
              <a:rPr lang="en-US" dirty="0"/>
              <a:t> = </a:t>
            </a:r>
            <a:r>
              <a:rPr lang="en-US" dirty="0" err="1"/>
              <a:t>bufavail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LD	R1,bufavail</a:t>
            </a:r>
            <a:br>
              <a:rPr lang="en-US" dirty="0"/>
            </a:br>
            <a:r>
              <a:rPr lang="en-US" dirty="0"/>
              <a:t>	ADDI	R1,R1,-1</a:t>
            </a:r>
            <a:br>
              <a:rPr lang="en-US" dirty="0"/>
            </a:br>
            <a:r>
              <a:rPr lang="en-US" dirty="0"/>
              <a:t>	ST	R1,bufavail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Digitizer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bufavail</a:t>
            </a:r>
            <a:r>
              <a:rPr lang="en-US" dirty="0"/>
              <a:t> = </a:t>
            </a:r>
            <a:r>
              <a:rPr lang="en-US" dirty="0" err="1"/>
              <a:t>bufavail</a:t>
            </a:r>
            <a:r>
              <a:rPr lang="en-US" dirty="0"/>
              <a:t> + 1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LD	R1,bufavail</a:t>
            </a:r>
            <a:br>
              <a:rPr lang="en-US" dirty="0"/>
            </a:br>
            <a:r>
              <a:rPr lang="en-US" dirty="0"/>
              <a:t>	ADDI	R1,R1,1</a:t>
            </a:r>
            <a:br>
              <a:rPr lang="en-US" dirty="0"/>
            </a:br>
            <a:r>
              <a:rPr lang="en-US" dirty="0"/>
              <a:t>	ST	R1,bufavail</a:t>
            </a:r>
            <a:br>
              <a:rPr lang="en-US" dirty="0"/>
            </a:b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3676789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76083" y="3676789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2298" y="5371816"/>
            <a:ext cx="7174924" cy="95410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bufavail</a:t>
            </a:r>
            <a:r>
              <a:rPr lang="en-US" dirty="0"/>
              <a:t>			               R1</a:t>
            </a:r>
          </a:p>
          <a:p>
            <a:r>
              <a:rPr lang="en-US" dirty="0"/>
              <a:t>8  7		             is it 7 or 9?                                           8  9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  But it should be 8! </a:t>
            </a:r>
            <a:r>
              <a:rPr lang="mr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FAIL!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123906" y="5795396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631056" y="5795396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62298" y="4461084"/>
            <a:ext cx="7174924" cy="646331"/>
            <a:chOff x="909898" y="6002019"/>
            <a:chExt cx="7174924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909898" y="6002019"/>
              <a:ext cx="7174924" cy="64633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			</a:t>
              </a:r>
              <a:r>
                <a:rPr lang="en-US" dirty="0" err="1"/>
                <a:t>bufavail</a:t>
              </a:r>
              <a:r>
                <a:rPr lang="en-US" dirty="0"/>
                <a:t>			               R1</a:t>
              </a:r>
            </a:p>
            <a:p>
              <a:r>
                <a:rPr lang="en-US" dirty="0"/>
                <a:t>8  7			       8                                                  8  9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71506" y="6425599"/>
              <a:ext cx="180085" cy="1232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36323" y="6425599"/>
              <a:ext cx="180085" cy="1232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ultiply 3"/>
          <p:cNvSpPr/>
          <p:nvPr/>
        </p:nvSpPr>
        <p:spPr>
          <a:xfrm>
            <a:off x="-2159000" y="4334085"/>
            <a:ext cx="13603111" cy="910732"/>
          </a:xfrm>
          <a:prstGeom prst="mathMultiply">
            <a:avLst/>
          </a:prstGeom>
          <a:gradFill flip="none" rotWithShape="1">
            <a:gsLst>
              <a:gs pos="0">
                <a:schemeClr val="accent1">
                  <a:tint val="95000"/>
                  <a:shade val="70000"/>
                  <a:satMod val="150000"/>
                  <a:alpha val="55000"/>
                </a:schemeClr>
              </a:gs>
              <a:gs pos="100000">
                <a:schemeClr val="accent1">
                  <a:tint val="100000"/>
                  <a:shade val="100000"/>
                  <a:satMod val="150000"/>
                  <a:alpha val="5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5151" y="4130318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376083" y="4130318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3906" y="6477000"/>
            <a:ext cx="71133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And this is just one of many issues with this implementation!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2298" y="1722399"/>
            <a:ext cx="71133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Say that both threads happen to be executing at the red arrows</a:t>
            </a:r>
            <a:r>
              <a:rPr lang="mr-IN" dirty="0">
                <a:solidFill>
                  <a:srgbClr val="FF2929"/>
                </a:solidFill>
              </a:rPr>
              <a:t>…</a:t>
            </a:r>
            <a:endParaRPr lang="en-US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4" grpId="0" animBg="1"/>
      <p:bldP spid="21" grpId="0" animBg="1"/>
      <p:bldP spid="22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Need for Synchronization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8"/>
            <a:ext cx="4343400" cy="47948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MAX;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global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[MAX];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global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tail = 0; 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// private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if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grab(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[tail] =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=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 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8"/>
            <a:ext cx="4572000" cy="47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image_type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head = 0;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// private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if (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&lt; MAX)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frame_buf</a:t>
            </a:r>
            <a:r>
              <a:rPr lang="en-US" dirty="0"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=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analyze(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21038" y="617220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/>
              <a:t>Problem?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3600" y="6097036"/>
            <a:ext cx="222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Manipulating shared variables(!)</a:t>
            </a:r>
          </a:p>
        </p:txBody>
      </p:sp>
      <p:sp>
        <p:nvSpPr>
          <p:cNvPr id="3" name="Freeform 2"/>
          <p:cNvSpPr/>
          <p:nvPr/>
        </p:nvSpPr>
        <p:spPr>
          <a:xfrm>
            <a:off x="1278850" y="3963599"/>
            <a:ext cx="3827669" cy="2163976"/>
          </a:xfrm>
          <a:custGeom>
            <a:avLst/>
            <a:gdLst>
              <a:gd name="connsiteX0" fmla="*/ 0 w 3827669"/>
              <a:gd name="connsiteY0" fmla="*/ 290182 h 2163976"/>
              <a:gd name="connsiteX1" fmla="*/ 79928 w 3827669"/>
              <a:gd name="connsiteY1" fmla="*/ 77048 h 2163976"/>
              <a:gd name="connsiteX2" fmla="*/ 230904 w 3827669"/>
              <a:gd name="connsiteY2" fmla="*/ 32646 h 2163976"/>
              <a:gd name="connsiteX3" fmla="*/ 754877 w 3827669"/>
              <a:gd name="connsiteY3" fmla="*/ 50407 h 2163976"/>
              <a:gd name="connsiteX4" fmla="*/ 2575462 w 3827669"/>
              <a:gd name="connsiteY4" fmla="*/ 627642 h 2163976"/>
              <a:gd name="connsiteX5" fmla="*/ 3827669 w 3827669"/>
              <a:gd name="connsiteY5" fmla="*/ 2163976 h 21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7669" h="2163976">
                <a:moveTo>
                  <a:pt x="0" y="290182"/>
                </a:moveTo>
                <a:cubicBezTo>
                  <a:pt x="20722" y="205076"/>
                  <a:pt x="41444" y="119971"/>
                  <a:pt x="79928" y="77048"/>
                </a:cubicBezTo>
                <a:cubicBezTo>
                  <a:pt x="118412" y="34125"/>
                  <a:pt x="118413" y="37086"/>
                  <a:pt x="230904" y="32646"/>
                </a:cubicBezTo>
                <a:cubicBezTo>
                  <a:pt x="343396" y="28206"/>
                  <a:pt x="364117" y="-48759"/>
                  <a:pt x="754877" y="50407"/>
                </a:cubicBezTo>
                <a:cubicBezTo>
                  <a:pt x="1145637" y="149573"/>
                  <a:pt x="2063330" y="275381"/>
                  <a:pt x="2575462" y="627642"/>
                </a:cubicBezTo>
                <a:cubicBezTo>
                  <a:pt x="3087594" y="979903"/>
                  <a:pt x="3827669" y="2163976"/>
                  <a:pt x="3827669" y="2163976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148977" y="3490749"/>
            <a:ext cx="1279838" cy="2636826"/>
          </a:xfrm>
          <a:custGeom>
            <a:avLst/>
            <a:gdLst>
              <a:gd name="connsiteX0" fmla="*/ 1277255 w 1279838"/>
              <a:gd name="connsiteY0" fmla="*/ 452212 h 2636826"/>
              <a:gd name="connsiteX1" fmla="*/ 1170684 w 1279838"/>
              <a:gd name="connsiteY1" fmla="*/ 141393 h 2636826"/>
              <a:gd name="connsiteX2" fmla="*/ 566783 w 1279838"/>
              <a:gd name="connsiteY2" fmla="*/ 8185 h 2636826"/>
              <a:gd name="connsiteX3" fmla="*/ 25048 w 1279838"/>
              <a:gd name="connsiteY3" fmla="*/ 363407 h 2636826"/>
              <a:gd name="connsiteX4" fmla="*/ 184904 w 1279838"/>
              <a:gd name="connsiteY4" fmla="*/ 1144895 h 2636826"/>
              <a:gd name="connsiteX5" fmla="*/ 1010828 w 1279838"/>
              <a:gd name="connsiteY5" fmla="*/ 2636826 h 263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9838" h="2636826">
                <a:moveTo>
                  <a:pt x="1277255" y="452212"/>
                </a:moveTo>
                <a:cubicBezTo>
                  <a:pt x="1283175" y="333804"/>
                  <a:pt x="1289096" y="215397"/>
                  <a:pt x="1170684" y="141393"/>
                </a:cubicBezTo>
                <a:cubicBezTo>
                  <a:pt x="1052272" y="67388"/>
                  <a:pt x="757722" y="-28817"/>
                  <a:pt x="566783" y="8185"/>
                </a:cubicBezTo>
                <a:cubicBezTo>
                  <a:pt x="375844" y="45187"/>
                  <a:pt x="88695" y="173955"/>
                  <a:pt x="25048" y="363407"/>
                </a:cubicBezTo>
                <a:cubicBezTo>
                  <a:pt x="-38599" y="552859"/>
                  <a:pt x="20607" y="765992"/>
                  <a:pt x="184904" y="1144895"/>
                </a:cubicBezTo>
                <a:cubicBezTo>
                  <a:pt x="349201" y="1523798"/>
                  <a:pt x="1010828" y="2636826"/>
                  <a:pt x="1010828" y="2636826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62087" y="4875383"/>
            <a:ext cx="4808909" cy="1278834"/>
          </a:xfrm>
          <a:custGeom>
            <a:avLst/>
            <a:gdLst>
              <a:gd name="connsiteX0" fmla="*/ 395100 w 4808909"/>
              <a:gd name="connsiteY0" fmla="*/ 8916 h 1278834"/>
              <a:gd name="connsiteX1" fmla="*/ 128673 w 4808909"/>
              <a:gd name="connsiteY1" fmla="*/ 106602 h 1278834"/>
              <a:gd name="connsiteX2" fmla="*/ 102030 w 4808909"/>
              <a:gd name="connsiteY2" fmla="*/ 763762 h 1278834"/>
              <a:gd name="connsiteX3" fmla="*/ 1451927 w 4808909"/>
              <a:gd name="connsiteY3" fmla="*/ 1056820 h 1278834"/>
              <a:gd name="connsiteX4" fmla="*/ 3512297 w 4808909"/>
              <a:gd name="connsiteY4" fmla="*/ 1012418 h 1278834"/>
              <a:gd name="connsiteX5" fmla="*/ 4808909 w 4808909"/>
              <a:gd name="connsiteY5" fmla="*/ 1278834 h 127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8909" h="1278834">
                <a:moveTo>
                  <a:pt x="395100" y="8916"/>
                </a:moveTo>
                <a:cubicBezTo>
                  <a:pt x="286309" y="-5145"/>
                  <a:pt x="177518" y="-19206"/>
                  <a:pt x="128673" y="106602"/>
                </a:cubicBezTo>
                <a:cubicBezTo>
                  <a:pt x="79828" y="232410"/>
                  <a:pt x="-118512" y="605392"/>
                  <a:pt x="102030" y="763762"/>
                </a:cubicBezTo>
                <a:cubicBezTo>
                  <a:pt x="322572" y="922132"/>
                  <a:pt x="883549" y="1015377"/>
                  <a:pt x="1451927" y="1056820"/>
                </a:cubicBezTo>
                <a:cubicBezTo>
                  <a:pt x="2020305" y="1098263"/>
                  <a:pt x="2952800" y="975416"/>
                  <a:pt x="3512297" y="1012418"/>
                </a:cubicBezTo>
                <a:cubicBezTo>
                  <a:pt x="4071794" y="1049420"/>
                  <a:pt x="4808909" y="1278834"/>
                  <a:pt x="4808909" y="1278834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106187" y="4431391"/>
            <a:ext cx="2892277" cy="1669543"/>
          </a:xfrm>
          <a:custGeom>
            <a:avLst/>
            <a:gdLst>
              <a:gd name="connsiteX0" fmla="*/ 2309367 w 2892277"/>
              <a:gd name="connsiteY0" fmla="*/ 0 h 1669543"/>
              <a:gd name="connsiteX1" fmla="*/ 2788936 w 2892277"/>
              <a:gd name="connsiteY1" fmla="*/ 186492 h 1669543"/>
              <a:gd name="connsiteX2" fmla="*/ 2877745 w 2892277"/>
              <a:gd name="connsiteY2" fmla="*/ 497311 h 1669543"/>
              <a:gd name="connsiteX3" fmla="*/ 2575794 w 2892277"/>
              <a:gd name="connsiteY3" fmla="*/ 1145591 h 1669543"/>
              <a:gd name="connsiteX4" fmla="*/ 852899 w 2892277"/>
              <a:gd name="connsiteY4" fmla="*/ 1207754 h 1669543"/>
              <a:gd name="connsiteX5" fmla="*/ 53618 w 2892277"/>
              <a:gd name="connsiteY5" fmla="*/ 1243277 h 1669543"/>
              <a:gd name="connsiteX6" fmla="*/ 71380 w 2892277"/>
              <a:gd name="connsiteY6" fmla="*/ 1669543 h 166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2277" h="1669543">
                <a:moveTo>
                  <a:pt x="2309367" y="0"/>
                </a:moveTo>
                <a:cubicBezTo>
                  <a:pt x="2501787" y="51803"/>
                  <a:pt x="2694207" y="103607"/>
                  <a:pt x="2788936" y="186492"/>
                </a:cubicBezTo>
                <a:cubicBezTo>
                  <a:pt x="2883665" y="269377"/>
                  <a:pt x="2913269" y="337461"/>
                  <a:pt x="2877745" y="497311"/>
                </a:cubicBezTo>
                <a:cubicBezTo>
                  <a:pt x="2842221" y="657161"/>
                  <a:pt x="2913268" y="1027184"/>
                  <a:pt x="2575794" y="1145591"/>
                </a:cubicBezTo>
                <a:cubicBezTo>
                  <a:pt x="2238320" y="1263998"/>
                  <a:pt x="852899" y="1207754"/>
                  <a:pt x="852899" y="1207754"/>
                </a:cubicBezTo>
                <a:cubicBezTo>
                  <a:pt x="432536" y="1224035"/>
                  <a:pt x="183871" y="1166312"/>
                  <a:pt x="53618" y="1243277"/>
                </a:cubicBezTo>
                <a:cubicBezTo>
                  <a:pt x="-76635" y="1320242"/>
                  <a:pt x="71380" y="1669543"/>
                  <a:pt x="71380" y="1669543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Synchronization Primitives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44750"/>
            <a:ext cx="5754851" cy="3992563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latin typeface="Times New Roman" charset="0"/>
              </a:rPr>
              <a:t>lock and unlock</a:t>
            </a:r>
          </a:p>
          <a:p>
            <a:pPr lvl="1"/>
            <a:r>
              <a:rPr lang="en-US" dirty="0">
                <a:latin typeface="Times New Roman" charset="0"/>
              </a:rPr>
              <a:t>mutual exclusion among threads</a:t>
            </a:r>
          </a:p>
          <a:p>
            <a:pPr lvl="1"/>
            <a:r>
              <a:rPr lang="en-US" dirty="0">
                <a:latin typeface="Times New Roman" charset="0"/>
              </a:rPr>
              <a:t>busy-waiting vs. blocking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pthread_mutex_trylock</a:t>
            </a:r>
            <a:r>
              <a:rPr lang="en-US" dirty="0">
                <a:latin typeface="Times New Roman" charset="0"/>
              </a:rPr>
              <a:t>: no blocking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pthread_mutex_lock</a:t>
            </a:r>
            <a:r>
              <a:rPr lang="en-US" dirty="0">
                <a:latin typeface="Times New Roman" charset="0"/>
              </a:rPr>
              <a:t>: blocking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pthread_mutex_unlock</a:t>
            </a:r>
            <a:endParaRPr lang="en-US" dirty="0">
              <a:solidFill>
                <a:srgbClr val="CC0000"/>
              </a:solidFill>
              <a:latin typeface="Times New Roman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Usage:  	</a:t>
            </a:r>
            <a:r>
              <a:rPr lang="en-US" sz="2000" dirty="0" err="1">
                <a:solidFill>
                  <a:srgbClr val="CC0000"/>
                </a:solidFill>
                <a:latin typeface="Times New Roman" charset="0"/>
              </a:rPr>
              <a:t>pthread_mutex_t</a:t>
            </a: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 lock; // data structure</a:t>
            </a:r>
            <a:br>
              <a:rPr lang="en-US" sz="2000" dirty="0">
                <a:solidFill>
                  <a:srgbClr val="CC0000"/>
                </a:solidFill>
                <a:latin typeface="Times New Roman" charset="0"/>
              </a:rPr>
            </a:b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	</a:t>
            </a:r>
            <a:r>
              <a:rPr lang="en-US" sz="2000" dirty="0" err="1">
                <a:solidFill>
                  <a:srgbClr val="CC0000"/>
                </a:solidFill>
                <a:latin typeface="Times New Roman" charset="0"/>
              </a:rPr>
              <a:t>pthread_mutex_lock</a:t>
            </a: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(&amp;lock); // acquire lock</a:t>
            </a:r>
            <a:br>
              <a:rPr lang="en-US" sz="2000" dirty="0">
                <a:solidFill>
                  <a:srgbClr val="CC0000"/>
                </a:solidFill>
                <a:latin typeface="Times New Roman" charset="0"/>
              </a:rPr>
            </a:b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	</a:t>
            </a:r>
            <a:r>
              <a:rPr lang="en-US" sz="2000" dirty="0" err="1">
                <a:solidFill>
                  <a:srgbClr val="CC0000"/>
                </a:solidFill>
                <a:latin typeface="Times New Roman" charset="0"/>
              </a:rPr>
              <a:t>pthread_mutex_unlock</a:t>
            </a: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(&amp;lock); //release lock</a:t>
            </a:r>
            <a:endParaRPr lang="en-US" sz="2000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5" name="Freeform 9"/>
          <p:cNvSpPr>
            <a:spLocks noChangeAspect="1"/>
          </p:cNvSpPr>
          <p:nvPr/>
        </p:nvSpPr>
        <p:spPr bwMode="auto">
          <a:xfrm>
            <a:off x="6834989" y="2236345"/>
            <a:ext cx="118689" cy="71199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9"/>
          <p:cNvSpPr>
            <a:spLocks noChangeAspect="1"/>
          </p:cNvSpPr>
          <p:nvPr/>
        </p:nvSpPr>
        <p:spPr bwMode="auto">
          <a:xfrm>
            <a:off x="7609053" y="2236345"/>
            <a:ext cx="118689" cy="71199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687319" y="2948341"/>
            <a:ext cx="1243327" cy="417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Critical section</a:t>
            </a:r>
          </a:p>
        </p:txBody>
      </p:sp>
      <p:sp>
        <p:nvSpPr>
          <p:cNvPr id="8" name="Freeform 9"/>
          <p:cNvSpPr>
            <a:spLocks noChangeAspect="1"/>
          </p:cNvSpPr>
          <p:nvPr/>
        </p:nvSpPr>
        <p:spPr bwMode="auto">
          <a:xfrm>
            <a:off x="6834989" y="3365726"/>
            <a:ext cx="118689" cy="71199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7609053" y="3365726"/>
            <a:ext cx="118689" cy="71199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07392" y="1989242"/>
            <a:ext cx="46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8149" y="1972365"/>
            <a:ext cx="46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7679" y="4182736"/>
            <a:ext cx="2570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OS has no idea what you do in the critical section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OS guarantees only 1 thread runs the critical section at a given time (we call this guarantee an OS invariant)</a:t>
            </a:r>
          </a:p>
        </p:txBody>
      </p:sp>
    </p:spTree>
    <p:extLst>
      <p:ext uri="{BB962C8B-B14F-4D97-AF65-F5344CB8AC3E}">
        <p14:creationId xmlns:p14="http://schemas.microsoft.com/office/powerpoint/2010/main" val="244251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5" grpId="0" animBg="1"/>
      <p:bldP spid="6" grpId="0" animBg="1"/>
      <p:bldP spid="2" grpId="0" animBg="1"/>
      <p:bldP spid="8" grpId="0" animBg="1"/>
      <p:bldP spid="9" grpId="0" animBg="1"/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905000"/>
            <a:ext cx="7076747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Program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A static image loaded into memory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A program in execution</a:t>
            </a:r>
          </a:p>
          <a:p>
            <a:r>
              <a:rPr lang="en-US" dirty="0"/>
              <a:t>In other words, </a:t>
            </a:r>
            <a:r>
              <a:rPr lang="en-US" dirty="0">
                <a:solidFill>
                  <a:srgbClr val="3366FF"/>
                </a:solidFill>
              </a:rPr>
              <a:t>process = program + state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state evolves as the program executes</a:t>
            </a:r>
          </a:p>
          <a:p>
            <a:r>
              <a:rPr lang="en-US" dirty="0">
                <a:solidFill>
                  <a:schemeClr val="tx1"/>
                </a:solidFill>
              </a:rPr>
              <a:t>Threads – an upgrade in the functionality of processes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the modern interpretation,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 is split into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(main memory)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threads of control </a:t>
            </a:r>
            <a:r>
              <a:rPr lang="en-US" dirty="0">
                <a:solidFill>
                  <a:schemeClr val="tx1"/>
                </a:solidFill>
              </a:rPr>
              <a:t>(PC and registers)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memory space, but one </a:t>
            </a:r>
            <a:r>
              <a:rPr lang="en-US" dirty="0">
                <a:solidFill>
                  <a:srgbClr val="0070C0"/>
                </a:solidFill>
              </a:rPr>
              <a:t>or more </a:t>
            </a:r>
            <a:r>
              <a:rPr lang="en-US" dirty="0">
                <a:solidFill>
                  <a:schemeClr val="tx1"/>
                </a:solidFill>
              </a:rPr>
              <a:t>threads of control</a:t>
            </a:r>
          </a:p>
        </p:txBody>
      </p:sp>
    </p:spTree>
    <p:extLst>
      <p:ext uri="{BB962C8B-B14F-4D97-AF65-F5344CB8AC3E}">
        <p14:creationId xmlns:p14="http://schemas.microsoft.com/office/powerpoint/2010/main" val="33584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A081-FB00-DE49-9182-4483BBAC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D94D-8537-1644-8DB9-DBC1F58D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03" y="1959429"/>
            <a:ext cx="7076747" cy="4724400"/>
          </a:xfrm>
        </p:spPr>
        <p:txBody>
          <a:bodyPr/>
          <a:lstStyle/>
          <a:p>
            <a:r>
              <a:rPr lang="en-US" dirty="0"/>
              <a:t>“Code that is executed in a mutually exclusive manner”</a:t>
            </a:r>
          </a:p>
          <a:p>
            <a:r>
              <a:rPr lang="en-US" dirty="0"/>
              <a:t>Shared access to data that must be synchronized</a:t>
            </a:r>
          </a:p>
          <a:p>
            <a:pPr lvl="1"/>
            <a:r>
              <a:rPr lang="en-US" dirty="0"/>
              <a:t>so we implement a mutual exclusion lock</a:t>
            </a:r>
          </a:p>
          <a:p>
            <a:pPr lvl="1"/>
            <a:r>
              <a:rPr lang="en-US" dirty="0"/>
              <a:t>which is honored by one or more segments of code that access the shared data</a:t>
            </a:r>
          </a:p>
          <a:p>
            <a:r>
              <a:rPr lang="en-US" dirty="0"/>
              <a:t>A critical section is not necessarily a single piece of code.  Any segment of code that honors the same mutual exclusion lock is called a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29623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Fix number 1 </a:t>
            </a:r>
            <a:r>
              <a:rPr lang="mr-IN" sz="4000" dirty="0">
                <a:latin typeface="Times New Roman" charset="0"/>
              </a:rPr>
              <a:t>–</a:t>
            </a:r>
            <a:r>
              <a:rPr lang="en-US" sz="4000" dirty="0">
                <a:latin typeface="Times New Roman" charset="0"/>
              </a:rPr>
              <a:t> with locks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8"/>
            <a:ext cx="4343400" cy="47948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=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[MAX];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tail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pthread_mutext_lock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if (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grab(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[tail] =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pthread_mutex_unlock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8"/>
            <a:ext cx="4572000" cy="47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track_image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head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pthread_mutext_lock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if (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&lt; MAX)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track_image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analyze(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track_image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pthread_mutex_unlock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73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dirty="0" err="1">
                <a:latin typeface="Times New Roman"/>
                <a:cs typeface="Times New Roman"/>
              </a:rPr>
              <a:t>pthreads</a:t>
            </a:r>
            <a:r>
              <a:rPr lang="en-US" dirty="0">
                <a:latin typeface="Times New Roman"/>
                <a:cs typeface="Times New Roman"/>
              </a:rPr>
              <a:t> mutex 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exactly one thread to acquire it at a time</a:t>
            </a:r>
          </a:p>
          <a:p>
            <a:r>
              <a:rPr lang="en-US" dirty="0"/>
              <a:t>Allows any number of threads to acquire it at a time</a:t>
            </a:r>
          </a:p>
          <a:p>
            <a:r>
              <a:rPr lang="en-US" dirty="0"/>
              <a:t>Allows a defined number of threads to acquire it at a time</a:t>
            </a:r>
          </a:p>
          <a:p>
            <a:r>
              <a:rPr lang="en-US" dirty="0"/>
              <a:t>None of the above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is 10,987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F1ADB-22A4-A540-B44D-48F93653A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09C493-3608-6941-A51C-7BDBDC43D9EB}"/>
              </a:ext>
            </a:extLst>
          </p:cNvPr>
          <p:cNvSpPr/>
          <p:nvPr/>
        </p:nvSpPr>
        <p:spPr>
          <a:xfrm>
            <a:off x="533400" y="2198914"/>
            <a:ext cx="816429" cy="4136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Fix number 1 </a:t>
            </a:r>
            <a:r>
              <a:rPr lang="mr-IN" sz="4000" dirty="0">
                <a:latin typeface="Times New Roman" charset="0"/>
              </a:rPr>
              <a:t>–</a:t>
            </a:r>
            <a:r>
              <a:rPr lang="en-US" sz="4000" dirty="0">
                <a:latin typeface="Times New Roman" charset="0"/>
              </a:rPr>
              <a:t> with locks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8"/>
            <a:ext cx="4343400" cy="47948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=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[MAX];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tail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pthread_mutext_lock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if (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grab(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[tail] =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pthread_mutex_unlock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8"/>
            <a:ext cx="4572000" cy="47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image_type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track_image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head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pthread_mutext_lock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if (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&lt; MAX)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track_image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frame_buf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 analyze(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track_image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pthread_mutex_unlock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Arial"/>
                <a:cs typeface="Arial"/>
              </a:rPr>
              <a:t>buflock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58871" y="617220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591" y="6172200"/>
            <a:ext cx="23179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Critical section is far too coarse!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331" y="4085050"/>
            <a:ext cx="3214887" cy="1953720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542" y="4085050"/>
            <a:ext cx="3214887" cy="1953720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985780" y="6038770"/>
            <a:ext cx="874769" cy="133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1860549" y="5941084"/>
            <a:ext cx="2829993" cy="231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0542" y="6163632"/>
            <a:ext cx="32148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No concurrency!</a:t>
            </a:r>
          </a:p>
          <a:p>
            <a:pPr algn="ctr"/>
            <a:r>
              <a:rPr lang="en-US" sz="1600" dirty="0">
                <a:solidFill>
                  <a:srgbClr val="FF2929"/>
                </a:solidFill>
              </a:rPr>
              <a:t>No performance improvement.</a:t>
            </a:r>
          </a:p>
        </p:txBody>
      </p:sp>
    </p:spTree>
    <p:extLst>
      <p:ext uri="{BB962C8B-B14F-4D97-AF65-F5344CB8AC3E}">
        <p14:creationId xmlns:p14="http://schemas.microsoft.com/office/powerpoint/2010/main" val="17091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4" grpId="0" animBg="1"/>
      <p:bldP spid="9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90542" y="4085050"/>
            <a:ext cx="3214887" cy="1953720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7331" y="4085050"/>
            <a:ext cx="3214887" cy="1953720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Fix number 1 </a:t>
            </a:r>
            <a:r>
              <a:rPr lang="mr-IN" sz="4000" dirty="0">
                <a:latin typeface="Times New Roman" charset="0"/>
              </a:rPr>
              <a:t>–</a:t>
            </a:r>
            <a:r>
              <a:rPr lang="en-US" sz="4000" dirty="0">
                <a:latin typeface="Times New Roman" charset="0"/>
              </a:rPr>
              <a:t> with locks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8"/>
            <a:ext cx="4343400" cy="47948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[MAX];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tail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pthread_mutext_lock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if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 grab(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[tail] =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= </a:t>
            </a:r>
            <a:r>
              <a:rPr lang="en-US" sz="1800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pthread_mutex_unlock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8"/>
            <a:ext cx="4572000" cy="47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image_type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head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pthread_mutext_lock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buflock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if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&lt; MAX)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frame_buf</a:t>
            </a:r>
            <a:r>
              <a:rPr lang="en-US" dirty="0"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= </a:t>
            </a:r>
            <a:r>
              <a:rPr lang="en-US" dirty="0" err="1">
                <a:solidFill>
                  <a:srgbClr val="FF2929"/>
                </a:solidFill>
                <a:latin typeface="Arial"/>
                <a:cs typeface="Arial"/>
              </a:rPr>
              <a:t>bufavail</a:t>
            </a:r>
            <a:r>
              <a:rPr lang="en-US" dirty="0">
                <a:solidFill>
                  <a:srgbClr val="FF2929"/>
                </a:solidFill>
                <a:latin typeface="Arial"/>
                <a:cs typeface="Arial"/>
              </a:rPr>
              <a:t>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analyze(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pthread_mutex_unlock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buflock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712218" y="4529077"/>
            <a:ext cx="239784" cy="6838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484857" y="4626763"/>
            <a:ext cx="187924" cy="3818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4467094" y="5276474"/>
            <a:ext cx="223447" cy="2294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1458" y="3356846"/>
            <a:ext cx="11633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 need for 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H="1" flipV="1">
            <a:off x="3903158" y="4003177"/>
            <a:ext cx="48844" cy="872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200667" y="4003177"/>
            <a:ext cx="266427" cy="8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 flipV="1">
            <a:off x="4055558" y="4003177"/>
            <a:ext cx="411536" cy="1388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7"/>
            <a:ext cx="4343400" cy="49908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[MAX];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tail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grab(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pthread_mutex_lock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 while 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== 0) ; // do nothing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pthread_mutex_unlock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[tail] =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pthread_mutex_lock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pthread_mutex_unlock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7"/>
            <a:ext cx="4572000" cy="499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image_type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head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pthread_mutex_lock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buflock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while (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== MAX) ; // do nothing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pthread_mutex_unlock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buflock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frame_buf</a:t>
            </a:r>
            <a:r>
              <a:rPr lang="en-US" dirty="0"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pthread_mutex_lock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buflock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pthread_mutex_unlock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buflock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analyze(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331" y="4289303"/>
            <a:ext cx="3214887" cy="692682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Fix number 2 </a:t>
            </a:r>
            <a:r>
              <a:rPr lang="mr-IN" sz="4000" dirty="0">
                <a:latin typeface="Times New Roman" charset="0"/>
              </a:rPr>
              <a:t>–</a:t>
            </a:r>
            <a:r>
              <a:rPr lang="en-US" sz="4000" dirty="0">
                <a:latin typeface="Times New Roman" charset="0"/>
              </a:rPr>
              <a:t> with locks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278" y="5479296"/>
            <a:ext cx="3214887" cy="711874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9755" y="4059126"/>
            <a:ext cx="3214887" cy="692682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6702" y="5249119"/>
            <a:ext cx="3214887" cy="711874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32112" y="6292012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3395" y="6282402"/>
            <a:ext cx="231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2929"/>
                </a:solidFill>
                <a:latin typeface="Times New Roman"/>
                <a:cs typeface="Times New Roman"/>
              </a:rPr>
              <a:t>Deadlock!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4034664" y="4729845"/>
            <a:ext cx="670142" cy="59591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3306182" y="4434229"/>
            <a:ext cx="1265819" cy="1171512"/>
          </a:xfrm>
          <a:prstGeom prst="bentConnector3">
            <a:avLst>
              <a:gd name="adj1" fmla="val 2491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331" y="4289303"/>
            <a:ext cx="3214887" cy="692682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9755" y="4059126"/>
            <a:ext cx="3214887" cy="692682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8347"/>
            <a:ext cx="4343400" cy="49908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[MAX];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digitizer()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image_type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tail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loop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grab(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while 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== 0) ; // do nothing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frame_buf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[tail] =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dig_image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tail = (tail + 1) % MAX;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pthread_mutex_lock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bufavail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- 1;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pthread_mutex_unlock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buflock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423329" y="1758347"/>
            <a:ext cx="4572000" cy="499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tracker()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image_type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head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loop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while (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== MAX) ; // do nothing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frame_buf</a:t>
            </a:r>
            <a:r>
              <a:rPr lang="en-US" dirty="0">
                <a:latin typeface="Arial"/>
                <a:cs typeface="Arial"/>
              </a:rPr>
              <a:t>[head];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head = (head + 1) % MAX;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pthread_mutex_lock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buflock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bufavail</a:t>
            </a:r>
            <a:r>
              <a:rPr lang="en-US" dirty="0">
                <a:latin typeface="Arial"/>
                <a:cs typeface="Arial"/>
              </a:rPr>
              <a:t>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</a:t>
            </a:r>
            <a:r>
              <a:rPr lang="en-US" dirty="0" err="1">
                <a:latin typeface="Arial"/>
                <a:cs typeface="Arial"/>
              </a:rPr>
              <a:t>pthread_mutex_unlock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buflock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  analyze(</a:t>
            </a:r>
            <a:r>
              <a:rPr lang="en-US" dirty="0" err="1">
                <a:latin typeface="Arial"/>
                <a:cs typeface="Arial"/>
              </a:rPr>
              <a:t>track_image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Fix number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278" y="5479296"/>
            <a:ext cx="3214887" cy="711874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6702" y="5249119"/>
            <a:ext cx="3214887" cy="711874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3293" y="3088974"/>
            <a:ext cx="14387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We're only reading so no need for </a:t>
            </a:r>
            <a:r>
              <a:rPr lang="en-US" dirty="0" err="1">
                <a:solidFill>
                  <a:schemeClr val="accent1"/>
                </a:solidFill>
              </a:rPr>
              <a:t>mutex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Straight Arrow Connector 2"/>
          <p:cNvCxnSpPr>
            <a:stCxn id="11" idx="3"/>
          </p:cNvCxnSpPr>
          <p:nvPr/>
        </p:nvCxnSpPr>
        <p:spPr>
          <a:xfrm>
            <a:off x="4572000" y="3689139"/>
            <a:ext cx="1449252" cy="529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64630" y="3689139"/>
            <a:ext cx="868663" cy="804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264630" y="6245498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6413" y="6298784"/>
            <a:ext cx="330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Busy waiting </a:t>
            </a:r>
            <a:r>
              <a:rPr lang="en-US" sz="1600" dirty="0">
                <a:solidFill>
                  <a:srgbClr val="FF2929"/>
                </a:solidFill>
                <a:sym typeface="Wingdings"/>
              </a:rPr>
              <a:t> Wastes CPU</a:t>
            </a:r>
            <a:endParaRPr lang="en-US" sz="1600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95BD-F6D0-9636-DF47-A3026E09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and </a:t>
            </a:r>
            <a:r>
              <a:rPr lang="en-US" dirty="0" err="1"/>
              <a:t>Livelock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1A1B5-A9D7-97C4-21B1-8A013E59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03" y="1877568"/>
            <a:ext cx="7076747" cy="48889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Deadlock</a:t>
            </a:r>
            <a:r>
              <a:rPr lang="en-US" dirty="0"/>
              <a:t>, </a:t>
            </a:r>
            <a:r>
              <a:rPr lang="en-US" dirty="0" err="1"/>
              <a:t>a.k.a</a:t>
            </a:r>
            <a:r>
              <a:rPr lang="en-US" dirty="0"/>
              <a:t> “deadly embrace”, is present when a thread waits on a condition that can never occur.</a:t>
            </a:r>
          </a:p>
          <a:p>
            <a:r>
              <a:rPr lang="en-US" dirty="0"/>
              <a:t>It is often manifested by a “circular wait” where a thread A holds a lock and then waits on thread B which then tries to acquire the lock held by thread A. </a:t>
            </a:r>
          </a:p>
          <a:p>
            <a:r>
              <a:rPr lang="en-US" b="1" dirty="0" err="1"/>
              <a:t>Livelock</a:t>
            </a:r>
            <a:r>
              <a:rPr lang="en-US" dirty="0"/>
              <a:t> is a special case of deadlock in which the threads are changing state while waiting (i.e. they are wasting CPU resources while waiting infinitely).</a:t>
            </a:r>
          </a:p>
          <a:p>
            <a:r>
              <a:rPr lang="en-US" dirty="0"/>
              <a:t>There is much literature on preventing, avoiding, and detecting deadlocks which is beyond our scope right now.</a:t>
            </a:r>
          </a:p>
          <a:p>
            <a:r>
              <a:rPr lang="en-US" dirty="0"/>
              <a:t>However, one scheme for avoiding deadlock is to create a hierarchy of locks. Then by convention, a thread may only request a lock at a higher level than any lock the thread already holds.  It must first release its higher-level locks if it is to wait on a lower-level lock.</a:t>
            </a:r>
          </a:p>
        </p:txBody>
      </p:sp>
    </p:spTree>
    <p:extLst>
      <p:ext uri="{BB962C8B-B14F-4D97-AF65-F5344CB8AC3E}">
        <p14:creationId xmlns:p14="http://schemas.microsoft.com/office/powerpoint/2010/main" val="2503847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D9C15C-D9B6-604A-A8B4-D5A9911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deadlock when  thread A is waiting on thread B 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D5C52B-7DDF-A84A-9B0D-F43E37A4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B then waits on thread A</a:t>
            </a:r>
          </a:p>
          <a:p>
            <a:r>
              <a:rPr lang="en-US" dirty="0"/>
              <a:t>Thread B then waits on thread C which then waits on thread A</a:t>
            </a:r>
          </a:p>
          <a:p>
            <a:r>
              <a:rPr lang="en-US" dirty="0"/>
              <a:t>Thread B then tries to claim a mutex lock which is held by thread A</a:t>
            </a:r>
          </a:p>
          <a:p>
            <a:r>
              <a:rPr lang="en-US" dirty="0"/>
              <a:t>All of the above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C7D6F6-5396-1F46-BF4E-346B1C7BB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5E88E09-63C0-D749-8EDC-8D845338756A}"/>
              </a:ext>
            </a:extLst>
          </p:cNvPr>
          <p:cNvSpPr/>
          <p:nvPr/>
        </p:nvSpPr>
        <p:spPr>
          <a:xfrm>
            <a:off x="762000" y="4288971"/>
            <a:ext cx="729343" cy="2830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really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599"/>
            <a:ext cx="7076747" cy="4457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Prevent the busy-waiting</a:t>
            </a:r>
          </a:p>
          <a:p>
            <a:r>
              <a:rPr lang="en-US" dirty="0"/>
              <a:t>If </a:t>
            </a:r>
            <a:r>
              <a:rPr lang="en-US" dirty="0" err="1"/>
              <a:t>frame_buf</a:t>
            </a:r>
            <a:r>
              <a:rPr lang="en-US" dirty="0"/>
              <a:t> is full</a:t>
            </a:r>
          </a:p>
          <a:p>
            <a:pPr lvl="1"/>
            <a:r>
              <a:rPr lang="en-US" dirty="0"/>
              <a:t>Tracker is slow, so digitizer is waiting for space in </a:t>
            </a:r>
            <a:r>
              <a:rPr lang="en-US" dirty="0" err="1"/>
              <a:t>frame_buf</a:t>
            </a:r>
            <a:endParaRPr lang="en-US" dirty="0"/>
          </a:p>
          <a:p>
            <a:pPr lvl="1"/>
            <a:r>
              <a:rPr lang="en-US" dirty="0"/>
              <a:t>Tracker should let digitizer know when it makes room in </a:t>
            </a:r>
            <a:r>
              <a:rPr lang="en-US" dirty="0" err="1"/>
              <a:t>frame_buf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frame_buf</a:t>
            </a:r>
            <a:r>
              <a:rPr lang="en-US" dirty="0"/>
              <a:t> is empty</a:t>
            </a:r>
          </a:p>
          <a:p>
            <a:pPr lvl="1"/>
            <a:r>
              <a:rPr lang="en-US" dirty="0"/>
              <a:t>Digitizer is slow, so tracker is waiting for an image in </a:t>
            </a:r>
            <a:r>
              <a:rPr lang="en-US" dirty="0" err="1"/>
              <a:t>frame_buf</a:t>
            </a:r>
            <a:endParaRPr lang="en-US" dirty="0"/>
          </a:p>
          <a:p>
            <a:pPr lvl="1"/>
            <a:r>
              <a:rPr lang="en-US" dirty="0"/>
              <a:t>Digitizer should let tracker know when it adds an image to </a:t>
            </a:r>
            <a:r>
              <a:rPr lang="en-US" dirty="0" err="1"/>
              <a:t>frame_buf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then, what’s a </a:t>
            </a:r>
            <a:r>
              <a:rPr lang="en-US" dirty="0">
                <a:solidFill>
                  <a:srgbClr val="3366FF"/>
                </a:solidFill>
              </a:rPr>
              <a:t>thread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8295" y="2042525"/>
            <a:ext cx="1412064" cy="173170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989271" y="2326702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89271" y="2630072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89271" y="2933442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89271" y="3236812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89271" y="3540182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6016" y="2211255"/>
            <a:ext cx="117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Program</a:t>
            </a: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44" y="2933442"/>
            <a:ext cx="895985" cy="147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7" y="2768901"/>
            <a:ext cx="796925" cy="17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reeform 2"/>
          <p:cNvSpPr>
            <a:spLocks noChangeAspect="1"/>
          </p:cNvSpPr>
          <p:nvPr/>
        </p:nvSpPr>
        <p:spPr bwMode="auto">
          <a:xfrm>
            <a:off x="7296893" y="2252591"/>
            <a:ext cx="242994" cy="14395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5666016" y="4315945"/>
            <a:ext cx="1527515" cy="1047904"/>
          </a:xfrm>
          <a:prstGeom prst="wedgeRoundRectCallout">
            <a:avLst>
              <a:gd name="adj1" fmla="val 64633"/>
              <a:gd name="adj2" fmla="val -114619"/>
              <a:gd name="adj3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thread of control</a:t>
            </a:r>
          </a:p>
        </p:txBody>
      </p:sp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7389" y="2862394"/>
            <a:ext cx="923290" cy="169291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reeform 2"/>
          <p:cNvSpPr>
            <a:spLocks noChangeAspect="1"/>
          </p:cNvSpPr>
          <p:nvPr/>
        </p:nvSpPr>
        <p:spPr bwMode="auto">
          <a:xfrm>
            <a:off x="7738116" y="2209091"/>
            <a:ext cx="242994" cy="14395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7363692" y="4480226"/>
            <a:ext cx="1527515" cy="1047904"/>
          </a:xfrm>
          <a:prstGeom prst="wedgeRoundRectCallout">
            <a:avLst>
              <a:gd name="adj1" fmla="val -15018"/>
              <a:gd name="adj2" fmla="val -134111"/>
              <a:gd name="adj3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thread of control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3924" y="4201920"/>
            <a:ext cx="1412064" cy="173170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14900" y="4486097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14900" y="4789467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14900" y="5092837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14900" y="5396207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14900" y="5699577"/>
            <a:ext cx="1056827" cy="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"/>
          <p:cNvSpPr>
            <a:spLocks noChangeAspect="1"/>
          </p:cNvSpPr>
          <p:nvPr/>
        </p:nvSpPr>
        <p:spPr bwMode="auto">
          <a:xfrm>
            <a:off x="1256095" y="4368486"/>
            <a:ext cx="242994" cy="14395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"/>
          <p:cNvSpPr>
            <a:spLocks noChangeAspect="1"/>
          </p:cNvSpPr>
          <p:nvPr/>
        </p:nvSpPr>
        <p:spPr bwMode="auto">
          <a:xfrm>
            <a:off x="1963745" y="4368486"/>
            <a:ext cx="242994" cy="14395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108355" y="4318793"/>
            <a:ext cx="117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Program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21" y="3675285"/>
            <a:ext cx="14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 general: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4889" y="5949168"/>
            <a:ext cx="17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n threads of control (n&gt;0)</a:t>
            </a:r>
          </a:p>
        </p:txBody>
      </p:sp>
      <p:sp>
        <p:nvSpPr>
          <p:cNvPr id="32" name="Freeform 2"/>
          <p:cNvSpPr>
            <a:spLocks noChangeAspect="1"/>
          </p:cNvSpPr>
          <p:nvPr/>
        </p:nvSpPr>
        <p:spPr bwMode="auto">
          <a:xfrm>
            <a:off x="1499089" y="4359767"/>
            <a:ext cx="242994" cy="14395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60729" y="4682895"/>
            <a:ext cx="4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28388" y="5933626"/>
            <a:ext cx="5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 = program + state of all threads           	   executing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519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6" grpId="0" animBg="1"/>
      <p:bldP spid="17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/>
      <p:bldP spid="30" grpId="0"/>
      <p:bldP spid="31" grpId="0"/>
      <p:bldP spid="32" grpId="0" animBg="1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Add a condition variable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08632" y="1773691"/>
            <a:ext cx="6512759" cy="475174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</a:rPr>
              <a:t>Condition variable functions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pthread_cond_wait</a:t>
            </a:r>
            <a:r>
              <a:rPr lang="en-US" dirty="0">
                <a:latin typeface="Times New Roman" charset="0"/>
              </a:rPr>
              <a:t>: block for a signal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pthread_cond_signal</a:t>
            </a:r>
            <a:r>
              <a:rPr lang="en-US" dirty="0">
                <a:latin typeface="Times New Roman" charset="0"/>
              </a:rPr>
              <a:t>: signal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one </a:t>
            </a:r>
            <a:r>
              <a:rPr lang="en-US" dirty="0">
                <a:latin typeface="Times New Roman" charset="0"/>
              </a:rPr>
              <a:t>waiting thread</a:t>
            </a:r>
            <a:endParaRPr lang="en-US" dirty="0">
              <a:solidFill>
                <a:srgbClr val="CC0000"/>
              </a:solidFill>
              <a:latin typeface="Times New Roman" charset="0"/>
            </a:endParaRP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pthread_cond_broadcast</a:t>
            </a:r>
            <a:r>
              <a:rPr lang="en-US" dirty="0">
                <a:latin typeface="Times New Roman" charset="0"/>
              </a:rPr>
              <a:t>: signal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all </a:t>
            </a:r>
            <a:r>
              <a:rPr lang="en-US" dirty="0">
                <a:latin typeface="Times New Roman" charset="0"/>
              </a:rPr>
              <a:t>waiting threads</a:t>
            </a:r>
          </a:p>
          <a:p>
            <a:r>
              <a:rPr lang="en-US" dirty="0">
                <a:latin typeface="Times New Roman" charset="0"/>
              </a:rPr>
              <a:t>Semantics (OS invariants)</a:t>
            </a:r>
          </a:p>
          <a:p>
            <a:pPr lvl="1"/>
            <a:r>
              <a:rPr lang="en-US" dirty="0" err="1">
                <a:latin typeface="Times New Roman" charset="0"/>
              </a:rPr>
              <a:t>pthread_cond_wait</a:t>
            </a:r>
            <a:r>
              <a:rPr lang="en-US" dirty="0">
                <a:latin typeface="Times New Roman" charset="0"/>
              </a:rPr>
              <a:t> (</a:t>
            </a:r>
            <a:r>
              <a:rPr lang="en-US" dirty="0" err="1">
                <a:latin typeface="Times New Roman" charset="0"/>
              </a:rPr>
              <a:t>pthread_cond_t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, 			</a:t>
            </a:r>
            <a:r>
              <a:rPr lang="en-US" dirty="0" err="1">
                <a:latin typeface="Times New Roman" charset="0"/>
              </a:rPr>
              <a:t>pthread_mutex_t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m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2"/>
            <a:r>
              <a:rPr lang="en-US" dirty="0">
                <a:latin typeface="Times New Roman" charset="0"/>
              </a:rPr>
              <a:t>Atomically release </a:t>
            </a:r>
            <a:r>
              <a:rPr lang="en-US" dirty="0" err="1">
                <a:latin typeface="Times New Roman" charset="0"/>
              </a:rPr>
              <a:t>mutex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m</a:t>
            </a:r>
          </a:p>
          <a:p>
            <a:pPr lvl="2"/>
            <a:r>
              <a:rPr lang="en-US" dirty="0">
                <a:latin typeface="Times New Roman" charset="0"/>
              </a:rPr>
              <a:t>Put thread to sleep waiting on a signal to </a:t>
            </a:r>
            <a:r>
              <a:rPr lang="en-US" dirty="0" err="1">
                <a:latin typeface="Times New Roman" charset="0"/>
              </a:rPr>
              <a:t>pthread_cond_t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c</a:t>
            </a:r>
          </a:p>
          <a:p>
            <a:pPr lvl="2"/>
            <a:r>
              <a:rPr lang="en-US" dirty="0">
                <a:latin typeface="Times New Roman" charset="0"/>
              </a:rPr>
              <a:t>Atomically re-lock </a:t>
            </a:r>
            <a:r>
              <a:rPr lang="en-US" dirty="0" err="1">
                <a:latin typeface="Times New Roman" charset="0"/>
              </a:rPr>
              <a:t>mutex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m</a:t>
            </a:r>
            <a:r>
              <a:rPr lang="en-US" dirty="0">
                <a:latin typeface="Times New Roman" charset="0"/>
              </a:rPr>
              <a:t> on awakening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1661" y="3963433"/>
            <a:ext cx="1850148" cy="2770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OS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14829" y="4456145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7975" y="4456145"/>
            <a:ext cx="449719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7694" y="4456145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" name="Rectangle 7"/>
          <p:cNvSpPr/>
          <p:nvPr/>
        </p:nvSpPr>
        <p:spPr>
          <a:xfrm>
            <a:off x="8237975" y="5243570"/>
            <a:ext cx="449719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7694" y="5243570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975" y="6030995"/>
            <a:ext cx="449719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87694" y="6030995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7955831" y="4658696"/>
            <a:ext cx="282144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8462835" y="4861247"/>
            <a:ext cx="0" cy="38232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63159" y="5648672"/>
            <a:ext cx="0" cy="38232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21391" y="1932108"/>
            <a:ext cx="1807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we have 3 threads, T1-T3 that all wait on </a:t>
            </a:r>
            <a:r>
              <a:rPr lang="en-US" dirty="0" err="1"/>
              <a:t>cond_var</a:t>
            </a:r>
            <a:r>
              <a:rPr lang="en-US" dirty="0"/>
              <a:t> c.</a:t>
            </a:r>
          </a:p>
          <a:p>
            <a:endParaRPr lang="en-US" dirty="0"/>
          </a:p>
          <a:p>
            <a:r>
              <a:rPr lang="en-US" dirty="0"/>
              <a:t>This is what the OS does:</a:t>
            </a:r>
          </a:p>
        </p:txBody>
      </p:sp>
    </p:spTree>
    <p:extLst>
      <p:ext uri="{BB962C8B-B14F-4D97-AF65-F5344CB8AC3E}">
        <p14:creationId xmlns:p14="http://schemas.microsoft.com/office/powerpoint/2010/main" val="25845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Add a condition variable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08632" y="1773691"/>
            <a:ext cx="6512759" cy="47517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</a:rPr>
              <a:t>Condition variable functions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pthread_cond_wait</a:t>
            </a:r>
            <a:r>
              <a:rPr lang="en-US" dirty="0">
                <a:latin typeface="Times New Roman" charset="0"/>
              </a:rPr>
              <a:t>: block for a signal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pthread_cond_signal</a:t>
            </a:r>
            <a:r>
              <a:rPr lang="en-US" dirty="0">
                <a:latin typeface="Times New Roman" charset="0"/>
              </a:rPr>
              <a:t>: signal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one </a:t>
            </a:r>
            <a:r>
              <a:rPr lang="en-US" dirty="0">
                <a:latin typeface="Times New Roman" charset="0"/>
              </a:rPr>
              <a:t>waiting thread</a:t>
            </a:r>
            <a:endParaRPr lang="en-US" dirty="0">
              <a:solidFill>
                <a:srgbClr val="CC0000"/>
              </a:solidFill>
              <a:latin typeface="Times New Roman" charset="0"/>
            </a:endParaRPr>
          </a:p>
          <a:p>
            <a:pPr lvl="1"/>
            <a:r>
              <a:rPr lang="en-US" dirty="0" err="1">
                <a:solidFill>
                  <a:srgbClr val="CC0000"/>
                </a:solidFill>
                <a:latin typeface="Times New Roman" charset="0"/>
              </a:rPr>
              <a:t>pthread_cond_broadcast</a:t>
            </a:r>
            <a:r>
              <a:rPr lang="en-US" dirty="0">
                <a:latin typeface="Times New Roman" charset="0"/>
              </a:rPr>
              <a:t>: signal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all </a:t>
            </a:r>
            <a:r>
              <a:rPr lang="en-US" dirty="0">
                <a:latin typeface="Times New Roman" charset="0"/>
              </a:rPr>
              <a:t>waiting threads</a:t>
            </a:r>
          </a:p>
          <a:p>
            <a:r>
              <a:rPr lang="en-US" dirty="0">
                <a:latin typeface="Times New Roman" charset="0"/>
              </a:rPr>
              <a:t>Semantics (OS invariants)</a:t>
            </a:r>
          </a:p>
          <a:p>
            <a:pPr lvl="1"/>
            <a:r>
              <a:rPr lang="en-US" dirty="0" err="1">
                <a:latin typeface="Times New Roman" charset="0"/>
              </a:rPr>
              <a:t>pthread_cond_signal</a:t>
            </a:r>
            <a:r>
              <a:rPr lang="en-US" dirty="0">
                <a:latin typeface="Times New Roman" charset="0"/>
              </a:rPr>
              <a:t> (</a:t>
            </a:r>
            <a:r>
              <a:rPr lang="en-US" dirty="0" err="1">
                <a:latin typeface="Times New Roman" charset="0"/>
              </a:rPr>
              <a:t>pthread_cond_t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2"/>
            <a:r>
              <a:rPr lang="en-US" dirty="0">
                <a:latin typeface="Times New Roman" charset="0"/>
              </a:rPr>
              <a:t>Wake up one thread waiting on </a:t>
            </a:r>
            <a:r>
              <a:rPr lang="en-US" dirty="0" err="1">
                <a:latin typeface="Times New Roman" charset="0"/>
              </a:rPr>
              <a:t>pthread_cond_t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c</a:t>
            </a:r>
          </a:p>
          <a:p>
            <a:pPr lvl="2"/>
            <a:r>
              <a:rPr lang="en-US" dirty="0">
                <a:latin typeface="Times New Roman" charset="0"/>
              </a:rPr>
              <a:t>[The signaled thread will then go on to reclaim its mutex before proceeding.]</a:t>
            </a:r>
          </a:p>
          <a:p>
            <a:pPr lvl="2"/>
            <a:endParaRPr lang="en-US" b="1" dirty="0">
              <a:latin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1661" y="3963433"/>
            <a:ext cx="1850148" cy="2770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OS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14829" y="4456145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7975" y="4456145"/>
            <a:ext cx="449719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7694" y="4456145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" name="Rectangle 7"/>
          <p:cNvSpPr/>
          <p:nvPr/>
        </p:nvSpPr>
        <p:spPr>
          <a:xfrm>
            <a:off x="8237975" y="5243570"/>
            <a:ext cx="449719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7694" y="5243570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975" y="6030995"/>
            <a:ext cx="449719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87694" y="6030995"/>
            <a:ext cx="341002" cy="40510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7955831" y="4658696"/>
            <a:ext cx="282144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8462835" y="4861247"/>
            <a:ext cx="0" cy="38232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63159" y="5648672"/>
            <a:ext cx="0" cy="38232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21391" y="1932108"/>
            <a:ext cx="1807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3 threads, T1-T3 all waiting on </a:t>
            </a:r>
            <a:r>
              <a:rPr lang="en-US" dirty="0" err="1"/>
              <a:t>cond_var</a:t>
            </a:r>
            <a:r>
              <a:rPr lang="en-US" dirty="0"/>
              <a:t> c when signal is called.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55831" y="4658696"/>
            <a:ext cx="507328" cy="58487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C16-5705-AE4E-891F-104BB2FA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9408-2C3F-6044-96CF-F47F9E3C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1" y="1894114"/>
            <a:ext cx="7979229" cy="47788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use condition variables to avoid busy waiting before entering critical sections</a:t>
            </a:r>
          </a:p>
          <a:p>
            <a:r>
              <a:rPr lang="en-US" dirty="0"/>
              <a:t>They are a method of inter-process (or inter-thread) communication</a:t>
            </a:r>
          </a:p>
          <a:p>
            <a:r>
              <a:rPr lang="en-US" dirty="0"/>
              <a:t>Condition variables </a:t>
            </a:r>
            <a:r>
              <a:rPr lang="en-US" i="1" dirty="0"/>
              <a:t>represent </a:t>
            </a:r>
            <a:r>
              <a:rPr lang="en-US" dirty="0"/>
              <a:t>a particular condition involving shared data, but despite their name, they don’t actually test for it</a:t>
            </a:r>
          </a:p>
          <a:p>
            <a:r>
              <a:rPr lang="en-US" b="1" dirty="0"/>
              <a:t>We</a:t>
            </a:r>
            <a:r>
              <a:rPr lang="en-US" dirty="0"/>
              <a:t> must actually write the code to test for the condition</a:t>
            </a:r>
          </a:p>
          <a:p>
            <a:r>
              <a:rPr lang="en-US" dirty="0"/>
              <a:t>And we must make sure our code doesn’t enter the critical section until the condition is true</a:t>
            </a:r>
          </a:p>
          <a:p>
            <a:r>
              <a:rPr lang="en-US" dirty="0"/>
              <a:t>Since we can’t enter the critical section if the condition is false, we can be certain that </a:t>
            </a:r>
            <a:r>
              <a:rPr lang="en-US" b="1" dirty="0"/>
              <a:t>we</a:t>
            </a:r>
            <a:r>
              <a:rPr lang="en-US" dirty="0"/>
              <a:t> can’t make the condition true; some other thread must do it</a:t>
            </a:r>
          </a:p>
          <a:p>
            <a:r>
              <a:rPr lang="en-US" dirty="0"/>
              <a:t>We depend on a notification from the code in another thread that can </a:t>
            </a:r>
            <a:r>
              <a:rPr lang="en-US" b="1" dirty="0"/>
              <a:t>make</a:t>
            </a:r>
            <a:r>
              <a:rPr lang="en-US" dirty="0"/>
              <a:t> the condition true to wake us up when the condition is true!</a:t>
            </a:r>
          </a:p>
          <a:p>
            <a:r>
              <a:rPr lang="en-US" dirty="0"/>
              <a:t>You will hear us call this condition an </a:t>
            </a:r>
            <a:r>
              <a:rPr lang="en-US" i="1" dirty="0"/>
              <a:t>invariant</a:t>
            </a:r>
            <a:r>
              <a:rPr lang="en-US" dirty="0"/>
              <a:t> for entering the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0582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surveillance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we waiting for?</a:t>
            </a:r>
          </a:p>
          <a:p>
            <a:pPr lvl="1"/>
            <a:r>
              <a:rPr lang="en-US" dirty="0"/>
              <a:t>Digitizer waits for </a:t>
            </a:r>
            <a:r>
              <a:rPr lang="en-US" dirty="0" err="1"/>
              <a:t>frame_buf</a:t>
            </a:r>
            <a:r>
              <a:rPr lang="en-US" dirty="0"/>
              <a:t> to be not full</a:t>
            </a:r>
          </a:p>
          <a:p>
            <a:pPr lvl="1"/>
            <a:r>
              <a:rPr lang="en-US" dirty="0"/>
              <a:t>Tracker waits for </a:t>
            </a:r>
            <a:r>
              <a:rPr lang="en-US" dirty="0" err="1"/>
              <a:t>frame_buf</a:t>
            </a:r>
            <a:r>
              <a:rPr lang="en-US" dirty="0"/>
              <a:t> to be not empty</a:t>
            </a:r>
          </a:p>
        </p:txBody>
      </p:sp>
    </p:spTree>
    <p:extLst>
      <p:ext uri="{BB962C8B-B14F-4D97-AF65-F5344CB8AC3E}">
        <p14:creationId xmlns:p14="http://schemas.microsoft.com/office/powerpoint/2010/main" val="39454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3412" y="1817486"/>
            <a:ext cx="4096060" cy="494881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pthread_cond_t</a:t>
            </a:r>
            <a:r>
              <a:rPr lang="en-US" sz="180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buf_not_full</a:t>
            </a:r>
            <a:r>
              <a:rPr lang="en-US" sz="1800" dirty="0">
                <a:solidFill>
                  <a:srgbClr val="3366FF"/>
                </a:solidFill>
                <a:latin typeface="Arial"/>
                <a:cs typeface="Arial"/>
              </a:rPr>
              <a:t>, 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buf_not_empty</a:t>
            </a:r>
            <a:r>
              <a:rPr lang="en-US" sz="1800" dirty="0">
                <a:solidFill>
                  <a:srgbClr val="3366FF"/>
                </a:solidFill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digitizer()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tail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grab(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if (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== 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  </a:t>
            </a:r>
            <a:r>
              <a:rPr lang="en-US" sz="1800" b="1" dirty="0" err="1">
                <a:latin typeface="Arial"/>
                <a:cs typeface="Arial"/>
              </a:rPr>
              <a:t>pthread_cond_wait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buf_not_full</a:t>
            </a:r>
            <a:r>
              <a:rPr lang="en-US" sz="1800" dirty="0">
                <a:latin typeface="Arial"/>
                <a:cs typeface="Arial"/>
              </a:rPr>
              <a:t>, 				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[tail] =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tail = (tail + 1) %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b="1" dirty="0" err="1">
                <a:latin typeface="Arial"/>
                <a:cs typeface="Arial"/>
              </a:rPr>
              <a:t>pthread_cond_signal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buf_not_empty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78188" y="1817486"/>
            <a:ext cx="4365812" cy="494881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tracker()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head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if (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== MAX)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 </a:t>
            </a:r>
            <a:r>
              <a:rPr lang="en-US" sz="1800" b="1" dirty="0" err="1">
                <a:latin typeface="Arial"/>
                <a:cs typeface="Arial"/>
              </a:rPr>
              <a:t>pthread_cond_wait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buf_not_empty</a:t>
            </a:r>
            <a:r>
              <a:rPr lang="en-US" sz="1800" dirty="0">
                <a:latin typeface="Arial"/>
                <a:cs typeface="Arial"/>
              </a:rPr>
              <a:t>, 				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[head];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head = (head + 1) %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b="1" dirty="0" err="1">
                <a:latin typeface="Arial"/>
                <a:cs typeface="Arial"/>
              </a:rPr>
              <a:t>pthread_cond_signal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buf_not_full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analyze(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567714" y="5189825"/>
            <a:ext cx="3767544" cy="970695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67714" y="3624023"/>
            <a:ext cx="3763759" cy="1051076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4942408" y="3361253"/>
            <a:ext cx="3972992" cy="1068890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4942408" y="4916818"/>
            <a:ext cx="3972992" cy="1000074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Fix number 4 – </a:t>
            </a:r>
            <a:r>
              <a:rPr lang="en-US" sz="4000" dirty="0" err="1">
                <a:latin typeface="Times New Roman" charset="0"/>
              </a:rPr>
              <a:t>cond_var</a:t>
            </a:r>
            <a:endParaRPr lang="en-US" sz="4000" dirty="0">
              <a:latin typeface="Times New Roman" charset="0"/>
            </a:endParaRPr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4686300" y="1143000"/>
            <a:ext cx="42291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4184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Mutex</a:t>
            </a:r>
            <a:r>
              <a:rPr lang="en-US" dirty="0"/>
              <a:t>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089" y="2194858"/>
            <a:ext cx="3931920" cy="3975100"/>
          </a:xfrm>
        </p:spPr>
        <p:txBody>
          <a:bodyPr/>
          <a:lstStyle/>
          <a:p>
            <a:pPr>
              <a:buFont typeface="Lucida Grande"/>
              <a:buChar char="-"/>
            </a:pPr>
            <a:r>
              <a:rPr lang="en-US" dirty="0"/>
              <a:t>Both T1 and T2 execute</a:t>
            </a:r>
          </a:p>
          <a:p>
            <a:pPr>
              <a:buFont typeface="Lucida Grande"/>
              <a:buChar char="-"/>
            </a:pPr>
            <a:r>
              <a:rPr lang="en-US" dirty="0"/>
              <a:t>T1 gets lock, T2 is stuck</a:t>
            </a:r>
          </a:p>
          <a:p>
            <a:pPr>
              <a:buFont typeface="Lucida Grande"/>
              <a:buChar char="-"/>
            </a:pPr>
            <a:r>
              <a:rPr lang="en-US" dirty="0">
                <a:solidFill>
                  <a:srgbClr val="3366FF"/>
                </a:solidFill>
              </a:rPr>
              <a:t>CS (T1)</a:t>
            </a:r>
          </a:p>
          <a:p>
            <a:pPr>
              <a:buFont typeface="Lucida Grande"/>
              <a:buChar char="-"/>
            </a:pPr>
            <a:r>
              <a:rPr lang="en-US" dirty="0"/>
              <a:t>T1 unlocks, T2 gets lock</a:t>
            </a:r>
          </a:p>
          <a:p>
            <a:pPr>
              <a:buFont typeface="Lucida Grande"/>
              <a:buChar char="-"/>
            </a:pPr>
            <a:r>
              <a:rPr lang="en-US" dirty="0">
                <a:solidFill>
                  <a:srgbClr val="3366FF"/>
                </a:solidFill>
              </a:rPr>
              <a:t>CS (T2)</a:t>
            </a:r>
          </a:p>
          <a:p>
            <a:pPr>
              <a:buFont typeface="Lucida Grande"/>
              <a:buChar char="-"/>
            </a:pPr>
            <a:r>
              <a:rPr lang="en-US" dirty="0"/>
              <a:t>T2 unlocks</a:t>
            </a:r>
          </a:p>
        </p:txBody>
      </p:sp>
      <p:sp>
        <p:nvSpPr>
          <p:cNvPr id="5" name="Freeform 3"/>
          <p:cNvSpPr>
            <a:spLocks noChangeAspect="1"/>
          </p:cNvSpPr>
          <p:nvPr/>
        </p:nvSpPr>
        <p:spPr bwMode="auto">
          <a:xfrm>
            <a:off x="1051788" y="225249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172" y="188316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172" y="3229744"/>
            <a:ext cx="169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Lock(m)</a:t>
            </a:r>
          </a:p>
          <a:p>
            <a:r>
              <a:rPr lang="en-US" sz="1400" dirty="0">
                <a:solidFill>
                  <a:srgbClr val="3366FF"/>
                </a:solidFill>
              </a:rPr>
              <a:t>Critical section</a:t>
            </a:r>
          </a:p>
          <a:p>
            <a:r>
              <a:rPr lang="en-US" sz="1400" dirty="0"/>
              <a:t>Unlock(m)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9961" y="3229744"/>
            <a:ext cx="169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Lock(m)</a:t>
            </a:r>
          </a:p>
          <a:p>
            <a:r>
              <a:rPr lang="en-US" sz="1400" dirty="0">
                <a:solidFill>
                  <a:srgbClr val="3366FF"/>
                </a:solidFill>
              </a:rPr>
              <a:t>Critical section</a:t>
            </a:r>
          </a:p>
          <a:p>
            <a:r>
              <a:rPr lang="en-US" sz="1400" dirty="0"/>
              <a:t>Unlock(m)</a:t>
            </a:r>
          </a:p>
        </p:txBody>
      </p:sp>
      <p:sp>
        <p:nvSpPr>
          <p:cNvPr id="9" name="Freeform 3"/>
          <p:cNvSpPr>
            <a:spLocks noChangeAspect="1"/>
          </p:cNvSpPr>
          <p:nvPr/>
        </p:nvSpPr>
        <p:spPr bwMode="auto">
          <a:xfrm>
            <a:off x="1081457" y="395961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3"/>
          <p:cNvSpPr>
            <a:spLocks noChangeAspect="1"/>
          </p:cNvSpPr>
          <p:nvPr/>
        </p:nvSpPr>
        <p:spPr bwMode="auto">
          <a:xfrm>
            <a:off x="2966755" y="225249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"/>
          <p:cNvSpPr>
            <a:spLocks noChangeAspect="1"/>
          </p:cNvSpPr>
          <p:nvPr/>
        </p:nvSpPr>
        <p:spPr bwMode="auto">
          <a:xfrm>
            <a:off x="2996424" y="395961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15615" y="191220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95058" y="2194858"/>
            <a:ext cx="0" cy="3795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9466" y="1767959"/>
            <a:ext cx="115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311680" y="4182408"/>
            <a:ext cx="339409" cy="13685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1488876" y="3968408"/>
            <a:ext cx="252612" cy="9246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57337" y="5123998"/>
            <a:ext cx="1621064" cy="5802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What's T1 doing?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2867869" y="4893070"/>
            <a:ext cx="1388157" cy="230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1741489" y="4467076"/>
            <a:ext cx="1126380" cy="656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057337" y="5812884"/>
            <a:ext cx="1621064" cy="5802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continues its execution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9690" y="5657671"/>
            <a:ext cx="3603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Invariant: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Exactly one thread at a time in a given critical section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2563" y="6581001"/>
            <a:ext cx="1445086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80992" y="6537844"/>
            <a:ext cx="6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61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/>
      <p:bldP spid="16" grpId="0" animBg="1"/>
      <p:bldP spid="17" grpId="0" animBg="1"/>
      <p:bldP spid="18" grpId="0" animBg="1"/>
      <p:bldP spid="29" grpId="0" animBg="1"/>
      <p:bldP spid="30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critical section?</a:t>
            </a:r>
          </a:p>
        </p:txBody>
      </p:sp>
      <p:sp>
        <p:nvSpPr>
          <p:cNvPr id="5" name="Freeform 3"/>
          <p:cNvSpPr>
            <a:spLocks noChangeAspect="1"/>
          </p:cNvSpPr>
          <p:nvPr/>
        </p:nvSpPr>
        <p:spPr bwMode="auto">
          <a:xfrm>
            <a:off x="1051788" y="225249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172" y="188316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172" y="3229744"/>
            <a:ext cx="169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Lock(m)</a:t>
            </a:r>
          </a:p>
          <a:p>
            <a:r>
              <a:rPr lang="en-US" sz="1400" dirty="0">
                <a:solidFill>
                  <a:srgbClr val="3366FF"/>
                </a:solidFill>
              </a:rPr>
              <a:t>Critical section</a:t>
            </a:r>
          </a:p>
          <a:p>
            <a:r>
              <a:rPr lang="en-US" sz="1400" dirty="0"/>
              <a:t>Unlock(m)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9961" y="3229744"/>
            <a:ext cx="169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Lock(m)</a:t>
            </a:r>
          </a:p>
          <a:p>
            <a:r>
              <a:rPr lang="en-US" sz="1400" dirty="0">
                <a:solidFill>
                  <a:srgbClr val="3366FF"/>
                </a:solidFill>
              </a:rPr>
              <a:t>Critical section</a:t>
            </a:r>
          </a:p>
          <a:p>
            <a:r>
              <a:rPr lang="en-US" sz="1400" dirty="0"/>
              <a:t>Unlock(m)</a:t>
            </a:r>
          </a:p>
        </p:txBody>
      </p:sp>
      <p:sp>
        <p:nvSpPr>
          <p:cNvPr id="9" name="Freeform 3"/>
          <p:cNvSpPr>
            <a:spLocks noChangeAspect="1"/>
          </p:cNvSpPr>
          <p:nvPr/>
        </p:nvSpPr>
        <p:spPr bwMode="auto">
          <a:xfrm>
            <a:off x="1081457" y="395961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3"/>
          <p:cNvSpPr>
            <a:spLocks noChangeAspect="1"/>
          </p:cNvSpPr>
          <p:nvPr/>
        </p:nvSpPr>
        <p:spPr bwMode="auto">
          <a:xfrm>
            <a:off x="2966755" y="225249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"/>
          <p:cNvSpPr>
            <a:spLocks noChangeAspect="1"/>
          </p:cNvSpPr>
          <p:nvPr/>
        </p:nvSpPr>
        <p:spPr bwMode="auto">
          <a:xfrm>
            <a:off x="2996424" y="3959619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15615" y="191220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41488" y="5085949"/>
            <a:ext cx="2592643" cy="11434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locks!</a:t>
            </a:r>
          </a:p>
          <a:p>
            <a:pPr algn="ctr"/>
            <a:r>
              <a:rPr lang="en-US" dirty="0"/>
              <a:t>Thus these two critical sections can run at the same time!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2864" y="4895859"/>
            <a:ext cx="3895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OS Invariant: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Exactly one thread at a time in a given critical section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But different </a:t>
            </a:r>
            <a:r>
              <a:rPr lang="en-US" dirty="0" err="1">
                <a:solidFill>
                  <a:srgbClr val="FF0000"/>
                </a:solidFill>
              </a:rPr>
              <a:t>mutex</a:t>
            </a:r>
            <a:r>
              <a:rPr lang="en-US" dirty="0">
                <a:solidFill>
                  <a:srgbClr val="FF0000"/>
                </a:solidFill>
              </a:rPr>
              <a:t> locks create </a:t>
            </a:r>
            <a:r>
              <a:rPr lang="en-US" b="1" i="1" dirty="0">
                <a:solidFill>
                  <a:srgbClr val="FF0000"/>
                </a:solidFill>
              </a:rPr>
              <a:t>different</a:t>
            </a:r>
            <a:r>
              <a:rPr lang="en-US" dirty="0">
                <a:solidFill>
                  <a:srgbClr val="FF0000"/>
                </a:solidFill>
              </a:rPr>
              <a:t> critical sections?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But still at most one thread can run in each!</a:t>
            </a:r>
          </a:p>
        </p:txBody>
      </p:sp>
      <p:sp>
        <p:nvSpPr>
          <p:cNvPr id="23" name="Freeform 3"/>
          <p:cNvSpPr>
            <a:spLocks noChangeAspect="1"/>
          </p:cNvSpPr>
          <p:nvPr/>
        </p:nvSpPr>
        <p:spPr bwMode="auto">
          <a:xfrm>
            <a:off x="5031707" y="2260253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1091" y="1890921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1091" y="3229744"/>
            <a:ext cx="169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Lock(n)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Critical section</a:t>
            </a:r>
          </a:p>
          <a:p>
            <a:r>
              <a:rPr lang="en-US" sz="1400" dirty="0"/>
              <a:t>Unlock(n)</a:t>
            </a:r>
          </a:p>
        </p:txBody>
      </p:sp>
      <p:sp>
        <p:nvSpPr>
          <p:cNvPr id="26" name="Freeform 3"/>
          <p:cNvSpPr>
            <a:spLocks noChangeAspect="1"/>
          </p:cNvSpPr>
          <p:nvPr/>
        </p:nvSpPr>
        <p:spPr bwMode="auto">
          <a:xfrm>
            <a:off x="5061376" y="3967373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3"/>
          <p:cNvSpPr>
            <a:spLocks noChangeAspect="1"/>
          </p:cNvSpPr>
          <p:nvPr/>
        </p:nvSpPr>
        <p:spPr bwMode="auto">
          <a:xfrm>
            <a:off x="6946674" y="2260253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3"/>
          <p:cNvSpPr>
            <a:spLocks noChangeAspect="1"/>
          </p:cNvSpPr>
          <p:nvPr/>
        </p:nvSpPr>
        <p:spPr bwMode="auto">
          <a:xfrm>
            <a:off x="6976343" y="3967373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95534" y="1919961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6908" y="3229744"/>
            <a:ext cx="169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Lock(n)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Critical section</a:t>
            </a:r>
          </a:p>
          <a:p>
            <a:r>
              <a:rPr lang="en-US" sz="1400" dirty="0"/>
              <a:t>Unlock(n)</a:t>
            </a:r>
          </a:p>
        </p:txBody>
      </p:sp>
      <p:cxnSp>
        <p:nvCxnSpPr>
          <p:cNvPr id="13" name="Straight Arrow Connector 12"/>
          <p:cNvCxnSpPr>
            <a:endCxn id="25" idx="1"/>
          </p:cNvCxnSpPr>
          <p:nvPr/>
        </p:nvCxnSpPr>
        <p:spPr>
          <a:xfrm flipV="1">
            <a:off x="3269946" y="3599076"/>
            <a:ext cx="1301145" cy="1486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857708" y="3606830"/>
            <a:ext cx="1004679" cy="1479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31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Condition variables</a:t>
            </a:r>
          </a:p>
        </p:txBody>
      </p:sp>
      <p:sp>
        <p:nvSpPr>
          <p:cNvPr id="5" name="Freeform 3"/>
          <p:cNvSpPr>
            <a:spLocks noChangeAspect="1"/>
          </p:cNvSpPr>
          <p:nvPr/>
        </p:nvSpPr>
        <p:spPr bwMode="auto">
          <a:xfrm>
            <a:off x="1051788" y="225249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172" y="188316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779" y="2850654"/>
            <a:ext cx="2131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Lock(m)</a:t>
            </a:r>
          </a:p>
          <a:p>
            <a:r>
              <a:rPr lang="en-US" sz="1600" dirty="0"/>
              <a:t>   If ! </a:t>
            </a:r>
            <a:r>
              <a:rPr lang="en-US" sz="1600" dirty="0" err="1"/>
              <a:t>Pred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Cond_wait</a:t>
            </a:r>
            <a:r>
              <a:rPr lang="en-US" sz="1600" dirty="0"/>
              <a:t>(c, m)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Pred</a:t>
            </a:r>
            <a:r>
              <a:rPr lang="en-US" sz="1600" dirty="0"/>
              <a:t> = False</a:t>
            </a:r>
          </a:p>
          <a:p>
            <a:r>
              <a:rPr lang="en-US" sz="1600" dirty="0"/>
              <a:t>Unlock(m)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6216" y="3804761"/>
            <a:ext cx="1696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Lock(m)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Pred</a:t>
            </a:r>
            <a:r>
              <a:rPr lang="en-US" sz="1600" dirty="0"/>
              <a:t> = True</a:t>
            </a:r>
          </a:p>
          <a:p>
            <a:r>
              <a:rPr lang="en-US" sz="1600" dirty="0"/>
              <a:t>   Signal(c)</a:t>
            </a:r>
          </a:p>
          <a:p>
            <a:r>
              <a:rPr lang="en-US" sz="1600" dirty="0"/>
              <a:t>Unlock(m)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5615" y="191220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2877" y="5251643"/>
            <a:ext cx="389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Invariant: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OS insures T1 gets lock m back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Anything else?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Pred</a:t>
            </a:r>
            <a:r>
              <a:rPr lang="en-US" dirty="0">
                <a:solidFill>
                  <a:srgbClr val="FF0000"/>
                </a:solidFill>
              </a:rPr>
              <a:t> has to be True</a:t>
            </a:r>
          </a:p>
        </p:txBody>
      </p:sp>
      <p:sp>
        <p:nvSpPr>
          <p:cNvPr id="32" name="Freeform 3"/>
          <p:cNvSpPr>
            <a:spLocks noChangeAspect="1"/>
          </p:cNvSpPr>
          <p:nvPr/>
        </p:nvSpPr>
        <p:spPr bwMode="auto">
          <a:xfrm>
            <a:off x="3042938" y="2195637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Freeform 3"/>
          <p:cNvSpPr>
            <a:spLocks noChangeAspect="1"/>
          </p:cNvSpPr>
          <p:nvPr/>
        </p:nvSpPr>
        <p:spPr bwMode="auto">
          <a:xfrm>
            <a:off x="3056710" y="276736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Freeform 3"/>
          <p:cNvSpPr>
            <a:spLocks noChangeAspect="1"/>
          </p:cNvSpPr>
          <p:nvPr/>
        </p:nvSpPr>
        <p:spPr bwMode="auto">
          <a:xfrm>
            <a:off x="1051279" y="411079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Freeform 3"/>
          <p:cNvSpPr>
            <a:spLocks noChangeAspect="1"/>
          </p:cNvSpPr>
          <p:nvPr/>
        </p:nvSpPr>
        <p:spPr bwMode="auto">
          <a:xfrm>
            <a:off x="3028743" y="488197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"/>
          </p:nvPr>
        </p:nvSpPr>
        <p:spPr>
          <a:xfrm>
            <a:off x="4651089" y="2281539"/>
            <a:ext cx="3931920" cy="39751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  <a:buFont typeface="Lucida Grande"/>
              <a:buChar char="-"/>
            </a:pPr>
            <a:endParaRPr lang="en-US" sz="1600" dirty="0"/>
          </a:p>
          <a:p>
            <a:pPr>
              <a:spcBef>
                <a:spcPts val="100"/>
              </a:spcBef>
              <a:buFont typeface="Lucida Grande"/>
              <a:buChar char="-"/>
            </a:pPr>
            <a:endParaRPr lang="en-US" sz="1600" dirty="0"/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/>
              <a:t>T1 gets lock m</a:t>
            </a:r>
            <a:br>
              <a:rPr lang="en-US" sz="1600" dirty="0"/>
            </a:br>
            <a:endParaRPr lang="en-US" sz="1600" dirty="0"/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/>
              <a:t>T1 blocks</a:t>
            </a:r>
          </a:p>
          <a:p>
            <a:pPr lvl="1">
              <a:spcBef>
                <a:spcPts val="100"/>
              </a:spcBef>
              <a:buFont typeface="Lucida Grande"/>
              <a:buChar char="-"/>
            </a:pPr>
            <a:r>
              <a:rPr lang="en-US" sz="1400" dirty="0"/>
              <a:t>OS releases  lock m</a:t>
            </a:r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/>
              <a:t>T2 gets lock m</a:t>
            </a:r>
          </a:p>
          <a:p>
            <a:pPr>
              <a:spcBef>
                <a:spcPts val="100"/>
              </a:spcBef>
              <a:buFont typeface="Lucida Grande"/>
              <a:buChar char="-"/>
            </a:pPr>
            <a:endParaRPr lang="en-US" sz="1600" dirty="0"/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/>
              <a:t>T1 ready to run</a:t>
            </a:r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/>
              <a:t>T2 unlocks</a:t>
            </a:r>
          </a:p>
          <a:p>
            <a:pPr lvl="1">
              <a:spcBef>
                <a:spcPts val="100"/>
              </a:spcBef>
              <a:buFont typeface="Lucida Grande"/>
              <a:buChar char="-"/>
            </a:pPr>
            <a:r>
              <a:rPr lang="en-US" sz="1400" dirty="0"/>
              <a:t>OS gets lock m on T1s behalf</a:t>
            </a:r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/>
              <a:t>T1 runs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795058" y="2194858"/>
            <a:ext cx="0" cy="3795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331813" y="3002286"/>
            <a:ext cx="3319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506216" y="3500048"/>
            <a:ext cx="2144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412117" y="3965199"/>
            <a:ext cx="12389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564875" y="4477735"/>
            <a:ext cx="1086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3"/>
          <p:cNvSpPr>
            <a:spLocks noChangeAspect="1"/>
          </p:cNvSpPr>
          <p:nvPr/>
        </p:nvSpPr>
        <p:spPr bwMode="auto">
          <a:xfrm>
            <a:off x="3063196" y="3339101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564875" y="4734386"/>
            <a:ext cx="1086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469106" y="3658232"/>
            <a:ext cx="3181985" cy="1560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ular Callout 48"/>
          <p:cNvSpPr/>
          <p:nvPr/>
        </p:nvSpPr>
        <p:spPr>
          <a:xfrm>
            <a:off x="4075584" y="6019402"/>
            <a:ext cx="2085183" cy="691179"/>
          </a:xfrm>
          <a:prstGeom prst="wedgeRoundRectCallout">
            <a:avLst>
              <a:gd name="adj1" fmla="val -88560"/>
              <a:gd name="adj2" fmla="val -11544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must ensure this?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59807" y="6019402"/>
            <a:ext cx="1895621" cy="6911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programmer!</a:t>
            </a:r>
          </a:p>
        </p:txBody>
      </p:sp>
    </p:spTree>
    <p:extLst>
      <p:ext uri="{BB962C8B-B14F-4D97-AF65-F5344CB8AC3E}">
        <p14:creationId xmlns:p14="http://schemas.microsoft.com/office/powerpoint/2010/main" val="7274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again to our surveillance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we waiting for?</a:t>
            </a:r>
          </a:p>
          <a:p>
            <a:pPr lvl="1"/>
            <a:r>
              <a:rPr lang="en-US" dirty="0"/>
              <a:t>Digitizer waits for </a:t>
            </a:r>
            <a:r>
              <a:rPr lang="en-US" dirty="0" err="1"/>
              <a:t>frame_buf</a:t>
            </a:r>
            <a:r>
              <a:rPr lang="en-US" dirty="0"/>
              <a:t> to be </a:t>
            </a:r>
            <a:r>
              <a:rPr lang="en-US" dirty="0">
                <a:solidFill>
                  <a:srgbClr val="008000"/>
                </a:solidFill>
              </a:rPr>
              <a:t>not full</a:t>
            </a:r>
          </a:p>
          <a:p>
            <a:pPr lvl="2"/>
            <a:r>
              <a:rPr lang="en-US" dirty="0"/>
              <a:t>Predicate is (</a:t>
            </a:r>
            <a:r>
              <a:rPr lang="en-US" dirty="0" err="1">
                <a:solidFill>
                  <a:srgbClr val="FF0000"/>
                </a:solidFill>
              </a:rPr>
              <a:t>bufavail</a:t>
            </a:r>
            <a:r>
              <a:rPr lang="en-US" dirty="0">
                <a:solidFill>
                  <a:srgbClr val="FF0000"/>
                </a:solidFill>
              </a:rPr>
              <a:t> !=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Tracker waits for </a:t>
            </a:r>
            <a:r>
              <a:rPr lang="en-US" dirty="0" err="1"/>
              <a:t>frame_buf</a:t>
            </a:r>
            <a:r>
              <a:rPr lang="en-US" dirty="0"/>
              <a:t> to be </a:t>
            </a:r>
            <a:r>
              <a:rPr lang="en-US" dirty="0">
                <a:solidFill>
                  <a:srgbClr val="008000"/>
                </a:solidFill>
              </a:rPr>
              <a:t>not empty</a:t>
            </a:r>
          </a:p>
          <a:p>
            <a:pPr lvl="2"/>
            <a:r>
              <a:rPr lang="en-US" dirty="0"/>
              <a:t>Predicate is (</a:t>
            </a:r>
            <a:r>
              <a:rPr lang="en-US" dirty="0" err="1">
                <a:solidFill>
                  <a:srgbClr val="FF0000"/>
                </a:solidFill>
              </a:rPr>
              <a:t>bufavail</a:t>
            </a:r>
            <a:r>
              <a:rPr lang="en-US" dirty="0">
                <a:solidFill>
                  <a:srgbClr val="FF0000"/>
                </a:solidFill>
              </a:rPr>
              <a:t> != MAX</a:t>
            </a:r>
            <a:r>
              <a:rPr lang="en-US" dirty="0"/>
              <a:t>)</a:t>
            </a:r>
          </a:p>
          <a:p>
            <a:r>
              <a:rPr lang="en-US" dirty="0"/>
              <a:t>So we need two condition variables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buf_not_empty</a:t>
            </a:r>
            <a:r>
              <a:rPr lang="en-US" dirty="0"/>
              <a:t> and </a:t>
            </a:r>
            <a:r>
              <a:rPr lang="en-US" dirty="0" err="1">
                <a:solidFill>
                  <a:srgbClr val="FF2929"/>
                </a:solidFill>
              </a:rPr>
              <a:t>buf_not_full</a:t>
            </a:r>
            <a:endParaRPr lang="en-US" dirty="0">
              <a:solidFill>
                <a:srgbClr val="FF2929"/>
              </a:solidFill>
            </a:endParaRPr>
          </a:p>
          <a:p>
            <a:pPr lvl="1"/>
            <a:r>
              <a:rPr lang="en-US" dirty="0"/>
              <a:t>And we know how to test for these conditions using the predicates</a:t>
            </a:r>
          </a:p>
        </p:txBody>
      </p:sp>
    </p:spTree>
    <p:extLst>
      <p:ext uri="{BB962C8B-B14F-4D97-AF65-F5344CB8AC3E}">
        <p14:creationId xmlns:p14="http://schemas.microsoft.com/office/powerpoint/2010/main" val="24680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567714" y="5001308"/>
            <a:ext cx="3767544" cy="970695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67714" y="3457278"/>
            <a:ext cx="3763759" cy="1051076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4942408" y="3238052"/>
            <a:ext cx="3972992" cy="1068890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4942408" y="4793617"/>
            <a:ext cx="3972992" cy="1000074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3412" y="1665854"/>
            <a:ext cx="4146176" cy="494881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pthread_cond_t</a:t>
            </a:r>
            <a:r>
              <a:rPr lang="en-US" sz="180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buf_not_full</a:t>
            </a:r>
            <a:r>
              <a:rPr lang="en-US" sz="1800" dirty="0">
                <a:solidFill>
                  <a:srgbClr val="3366FF"/>
                </a:solidFill>
                <a:latin typeface="Arial"/>
                <a:cs typeface="Arial"/>
              </a:rPr>
              <a:t>, 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buf_not_empty</a:t>
            </a:r>
            <a:r>
              <a:rPr lang="en-US" sz="1800" dirty="0">
                <a:solidFill>
                  <a:srgbClr val="3366FF"/>
                </a:solidFill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digitizer()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tail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grab(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if (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== 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  </a:t>
            </a:r>
            <a:r>
              <a:rPr lang="en-US" sz="1800" b="1" dirty="0" err="1">
                <a:latin typeface="Arial"/>
                <a:cs typeface="Arial"/>
              </a:rPr>
              <a:t>pthread_cond_wait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buf_not_full</a:t>
            </a:r>
            <a:r>
              <a:rPr lang="en-US" sz="1800" dirty="0">
                <a:latin typeface="Arial"/>
                <a:cs typeface="Arial"/>
              </a:rPr>
              <a:t>, 				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[tail] =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tail = (tail + 1) %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b="1" dirty="0" err="1">
                <a:latin typeface="Arial"/>
                <a:cs typeface="Arial"/>
              </a:rPr>
              <a:t>pthread_cond_signal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buf_not_empty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78188" y="1656377"/>
            <a:ext cx="4365812" cy="494881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tracker()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head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if (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== MAX)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  </a:t>
            </a:r>
            <a:r>
              <a:rPr lang="en-US" sz="1800" b="1" dirty="0" err="1">
                <a:latin typeface="Arial"/>
                <a:cs typeface="Arial"/>
              </a:rPr>
              <a:t>pthread_cond_wait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buf_not_empty</a:t>
            </a:r>
            <a:r>
              <a:rPr lang="en-US" sz="1800" dirty="0">
                <a:latin typeface="Arial"/>
                <a:cs typeface="Arial"/>
              </a:rPr>
              <a:t>, 				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[head];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head = (head + 1) %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</a:t>
            </a:r>
            <a:r>
              <a:rPr lang="en-US" sz="1800" b="1" dirty="0" err="1">
                <a:latin typeface="Arial"/>
                <a:cs typeface="Arial"/>
              </a:rPr>
              <a:t>pthread_cond_signal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solidFill>
                  <a:srgbClr val="3366FF"/>
                </a:solidFill>
                <a:latin typeface="Arial"/>
                <a:cs typeface="Arial"/>
              </a:rPr>
              <a:t>buf_not_full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analyze(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Fix number 4 – </a:t>
            </a:r>
            <a:r>
              <a:rPr lang="en-US" sz="4000" dirty="0" err="1">
                <a:latin typeface="Times New Roman" charset="0"/>
              </a:rPr>
              <a:t>cond_var</a:t>
            </a:r>
            <a:endParaRPr lang="en-US" sz="4000" dirty="0">
              <a:latin typeface="Times New Roman" charset="0"/>
            </a:endParaRPr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4686300" y="1143000"/>
            <a:ext cx="42291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sz="1600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12068" y="6122297"/>
            <a:ext cx="1171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</a:rPr>
              <a:t>Invariants: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983858" y="6122296"/>
            <a:ext cx="2958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8000"/>
                </a:solidFill>
              </a:rPr>
              <a:t>Only 1 thread at a time in CS</a:t>
            </a:r>
          </a:p>
          <a:p>
            <a:r>
              <a:rPr lang="en-US" sz="1800" dirty="0" err="1">
                <a:solidFill>
                  <a:srgbClr val="008000"/>
                </a:solidFill>
              </a:rPr>
              <a:t>bufavail</a:t>
            </a:r>
            <a:r>
              <a:rPr lang="en-US" sz="1800" dirty="0">
                <a:solidFill>
                  <a:srgbClr val="008000"/>
                </a:solidFill>
              </a:rPr>
              <a:t> != 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69251" y="6122296"/>
            <a:ext cx="2958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3366FF"/>
                </a:solidFill>
              </a:rPr>
              <a:t>Only 1 thread at a time in CS</a:t>
            </a:r>
          </a:p>
          <a:p>
            <a:r>
              <a:rPr lang="en-US" sz="1800" dirty="0" err="1">
                <a:solidFill>
                  <a:srgbClr val="3366FF"/>
                </a:solidFill>
              </a:rPr>
              <a:t>bufavail</a:t>
            </a:r>
            <a:r>
              <a:rPr lang="en-US" sz="1800" dirty="0">
                <a:solidFill>
                  <a:srgbClr val="3366FF"/>
                </a:solidFill>
              </a:rPr>
              <a:t> != MAX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81763" y="4275390"/>
            <a:ext cx="1387488" cy="1066678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914459" y="3810000"/>
            <a:ext cx="1254792" cy="1828984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 noChangeAspect="1"/>
          </p:cNvSpPr>
          <p:nvPr/>
        </p:nvSpPr>
        <p:spPr bwMode="auto">
          <a:xfrm>
            <a:off x="2368550" y="2438400"/>
            <a:ext cx="157163" cy="933450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368550" y="3395663"/>
            <a:ext cx="157163" cy="5461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Freeform 4"/>
          <p:cNvSpPr>
            <a:spLocks noChangeAspect="1"/>
          </p:cNvSpPr>
          <p:nvPr/>
        </p:nvSpPr>
        <p:spPr bwMode="auto">
          <a:xfrm>
            <a:off x="2368550" y="3949700"/>
            <a:ext cx="157163" cy="933450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671763" y="2652713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compute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684463" y="4445000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compute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717800" y="3363913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924050" y="45339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008063" y="4227513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result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Needed     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414463" y="5180013"/>
            <a:ext cx="2270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(a) Sequential process    </a:t>
            </a:r>
          </a:p>
        </p:txBody>
      </p:sp>
      <p:sp>
        <p:nvSpPr>
          <p:cNvPr id="3083" name="Freeform 11"/>
          <p:cNvSpPr>
            <a:spLocks noChangeAspect="1"/>
          </p:cNvSpPr>
          <p:nvPr/>
        </p:nvSpPr>
        <p:spPr bwMode="auto">
          <a:xfrm>
            <a:off x="5262563" y="2490788"/>
            <a:ext cx="155575" cy="933450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6596063" y="3295650"/>
            <a:ext cx="155575" cy="5461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Freeform 13"/>
          <p:cNvSpPr>
            <a:spLocks noChangeAspect="1"/>
          </p:cNvSpPr>
          <p:nvPr/>
        </p:nvSpPr>
        <p:spPr bwMode="auto">
          <a:xfrm>
            <a:off x="5275263" y="3443288"/>
            <a:ext cx="155575" cy="933450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533900" y="1917700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compute   </a:t>
            </a:r>
          </a:p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thread  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4830763" y="4027488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913188" y="3721100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result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Needed     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322763" y="5181600"/>
            <a:ext cx="2544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(b) Multithreaded process    </a:t>
            </a:r>
          </a:p>
        </p:txBody>
      </p:sp>
      <p:sp>
        <p:nvSpPr>
          <p:cNvPr id="3090" name="Freeform 18"/>
          <p:cNvSpPr>
            <a:spLocks noChangeAspect="1"/>
          </p:cNvSpPr>
          <p:nvPr/>
        </p:nvSpPr>
        <p:spPr bwMode="auto">
          <a:xfrm>
            <a:off x="6616700" y="3295650"/>
            <a:ext cx="93663" cy="55403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359400" y="2957513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request 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5380038" y="3568700"/>
            <a:ext cx="1247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complete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376988" y="2179638"/>
            <a:ext cx="8239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I/O   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thread  </a:t>
            </a: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359400" y="3295650"/>
            <a:ext cx="123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 flipH="1">
            <a:off x="5430838" y="3849688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Example use of threads - 1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57778" y="4376738"/>
            <a:ext cx="33460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Callout 3"/>
          <p:cNvSpPr/>
          <p:nvPr/>
        </p:nvSpPr>
        <p:spPr>
          <a:xfrm>
            <a:off x="6223000" y="4238625"/>
            <a:ext cx="2159000" cy="813153"/>
          </a:xfrm>
          <a:prstGeom prst="wedgeEllipseCallout">
            <a:avLst>
              <a:gd name="adj1" fmla="val -78349"/>
              <a:gd name="adj2" fmla="val -329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finished first?</a:t>
            </a:r>
          </a:p>
        </p:txBody>
      </p:sp>
    </p:spTree>
    <p:extLst>
      <p:ext uri="{BB962C8B-B14F-4D97-AF65-F5344CB8AC3E}">
        <p14:creationId xmlns:p14="http://schemas.microsoft.com/office/powerpoint/2010/main" val="4177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animBg="1"/>
      <p:bldP spid="3084" grpId="0" animBg="1"/>
      <p:bldP spid="3085" grpId="0" animBg="1"/>
      <p:bldP spid="3086" grpId="0"/>
      <p:bldP spid="3087" grpId="0" animBg="1"/>
      <p:bldP spid="3088" grpId="0"/>
      <p:bldP spid="3089" grpId="0"/>
      <p:bldP spid="3090" grpId="0" animBg="1"/>
      <p:bldP spid="3091" grpId="0"/>
      <p:bldP spid="3092" grpId="0"/>
      <p:bldP spid="3093" grpId="0"/>
      <p:bldP spid="3094" grpId="0" animBg="1"/>
      <p:bldP spid="309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 how many code blocks are in the critical section here?</a:t>
            </a:r>
          </a:p>
        </p:txBody>
      </p:sp>
      <p:sp>
        <p:nvSpPr>
          <p:cNvPr id="5" name="Freeform 3"/>
          <p:cNvSpPr>
            <a:spLocks noChangeAspect="1"/>
          </p:cNvSpPr>
          <p:nvPr/>
        </p:nvSpPr>
        <p:spPr bwMode="auto">
          <a:xfrm>
            <a:off x="1051788" y="225249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172" y="188316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779" y="2850654"/>
            <a:ext cx="2131835" cy="13234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Lock(m)</a:t>
            </a:r>
          </a:p>
          <a:p>
            <a:r>
              <a:rPr lang="en-US" sz="1600" dirty="0"/>
              <a:t>   If ! </a:t>
            </a:r>
            <a:r>
              <a:rPr lang="en-US" sz="1600" dirty="0" err="1"/>
              <a:t>Pred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Cond_wait</a:t>
            </a:r>
            <a:r>
              <a:rPr lang="en-US" sz="1600" dirty="0"/>
              <a:t>(c, m)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Pred</a:t>
            </a:r>
            <a:r>
              <a:rPr lang="en-US" sz="1600" dirty="0"/>
              <a:t> = False</a:t>
            </a:r>
          </a:p>
          <a:p>
            <a:r>
              <a:rPr lang="en-US" sz="1600" dirty="0"/>
              <a:t>Unlock(m)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7864" y="3804761"/>
            <a:ext cx="1696065" cy="107721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Lock(m)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Pred</a:t>
            </a:r>
            <a:r>
              <a:rPr lang="en-US" sz="1600" dirty="0"/>
              <a:t> = True</a:t>
            </a:r>
          </a:p>
          <a:p>
            <a:r>
              <a:rPr lang="en-US" sz="1600" dirty="0"/>
              <a:t>   Signal(c)</a:t>
            </a:r>
          </a:p>
          <a:p>
            <a:r>
              <a:rPr lang="en-US" sz="1600" dirty="0"/>
              <a:t>Unlock(m)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191220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</a:t>
            </a:r>
          </a:p>
        </p:txBody>
      </p:sp>
      <p:sp>
        <p:nvSpPr>
          <p:cNvPr id="32" name="Freeform 3"/>
          <p:cNvSpPr>
            <a:spLocks noChangeAspect="1"/>
          </p:cNvSpPr>
          <p:nvPr/>
        </p:nvSpPr>
        <p:spPr bwMode="auto">
          <a:xfrm>
            <a:off x="3194586" y="2195637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Freeform 3"/>
          <p:cNvSpPr>
            <a:spLocks noChangeAspect="1"/>
          </p:cNvSpPr>
          <p:nvPr/>
        </p:nvSpPr>
        <p:spPr bwMode="auto">
          <a:xfrm>
            <a:off x="3208358" y="276736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Freeform 3"/>
          <p:cNvSpPr>
            <a:spLocks noChangeAspect="1"/>
          </p:cNvSpPr>
          <p:nvPr/>
        </p:nvSpPr>
        <p:spPr bwMode="auto">
          <a:xfrm>
            <a:off x="1051279" y="4167661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Freeform 3"/>
          <p:cNvSpPr>
            <a:spLocks noChangeAspect="1"/>
          </p:cNvSpPr>
          <p:nvPr/>
        </p:nvSpPr>
        <p:spPr bwMode="auto">
          <a:xfrm>
            <a:off x="3180391" y="488197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Freeform 3"/>
          <p:cNvSpPr>
            <a:spLocks noChangeAspect="1"/>
          </p:cNvSpPr>
          <p:nvPr/>
        </p:nvSpPr>
        <p:spPr bwMode="auto">
          <a:xfrm>
            <a:off x="3214844" y="3339101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4833832" y="1883167"/>
            <a:ext cx="2758129" cy="798905"/>
          </a:xfrm>
          <a:prstGeom prst="wedgeRoundRectCallout">
            <a:avLst>
              <a:gd name="adj1" fmla="val -127392"/>
              <a:gd name="adj2" fmla="val 952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first is here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833832" y="3111928"/>
            <a:ext cx="2758129" cy="798905"/>
          </a:xfrm>
          <a:prstGeom prst="wedgeRoundRectCallout">
            <a:avLst>
              <a:gd name="adj1" fmla="val -66567"/>
              <a:gd name="adj2" fmla="val 845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second is here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4833832" y="4559330"/>
            <a:ext cx="2758129" cy="1183904"/>
          </a:xfrm>
          <a:prstGeom prst="wedgeRoundRectCallout">
            <a:avLst>
              <a:gd name="adj1" fmla="val -10897"/>
              <a:gd name="adj2" fmla="val 509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there is a third!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where the programmer comes in </a:t>
            </a:r>
          </a:p>
        </p:txBody>
      </p:sp>
    </p:spTree>
    <p:extLst>
      <p:ext uri="{BB962C8B-B14F-4D97-AF65-F5344CB8AC3E}">
        <p14:creationId xmlns:p14="http://schemas.microsoft.com/office/powerpoint/2010/main" val="6251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is that third block?</a:t>
            </a:r>
          </a:p>
        </p:txBody>
      </p:sp>
      <p:sp>
        <p:nvSpPr>
          <p:cNvPr id="5" name="Freeform 3"/>
          <p:cNvSpPr>
            <a:spLocks noChangeAspect="1"/>
          </p:cNvSpPr>
          <p:nvPr/>
        </p:nvSpPr>
        <p:spPr bwMode="auto">
          <a:xfrm>
            <a:off x="1051788" y="225249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172" y="188316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779" y="2850654"/>
            <a:ext cx="2131835" cy="13234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Lock(m)</a:t>
            </a:r>
          </a:p>
          <a:p>
            <a:r>
              <a:rPr lang="en-US" sz="1600" dirty="0"/>
              <a:t>   If ! </a:t>
            </a:r>
            <a:r>
              <a:rPr lang="en-US" sz="1600" dirty="0" err="1"/>
              <a:t>Pred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Cond_wait</a:t>
            </a:r>
            <a:r>
              <a:rPr lang="en-US" sz="1600" dirty="0"/>
              <a:t>(c, m)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Pred</a:t>
            </a:r>
            <a:r>
              <a:rPr lang="en-US" sz="1600" dirty="0"/>
              <a:t> = False</a:t>
            </a:r>
          </a:p>
          <a:p>
            <a:r>
              <a:rPr lang="en-US" sz="1600" dirty="0"/>
              <a:t>Unlock(m)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7864" y="3804761"/>
            <a:ext cx="1696065" cy="107721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Lock(m)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Pred</a:t>
            </a:r>
            <a:r>
              <a:rPr lang="en-US" sz="1600" dirty="0"/>
              <a:t> = True</a:t>
            </a:r>
          </a:p>
          <a:p>
            <a:r>
              <a:rPr lang="en-US" sz="1600" dirty="0"/>
              <a:t>   Signal(c)</a:t>
            </a:r>
          </a:p>
          <a:p>
            <a:r>
              <a:rPr lang="en-US" sz="1600" dirty="0"/>
              <a:t>Unlock(m)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1912207"/>
            <a:ext cx="11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6712" y="5091762"/>
            <a:ext cx="45961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you see that Pred’s value can change even though this block appears to be a single critical section?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This detail becomes a problem if there are more threads</a:t>
            </a:r>
            <a:r>
              <a:rPr lang="mr-IN" dirty="0">
                <a:solidFill>
                  <a:srgbClr val="008000"/>
                </a:solidFill>
              </a:rPr>
              <a:t>…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Freeform 3"/>
          <p:cNvSpPr>
            <a:spLocks noChangeAspect="1"/>
          </p:cNvSpPr>
          <p:nvPr/>
        </p:nvSpPr>
        <p:spPr bwMode="auto">
          <a:xfrm>
            <a:off x="3194586" y="2195637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Freeform 3"/>
          <p:cNvSpPr>
            <a:spLocks noChangeAspect="1"/>
          </p:cNvSpPr>
          <p:nvPr/>
        </p:nvSpPr>
        <p:spPr bwMode="auto">
          <a:xfrm>
            <a:off x="3208358" y="276736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Freeform 3"/>
          <p:cNvSpPr>
            <a:spLocks noChangeAspect="1"/>
          </p:cNvSpPr>
          <p:nvPr/>
        </p:nvSpPr>
        <p:spPr bwMode="auto">
          <a:xfrm>
            <a:off x="1051279" y="4158184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Freeform 3"/>
          <p:cNvSpPr>
            <a:spLocks noChangeAspect="1"/>
          </p:cNvSpPr>
          <p:nvPr/>
        </p:nvSpPr>
        <p:spPr bwMode="auto">
          <a:xfrm>
            <a:off x="3180391" y="4881979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"/>
          </p:nvPr>
        </p:nvSpPr>
        <p:spPr>
          <a:xfrm>
            <a:off x="5642513" y="2653646"/>
            <a:ext cx="3215737" cy="239898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>
                <a:latin typeface="Arial"/>
                <a:cs typeface="Arial"/>
              </a:rPr>
              <a:t>Lock(m)</a:t>
            </a:r>
          </a:p>
          <a:p>
            <a:pPr>
              <a:spcBef>
                <a:spcPts val="100"/>
              </a:spcBef>
              <a:buFont typeface="Lucida Grande"/>
              <a:buChar char="-"/>
            </a:pPr>
            <a:endParaRPr lang="en-US" sz="1600" dirty="0">
              <a:latin typeface="Arial"/>
              <a:cs typeface="Arial"/>
            </a:endParaRPr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>
                <a:latin typeface="Arial"/>
                <a:cs typeface="Arial"/>
              </a:rPr>
              <a:t>  If ! </a:t>
            </a:r>
            <a:r>
              <a:rPr lang="en-US" sz="1600" dirty="0" err="1">
                <a:latin typeface="Arial"/>
                <a:cs typeface="Arial"/>
              </a:rPr>
              <a:t>Pred</a:t>
            </a:r>
            <a:br>
              <a:rPr lang="en-US" sz="1600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     	Unlock(m)</a:t>
            </a:r>
            <a:br>
              <a:rPr lang="en-US" sz="1600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	Wait until c is signaled</a:t>
            </a:r>
            <a:br>
              <a:rPr lang="en-US" sz="1600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	Lock(m)</a:t>
            </a:r>
            <a:br>
              <a:rPr lang="en-US" sz="1600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  </a:t>
            </a:r>
            <a:r>
              <a:rPr lang="en-US" sz="1600" dirty="0" err="1">
                <a:latin typeface="Arial"/>
                <a:cs typeface="Arial"/>
              </a:rPr>
              <a:t>Pred</a:t>
            </a:r>
            <a:r>
              <a:rPr lang="en-US" sz="1600" dirty="0">
                <a:latin typeface="Arial"/>
                <a:cs typeface="Arial"/>
              </a:rPr>
              <a:t> = false</a:t>
            </a:r>
          </a:p>
          <a:p>
            <a:pPr>
              <a:spcBef>
                <a:spcPts val="100"/>
              </a:spcBef>
              <a:buFont typeface="Lucida Grande"/>
              <a:buChar char="-"/>
            </a:pPr>
            <a:r>
              <a:rPr lang="en-US" sz="1600" dirty="0">
                <a:latin typeface="Arial"/>
                <a:cs typeface="Arial"/>
              </a:rPr>
              <a:t>Unlock(m)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Freeform 3"/>
          <p:cNvSpPr>
            <a:spLocks noChangeAspect="1"/>
          </p:cNvSpPr>
          <p:nvPr/>
        </p:nvSpPr>
        <p:spPr bwMode="auto">
          <a:xfrm>
            <a:off x="3214844" y="3339101"/>
            <a:ext cx="95289" cy="57173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4833832" y="1883167"/>
            <a:ext cx="2758129" cy="798905"/>
          </a:xfrm>
          <a:prstGeom prst="wedgeRoundRectCallout">
            <a:avLst>
              <a:gd name="adj1" fmla="val -127392"/>
              <a:gd name="adj2" fmla="val 952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It's hiding here in plain sight</a:t>
            </a:r>
          </a:p>
        </p:txBody>
      </p:sp>
      <p:cxnSp>
        <p:nvCxnSpPr>
          <p:cNvPr id="4" name="Straight Arrow Connector 3"/>
          <p:cNvCxnSpPr>
            <a:stCxn id="7" idx="3"/>
          </p:cNvCxnSpPr>
          <p:nvPr/>
        </p:nvCxnSpPr>
        <p:spPr>
          <a:xfrm flipV="1">
            <a:off x="2615614" y="3339101"/>
            <a:ext cx="2644733" cy="173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5336172" y="2919010"/>
            <a:ext cx="306341" cy="2133616"/>
          </a:xfrm>
          <a:prstGeom prst="leftBrace">
            <a:avLst>
              <a:gd name="adj1" fmla="val 8333"/>
              <a:gd name="adj2" fmla="val 202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568051" y="5029200"/>
            <a:ext cx="3767544" cy="970695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1499" y="3448846"/>
            <a:ext cx="3763759" cy="1051076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4942408" y="3218922"/>
            <a:ext cx="3972992" cy="1068890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4942408" y="4729844"/>
            <a:ext cx="3972992" cy="1000074"/>
          </a:xfrm>
          <a:prstGeom prst="rect">
            <a:avLst/>
          </a:prstGeom>
          <a:solidFill>
            <a:srgbClr val="3366FF">
              <a:alpha val="23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Fix number 5 – </a:t>
            </a:r>
            <a:r>
              <a:rPr lang="en-US" altLang="ja-JP" sz="4000" dirty="0">
                <a:latin typeface="Times New Roman"/>
                <a:cs typeface="Times New Roman"/>
              </a:rPr>
              <a:t> Defensive programming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4686300" y="1143000"/>
            <a:ext cx="42291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</a:pPr>
            <a:endParaRPr lang="en-US" sz="1600" b="1" dirty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3412" y="1892161"/>
            <a:ext cx="4096060" cy="487414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digitizer()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tail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grab(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while</a:t>
            </a:r>
            <a:r>
              <a:rPr lang="en-US" sz="1800" dirty="0">
                <a:latin typeface="Arial"/>
                <a:cs typeface="Arial"/>
              </a:rPr>
              <a:t> (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== 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  </a:t>
            </a:r>
            <a:r>
              <a:rPr lang="en-US" sz="1800" dirty="0" err="1">
                <a:latin typeface="Arial"/>
                <a:cs typeface="Arial"/>
              </a:rPr>
              <a:t>pthread_cond_wait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buf_not_full</a:t>
            </a:r>
            <a:r>
              <a:rPr lang="en-US" sz="1800" dirty="0">
                <a:latin typeface="Arial"/>
                <a:cs typeface="Arial"/>
              </a:rPr>
              <a:t>, 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[tail] = </a:t>
            </a:r>
            <a:r>
              <a:rPr lang="en-US" sz="1800" dirty="0" err="1">
                <a:latin typeface="Arial"/>
                <a:cs typeface="Arial"/>
              </a:rPr>
              <a:t>dig_image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tail = (tail + 1) %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pthread_cond_signal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buf_not_empty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61853" y="1892161"/>
            <a:ext cx="4402777" cy="487414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tracker()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image_type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</a:t>
            </a:r>
            <a:r>
              <a:rPr lang="en-US" sz="1800" dirty="0" err="1">
                <a:latin typeface="Arial"/>
                <a:cs typeface="Arial"/>
              </a:rPr>
              <a:t>int</a:t>
            </a:r>
            <a:r>
              <a:rPr lang="en-US" sz="1800" dirty="0">
                <a:latin typeface="Arial"/>
                <a:cs typeface="Arial"/>
              </a:rPr>
              <a:t> head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loop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>
                <a:solidFill>
                  <a:srgbClr val="FF2929"/>
                </a:solidFill>
                <a:latin typeface="Arial"/>
                <a:cs typeface="Arial"/>
              </a:rPr>
              <a:t>while</a:t>
            </a:r>
            <a:r>
              <a:rPr lang="en-US" sz="1800" dirty="0">
                <a:latin typeface="Arial"/>
                <a:cs typeface="Arial"/>
              </a:rPr>
              <a:t> (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== MAX)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   </a:t>
            </a:r>
            <a:r>
              <a:rPr lang="en-US" sz="1800" dirty="0" err="1">
                <a:latin typeface="Arial"/>
                <a:cs typeface="Arial"/>
              </a:rPr>
              <a:t>pthread_cond_wait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buf_not_empty</a:t>
            </a:r>
            <a:r>
              <a:rPr lang="en-US" sz="1800" dirty="0">
                <a:latin typeface="Arial"/>
                <a:cs typeface="Arial"/>
              </a:rPr>
              <a:t>, 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frame_buf</a:t>
            </a:r>
            <a:r>
              <a:rPr lang="en-US" sz="1800" dirty="0">
                <a:latin typeface="Arial"/>
                <a:cs typeface="Arial"/>
              </a:rPr>
              <a:t>[head];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head = (head + 1) %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= </a:t>
            </a:r>
            <a:r>
              <a:rPr lang="en-US" sz="1800" dirty="0" err="1">
                <a:latin typeface="Arial"/>
                <a:cs typeface="Arial"/>
              </a:rPr>
              <a:t>bufavail</a:t>
            </a:r>
            <a:r>
              <a:rPr lang="en-US" sz="1800" dirty="0">
                <a:latin typeface="Arial"/>
                <a:cs typeface="Arial"/>
              </a:rPr>
              <a:t>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pthread_cond_signal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buf_not_full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</a:t>
            </a:r>
            <a:r>
              <a:rPr lang="en-US" sz="1800" dirty="0" err="1">
                <a:latin typeface="Arial"/>
                <a:cs typeface="Arial"/>
              </a:rPr>
              <a:t>pthread_mutex_unlock</a:t>
            </a: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err="1">
                <a:latin typeface="Arial"/>
                <a:cs typeface="Arial"/>
              </a:rPr>
              <a:t>buflock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  analyze(</a:t>
            </a:r>
            <a:r>
              <a:rPr lang="en-US" sz="1800" dirty="0" err="1">
                <a:latin typeface="Arial"/>
                <a:cs typeface="Arial"/>
              </a:rPr>
              <a:t>track_image</a:t>
            </a:r>
            <a:r>
              <a:rPr lang="en-US" sz="1800" dirty="0">
                <a:latin typeface="Arial"/>
                <a:cs typeface="Arial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5793" y="6322139"/>
            <a:ext cx="7884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notion of re-checking a flag after waiting is important.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98529" y="3667819"/>
            <a:ext cx="467264" cy="3284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77576" y="3448846"/>
            <a:ext cx="467264" cy="3284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47082" y="1836436"/>
            <a:ext cx="1453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Defense: Re-check invariants</a:t>
            </a:r>
          </a:p>
        </p:txBody>
      </p:sp>
      <p:cxnSp>
        <p:nvCxnSpPr>
          <p:cNvPr id="6" name="Straight Arrow Connector 5"/>
          <p:cNvCxnSpPr>
            <a:endCxn id="16392" idx="1"/>
          </p:cNvCxnSpPr>
          <p:nvPr/>
        </p:nvCxnSpPr>
        <p:spPr>
          <a:xfrm>
            <a:off x="4227234" y="2731334"/>
            <a:ext cx="459066" cy="754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73905" y="2731334"/>
            <a:ext cx="3089862" cy="860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3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2" grpId="0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condition variable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is just another name for a </a:t>
            </a:r>
            <a:r>
              <a:rPr lang="en-US" dirty="0" err="1"/>
              <a:t>mutex</a:t>
            </a:r>
            <a:r>
              <a:rPr lang="en-US" dirty="0"/>
              <a:t> lock</a:t>
            </a:r>
          </a:p>
          <a:p>
            <a:r>
              <a:rPr lang="mr-IN" dirty="0"/>
              <a:t>…</a:t>
            </a:r>
            <a:r>
              <a:rPr lang="en-US" dirty="0"/>
              <a:t>enables a thread to wait for a condition to become true without consuming processor cycles</a:t>
            </a:r>
          </a:p>
          <a:p>
            <a:r>
              <a:rPr lang="mr-IN" dirty="0"/>
              <a:t>…</a:t>
            </a:r>
            <a:r>
              <a:rPr lang="en-US" dirty="0"/>
              <a:t>enables a thread to enter a critical section</a:t>
            </a:r>
          </a:p>
          <a:p>
            <a:r>
              <a:rPr lang="mr-IN" dirty="0"/>
              <a:t>…</a:t>
            </a:r>
            <a:r>
              <a:rPr lang="en-US" dirty="0"/>
              <a:t>none of the above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Today’s number is 27,045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F308E-CE81-9E41-89C9-0A198A363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CF9EA38-804E-A241-ACF6-20DE03D36B48}"/>
              </a:ext>
            </a:extLst>
          </p:cNvPr>
          <p:cNvSpPr/>
          <p:nvPr/>
        </p:nvSpPr>
        <p:spPr>
          <a:xfrm>
            <a:off x="881743" y="2688771"/>
            <a:ext cx="729343" cy="2830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Freeform 3"/>
          <p:cNvSpPr>
            <a:spLocks noChangeAspect="1"/>
          </p:cNvSpPr>
          <p:nvPr/>
        </p:nvSpPr>
        <p:spPr bwMode="auto">
          <a:xfrm>
            <a:off x="1741488" y="3006725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Freeform 4"/>
          <p:cNvSpPr>
            <a:spLocks/>
          </p:cNvSpPr>
          <p:nvPr/>
        </p:nvSpPr>
        <p:spPr bwMode="auto">
          <a:xfrm>
            <a:off x="2830513" y="3006725"/>
            <a:ext cx="155575" cy="1481138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20 h 1664"/>
              <a:gd name="T4" fmla="*/ 0 w 277"/>
              <a:gd name="T5" fmla="*/ 39 h 1664"/>
              <a:gd name="T6" fmla="*/ 4 w 277"/>
              <a:gd name="T7" fmla="*/ 56 h 1664"/>
              <a:gd name="T8" fmla="*/ 1 w 277"/>
              <a:gd name="T9" fmla="*/ 76 h 1664"/>
              <a:gd name="T10" fmla="*/ 4 w 277"/>
              <a:gd name="T11" fmla="*/ 86 h 1664"/>
              <a:gd name="T12" fmla="*/ 1 w 277"/>
              <a:gd name="T13" fmla="*/ 104 h 1664"/>
              <a:gd name="T14" fmla="*/ 4 w 277"/>
              <a:gd name="T15" fmla="*/ 116 h 1664"/>
              <a:gd name="T16" fmla="*/ 1 w 277"/>
              <a:gd name="T17" fmla="*/ 137 h 1664"/>
              <a:gd name="T18" fmla="*/ 4 w 277"/>
              <a:gd name="T19" fmla="*/ 152 h 1664"/>
              <a:gd name="T20" fmla="*/ 2 w 277"/>
              <a:gd name="T21" fmla="*/ 164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625600" y="2501900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T1   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2667000" y="2501900"/>
            <a:ext cx="636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T2     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9213" y="3787775"/>
            <a:ext cx="167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cond_wait (c, m)  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101975" y="4189450"/>
            <a:ext cx="157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cond_signal (c)  </a:t>
            </a: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1587500" y="3940175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2616200" y="4371975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1741488" y="3940175"/>
            <a:ext cx="155575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874713" y="4141788"/>
            <a:ext cx="950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blocked  </a:t>
            </a:r>
          </a:p>
        </p:txBody>
      </p:sp>
      <p:sp>
        <p:nvSpPr>
          <p:cNvPr id="15374" name="Freeform 13"/>
          <p:cNvSpPr>
            <a:spLocks noChangeAspect="1"/>
          </p:cNvSpPr>
          <p:nvPr/>
        </p:nvSpPr>
        <p:spPr bwMode="auto">
          <a:xfrm>
            <a:off x="1768475" y="4511675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1924050" y="4371975"/>
            <a:ext cx="1060450" cy="165100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Freeform 15"/>
          <p:cNvSpPr>
            <a:spLocks noChangeAspect="1"/>
          </p:cNvSpPr>
          <p:nvPr/>
        </p:nvSpPr>
        <p:spPr bwMode="auto">
          <a:xfrm>
            <a:off x="2830513" y="4513263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1612900" y="4511675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873125" y="4483100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resumed  </a:t>
            </a:r>
          </a:p>
        </p:txBody>
      </p:sp>
      <p:sp>
        <p:nvSpPr>
          <p:cNvPr id="15379" name="Freeform 18"/>
          <p:cNvSpPr>
            <a:spLocks noChangeAspect="1"/>
          </p:cNvSpPr>
          <p:nvPr/>
        </p:nvSpPr>
        <p:spPr bwMode="auto">
          <a:xfrm>
            <a:off x="6138863" y="3043238"/>
            <a:ext cx="155575" cy="933450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Freeform 19"/>
          <p:cNvSpPr>
            <a:spLocks/>
          </p:cNvSpPr>
          <p:nvPr/>
        </p:nvSpPr>
        <p:spPr bwMode="auto">
          <a:xfrm>
            <a:off x="7189788" y="3043238"/>
            <a:ext cx="155575" cy="931863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3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6022975" y="2538413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T1   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7026275" y="2538413"/>
            <a:ext cx="636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T2     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4448175" y="3849688"/>
            <a:ext cx="167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cond_wait</a:t>
            </a:r>
            <a:r>
              <a:rPr lang="en-US" sz="1400" b="1" dirty="0">
                <a:latin typeface="Arial" charset="0"/>
                <a:cs typeface="Arial" charset="0"/>
              </a:rPr>
              <a:t> (c, m)  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7459663" y="3328988"/>
            <a:ext cx="157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cond_signal (c)  </a:t>
            </a:r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>
            <a:off x="5972175" y="3989388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6975475" y="3468688"/>
            <a:ext cx="538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236663" y="5626100"/>
            <a:ext cx="207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(a) Wait before signal  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5053013" y="5638800"/>
            <a:ext cx="3667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(b) Wait after signal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(T1 blocked forever)  </a:t>
            </a:r>
          </a:p>
        </p:txBody>
      </p:sp>
      <p:sp>
        <p:nvSpPr>
          <p:cNvPr id="15389" name="Rectangle 28"/>
          <p:cNvSpPr>
            <a:spLocks noChangeArrowheads="1"/>
          </p:cNvSpPr>
          <p:nvPr/>
        </p:nvSpPr>
        <p:spPr bwMode="auto">
          <a:xfrm>
            <a:off x="6165850" y="4000500"/>
            <a:ext cx="155575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charset="0"/>
              </a:rPr>
              <a:t>Gotchas in programming with </a:t>
            </a:r>
            <a:r>
              <a:rPr lang="en-US" sz="4000" dirty="0" err="1">
                <a:latin typeface="Times New Roman" charset="0"/>
              </a:rPr>
              <a:t>cond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 err="1">
                <a:latin typeface="Times New Roman" charset="0"/>
              </a:rPr>
              <a:t>vars</a:t>
            </a:r>
            <a:endParaRPr lang="en-US" sz="4000" dirty="0">
              <a:latin typeface="Times New Roman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345363" y="4280947"/>
            <a:ext cx="1598843" cy="1062025"/>
          </a:xfrm>
          <a:prstGeom prst="wedgeRoundRectCallout">
            <a:avLst>
              <a:gd name="adj1" fmla="val -44798"/>
              <a:gd name="adj2" fmla="val -1230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this time, there's no one to signal!</a:t>
            </a:r>
          </a:p>
        </p:txBody>
      </p:sp>
    </p:spTree>
    <p:extLst>
      <p:ext uri="{BB962C8B-B14F-4D97-AF65-F5344CB8AC3E}">
        <p14:creationId xmlns:p14="http://schemas.microsoft.com/office/powerpoint/2010/main" val="201315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 animBg="1"/>
      <p:bldP spid="15380" grpId="0" animBg="1"/>
      <p:bldP spid="15381" grpId="0"/>
      <p:bldP spid="15382" grpId="0"/>
      <p:bldP spid="15383" grpId="0"/>
      <p:bldP spid="15384" grpId="0"/>
      <p:bldP spid="15385" grpId="0" animBg="1"/>
      <p:bldP spid="15386" grpId="0" animBg="1"/>
      <p:bldP spid="15388" grpId="0"/>
      <p:bldP spid="15389" grpId="0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charset="0"/>
              </a:rPr>
              <a:t>Gotchas in programming with cond vars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53069" y="2389479"/>
            <a:ext cx="7076747" cy="45889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Times New Roman" charset="0"/>
              </a:rPr>
              <a:t>acquire_shared_resource</a:t>
            </a:r>
            <a:r>
              <a:rPr lang="en-US" sz="2000" dirty="0">
                <a:latin typeface="Times New Roman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{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pthread_mutex_lock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</a:t>
            </a:r>
            <a:r>
              <a:rPr lang="en-US" sz="2000" dirty="0">
                <a:latin typeface="Times New Roman" charset="0"/>
              </a:rPr>
              <a:t>                    </a:t>
            </a:r>
            <a:endParaRPr lang="en-US" sz="2000" dirty="0">
              <a:solidFill>
                <a:srgbClr val="CC0000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if (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== BUSY)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pthread_cond_wait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 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res_not_busy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,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 BUSY;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pthread_mutex_unlock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sz="2000" dirty="0"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Times New Roman" charset="0"/>
              </a:rPr>
              <a:t>release_shared_resource</a:t>
            </a:r>
            <a:r>
              <a:rPr lang="en-US" sz="2000" dirty="0">
                <a:latin typeface="Times New Roman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{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 NOT_BUSY;                         </a:t>
            </a:r>
            <a:endParaRPr lang="en-US" sz="2000" dirty="0">
              <a:solidFill>
                <a:srgbClr val="CC0000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pthread_cond_signal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res_not_busy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pthread_mutex_unlock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}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18344" y="2787374"/>
            <a:ext cx="2063750" cy="457200"/>
            <a:chOff x="5749519" y="1957904"/>
            <a:chExt cx="2063750" cy="457200"/>
          </a:xfrm>
        </p:grpSpPr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6343244" y="1957904"/>
              <a:ext cx="1470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CC0000"/>
                  </a:solidFill>
                </a:rPr>
                <a:t>T3 is here</a:t>
              </a:r>
            </a:p>
          </p:txBody>
        </p:sp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 flipH="1">
              <a:off x="5749519" y="2186504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48766" y="3298071"/>
            <a:ext cx="2063750" cy="457200"/>
            <a:chOff x="6165850" y="2743200"/>
            <a:chExt cx="2063750" cy="457200"/>
          </a:xfrm>
        </p:grpSpPr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759575" y="2743200"/>
              <a:ext cx="1470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CC0000"/>
                  </a:solidFill>
                </a:rPr>
                <a:t>T2 is here</a:t>
              </a:r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 flipH="1">
              <a:off x="6165850" y="2971800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99266" y="5513086"/>
            <a:ext cx="2063750" cy="457200"/>
            <a:chOff x="5587645" y="4481171"/>
            <a:chExt cx="2063750" cy="457200"/>
          </a:xfrm>
        </p:grpSpPr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181370" y="4481171"/>
              <a:ext cx="1470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CC0000"/>
                  </a:solidFill>
                </a:rPr>
                <a:t>T1 is here</a:t>
              </a:r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 flipH="1">
              <a:off x="5587645" y="4709771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3383" y="1857548"/>
            <a:ext cx="80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we have three threads that want to share a resource, perhaps a printer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5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71500" y="3216275"/>
            <a:ext cx="13589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71500" y="32924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cs_mutex 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387600" y="3355975"/>
            <a:ext cx="660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2509838" y="32908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T3  </a:t>
            </a:r>
          </a:p>
        </p:txBody>
      </p:sp>
      <p:cxnSp>
        <p:nvCxnSpPr>
          <p:cNvPr id="97287" name="AutoShape 7"/>
          <p:cNvCxnSpPr>
            <a:cxnSpLocks noChangeShapeType="1"/>
            <a:stCxn id="97283" idx="3"/>
            <a:endCxn id="97285" idx="1"/>
          </p:cNvCxnSpPr>
          <p:nvPr/>
        </p:nvCxnSpPr>
        <p:spPr bwMode="auto">
          <a:xfrm>
            <a:off x="1930400" y="3502025"/>
            <a:ext cx="4572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28600" y="4054475"/>
            <a:ext cx="1714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60350" y="4130675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res_not_busy  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400300" y="4194175"/>
            <a:ext cx="660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2522538" y="4129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T2  </a:t>
            </a:r>
          </a:p>
        </p:txBody>
      </p:sp>
      <p:cxnSp>
        <p:nvCxnSpPr>
          <p:cNvPr id="97292" name="AutoShape 12"/>
          <p:cNvCxnSpPr>
            <a:cxnSpLocks noChangeShapeType="1"/>
            <a:stCxn id="97288" idx="3"/>
            <a:endCxn id="97290" idx="1"/>
          </p:cNvCxnSpPr>
          <p:nvPr/>
        </p:nvCxnSpPr>
        <p:spPr bwMode="auto">
          <a:xfrm>
            <a:off x="1943100" y="4340225"/>
            <a:ext cx="4572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354013" y="4891088"/>
            <a:ext cx="415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(a) Waiting queues before T1 signals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4902200" y="3178175"/>
            <a:ext cx="13589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4914900" y="32543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cs_mutex 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718300" y="3317875"/>
            <a:ext cx="660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6804025" y="32527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T3  </a:t>
            </a:r>
          </a:p>
        </p:txBody>
      </p:sp>
      <p:cxnSp>
        <p:nvCxnSpPr>
          <p:cNvPr id="97298" name="AutoShape 18"/>
          <p:cNvCxnSpPr>
            <a:cxnSpLocks noChangeShapeType="1"/>
            <a:stCxn id="97294" idx="3"/>
            <a:endCxn id="97296" idx="1"/>
          </p:cNvCxnSpPr>
          <p:nvPr/>
        </p:nvCxnSpPr>
        <p:spPr bwMode="auto">
          <a:xfrm>
            <a:off x="6261100" y="3463925"/>
            <a:ext cx="4572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4559300" y="4016375"/>
            <a:ext cx="1714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4572000" y="4092575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res_not_busy  </a:t>
            </a: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7823200" y="3316288"/>
            <a:ext cx="660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7947025" y="3251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T2  </a:t>
            </a:r>
          </a:p>
        </p:txBody>
      </p:sp>
      <p:cxnSp>
        <p:nvCxnSpPr>
          <p:cNvPr id="97303" name="AutoShape 23"/>
          <p:cNvCxnSpPr>
            <a:cxnSpLocks noChangeShapeType="1"/>
            <a:stCxn id="97296" idx="3"/>
            <a:endCxn id="97301" idx="1"/>
          </p:cNvCxnSpPr>
          <p:nvPr/>
        </p:nvCxnSpPr>
        <p:spPr bwMode="auto">
          <a:xfrm flipV="1">
            <a:off x="7378700" y="3468688"/>
            <a:ext cx="4445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4684713" y="4852988"/>
            <a:ext cx="395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Arial" charset="0"/>
                <a:cs typeface="Arial" charset="0"/>
              </a:rPr>
              <a:t>(a) Waiting queues after T1 signals</a:t>
            </a:r>
          </a:p>
        </p:txBody>
      </p:sp>
      <p:sp>
        <p:nvSpPr>
          <p:cNvPr id="19480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State of waiting queues</a:t>
            </a:r>
          </a:p>
        </p:txBody>
      </p:sp>
    </p:spTree>
    <p:extLst>
      <p:ext uri="{BB962C8B-B14F-4D97-AF65-F5344CB8AC3E}">
        <p14:creationId xmlns:p14="http://schemas.microsoft.com/office/powerpoint/2010/main" val="8200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4" grpId="0"/>
      <p:bldP spid="97285" grpId="0" animBg="1"/>
      <p:bldP spid="97286" grpId="0"/>
      <p:bldP spid="97288" grpId="0" animBg="1"/>
      <p:bldP spid="97289" grpId="0"/>
      <p:bldP spid="97290" grpId="0" animBg="1"/>
      <p:bldP spid="97291" grpId="0"/>
      <p:bldP spid="97293" grpId="0"/>
      <p:bldP spid="97294" grpId="0" animBg="1"/>
      <p:bldP spid="97295" grpId="0"/>
      <p:bldP spid="97296" grpId="0" animBg="1"/>
      <p:bldP spid="97297" grpId="0"/>
      <p:bldP spid="97299" grpId="0" animBg="1"/>
      <p:bldP spid="97300" grpId="0"/>
      <p:bldP spid="97301" grpId="0" animBg="1"/>
      <p:bldP spid="97302" grpId="0"/>
      <p:bldP spid="973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charset="0"/>
              </a:rPr>
              <a:t>Gotchas -- what could go wrong?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1839813"/>
            <a:ext cx="7076747" cy="45889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Times New Roman" charset="0"/>
              </a:rPr>
              <a:t>acquire_shared_resource</a:t>
            </a:r>
            <a:r>
              <a:rPr lang="en-US" sz="2000" dirty="0">
                <a:latin typeface="Times New Roman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{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pthread_mutex_lock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</a:t>
            </a:r>
            <a:r>
              <a:rPr lang="en-US" sz="2000" dirty="0">
                <a:latin typeface="Times New Roman" charset="0"/>
              </a:rPr>
              <a:t>                    </a:t>
            </a:r>
            <a:endParaRPr lang="en-US" sz="2000" dirty="0">
              <a:solidFill>
                <a:srgbClr val="CC0000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</a:rPr>
              <a:t>if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== BUSY)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pthread_cond_wait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 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res_not_busy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,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 BUSY;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pthread_mutex_unlock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sz="2000" dirty="0"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Times New Roman" charset="0"/>
              </a:rPr>
              <a:t>release_shared_resource</a:t>
            </a:r>
            <a:r>
              <a:rPr lang="en-US" sz="2000" dirty="0">
                <a:latin typeface="Times New Roman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{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 NOT_BUSY;                         </a:t>
            </a:r>
            <a:endParaRPr lang="en-US" sz="2000" dirty="0">
              <a:solidFill>
                <a:srgbClr val="CC0000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pthread_cond_signal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res_not_busy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pthread_mutex_unlock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}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46778" y="2237708"/>
            <a:ext cx="2063750" cy="457200"/>
            <a:chOff x="5749519" y="1957904"/>
            <a:chExt cx="2063750" cy="457200"/>
          </a:xfrm>
        </p:grpSpPr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6343244" y="1957904"/>
              <a:ext cx="1470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CC0000"/>
                  </a:solidFill>
                </a:rPr>
                <a:t>T3 is here</a:t>
              </a:r>
            </a:p>
          </p:txBody>
        </p:sp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 flipH="1">
              <a:off x="5749519" y="2186504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77200" y="2748405"/>
            <a:ext cx="2063750" cy="457200"/>
            <a:chOff x="6165850" y="2743200"/>
            <a:chExt cx="2063750" cy="457200"/>
          </a:xfrm>
        </p:grpSpPr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759575" y="2743200"/>
              <a:ext cx="1470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CC0000"/>
                  </a:solidFill>
                </a:rPr>
                <a:t>T2 is here</a:t>
              </a:r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 flipH="1">
              <a:off x="6165850" y="2971800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27700" y="4963420"/>
            <a:ext cx="2063750" cy="457200"/>
            <a:chOff x="5587645" y="4481171"/>
            <a:chExt cx="2063750" cy="457200"/>
          </a:xfrm>
        </p:grpSpPr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181370" y="4481171"/>
              <a:ext cx="1470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CC0000"/>
                  </a:solidFill>
                </a:rPr>
                <a:t>T1 is here</a:t>
              </a:r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 flipH="1">
              <a:off x="5587645" y="4709771"/>
              <a:ext cx="457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4163" y="2133600"/>
            <a:ext cx="149734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signals and unlocks </a:t>
            </a:r>
            <a:r>
              <a:rPr lang="en-US" dirty="0" err="1"/>
              <a:t>mutex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if T3 wakes up and locks the </a:t>
            </a:r>
            <a:r>
              <a:rPr lang="en-US" dirty="0" err="1"/>
              <a:t>mutex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T3 sets </a:t>
            </a:r>
            <a:r>
              <a:rPr lang="en-US" dirty="0" err="1"/>
              <a:t>res_state</a:t>
            </a:r>
            <a:r>
              <a:rPr lang="en-US" dirty="0"/>
              <a:t> to BUSY, unlocks the </a:t>
            </a:r>
            <a:r>
              <a:rPr lang="en-US" dirty="0" err="1"/>
              <a:t>mutex</a:t>
            </a:r>
            <a:r>
              <a:rPr lang="en-US" dirty="0"/>
              <a:t>, and goes off to use the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0021" y="5904349"/>
            <a:ext cx="20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then locks the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6205" y="5904349"/>
            <a:ext cx="384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T2 has already tested </a:t>
            </a:r>
            <a:r>
              <a:rPr lang="en-US" dirty="0" err="1">
                <a:solidFill>
                  <a:srgbClr val="FF2929"/>
                </a:solidFill>
              </a:rPr>
              <a:t>res_state</a:t>
            </a:r>
            <a:r>
              <a:rPr lang="en-US" dirty="0">
                <a:solidFill>
                  <a:srgbClr val="FF2929"/>
                </a:solidFill>
              </a:rPr>
              <a:t>, so it unlocks the </a:t>
            </a:r>
            <a:r>
              <a:rPr lang="en-US" dirty="0" err="1">
                <a:solidFill>
                  <a:srgbClr val="FF2929"/>
                </a:solidFill>
              </a:rPr>
              <a:t>mutex</a:t>
            </a:r>
            <a:r>
              <a:rPr lang="en-US" dirty="0">
                <a:solidFill>
                  <a:srgbClr val="FF2929"/>
                </a:solidFill>
              </a:rPr>
              <a:t> and goes off to use the resource(!)</a:t>
            </a:r>
          </a:p>
        </p:txBody>
      </p:sp>
    </p:spTree>
    <p:extLst>
      <p:ext uri="{BB962C8B-B14F-4D97-AF65-F5344CB8AC3E}">
        <p14:creationId xmlns:p14="http://schemas.microsoft.com/office/powerpoint/2010/main" val="38589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this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462" y="1830327"/>
            <a:ext cx="7561537" cy="4851159"/>
          </a:xfrm>
        </p:spPr>
        <p:txBody>
          <a:bodyPr/>
          <a:lstStyle/>
          <a:p>
            <a:r>
              <a:rPr lang="en-US" dirty="0"/>
              <a:t>We violated invariants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thread is here, what are the invariants?</a:t>
            </a:r>
          </a:p>
          <a:p>
            <a:pPr lvl="1"/>
            <a:r>
              <a:rPr lang="en-US" dirty="0"/>
              <a:t>The thread holds the </a:t>
            </a:r>
            <a:r>
              <a:rPr lang="en-US" dirty="0" err="1"/>
              <a:t>mutex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>
                <a:sym typeface="Wingdings"/>
              </a:rPr>
              <a:t> the OS ensures that</a:t>
            </a:r>
          </a:p>
          <a:p>
            <a:pPr lvl="1"/>
            <a:r>
              <a:rPr lang="en-US" dirty="0" err="1">
                <a:sym typeface="Wingdings"/>
              </a:rPr>
              <a:t>res_state</a:t>
            </a:r>
            <a:r>
              <a:rPr lang="en-US" dirty="0">
                <a:sym typeface="Wingdings"/>
              </a:rPr>
              <a:t> == NOT_BUSY </a:t>
            </a:r>
          </a:p>
          <a:p>
            <a:pPr marL="914400" lvl="2" indent="0">
              <a:buNone/>
            </a:pPr>
            <a:r>
              <a:rPr lang="en-US" dirty="0">
                <a:sym typeface="Wingdings"/>
              </a:rPr>
              <a:t> the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programmer</a:t>
            </a:r>
            <a:r>
              <a:rPr lang="en-US" dirty="0">
                <a:sym typeface="Wingdings"/>
              </a:rPr>
              <a:t> ensures that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0162" y="2352589"/>
            <a:ext cx="5353531" cy="187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 err="1">
                <a:latin typeface="Times New Roman" charset="0"/>
              </a:rPr>
              <a:t>acquire_shared_resource</a:t>
            </a:r>
            <a:r>
              <a:rPr lang="en-US" dirty="0">
                <a:latin typeface="Times New Roman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Times New Roman" charset="0"/>
              </a:rPr>
              <a:t>{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Times New Roman" charset="0"/>
              </a:rPr>
              <a:t>pthread_mutex_lock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(</a:t>
            </a:r>
            <a:r>
              <a:rPr lang="en-US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);</a:t>
            </a:r>
            <a:r>
              <a:rPr lang="en-US" dirty="0">
                <a:latin typeface="Times New Roman" charset="0"/>
              </a:rPr>
              <a:t>                    </a:t>
            </a:r>
            <a:endParaRPr lang="en-US" dirty="0">
              <a:solidFill>
                <a:srgbClr val="CC0000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Times New Roman" charset="0"/>
              </a:rPr>
              <a:t>    if (</a:t>
            </a:r>
            <a:r>
              <a:rPr lang="en-US" dirty="0" err="1">
                <a:latin typeface="Times New Roman" charset="0"/>
              </a:rPr>
              <a:t>res_state</a:t>
            </a:r>
            <a:r>
              <a:rPr lang="en-US" dirty="0">
                <a:latin typeface="Times New Roman" charset="0"/>
              </a:rPr>
              <a:t> == BUSY)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Times New Roman" charset="0"/>
              </a:rPr>
              <a:t>      </a:t>
            </a:r>
            <a:r>
              <a:rPr lang="en-US" dirty="0" err="1">
                <a:solidFill>
                  <a:srgbClr val="3366FF"/>
                </a:solidFill>
                <a:latin typeface="Times New Roman" charset="0"/>
              </a:rPr>
              <a:t>pthread_cond_wait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 (</a:t>
            </a:r>
            <a:r>
              <a:rPr lang="en-US" dirty="0" err="1">
                <a:solidFill>
                  <a:srgbClr val="3366FF"/>
                </a:solidFill>
                <a:latin typeface="Times New Roman" charset="0"/>
              </a:rPr>
              <a:t>res_not_busy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, </a:t>
            </a:r>
            <a:r>
              <a:rPr lang="en-US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dirty="0">
                <a:solidFill>
                  <a:srgbClr val="3366FF"/>
                </a:solidFill>
                <a:latin typeface="Times New Roman" charset="0"/>
              </a:rPr>
              <a:t>);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Times New Roman" charset="0"/>
              </a:rPr>
              <a:t>    </a:t>
            </a:r>
            <a:r>
              <a:rPr lang="en-US" dirty="0" err="1">
                <a:latin typeface="Times New Roman" charset="0"/>
              </a:rPr>
              <a:t>res_state</a:t>
            </a:r>
            <a:r>
              <a:rPr lang="en-US" dirty="0">
                <a:latin typeface="Times New Roman" charset="0"/>
              </a:rPr>
              <a:t> = BUSY;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pthread_mutex_unlock</a:t>
            </a:r>
            <a:r>
              <a:rPr lang="en-US" dirty="0">
                <a:latin typeface="Times New Roman" charset="0"/>
              </a:rPr>
              <a:t>(</a:t>
            </a:r>
            <a:r>
              <a:rPr lang="en-US" dirty="0" err="1">
                <a:latin typeface="Times New Roman" charset="0"/>
              </a:rPr>
              <a:t>cs_mutex</a:t>
            </a:r>
            <a:r>
              <a:rPr lang="en-US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Times New Roman" charset="0"/>
              </a:rPr>
              <a:t>}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582462" y="3639277"/>
            <a:ext cx="1166188" cy="900343"/>
          </a:xfrm>
          <a:prstGeom prst="bentConnector3">
            <a:avLst>
              <a:gd name="adj1" fmla="val -39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Gotchas in programming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yet another surprise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It's possible to have a spurious wake-up of threads by the OS</a:t>
            </a:r>
          </a:p>
          <a:p>
            <a:pPr lvl="1"/>
            <a:r>
              <a:rPr lang="en-US" dirty="0"/>
              <a:t>Even without a signal, a thread may be waked up</a:t>
            </a:r>
          </a:p>
          <a:p>
            <a:pPr lvl="2"/>
            <a:r>
              <a:rPr lang="en-US" dirty="0"/>
              <a:t>Documented behavior in Linux</a:t>
            </a:r>
          </a:p>
          <a:p>
            <a:pPr lvl="2"/>
            <a:r>
              <a:rPr lang="en-US" dirty="0"/>
              <a:t>Turns out to be very hard to avoid this in the kernel</a:t>
            </a:r>
          </a:p>
          <a:p>
            <a:pPr lvl="1"/>
            <a:r>
              <a:rPr lang="en-US" dirty="0"/>
              <a:t>Upshot:  </a:t>
            </a:r>
            <a:r>
              <a:rPr lang="en-US" dirty="0">
                <a:solidFill>
                  <a:srgbClr val="FF2929"/>
                </a:solidFill>
              </a:rPr>
              <a:t>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5211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/>
          <p:cNvGrpSpPr>
            <a:grpSpLocks/>
          </p:cNvGrpSpPr>
          <p:nvPr/>
        </p:nvGrpSpPr>
        <p:grpSpPr bwMode="auto">
          <a:xfrm>
            <a:off x="1257300" y="2835275"/>
            <a:ext cx="6040438" cy="1851025"/>
            <a:chOff x="1257300" y="2835275"/>
            <a:chExt cx="6040438" cy="1851025"/>
          </a:xfrm>
        </p:grpSpPr>
        <p:pic>
          <p:nvPicPr>
            <p:cNvPr id="4100" name="Picture 2" descr="MCj0398475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3768725"/>
              <a:ext cx="831850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" name="Rectangle 3"/>
            <p:cNvSpPr>
              <a:spLocks noChangeArrowheads="1"/>
            </p:cNvSpPr>
            <p:nvPr/>
          </p:nvSpPr>
          <p:spPr bwMode="auto">
            <a:xfrm>
              <a:off x="2389188" y="3895725"/>
              <a:ext cx="1373187" cy="67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Text Box 4"/>
            <p:cNvSpPr txBox="1">
              <a:spLocks noChangeArrowheads="1"/>
            </p:cNvSpPr>
            <p:nvPr/>
          </p:nvSpPr>
          <p:spPr bwMode="auto">
            <a:xfrm>
              <a:off x="2603500" y="4070350"/>
              <a:ext cx="9826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Digitizer  </a:t>
              </a:r>
            </a:p>
          </p:txBody>
        </p:sp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4159250" y="3895725"/>
              <a:ext cx="1373188" cy="67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Text Box 6"/>
            <p:cNvSpPr txBox="1">
              <a:spLocks noChangeArrowheads="1"/>
            </p:cNvSpPr>
            <p:nvPr/>
          </p:nvSpPr>
          <p:spPr bwMode="auto">
            <a:xfrm>
              <a:off x="4371975" y="4070350"/>
              <a:ext cx="923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Tracker  </a:t>
              </a:r>
            </a:p>
          </p:txBody>
        </p:sp>
        <p:sp>
          <p:nvSpPr>
            <p:cNvPr id="4105" name="Rectangle 7"/>
            <p:cNvSpPr>
              <a:spLocks noChangeArrowheads="1"/>
            </p:cNvSpPr>
            <p:nvPr/>
          </p:nvSpPr>
          <p:spPr bwMode="auto">
            <a:xfrm>
              <a:off x="5924550" y="3895725"/>
              <a:ext cx="1373188" cy="67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Text Box 8"/>
            <p:cNvSpPr txBox="1">
              <a:spLocks noChangeArrowheads="1"/>
            </p:cNvSpPr>
            <p:nvPr/>
          </p:nvSpPr>
          <p:spPr bwMode="auto">
            <a:xfrm>
              <a:off x="6137275" y="4070350"/>
              <a:ext cx="8366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Alarm   </a:t>
              </a:r>
            </a:p>
          </p:txBody>
        </p:sp>
        <p:cxnSp>
          <p:nvCxnSpPr>
            <p:cNvPr id="4107" name="AutoShape 9"/>
            <p:cNvCxnSpPr>
              <a:cxnSpLocks noChangeShapeType="1"/>
              <a:endCxn id="4101" idx="1"/>
            </p:cNvCxnSpPr>
            <p:nvPr/>
          </p:nvCxnSpPr>
          <p:spPr bwMode="auto">
            <a:xfrm>
              <a:off x="2089150" y="4227513"/>
              <a:ext cx="300038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AutoShape 10"/>
            <p:cNvCxnSpPr>
              <a:cxnSpLocks noChangeShapeType="1"/>
              <a:stCxn id="4101" idx="3"/>
              <a:endCxn id="4103" idx="1"/>
            </p:cNvCxnSpPr>
            <p:nvPr/>
          </p:nvCxnSpPr>
          <p:spPr bwMode="auto">
            <a:xfrm>
              <a:off x="3762375" y="4232275"/>
              <a:ext cx="3968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AutoShape 11"/>
            <p:cNvCxnSpPr>
              <a:cxnSpLocks noChangeShapeType="1"/>
              <a:stCxn id="4103" idx="3"/>
              <a:endCxn id="4105" idx="1"/>
            </p:cNvCxnSpPr>
            <p:nvPr/>
          </p:nvCxnSpPr>
          <p:spPr bwMode="auto">
            <a:xfrm>
              <a:off x="5532438" y="4232275"/>
              <a:ext cx="392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0" name="Freeform 12"/>
            <p:cNvSpPr>
              <a:spLocks noChangeAspect="1"/>
            </p:cNvSpPr>
            <p:nvPr/>
          </p:nvSpPr>
          <p:spPr bwMode="auto">
            <a:xfrm>
              <a:off x="3062288" y="2835275"/>
              <a:ext cx="157162" cy="933450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3"/>
            <p:cNvSpPr>
              <a:spLocks noChangeAspect="1"/>
            </p:cNvSpPr>
            <p:nvPr/>
          </p:nvSpPr>
          <p:spPr bwMode="auto">
            <a:xfrm>
              <a:off x="4598988" y="2835275"/>
              <a:ext cx="157162" cy="933450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4"/>
            <p:cNvSpPr>
              <a:spLocks noChangeAspect="1"/>
            </p:cNvSpPr>
            <p:nvPr/>
          </p:nvSpPr>
          <p:spPr bwMode="auto">
            <a:xfrm>
              <a:off x="6516688" y="2835275"/>
              <a:ext cx="157162" cy="933450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Example use of threads - 2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9188" y="4902060"/>
            <a:ext cx="1373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366FF"/>
                </a:solidFill>
              </a:rPr>
              <a:t>Digitize an image from the camera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9250" y="4902060"/>
            <a:ext cx="1373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366FF"/>
                </a:solidFill>
              </a:rPr>
              <a:t>Examine the image for motion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9312" y="4902060"/>
            <a:ext cx="13731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366FF"/>
                </a:solidFill>
              </a:rPr>
              <a:t>Send off a notification</a:t>
            </a:r>
          </a:p>
        </p:txBody>
      </p:sp>
    </p:spTree>
    <p:extLst>
      <p:ext uri="{BB962C8B-B14F-4D97-AF65-F5344CB8AC3E}">
        <p14:creationId xmlns:p14="http://schemas.microsoft.com/office/powerpoint/2010/main" val="4381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charset="0"/>
              </a:rPr>
              <a:t>Gotchas</a:t>
            </a:r>
            <a:r>
              <a:rPr lang="mr-IN" sz="4000" dirty="0">
                <a:latin typeface="Times New Roman" charset="0"/>
              </a:rPr>
              <a:t>–</a:t>
            </a:r>
            <a:r>
              <a:rPr lang="en-US" sz="4000" dirty="0">
                <a:latin typeface="Times New Roman" charset="0"/>
              </a:rPr>
              <a:t> retest predicate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1839813"/>
            <a:ext cx="7076747" cy="45889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Times New Roman" charset="0"/>
              </a:rPr>
              <a:t>acquire_shared_resource</a:t>
            </a:r>
            <a:r>
              <a:rPr lang="en-US" sz="2000" dirty="0">
                <a:latin typeface="Times New Roman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{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pthread_mutex_lock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</a:t>
            </a:r>
            <a:r>
              <a:rPr lang="en-US" sz="2000" dirty="0">
                <a:latin typeface="Times New Roman" charset="0"/>
              </a:rPr>
              <a:t>                    </a:t>
            </a:r>
            <a:endParaRPr lang="en-US" sz="2000" dirty="0">
              <a:solidFill>
                <a:srgbClr val="CC0000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charset="0"/>
              </a:rPr>
              <a:t>while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== BUSY)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pthread_cond_wait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 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res_not_busy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,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cs_mutex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 BUSY;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pthread_mutex_unlock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sz="2000" dirty="0"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Times New Roman" charset="0"/>
              </a:rPr>
              <a:t>release_shared_resource</a:t>
            </a:r>
            <a:r>
              <a:rPr lang="en-US" sz="2000" dirty="0">
                <a:latin typeface="Times New Roman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{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latin typeface="Times New Roman" charset="0"/>
              </a:rPr>
              <a:t>res_state</a:t>
            </a:r>
            <a:r>
              <a:rPr lang="en-US" sz="2000" dirty="0">
                <a:latin typeface="Times New Roman" charset="0"/>
              </a:rPr>
              <a:t> = NOT_BUSY;                         </a:t>
            </a:r>
            <a:endParaRPr lang="en-US" sz="2000" dirty="0">
              <a:solidFill>
                <a:srgbClr val="CC0000"/>
              </a:solidFill>
              <a:latin typeface="Times New Roman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  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pthread_cond_signal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Times New Roman" charset="0"/>
              </a:rPr>
              <a:t>res_not_busy</a:t>
            </a:r>
            <a:r>
              <a:rPr lang="en-US" sz="2000" dirty="0">
                <a:solidFill>
                  <a:srgbClr val="3366FF"/>
                </a:solidFill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pthread_mutex_unlock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cs_mutex</a:t>
            </a:r>
            <a:r>
              <a:rPr lang="en-US" sz="2000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Times New Roman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835" y="1839813"/>
            <a:ext cx="2009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T2 recheck predicate</a:t>
            </a:r>
          </a:p>
          <a:p>
            <a:endParaRPr lang="en-US" dirty="0"/>
          </a:p>
          <a:p>
            <a:r>
              <a:rPr lang="en-US" dirty="0"/>
              <a:t>Avoids the "race condition"</a:t>
            </a:r>
          </a:p>
          <a:p>
            <a:endParaRPr lang="en-US" dirty="0"/>
          </a:p>
          <a:p>
            <a:r>
              <a:rPr lang="en-US" dirty="0"/>
              <a:t>Prevents a "timing bug" or non-deterministic result in a parallel program!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84163" y="3535027"/>
            <a:ext cx="1497340" cy="1175183"/>
          </a:xfrm>
          <a:prstGeom prst="wedgeRoundRectCallout">
            <a:avLst>
              <a:gd name="adj1" fmla="val 71584"/>
              <a:gd name="adj2" fmla="val -1149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the "if" with a "while"</a:t>
            </a:r>
          </a:p>
        </p:txBody>
      </p:sp>
    </p:spTree>
    <p:extLst>
      <p:ext uri="{BB962C8B-B14F-4D97-AF65-F5344CB8AC3E}">
        <p14:creationId xmlns:p14="http://schemas.microsoft.com/office/powerpoint/2010/main" val="38262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/>
              <a:t>Pthreads</a:t>
            </a:r>
            <a:r>
              <a:rPr lang="en-US" strike="sngStrike" dirty="0"/>
              <a:t> programming</a:t>
            </a:r>
          </a:p>
          <a:p>
            <a:r>
              <a:rPr lang="en-US" dirty="0"/>
              <a:t>OS issues with threads</a:t>
            </a:r>
          </a:p>
          <a:p>
            <a:r>
              <a:rPr lang="en-US" dirty="0"/>
              <a:t>Hardware support for threads</a:t>
            </a:r>
          </a:p>
        </p:txBody>
      </p:sp>
    </p:spTree>
    <p:extLst>
      <p:ext uri="{BB962C8B-B14F-4D97-AF65-F5344CB8AC3E}">
        <p14:creationId xmlns:p14="http://schemas.microsoft.com/office/powerpoint/2010/main" val="1461964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3336" y="1816765"/>
            <a:ext cx="5098085" cy="2455369"/>
            <a:chOff x="1013336" y="1816765"/>
            <a:chExt cx="5098085" cy="2455369"/>
          </a:xfrm>
        </p:grpSpPr>
        <p:sp>
          <p:nvSpPr>
            <p:cNvPr id="21508" name="Oval 3"/>
            <p:cNvSpPr>
              <a:spLocks noChangeArrowheads="1"/>
            </p:cNvSpPr>
            <p:nvPr/>
          </p:nvSpPr>
          <p:spPr bwMode="auto">
            <a:xfrm>
              <a:off x="1013336" y="1816765"/>
              <a:ext cx="5098085" cy="1691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149588" y="2566150"/>
              <a:ext cx="1419289" cy="2611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1013336" y="3451786"/>
              <a:ext cx="806156" cy="669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1187909" y="3500042"/>
              <a:ext cx="631584" cy="51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mail  </a:t>
              </a:r>
            </a:p>
            <a:p>
              <a:r>
                <a:rPr lang="en-US" sz="1600" b="1">
                  <a:latin typeface="Arial" charset="0"/>
                  <a:cs typeface="Arial" charset="0"/>
                </a:rPr>
                <a:t>box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1369577" y="2546280"/>
              <a:ext cx="1153882" cy="30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Dispatcher </a:t>
              </a:r>
            </a:p>
          </p:txBody>
        </p:sp>
        <p:grpSp>
          <p:nvGrpSpPr>
            <p:cNvPr id="21513" name="Group 8"/>
            <p:cNvGrpSpPr>
              <a:grpSpLocks/>
            </p:cNvGrpSpPr>
            <p:nvPr/>
          </p:nvGrpSpPr>
          <p:grpSpPr bwMode="auto">
            <a:xfrm>
              <a:off x="3670245" y="2566150"/>
              <a:ext cx="1487415" cy="193023"/>
              <a:chOff x="3316" y="2500"/>
              <a:chExt cx="1048" cy="136"/>
            </a:xfrm>
          </p:grpSpPr>
          <p:sp>
            <p:nvSpPr>
              <p:cNvPr id="21554" name="Rectangle 9"/>
              <p:cNvSpPr>
                <a:spLocks noChangeArrowheads="1"/>
              </p:cNvSpPr>
              <p:nvPr/>
            </p:nvSpPr>
            <p:spPr bwMode="auto">
              <a:xfrm>
                <a:off x="3316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10"/>
              <p:cNvSpPr>
                <a:spLocks noChangeArrowheads="1"/>
              </p:cNvSpPr>
              <p:nvPr/>
            </p:nvSpPr>
            <p:spPr bwMode="auto">
              <a:xfrm>
                <a:off x="3892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Rectangle 11"/>
              <p:cNvSpPr>
                <a:spLocks noChangeArrowheads="1"/>
              </p:cNvSpPr>
              <p:nvPr/>
            </p:nvSpPr>
            <p:spPr bwMode="auto">
              <a:xfrm>
                <a:off x="3604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12"/>
              <p:cNvSpPr>
                <a:spLocks noChangeArrowheads="1"/>
              </p:cNvSpPr>
              <p:nvPr/>
            </p:nvSpPr>
            <p:spPr bwMode="auto">
              <a:xfrm>
                <a:off x="4180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4" name="Line 13"/>
            <p:cNvSpPr>
              <a:spLocks noChangeShapeType="1"/>
            </p:cNvSpPr>
            <p:nvPr/>
          </p:nvSpPr>
          <p:spPr bwMode="auto">
            <a:xfrm flipV="1">
              <a:off x="2438302" y="2424221"/>
              <a:ext cx="0" cy="136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4"/>
            <p:cNvSpPr>
              <a:spLocks noChangeShapeType="1"/>
            </p:cNvSpPr>
            <p:nvPr/>
          </p:nvSpPr>
          <p:spPr bwMode="auto">
            <a:xfrm>
              <a:off x="2438302" y="2424221"/>
              <a:ext cx="12943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5"/>
            <p:cNvSpPr>
              <a:spLocks noChangeShapeType="1"/>
            </p:cNvSpPr>
            <p:nvPr/>
          </p:nvSpPr>
          <p:spPr bwMode="auto">
            <a:xfrm>
              <a:off x="3732693" y="2424221"/>
              <a:ext cx="0" cy="136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6"/>
            <p:cNvSpPr>
              <a:spLocks noChangeShapeType="1"/>
            </p:cNvSpPr>
            <p:nvPr/>
          </p:nvSpPr>
          <p:spPr bwMode="auto">
            <a:xfrm>
              <a:off x="2165798" y="2356095"/>
              <a:ext cx="1975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7"/>
            <p:cNvSpPr>
              <a:spLocks noChangeShapeType="1"/>
            </p:cNvSpPr>
            <p:nvPr/>
          </p:nvSpPr>
          <p:spPr bwMode="auto">
            <a:xfrm>
              <a:off x="1893295" y="2287969"/>
              <a:ext cx="26569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1688917" y="2219843"/>
              <a:ext cx="32700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>
              <a:off x="1688917" y="2219843"/>
              <a:ext cx="0" cy="3406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20"/>
            <p:cNvSpPr>
              <a:spLocks noChangeShapeType="1"/>
            </p:cNvSpPr>
            <p:nvPr/>
          </p:nvSpPr>
          <p:spPr bwMode="auto">
            <a:xfrm>
              <a:off x="4958959" y="2219843"/>
              <a:ext cx="0" cy="3406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1"/>
            <p:cNvSpPr>
              <a:spLocks noChangeShapeType="1"/>
            </p:cNvSpPr>
            <p:nvPr/>
          </p:nvSpPr>
          <p:spPr bwMode="auto">
            <a:xfrm>
              <a:off x="4550204" y="2287969"/>
              <a:ext cx="0" cy="272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2"/>
            <p:cNvSpPr>
              <a:spLocks noChangeShapeType="1"/>
            </p:cNvSpPr>
            <p:nvPr/>
          </p:nvSpPr>
          <p:spPr bwMode="auto">
            <a:xfrm>
              <a:off x="1893295" y="2287969"/>
              <a:ext cx="0" cy="272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3"/>
            <p:cNvSpPr>
              <a:spLocks noChangeShapeType="1"/>
            </p:cNvSpPr>
            <p:nvPr/>
          </p:nvSpPr>
          <p:spPr bwMode="auto">
            <a:xfrm>
              <a:off x="2165798" y="2356095"/>
              <a:ext cx="0" cy="204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4"/>
            <p:cNvSpPr>
              <a:spLocks noChangeShapeType="1"/>
            </p:cNvSpPr>
            <p:nvPr/>
          </p:nvSpPr>
          <p:spPr bwMode="auto">
            <a:xfrm>
              <a:off x="4141448" y="2356095"/>
              <a:ext cx="0" cy="204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5"/>
            <p:cNvSpPr>
              <a:spLocks noChangeShapeType="1"/>
            </p:cNvSpPr>
            <p:nvPr/>
          </p:nvSpPr>
          <p:spPr bwMode="auto">
            <a:xfrm flipV="1">
              <a:off x="1416414" y="2832976"/>
              <a:ext cx="0" cy="613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Rectangle 26"/>
            <p:cNvSpPr>
              <a:spLocks noChangeArrowheads="1"/>
            </p:cNvSpPr>
            <p:nvPr/>
          </p:nvSpPr>
          <p:spPr bwMode="auto">
            <a:xfrm>
              <a:off x="3651794" y="3023161"/>
              <a:ext cx="963697" cy="30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workers  </a:t>
              </a:r>
            </a:p>
          </p:txBody>
        </p:sp>
        <p:sp>
          <p:nvSpPr>
            <p:cNvPr id="21528" name="Text Box 27"/>
            <p:cNvSpPr txBox="1">
              <a:spLocks noChangeArrowheads="1"/>
            </p:cNvSpPr>
            <p:nvPr/>
          </p:nvSpPr>
          <p:spPr bwMode="auto">
            <a:xfrm>
              <a:off x="2223989" y="3971245"/>
              <a:ext cx="2116160" cy="30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Arial" charset="0"/>
                  <a:cs typeface="Arial" charset="0"/>
                </a:rPr>
                <a:t>(a) Dispatcher model  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28036" y="1899084"/>
            <a:ext cx="1642893" cy="1539350"/>
            <a:chOff x="6728036" y="1899084"/>
            <a:chExt cx="1642893" cy="1539350"/>
          </a:xfrm>
        </p:grpSpPr>
        <p:grpSp>
          <p:nvGrpSpPr>
            <p:cNvPr id="21529" name="Group 28"/>
            <p:cNvGrpSpPr>
              <a:grpSpLocks/>
            </p:cNvGrpSpPr>
            <p:nvPr/>
          </p:nvGrpSpPr>
          <p:grpSpPr bwMode="auto">
            <a:xfrm>
              <a:off x="6883514" y="1899084"/>
              <a:ext cx="1487415" cy="193023"/>
              <a:chOff x="2020" y="1060"/>
              <a:chExt cx="1048" cy="136"/>
            </a:xfrm>
          </p:grpSpPr>
          <p:sp>
            <p:nvSpPr>
              <p:cNvPr id="21550" name="Rectangle 29"/>
              <p:cNvSpPr>
                <a:spLocks noChangeArrowheads="1"/>
              </p:cNvSpPr>
              <p:nvPr/>
            </p:nvSpPr>
            <p:spPr bwMode="auto">
              <a:xfrm>
                <a:off x="2020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30"/>
              <p:cNvSpPr>
                <a:spLocks noChangeArrowheads="1"/>
              </p:cNvSpPr>
              <p:nvPr/>
            </p:nvSpPr>
            <p:spPr bwMode="auto">
              <a:xfrm>
                <a:off x="2596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31"/>
              <p:cNvSpPr>
                <a:spLocks noChangeArrowheads="1"/>
              </p:cNvSpPr>
              <p:nvPr/>
            </p:nvSpPr>
            <p:spPr bwMode="auto">
              <a:xfrm>
                <a:off x="2308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32"/>
              <p:cNvSpPr>
                <a:spLocks noChangeArrowheads="1"/>
              </p:cNvSpPr>
              <p:nvPr/>
            </p:nvSpPr>
            <p:spPr bwMode="auto">
              <a:xfrm>
                <a:off x="2884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0" name="Rectangle 33"/>
            <p:cNvSpPr>
              <a:spLocks noChangeArrowheads="1"/>
            </p:cNvSpPr>
            <p:nvPr/>
          </p:nvSpPr>
          <p:spPr bwMode="auto">
            <a:xfrm>
              <a:off x="7156018" y="2375965"/>
              <a:ext cx="806156" cy="669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Rectangle 34"/>
            <p:cNvSpPr>
              <a:spLocks noChangeArrowheads="1"/>
            </p:cNvSpPr>
            <p:nvPr/>
          </p:nvSpPr>
          <p:spPr bwMode="auto">
            <a:xfrm>
              <a:off x="7307882" y="2424221"/>
              <a:ext cx="529395" cy="51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mail</a:t>
              </a:r>
            </a:p>
            <a:p>
              <a:r>
                <a:rPr lang="en-US" sz="1600" b="1">
                  <a:latin typeface="Arial" charset="0"/>
                  <a:cs typeface="Arial" charset="0"/>
                </a:rPr>
                <a:t>box</a:t>
              </a:r>
            </a:p>
          </p:txBody>
        </p:sp>
        <p:sp>
          <p:nvSpPr>
            <p:cNvPr id="21532" name="Arc 35"/>
            <p:cNvSpPr>
              <a:spLocks/>
            </p:cNvSpPr>
            <p:nvPr/>
          </p:nvSpPr>
          <p:spPr bwMode="auto">
            <a:xfrm>
              <a:off x="7015508" y="2097784"/>
              <a:ext cx="136252" cy="4087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Arc 36"/>
            <p:cNvSpPr>
              <a:spLocks/>
            </p:cNvSpPr>
            <p:nvPr/>
          </p:nvSpPr>
          <p:spPr bwMode="auto">
            <a:xfrm>
              <a:off x="7967851" y="2097784"/>
              <a:ext cx="272503" cy="4768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7"/>
            <p:cNvSpPr>
              <a:spLocks noChangeShapeType="1"/>
            </p:cNvSpPr>
            <p:nvPr/>
          </p:nvSpPr>
          <p:spPr bwMode="auto">
            <a:xfrm flipV="1">
              <a:off x="7763473" y="2097784"/>
              <a:ext cx="68126" cy="272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8"/>
            <p:cNvSpPr>
              <a:spLocks noChangeShapeType="1"/>
            </p:cNvSpPr>
            <p:nvPr/>
          </p:nvSpPr>
          <p:spPr bwMode="auto">
            <a:xfrm flipH="1" flipV="1">
              <a:off x="7354718" y="2097784"/>
              <a:ext cx="68126" cy="272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Text Box 50"/>
            <p:cNvSpPr txBox="1">
              <a:spLocks noChangeArrowheads="1"/>
            </p:cNvSpPr>
            <p:nvPr/>
          </p:nvSpPr>
          <p:spPr bwMode="auto">
            <a:xfrm>
              <a:off x="6728036" y="3137545"/>
              <a:ext cx="1610893" cy="30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 dirty="0">
                  <a:latin typeface="Arial" charset="0"/>
                  <a:cs typeface="Arial" charset="0"/>
                </a:rPr>
                <a:t>(b) Team model 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12756" y="4701602"/>
            <a:ext cx="3122435" cy="2009713"/>
            <a:chOff x="3212756" y="4701602"/>
            <a:chExt cx="3122435" cy="2009713"/>
          </a:xfrm>
        </p:grpSpPr>
        <p:sp>
          <p:nvSpPr>
            <p:cNvPr id="21536" name="Rectangle 39"/>
            <p:cNvSpPr>
              <a:spLocks noChangeArrowheads="1"/>
            </p:cNvSpPr>
            <p:nvPr/>
          </p:nvSpPr>
          <p:spPr bwMode="auto">
            <a:xfrm>
              <a:off x="3212756" y="5246609"/>
              <a:ext cx="806156" cy="669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Rectangle 40"/>
            <p:cNvSpPr>
              <a:spLocks noChangeArrowheads="1"/>
            </p:cNvSpPr>
            <p:nvPr/>
          </p:nvSpPr>
          <p:spPr bwMode="auto">
            <a:xfrm>
              <a:off x="3341911" y="5306219"/>
              <a:ext cx="529395" cy="51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mail</a:t>
              </a:r>
            </a:p>
            <a:p>
              <a:r>
                <a:rPr lang="en-US" sz="1600" b="1">
                  <a:latin typeface="Arial" charset="0"/>
                  <a:cs typeface="Arial" charset="0"/>
                </a:rPr>
                <a:t>box</a:t>
              </a:r>
            </a:p>
          </p:txBody>
        </p:sp>
        <p:sp>
          <p:nvSpPr>
            <p:cNvPr id="21538" name="Rectangle 41"/>
            <p:cNvSpPr>
              <a:spLocks noChangeArrowheads="1"/>
            </p:cNvSpPr>
            <p:nvPr/>
          </p:nvSpPr>
          <p:spPr bwMode="auto">
            <a:xfrm>
              <a:off x="4302770" y="4701602"/>
              <a:ext cx="261149" cy="193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42"/>
            <p:cNvSpPr>
              <a:spLocks noChangeArrowheads="1"/>
            </p:cNvSpPr>
            <p:nvPr/>
          </p:nvSpPr>
          <p:spPr bwMode="auto">
            <a:xfrm>
              <a:off x="5460909" y="4701602"/>
              <a:ext cx="261149" cy="193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Rectangle 43"/>
            <p:cNvSpPr>
              <a:spLocks noChangeArrowheads="1"/>
            </p:cNvSpPr>
            <p:nvPr/>
          </p:nvSpPr>
          <p:spPr bwMode="auto">
            <a:xfrm>
              <a:off x="4915902" y="4701602"/>
              <a:ext cx="261149" cy="193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Rectangle 44"/>
            <p:cNvSpPr>
              <a:spLocks noChangeArrowheads="1"/>
            </p:cNvSpPr>
            <p:nvPr/>
          </p:nvSpPr>
          <p:spPr bwMode="auto">
            <a:xfrm>
              <a:off x="6074042" y="4701602"/>
              <a:ext cx="261149" cy="193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45"/>
            <p:cNvSpPr>
              <a:spLocks noChangeShapeType="1"/>
            </p:cNvSpPr>
            <p:nvPr/>
          </p:nvSpPr>
          <p:spPr bwMode="auto">
            <a:xfrm flipV="1">
              <a:off x="3615834" y="4832176"/>
              <a:ext cx="0" cy="4087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46"/>
            <p:cNvSpPr>
              <a:spLocks noChangeShapeType="1"/>
            </p:cNvSpPr>
            <p:nvPr/>
          </p:nvSpPr>
          <p:spPr bwMode="auto">
            <a:xfrm>
              <a:off x="3615834" y="4832176"/>
              <a:ext cx="681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47"/>
            <p:cNvSpPr>
              <a:spLocks noChangeShapeType="1"/>
            </p:cNvSpPr>
            <p:nvPr/>
          </p:nvSpPr>
          <p:spPr bwMode="auto">
            <a:xfrm>
              <a:off x="4569596" y="4832176"/>
              <a:ext cx="3406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48"/>
            <p:cNvSpPr>
              <a:spLocks noChangeShapeType="1"/>
            </p:cNvSpPr>
            <p:nvPr/>
          </p:nvSpPr>
          <p:spPr bwMode="auto">
            <a:xfrm>
              <a:off x="5182729" y="4832176"/>
              <a:ext cx="2725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49"/>
            <p:cNvSpPr>
              <a:spLocks noChangeShapeType="1"/>
            </p:cNvSpPr>
            <p:nvPr/>
          </p:nvSpPr>
          <p:spPr bwMode="auto">
            <a:xfrm>
              <a:off x="5795861" y="4764051"/>
              <a:ext cx="2725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Text Box 51"/>
            <p:cNvSpPr txBox="1">
              <a:spLocks noChangeArrowheads="1"/>
            </p:cNvSpPr>
            <p:nvPr/>
          </p:nvSpPr>
          <p:spPr bwMode="auto">
            <a:xfrm>
              <a:off x="3859952" y="6410426"/>
              <a:ext cx="1934491" cy="30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>
                  <a:latin typeface="Arial" charset="0"/>
                  <a:cs typeface="Arial" charset="0"/>
                </a:rPr>
                <a:t>(c) Pipelined model  </a:t>
              </a:r>
            </a:p>
          </p:txBody>
        </p:sp>
        <p:sp>
          <p:nvSpPr>
            <p:cNvPr id="21549" name="Text Box 52"/>
            <p:cNvSpPr txBox="1">
              <a:spLocks noChangeArrowheads="1"/>
            </p:cNvSpPr>
            <p:nvPr/>
          </p:nvSpPr>
          <p:spPr bwMode="auto">
            <a:xfrm>
              <a:off x="4835003" y="5028038"/>
              <a:ext cx="841638" cy="30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>
                  <a:latin typeface="Arial" charset="0"/>
                  <a:cs typeface="Arial" charset="0"/>
                </a:rPr>
                <a:t>stages 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>
                <a:latin typeface="Times New Roman"/>
                <a:cs typeface="Times New Roman"/>
              </a:rPr>
              <a:t>Threads as software structuring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14547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Traditional OS: DOS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48666" y="2134393"/>
            <a:ext cx="7076747" cy="3992563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Memory Layout: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22532" name="Rectangle 16"/>
          <p:cNvSpPr>
            <a:spLocks noChangeArrowheads="1"/>
          </p:cNvSpPr>
          <p:nvPr/>
        </p:nvSpPr>
        <p:spPr bwMode="auto">
          <a:xfrm>
            <a:off x="838200" y="5752089"/>
            <a:ext cx="73914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Protection between user and kernel?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Single process, single thread</a:t>
            </a:r>
          </a:p>
        </p:txBody>
      </p:sp>
      <p:grpSp>
        <p:nvGrpSpPr>
          <p:cNvPr id="22533" name="Group 17"/>
          <p:cNvGrpSpPr>
            <a:grpSpLocks/>
          </p:cNvGrpSpPr>
          <p:nvPr/>
        </p:nvGrpSpPr>
        <p:grpSpPr bwMode="auto">
          <a:xfrm>
            <a:off x="228600" y="3429000"/>
            <a:ext cx="8002588" cy="1892300"/>
            <a:chOff x="382" y="1428"/>
            <a:chExt cx="5042" cy="1192"/>
          </a:xfrm>
        </p:grpSpPr>
        <p:sp>
          <p:nvSpPr>
            <p:cNvPr id="22534" name="Rectangle 18"/>
            <p:cNvSpPr>
              <a:spLocks noChangeArrowheads="1"/>
            </p:cNvSpPr>
            <p:nvPr/>
          </p:nvSpPr>
          <p:spPr bwMode="auto">
            <a:xfrm>
              <a:off x="1156" y="1428"/>
              <a:ext cx="3688" cy="1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19"/>
            <p:cNvSpPr>
              <a:spLocks noChangeShapeType="1"/>
            </p:cNvSpPr>
            <p:nvPr/>
          </p:nvSpPr>
          <p:spPr bwMode="auto">
            <a:xfrm>
              <a:off x="576" y="2048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20"/>
            <p:cNvSpPr>
              <a:spLocks noChangeArrowheads="1"/>
            </p:cNvSpPr>
            <p:nvPr/>
          </p:nvSpPr>
          <p:spPr bwMode="auto">
            <a:xfrm>
              <a:off x="470" y="1558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User  </a:t>
              </a:r>
            </a:p>
          </p:txBody>
        </p:sp>
        <p:sp>
          <p:nvSpPr>
            <p:cNvPr id="22537" name="Rectangle 21"/>
            <p:cNvSpPr>
              <a:spLocks noChangeArrowheads="1"/>
            </p:cNvSpPr>
            <p:nvPr/>
          </p:nvSpPr>
          <p:spPr bwMode="auto">
            <a:xfrm>
              <a:off x="382" y="2278"/>
              <a:ext cx="4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Kernel </a:t>
              </a: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1588" y="1572"/>
              <a:ext cx="952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23"/>
            <p:cNvSpPr>
              <a:spLocks noChangeArrowheads="1"/>
            </p:cNvSpPr>
            <p:nvPr/>
          </p:nvSpPr>
          <p:spPr bwMode="auto">
            <a:xfrm>
              <a:off x="1782" y="1616"/>
              <a:ext cx="7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Program </a:t>
              </a:r>
            </a:p>
          </p:txBody>
        </p:sp>
        <p:sp>
          <p:nvSpPr>
            <p:cNvPr id="22540" name="Rectangle 24"/>
            <p:cNvSpPr>
              <a:spLocks noChangeArrowheads="1"/>
            </p:cNvSpPr>
            <p:nvPr/>
          </p:nvSpPr>
          <p:spPr bwMode="auto">
            <a:xfrm>
              <a:off x="3460" y="1668"/>
              <a:ext cx="664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Rectangle 25"/>
            <p:cNvSpPr>
              <a:spLocks noChangeArrowheads="1"/>
            </p:cNvSpPr>
            <p:nvPr/>
          </p:nvSpPr>
          <p:spPr bwMode="auto">
            <a:xfrm>
              <a:off x="3590" y="1678"/>
              <a:ext cx="5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22542" name="Rectangle 26"/>
            <p:cNvSpPr>
              <a:spLocks noChangeArrowheads="1"/>
            </p:cNvSpPr>
            <p:nvPr/>
          </p:nvSpPr>
          <p:spPr bwMode="auto">
            <a:xfrm>
              <a:off x="1492" y="2244"/>
              <a:ext cx="1384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27"/>
            <p:cNvSpPr>
              <a:spLocks noChangeArrowheads="1"/>
            </p:cNvSpPr>
            <p:nvPr/>
          </p:nvSpPr>
          <p:spPr bwMode="auto">
            <a:xfrm>
              <a:off x="1822" y="2270"/>
              <a:ext cx="8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 b="1" dirty="0">
                  <a:latin typeface="Arial" charset="0"/>
                  <a:cs typeface="Arial" charset="0"/>
                </a:rPr>
                <a:t>DOS code </a:t>
              </a:r>
            </a:p>
          </p:txBody>
        </p:sp>
        <p:sp>
          <p:nvSpPr>
            <p:cNvPr id="22544" name="Rectangle 28"/>
            <p:cNvSpPr>
              <a:spLocks noChangeArrowheads="1"/>
            </p:cNvSpPr>
            <p:nvPr/>
          </p:nvSpPr>
          <p:spPr bwMode="auto">
            <a:xfrm>
              <a:off x="3220" y="2340"/>
              <a:ext cx="80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29"/>
            <p:cNvSpPr>
              <a:spLocks noChangeArrowheads="1"/>
            </p:cNvSpPr>
            <p:nvPr/>
          </p:nvSpPr>
          <p:spPr bwMode="auto">
            <a:xfrm>
              <a:off x="3406" y="2342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7310620" y="2729458"/>
            <a:ext cx="1833379" cy="1448842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Imaginary line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 real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9146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Traditional OS: Unix</a:t>
            </a:r>
          </a:p>
        </p:txBody>
      </p:sp>
      <p:sp>
        <p:nvSpPr>
          <p:cNvPr id="23555" name="Rectangle 14"/>
          <p:cNvSpPr>
            <a:spLocks noChangeArrowheads="1"/>
          </p:cNvSpPr>
          <p:nvPr/>
        </p:nvSpPr>
        <p:spPr bwMode="auto">
          <a:xfrm>
            <a:off x="762000" y="5411346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Protection between user and kernel?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PCB?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Multiple processes, one thread each</a:t>
            </a:r>
          </a:p>
        </p:txBody>
      </p:sp>
      <p:grpSp>
        <p:nvGrpSpPr>
          <p:cNvPr id="23556" name="Group 17"/>
          <p:cNvGrpSpPr>
            <a:grpSpLocks/>
          </p:cNvGrpSpPr>
          <p:nvPr/>
        </p:nvGrpSpPr>
        <p:grpSpPr bwMode="auto">
          <a:xfrm>
            <a:off x="846926" y="1980762"/>
            <a:ext cx="7466081" cy="3335820"/>
            <a:chOff x="230" y="998"/>
            <a:chExt cx="5386" cy="2406"/>
          </a:xfrm>
        </p:grpSpPr>
        <p:sp>
          <p:nvSpPr>
            <p:cNvPr id="23557" name="Rectangle 18"/>
            <p:cNvSpPr>
              <a:spLocks noChangeArrowheads="1"/>
            </p:cNvSpPr>
            <p:nvPr/>
          </p:nvSpPr>
          <p:spPr bwMode="auto">
            <a:xfrm>
              <a:off x="868" y="2500"/>
              <a:ext cx="4120" cy="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19"/>
            <p:cNvSpPr>
              <a:spLocks noChangeArrowheads="1"/>
            </p:cNvSpPr>
            <p:nvPr/>
          </p:nvSpPr>
          <p:spPr bwMode="auto">
            <a:xfrm>
              <a:off x="1204" y="1300"/>
              <a:ext cx="1288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3268" y="1300"/>
              <a:ext cx="1288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21"/>
            <p:cNvSpPr>
              <a:spLocks noChangeShapeType="1"/>
            </p:cNvSpPr>
            <p:nvPr/>
          </p:nvSpPr>
          <p:spPr bwMode="auto">
            <a:xfrm>
              <a:off x="336" y="2496"/>
              <a:ext cx="528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0" y="1766"/>
              <a:ext cx="4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  user  </a:t>
              </a: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78" y="2870"/>
              <a:ext cx="5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kernel  </a:t>
              </a: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1734" y="1046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P1 </a:t>
              </a: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758" y="998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P2  </a:t>
              </a: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1439" y="1632"/>
              <a:ext cx="81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process code and data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590" y="1670"/>
              <a:ext cx="66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process 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code and  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2304" y="2784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kernel code and data</a:t>
              </a: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1574" y="248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PCB </a:t>
              </a:r>
            </a:p>
          </p:txBody>
        </p:sp>
        <p:sp>
          <p:nvSpPr>
            <p:cNvPr id="23569" name="Rectangle 30"/>
            <p:cNvSpPr>
              <a:spLocks noChangeArrowheads="1"/>
            </p:cNvSpPr>
            <p:nvPr/>
          </p:nvSpPr>
          <p:spPr bwMode="auto">
            <a:xfrm>
              <a:off x="3686" y="248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PCB </a:t>
              </a:r>
            </a:p>
          </p:txBody>
        </p:sp>
      </p:grp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501843" y="1780666"/>
            <a:ext cx="7076747" cy="3992563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Memory Layout: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7024871" y="2304880"/>
            <a:ext cx="1833379" cy="1448842"/>
          </a:xfrm>
          <a:prstGeom prst="wedgeRoundRectCallou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line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Memory protection hardware</a:t>
            </a:r>
          </a:p>
        </p:txBody>
      </p:sp>
    </p:spTree>
    <p:extLst>
      <p:ext uri="{BB962C8B-B14F-4D97-AF65-F5344CB8AC3E}">
        <p14:creationId xmlns:p14="http://schemas.microsoft.com/office/powerpoint/2010/main" val="346146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Times New Roman" charset="0"/>
              </a:rPr>
              <a:t>Programs in these traditional OS are single threaded</a:t>
            </a:r>
          </a:p>
          <a:p>
            <a:pPr lvl="1"/>
            <a:r>
              <a:rPr lang="en-US" dirty="0">
                <a:latin typeface="Times New Roman" charset="0"/>
              </a:rPr>
              <a:t>One PC per program (process), one stack, one set of CPU registers</a:t>
            </a:r>
          </a:p>
          <a:p>
            <a:pPr lvl="1"/>
            <a:r>
              <a:rPr lang="en-US" dirty="0">
                <a:latin typeface="Times New Roman" charset="0"/>
              </a:rPr>
              <a:t>If a process blocks (say disk I/O, network communication, etc.) then no progress for that program as a whole </a:t>
            </a:r>
          </a:p>
        </p:txBody>
      </p:sp>
    </p:spTree>
    <p:extLst>
      <p:ext uri="{BB962C8B-B14F-4D97-AF65-F5344CB8AC3E}">
        <p14:creationId xmlns:p14="http://schemas.microsoft.com/office/powerpoint/2010/main" val="15295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Multi-Threaded Operating Systems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How widespread is support for threads in OS?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Linux, </a:t>
            </a:r>
            <a:r>
              <a:rPr lang="en-US" dirty="0" err="1">
                <a:latin typeface="Times New Roman" charset="0"/>
              </a:rPr>
              <a:t>MacOS</a:t>
            </a:r>
            <a:r>
              <a:rPr lang="en-US" dirty="0">
                <a:latin typeface="Times New Roman" charset="0"/>
              </a:rPr>
              <a:t>, IOS, Android, Windows</a:t>
            </a:r>
          </a:p>
          <a:p>
            <a:r>
              <a:rPr lang="en-US" dirty="0">
                <a:latin typeface="Times New Roman" charset="0"/>
              </a:rPr>
              <a:t>(In other words, every modern operating system)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Process Vs. Thread?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In a single threaded program, the state of the executing program is contained in a process</a:t>
            </a:r>
          </a:p>
          <a:p>
            <a:r>
              <a:rPr lang="en-US" dirty="0">
                <a:latin typeface="Times New Roman" charset="0"/>
              </a:rPr>
              <a:t>In a MT program, the state of the executing program is contained in several </a:t>
            </a:r>
            <a:r>
              <a:rPr lang="en-US" dirty="0">
                <a:solidFill>
                  <a:srgbClr val="CC0000"/>
                </a:solidFill>
                <a:latin typeface="Times New Roman" charset="0"/>
              </a:rPr>
              <a:t>'concurrent'</a:t>
            </a:r>
            <a:r>
              <a:rPr lang="en-US" dirty="0">
                <a:latin typeface="Times New Roman" charset="0"/>
              </a:rPr>
              <a:t> threads </a:t>
            </a:r>
          </a:p>
        </p:txBody>
      </p:sp>
    </p:spTree>
    <p:extLst>
      <p:ext uri="{BB962C8B-B14F-4D97-AF65-F5344CB8AC3E}">
        <p14:creationId xmlns:p14="http://schemas.microsoft.com/office/powerpoint/2010/main" val="21594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Process Vs. Thread</a:t>
            </a:r>
            <a:endParaRPr lang="en-US" dirty="0"/>
          </a:p>
        </p:txBody>
      </p:sp>
      <p:sp>
        <p:nvSpPr>
          <p:cNvPr id="26627" name="Rectangle 32"/>
          <p:cNvSpPr>
            <a:spLocks noGrp="1" noChangeArrowheads="1"/>
          </p:cNvSpPr>
          <p:nvPr>
            <p:ph idx="1"/>
          </p:nvPr>
        </p:nvSpPr>
        <p:spPr>
          <a:xfrm>
            <a:off x="1291484" y="5383098"/>
            <a:ext cx="7076747" cy="1474902"/>
          </a:xfrm>
          <a:noFill/>
        </p:spPr>
        <p:txBody>
          <a:bodyPr lIns="92075" tIns="46038" rIns="92075" bIns="46038">
            <a:normAutofit fontScale="85000" lnSpcReduction="20000"/>
          </a:bodyPr>
          <a:lstStyle/>
          <a:p>
            <a:pPr lvl="1"/>
            <a:r>
              <a:rPr lang="en-US" sz="2800" dirty="0">
                <a:latin typeface="Arial"/>
                <a:cs typeface="Arial"/>
              </a:rPr>
              <a:t>Computational state (PC, </a:t>
            </a:r>
            <a:r>
              <a:rPr lang="en-US" sz="2800" dirty="0" err="1">
                <a:latin typeface="Arial"/>
                <a:cs typeface="Arial"/>
              </a:rPr>
              <a:t>regs</a:t>
            </a:r>
            <a:r>
              <a:rPr lang="en-US" sz="2800" dirty="0">
                <a:latin typeface="Arial"/>
                <a:cs typeface="Arial"/>
              </a:rPr>
              <a:t>, …) for each thread</a:t>
            </a:r>
          </a:p>
          <a:p>
            <a:pPr lvl="1"/>
            <a:r>
              <a:rPr lang="en-US" sz="2800" dirty="0">
                <a:latin typeface="Arial"/>
                <a:cs typeface="Arial"/>
              </a:rPr>
              <a:t>How different from process state?</a:t>
            </a:r>
          </a:p>
          <a:p>
            <a:pPr lvl="2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There's a lot of admin info in common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784" y="1692479"/>
            <a:ext cx="8018462" cy="3568558"/>
            <a:chOff x="439738" y="1109663"/>
            <a:chExt cx="8550275" cy="3805237"/>
          </a:xfrm>
        </p:grpSpPr>
        <p:sp>
          <p:nvSpPr>
            <p:cNvPr id="26628" name="Rectangle 34"/>
            <p:cNvSpPr>
              <a:spLocks noChangeArrowheads="1"/>
            </p:cNvSpPr>
            <p:nvPr/>
          </p:nvSpPr>
          <p:spPr bwMode="auto">
            <a:xfrm>
              <a:off x="2878138" y="2238375"/>
              <a:ext cx="4016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P1</a:t>
              </a:r>
            </a:p>
          </p:txBody>
        </p:sp>
        <p:sp>
          <p:nvSpPr>
            <p:cNvPr id="26629" name="Rectangle 35"/>
            <p:cNvSpPr>
              <a:spLocks noChangeArrowheads="1"/>
            </p:cNvSpPr>
            <p:nvPr/>
          </p:nvSpPr>
          <p:spPr bwMode="auto">
            <a:xfrm>
              <a:off x="6078538" y="2238375"/>
              <a:ext cx="4016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P2</a:t>
              </a:r>
            </a:p>
          </p:txBody>
        </p:sp>
        <p:sp>
          <p:nvSpPr>
            <p:cNvPr id="26630" name="Rectangle 36"/>
            <p:cNvSpPr>
              <a:spLocks noChangeArrowheads="1"/>
            </p:cNvSpPr>
            <p:nvPr/>
          </p:nvSpPr>
          <p:spPr bwMode="auto">
            <a:xfrm>
              <a:off x="1452563" y="3479800"/>
              <a:ext cx="6540500" cy="1435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Rectangle 37"/>
            <p:cNvSpPr>
              <a:spLocks noChangeArrowheads="1"/>
            </p:cNvSpPr>
            <p:nvPr/>
          </p:nvSpPr>
          <p:spPr bwMode="auto">
            <a:xfrm>
              <a:off x="1985963" y="1574800"/>
              <a:ext cx="20447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Rectangle 38"/>
            <p:cNvSpPr>
              <a:spLocks noChangeArrowheads="1"/>
            </p:cNvSpPr>
            <p:nvPr/>
          </p:nvSpPr>
          <p:spPr bwMode="auto">
            <a:xfrm>
              <a:off x="5262563" y="1574800"/>
              <a:ext cx="20447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39"/>
            <p:cNvSpPr>
              <a:spLocks noChangeShapeType="1"/>
            </p:cNvSpPr>
            <p:nvPr/>
          </p:nvSpPr>
          <p:spPr bwMode="auto">
            <a:xfrm>
              <a:off x="608013" y="3473450"/>
              <a:ext cx="838200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Rectangle 40"/>
            <p:cNvSpPr>
              <a:spLocks noChangeArrowheads="1"/>
            </p:cNvSpPr>
            <p:nvPr/>
          </p:nvSpPr>
          <p:spPr bwMode="auto">
            <a:xfrm>
              <a:off x="439738" y="2314575"/>
              <a:ext cx="6778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User  </a:t>
              </a:r>
            </a:p>
          </p:txBody>
        </p:sp>
        <p:sp>
          <p:nvSpPr>
            <p:cNvPr id="26635" name="Rectangle 41"/>
            <p:cNvSpPr>
              <a:spLocks noChangeArrowheads="1"/>
            </p:cNvSpPr>
            <p:nvPr/>
          </p:nvSpPr>
          <p:spPr bwMode="auto">
            <a:xfrm>
              <a:off x="465138" y="4067175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Kernel  </a:t>
              </a:r>
            </a:p>
          </p:txBody>
        </p:sp>
        <p:sp>
          <p:nvSpPr>
            <p:cNvPr id="26636" name="Rectangle 42"/>
            <p:cNvSpPr>
              <a:spLocks noChangeArrowheads="1"/>
            </p:cNvSpPr>
            <p:nvPr/>
          </p:nvSpPr>
          <p:spPr bwMode="auto">
            <a:xfrm>
              <a:off x="3732213" y="4159250"/>
              <a:ext cx="19050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kernel code and data</a:t>
              </a:r>
            </a:p>
          </p:txBody>
        </p:sp>
        <p:sp>
          <p:nvSpPr>
            <p:cNvPr id="26637" name="Rectangle 43"/>
            <p:cNvSpPr>
              <a:spLocks noChangeArrowheads="1"/>
            </p:cNvSpPr>
            <p:nvPr/>
          </p:nvSpPr>
          <p:spPr bwMode="auto">
            <a:xfrm>
              <a:off x="2368550" y="2565400"/>
              <a:ext cx="749300" cy="673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44"/>
            <p:cNvSpPr>
              <a:spLocks noChangeArrowheads="1"/>
            </p:cNvSpPr>
            <p:nvPr/>
          </p:nvSpPr>
          <p:spPr bwMode="auto">
            <a:xfrm>
              <a:off x="2424113" y="2695575"/>
              <a:ext cx="6461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code </a:t>
              </a:r>
            </a:p>
          </p:txBody>
        </p:sp>
        <p:sp>
          <p:nvSpPr>
            <p:cNvPr id="26639" name="Rectangle 45"/>
            <p:cNvSpPr>
              <a:spLocks noChangeArrowheads="1"/>
            </p:cNvSpPr>
            <p:nvPr/>
          </p:nvSpPr>
          <p:spPr bwMode="auto">
            <a:xfrm>
              <a:off x="3282950" y="2565400"/>
              <a:ext cx="596900" cy="596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46"/>
            <p:cNvSpPr>
              <a:spLocks noChangeArrowheads="1"/>
            </p:cNvSpPr>
            <p:nvPr/>
          </p:nvSpPr>
          <p:spPr bwMode="auto">
            <a:xfrm>
              <a:off x="3262313" y="2695575"/>
              <a:ext cx="596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data </a:t>
              </a:r>
            </a:p>
          </p:txBody>
        </p:sp>
        <p:sp>
          <p:nvSpPr>
            <p:cNvPr id="26641" name="Rectangle 47"/>
            <p:cNvSpPr>
              <a:spLocks noChangeArrowheads="1"/>
            </p:cNvSpPr>
            <p:nvPr/>
          </p:nvSpPr>
          <p:spPr bwMode="auto">
            <a:xfrm>
              <a:off x="5416550" y="2641600"/>
              <a:ext cx="749300" cy="673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Rectangle 48"/>
            <p:cNvSpPr>
              <a:spLocks noChangeArrowheads="1"/>
            </p:cNvSpPr>
            <p:nvPr/>
          </p:nvSpPr>
          <p:spPr bwMode="auto">
            <a:xfrm>
              <a:off x="6483350" y="2641600"/>
              <a:ext cx="596900" cy="596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49"/>
            <p:cNvSpPr>
              <a:spLocks noChangeArrowheads="1"/>
            </p:cNvSpPr>
            <p:nvPr/>
          </p:nvSpPr>
          <p:spPr bwMode="auto">
            <a:xfrm>
              <a:off x="5395913" y="2771775"/>
              <a:ext cx="6461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code </a:t>
              </a:r>
            </a:p>
          </p:txBody>
        </p:sp>
        <p:sp>
          <p:nvSpPr>
            <p:cNvPr id="26644" name="Rectangle 50"/>
            <p:cNvSpPr>
              <a:spLocks noChangeArrowheads="1"/>
            </p:cNvSpPr>
            <p:nvPr/>
          </p:nvSpPr>
          <p:spPr bwMode="auto">
            <a:xfrm>
              <a:off x="6462713" y="2695575"/>
              <a:ext cx="596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data </a:t>
              </a:r>
            </a:p>
          </p:txBody>
        </p:sp>
        <p:sp>
          <p:nvSpPr>
            <p:cNvPr id="26645" name="Rectangle 51"/>
            <p:cNvSpPr>
              <a:spLocks noChangeArrowheads="1"/>
            </p:cNvSpPr>
            <p:nvPr/>
          </p:nvSpPr>
          <p:spPr bwMode="auto">
            <a:xfrm>
              <a:off x="2725737" y="3533776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latin typeface="Arial" charset="0"/>
                  <a:cs typeface="Arial" charset="0"/>
                </a:rPr>
                <a:t>PCB </a:t>
              </a:r>
            </a:p>
          </p:txBody>
        </p:sp>
        <p:sp>
          <p:nvSpPr>
            <p:cNvPr id="26646" name="Rectangle 52"/>
            <p:cNvSpPr>
              <a:spLocks noChangeArrowheads="1"/>
            </p:cNvSpPr>
            <p:nvPr/>
          </p:nvSpPr>
          <p:spPr bwMode="auto">
            <a:xfrm>
              <a:off x="5929313" y="3533775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PCB </a:t>
              </a:r>
            </a:p>
          </p:txBody>
        </p:sp>
        <p:sp>
          <p:nvSpPr>
            <p:cNvPr id="26647" name="Rectangle 53"/>
            <p:cNvSpPr>
              <a:spLocks noChangeArrowheads="1"/>
            </p:cNvSpPr>
            <p:nvPr/>
          </p:nvSpPr>
          <p:spPr bwMode="auto">
            <a:xfrm>
              <a:off x="2576513" y="2238375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54"/>
            <p:cNvSpPr>
              <a:spLocks noChangeArrowheads="1"/>
            </p:cNvSpPr>
            <p:nvPr/>
          </p:nvSpPr>
          <p:spPr bwMode="auto">
            <a:xfrm>
              <a:off x="2919413" y="1781175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26649" name="Rectangle 55"/>
            <p:cNvSpPr>
              <a:spLocks noChangeArrowheads="1"/>
            </p:cNvSpPr>
            <p:nvPr/>
          </p:nvSpPr>
          <p:spPr bwMode="auto">
            <a:xfrm>
              <a:off x="3414713" y="1781175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26650" name="Rectangle 56"/>
            <p:cNvSpPr>
              <a:spLocks noChangeArrowheads="1"/>
            </p:cNvSpPr>
            <p:nvPr/>
          </p:nvSpPr>
          <p:spPr bwMode="auto">
            <a:xfrm>
              <a:off x="6310313" y="1781175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26651" name="Freeform 57"/>
            <p:cNvSpPr>
              <a:spLocks/>
            </p:cNvSpPr>
            <p:nvPr/>
          </p:nvSpPr>
          <p:spPr bwMode="auto">
            <a:xfrm>
              <a:off x="2324100" y="1711325"/>
              <a:ext cx="157163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Freeform 58"/>
            <p:cNvSpPr>
              <a:spLocks/>
            </p:cNvSpPr>
            <p:nvPr/>
          </p:nvSpPr>
          <p:spPr bwMode="auto">
            <a:xfrm>
              <a:off x="2806700" y="1724025"/>
              <a:ext cx="157163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Freeform 59"/>
            <p:cNvSpPr>
              <a:spLocks/>
            </p:cNvSpPr>
            <p:nvPr/>
          </p:nvSpPr>
          <p:spPr bwMode="auto">
            <a:xfrm>
              <a:off x="3335338" y="17557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Freeform 60"/>
            <p:cNvSpPr>
              <a:spLocks/>
            </p:cNvSpPr>
            <p:nvPr/>
          </p:nvSpPr>
          <p:spPr bwMode="auto">
            <a:xfrm>
              <a:off x="6165850" y="1831975"/>
              <a:ext cx="157163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Rectangle 61"/>
            <p:cNvSpPr>
              <a:spLocks noChangeArrowheads="1"/>
            </p:cNvSpPr>
            <p:nvPr/>
          </p:nvSpPr>
          <p:spPr bwMode="auto">
            <a:xfrm>
              <a:off x="2424113" y="1781175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26656" name="Text Box 62"/>
            <p:cNvSpPr txBox="1">
              <a:spLocks noChangeArrowheads="1"/>
            </p:cNvSpPr>
            <p:nvPr/>
          </p:nvSpPr>
          <p:spPr bwMode="auto">
            <a:xfrm>
              <a:off x="2770188" y="1109663"/>
              <a:ext cx="450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P1 </a:t>
              </a:r>
            </a:p>
          </p:txBody>
        </p:sp>
        <p:sp>
          <p:nvSpPr>
            <p:cNvPr id="26657" name="Text Box 63"/>
            <p:cNvSpPr txBox="1">
              <a:spLocks noChangeArrowheads="1"/>
            </p:cNvSpPr>
            <p:nvPr/>
          </p:nvSpPr>
          <p:spPr bwMode="auto">
            <a:xfrm>
              <a:off x="6081713" y="1109663"/>
              <a:ext cx="4016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9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99419" y="2133600"/>
            <a:ext cx="901700" cy="2654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693069" y="27749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693069" y="34353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693069" y="4032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50194" y="4930775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(a) ST program 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854994" y="4286250"/>
            <a:ext cx="695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code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797844" y="3575050"/>
            <a:ext cx="80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global  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854994" y="2895600"/>
            <a:ext cx="695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heap  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854994" y="22907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stack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07669" y="2133600"/>
            <a:ext cx="2792412" cy="3101975"/>
            <a:chOff x="4207669" y="2133600"/>
            <a:chExt cx="2792412" cy="3101975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4214019" y="2133600"/>
              <a:ext cx="2720975" cy="2654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4207669" y="2889250"/>
              <a:ext cx="2727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4207669" y="3575050"/>
              <a:ext cx="2727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4207669" y="4184650"/>
              <a:ext cx="2727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747419" y="4930775"/>
              <a:ext cx="1582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(b) MT program  </a:t>
              </a: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918869" y="21336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5617369" y="21336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6265069" y="21336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5125244" y="4362450"/>
              <a:ext cx="695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code  </a:t>
              </a: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5080794" y="3727450"/>
              <a:ext cx="803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global  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5131594" y="3048000"/>
              <a:ext cx="695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heap  </a:t>
              </a: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4215606" y="2366963"/>
              <a:ext cx="784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stack1 </a:t>
              </a:r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899819" y="2366963"/>
              <a:ext cx="784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stack2 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5585619" y="2366963"/>
              <a:ext cx="784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stack3 </a:t>
              </a:r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6215856" y="2366963"/>
              <a:ext cx="784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stack4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Bookkeeping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870" y="5468393"/>
            <a:ext cx="7076747" cy="1389607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Can you see why the stack is sometimes called a "cactus stack"?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66666" y="2774950"/>
            <a:ext cx="3070345" cy="2155825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629873" y="2595563"/>
            <a:ext cx="1156329" cy="1436687"/>
          </a:xfrm>
          <a:prstGeom prst="wedgeRoundRectCallout">
            <a:avLst>
              <a:gd name="adj1" fmla="val -92144"/>
              <a:gd name="adj2" fmla="val 42051"/>
              <a:gd name="adj3" fmla="val 16667"/>
            </a:avLst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for all threads</a:t>
            </a:r>
          </a:p>
        </p:txBody>
      </p:sp>
    </p:spTree>
    <p:extLst>
      <p:ext uri="{BB962C8B-B14F-4D97-AF65-F5344CB8AC3E}">
        <p14:creationId xmlns:p14="http://schemas.microsoft.com/office/powerpoint/2010/main" val="148470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properties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dirty="0">
                <a:latin typeface="Times New Roman" charset="0"/>
              </a:rPr>
              <a:t>Threads</a:t>
            </a:r>
          </a:p>
          <a:p>
            <a:pPr lvl="1"/>
            <a:r>
              <a:rPr lang="en-US" dirty="0">
                <a:latin typeface="Times New Roman" charset="0"/>
              </a:rPr>
              <a:t>Share address space of process</a:t>
            </a:r>
          </a:p>
          <a:p>
            <a:pPr lvl="1"/>
            <a:r>
              <a:rPr lang="en-US" dirty="0">
                <a:latin typeface="Times New Roman" charset="0"/>
              </a:rPr>
              <a:t>Cooperate to get job done</a:t>
            </a:r>
          </a:p>
          <a:p>
            <a:r>
              <a:rPr lang="en-US" dirty="0">
                <a:latin typeface="Times New Roman" charset="0"/>
              </a:rPr>
              <a:t>Threads concurrent?</a:t>
            </a:r>
          </a:p>
          <a:p>
            <a:pPr lvl="1"/>
            <a:r>
              <a:rPr lang="en-US" dirty="0">
                <a:latin typeface="Times New Roman" charset="0"/>
              </a:rPr>
              <a:t>Maybe if the box is a true multiprocessor</a:t>
            </a:r>
          </a:p>
          <a:p>
            <a:pPr lvl="1"/>
            <a:r>
              <a:rPr lang="en-US" dirty="0">
                <a:latin typeface="Times New Roman" charset="0"/>
              </a:rPr>
              <a:t>Share the same CPU on a uniprocessor</a:t>
            </a:r>
          </a:p>
          <a:p>
            <a:r>
              <a:rPr lang="en-US" dirty="0">
                <a:latin typeface="Times New Roman" charset="0"/>
              </a:rPr>
              <a:t>Threaded code different from non-threaded?</a:t>
            </a:r>
          </a:p>
          <a:p>
            <a:pPr lvl="1"/>
            <a:r>
              <a:rPr lang="en-US" dirty="0">
                <a:latin typeface="Times New Roman" charset="0"/>
              </a:rPr>
              <a:t>Protection for data shared among threads</a:t>
            </a:r>
          </a:p>
          <a:p>
            <a:pPr lvl="1"/>
            <a:r>
              <a:rPr lang="en-US" dirty="0">
                <a:latin typeface="Times New Roman" charset="0"/>
              </a:rPr>
              <a:t>Synchronization among threads</a:t>
            </a:r>
          </a:p>
        </p:txBody>
      </p:sp>
    </p:spTree>
    <p:extLst>
      <p:ext uri="{BB962C8B-B14F-4D97-AF65-F5344CB8AC3E}">
        <p14:creationId xmlns:p14="http://schemas.microsoft.com/office/powerpoint/2010/main" val="17225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headed?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support for threads</a:t>
            </a:r>
          </a:p>
          <a:p>
            <a:r>
              <a:rPr lang="en-US" dirty="0"/>
              <a:t>Synchronization and communication between threads</a:t>
            </a:r>
          </a:p>
          <a:p>
            <a:r>
              <a:rPr lang="en-US" dirty="0"/>
              <a:t>Architecture and OS support for threads</a:t>
            </a:r>
          </a:p>
        </p:txBody>
      </p:sp>
    </p:spTree>
    <p:extLst>
      <p:ext uri="{BB962C8B-B14F-4D97-AF65-F5344CB8AC3E}">
        <p14:creationId xmlns:p14="http://schemas.microsoft.com/office/powerpoint/2010/main" val="3258546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User-Level Threads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Times New Roman" charset="0"/>
              </a:rPr>
              <a:t>OS independent</a:t>
            </a:r>
          </a:p>
          <a:p>
            <a:r>
              <a:rPr lang="en-US" dirty="0">
                <a:latin typeface="Times New Roman" charset="0"/>
              </a:rPr>
              <a:t>Scheduler is part of the </a:t>
            </a:r>
            <a:r>
              <a:rPr lang="en-US" dirty="0">
                <a:solidFill>
                  <a:srgbClr val="FF2929"/>
                </a:solidFill>
                <a:latin typeface="Times New Roman" charset="0"/>
              </a:rPr>
              <a:t>user space runtime system</a:t>
            </a:r>
          </a:p>
          <a:p>
            <a:r>
              <a:rPr lang="en-US" dirty="0">
                <a:latin typeface="Times New Roman" charset="0"/>
              </a:rPr>
              <a:t>Thread </a:t>
            </a:r>
            <a:r>
              <a:rPr lang="en-US" dirty="0">
                <a:solidFill>
                  <a:srgbClr val="FF2929"/>
                </a:solidFill>
                <a:latin typeface="Times New Roman" charset="0"/>
              </a:rPr>
              <a:t>switching</a:t>
            </a:r>
            <a:r>
              <a:rPr lang="en-US" dirty="0">
                <a:latin typeface="Times New Roman" charset="0"/>
              </a:rPr>
              <a:t> is </a:t>
            </a:r>
            <a:r>
              <a:rPr lang="en-US" dirty="0">
                <a:solidFill>
                  <a:srgbClr val="FF2929"/>
                </a:solidFill>
                <a:latin typeface="Times New Roman" charset="0"/>
              </a:rPr>
              <a:t>cheap</a:t>
            </a:r>
            <a:r>
              <a:rPr lang="en-US" dirty="0">
                <a:latin typeface="Times New Roman" charset="0"/>
              </a:rPr>
              <a:t> (just save PC, SP, </a:t>
            </a:r>
            <a:r>
              <a:rPr lang="en-US" dirty="0" err="1">
                <a:latin typeface="Times New Roman" charset="0"/>
              </a:rPr>
              <a:t>regs</a:t>
            </a:r>
            <a:r>
              <a:rPr lang="en-US" dirty="0">
                <a:latin typeface="Times New Roman" charset="0"/>
              </a:rPr>
              <a:t>)</a:t>
            </a:r>
          </a:p>
          <a:p>
            <a:r>
              <a:rPr lang="en-US" dirty="0">
                <a:latin typeface="Times New Roman" charset="0"/>
              </a:rPr>
              <a:t>Scheduling is </a:t>
            </a:r>
            <a:r>
              <a:rPr lang="en-US" dirty="0">
                <a:solidFill>
                  <a:srgbClr val="FF2929"/>
                </a:solidFill>
                <a:latin typeface="Times New Roman" charset="0"/>
              </a:rPr>
              <a:t>customizable</a:t>
            </a:r>
            <a:r>
              <a:rPr lang="en-US" dirty="0">
                <a:latin typeface="Times New Roman" charset="0"/>
              </a:rPr>
              <a:t>, i.e., more app control</a:t>
            </a:r>
          </a:p>
          <a:p>
            <a:r>
              <a:rPr lang="en-US" dirty="0">
                <a:latin typeface="Times New Roman" charset="0"/>
              </a:rPr>
              <a:t>Blocking call by a thread blocks a process</a:t>
            </a:r>
          </a:p>
        </p:txBody>
      </p:sp>
    </p:spTree>
    <p:extLst>
      <p:ext uri="{BB962C8B-B14F-4D97-AF65-F5344CB8AC3E}">
        <p14:creationId xmlns:p14="http://schemas.microsoft.com/office/powerpoint/2010/main" val="14364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3427" y="1708497"/>
            <a:ext cx="7801682" cy="3443668"/>
            <a:chOff x="320676" y="1762902"/>
            <a:chExt cx="8567737" cy="3781805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352426" y="4752545"/>
              <a:ext cx="73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Kernel</a:t>
              </a:r>
            </a:p>
          </p:txBody>
        </p:sp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377826" y="1762902"/>
              <a:ext cx="628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  <a:cs typeface="Arial" charset="0"/>
                </a:rPr>
                <a:t>User </a:t>
              </a:r>
            </a:p>
          </p:txBody>
        </p:sp>
        <p:sp>
          <p:nvSpPr>
            <p:cNvPr id="30724" name="Oval 4"/>
            <p:cNvSpPr>
              <a:spLocks noChangeAspect="1" noChangeArrowheads="1"/>
            </p:cNvSpPr>
            <p:nvPr/>
          </p:nvSpPr>
          <p:spPr bwMode="auto">
            <a:xfrm>
              <a:off x="4130676" y="2119270"/>
              <a:ext cx="3602037" cy="24018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5762626" y="1762902"/>
              <a:ext cx="5000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P2  </a:t>
              </a: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356226" y="3262270"/>
              <a:ext cx="1514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Threads library 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5400676" y="3579770"/>
              <a:ext cx="44926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5997576" y="3579770"/>
              <a:ext cx="44926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6594476" y="3567070"/>
              <a:ext cx="44926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894263" y="3741695"/>
              <a:ext cx="506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0731" name="AutoShape 11"/>
            <p:cNvCxnSpPr>
              <a:cxnSpLocks noChangeShapeType="1"/>
              <a:stCxn id="30727" idx="3"/>
              <a:endCxn id="30728" idx="1"/>
            </p:cNvCxnSpPr>
            <p:nvPr/>
          </p:nvCxnSpPr>
          <p:spPr bwMode="auto">
            <a:xfrm>
              <a:off x="5849938" y="3736932"/>
              <a:ext cx="1476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AutoShape 12"/>
            <p:cNvCxnSpPr>
              <a:cxnSpLocks noChangeShapeType="1"/>
              <a:stCxn id="30728" idx="3"/>
              <a:endCxn id="30729" idx="1"/>
            </p:cNvCxnSpPr>
            <p:nvPr/>
          </p:nvCxnSpPr>
          <p:spPr bwMode="auto">
            <a:xfrm flipV="1">
              <a:off x="6446838" y="3724232"/>
              <a:ext cx="147638" cy="12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5895976" y="2384382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6429376" y="2371682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30735" name="Freeform 15"/>
            <p:cNvSpPr>
              <a:spLocks/>
            </p:cNvSpPr>
            <p:nvPr/>
          </p:nvSpPr>
          <p:spPr bwMode="auto">
            <a:xfrm>
              <a:off x="5340351" y="2301832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5822951" y="2314532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6353176" y="2346282"/>
              <a:ext cx="153987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5438776" y="2409782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4240213" y="4904945"/>
              <a:ext cx="4603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P1 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4837113" y="4904945"/>
              <a:ext cx="4603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P2 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5434013" y="4892245"/>
              <a:ext cx="460375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P3 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736976" y="5066870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0743" name="AutoShape 23"/>
            <p:cNvCxnSpPr>
              <a:cxnSpLocks noChangeShapeType="1"/>
              <a:stCxn id="30739" idx="3"/>
              <a:endCxn id="30740" idx="1"/>
            </p:cNvCxnSpPr>
            <p:nvPr/>
          </p:nvCxnSpPr>
          <p:spPr bwMode="auto">
            <a:xfrm>
              <a:off x="4700588" y="5062107"/>
              <a:ext cx="1365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AutoShape 24"/>
            <p:cNvCxnSpPr>
              <a:cxnSpLocks noChangeShapeType="1"/>
              <a:stCxn id="30740" idx="3"/>
              <a:endCxn id="30741" idx="1"/>
            </p:cNvCxnSpPr>
            <p:nvPr/>
          </p:nvCxnSpPr>
          <p:spPr bwMode="auto">
            <a:xfrm flipV="1">
              <a:off x="5297488" y="5049407"/>
              <a:ext cx="136525" cy="12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3279776" y="5027182"/>
              <a:ext cx="9620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process  </a:t>
              </a:r>
            </a:p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ready_q  </a:t>
              </a:r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7961313" y="257647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8150226" y="1762902"/>
              <a:ext cx="450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P3 </a:t>
              </a:r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430213" y="4698957"/>
              <a:ext cx="845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5403851" y="4036970"/>
              <a:ext cx="1641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mutex, cond_var 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4549776" y="3702007"/>
              <a:ext cx="912812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thread</a:t>
              </a:r>
            </a:p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ready_q </a:t>
              </a:r>
            </a:p>
          </p:txBody>
        </p:sp>
        <p:sp>
          <p:nvSpPr>
            <p:cNvPr id="30751" name="Freeform 31"/>
            <p:cNvSpPr>
              <a:spLocks/>
            </p:cNvSpPr>
            <p:nvPr/>
          </p:nvSpPr>
          <p:spPr bwMode="auto">
            <a:xfrm>
              <a:off x="4176713" y="3130507"/>
              <a:ext cx="3517900" cy="463550"/>
            </a:xfrm>
            <a:custGeom>
              <a:avLst/>
              <a:gdLst>
                <a:gd name="T0" fmla="*/ 0 w 2216"/>
                <a:gd name="T1" fmla="*/ 2147483647 h 292"/>
                <a:gd name="T2" fmla="*/ 2147483647 w 2216"/>
                <a:gd name="T3" fmla="*/ 2147483647 h 292"/>
                <a:gd name="T4" fmla="*/ 2147483647 w 2216"/>
                <a:gd name="T5" fmla="*/ 2147483647 h 292"/>
                <a:gd name="T6" fmla="*/ 0 60000 65536"/>
                <a:gd name="T7" fmla="*/ 0 60000 65536"/>
                <a:gd name="T8" fmla="*/ 0 60000 65536"/>
                <a:gd name="T9" fmla="*/ 0 w 2216"/>
                <a:gd name="T10" fmla="*/ 0 h 292"/>
                <a:gd name="T11" fmla="*/ 2216 w 221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6" h="292">
                  <a:moveTo>
                    <a:pt x="0" y="292"/>
                  </a:moveTo>
                  <a:cubicBezTo>
                    <a:pt x="403" y="150"/>
                    <a:pt x="807" y="8"/>
                    <a:pt x="1176" y="4"/>
                  </a:cubicBezTo>
                  <a:cubicBezTo>
                    <a:pt x="1545" y="0"/>
                    <a:pt x="2043" y="224"/>
                    <a:pt x="2216" y="2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32"/>
            <p:cNvSpPr>
              <a:spLocks/>
            </p:cNvSpPr>
            <p:nvPr/>
          </p:nvSpPr>
          <p:spPr bwMode="auto">
            <a:xfrm>
              <a:off x="8340726" y="2714582"/>
              <a:ext cx="153987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Oval 33"/>
            <p:cNvSpPr>
              <a:spLocks noChangeAspect="1" noChangeArrowheads="1"/>
            </p:cNvSpPr>
            <p:nvPr/>
          </p:nvSpPr>
          <p:spPr bwMode="auto">
            <a:xfrm>
              <a:off x="320676" y="2157370"/>
              <a:ext cx="3602037" cy="24018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1952626" y="1762902"/>
              <a:ext cx="5000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P1  </a:t>
              </a:r>
            </a:p>
          </p:txBody>
        </p:sp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1546226" y="3300370"/>
              <a:ext cx="1514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Threads library </a:t>
              </a:r>
            </a:p>
          </p:txBody>
        </p:sp>
        <p:sp>
          <p:nvSpPr>
            <p:cNvPr id="30756" name="Text Box 36"/>
            <p:cNvSpPr txBox="1">
              <a:spLocks noChangeArrowheads="1"/>
            </p:cNvSpPr>
            <p:nvPr/>
          </p:nvSpPr>
          <p:spPr bwMode="auto">
            <a:xfrm>
              <a:off x="1590676" y="3617870"/>
              <a:ext cx="44926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30757" name="Text Box 37"/>
            <p:cNvSpPr txBox="1">
              <a:spLocks noChangeArrowheads="1"/>
            </p:cNvSpPr>
            <p:nvPr/>
          </p:nvSpPr>
          <p:spPr bwMode="auto">
            <a:xfrm>
              <a:off x="2187576" y="3617870"/>
              <a:ext cx="44926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30758" name="Text Box 38"/>
            <p:cNvSpPr txBox="1">
              <a:spLocks noChangeArrowheads="1"/>
            </p:cNvSpPr>
            <p:nvPr/>
          </p:nvSpPr>
          <p:spPr bwMode="auto">
            <a:xfrm>
              <a:off x="2784476" y="3605170"/>
              <a:ext cx="44926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1084263" y="3779795"/>
              <a:ext cx="506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0760" name="AutoShape 40"/>
            <p:cNvCxnSpPr>
              <a:cxnSpLocks noChangeShapeType="1"/>
              <a:stCxn id="30756" idx="3"/>
              <a:endCxn id="30757" idx="1"/>
            </p:cNvCxnSpPr>
            <p:nvPr/>
          </p:nvCxnSpPr>
          <p:spPr bwMode="auto">
            <a:xfrm>
              <a:off x="2039938" y="3775032"/>
              <a:ext cx="1476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1" name="AutoShape 41"/>
            <p:cNvCxnSpPr>
              <a:cxnSpLocks noChangeShapeType="1"/>
              <a:stCxn id="30757" idx="3"/>
              <a:endCxn id="30758" idx="1"/>
            </p:cNvCxnSpPr>
            <p:nvPr/>
          </p:nvCxnSpPr>
          <p:spPr bwMode="auto">
            <a:xfrm flipV="1">
              <a:off x="2636838" y="3762332"/>
              <a:ext cx="147638" cy="12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2085976" y="2422482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2619376" y="2409782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30764" name="Freeform 44"/>
            <p:cNvSpPr>
              <a:spLocks/>
            </p:cNvSpPr>
            <p:nvPr/>
          </p:nvSpPr>
          <p:spPr bwMode="auto">
            <a:xfrm>
              <a:off x="1530351" y="2339932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Freeform 45"/>
            <p:cNvSpPr>
              <a:spLocks/>
            </p:cNvSpPr>
            <p:nvPr/>
          </p:nvSpPr>
          <p:spPr bwMode="auto">
            <a:xfrm>
              <a:off x="2012951" y="2352632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Freeform 46"/>
            <p:cNvSpPr>
              <a:spLocks/>
            </p:cNvSpPr>
            <p:nvPr/>
          </p:nvSpPr>
          <p:spPr bwMode="auto">
            <a:xfrm>
              <a:off x="2543176" y="2384382"/>
              <a:ext cx="153987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Rectangle 47"/>
            <p:cNvSpPr>
              <a:spLocks noChangeArrowheads="1"/>
            </p:cNvSpPr>
            <p:nvPr/>
          </p:nvSpPr>
          <p:spPr bwMode="auto">
            <a:xfrm>
              <a:off x="1628776" y="2447882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30768" name="Text Box 48"/>
            <p:cNvSpPr txBox="1">
              <a:spLocks noChangeArrowheads="1"/>
            </p:cNvSpPr>
            <p:nvPr/>
          </p:nvSpPr>
          <p:spPr bwMode="auto">
            <a:xfrm>
              <a:off x="1593851" y="4075070"/>
              <a:ext cx="1641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mutex, cond_var </a:t>
              </a:r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739776" y="3740107"/>
              <a:ext cx="912812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thread</a:t>
              </a:r>
            </a:p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ready_q </a:t>
              </a:r>
            </a:p>
          </p:txBody>
        </p:sp>
        <p:sp>
          <p:nvSpPr>
            <p:cNvPr id="30770" name="Freeform 50"/>
            <p:cNvSpPr>
              <a:spLocks/>
            </p:cNvSpPr>
            <p:nvPr/>
          </p:nvSpPr>
          <p:spPr bwMode="auto">
            <a:xfrm>
              <a:off x="366713" y="3168607"/>
              <a:ext cx="3517900" cy="463550"/>
            </a:xfrm>
            <a:custGeom>
              <a:avLst/>
              <a:gdLst>
                <a:gd name="T0" fmla="*/ 0 w 2216"/>
                <a:gd name="T1" fmla="*/ 2147483647 h 292"/>
                <a:gd name="T2" fmla="*/ 2147483647 w 2216"/>
                <a:gd name="T3" fmla="*/ 2147483647 h 292"/>
                <a:gd name="T4" fmla="*/ 2147483647 w 2216"/>
                <a:gd name="T5" fmla="*/ 2147483647 h 292"/>
                <a:gd name="T6" fmla="*/ 0 60000 65536"/>
                <a:gd name="T7" fmla="*/ 0 60000 65536"/>
                <a:gd name="T8" fmla="*/ 0 60000 65536"/>
                <a:gd name="T9" fmla="*/ 0 w 2216"/>
                <a:gd name="T10" fmla="*/ 0 h 292"/>
                <a:gd name="T11" fmla="*/ 2216 w 221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6" h="292">
                  <a:moveTo>
                    <a:pt x="0" y="292"/>
                  </a:moveTo>
                  <a:cubicBezTo>
                    <a:pt x="403" y="150"/>
                    <a:pt x="807" y="8"/>
                    <a:pt x="1176" y="4"/>
                  </a:cubicBezTo>
                  <a:cubicBezTo>
                    <a:pt x="1545" y="0"/>
                    <a:pt x="2043" y="224"/>
                    <a:pt x="2216" y="2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27" y="5152166"/>
            <a:ext cx="7076747" cy="1719218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/>
              <a:t>OS independent</a:t>
            </a:r>
          </a:p>
          <a:p>
            <a:pPr>
              <a:spcBef>
                <a:spcPts val="500"/>
              </a:spcBef>
            </a:pPr>
            <a:r>
              <a:rPr lang="en-US" dirty="0"/>
              <a:t>Thread library part of application runtime</a:t>
            </a:r>
          </a:p>
          <a:p>
            <a:pPr>
              <a:spcBef>
                <a:spcPts val="500"/>
              </a:spcBef>
            </a:pPr>
            <a:r>
              <a:rPr lang="en-US" dirty="0"/>
              <a:t>Thread switching is cheap</a:t>
            </a:r>
          </a:p>
          <a:p>
            <a:pPr>
              <a:spcBef>
                <a:spcPts val="500"/>
              </a:spcBef>
            </a:pPr>
            <a:r>
              <a:rPr lang="en-US" dirty="0"/>
              <a:t>User-customizable 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201842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32338" y="4430831"/>
            <a:ext cx="67073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467" y="1708497"/>
            <a:ext cx="572441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User </a:t>
            </a:r>
          </a:p>
        </p:txBody>
      </p:sp>
      <p:sp>
        <p:nvSpPr>
          <p:cNvPr id="30724" name="Oval 4"/>
          <p:cNvSpPr>
            <a:spLocks noChangeAspect="1" noChangeArrowheads="1"/>
          </p:cNvSpPr>
          <p:nvPr/>
        </p:nvSpPr>
        <p:spPr bwMode="auto">
          <a:xfrm>
            <a:off x="4172769" y="2033002"/>
            <a:ext cx="3279973" cy="21871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658804" y="1708497"/>
            <a:ext cx="455351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P2  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288740" y="3073804"/>
            <a:ext cx="1379063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Threads library 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329216" y="3362916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872746" y="3362916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416277" y="3351352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868082" y="3510363"/>
            <a:ext cx="4611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31" name="AutoShape 11"/>
          <p:cNvCxnSpPr>
            <a:cxnSpLocks noChangeShapeType="1"/>
            <a:stCxn id="30727" idx="3"/>
            <a:endCxn id="30728" idx="1"/>
          </p:cNvCxnSpPr>
          <p:nvPr/>
        </p:nvCxnSpPr>
        <p:spPr bwMode="auto">
          <a:xfrm>
            <a:off x="5738309" y="3506026"/>
            <a:ext cx="134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2"/>
          <p:cNvCxnSpPr>
            <a:cxnSpLocks noChangeShapeType="1"/>
            <a:stCxn id="30728" idx="3"/>
            <a:endCxn id="30729" idx="1"/>
          </p:cNvCxnSpPr>
          <p:nvPr/>
        </p:nvCxnSpPr>
        <p:spPr bwMode="auto">
          <a:xfrm flipV="1">
            <a:off x="6281839" y="3494461"/>
            <a:ext cx="134437" cy="11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780231" y="2274410"/>
            <a:ext cx="40041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265938" y="2262845"/>
            <a:ext cx="40041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5274285" y="2199240"/>
            <a:ext cx="141665" cy="59990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5713735" y="2210805"/>
            <a:ext cx="141665" cy="59990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6196552" y="2239716"/>
            <a:ext cx="140219" cy="59990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363910" y="2297538"/>
            <a:ext cx="40041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4272512" y="4569605"/>
            <a:ext cx="419212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P1 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4816042" y="4569605"/>
            <a:ext cx="419212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P2 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359572" y="4558041"/>
            <a:ext cx="419212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P3 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814270" y="4717052"/>
            <a:ext cx="4582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43" name="AutoShape 23"/>
          <p:cNvCxnSpPr>
            <a:cxnSpLocks noChangeShapeType="1"/>
            <a:stCxn id="30739" idx="3"/>
            <a:endCxn id="30740" idx="1"/>
          </p:cNvCxnSpPr>
          <p:nvPr/>
        </p:nvCxnSpPr>
        <p:spPr bwMode="auto">
          <a:xfrm>
            <a:off x="4691724" y="4712715"/>
            <a:ext cx="1243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4"/>
          <p:cNvCxnSpPr>
            <a:cxnSpLocks noChangeShapeType="1"/>
            <a:stCxn id="30740" idx="3"/>
            <a:endCxn id="30741" idx="1"/>
          </p:cNvCxnSpPr>
          <p:nvPr/>
        </p:nvCxnSpPr>
        <p:spPr bwMode="auto">
          <a:xfrm flipV="1">
            <a:off x="5235254" y="4701151"/>
            <a:ext cx="124318" cy="11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397949" y="4680913"/>
            <a:ext cx="876009" cy="4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process  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ready_q  </a:t>
            </a:r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7660902" y="2449323"/>
            <a:ext cx="832642" cy="83264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832924" y="1708497"/>
            <a:ext cx="41053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P3 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803170" y="4382035"/>
            <a:ext cx="7701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5332107" y="3779237"/>
            <a:ext cx="1494708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mutex, cond_var 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4554396" y="3474224"/>
            <a:ext cx="831196" cy="4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thread</a:t>
            </a:r>
          </a:p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ready_q</a:t>
            </a:r>
            <a:r>
              <a:rPr lang="en-US" sz="1400" b="1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0751" name="Freeform 31"/>
          <p:cNvSpPr>
            <a:spLocks/>
          </p:cNvSpPr>
          <p:nvPr/>
        </p:nvSpPr>
        <p:spPr bwMode="auto">
          <a:xfrm>
            <a:off x="4214690" y="2953822"/>
            <a:ext cx="3203359" cy="422103"/>
          </a:xfrm>
          <a:custGeom>
            <a:avLst/>
            <a:gdLst>
              <a:gd name="T0" fmla="*/ 0 w 2216"/>
              <a:gd name="T1" fmla="*/ 2147483647 h 292"/>
              <a:gd name="T2" fmla="*/ 2147483647 w 2216"/>
              <a:gd name="T3" fmla="*/ 2147483647 h 292"/>
              <a:gd name="T4" fmla="*/ 2147483647 w 2216"/>
              <a:gd name="T5" fmla="*/ 2147483647 h 292"/>
              <a:gd name="T6" fmla="*/ 0 60000 65536"/>
              <a:gd name="T7" fmla="*/ 0 60000 65536"/>
              <a:gd name="T8" fmla="*/ 0 60000 65536"/>
              <a:gd name="T9" fmla="*/ 0 w 2216"/>
              <a:gd name="T10" fmla="*/ 0 h 292"/>
              <a:gd name="T11" fmla="*/ 2216 w 2216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6" h="292">
                <a:moveTo>
                  <a:pt x="0" y="292"/>
                </a:moveTo>
                <a:cubicBezTo>
                  <a:pt x="403" y="150"/>
                  <a:pt x="807" y="8"/>
                  <a:pt x="1176" y="4"/>
                </a:cubicBezTo>
                <a:cubicBezTo>
                  <a:pt x="1545" y="0"/>
                  <a:pt x="2043" y="224"/>
                  <a:pt x="2216" y="2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Freeform 32"/>
          <p:cNvSpPr>
            <a:spLocks/>
          </p:cNvSpPr>
          <p:nvPr/>
        </p:nvSpPr>
        <p:spPr bwMode="auto">
          <a:xfrm>
            <a:off x="8006392" y="2575086"/>
            <a:ext cx="140219" cy="59990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Oval 33"/>
          <p:cNvSpPr>
            <a:spLocks noChangeAspect="1" noChangeArrowheads="1"/>
          </p:cNvSpPr>
          <p:nvPr/>
        </p:nvSpPr>
        <p:spPr bwMode="auto">
          <a:xfrm>
            <a:off x="703427" y="2067695"/>
            <a:ext cx="3279973" cy="21871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189462" y="1708497"/>
            <a:ext cx="455351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P1  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1819399" y="3108498"/>
            <a:ext cx="1379063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Threads library 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1859874" y="3397609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2403404" y="3397609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2946935" y="3386045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398740" y="3545056"/>
            <a:ext cx="4611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60" name="AutoShape 40"/>
          <p:cNvCxnSpPr>
            <a:cxnSpLocks noChangeShapeType="1"/>
            <a:stCxn id="30756" idx="3"/>
            <a:endCxn id="30757" idx="1"/>
          </p:cNvCxnSpPr>
          <p:nvPr/>
        </p:nvCxnSpPr>
        <p:spPr bwMode="auto">
          <a:xfrm>
            <a:off x="2268967" y="3540719"/>
            <a:ext cx="134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AutoShape 41"/>
          <p:cNvCxnSpPr>
            <a:cxnSpLocks noChangeShapeType="1"/>
            <a:stCxn id="30757" idx="3"/>
            <a:endCxn id="30758" idx="1"/>
          </p:cNvCxnSpPr>
          <p:nvPr/>
        </p:nvCxnSpPr>
        <p:spPr bwMode="auto">
          <a:xfrm flipV="1">
            <a:off x="2812497" y="3529155"/>
            <a:ext cx="134437" cy="11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2310889" y="2309103"/>
            <a:ext cx="40041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2796597" y="2297538"/>
            <a:ext cx="40041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30764" name="Freeform 44"/>
          <p:cNvSpPr>
            <a:spLocks/>
          </p:cNvSpPr>
          <p:nvPr/>
        </p:nvSpPr>
        <p:spPr bwMode="auto">
          <a:xfrm>
            <a:off x="1804943" y="2233934"/>
            <a:ext cx="141665" cy="59990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Freeform 45"/>
          <p:cNvSpPr>
            <a:spLocks/>
          </p:cNvSpPr>
          <p:nvPr/>
        </p:nvSpPr>
        <p:spPr bwMode="auto">
          <a:xfrm>
            <a:off x="2244393" y="2245498"/>
            <a:ext cx="141665" cy="59990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Freeform 46"/>
          <p:cNvSpPr>
            <a:spLocks/>
          </p:cNvSpPr>
          <p:nvPr/>
        </p:nvSpPr>
        <p:spPr bwMode="auto">
          <a:xfrm>
            <a:off x="2727210" y="2274410"/>
            <a:ext cx="140219" cy="599908"/>
          </a:xfrm>
          <a:custGeom>
            <a:avLst/>
            <a:gdLst>
              <a:gd name="T0" fmla="*/ 0 w 277"/>
              <a:gd name="T1" fmla="*/ 0 h 1664"/>
              <a:gd name="T2" fmla="*/ 2147483647 w 277"/>
              <a:gd name="T3" fmla="*/ 2147483647 h 1664"/>
              <a:gd name="T4" fmla="*/ 2147483647 w 277"/>
              <a:gd name="T5" fmla="*/ 2147483647 h 1664"/>
              <a:gd name="T6" fmla="*/ 2147483647 w 277"/>
              <a:gd name="T7" fmla="*/ 2147483647 h 1664"/>
              <a:gd name="T8" fmla="*/ 2147483647 w 277"/>
              <a:gd name="T9" fmla="*/ 2147483647 h 1664"/>
              <a:gd name="T10" fmla="*/ 2147483647 w 277"/>
              <a:gd name="T11" fmla="*/ 2147483647 h 1664"/>
              <a:gd name="T12" fmla="*/ 2147483647 w 277"/>
              <a:gd name="T13" fmla="*/ 2147483647 h 1664"/>
              <a:gd name="T14" fmla="*/ 2147483647 w 277"/>
              <a:gd name="T15" fmla="*/ 2147483647 h 1664"/>
              <a:gd name="T16" fmla="*/ 2147483647 w 277"/>
              <a:gd name="T17" fmla="*/ 2147483647 h 1664"/>
              <a:gd name="T18" fmla="*/ 2147483647 w 277"/>
              <a:gd name="T19" fmla="*/ 2147483647 h 1664"/>
              <a:gd name="T20" fmla="*/ 2147483647 w 277"/>
              <a:gd name="T21" fmla="*/ 2147483647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1894568" y="2332232"/>
            <a:ext cx="400419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1862765" y="3813931"/>
            <a:ext cx="1494708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mutex, cond_var 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1085055" y="3508917"/>
            <a:ext cx="831196" cy="4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thread</a:t>
            </a:r>
          </a:p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ready_q </a:t>
            </a:r>
          </a:p>
        </p:txBody>
      </p:sp>
      <p:sp>
        <p:nvSpPr>
          <p:cNvPr id="30770" name="Freeform 50"/>
          <p:cNvSpPr>
            <a:spLocks/>
          </p:cNvSpPr>
          <p:nvPr/>
        </p:nvSpPr>
        <p:spPr bwMode="auto">
          <a:xfrm>
            <a:off x="745348" y="2988516"/>
            <a:ext cx="3203359" cy="422103"/>
          </a:xfrm>
          <a:custGeom>
            <a:avLst/>
            <a:gdLst>
              <a:gd name="T0" fmla="*/ 0 w 2216"/>
              <a:gd name="T1" fmla="*/ 2147483647 h 292"/>
              <a:gd name="T2" fmla="*/ 2147483647 w 2216"/>
              <a:gd name="T3" fmla="*/ 2147483647 h 292"/>
              <a:gd name="T4" fmla="*/ 2147483647 w 2216"/>
              <a:gd name="T5" fmla="*/ 2147483647 h 292"/>
              <a:gd name="T6" fmla="*/ 0 60000 65536"/>
              <a:gd name="T7" fmla="*/ 0 60000 65536"/>
              <a:gd name="T8" fmla="*/ 0 60000 65536"/>
              <a:gd name="T9" fmla="*/ 0 w 2216"/>
              <a:gd name="T10" fmla="*/ 0 h 292"/>
              <a:gd name="T11" fmla="*/ 2216 w 2216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6" h="292">
                <a:moveTo>
                  <a:pt x="0" y="292"/>
                </a:moveTo>
                <a:cubicBezTo>
                  <a:pt x="403" y="150"/>
                  <a:pt x="807" y="8"/>
                  <a:pt x="1176" y="4"/>
                </a:cubicBezTo>
                <a:cubicBezTo>
                  <a:pt x="1545" y="0"/>
                  <a:pt x="2043" y="224"/>
                  <a:pt x="2216" y="2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27" y="5326234"/>
            <a:ext cx="7076747" cy="154515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Problem?</a:t>
            </a:r>
          </a:p>
          <a:p>
            <a:pPr>
              <a:spcBef>
                <a:spcPts val="50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Unfortunately.  I/O blocks the entire process</a:t>
            </a:r>
          </a:p>
        </p:txBody>
      </p:sp>
      <p:sp>
        <p:nvSpPr>
          <p:cNvPr id="5" name="Oval 4"/>
          <p:cNvSpPr/>
          <p:nvPr/>
        </p:nvSpPr>
        <p:spPr>
          <a:xfrm>
            <a:off x="1687102" y="2199240"/>
            <a:ext cx="350690" cy="75458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11887" y="2502003"/>
            <a:ext cx="1294172" cy="2449663"/>
          </a:xfrm>
          <a:custGeom>
            <a:avLst/>
            <a:gdLst>
              <a:gd name="connsiteX0" fmla="*/ 1246781 w 1294172"/>
              <a:gd name="connsiteY0" fmla="*/ 0 h 2449663"/>
              <a:gd name="connsiteX1" fmla="*/ 194712 w 1294172"/>
              <a:gd name="connsiteY1" fmla="*/ 246410 h 2449663"/>
              <a:gd name="connsiteX2" fmla="*/ 5150 w 1294172"/>
              <a:gd name="connsiteY2" fmla="*/ 1336297 h 2449663"/>
              <a:gd name="connsiteX3" fmla="*/ 175755 w 1294172"/>
              <a:gd name="connsiteY3" fmla="*/ 2359844 h 2449663"/>
              <a:gd name="connsiteX4" fmla="*/ 1294172 w 1294172"/>
              <a:gd name="connsiteY4" fmla="*/ 2397753 h 244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172" h="2449663">
                <a:moveTo>
                  <a:pt x="1246781" y="0"/>
                </a:moveTo>
                <a:cubicBezTo>
                  <a:pt x="824215" y="11847"/>
                  <a:pt x="401650" y="23694"/>
                  <a:pt x="194712" y="246410"/>
                </a:cubicBezTo>
                <a:cubicBezTo>
                  <a:pt x="-12227" y="469126"/>
                  <a:pt x="8309" y="984058"/>
                  <a:pt x="5150" y="1336297"/>
                </a:cubicBezTo>
                <a:cubicBezTo>
                  <a:pt x="1991" y="1688536"/>
                  <a:pt x="-39082" y="2182935"/>
                  <a:pt x="175755" y="2359844"/>
                </a:cubicBezTo>
                <a:cubicBezTo>
                  <a:pt x="390592" y="2536753"/>
                  <a:pt x="1294172" y="2397753"/>
                  <a:pt x="1294172" y="2397753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96094" y="4430831"/>
            <a:ext cx="707310" cy="75458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8986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User-level threads with process level scheduling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serves no purpose since the operating system does not schedule at the thread level</a:t>
            </a:r>
          </a:p>
          <a:p>
            <a:r>
              <a:rPr lang="mr-IN" dirty="0"/>
              <a:t>…</a:t>
            </a:r>
            <a:r>
              <a:rPr lang="en-US" dirty="0"/>
              <a:t>is useful for overlapping computation with I/O</a:t>
            </a:r>
          </a:p>
          <a:p>
            <a:r>
              <a:rPr lang="mr-IN" dirty="0"/>
              <a:t>…</a:t>
            </a:r>
            <a:r>
              <a:rPr lang="en-US" dirty="0"/>
              <a:t>is useful as a structuring mechanism at the user level</a:t>
            </a:r>
          </a:p>
          <a:p>
            <a:r>
              <a:rPr lang="en-US" dirty="0"/>
              <a:t>All of the above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is 31,956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6CA8E-858F-4C48-8D2D-3D44B2CDFD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2514D28-64A2-5A49-A10E-20FB7F077A4B}"/>
              </a:ext>
            </a:extLst>
          </p:cNvPr>
          <p:cNvSpPr/>
          <p:nvPr/>
        </p:nvSpPr>
        <p:spPr>
          <a:xfrm>
            <a:off x="838200" y="3429000"/>
            <a:ext cx="729343" cy="2830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User-level threads with process level scheduling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can take advantage of the hardware concurrency available in a multiprocessor</a:t>
            </a:r>
          </a:p>
          <a:p>
            <a:r>
              <a:rPr lang="mr-IN" dirty="0"/>
              <a:t>…</a:t>
            </a:r>
            <a:r>
              <a:rPr lang="en-US" dirty="0"/>
              <a:t>is impossible to implement on a true multiprocessor</a:t>
            </a:r>
          </a:p>
          <a:p>
            <a:r>
              <a:rPr lang="mr-IN" dirty="0"/>
              <a:t>…</a:t>
            </a:r>
            <a:r>
              <a:rPr lang="en-US" dirty="0"/>
              <a:t>will have no performance advantage on a multiprocessor compared to a uniprocessor</a:t>
            </a:r>
          </a:p>
          <a:p>
            <a:r>
              <a:rPr lang="en-US" dirty="0"/>
              <a:t>None of the above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D8074-E436-874E-B0F1-57866D36F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70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64D5C55-5673-BB4E-B273-20D1F4D85306}"/>
              </a:ext>
            </a:extLst>
          </p:cNvPr>
          <p:cNvSpPr/>
          <p:nvPr/>
        </p:nvSpPr>
        <p:spPr>
          <a:xfrm>
            <a:off x="707571" y="3846852"/>
            <a:ext cx="729343" cy="2830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015261" y="1934770"/>
            <a:ext cx="7075411" cy="3052809"/>
            <a:chOff x="254" y="215"/>
            <a:chExt cx="5378" cy="2320"/>
          </a:xfrm>
        </p:grpSpPr>
        <p:sp>
          <p:nvSpPr>
            <p:cNvPr id="31747" name="Text Box 3"/>
            <p:cNvSpPr txBox="1">
              <a:spLocks noChangeArrowheads="1"/>
            </p:cNvSpPr>
            <p:nvPr/>
          </p:nvSpPr>
          <p:spPr bwMode="auto">
            <a:xfrm>
              <a:off x="254" y="2343"/>
              <a:ext cx="4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Kernel</a:t>
              </a:r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270" y="215"/>
              <a:ext cx="3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User </a:t>
              </a:r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304" y="2160"/>
              <a:ext cx="5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0" name="Oval 6"/>
            <p:cNvSpPr>
              <a:spLocks noChangeAspect="1" noChangeArrowheads="1"/>
            </p:cNvSpPr>
            <p:nvPr/>
          </p:nvSpPr>
          <p:spPr bwMode="auto">
            <a:xfrm>
              <a:off x="1594" y="559"/>
              <a:ext cx="2270" cy="15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2622" y="254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P1  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708" y="726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3042" y="718"/>
              <a:ext cx="2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31755" name="Freeform 11"/>
            <p:cNvSpPr>
              <a:spLocks/>
            </p:cNvSpPr>
            <p:nvPr/>
          </p:nvSpPr>
          <p:spPr bwMode="auto">
            <a:xfrm>
              <a:off x="2357" y="674"/>
              <a:ext cx="98" cy="415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auto">
            <a:xfrm>
              <a:off x="2661" y="682"/>
              <a:ext cx="98" cy="415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2994" y="702"/>
              <a:ext cx="98" cy="415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2420" y="742"/>
              <a:ext cx="2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>
              <a:off x="1624" y="1196"/>
              <a:ext cx="2216" cy="292"/>
            </a:xfrm>
            <a:custGeom>
              <a:avLst/>
              <a:gdLst>
                <a:gd name="T0" fmla="*/ 0 w 2216"/>
                <a:gd name="T1" fmla="*/ 292 h 292"/>
                <a:gd name="T2" fmla="*/ 1176 w 2216"/>
                <a:gd name="T3" fmla="*/ 4 h 292"/>
                <a:gd name="T4" fmla="*/ 2216 w 2216"/>
                <a:gd name="T5" fmla="*/ 268 h 292"/>
                <a:gd name="T6" fmla="*/ 0 60000 65536"/>
                <a:gd name="T7" fmla="*/ 0 60000 65536"/>
                <a:gd name="T8" fmla="*/ 0 60000 65536"/>
                <a:gd name="T9" fmla="*/ 0 w 2216"/>
                <a:gd name="T10" fmla="*/ 0 h 292"/>
                <a:gd name="T11" fmla="*/ 2216 w 221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6" h="292">
                  <a:moveTo>
                    <a:pt x="0" y="292"/>
                  </a:moveTo>
                  <a:cubicBezTo>
                    <a:pt x="403" y="150"/>
                    <a:pt x="807" y="8"/>
                    <a:pt x="1176" y="4"/>
                  </a:cubicBezTo>
                  <a:cubicBezTo>
                    <a:pt x="1545" y="0"/>
                    <a:pt x="2043" y="224"/>
                    <a:pt x="2216" y="2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09" y="4987579"/>
            <a:ext cx="7076747" cy="1889917"/>
          </a:xfrm>
        </p:spPr>
        <p:txBody>
          <a:bodyPr/>
          <a:lstStyle/>
          <a:p>
            <a:r>
              <a:rPr lang="en-US" dirty="0"/>
              <a:t>Switching among user-level threads</a:t>
            </a:r>
          </a:p>
          <a:p>
            <a:pPr lvl="1"/>
            <a:r>
              <a:rPr lang="en-US" dirty="0"/>
              <a:t>Yield voluntarily</a:t>
            </a:r>
          </a:p>
          <a:p>
            <a:pPr lvl="1"/>
            <a:r>
              <a:rPr lang="en-US" dirty="0"/>
              <a:t>How can we make them preemptive?</a:t>
            </a:r>
          </a:p>
          <a:p>
            <a:pPr lvl="2"/>
            <a:r>
              <a:rPr lang="en-US" dirty="0"/>
              <a:t>Use timer interrupts from kernel to switch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668577" y="3332320"/>
            <a:ext cx="1379063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Threads library 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853085" y="3664473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396615" y="3664473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940146" y="3652909"/>
            <a:ext cx="409093" cy="28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3391951" y="3811920"/>
            <a:ext cx="4611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" name="AutoShape 11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4262178" y="3807583"/>
            <a:ext cx="134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2"/>
          <p:cNvCxnSpPr>
            <a:cxnSpLocks noChangeShapeType="1"/>
            <a:stCxn id="26" idx="3"/>
            <a:endCxn id="27" idx="1"/>
          </p:cNvCxnSpPr>
          <p:nvPr/>
        </p:nvCxnSpPr>
        <p:spPr bwMode="auto">
          <a:xfrm flipV="1">
            <a:off x="4805708" y="3796018"/>
            <a:ext cx="134437" cy="11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496442" y="4004012"/>
            <a:ext cx="1494708" cy="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mutex</a:t>
            </a:r>
            <a:r>
              <a:rPr lang="en-US" sz="1400" b="1" dirty="0">
                <a:latin typeface="Arial" charset="0"/>
                <a:cs typeface="Arial" charset="0"/>
              </a:rPr>
              <a:t>, </a:t>
            </a:r>
            <a:r>
              <a:rPr lang="en-US" sz="1400" b="1" dirty="0" err="1">
                <a:latin typeface="Arial" charset="0"/>
                <a:cs typeface="Arial" charset="0"/>
              </a:rPr>
              <a:t>cond_var</a:t>
            </a:r>
            <a:r>
              <a:rPr lang="en-US" sz="1400" b="1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981413" y="3539134"/>
            <a:ext cx="831196" cy="4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thread</a:t>
            </a:r>
          </a:p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ready_q</a:t>
            </a:r>
            <a:r>
              <a:rPr lang="en-US" sz="1400" b="1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6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to blocking problem in user-level threads</a:t>
            </a:r>
          </a:p>
          <a:p>
            <a:pPr lvl="1"/>
            <a:r>
              <a:rPr lang="en-US" dirty="0"/>
              <a:t>Implement a non-blocking version of all system calls</a:t>
            </a:r>
          </a:p>
          <a:p>
            <a:pPr lvl="2"/>
            <a:r>
              <a:rPr lang="en-US" dirty="0"/>
              <a:t>Not particularly feasible</a:t>
            </a:r>
          </a:p>
          <a:p>
            <a:pPr lvl="1"/>
            <a:r>
              <a:rPr lang="en-US" dirty="0"/>
              <a:t>Polling wrapper in the scheduler for such system calls</a:t>
            </a:r>
          </a:p>
          <a:p>
            <a:pPr lvl="2"/>
            <a:r>
              <a:rPr lang="en-US" dirty="0"/>
              <a:t>All blocking system calls go through the thread library</a:t>
            </a:r>
          </a:p>
          <a:p>
            <a:pPr lvl="2"/>
            <a:r>
              <a:rPr lang="en-US" dirty="0"/>
              <a:t>Thread library queues the system calls and will issue them to the OS only if it has no runnable threads</a:t>
            </a:r>
          </a:p>
          <a:p>
            <a:pPr lvl="1"/>
            <a:r>
              <a:rPr lang="en-US" dirty="0"/>
              <a:t>OS support to deal with blocking I/O</a:t>
            </a:r>
          </a:p>
          <a:p>
            <a:pPr lvl="2"/>
            <a:r>
              <a:rPr lang="en-US" dirty="0"/>
              <a:t>How might we do this?...</a:t>
            </a:r>
          </a:p>
        </p:txBody>
      </p:sp>
    </p:spTree>
    <p:extLst>
      <p:ext uri="{BB962C8B-B14F-4D97-AF65-F5344CB8AC3E}">
        <p14:creationId xmlns:p14="http://schemas.microsoft.com/office/powerpoint/2010/main" val="16151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15261" y="4734933"/>
            <a:ext cx="610448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36311" y="1934770"/>
            <a:ext cx="520986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User 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081042" y="4494129"/>
            <a:ext cx="70096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Oval 6"/>
          <p:cNvSpPr>
            <a:spLocks noChangeAspect="1" noChangeArrowheads="1"/>
          </p:cNvSpPr>
          <p:nvPr/>
        </p:nvSpPr>
        <p:spPr bwMode="auto">
          <a:xfrm>
            <a:off x="2778193" y="2387428"/>
            <a:ext cx="2986460" cy="19909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130652" y="1986088"/>
            <a:ext cx="414421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P1 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682025" y="3395381"/>
            <a:ext cx="1256418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Threads library 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243796" y="2607177"/>
            <a:ext cx="365743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683213" y="2596650"/>
            <a:ext cx="364427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31755" name="Freeform 11"/>
          <p:cNvSpPr>
            <a:spLocks/>
          </p:cNvSpPr>
          <p:nvPr/>
        </p:nvSpPr>
        <p:spPr bwMode="auto">
          <a:xfrm>
            <a:off x="3782012" y="2538752"/>
            <a:ext cx="128931" cy="546084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12"/>
          <p:cNvSpPr>
            <a:spLocks/>
          </p:cNvSpPr>
          <p:nvPr/>
        </p:nvSpPr>
        <p:spPr bwMode="auto">
          <a:xfrm>
            <a:off x="4181961" y="2549279"/>
            <a:ext cx="128931" cy="546084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4620063" y="2575596"/>
            <a:ext cx="128931" cy="546084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3864897" y="2628231"/>
            <a:ext cx="364427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>
            <a:off x="2817662" y="3225634"/>
            <a:ext cx="2915417" cy="384233"/>
          </a:xfrm>
          <a:custGeom>
            <a:avLst/>
            <a:gdLst>
              <a:gd name="T0" fmla="*/ 0 w 2216"/>
              <a:gd name="T1" fmla="*/ 292 h 292"/>
              <a:gd name="T2" fmla="*/ 1176 w 2216"/>
              <a:gd name="T3" fmla="*/ 4 h 292"/>
              <a:gd name="T4" fmla="*/ 2216 w 2216"/>
              <a:gd name="T5" fmla="*/ 268 h 292"/>
              <a:gd name="T6" fmla="*/ 0 60000 65536"/>
              <a:gd name="T7" fmla="*/ 0 60000 65536"/>
              <a:gd name="T8" fmla="*/ 0 60000 65536"/>
              <a:gd name="T9" fmla="*/ 0 w 2216"/>
              <a:gd name="T10" fmla="*/ 0 h 292"/>
              <a:gd name="T11" fmla="*/ 2216 w 2216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6" h="292">
                <a:moveTo>
                  <a:pt x="0" y="292"/>
                </a:moveTo>
                <a:cubicBezTo>
                  <a:pt x="403" y="150"/>
                  <a:pt x="807" y="8"/>
                  <a:pt x="1176" y="4"/>
                </a:cubicBezTo>
                <a:cubicBezTo>
                  <a:pt x="1545" y="0"/>
                  <a:pt x="2043" y="224"/>
                  <a:pt x="2216" y="2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Freeform 16"/>
          <p:cNvSpPr>
            <a:spLocks/>
          </p:cNvSpPr>
          <p:nvPr/>
        </p:nvSpPr>
        <p:spPr bwMode="auto">
          <a:xfrm>
            <a:off x="2763722" y="2167678"/>
            <a:ext cx="959088" cy="610562"/>
          </a:xfrm>
          <a:custGeom>
            <a:avLst/>
            <a:gdLst>
              <a:gd name="T0" fmla="*/ 1 w 729"/>
              <a:gd name="T1" fmla="*/ 0 h 464"/>
              <a:gd name="T2" fmla="*/ 121 w 729"/>
              <a:gd name="T3" fmla="*/ 336 h 464"/>
              <a:gd name="T4" fmla="*/ 729 w 729"/>
              <a:gd name="T5" fmla="*/ 464 h 464"/>
              <a:gd name="T6" fmla="*/ 0 60000 65536"/>
              <a:gd name="T7" fmla="*/ 0 60000 65536"/>
              <a:gd name="T8" fmla="*/ 0 60000 65536"/>
              <a:gd name="T9" fmla="*/ 0 w 729"/>
              <a:gd name="T10" fmla="*/ 0 h 464"/>
              <a:gd name="T11" fmla="*/ 729 w 729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9" h="464">
                <a:moveTo>
                  <a:pt x="1" y="0"/>
                </a:moveTo>
                <a:cubicBezTo>
                  <a:pt x="0" y="129"/>
                  <a:pt x="0" y="259"/>
                  <a:pt x="121" y="336"/>
                </a:cubicBezTo>
                <a:cubicBezTo>
                  <a:pt x="242" y="413"/>
                  <a:pt x="628" y="443"/>
                  <a:pt x="729" y="4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62483" y="1745285"/>
            <a:ext cx="2102363" cy="2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Currently executing thread  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036183" y="4745460"/>
            <a:ext cx="1318252" cy="42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Blocking call to  </a:t>
            </a:r>
          </a:p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the OS  </a:t>
            </a:r>
          </a:p>
        </p:txBody>
      </p:sp>
      <p:sp>
        <p:nvSpPr>
          <p:cNvPr id="31763" name="Freeform 19"/>
          <p:cNvSpPr>
            <a:spLocks/>
          </p:cNvSpPr>
          <p:nvPr/>
        </p:nvSpPr>
        <p:spPr bwMode="auto">
          <a:xfrm>
            <a:off x="2186164" y="2957198"/>
            <a:ext cx="1862920" cy="2536990"/>
          </a:xfrm>
          <a:custGeom>
            <a:avLst/>
            <a:gdLst>
              <a:gd name="T0" fmla="*/ 1176 w 1416"/>
              <a:gd name="T1" fmla="*/ 0 h 1928"/>
              <a:gd name="T2" fmla="*/ 40 w 1416"/>
              <a:gd name="T3" fmla="*/ 440 h 1928"/>
              <a:gd name="T4" fmla="*/ 1416 w 1416"/>
              <a:gd name="T5" fmla="*/ 1928 h 1928"/>
              <a:gd name="T6" fmla="*/ 0 60000 65536"/>
              <a:gd name="T7" fmla="*/ 0 60000 65536"/>
              <a:gd name="T8" fmla="*/ 0 60000 65536"/>
              <a:gd name="T9" fmla="*/ 0 w 1416"/>
              <a:gd name="T10" fmla="*/ 0 h 1928"/>
              <a:gd name="T11" fmla="*/ 1416 w 1416"/>
              <a:gd name="T12" fmla="*/ 1928 h 19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6" h="1928">
                <a:moveTo>
                  <a:pt x="1176" y="0"/>
                </a:moveTo>
                <a:cubicBezTo>
                  <a:pt x="588" y="59"/>
                  <a:pt x="0" y="119"/>
                  <a:pt x="40" y="440"/>
                </a:cubicBezTo>
                <a:cubicBezTo>
                  <a:pt x="80" y="761"/>
                  <a:pt x="1187" y="1680"/>
                  <a:pt x="1416" y="19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4385883" y="3895410"/>
            <a:ext cx="1343249" cy="1535616"/>
          </a:xfrm>
          <a:custGeom>
            <a:avLst/>
            <a:gdLst>
              <a:gd name="T0" fmla="*/ 0 w 1080"/>
              <a:gd name="T1" fmla="*/ 1304 h 1304"/>
              <a:gd name="T2" fmla="*/ 1016 w 1080"/>
              <a:gd name="T3" fmla="*/ 408 h 1304"/>
              <a:gd name="T4" fmla="*/ 384 w 1080"/>
              <a:gd name="T5" fmla="*/ 0 h 1304"/>
              <a:gd name="T6" fmla="*/ 0 60000 65536"/>
              <a:gd name="T7" fmla="*/ 0 60000 65536"/>
              <a:gd name="T8" fmla="*/ 0 60000 65536"/>
              <a:gd name="T9" fmla="*/ 0 w 1080"/>
              <a:gd name="T10" fmla="*/ 0 h 1304"/>
              <a:gd name="T11" fmla="*/ 1080 w 1080"/>
              <a:gd name="T12" fmla="*/ 1304 h 1304"/>
              <a:gd name="connsiteX0" fmla="*/ 0 w 9450"/>
              <a:gd name="connsiteY0" fmla="*/ 8951 h 8951"/>
              <a:gd name="connsiteX1" fmla="*/ 9407 w 9450"/>
              <a:gd name="connsiteY1" fmla="*/ 2080 h 8951"/>
              <a:gd name="connsiteX2" fmla="*/ 3356 w 9450"/>
              <a:gd name="connsiteY2" fmla="*/ 0 h 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0" h="8951">
                <a:moveTo>
                  <a:pt x="0" y="8951"/>
                </a:moveTo>
                <a:cubicBezTo>
                  <a:pt x="4407" y="6344"/>
                  <a:pt x="8815" y="3744"/>
                  <a:pt x="9407" y="2080"/>
                </a:cubicBezTo>
                <a:cubicBezTo>
                  <a:pt x="10000" y="416"/>
                  <a:pt x="4328" y="521"/>
                  <a:pt x="3356" y="0"/>
                </a:cubicBezTo>
              </a:path>
            </a:pathLst>
          </a:custGeom>
          <a:noFill/>
          <a:ln w="28575" cmpd="sng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277874" y="4892837"/>
            <a:ext cx="1065653" cy="60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Upcall</a:t>
            </a:r>
            <a:r>
              <a:rPr lang="en-US" sz="1400" b="1" dirty="0">
                <a:latin typeface="Arial" charset="0"/>
                <a:cs typeface="Arial" charset="0"/>
              </a:rPr>
              <a:t> to </a:t>
            </a:r>
          </a:p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the threads   </a:t>
            </a:r>
          </a:p>
          <a:p>
            <a:pPr eaLnBrk="1" hangingPunct="1"/>
            <a:r>
              <a:rPr lang="en-US" sz="1400" b="1" dirty="0">
                <a:latin typeface="Arial" charset="0"/>
                <a:cs typeface="Arial" charset="0"/>
              </a:rPr>
              <a:t>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support for user-level threads blocking calls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0892" y="3771959"/>
            <a:ext cx="551375" cy="3790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236592" y="2387428"/>
            <a:ext cx="1563887" cy="1090735"/>
          </a:xfrm>
          <a:prstGeom prst="wedgeRoundRectCallout">
            <a:avLst>
              <a:gd name="adj1" fmla="val -125681"/>
              <a:gd name="adj2" fmla="val 764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for "</a:t>
            </a:r>
            <a:r>
              <a:rPr lang="en-US" dirty="0" err="1"/>
              <a:t>upcall</a:t>
            </a:r>
            <a:r>
              <a:rPr lang="en-US" dirty="0"/>
              <a:t>" registered with OS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6824984" y="4428518"/>
            <a:ext cx="2112867" cy="1381057"/>
          </a:xfrm>
          <a:prstGeom prst="wedgeRoundRectCallout">
            <a:avLst>
              <a:gd name="adj1" fmla="val -110414"/>
              <a:gd name="adj2" fmla="val -38933"/>
              <a:gd name="adj3" fmla="val 16667"/>
            </a:avLst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Opportunity for the thread library to schedule some other thread</a:t>
            </a:r>
          </a:p>
        </p:txBody>
      </p:sp>
    </p:spTree>
    <p:extLst>
      <p:ext uri="{BB962C8B-B14F-4D97-AF65-F5344CB8AC3E}">
        <p14:creationId xmlns:p14="http://schemas.microsoft.com/office/powerpoint/2010/main" val="19193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/>
      <p:bldP spid="31763" grpId="0" animBg="1"/>
      <p:bldP spid="31764" grpId="0" animBg="1"/>
      <p:bldP spid="31765" grpId="0"/>
      <p:bldP spid="4" grpId="0" animBg="1"/>
      <p:bldP spid="5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430" y="2142736"/>
            <a:ext cx="7076747" cy="3992563"/>
          </a:xfrm>
        </p:spPr>
        <p:txBody>
          <a:bodyPr/>
          <a:lstStyle/>
          <a:p>
            <a:r>
              <a:rPr lang="en-US" dirty="0"/>
              <a:t>The norm in most modern operating systems</a:t>
            </a:r>
          </a:p>
          <a:p>
            <a:r>
              <a:rPr lang="en-US" dirty="0"/>
              <a:t>Thread switch is more expensive</a:t>
            </a:r>
          </a:p>
          <a:p>
            <a:r>
              <a:rPr lang="en-US" dirty="0"/>
              <a:t>Makes sense for blocking calls by threads</a:t>
            </a:r>
          </a:p>
          <a:p>
            <a:r>
              <a:rPr lang="en-US" dirty="0"/>
              <a:t>Kernel becomes more complicated dealing with process and thread scheduling</a:t>
            </a:r>
          </a:p>
          <a:p>
            <a:r>
              <a:rPr lang="en-US" dirty="0"/>
              <a:t>Thread packages become OS-dependent and non-portable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108577" y="2369321"/>
            <a:ext cx="1459628" cy="1194138"/>
          </a:xfrm>
          <a:prstGeom prst="wedgeRoundRectCallout">
            <a:avLst>
              <a:gd name="adj1" fmla="val -82881"/>
              <a:gd name="adj2" fmla="val 54986"/>
              <a:gd name="adj3" fmla="val 16667"/>
            </a:avLst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Compelling reason for kernel-level threads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81103" y="5393338"/>
            <a:ext cx="2048020" cy="1194138"/>
          </a:xfrm>
          <a:prstGeom prst="wedgeRoundRectCallout">
            <a:avLst>
              <a:gd name="adj1" fmla="val -124361"/>
              <a:gd name="adj2" fmla="val -53344"/>
              <a:gd name="adj3" fmla="val 16667"/>
            </a:avLst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 for the existence of </a:t>
            </a:r>
            <a:r>
              <a:rPr lang="en-US" dirty="0" err="1"/>
              <a:t>pthreads</a:t>
            </a:r>
            <a:r>
              <a:rPr lang="en-US" dirty="0"/>
              <a:t> (POSIX) standard</a:t>
            </a:r>
          </a:p>
        </p:txBody>
      </p:sp>
    </p:spTree>
    <p:extLst>
      <p:ext uri="{BB962C8B-B14F-4D97-AF65-F5344CB8AC3E}">
        <p14:creationId xmlns:p14="http://schemas.microsoft.com/office/powerpoint/2010/main" val="15190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04814" y="4377534"/>
            <a:ext cx="642168" cy="2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26958" y="1620580"/>
            <a:ext cx="548057" cy="2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Arial" charset="0"/>
                <a:cs typeface="Arial" charset="0"/>
              </a:rPr>
              <a:t>User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158174" y="1620580"/>
            <a:ext cx="4042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Arial" charset="0"/>
                <a:cs typeface="Arial" charset="0"/>
              </a:rPr>
              <a:t>P2  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673780" y="5130805"/>
            <a:ext cx="404265" cy="30777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Arial" charset="0"/>
                <a:cs typeface="Arial" charset="0"/>
              </a:rPr>
              <a:t>P1 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194157" y="5130805"/>
            <a:ext cx="404265" cy="30777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Arial" charset="0"/>
                <a:cs typeface="Arial" charset="0"/>
              </a:rPr>
              <a:t>P2 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714534" y="5119728"/>
            <a:ext cx="404265" cy="30777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Arial" charset="0"/>
                <a:cs typeface="Arial" charset="0"/>
              </a:rPr>
              <a:t>P3 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233674" y="5272043"/>
            <a:ext cx="44010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34826" name="AutoShape 10"/>
          <p:cNvCxnSpPr>
            <a:cxnSpLocks noChangeShapeType="1"/>
            <a:stCxn id="34822" idx="3"/>
            <a:endCxn id="34823" idx="1"/>
          </p:cNvCxnSpPr>
          <p:nvPr/>
        </p:nvCxnSpPr>
        <p:spPr bwMode="auto">
          <a:xfrm>
            <a:off x="4078045" y="5284694"/>
            <a:ext cx="116112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1"/>
          <p:cNvCxnSpPr>
            <a:cxnSpLocks noChangeShapeType="1"/>
            <a:stCxn id="34823" idx="3"/>
            <a:endCxn id="34824" idx="1"/>
          </p:cNvCxnSpPr>
          <p:nvPr/>
        </p:nvCxnSpPr>
        <p:spPr bwMode="auto">
          <a:xfrm flipV="1">
            <a:off x="4598422" y="5273617"/>
            <a:ext cx="116112" cy="1107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835087" y="5237426"/>
            <a:ext cx="8732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Arial" charset="0"/>
                <a:cs typeface="Arial" charset="0"/>
              </a:rPr>
              <a:t>process  </a:t>
            </a:r>
          </a:p>
          <a:p>
            <a:pPr eaLnBrk="1" hangingPunct="1"/>
            <a:r>
              <a:rPr lang="en-US" sz="1400" b="1" dirty="0" err="1">
                <a:solidFill>
                  <a:srgbClr val="008000"/>
                </a:solidFill>
                <a:latin typeface="Arial" charset="0"/>
                <a:cs typeface="Arial" charset="0"/>
              </a:rPr>
              <a:t>ready_q</a:t>
            </a:r>
            <a:r>
              <a:rPr lang="en-US" sz="1400" b="1" dirty="0">
                <a:solidFill>
                  <a:srgbClr val="008000"/>
                </a:solidFill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5899223" y="2272805"/>
            <a:ext cx="797174" cy="79758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063917" y="1620580"/>
            <a:ext cx="4042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Arial" charset="0"/>
                <a:cs typeface="Arial" charset="0"/>
              </a:rPr>
              <a:t>P3 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474013" y="4124136"/>
            <a:ext cx="7373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16"/>
          <p:cNvSpPr>
            <a:spLocks/>
          </p:cNvSpPr>
          <p:nvPr/>
        </p:nvSpPr>
        <p:spPr bwMode="auto">
          <a:xfrm>
            <a:off x="6228611" y="2393273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Oval 17"/>
          <p:cNvSpPr>
            <a:spLocks noChangeAspect="1" noChangeArrowheads="1"/>
          </p:cNvSpPr>
          <p:nvPr/>
        </p:nvSpPr>
        <p:spPr bwMode="auto">
          <a:xfrm>
            <a:off x="886440" y="1907247"/>
            <a:ext cx="2255891" cy="20950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1799868" y="1620580"/>
            <a:ext cx="4042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Arial" charset="0"/>
                <a:cs typeface="Arial" charset="0"/>
              </a:rPr>
              <a:t>P1  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906435" y="2659134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372837" y="2648056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34837" name="Freeform 21"/>
          <p:cNvSpPr>
            <a:spLocks/>
          </p:cNvSpPr>
          <p:nvPr/>
        </p:nvSpPr>
        <p:spPr bwMode="auto">
          <a:xfrm>
            <a:off x="1422041" y="2587130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4838" name="Freeform 22"/>
          <p:cNvSpPr>
            <a:spLocks/>
          </p:cNvSpPr>
          <p:nvPr/>
        </p:nvSpPr>
        <p:spPr bwMode="auto">
          <a:xfrm>
            <a:off x="1842771" y="2598207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4839" name="Freeform 23"/>
          <p:cNvSpPr>
            <a:spLocks/>
          </p:cNvSpPr>
          <p:nvPr/>
        </p:nvSpPr>
        <p:spPr bwMode="auto">
          <a:xfrm>
            <a:off x="2303638" y="2625901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1507848" y="2681289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4841" name="Oval 25"/>
          <p:cNvSpPr>
            <a:spLocks noChangeAspect="1" noChangeArrowheads="1"/>
          </p:cNvSpPr>
          <p:nvPr/>
        </p:nvSpPr>
        <p:spPr bwMode="auto">
          <a:xfrm>
            <a:off x="3333320" y="1907247"/>
            <a:ext cx="2255891" cy="20950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4639799" y="2659134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4843" name="Freeform 27"/>
          <p:cNvSpPr>
            <a:spLocks/>
          </p:cNvSpPr>
          <p:nvPr/>
        </p:nvSpPr>
        <p:spPr bwMode="auto">
          <a:xfrm>
            <a:off x="4156790" y="2587130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4577520" y="2598207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4241213" y="2681289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2857230" y="4410766"/>
            <a:ext cx="394183" cy="30777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377608" y="4410766"/>
            <a:ext cx="394183" cy="30777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3897985" y="4399689"/>
            <a:ext cx="394183" cy="30777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T3 </a:t>
            </a:r>
          </a:p>
        </p:txBody>
      </p:sp>
      <p:cxnSp>
        <p:nvCxnSpPr>
          <p:cNvPr id="34849" name="AutoShape 33"/>
          <p:cNvCxnSpPr>
            <a:cxnSpLocks noChangeShapeType="1"/>
            <a:stCxn id="34846" idx="3"/>
            <a:endCxn id="34847" idx="1"/>
          </p:cNvCxnSpPr>
          <p:nvPr/>
        </p:nvCxnSpPr>
        <p:spPr bwMode="auto">
          <a:xfrm>
            <a:off x="3251413" y="4564655"/>
            <a:ext cx="126195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4"/>
          <p:cNvCxnSpPr>
            <a:cxnSpLocks noChangeShapeType="1"/>
            <a:stCxn id="34847" idx="3"/>
            <a:endCxn id="34848" idx="1"/>
          </p:cNvCxnSpPr>
          <p:nvPr/>
        </p:nvCxnSpPr>
        <p:spPr bwMode="auto">
          <a:xfrm flipV="1">
            <a:off x="3771791" y="4553578"/>
            <a:ext cx="126194" cy="11077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606584" y="4410766"/>
            <a:ext cx="394183" cy="30777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5126961" y="4410766"/>
            <a:ext cx="394183" cy="30777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T2 </a:t>
            </a:r>
          </a:p>
        </p:txBody>
      </p:sp>
      <p:cxnSp>
        <p:nvCxnSpPr>
          <p:cNvPr id="34853" name="AutoShape 37"/>
          <p:cNvCxnSpPr>
            <a:cxnSpLocks noChangeShapeType="1"/>
            <a:stCxn id="34851" idx="3"/>
            <a:endCxn id="34852" idx="1"/>
          </p:cNvCxnSpPr>
          <p:nvPr/>
        </p:nvCxnSpPr>
        <p:spPr bwMode="auto">
          <a:xfrm>
            <a:off x="5000767" y="4564655"/>
            <a:ext cx="126194" cy="0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748661" y="4222449"/>
            <a:ext cx="1083658" cy="73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Arial" charset="0"/>
              </a:rPr>
              <a:t>thread level  scheduler  </a:t>
            </a:r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H="1" flipV="1">
            <a:off x="2835087" y="4684935"/>
            <a:ext cx="838693" cy="445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V="1">
            <a:off x="4075135" y="4684935"/>
            <a:ext cx="214517" cy="434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V="1">
            <a:off x="4194157" y="4684935"/>
            <a:ext cx="401355" cy="445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V="1">
            <a:off x="4606584" y="4684935"/>
            <a:ext cx="912044" cy="434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1557671" y="5130805"/>
            <a:ext cx="1310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Arial" charset="0"/>
                <a:cs typeface="Arial" charset="0"/>
              </a:rPr>
              <a:t>process level  scheduler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Tw0-level OS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83" y="5785164"/>
            <a:ext cx="7076747" cy="1072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Threading in the application is visible to the OS</a:t>
            </a:r>
          </a:p>
          <a:p>
            <a:r>
              <a:rPr lang="en-US" dirty="0"/>
              <a:t>OS provides the thread library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980683" y="4222449"/>
            <a:ext cx="487499" cy="738040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>
            <a:off x="5980683" y="5011745"/>
            <a:ext cx="487499" cy="738040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06238" y="4410766"/>
            <a:ext cx="167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Thread level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06238" y="5237426"/>
            <a:ext cx="167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Process level</a:t>
            </a:r>
          </a:p>
        </p:txBody>
      </p:sp>
    </p:spTree>
    <p:extLst>
      <p:ext uri="{BB962C8B-B14F-4D97-AF65-F5344CB8AC3E}">
        <p14:creationId xmlns:p14="http://schemas.microsoft.com/office/powerpoint/2010/main" val="12053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2" grpId="0" animBg="1"/>
      <p:bldP spid="34823" grpId="0" animBg="1"/>
      <p:bldP spid="34824" grpId="0" animBg="1"/>
      <p:bldP spid="34825" grpId="0" animBg="1"/>
      <p:bldP spid="34828" grpId="0"/>
      <p:bldP spid="34831" grpId="0" animBg="1"/>
      <p:bldP spid="34846" grpId="0" animBg="1"/>
      <p:bldP spid="34847" grpId="0" animBg="1"/>
      <p:bldP spid="34848" grpId="0" animBg="1"/>
      <p:bldP spid="34851" grpId="0" animBg="1"/>
      <p:bldP spid="34852" grpId="0" animBg="1"/>
      <p:bldP spid="34854" grpId="0"/>
      <p:bldP spid="34855" grpId="0" animBg="1"/>
      <p:bldP spid="34856" grpId="0" animBg="1"/>
      <p:bldP spid="34857" grpId="0" animBg="1"/>
      <p:bldP spid="34858" grpId="0" animBg="1"/>
      <p:bldP spid="34859" grpId="0"/>
      <p:bldP spid="3" grpId="0" build="p"/>
      <p:bldP spid="4" grpId="0" animBg="1"/>
      <p:bldP spid="47" grpId="0" animBg="1"/>
      <p:bldP spid="5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with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883229"/>
            <a:ext cx="7076747" cy="48332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Multithreaded program</a:t>
            </a:r>
          </a:p>
          <a:p>
            <a:pPr lvl="1"/>
            <a:r>
              <a:rPr lang="en-US" dirty="0"/>
              <a:t>Main and subroutines (procedures)</a:t>
            </a:r>
          </a:p>
          <a:p>
            <a:r>
              <a:rPr lang="en-US" dirty="0"/>
              <a:t>Thread starts executing in some top-level procedure upon “thread create”</a:t>
            </a:r>
          </a:p>
          <a:p>
            <a:r>
              <a:rPr lang="en-US" dirty="0"/>
              <a:t>Thread terminates</a:t>
            </a:r>
          </a:p>
          <a:p>
            <a:pPr lvl="1"/>
            <a:r>
              <a:rPr lang="en-US" dirty="0"/>
              <a:t>When main() terminates or</a:t>
            </a:r>
          </a:p>
          <a:p>
            <a:pPr lvl="1"/>
            <a:r>
              <a:rPr lang="en-US" dirty="0"/>
              <a:t>When the thread’s top-level procedure terminates</a:t>
            </a:r>
          </a:p>
          <a:p>
            <a:r>
              <a:rPr lang="en-US" dirty="0"/>
              <a:t>We are going to need synchronization and communication among threads</a:t>
            </a:r>
          </a:p>
          <a:p>
            <a:r>
              <a:rPr lang="en-US" dirty="0" err="1"/>
              <a:t>Pthreads</a:t>
            </a:r>
            <a:r>
              <a:rPr lang="en-US" dirty="0"/>
              <a:t> is a standard feature of a POSIX standards-compliant C library; implementations differ widely, but the behavior should be portable to any POSIX-compliant platform</a:t>
            </a:r>
          </a:p>
        </p:txBody>
      </p:sp>
    </p:spTree>
    <p:extLst>
      <p:ext uri="{BB962C8B-B14F-4D97-AF65-F5344CB8AC3E}">
        <p14:creationId xmlns:p14="http://schemas.microsoft.com/office/powerpoint/2010/main" val="121867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Example:  Solaris Threads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dirty="0">
                <a:latin typeface="Times New Roman" charset="0"/>
              </a:rPr>
              <a:t>Three kinds of threads</a:t>
            </a:r>
          </a:p>
          <a:p>
            <a:pPr lvl="1"/>
            <a:r>
              <a:rPr lang="en-US" dirty="0">
                <a:latin typeface="Times New Roman" charset="0"/>
              </a:rPr>
              <a:t>user, </a:t>
            </a:r>
            <a:r>
              <a:rPr lang="en-US" dirty="0" err="1">
                <a:latin typeface="Times New Roman" charset="0"/>
              </a:rPr>
              <a:t>lwp</a:t>
            </a:r>
            <a:r>
              <a:rPr lang="en-US" dirty="0">
                <a:latin typeface="Times New Roman" charset="0"/>
              </a:rPr>
              <a:t> (light-weight process), kernel</a:t>
            </a:r>
          </a:p>
          <a:p>
            <a:r>
              <a:rPr lang="en-US" dirty="0">
                <a:latin typeface="Times New Roman" charset="0"/>
              </a:rPr>
              <a:t>User thread: any number can be created and attached to </a:t>
            </a:r>
            <a:r>
              <a:rPr lang="en-US" dirty="0" err="1">
                <a:latin typeface="Times New Roman" charset="0"/>
              </a:rPr>
              <a:t>lwp's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One to one mapping between </a:t>
            </a:r>
            <a:r>
              <a:rPr lang="en-US" dirty="0" err="1">
                <a:latin typeface="Times New Roman" charset="0"/>
              </a:rPr>
              <a:t>lwp</a:t>
            </a:r>
            <a:r>
              <a:rPr lang="en-US" dirty="0">
                <a:latin typeface="Times New Roman" charset="0"/>
              </a:rPr>
              <a:t> and kernel threads (each </a:t>
            </a:r>
            <a:r>
              <a:rPr lang="en-US" dirty="0" err="1">
                <a:latin typeface="Times New Roman" charset="0"/>
              </a:rPr>
              <a:t>lwp</a:t>
            </a:r>
            <a:r>
              <a:rPr lang="en-US" dirty="0">
                <a:latin typeface="Times New Roman" charset="0"/>
              </a:rPr>
              <a:t> is mapped to exactly one kernel thread)</a:t>
            </a:r>
          </a:p>
          <a:p>
            <a:r>
              <a:rPr lang="en-US" dirty="0">
                <a:latin typeface="Times New Roman" charset="0"/>
              </a:rPr>
              <a:t>Kernel threads known to the OS scheduler</a:t>
            </a:r>
          </a:p>
          <a:p>
            <a:r>
              <a:rPr lang="en-US" dirty="0">
                <a:latin typeface="Times New Roman" charset="0"/>
              </a:rPr>
              <a:t>If  a kernel thread blocks, the associated </a:t>
            </a:r>
            <a:r>
              <a:rPr lang="en-US" dirty="0" err="1">
                <a:latin typeface="Times New Roman" charset="0"/>
              </a:rPr>
              <a:t>lwp</a:t>
            </a:r>
            <a:r>
              <a:rPr lang="en-US" dirty="0">
                <a:latin typeface="Times New Roman" charset="0"/>
              </a:rPr>
              <a:t>, and user-level threads block as well</a:t>
            </a:r>
          </a:p>
        </p:txBody>
      </p:sp>
    </p:spTree>
    <p:extLst>
      <p:ext uri="{BB962C8B-B14F-4D97-AF65-F5344CB8AC3E}">
        <p14:creationId xmlns:p14="http://schemas.microsoft.com/office/powerpoint/2010/main" val="2901986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80721" y="2015422"/>
            <a:ext cx="6161853" cy="4518952"/>
            <a:chOff x="404813" y="341313"/>
            <a:chExt cx="7745111" cy="5680075"/>
          </a:xfrm>
        </p:grpSpPr>
        <p:sp>
          <p:nvSpPr>
            <p:cNvPr id="36866" name="Text Box 2"/>
            <p:cNvSpPr txBox="1">
              <a:spLocks noChangeArrowheads="1"/>
            </p:cNvSpPr>
            <p:nvPr/>
          </p:nvSpPr>
          <p:spPr bwMode="auto">
            <a:xfrm>
              <a:off x="404813" y="5561013"/>
              <a:ext cx="73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Kernel</a:t>
              </a:r>
            </a:p>
          </p:txBody>
        </p:sp>
        <p:sp>
          <p:nvSpPr>
            <p:cNvPr id="36867" name="Text Box 3"/>
            <p:cNvSpPr txBox="1">
              <a:spLocks noChangeArrowheads="1"/>
            </p:cNvSpPr>
            <p:nvPr/>
          </p:nvSpPr>
          <p:spPr bwMode="auto">
            <a:xfrm>
              <a:off x="430213" y="341313"/>
              <a:ext cx="628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User </a:t>
              </a:r>
            </a:p>
          </p:txBody>
        </p:sp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4710113" y="365125"/>
              <a:ext cx="5000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P2  </a:t>
              </a:r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6705600" y="1306513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6894513" y="417513"/>
              <a:ext cx="450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  <a:cs typeface="Arial" charset="0"/>
                </a:rPr>
                <a:t>P3 </a:t>
              </a:r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482600" y="3429000"/>
              <a:ext cx="7667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7085013" y="1444625"/>
              <a:ext cx="153987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Oval 9"/>
            <p:cNvSpPr>
              <a:spLocks noChangeAspect="1" noChangeArrowheads="1"/>
            </p:cNvSpPr>
            <p:nvPr/>
          </p:nvSpPr>
          <p:spPr bwMode="auto">
            <a:xfrm>
              <a:off x="957263" y="887413"/>
              <a:ext cx="2586037" cy="24018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2005013" y="403225"/>
              <a:ext cx="5000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  <a:cs typeface="Arial" charset="0"/>
                </a:rPr>
                <a:t>P1  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2125663" y="1797207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659064" y="1797207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36877" name="Freeform 13"/>
            <p:cNvSpPr>
              <a:spLocks/>
            </p:cNvSpPr>
            <p:nvPr/>
          </p:nvSpPr>
          <p:spPr bwMode="auto">
            <a:xfrm>
              <a:off x="1570038" y="16668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14"/>
            <p:cNvSpPr>
              <a:spLocks/>
            </p:cNvSpPr>
            <p:nvPr/>
          </p:nvSpPr>
          <p:spPr bwMode="auto">
            <a:xfrm>
              <a:off x="2052638" y="16795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Freeform 15"/>
            <p:cNvSpPr>
              <a:spLocks/>
            </p:cNvSpPr>
            <p:nvPr/>
          </p:nvSpPr>
          <p:spPr bwMode="auto">
            <a:xfrm>
              <a:off x="2582863" y="1711325"/>
              <a:ext cx="153987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1620809" y="1797207"/>
              <a:ext cx="439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latin typeface="Arial" charset="0"/>
                  <a:cs typeface="Arial" charset="0"/>
                </a:rPr>
                <a:t>T1 </a:t>
              </a:r>
            </a:p>
          </p:txBody>
        </p:sp>
        <p:sp>
          <p:nvSpPr>
            <p:cNvPr id="36881" name="Oval 17"/>
            <p:cNvSpPr>
              <a:spLocks noChangeAspect="1" noChangeArrowheads="1"/>
            </p:cNvSpPr>
            <p:nvPr/>
          </p:nvSpPr>
          <p:spPr bwMode="auto">
            <a:xfrm>
              <a:off x="3763963" y="887413"/>
              <a:ext cx="2586037" cy="24018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5262563" y="1755775"/>
              <a:ext cx="497079" cy="387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latin typeface="Arial" charset="0"/>
                  <a:cs typeface="Arial" charset="0"/>
                </a:rPr>
                <a:t>T5 </a:t>
              </a:r>
            </a:p>
          </p:txBody>
        </p:sp>
        <p:sp>
          <p:nvSpPr>
            <p:cNvPr id="36883" name="Freeform 19"/>
            <p:cNvSpPr>
              <a:spLocks/>
            </p:cNvSpPr>
            <p:nvPr/>
          </p:nvSpPr>
          <p:spPr bwMode="auto">
            <a:xfrm>
              <a:off x="4706938" y="16668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5189538" y="16795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4769623" y="1755775"/>
              <a:ext cx="497079" cy="387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latin typeface="Arial" charset="0"/>
                  <a:cs typeface="Arial" charset="0"/>
                </a:rPr>
                <a:t>T4 </a:t>
              </a:r>
            </a:p>
          </p:txBody>
        </p:sp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404813" y="3986213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lwp  </a:t>
              </a:r>
            </a:p>
          </p:txBody>
        </p:sp>
        <p:sp>
          <p:nvSpPr>
            <p:cNvPr id="36887" name="Freeform 23"/>
            <p:cNvSpPr>
              <a:spLocks/>
            </p:cNvSpPr>
            <p:nvPr/>
          </p:nvSpPr>
          <p:spPr bwMode="auto">
            <a:xfrm>
              <a:off x="1798638" y="39401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24"/>
            <p:cNvSpPr>
              <a:spLocks/>
            </p:cNvSpPr>
            <p:nvPr/>
          </p:nvSpPr>
          <p:spPr bwMode="auto">
            <a:xfrm>
              <a:off x="2636838" y="39528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Freeform 25"/>
            <p:cNvSpPr>
              <a:spLocks/>
            </p:cNvSpPr>
            <p:nvPr/>
          </p:nvSpPr>
          <p:spPr bwMode="auto">
            <a:xfrm>
              <a:off x="4706938" y="39401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26"/>
            <p:cNvSpPr>
              <a:spLocks/>
            </p:cNvSpPr>
            <p:nvPr/>
          </p:nvSpPr>
          <p:spPr bwMode="auto">
            <a:xfrm>
              <a:off x="5316538" y="39528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auto">
            <a:xfrm>
              <a:off x="7132638" y="39274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28"/>
            <p:cNvSpPr>
              <a:spLocks/>
            </p:cNvSpPr>
            <p:nvPr/>
          </p:nvSpPr>
          <p:spPr bwMode="auto">
            <a:xfrm>
              <a:off x="1824038" y="53498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2662238" y="53625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Freeform 30"/>
            <p:cNvSpPr>
              <a:spLocks/>
            </p:cNvSpPr>
            <p:nvPr/>
          </p:nvSpPr>
          <p:spPr bwMode="auto">
            <a:xfrm>
              <a:off x="4732338" y="53498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Freeform 31"/>
            <p:cNvSpPr>
              <a:spLocks/>
            </p:cNvSpPr>
            <p:nvPr/>
          </p:nvSpPr>
          <p:spPr bwMode="auto">
            <a:xfrm>
              <a:off x="5341938" y="53625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Freeform 32"/>
            <p:cNvSpPr>
              <a:spLocks/>
            </p:cNvSpPr>
            <p:nvPr/>
          </p:nvSpPr>
          <p:spPr bwMode="auto">
            <a:xfrm>
              <a:off x="7158038" y="53371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Freeform 33"/>
            <p:cNvSpPr>
              <a:spLocks/>
            </p:cNvSpPr>
            <p:nvPr/>
          </p:nvSpPr>
          <p:spPr bwMode="auto">
            <a:xfrm>
              <a:off x="3551238" y="53625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Freeform 34"/>
            <p:cNvSpPr>
              <a:spLocks/>
            </p:cNvSpPr>
            <p:nvPr/>
          </p:nvSpPr>
          <p:spPr bwMode="auto">
            <a:xfrm>
              <a:off x="6167438" y="53625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Freeform 35"/>
            <p:cNvSpPr>
              <a:spLocks/>
            </p:cNvSpPr>
            <p:nvPr/>
          </p:nvSpPr>
          <p:spPr bwMode="auto">
            <a:xfrm>
              <a:off x="7869238" y="5324475"/>
              <a:ext cx="155575" cy="658813"/>
            </a:xfrm>
            <a:custGeom>
              <a:avLst/>
              <a:gdLst>
                <a:gd name="T0" fmla="*/ 0 w 277"/>
                <a:gd name="T1" fmla="*/ 0 h 1664"/>
                <a:gd name="T2" fmla="*/ 2147483647 w 277"/>
                <a:gd name="T3" fmla="*/ 2147483647 h 1664"/>
                <a:gd name="T4" fmla="*/ 2147483647 w 277"/>
                <a:gd name="T5" fmla="*/ 2147483647 h 1664"/>
                <a:gd name="T6" fmla="*/ 2147483647 w 277"/>
                <a:gd name="T7" fmla="*/ 2147483647 h 1664"/>
                <a:gd name="T8" fmla="*/ 2147483647 w 277"/>
                <a:gd name="T9" fmla="*/ 2147483647 h 1664"/>
                <a:gd name="T10" fmla="*/ 2147483647 w 277"/>
                <a:gd name="T11" fmla="*/ 2147483647 h 1664"/>
                <a:gd name="T12" fmla="*/ 2147483647 w 277"/>
                <a:gd name="T13" fmla="*/ 2147483647 h 1664"/>
                <a:gd name="T14" fmla="*/ 2147483647 w 277"/>
                <a:gd name="T15" fmla="*/ 2147483647 h 1664"/>
                <a:gd name="T16" fmla="*/ 2147483647 w 277"/>
                <a:gd name="T17" fmla="*/ 2147483647 h 1664"/>
                <a:gd name="T18" fmla="*/ 2147483647 w 277"/>
                <a:gd name="T19" fmla="*/ 2147483647 h 1664"/>
                <a:gd name="T20" fmla="*/ 2147483647 w 277"/>
                <a:gd name="T21" fmla="*/ 2147483647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1668463" y="2325688"/>
              <a:ext cx="155575" cy="1627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H="1">
              <a:off x="1824038" y="2325688"/>
              <a:ext cx="301625" cy="1627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636838" y="2370138"/>
              <a:ext cx="25400" cy="161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4805363" y="2325688"/>
              <a:ext cx="0" cy="1627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5262563" y="2338388"/>
              <a:ext cx="82550" cy="161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7158038" y="2079625"/>
              <a:ext cx="0" cy="184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1824038" y="4586288"/>
              <a:ext cx="0" cy="776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736850" y="4598988"/>
              <a:ext cx="0" cy="763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>
              <a:off x="4805363" y="4586288"/>
              <a:ext cx="0" cy="776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5383213" y="4598988"/>
              <a:ext cx="0" cy="763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>
              <a:off x="7213600" y="4586288"/>
              <a:ext cx="0" cy="763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3336947" y="4990222"/>
              <a:ext cx="520590" cy="386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</a:rPr>
                <a:t>K1</a:t>
              </a:r>
              <a:r>
                <a:rPr lang="en-US" sz="1400" b="1" dirty="0"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5953146" y="4990222"/>
              <a:ext cx="520590" cy="386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</a:rPr>
                <a:t>K2</a:t>
              </a:r>
              <a:r>
                <a:rPr lang="en-US" sz="1400" b="1" dirty="0">
                  <a:latin typeface="Arial" charset="0"/>
                  <a:cs typeface="Arial" charset="0"/>
                </a:rPr>
                <a:t> 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Solaris threads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304" y="1762776"/>
            <a:ext cx="2757304" cy="509522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500"/>
              </a:spcBef>
            </a:pPr>
            <a:r>
              <a:rPr lang="en-US" dirty="0"/>
              <a:t>The unit of scheduling is the kernel thread; user-level threads are scheduled by the user space threads library</a:t>
            </a:r>
          </a:p>
          <a:p>
            <a:pPr>
              <a:spcBef>
                <a:spcPts val="1500"/>
              </a:spcBef>
            </a:pPr>
            <a:r>
              <a:rPr lang="en-US" dirty="0"/>
              <a:t>T1 and T2 operate as co-routines with lowest thread-switching cost</a:t>
            </a:r>
          </a:p>
          <a:p>
            <a:pPr>
              <a:spcBef>
                <a:spcPts val="1500"/>
              </a:spcBef>
            </a:pPr>
            <a:r>
              <a:rPr lang="en-US" dirty="0"/>
              <a:t>T3 can run concurrently with T1 or T2, but incurs the higher </a:t>
            </a:r>
            <a:r>
              <a:rPr lang="en-US" dirty="0" err="1"/>
              <a:t>lwp</a:t>
            </a:r>
            <a:r>
              <a:rPr lang="en-US" dirty="0"/>
              <a:t> switching cost.</a:t>
            </a:r>
          </a:p>
          <a:p>
            <a:pPr>
              <a:spcBef>
                <a:spcPts val="1500"/>
              </a:spcBef>
            </a:pPr>
            <a:r>
              <a:rPr lang="en-US" dirty="0"/>
              <a:t>T4 and T5 can also run concurrently, but pay a higher switching cost with T3 because they are switch address spaces too</a:t>
            </a:r>
          </a:p>
          <a:p>
            <a:pPr>
              <a:spcBef>
                <a:spcPts val="1500"/>
              </a:spcBef>
            </a:pPr>
            <a:r>
              <a:rPr lang="en-US" dirty="0"/>
              <a:t>K1 and K2 are kernel threads and don't have to change address spaces when switching to each other</a:t>
            </a:r>
          </a:p>
        </p:txBody>
      </p:sp>
    </p:spTree>
    <p:extLst>
      <p:ext uri="{BB962C8B-B14F-4D97-AF65-F5344CB8AC3E}">
        <p14:creationId xmlns:p14="http://schemas.microsoft.com/office/powerpoint/2010/main" val="7733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libraries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latin typeface="Times New Roman" charset="0"/>
              </a:rPr>
              <a:t>Library functions (methods) have concurrency issues when used by user and kernel-level threads</a:t>
            </a:r>
          </a:p>
          <a:p>
            <a:pPr lvl="1"/>
            <a:r>
              <a:rPr lang="en-US" dirty="0">
                <a:latin typeface="Times New Roman" charset="0"/>
              </a:rPr>
              <a:t>All threads in a process share the heap and static data areas</a:t>
            </a:r>
          </a:p>
          <a:p>
            <a:pPr lvl="1"/>
            <a:r>
              <a:rPr lang="en-US" dirty="0">
                <a:latin typeface="Times New Roman" charset="0"/>
              </a:rPr>
              <a:t>Library routines that use static data or the heap are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very likely to implicitly share data</a:t>
            </a:r>
            <a:r>
              <a:rPr lang="en-US" dirty="0">
                <a:latin typeface="Times New Roman" charset="0"/>
              </a:rPr>
              <a:t> with other threads!</a:t>
            </a:r>
          </a:p>
          <a:p>
            <a:pPr lvl="1"/>
            <a:r>
              <a:rPr lang="en-US" dirty="0">
                <a:latin typeface="Times New Roman" charset="0"/>
              </a:rPr>
              <a:t>Solution is to have thread-safe wrappers to such library calls</a:t>
            </a:r>
          </a:p>
        </p:txBody>
      </p:sp>
    </p:spTree>
    <p:extLst>
      <p:ext uri="{BB962C8B-B14F-4D97-AF65-F5344CB8AC3E}">
        <p14:creationId xmlns:p14="http://schemas.microsoft.com/office/powerpoint/2010/main" val="8614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0" y="1828572"/>
            <a:ext cx="941796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/* original version */   |  /* thread safe version */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                       |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                       |  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mutex_lock_type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cs_mutex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void *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malloc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size_t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size)|  void *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malloc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size_t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size)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{                        |  {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                       |   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pthread_mutex_lock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cs_mutex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);</a:t>
            </a:r>
            <a:endParaRPr lang="en-US" sz="2000" dirty="0">
              <a:solidFill>
                <a:srgbClr val="008000"/>
              </a:solidFill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                       |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......                 |   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memory_pointer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= 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malloc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(size);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......                 |   ......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                       |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                       |   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pthread_mutex_unlock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cs_mutex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</a:rPr>
              <a:t>);</a:t>
            </a:r>
            <a:endParaRPr lang="en-US" sz="2000" dirty="0">
              <a:solidFill>
                <a:srgbClr val="008000"/>
              </a:solidFill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                       |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  return(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memory_pointer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);|   return (</a:t>
            </a:r>
            <a:r>
              <a:rPr lang="en-US" sz="2000" b="1" dirty="0" err="1">
                <a:latin typeface="Courier New" charset="0"/>
                <a:ea typeface="Times New Roman" charset="0"/>
                <a:cs typeface="Courier New" charset="0"/>
              </a:rPr>
              <a:t>memory_pointer</a:t>
            </a: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);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r>
              <a:rPr lang="en-US" sz="2000" b="1" dirty="0">
                <a:latin typeface="Courier New" charset="0"/>
                <a:ea typeface="Times New Roman" charset="0"/>
                <a:cs typeface="Courier New" charset="0"/>
              </a:rPr>
              <a:t>}                        |  }         </a:t>
            </a:r>
            <a:endParaRPr lang="en-US" sz="2000" dirty="0">
              <a:ea typeface="Times New Roman" charset="0"/>
              <a:cs typeface="Courier New" charset="0"/>
            </a:endParaRPr>
          </a:p>
          <a:p>
            <a:pPr>
              <a:tabLst>
                <a:tab pos="1295400" algn="l"/>
              </a:tabLst>
            </a:pPr>
            <a:endParaRPr lang="en-US" sz="2000" dirty="0">
              <a:ea typeface="Times New Roman" charset="0"/>
              <a:cs typeface="Courier New" charset="0"/>
            </a:endParaRP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Thread safe libraries</a:t>
            </a:r>
          </a:p>
        </p:txBody>
      </p:sp>
    </p:spTree>
    <p:extLst>
      <p:ext uri="{BB962C8B-B14F-4D97-AF65-F5344CB8AC3E}">
        <p14:creationId xmlns:p14="http://schemas.microsoft.com/office/powerpoint/2010/main" val="10288917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/>
              <a:t>Pthreads</a:t>
            </a:r>
            <a:r>
              <a:rPr lang="en-US" strike="sngStrike" dirty="0"/>
              <a:t> programming</a:t>
            </a:r>
          </a:p>
          <a:p>
            <a:r>
              <a:rPr lang="en-US" strike="sngStrike" dirty="0"/>
              <a:t>OS issues with threads</a:t>
            </a:r>
          </a:p>
          <a:p>
            <a:r>
              <a:rPr lang="en-US" dirty="0"/>
              <a:t>Hardware support for threads</a:t>
            </a:r>
          </a:p>
        </p:txBody>
      </p:sp>
    </p:spTree>
    <p:extLst>
      <p:ext uri="{BB962C8B-B14F-4D97-AF65-F5344CB8AC3E}">
        <p14:creationId xmlns:p14="http://schemas.microsoft.com/office/powerpoint/2010/main" val="42274215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charset="0"/>
              </a:rPr>
              <a:t>Synchronization support in a uniprocessor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Thread creation/termination</a:t>
            </a:r>
          </a:p>
          <a:p>
            <a:r>
              <a:rPr lang="en-US" dirty="0">
                <a:latin typeface="Times New Roman" charset="0"/>
              </a:rPr>
              <a:t>Communication among threads</a:t>
            </a:r>
          </a:p>
          <a:p>
            <a:r>
              <a:rPr lang="en-US" dirty="0">
                <a:latin typeface="Times New Roman" charset="0"/>
              </a:rPr>
              <a:t>Synchronization among threads</a:t>
            </a:r>
          </a:p>
          <a:p>
            <a:pPr lvl="1"/>
            <a:r>
              <a:rPr lang="en-US" dirty="0">
                <a:latin typeface="Times New Roman" charset="0"/>
              </a:rPr>
              <a:t>How do we implement </a:t>
            </a:r>
            <a:r>
              <a:rPr lang="en-US" dirty="0" err="1">
                <a:latin typeface="Times New Roman" charset="0"/>
              </a:rPr>
              <a:t>mutex_lock</a:t>
            </a:r>
            <a:r>
              <a:rPr lang="en-US" dirty="0">
                <a:latin typeface="Times New Roman" charset="0"/>
              </a:rPr>
              <a:t>?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246070" y="2208207"/>
            <a:ext cx="635033" cy="1099365"/>
          </a:xfrm>
          <a:prstGeom prst="rightBrace">
            <a:avLst/>
          </a:prstGeom>
          <a:ln>
            <a:solidFill>
              <a:srgbClr val="FF29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61187" y="2133600"/>
            <a:ext cx="1886142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Nothing special needed</a:t>
            </a:r>
            <a:r>
              <a:rPr lang="mr-IN" dirty="0">
                <a:solidFill>
                  <a:srgbClr val="FF2929"/>
                </a:solidFill>
              </a:rPr>
              <a:t>…</a:t>
            </a:r>
            <a:endParaRPr lang="en-US" dirty="0">
              <a:solidFill>
                <a:srgbClr val="FF2929"/>
              </a:solidFill>
            </a:endParaRPr>
          </a:p>
          <a:p>
            <a:endParaRPr lang="en-US" dirty="0">
              <a:solidFill>
                <a:srgbClr val="FF2929"/>
              </a:solidFill>
            </a:endParaRPr>
          </a:p>
          <a:p>
            <a:r>
              <a:rPr lang="en-US" dirty="0">
                <a:solidFill>
                  <a:srgbClr val="FF2929"/>
                </a:solidFill>
              </a:rPr>
              <a:t>PT, TLB, Cache all the same</a:t>
            </a:r>
          </a:p>
        </p:txBody>
      </p:sp>
    </p:spTree>
    <p:extLst>
      <p:ext uri="{BB962C8B-B14F-4D97-AF65-F5344CB8AC3E}">
        <p14:creationId xmlns:p14="http://schemas.microsoft.com/office/powerpoint/2010/main" val="26100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2" grpId="0" animBg="1"/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implementation of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Lock():</a:t>
            </a:r>
            <a:br>
              <a:rPr lang="en-US" dirty="0"/>
            </a:br>
            <a:r>
              <a:rPr lang="en-US" dirty="0"/>
              <a:t>	while (</a:t>
            </a:r>
            <a:r>
              <a:rPr lang="en-US" dirty="0" err="1"/>
              <a:t>mem_lock</a:t>
            </a:r>
            <a:r>
              <a:rPr lang="en-US" dirty="0"/>
              <a:t> != 0)</a:t>
            </a:r>
            <a:br>
              <a:rPr lang="en-US" dirty="0"/>
            </a:br>
            <a:r>
              <a:rPr lang="en-US" dirty="0"/>
              <a:t>		block the thread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mem_lock</a:t>
            </a:r>
            <a:r>
              <a:rPr lang="en-US" dirty="0"/>
              <a:t> = 1;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Unlock():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mem_lock</a:t>
            </a:r>
            <a:r>
              <a:rPr lang="en-US" dirty="0"/>
              <a:t> = 0</a:t>
            </a:r>
          </a:p>
          <a:p>
            <a:r>
              <a:rPr lang="en-US" dirty="0">
                <a:solidFill>
                  <a:srgbClr val="FF2929"/>
                </a:solidFill>
              </a:rPr>
              <a:t>What could go wrong?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762687" y="2502003"/>
            <a:ext cx="464427" cy="11751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92501" y="2502003"/>
            <a:ext cx="2037792" cy="923330"/>
          </a:xfrm>
          <a:prstGeom prst="rect">
            <a:avLst/>
          </a:prstGeom>
          <a:noFill/>
          <a:ln>
            <a:solidFill>
              <a:srgbClr val="FF292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Oops!  These instructions aren't atomic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29418-B477-BF4B-B65B-1AE23C2202D7}"/>
              </a:ext>
            </a:extLst>
          </p:cNvPr>
          <p:cNvSpPr txBox="1"/>
          <p:nvPr/>
        </p:nvSpPr>
        <p:spPr>
          <a:xfrm>
            <a:off x="6492501" y="3677186"/>
            <a:ext cx="2037792" cy="646331"/>
          </a:xfrm>
          <a:prstGeom prst="rect">
            <a:avLst/>
          </a:prstGeom>
          <a:noFill/>
          <a:ln>
            <a:solidFill>
              <a:srgbClr val="FF292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did we deal with that earlier?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2D967-266D-BD4A-9517-48364881DD03}"/>
              </a:ext>
            </a:extLst>
          </p:cNvPr>
          <p:cNvSpPr txBox="1"/>
          <p:nvPr/>
        </p:nvSpPr>
        <p:spPr>
          <a:xfrm>
            <a:off x="6492501" y="4596047"/>
            <a:ext cx="2037792" cy="1200329"/>
          </a:xfrm>
          <a:prstGeom prst="rect">
            <a:avLst/>
          </a:prstGeom>
          <a:noFill/>
          <a:ln>
            <a:solidFill>
              <a:srgbClr val="FF292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used OS mutex calls to make instructions inseparable.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88E65-EB6A-B74E-B5ED-60E41C3449A4}"/>
              </a:ext>
            </a:extLst>
          </p:cNvPr>
          <p:cNvSpPr txBox="1"/>
          <p:nvPr/>
        </p:nvSpPr>
        <p:spPr>
          <a:xfrm>
            <a:off x="6492501" y="6061376"/>
            <a:ext cx="2037792" cy="646331"/>
          </a:xfrm>
          <a:prstGeom prst="rect">
            <a:avLst/>
          </a:prstGeom>
          <a:noFill/>
          <a:ln>
            <a:solidFill>
              <a:srgbClr val="FF292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But now we ARE the OS!</a:t>
            </a:r>
          </a:p>
        </p:txBody>
      </p:sp>
    </p:spTree>
    <p:extLst>
      <p:ext uri="{BB962C8B-B14F-4D97-AF65-F5344CB8AC3E}">
        <p14:creationId xmlns:p14="http://schemas.microsoft.com/office/powerpoint/2010/main" val="18833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Lock() using machine 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2722" y="2701027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35483" y="267259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174924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			       0                                                  x</a:t>
            </a:r>
          </a:p>
        </p:txBody>
      </p:sp>
    </p:spTree>
    <p:extLst>
      <p:ext uri="{BB962C8B-B14F-4D97-AF65-F5344CB8AC3E}">
        <p14:creationId xmlns:p14="http://schemas.microsoft.com/office/powerpoint/2010/main" val="447605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298534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35483" y="267259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174924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			       0                                                  x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99340" y="1904934"/>
            <a:ext cx="1235992" cy="7676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switch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48770" y="2464094"/>
            <a:ext cx="2274745" cy="521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35332" y="2464094"/>
            <a:ext cx="1626395" cy="521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298534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35483" y="298534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174924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			       0                                                  x  0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>
                <a:latin typeface="Times New Roman" charset="0"/>
              </a:rPr>
              <a:t>Programming Support for Threads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8248" y="1882871"/>
            <a:ext cx="4052385" cy="4457837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 charset="0"/>
              </a:rPr>
              <a:t>creation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solidFill>
                  <a:srgbClr val="CC0000"/>
                </a:solidFill>
                <a:latin typeface="Times New Roman" charset="0"/>
              </a:rPr>
              <a:t>pthread_create</a:t>
            </a:r>
            <a:r>
              <a:rPr lang="en-US" sz="2000" dirty="0">
                <a:latin typeface="Times New Roman" charset="0"/>
              </a:rPr>
              <a:t>(top-level procedure, </a:t>
            </a:r>
            <a:r>
              <a:rPr lang="en-US" sz="2000" dirty="0" err="1">
                <a:latin typeface="Times New Roman" charset="0"/>
              </a:rPr>
              <a:t>args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charset="0"/>
              </a:rPr>
              <a:t>termination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from top-level procedure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 charset="0"/>
              </a:rPr>
              <a:t>explicit </a:t>
            </a: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kill</a:t>
            </a:r>
            <a:endParaRPr lang="en-US" sz="20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charset="0"/>
              </a:rPr>
              <a:t>rendezvous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 charset="0"/>
              </a:rPr>
              <a:t>creator can </a:t>
            </a: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wait</a:t>
            </a:r>
            <a:r>
              <a:rPr lang="en-US" sz="2000" dirty="0">
                <a:latin typeface="Times New Roman" charset="0"/>
              </a:rPr>
              <a:t> for children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solidFill>
                  <a:srgbClr val="CC0000"/>
                </a:solidFill>
                <a:latin typeface="Times New Roman" charset="0"/>
              </a:rPr>
              <a:t>pthread_join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dirty="0" err="1">
                <a:latin typeface="Times New Roman" charset="0"/>
              </a:rPr>
              <a:t>child_tid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charset="0"/>
              </a:rPr>
              <a:t>synchronization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solidFill>
                  <a:srgbClr val="CC0000"/>
                </a:solidFill>
                <a:latin typeface="Times New Roman" charset="0"/>
              </a:rPr>
              <a:t>mutex</a:t>
            </a:r>
            <a:endParaRPr lang="en-US" sz="2000" dirty="0">
              <a:latin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Times New Roman" charset="0"/>
              </a:rPr>
              <a:t>condition</a:t>
            </a:r>
            <a:r>
              <a:rPr lang="en-US" sz="2000" dirty="0">
                <a:latin typeface="Times New Roman" charset="0"/>
              </a:rPr>
              <a:t> variables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28395" y="4290846"/>
            <a:ext cx="4588755" cy="2387325"/>
            <a:chOff x="4510633" y="4246441"/>
            <a:chExt cx="4588755" cy="2387325"/>
          </a:xfrm>
        </p:grpSpPr>
        <p:sp>
          <p:nvSpPr>
            <p:cNvPr id="15" name="Freeform 9"/>
            <p:cNvSpPr>
              <a:spLocks noChangeAspect="1"/>
            </p:cNvSpPr>
            <p:nvPr/>
          </p:nvSpPr>
          <p:spPr bwMode="auto">
            <a:xfrm>
              <a:off x="5148930" y="4616329"/>
              <a:ext cx="155605" cy="933450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3 h 1664"/>
                <a:gd name="T4" fmla="*/ 0 w 277"/>
                <a:gd name="T5" fmla="*/ 6 h 1664"/>
                <a:gd name="T6" fmla="*/ 4 w 277"/>
                <a:gd name="T7" fmla="*/ 9 h 1664"/>
                <a:gd name="T8" fmla="*/ 1 w 277"/>
                <a:gd name="T9" fmla="*/ 12 h 1664"/>
                <a:gd name="T10" fmla="*/ 4 w 277"/>
                <a:gd name="T11" fmla="*/ 14 h 1664"/>
                <a:gd name="T12" fmla="*/ 1 w 277"/>
                <a:gd name="T13" fmla="*/ 16 h 1664"/>
                <a:gd name="T14" fmla="*/ 4 w 277"/>
                <a:gd name="T15" fmla="*/ 18 h 1664"/>
                <a:gd name="T16" fmla="*/ 1 w 277"/>
                <a:gd name="T17" fmla="*/ 22 h 1664"/>
                <a:gd name="T18" fmla="*/ 4 w 277"/>
                <a:gd name="T19" fmla="*/ 24 h 1664"/>
                <a:gd name="T20" fmla="*/ 2 w 277"/>
                <a:gd name="T21" fmla="*/ 2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510633" y="4246441"/>
              <a:ext cx="128612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  <a:cs typeface="Arial" charset="0"/>
                </a:rPr>
                <a:t>main thread  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366459" y="4932241"/>
              <a:ext cx="24897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 err="1">
                  <a:latin typeface="Arial" charset="0"/>
                  <a:cs typeface="Arial" charset="0"/>
                </a:rPr>
                <a:t>pthread_create</a:t>
              </a:r>
              <a:r>
                <a:rPr lang="en-US" sz="1400" b="1" dirty="0">
                  <a:latin typeface="Arial" charset="0"/>
                  <a:cs typeface="Arial" charset="0"/>
                </a:rPr>
                <a:t>(foo, </a:t>
              </a:r>
              <a:r>
                <a:rPr lang="en-US" sz="1400" b="1" dirty="0" err="1">
                  <a:latin typeface="Arial" charset="0"/>
                  <a:cs typeface="Arial" charset="0"/>
                </a:rPr>
                <a:t>args</a:t>
              </a:r>
              <a:r>
                <a:rPr lang="en-US" sz="1400" b="1" dirty="0">
                  <a:latin typeface="Arial" charset="0"/>
                  <a:cs typeface="Arial" charset="0"/>
                </a:rPr>
                <a:t>)   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442674" y="5953004"/>
              <a:ext cx="22664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(b) After thread creation    </a:t>
              </a:r>
            </a:p>
          </p:txBody>
        </p:sp>
        <p:sp>
          <p:nvSpPr>
            <p:cNvPr id="19" name="Freeform 13"/>
            <p:cNvSpPr>
              <a:spLocks noChangeAspect="1"/>
            </p:cNvSpPr>
            <p:nvPr/>
          </p:nvSpPr>
          <p:spPr bwMode="auto">
            <a:xfrm>
              <a:off x="8043498" y="5133854"/>
              <a:ext cx="155605" cy="933450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3 h 1664"/>
                <a:gd name="T4" fmla="*/ 0 w 277"/>
                <a:gd name="T5" fmla="*/ 6 h 1664"/>
                <a:gd name="T6" fmla="*/ 4 w 277"/>
                <a:gd name="T7" fmla="*/ 9 h 1664"/>
                <a:gd name="T8" fmla="*/ 1 w 277"/>
                <a:gd name="T9" fmla="*/ 12 h 1664"/>
                <a:gd name="T10" fmla="*/ 4 w 277"/>
                <a:gd name="T11" fmla="*/ 14 h 1664"/>
                <a:gd name="T12" fmla="*/ 1 w 277"/>
                <a:gd name="T13" fmla="*/ 16 h 1664"/>
                <a:gd name="T14" fmla="*/ 4 w 277"/>
                <a:gd name="T15" fmla="*/ 18 h 1664"/>
                <a:gd name="T16" fmla="*/ 1 w 277"/>
                <a:gd name="T17" fmla="*/ 22 h 1664"/>
                <a:gd name="T18" fmla="*/ 4 w 277"/>
                <a:gd name="T19" fmla="*/ 24 h 1664"/>
                <a:gd name="T20" fmla="*/ 2 w 277"/>
                <a:gd name="T21" fmla="*/ 2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7951405" y="4714754"/>
              <a:ext cx="114798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latin typeface="Arial" charset="0"/>
                  <a:cs typeface="Arial" charset="0"/>
                </a:rPr>
                <a:t>foo thread  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510633" y="4246441"/>
              <a:ext cx="4588755" cy="2387325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10633" y="1802841"/>
            <a:ext cx="4588755" cy="2387325"/>
            <a:chOff x="4510633" y="1802841"/>
            <a:chExt cx="4588755" cy="2387325"/>
          </a:xfrm>
        </p:grpSpPr>
        <p:sp>
          <p:nvSpPr>
            <p:cNvPr id="5125" name="Freeform 5"/>
            <p:cNvSpPr>
              <a:spLocks noChangeAspect="1"/>
            </p:cNvSpPr>
            <p:nvPr/>
          </p:nvSpPr>
          <p:spPr bwMode="auto">
            <a:xfrm>
              <a:off x="5164904" y="2340267"/>
              <a:ext cx="155605" cy="933450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3 h 1664"/>
                <a:gd name="T4" fmla="*/ 0 w 277"/>
                <a:gd name="T5" fmla="*/ 6 h 1664"/>
                <a:gd name="T6" fmla="*/ 4 w 277"/>
                <a:gd name="T7" fmla="*/ 9 h 1664"/>
                <a:gd name="T8" fmla="*/ 1 w 277"/>
                <a:gd name="T9" fmla="*/ 12 h 1664"/>
                <a:gd name="T10" fmla="*/ 4 w 277"/>
                <a:gd name="T11" fmla="*/ 14 h 1664"/>
                <a:gd name="T12" fmla="*/ 1 w 277"/>
                <a:gd name="T13" fmla="*/ 16 h 1664"/>
                <a:gd name="T14" fmla="*/ 4 w 277"/>
                <a:gd name="T15" fmla="*/ 18 h 1664"/>
                <a:gd name="T16" fmla="*/ 1 w 277"/>
                <a:gd name="T17" fmla="*/ 22 h 1664"/>
                <a:gd name="T18" fmla="*/ 4 w 277"/>
                <a:gd name="T19" fmla="*/ 24 h 1664"/>
                <a:gd name="T20" fmla="*/ 2 w 277"/>
                <a:gd name="T21" fmla="*/ 2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4525019" y="1970380"/>
              <a:ext cx="12022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>
                  <a:latin typeface="Arial" charset="0"/>
                </a:rPr>
                <a:t>m</a:t>
              </a:r>
              <a:r>
                <a:rPr lang="en-US" sz="1400" b="1" dirty="0">
                  <a:latin typeface="Arial" charset="0"/>
                  <a:cs typeface="Arial" charset="0"/>
                </a:rPr>
                <a:t>ain thread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5382433" y="2656180"/>
              <a:ext cx="24897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dirty="0" err="1">
                  <a:latin typeface="Arial" charset="0"/>
                  <a:cs typeface="Arial" charset="0"/>
                </a:rPr>
                <a:t>pthread_create</a:t>
              </a:r>
              <a:r>
                <a:rPr lang="en-US" sz="1400" b="1" dirty="0">
                  <a:latin typeface="Arial" charset="0"/>
                  <a:cs typeface="Arial" charset="0"/>
                </a:rPr>
                <a:t>(foo, </a:t>
              </a:r>
              <a:r>
                <a:rPr lang="en-US" sz="1400" b="1" dirty="0" err="1">
                  <a:latin typeface="Arial" charset="0"/>
                  <a:cs typeface="Arial" charset="0"/>
                </a:rPr>
                <a:t>args</a:t>
              </a:r>
              <a:r>
                <a:rPr lang="en-US" sz="1400" b="1" dirty="0">
                  <a:latin typeface="Arial" charset="0"/>
                  <a:cs typeface="Arial" charset="0"/>
                </a:rPr>
                <a:t>)   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914031" y="3486442"/>
              <a:ext cx="243886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(a) Before thread creation 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10633" y="1802841"/>
              <a:ext cx="4588755" cy="2387325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43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298534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35483" y="3326526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174924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			       0                                                  x  0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298139" y="5894871"/>
            <a:ext cx="786683" cy="963129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5986" y="3525550"/>
            <a:ext cx="1370337" cy="2476469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4550228" y="3459209"/>
            <a:ext cx="1202981" cy="995115"/>
          </a:xfrm>
          <a:custGeom>
            <a:avLst/>
            <a:gdLst>
              <a:gd name="connsiteX0" fmla="*/ 1202981 w 1202981"/>
              <a:gd name="connsiteY0" fmla="*/ 0 h 995115"/>
              <a:gd name="connsiteX1" fmla="*/ 624816 w 1202981"/>
              <a:gd name="connsiteY1" fmla="*/ 199023 h 995115"/>
              <a:gd name="connsiteX2" fmla="*/ 8740 w 1202981"/>
              <a:gd name="connsiteY2" fmla="*/ 701319 h 995115"/>
              <a:gd name="connsiteX3" fmla="*/ 245692 w 1202981"/>
              <a:gd name="connsiteY3" fmla="*/ 995115 h 99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981" h="995115">
                <a:moveTo>
                  <a:pt x="1202981" y="0"/>
                </a:moveTo>
                <a:cubicBezTo>
                  <a:pt x="1013418" y="41068"/>
                  <a:pt x="823856" y="82137"/>
                  <a:pt x="624816" y="199023"/>
                </a:cubicBezTo>
                <a:cubicBezTo>
                  <a:pt x="425776" y="315909"/>
                  <a:pt x="71927" y="568637"/>
                  <a:pt x="8740" y="701319"/>
                </a:cubicBezTo>
                <a:cubicBezTo>
                  <a:pt x="-54447" y="834001"/>
                  <a:pt x="245692" y="995115"/>
                  <a:pt x="245692" y="995115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298534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43255" y="4326380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317096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			       0                                                  x  0  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707199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990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298534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43255" y="4695983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317096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			       0 1                                               x  0  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707199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55247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321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298534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43255" y="503715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317096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			       </a:t>
            </a:r>
            <a:r>
              <a:rPr lang="en-US"/>
              <a:t>0 1                                               </a:t>
            </a:r>
            <a:r>
              <a:rPr lang="en-US" dirty="0"/>
              <a:t>x  0  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707199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55247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98441" y="5045751"/>
            <a:ext cx="1235992" cy="7676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switch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796161" y="3383391"/>
            <a:ext cx="1502280" cy="2046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34433" y="5269370"/>
            <a:ext cx="2123996" cy="189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6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3364437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43255" y="503715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317096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			       </a:t>
            </a:r>
            <a:r>
              <a:rPr lang="en-US"/>
              <a:t>0 1                                               </a:t>
            </a:r>
            <a:r>
              <a:rPr lang="en-US" dirty="0"/>
              <a:t>x  0  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707199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55247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8249" y="5925843"/>
            <a:ext cx="786683" cy="963129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151591" y="3832514"/>
            <a:ext cx="241690" cy="2093329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90300" y="3525550"/>
            <a:ext cx="1202981" cy="995115"/>
          </a:xfrm>
          <a:custGeom>
            <a:avLst/>
            <a:gdLst>
              <a:gd name="connsiteX0" fmla="*/ 1202981 w 1202981"/>
              <a:gd name="connsiteY0" fmla="*/ 0 h 995115"/>
              <a:gd name="connsiteX1" fmla="*/ 624816 w 1202981"/>
              <a:gd name="connsiteY1" fmla="*/ 199023 h 995115"/>
              <a:gd name="connsiteX2" fmla="*/ 8740 w 1202981"/>
              <a:gd name="connsiteY2" fmla="*/ 701319 h 995115"/>
              <a:gd name="connsiteX3" fmla="*/ 245692 w 1202981"/>
              <a:gd name="connsiteY3" fmla="*/ 995115 h 99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981" h="995115">
                <a:moveTo>
                  <a:pt x="1202981" y="0"/>
                </a:moveTo>
                <a:cubicBezTo>
                  <a:pt x="1013418" y="41068"/>
                  <a:pt x="823856" y="82137"/>
                  <a:pt x="624816" y="199023"/>
                </a:cubicBezTo>
                <a:cubicBezTo>
                  <a:pt x="425776" y="315909"/>
                  <a:pt x="71927" y="568637"/>
                  <a:pt x="8740" y="701319"/>
                </a:cubicBezTo>
                <a:cubicBezTo>
                  <a:pt x="-54447" y="834001"/>
                  <a:pt x="245692" y="995115"/>
                  <a:pt x="245692" y="995115"/>
                </a:cubicBezTo>
              </a:path>
            </a:pathLst>
          </a:custGeom>
          <a:ln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4340597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43255" y="503715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317096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  1			       0 1                                               x  0  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707199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55247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213948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439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Lock() using machine </a:t>
            </a:r>
            <a:r>
              <a:rPr lang="en-US" dirty="0"/>
              <a:t>instructions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Lock()</a:t>
            </a:r>
            <a:br>
              <a:rPr lang="en-US" dirty="0"/>
            </a:br>
            <a:r>
              <a:rPr lang="en-US" dirty="0"/>
              <a:t>START	LD	R1,mem_lock</a:t>
            </a:r>
            <a:br>
              <a:rPr lang="en-US" dirty="0"/>
            </a:br>
            <a:r>
              <a:rPr lang="en-US" dirty="0"/>
              <a:t>	BZ	SET</a:t>
            </a:r>
            <a:br>
              <a:rPr lang="en-US" dirty="0"/>
            </a:br>
            <a:r>
              <a:rPr lang="en-US" dirty="0"/>
              <a:t>	JSR	</a:t>
            </a:r>
            <a:r>
              <a:rPr lang="en-US" dirty="0" err="1"/>
              <a:t>block_thread</a:t>
            </a:r>
            <a:br>
              <a:rPr lang="en-US" dirty="0"/>
            </a:br>
            <a:r>
              <a:rPr lang="en-US" dirty="0"/>
              <a:t>	B	START</a:t>
            </a:r>
            <a:br>
              <a:rPr lang="en-US" dirty="0"/>
            </a:br>
            <a:r>
              <a:rPr lang="en-US" dirty="0"/>
              <a:t>SET	ADDI	R1,#1</a:t>
            </a:r>
            <a:br>
              <a:rPr lang="en-US" dirty="0"/>
            </a:br>
            <a:r>
              <a:rPr lang="en-US" dirty="0"/>
              <a:t>	ST	R1,mem_lock</a:t>
            </a:r>
            <a:br>
              <a:rPr lang="en-US" dirty="0"/>
            </a:br>
            <a:r>
              <a:rPr lang="en-US" dirty="0"/>
              <a:t>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151" y="4681769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43255" y="5037155"/>
            <a:ext cx="403412" cy="312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9898" y="6002019"/>
            <a:ext cx="7317096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			</a:t>
            </a:r>
            <a:r>
              <a:rPr lang="en-US" dirty="0" err="1"/>
              <a:t>mem_lock</a:t>
            </a:r>
            <a:r>
              <a:rPr lang="en-US" dirty="0"/>
              <a:t>			R1</a:t>
            </a:r>
          </a:p>
          <a:p>
            <a:r>
              <a:rPr lang="en-US" dirty="0"/>
              <a:t>x  0  1			       0 1  1                                           x  0  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971506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36323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707199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55247" y="6407408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213948" y="6425599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55037" y="6417653"/>
            <a:ext cx="180085" cy="123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Sad-Trombone-A1-www.fesliyanstudios.co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15718" y="6088081"/>
            <a:ext cx="442532" cy="442532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066107" y="5925843"/>
            <a:ext cx="786683" cy="963129"/>
          </a:xfrm>
          <a:prstGeom prst="ellipse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9495" y="5769535"/>
            <a:ext cx="604068" cy="318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59508" y="5769535"/>
            <a:ext cx="695739" cy="318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happened?!?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81503" y="1838593"/>
            <a:ext cx="7076747" cy="5019407"/>
          </a:xfrm>
          <a:ln>
            <a:noFill/>
            <a:headEnd type="none"/>
            <a:tailEnd type="arrow"/>
          </a:ln>
        </p:spPr>
        <p:txBody>
          <a:bodyPr>
            <a:normAutofit lnSpcReduction="10000"/>
          </a:bodyPr>
          <a:lstStyle/>
          <a:p>
            <a:r>
              <a:rPr lang="en-US" dirty="0"/>
              <a:t>We weren't in a critical section (We're implementing the lock for a critical section </a:t>
            </a:r>
            <a:r>
              <a:rPr lang="mr-IN" dirty="0"/>
              <a:t>–</a:t>
            </a:r>
            <a:r>
              <a:rPr lang="en-US" dirty="0"/>
              <a:t> how could we be in one??)</a:t>
            </a:r>
          </a:p>
          <a:p>
            <a:r>
              <a:rPr lang="en-US" dirty="0"/>
              <a:t>Interrupts *can* happen between instructions</a:t>
            </a:r>
          </a:p>
          <a:p>
            <a:pPr marL="0" indent="0">
              <a:buNone/>
            </a:pPr>
            <a:r>
              <a:rPr lang="en-US" dirty="0"/>
              <a:t>Lock():</a:t>
            </a:r>
            <a:br>
              <a:rPr lang="en-US" dirty="0"/>
            </a:br>
            <a:r>
              <a:rPr lang="en-US" dirty="0"/>
              <a:t>	while (</a:t>
            </a:r>
            <a:r>
              <a:rPr lang="en-US" dirty="0" err="1"/>
              <a:t>mem_lock</a:t>
            </a:r>
            <a:r>
              <a:rPr lang="en-US" dirty="0"/>
              <a:t> != 0)</a:t>
            </a:r>
            <a:br>
              <a:rPr lang="en-US" dirty="0"/>
            </a:br>
            <a:r>
              <a:rPr lang="en-US" dirty="0"/>
              <a:t>		block the thread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mem_lock</a:t>
            </a:r>
            <a:r>
              <a:rPr lang="en-US" dirty="0"/>
              <a:t> = 1;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Unlock():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mem_lock</a:t>
            </a:r>
            <a:r>
              <a:rPr lang="en-US" dirty="0"/>
              <a:t> = 0</a:t>
            </a:r>
          </a:p>
          <a:p>
            <a:r>
              <a:rPr lang="en-US" dirty="0">
                <a:solidFill>
                  <a:srgbClr val="FF2929"/>
                </a:solidFill>
              </a:rPr>
              <a:t>We need the test and assignment to be indivisible!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5762686" y="4023287"/>
            <a:ext cx="2852908" cy="2411784"/>
          </a:xfrm>
          <a:custGeom>
            <a:avLst/>
            <a:gdLst>
              <a:gd name="connsiteX0" fmla="*/ 0 w 2066602"/>
              <a:gd name="connsiteY0" fmla="*/ 2455690 h 2455690"/>
              <a:gd name="connsiteX1" fmla="*/ 1469106 w 2066602"/>
              <a:gd name="connsiteY1" fmla="*/ 2076599 h 2455690"/>
              <a:gd name="connsiteX2" fmla="*/ 2066226 w 2066602"/>
              <a:gd name="connsiteY2" fmla="*/ 512847 h 2455690"/>
              <a:gd name="connsiteX3" fmla="*/ 1544931 w 2066602"/>
              <a:gd name="connsiteY3" fmla="*/ 20028 h 2455690"/>
              <a:gd name="connsiteX4" fmla="*/ 710858 w 2066602"/>
              <a:gd name="connsiteY4" fmla="*/ 95846 h 2455690"/>
              <a:gd name="connsiteX0" fmla="*/ 2852908 w 2937770"/>
              <a:gd name="connsiteY0" fmla="*/ 2417781 h 2417781"/>
              <a:gd name="connsiteX1" fmla="*/ 758248 w 2937770"/>
              <a:gd name="connsiteY1" fmla="*/ 2076599 h 2417781"/>
              <a:gd name="connsiteX2" fmla="*/ 1355368 w 2937770"/>
              <a:gd name="connsiteY2" fmla="*/ 512847 h 2417781"/>
              <a:gd name="connsiteX3" fmla="*/ 834073 w 2937770"/>
              <a:gd name="connsiteY3" fmla="*/ 20028 h 2417781"/>
              <a:gd name="connsiteX4" fmla="*/ 0 w 2937770"/>
              <a:gd name="connsiteY4" fmla="*/ 95846 h 2417781"/>
              <a:gd name="connsiteX0" fmla="*/ 2852908 w 3010032"/>
              <a:gd name="connsiteY0" fmla="*/ 2417781 h 2417781"/>
              <a:gd name="connsiteX1" fmla="*/ 2056748 w 3010032"/>
              <a:gd name="connsiteY1" fmla="*/ 1308939 h 2417781"/>
              <a:gd name="connsiteX2" fmla="*/ 1355368 w 3010032"/>
              <a:gd name="connsiteY2" fmla="*/ 512847 h 2417781"/>
              <a:gd name="connsiteX3" fmla="*/ 834073 w 3010032"/>
              <a:gd name="connsiteY3" fmla="*/ 20028 h 2417781"/>
              <a:gd name="connsiteX4" fmla="*/ 0 w 3010032"/>
              <a:gd name="connsiteY4" fmla="*/ 95846 h 2417781"/>
              <a:gd name="connsiteX0" fmla="*/ 2852908 w 3067583"/>
              <a:gd name="connsiteY0" fmla="*/ 2417781 h 2417781"/>
              <a:gd name="connsiteX1" fmla="*/ 2473785 w 3067583"/>
              <a:gd name="connsiteY1" fmla="*/ 1593258 h 2417781"/>
              <a:gd name="connsiteX2" fmla="*/ 1355368 w 3067583"/>
              <a:gd name="connsiteY2" fmla="*/ 512847 h 2417781"/>
              <a:gd name="connsiteX3" fmla="*/ 834073 w 3067583"/>
              <a:gd name="connsiteY3" fmla="*/ 20028 h 2417781"/>
              <a:gd name="connsiteX4" fmla="*/ 0 w 3067583"/>
              <a:gd name="connsiteY4" fmla="*/ 95846 h 2417781"/>
              <a:gd name="connsiteX0" fmla="*/ 2852908 w 2852908"/>
              <a:gd name="connsiteY0" fmla="*/ 2417781 h 2417781"/>
              <a:gd name="connsiteX1" fmla="*/ 2473785 w 2852908"/>
              <a:gd name="connsiteY1" fmla="*/ 1593258 h 2417781"/>
              <a:gd name="connsiteX2" fmla="*/ 1355368 w 2852908"/>
              <a:gd name="connsiteY2" fmla="*/ 512847 h 2417781"/>
              <a:gd name="connsiteX3" fmla="*/ 834073 w 2852908"/>
              <a:gd name="connsiteY3" fmla="*/ 20028 h 2417781"/>
              <a:gd name="connsiteX4" fmla="*/ 0 w 2852908"/>
              <a:gd name="connsiteY4" fmla="*/ 95846 h 2417781"/>
              <a:gd name="connsiteX0" fmla="*/ 2852908 w 2852908"/>
              <a:gd name="connsiteY0" fmla="*/ 2411784 h 2411784"/>
              <a:gd name="connsiteX1" fmla="*/ 2473785 w 2852908"/>
              <a:gd name="connsiteY1" fmla="*/ 1587261 h 2411784"/>
              <a:gd name="connsiteX2" fmla="*/ 1421715 w 2852908"/>
              <a:gd name="connsiteY2" fmla="*/ 412077 h 2411784"/>
              <a:gd name="connsiteX3" fmla="*/ 834073 w 2852908"/>
              <a:gd name="connsiteY3" fmla="*/ 14031 h 2411784"/>
              <a:gd name="connsiteX4" fmla="*/ 0 w 2852908"/>
              <a:gd name="connsiteY4" fmla="*/ 89849 h 241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08" h="2411784">
                <a:moveTo>
                  <a:pt x="2852908" y="2411784"/>
                </a:moveTo>
                <a:cubicBezTo>
                  <a:pt x="2789720" y="1995573"/>
                  <a:pt x="2712317" y="1920546"/>
                  <a:pt x="2473785" y="1587261"/>
                </a:cubicBezTo>
                <a:cubicBezTo>
                  <a:pt x="2235253" y="1253977"/>
                  <a:pt x="1695000" y="674282"/>
                  <a:pt x="1421715" y="412077"/>
                </a:cubicBezTo>
                <a:cubicBezTo>
                  <a:pt x="1148430" y="149872"/>
                  <a:pt x="1071025" y="67736"/>
                  <a:pt x="834073" y="14031"/>
                </a:cubicBezTo>
                <a:cubicBezTo>
                  <a:pt x="597121" y="-39674"/>
                  <a:pt x="140592" y="77213"/>
                  <a:pt x="0" y="89849"/>
                </a:cubicBezTo>
              </a:path>
            </a:pathLst>
          </a:custGeom>
          <a:ln>
            <a:solidFill>
              <a:srgbClr val="FF2929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776963" y="4872112"/>
            <a:ext cx="3819676" cy="1544006"/>
          </a:xfrm>
          <a:custGeom>
            <a:avLst/>
            <a:gdLst>
              <a:gd name="connsiteX0" fmla="*/ 255909 w 1357957"/>
              <a:gd name="connsiteY0" fmla="*/ 1598349 h 1598349"/>
              <a:gd name="connsiteX1" fmla="*/ 1289022 w 1357957"/>
              <a:gd name="connsiteY1" fmla="*/ 1010757 h 1598349"/>
              <a:gd name="connsiteX2" fmla="*/ 1184763 w 1357957"/>
              <a:gd name="connsiteY2" fmla="*/ 404211 h 1598349"/>
              <a:gd name="connsiteX3" fmla="*/ 559208 w 1357957"/>
              <a:gd name="connsiteY3" fmla="*/ 25120 h 1598349"/>
              <a:gd name="connsiteX4" fmla="*/ 0 w 1357957"/>
              <a:gd name="connsiteY4" fmla="*/ 34597 h 1598349"/>
              <a:gd name="connsiteX0" fmla="*/ 3819676 w 3870647"/>
              <a:gd name="connsiteY0" fmla="*/ 1550963 h 1550963"/>
              <a:gd name="connsiteX1" fmla="*/ 1289022 w 3870647"/>
              <a:gd name="connsiteY1" fmla="*/ 1010757 h 1550963"/>
              <a:gd name="connsiteX2" fmla="*/ 1184763 w 3870647"/>
              <a:gd name="connsiteY2" fmla="*/ 404211 h 1550963"/>
              <a:gd name="connsiteX3" fmla="*/ 559208 w 3870647"/>
              <a:gd name="connsiteY3" fmla="*/ 25120 h 1550963"/>
              <a:gd name="connsiteX4" fmla="*/ 0 w 3870647"/>
              <a:gd name="connsiteY4" fmla="*/ 34597 h 1550963"/>
              <a:gd name="connsiteX0" fmla="*/ 3819676 w 3819676"/>
              <a:gd name="connsiteY0" fmla="*/ 1550963 h 1550963"/>
              <a:gd name="connsiteX1" fmla="*/ 1289022 w 3819676"/>
              <a:gd name="connsiteY1" fmla="*/ 1010757 h 1550963"/>
              <a:gd name="connsiteX2" fmla="*/ 1184763 w 3819676"/>
              <a:gd name="connsiteY2" fmla="*/ 404211 h 1550963"/>
              <a:gd name="connsiteX3" fmla="*/ 559208 w 3819676"/>
              <a:gd name="connsiteY3" fmla="*/ 25120 h 1550963"/>
              <a:gd name="connsiteX4" fmla="*/ 0 w 3819676"/>
              <a:gd name="connsiteY4" fmla="*/ 34597 h 1550963"/>
              <a:gd name="connsiteX0" fmla="*/ 3819676 w 3819676"/>
              <a:gd name="connsiteY0" fmla="*/ 1550963 h 1550963"/>
              <a:gd name="connsiteX1" fmla="*/ 1952489 w 3819676"/>
              <a:gd name="connsiteY1" fmla="*/ 631666 h 1550963"/>
              <a:gd name="connsiteX2" fmla="*/ 1184763 w 3819676"/>
              <a:gd name="connsiteY2" fmla="*/ 404211 h 1550963"/>
              <a:gd name="connsiteX3" fmla="*/ 559208 w 3819676"/>
              <a:gd name="connsiteY3" fmla="*/ 25120 h 1550963"/>
              <a:gd name="connsiteX4" fmla="*/ 0 w 3819676"/>
              <a:gd name="connsiteY4" fmla="*/ 34597 h 1550963"/>
              <a:gd name="connsiteX0" fmla="*/ 3819676 w 3819676"/>
              <a:gd name="connsiteY0" fmla="*/ 1544006 h 1544006"/>
              <a:gd name="connsiteX1" fmla="*/ 1952489 w 3819676"/>
              <a:gd name="connsiteY1" fmla="*/ 624709 h 1544006"/>
              <a:gd name="connsiteX2" fmla="*/ 1203719 w 3819676"/>
              <a:gd name="connsiteY2" fmla="*/ 302481 h 1544006"/>
              <a:gd name="connsiteX3" fmla="*/ 559208 w 3819676"/>
              <a:gd name="connsiteY3" fmla="*/ 18163 h 1544006"/>
              <a:gd name="connsiteX4" fmla="*/ 0 w 3819676"/>
              <a:gd name="connsiteY4" fmla="*/ 27640 h 15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9676" h="1544006">
                <a:moveTo>
                  <a:pt x="3819676" y="1544006"/>
                </a:moveTo>
                <a:cubicBezTo>
                  <a:pt x="3320496" y="1065403"/>
                  <a:pt x="2388482" y="831630"/>
                  <a:pt x="1952489" y="624709"/>
                </a:cubicBezTo>
                <a:cubicBezTo>
                  <a:pt x="1516496" y="417788"/>
                  <a:pt x="1435933" y="403572"/>
                  <a:pt x="1203719" y="302481"/>
                </a:cubicBezTo>
                <a:cubicBezTo>
                  <a:pt x="971505" y="201390"/>
                  <a:pt x="759828" y="63970"/>
                  <a:pt x="559208" y="18163"/>
                </a:cubicBezTo>
                <a:cubicBezTo>
                  <a:pt x="358588" y="-27644"/>
                  <a:pt x="0" y="27640"/>
                  <a:pt x="0" y="27640"/>
                </a:cubicBezTo>
              </a:path>
            </a:pathLst>
          </a:custGeom>
          <a:ln>
            <a:solidFill>
              <a:srgbClr val="FF2929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802296"/>
            <a:ext cx="7076747" cy="48502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an atomic Read-Modify-Write instruction</a:t>
            </a:r>
          </a:p>
          <a:p>
            <a:r>
              <a:rPr lang="en-US" dirty="0"/>
              <a:t>TEST-AND-SET &lt;memory-location&gt;</a:t>
            </a:r>
            <a:br>
              <a:rPr lang="en-US" dirty="0"/>
            </a:br>
            <a:r>
              <a:rPr lang="en-US" dirty="0"/>
              <a:t>	load current value in &lt;memory-location&gt;</a:t>
            </a:r>
            <a:br>
              <a:rPr lang="en-US" dirty="0"/>
            </a:br>
            <a:r>
              <a:rPr lang="en-US" dirty="0"/>
              <a:t>	store 1 in &lt;memory-location&gt;</a:t>
            </a:r>
          </a:p>
          <a:p>
            <a:r>
              <a:rPr lang="en-US" dirty="0"/>
              <a:t>Atomically:</a:t>
            </a:r>
          </a:p>
          <a:p>
            <a:pPr lvl="1"/>
            <a:r>
              <a:rPr lang="en-US" dirty="0"/>
              <a:t>Test L and set it to 1</a:t>
            </a:r>
          </a:p>
          <a:p>
            <a:pPr lvl="1"/>
            <a:r>
              <a:rPr lang="en-US" dirty="0"/>
              <a:t>If L tested originally as 0, we've claimed the lock</a:t>
            </a:r>
          </a:p>
          <a:p>
            <a:pPr lvl="1"/>
            <a:r>
              <a:rPr lang="en-US" dirty="0"/>
              <a:t>If L tested as 1, we need to try again</a:t>
            </a:r>
          </a:p>
          <a:p>
            <a:r>
              <a:rPr lang="en-US" dirty="0"/>
              <a:t>Work-</a:t>
            </a:r>
            <a:r>
              <a:rPr lang="en-US" dirty="0" err="1"/>
              <a:t>alikes</a:t>
            </a:r>
            <a:endParaRPr lang="en-US" dirty="0"/>
          </a:p>
          <a:p>
            <a:pPr lvl="1"/>
            <a:r>
              <a:rPr lang="en-US" dirty="0"/>
              <a:t>Compare-and-swap (IBM 370)</a:t>
            </a:r>
          </a:p>
          <a:p>
            <a:pPr lvl="1"/>
            <a:r>
              <a:rPr lang="en-US" dirty="0"/>
              <a:t>Fetch-and-add (Intel x86)</a:t>
            </a:r>
          </a:p>
          <a:p>
            <a:pPr lvl="1"/>
            <a:r>
              <a:rPr lang="en-US" dirty="0"/>
              <a:t>Load-linked/store-conditional (MIPS, ARM, …)</a:t>
            </a:r>
          </a:p>
        </p:txBody>
      </p:sp>
    </p:spTree>
    <p:extLst>
      <p:ext uri="{BB962C8B-B14F-4D97-AF65-F5344CB8AC3E}">
        <p14:creationId xmlns:p14="http://schemas.microsoft.com/office/powerpoint/2010/main" val="14857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implementation of mutex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Lock():</a:t>
            </a:r>
            <a:br>
              <a:rPr lang="en-US" dirty="0"/>
            </a:br>
            <a:r>
              <a:rPr lang="en-US" dirty="0"/>
              <a:t>	while (</a:t>
            </a:r>
            <a:r>
              <a:rPr lang="en-US" dirty="0" err="1"/>
              <a:t>test_and_set</a:t>
            </a:r>
            <a:r>
              <a:rPr lang="en-US" dirty="0"/>
              <a:t> (&amp;</a:t>
            </a:r>
            <a:r>
              <a:rPr lang="en-US" dirty="0" err="1"/>
              <a:t>mem_lock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		block the thread</a:t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Unlock():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mem_lock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9918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Sample program – thread create/join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1247" y="2044795"/>
            <a:ext cx="4079893" cy="44468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 err="1">
                <a:latin typeface="Times New Roman" charset="0"/>
              </a:rPr>
              <a:t>int</a:t>
            </a:r>
            <a:r>
              <a:rPr lang="en-US" sz="1800" b="1" dirty="0">
                <a:latin typeface="Times New Roman" charset="0"/>
              </a:rPr>
              <a:t> foo(</a:t>
            </a:r>
            <a:r>
              <a:rPr lang="en-US" sz="1800" b="1" dirty="0" err="1">
                <a:latin typeface="Times New Roman" charset="0"/>
              </a:rPr>
              <a:t>int</a:t>
            </a:r>
            <a:r>
              <a:rPr lang="en-US" sz="1800" b="1" dirty="0">
                <a:latin typeface="Times New Roman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{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.....       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 err="1">
                <a:latin typeface="Times New Roman" charset="0"/>
              </a:rPr>
              <a:t>int</a:t>
            </a:r>
            <a:r>
              <a:rPr lang="en-US" sz="1800" b="1" dirty="0">
                <a:latin typeface="Times New Roman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{ 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</a:t>
            </a:r>
            <a:r>
              <a:rPr lang="en-US" sz="1800" b="1" dirty="0" err="1">
                <a:latin typeface="Times New Roman" charset="0"/>
              </a:rPr>
              <a:t>int</a:t>
            </a:r>
            <a:r>
              <a:rPr lang="en-US" sz="1800" b="1" dirty="0">
                <a:latin typeface="Times New Roman" charset="0"/>
              </a:rPr>
              <a:t> f;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</a:t>
            </a:r>
            <a:r>
              <a:rPr lang="en-US" sz="1800" b="1" dirty="0" err="1">
                <a:latin typeface="Times New Roman" charset="0"/>
              </a:rPr>
              <a:t>pthread_type</a:t>
            </a:r>
            <a:r>
              <a:rPr lang="en-US" sz="1800" b="1" dirty="0">
                <a:latin typeface="Times New Roman" charset="0"/>
              </a:rPr>
              <a:t> </a:t>
            </a:r>
            <a:r>
              <a:rPr lang="en-US" sz="1800" b="1" dirty="0" err="1">
                <a:latin typeface="Times New Roman" charset="0"/>
              </a:rPr>
              <a:t>child_tid</a:t>
            </a:r>
            <a:r>
              <a:rPr lang="en-US" sz="1800" b="1" dirty="0">
                <a:latin typeface="Times New Roman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.....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</a:t>
            </a:r>
            <a:r>
              <a:rPr lang="en-US" sz="1800" b="1" dirty="0" err="1">
                <a:latin typeface="Times New Roman" charset="0"/>
              </a:rPr>
              <a:t>child_tid</a:t>
            </a:r>
            <a:r>
              <a:rPr lang="en-US" sz="1800" b="1" dirty="0">
                <a:latin typeface="Times New Roman" charset="0"/>
              </a:rPr>
              <a:t> = </a:t>
            </a:r>
            <a:r>
              <a:rPr lang="en-US" sz="1800" b="1" dirty="0" err="1">
                <a:latin typeface="Times New Roman" charset="0"/>
              </a:rPr>
              <a:t>pthread_create</a:t>
            </a:r>
            <a:r>
              <a:rPr lang="en-US" sz="1800" b="1" dirty="0">
                <a:latin typeface="Times New Roman" charset="0"/>
              </a:rPr>
              <a:t> (foo, &amp;f);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.....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        </a:t>
            </a:r>
            <a:r>
              <a:rPr lang="en-US" sz="1800" b="1" dirty="0" err="1">
                <a:latin typeface="Times New Roman" charset="0"/>
              </a:rPr>
              <a:t>pthread_join</a:t>
            </a:r>
            <a:r>
              <a:rPr lang="en-US" sz="1800" b="1" dirty="0">
                <a:latin typeface="Times New Roman" charset="0"/>
              </a:rPr>
              <a:t>(</a:t>
            </a:r>
            <a:r>
              <a:rPr lang="en-US" sz="1800" b="1" dirty="0" err="1">
                <a:latin typeface="Times New Roman" charset="0"/>
              </a:rPr>
              <a:t>child_tid</a:t>
            </a:r>
            <a:r>
              <a:rPr lang="en-US" sz="1800" b="1" dirty="0">
                <a:latin typeface="Times New Roman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Times New Roman" charset="0"/>
              </a:rPr>
              <a:t>}</a:t>
            </a:r>
          </a:p>
        </p:txBody>
      </p:sp>
      <p:sp>
        <p:nvSpPr>
          <p:cNvPr id="5" name="Freeform 9"/>
          <p:cNvSpPr>
            <a:spLocks noChangeAspect="1"/>
          </p:cNvSpPr>
          <p:nvPr/>
        </p:nvSpPr>
        <p:spPr bwMode="auto">
          <a:xfrm>
            <a:off x="5407986" y="2420344"/>
            <a:ext cx="118689" cy="71199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053337" y="214174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</a:rPr>
              <a:t>m</a:t>
            </a:r>
            <a:r>
              <a:rPr lang="en-US" sz="1400" b="1" dirty="0">
                <a:latin typeface="Arial" charset="0"/>
                <a:cs typeface="Arial" charset="0"/>
              </a:rPr>
              <a:t>ain()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330880" y="3132340"/>
            <a:ext cx="2489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pthread_create</a:t>
            </a:r>
            <a:r>
              <a:rPr lang="en-US" sz="1400" b="1" dirty="0">
                <a:latin typeface="Arial" charset="0"/>
                <a:cs typeface="Arial" charset="0"/>
              </a:rPr>
              <a:t>(foo, </a:t>
            </a:r>
            <a:r>
              <a:rPr lang="en-US" sz="1400" b="1" dirty="0" err="1">
                <a:latin typeface="Arial" charset="0"/>
                <a:cs typeface="Arial" charset="0"/>
              </a:rPr>
              <a:t>args</a:t>
            </a:r>
            <a:r>
              <a:rPr lang="en-US" sz="1400" b="1" dirty="0">
                <a:latin typeface="Arial" charset="0"/>
                <a:cs typeface="Arial" charset="0"/>
              </a:rPr>
              <a:t>)  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677879" y="2141740"/>
            <a:ext cx="583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latin typeface="Arial" charset="0"/>
              </a:rPr>
              <a:t>f</a:t>
            </a:r>
            <a:r>
              <a:rPr lang="en-US" sz="1400" b="1" dirty="0">
                <a:latin typeface="Arial" charset="0"/>
                <a:cs typeface="Arial" charset="0"/>
              </a:rPr>
              <a:t>oo()</a:t>
            </a:r>
          </a:p>
        </p:txBody>
      </p:sp>
      <p:sp>
        <p:nvSpPr>
          <p:cNvPr id="12" name="Freeform 9"/>
          <p:cNvSpPr>
            <a:spLocks noChangeAspect="1"/>
          </p:cNvSpPr>
          <p:nvPr/>
        </p:nvSpPr>
        <p:spPr bwMode="auto">
          <a:xfrm>
            <a:off x="5407986" y="3437140"/>
            <a:ext cx="118689" cy="71199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auto">
          <a:xfrm>
            <a:off x="5407986" y="5248146"/>
            <a:ext cx="118689" cy="71199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30880" y="4149136"/>
            <a:ext cx="2258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 err="1">
                <a:latin typeface="Arial" charset="0"/>
                <a:cs typeface="Arial" charset="0"/>
              </a:rPr>
              <a:t>pthread_join</a:t>
            </a:r>
            <a:r>
              <a:rPr lang="en-US" sz="1400" b="1" dirty="0">
                <a:latin typeface="Arial" charset="0"/>
                <a:cs typeface="Arial" charset="0"/>
              </a:rPr>
              <a:t>(</a:t>
            </a:r>
            <a:r>
              <a:rPr lang="en-US" sz="1400" b="1" dirty="0" err="1">
                <a:latin typeface="Arial" charset="0"/>
                <a:cs typeface="Arial" charset="0"/>
              </a:rPr>
              <a:t>child_tid</a:t>
            </a:r>
            <a:r>
              <a:rPr lang="en-US" sz="1400" b="1" dirty="0">
                <a:latin typeface="Arial" charset="0"/>
                <a:cs typeface="Arial" charset="0"/>
              </a:rPr>
              <a:t>)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343" y="4456913"/>
            <a:ext cx="249052" cy="73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wait</a:t>
            </a:r>
          </a:p>
        </p:txBody>
      </p:sp>
      <p:sp>
        <p:nvSpPr>
          <p:cNvPr id="16" name="Freeform 9"/>
          <p:cNvSpPr>
            <a:spLocks noChangeAspect="1"/>
          </p:cNvSpPr>
          <p:nvPr/>
        </p:nvSpPr>
        <p:spPr bwMode="auto">
          <a:xfrm>
            <a:off x="7780611" y="3295856"/>
            <a:ext cx="219596" cy="94950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9"/>
          <p:cNvSpPr>
            <a:spLocks noChangeAspect="1"/>
          </p:cNvSpPr>
          <p:nvPr/>
        </p:nvSpPr>
        <p:spPr bwMode="auto">
          <a:xfrm>
            <a:off x="7790978" y="4245358"/>
            <a:ext cx="219596" cy="949502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3 h 1664"/>
              <a:gd name="T4" fmla="*/ 0 w 277"/>
              <a:gd name="T5" fmla="*/ 6 h 1664"/>
              <a:gd name="T6" fmla="*/ 4 w 277"/>
              <a:gd name="T7" fmla="*/ 9 h 1664"/>
              <a:gd name="T8" fmla="*/ 1 w 277"/>
              <a:gd name="T9" fmla="*/ 12 h 1664"/>
              <a:gd name="T10" fmla="*/ 4 w 277"/>
              <a:gd name="T11" fmla="*/ 14 h 1664"/>
              <a:gd name="T12" fmla="*/ 1 w 277"/>
              <a:gd name="T13" fmla="*/ 16 h 1664"/>
              <a:gd name="T14" fmla="*/ 4 w 277"/>
              <a:gd name="T15" fmla="*/ 18 h 1664"/>
              <a:gd name="T16" fmla="*/ 1 w 277"/>
              <a:gd name="T17" fmla="*/ 22 h 1664"/>
              <a:gd name="T18" fmla="*/ 4 w 277"/>
              <a:gd name="T19" fmla="*/ 24 h 1664"/>
              <a:gd name="T20" fmla="*/ 2 w 277"/>
              <a:gd name="T21" fmla="*/ 2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57038" y="5194860"/>
            <a:ext cx="2133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444858" y="4878134"/>
            <a:ext cx="516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j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0700" y="6168512"/>
            <a:ext cx="3652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Threads within the same process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11140" y="1909317"/>
            <a:ext cx="3632289" cy="425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  <p:bldP spid="12" grpId="0" animBg="1"/>
      <p:bldP spid="13" grpId="0" animBg="1"/>
      <p:bldP spid="14" grpId="0"/>
      <p:bldP spid="2" grpId="0" animBg="1"/>
      <p:bldP spid="16" grpId="0" animBg="1"/>
      <p:bldP spid="17" grpId="0" animBg="1"/>
      <p:bldP spid="21" grpId="0"/>
      <p:bldP spid="2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1298500" y="1781729"/>
            <a:ext cx="7731200" cy="508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900" dirty="0">
                <a:latin typeface="Courier"/>
                <a:cs typeface="Courier"/>
              </a:rPr>
              <a:t>static	int </a:t>
            </a:r>
            <a:r>
              <a:rPr lang="en-US" sz="1900" dirty="0" err="1">
                <a:latin typeface="Courier"/>
                <a:cs typeface="Courier"/>
              </a:rPr>
              <a:t>shared_lock</a:t>
            </a:r>
            <a:r>
              <a:rPr lang="en-US" sz="1900" dirty="0">
                <a:latin typeface="Courier"/>
                <a:cs typeface="Courier"/>
              </a:rPr>
              <a:t> =  0; /* global variable to</a:t>
            </a:r>
          </a:p>
          <a:p>
            <a:r>
              <a:rPr lang="en-US" sz="1900" dirty="0">
                <a:latin typeface="Courier"/>
                <a:cs typeface="Courier"/>
              </a:rPr>
              <a:t>			          both T1 and T2 */</a:t>
            </a:r>
          </a:p>
          <a:p>
            <a:r>
              <a:rPr lang="en-US" sz="1900" dirty="0">
                <a:latin typeface="Courier"/>
                <a:cs typeface="Courier"/>
              </a:rPr>
              <a:t>/* shared procedure for T1 and T2 */</a:t>
            </a:r>
          </a:p>
          <a:p>
            <a:r>
              <a:rPr lang="en-US" sz="1900" dirty="0" err="1">
                <a:latin typeface="Courier"/>
                <a:cs typeface="Courier"/>
              </a:rPr>
              <a:t>int</a:t>
            </a:r>
            <a:r>
              <a:rPr lang="en-US" sz="1900" dirty="0">
                <a:latin typeface="Courier"/>
                <a:cs typeface="Courier"/>
              </a:rPr>
              <a:t> binary-semaphore(</a:t>
            </a:r>
            <a:r>
              <a:rPr lang="en-US" sz="1900" dirty="0" err="1">
                <a:latin typeface="Courier"/>
                <a:cs typeface="Courier"/>
              </a:rPr>
              <a:t>int</a:t>
            </a:r>
            <a:r>
              <a:rPr lang="en-US" sz="1900" dirty="0">
                <a:latin typeface="Courier"/>
                <a:cs typeface="Courier"/>
              </a:rPr>
              <a:t> *L)</a:t>
            </a:r>
          </a:p>
          <a:p>
            <a:r>
              <a:rPr lang="en-US" sz="1900" dirty="0">
                <a:latin typeface="Courier"/>
                <a:cs typeface="Courier"/>
              </a:rPr>
              <a:t>{</a:t>
            </a:r>
          </a:p>
          <a:p>
            <a:r>
              <a:rPr lang="en-US" sz="1900" dirty="0">
                <a:latin typeface="Courier"/>
                <a:cs typeface="Courier"/>
              </a:rPr>
              <a:t>	</a:t>
            </a:r>
            <a:r>
              <a:rPr lang="en-US" sz="1900" dirty="0" err="1">
                <a:latin typeface="Courier"/>
                <a:cs typeface="Courier"/>
              </a:rPr>
              <a:t>int</a:t>
            </a:r>
            <a:r>
              <a:rPr lang="en-US" sz="1900" dirty="0">
                <a:latin typeface="Courier"/>
                <a:cs typeface="Courier"/>
              </a:rPr>
              <a:t> X;</a:t>
            </a:r>
          </a:p>
          <a:p>
            <a:r>
              <a:rPr lang="en-US" sz="1900" dirty="0">
                <a:latin typeface="Courier"/>
                <a:cs typeface="Courier"/>
              </a:rPr>
              <a:t> </a:t>
            </a:r>
          </a:p>
          <a:p>
            <a:r>
              <a:rPr lang="en-US" sz="1900" dirty="0">
                <a:latin typeface="Courier"/>
                <a:cs typeface="Courier"/>
              </a:rPr>
              <a:t>	X = </a:t>
            </a:r>
            <a:r>
              <a:rPr lang="en-US" sz="1900" dirty="0" err="1">
                <a:latin typeface="Courier"/>
                <a:cs typeface="Courier"/>
              </a:rPr>
              <a:t>test_and_set</a:t>
            </a:r>
            <a:r>
              <a:rPr lang="en-US" sz="1900" dirty="0">
                <a:latin typeface="Courier"/>
                <a:cs typeface="Courier"/>
              </a:rPr>
              <a:t>(L);</a:t>
            </a:r>
          </a:p>
          <a:p>
            <a:r>
              <a:rPr lang="en-US" sz="1900" dirty="0">
                <a:latin typeface="Courier"/>
                <a:cs typeface="Courier"/>
              </a:rPr>
              <a:t> </a:t>
            </a:r>
          </a:p>
          <a:p>
            <a:r>
              <a:rPr lang="en-US" sz="1900" dirty="0">
                <a:latin typeface="Courier"/>
                <a:cs typeface="Courier"/>
              </a:rPr>
              <a:t>	/* X = 0 for successful return */</a:t>
            </a:r>
          </a:p>
          <a:p>
            <a:r>
              <a:rPr lang="en-US" sz="1900" dirty="0">
                <a:latin typeface="Courier"/>
                <a:cs typeface="Courier"/>
              </a:rPr>
              <a:t>	return(X);</a:t>
            </a:r>
          </a:p>
          <a:p>
            <a:r>
              <a:rPr lang="en-US" sz="1900" dirty="0">
                <a:latin typeface="Courier"/>
                <a:cs typeface="Courier"/>
              </a:rPr>
              <a:t>}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Two threads </a:t>
            </a:r>
            <a:r>
              <a:rPr lang="en-US" sz="2000" b="1" dirty="0"/>
              <a:t>T1</a:t>
            </a:r>
            <a:r>
              <a:rPr lang="en-US" sz="2000" dirty="0"/>
              <a:t> and </a:t>
            </a:r>
            <a:r>
              <a:rPr lang="en-US" sz="2000" b="1" dirty="0"/>
              <a:t>T2</a:t>
            </a:r>
            <a:r>
              <a:rPr lang="en-US" sz="2000" dirty="0"/>
              <a:t> execute the following statement simultaneously:</a:t>
            </a:r>
          </a:p>
          <a:p>
            <a:r>
              <a:rPr lang="en-US" sz="2000" dirty="0"/>
              <a:t>	</a:t>
            </a:r>
            <a:r>
              <a:rPr lang="en-US" sz="2000" b="1" dirty="0" err="1"/>
              <a:t>MyX</a:t>
            </a:r>
            <a:r>
              <a:rPr lang="en-US" sz="2000" b="1" dirty="0"/>
              <a:t> = </a:t>
            </a:r>
            <a:r>
              <a:rPr lang="en-US" sz="2000" b="1" dirty="0" err="1"/>
              <a:t>binary_semaphore</a:t>
            </a:r>
            <a:r>
              <a:rPr lang="en-US" sz="2000" b="1" dirty="0"/>
              <a:t>(&amp;</a:t>
            </a:r>
            <a:r>
              <a:rPr lang="en-US" sz="2000" b="1" dirty="0" err="1"/>
              <a:t>shared_lock</a:t>
            </a:r>
            <a:r>
              <a:rPr lang="en-US" sz="2000" b="1" dirty="0"/>
              <a:t>);</a:t>
            </a:r>
            <a:endParaRPr lang="en-US" sz="2000" dirty="0"/>
          </a:p>
          <a:p>
            <a:r>
              <a:rPr lang="en-US" sz="2000" dirty="0"/>
              <a:t>where </a:t>
            </a:r>
            <a:r>
              <a:rPr lang="en-US" sz="2000" b="1" dirty="0" err="1"/>
              <a:t>MyX</a:t>
            </a:r>
            <a:r>
              <a:rPr lang="en-US" sz="2000" dirty="0"/>
              <a:t> is a local variable in each of </a:t>
            </a:r>
            <a:r>
              <a:rPr lang="en-US" sz="2000" b="1" dirty="0"/>
              <a:t>T1</a:t>
            </a:r>
            <a:r>
              <a:rPr lang="en-US" sz="2000" dirty="0"/>
              <a:t> and </a:t>
            </a:r>
            <a:r>
              <a:rPr lang="en-US" sz="2000" b="1" dirty="0"/>
              <a:t>T2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>
                <a:solidFill>
                  <a:srgbClr val="FF2929"/>
                </a:solidFill>
              </a:rPr>
              <a:t>What are the possible values returned to T1 and T2?</a:t>
            </a:r>
          </a:p>
          <a:p>
            <a:r>
              <a:rPr lang="en-US" sz="2000" dirty="0">
                <a:solidFill>
                  <a:srgbClr val="FF2929"/>
                </a:solidFill>
              </a:rPr>
              <a:t>	Getting 0 0 isn't possible!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Implementing </a:t>
            </a:r>
            <a:r>
              <a:rPr lang="en-US" dirty="0" err="1"/>
              <a:t>Mutex</a:t>
            </a:r>
            <a:r>
              <a:rPr lang="en-US" dirty="0"/>
              <a:t> Lock</a:t>
            </a:r>
          </a:p>
        </p:txBody>
      </p:sp>
    </p:spTree>
    <p:extLst>
      <p:ext uri="{BB962C8B-B14F-4D97-AF65-F5344CB8AC3E}">
        <p14:creationId xmlns:p14="http://schemas.microsoft.com/office/powerpoint/2010/main" val="24448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2135811" y="1970846"/>
            <a:ext cx="5346700" cy="2738524"/>
            <a:chOff x="552" y="432"/>
            <a:chExt cx="4512" cy="2311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1560" y="432"/>
              <a:ext cx="135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1990" name="Text Box 4"/>
            <p:cNvSpPr txBox="1">
              <a:spLocks noChangeArrowheads="1"/>
            </p:cNvSpPr>
            <p:nvPr/>
          </p:nvSpPr>
          <p:spPr bwMode="auto">
            <a:xfrm>
              <a:off x="1688" y="639"/>
              <a:ext cx="11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charset="0"/>
                  <a:cs typeface="Arial" charset="0"/>
                </a:rPr>
                <a:t>Shared Memory  </a:t>
              </a:r>
            </a:p>
          </p:txBody>
        </p:sp>
        <p:sp>
          <p:nvSpPr>
            <p:cNvPr id="41991" name="Oval 5"/>
            <p:cNvSpPr>
              <a:spLocks noChangeArrowheads="1"/>
            </p:cNvSpPr>
            <p:nvPr/>
          </p:nvSpPr>
          <p:spPr bwMode="auto">
            <a:xfrm>
              <a:off x="728" y="216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807" y="2351"/>
              <a:ext cx="4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charset="0"/>
                  <a:cs typeface="Arial" charset="0"/>
                </a:rPr>
                <a:t>CPU  </a:t>
              </a:r>
            </a:p>
          </p:txBody>
        </p:sp>
        <p:sp>
          <p:nvSpPr>
            <p:cNvPr id="41993" name="Oval 7"/>
            <p:cNvSpPr>
              <a:spLocks noChangeArrowheads="1"/>
            </p:cNvSpPr>
            <p:nvPr/>
          </p:nvSpPr>
          <p:spPr bwMode="auto">
            <a:xfrm>
              <a:off x="1416" y="216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1495" y="2351"/>
              <a:ext cx="4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  <a:cs typeface="Arial" charset="0"/>
                </a:rPr>
                <a:t>CPU  </a:t>
              </a:r>
            </a:p>
          </p:txBody>
        </p:sp>
        <p:sp>
          <p:nvSpPr>
            <p:cNvPr id="41995" name="Oval 9"/>
            <p:cNvSpPr>
              <a:spLocks noChangeArrowheads="1"/>
            </p:cNvSpPr>
            <p:nvPr/>
          </p:nvSpPr>
          <p:spPr bwMode="auto">
            <a:xfrm>
              <a:off x="2344" y="216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1996" name="Text Box 10"/>
            <p:cNvSpPr txBox="1">
              <a:spLocks noChangeArrowheads="1"/>
            </p:cNvSpPr>
            <p:nvPr/>
          </p:nvSpPr>
          <p:spPr bwMode="auto">
            <a:xfrm>
              <a:off x="2423" y="2351"/>
              <a:ext cx="4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  <a:cs typeface="Arial" charset="0"/>
                </a:rPr>
                <a:t>CPU  </a:t>
              </a:r>
            </a:p>
          </p:txBody>
        </p:sp>
        <p:sp>
          <p:nvSpPr>
            <p:cNvPr id="41997" name="Oval 11"/>
            <p:cNvSpPr>
              <a:spLocks noChangeArrowheads="1"/>
            </p:cNvSpPr>
            <p:nvPr/>
          </p:nvSpPr>
          <p:spPr bwMode="auto">
            <a:xfrm>
              <a:off x="3032" y="216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1998" name="Text Box 12"/>
            <p:cNvSpPr txBox="1">
              <a:spLocks noChangeArrowheads="1"/>
            </p:cNvSpPr>
            <p:nvPr/>
          </p:nvSpPr>
          <p:spPr bwMode="auto">
            <a:xfrm>
              <a:off x="3111" y="2351"/>
              <a:ext cx="4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  <a:cs typeface="Arial" charset="0"/>
                </a:rPr>
                <a:t>CPU  </a:t>
              </a:r>
            </a:p>
          </p:txBody>
        </p:sp>
        <p:sp>
          <p:nvSpPr>
            <p:cNvPr id="41999" name="Text Box 13"/>
            <p:cNvSpPr txBox="1">
              <a:spLocks noChangeArrowheads="1"/>
            </p:cNvSpPr>
            <p:nvPr/>
          </p:nvSpPr>
          <p:spPr bwMode="auto">
            <a:xfrm>
              <a:off x="1999" y="2310"/>
              <a:ext cx="4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  <a:cs typeface="Arial" charset="0"/>
                </a:rPr>
                <a:t>. . . .</a:t>
              </a:r>
            </a:p>
          </p:txBody>
        </p:sp>
        <p:sp>
          <p:nvSpPr>
            <p:cNvPr id="42000" name="Rectangle 14"/>
            <p:cNvSpPr>
              <a:spLocks noChangeArrowheads="1"/>
            </p:cNvSpPr>
            <p:nvPr/>
          </p:nvSpPr>
          <p:spPr bwMode="auto">
            <a:xfrm>
              <a:off x="3920" y="2167"/>
              <a:ext cx="827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2001" name="Text Box 15"/>
            <p:cNvSpPr txBox="1">
              <a:spLocks noChangeArrowheads="1"/>
            </p:cNvSpPr>
            <p:nvPr/>
          </p:nvSpPr>
          <p:spPr bwMode="auto">
            <a:xfrm>
              <a:off x="3863" y="2327"/>
              <a:ext cx="91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charset="0"/>
                  <a:cs typeface="Arial" charset="0"/>
                </a:rPr>
                <a:t>Input/output  </a:t>
              </a:r>
            </a:p>
          </p:txBody>
        </p:sp>
        <p:sp>
          <p:nvSpPr>
            <p:cNvPr id="42002" name="Line 16"/>
            <p:cNvSpPr>
              <a:spLocks noChangeShapeType="1"/>
            </p:cNvSpPr>
            <p:nvPr/>
          </p:nvSpPr>
          <p:spPr bwMode="auto">
            <a:xfrm flipV="1">
              <a:off x="552" y="1576"/>
              <a:ext cx="4512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003" name="Line 17"/>
            <p:cNvSpPr>
              <a:spLocks noChangeShapeType="1"/>
            </p:cNvSpPr>
            <p:nvPr/>
          </p:nvSpPr>
          <p:spPr bwMode="auto">
            <a:xfrm>
              <a:off x="1008" y="15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>
              <a:off x="1688" y="15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>
              <a:off x="2216" y="1008"/>
              <a:ext cx="0" cy="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2624" y="15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>
              <a:off x="3304" y="15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>
              <a:off x="4320" y="1576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009" name="Text Box 23"/>
            <p:cNvSpPr txBox="1">
              <a:spLocks noChangeArrowheads="1"/>
            </p:cNvSpPr>
            <p:nvPr/>
          </p:nvSpPr>
          <p:spPr bwMode="auto">
            <a:xfrm>
              <a:off x="2975" y="1303"/>
              <a:ext cx="86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  <a:cs typeface="Arial" charset="0"/>
                </a:rPr>
                <a:t>Shared bus  </a:t>
              </a:r>
            </a:p>
          </p:txBody>
        </p:sp>
      </p:grpSp>
      <p:sp>
        <p:nvSpPr>
          <p:cNvPr id="41987" name="Rectangle 2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charset="0"/>
              </a:rPr>
              <a:t>How do we implement Symmetric Multi Processing (SMP)?</a:t>
            </a:r>
          </a:p>
        </p:txBody>
      </p:sp>
      <p:sp>
        <p:nvSpPr>
          <p:cNvPr id="41988" name="TextBox 24"/>
          <p:cNvSpPr txBox="1">
            <a:spLocks noChangeArrowheads="1"/>
          </p:cNvSpPr>
          <p:nvPr/>
        </p:nvSpPr>
        <p:spPr bwMode="auto">
          <a:xfrm>
            <a:off x="571500" y="5024438"/>
            <a:ext cx="65437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The System (</a:t>
            </a:r>
            <a:r>
              <a:rPr lang="en-US" dirty="0" err="1"/>
              <a:t>hardware+OS</a:t>
            </a:r>
            <a:r>
              <a:rPr lang="en-US" dirty="0"/>
              <a:t>) has to ensure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things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Threads of the same process share the same 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Threads have synchronization atomicity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Threads have identical views of memory</a:t>
            </a:r>
          </a:p>
        </p:txBody>
      </p:sp>
    </p:spTree>
    <p:extLst>
      <p:ext uri="{BB962C8B-B14F-4D97-AF65-F5344CB8AC3E}">
        <p14:creationId xmlns:p14="http://schemas.microsoft.com/office/powerpoint/2010/main" val="37587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5"/>
          <p:cNvGrpSpPr>
            <a:grpSpLocks noChangeAspect="1"/>
          </p:cNvGrpSpPr>
          <p:nvPr/>
        </p:nvGrpSpPr>
        <p:grpSpPr bwMode="auto">
          <a:xfrm>
            <a:off x="2870201" y="1890481"/>
            <a:ext cx="2440580" cy="4684944"/>
            <a:chOff x="1002" y="-810"/>
            <a:chExt cx="3000" cy="5925"/>
          </a:xfrm>
        </p:grpSpPr>
        <p:sp>
          <p:nvSpPr>
            <p:cNvPr id="4100" name="AutoShape 6"/>
            <p:cNvSpPr>
              <a:spLocks noChangeAspect="1" noChangeArrowheads="1"/>
            </p:cNvSpPr>
            <p:nvPr/>
          </p:nvSpPr>
          <p:spPr bwMode="auto">
            <a:xfrm>
              <a:off x="1002" y="-810"/>
              <a:ext cx="3000" cy="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101" name="Oval 7"/>
            <p:cNvSpPr>
              <a:spLocks noChangeAspect="1" noChangeArrowheads="1"/>
            </p:cNvSpPr>
            <p:nvPr/>
          </p:nvSpPr>
          <p:spPr bwMode="auto">
            <a:xfrm>
              <a:off x="1602" y="-810"/>
              <a:ext cx="1800" cy="18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2" name="Text Box 8"/>
            <p:cNvSpPr txBox="1">
              <a:spLocks noChangeArrowheads="1"/>
            </p:cNvSpPr>
            <p:nvPr/>
          </p:nvSpPr>
          <p:spPr bwMode="auto">
            <a:xfrm>
              <a:off x="2040" y="-111"/>
              <a:ext cx="937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0000"/>
                  </a:solidFill>
                </a:rPr>
                <a:t>CPU</a:t>
              </a:r>
              <a:endParaRPr lang="en-US" b="1" dirty="0"/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1481" y="1905"/>
              <a:ext cx="2040" cy="8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4" name="Text Box 10"/>
            <p:cNvSpPr txBox="1">
              <a:spLocks noChangeArrowheads="1"/>
            </p:cNvSpPr>
            <p:nvPr/>
          </p:nvSpPr>
          <p:spPr bwMode="auto">
            <a:xfrm>
              <a:off x="1982" y="2107"/>
              <a:ext cx="102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000000"/>
                  </a:solidFill>
                </a:rPr>
                <a:t>Cache</a:t>
              </a:r>
              <a:endParaRPr lang="en-US" b="1"/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1002" y="3510"/>
              <a:ext cx="3000" cy="1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6" name="Text Box 12"/>
            <p:cNvSpPr txBox="1">
              <a:spLocks noChangeArrowheads="1"/>
            </p:cNvSpPr>
            <p:nvPr/>
          </p:nvSpPr>
          <p:spPr bwMode="auto">
            <a:xfrm>
              <a:off x="1516" y="4127"/>
              <a:ext cx="204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0000"/>
                  </a:solidFill>
                </a:rPr>
                <a:t>Main memory</a:t>
              </a:r>
              <a:endParaRPr lang="en-US" b="1" dirty="0"/>
            </a:p>
          </p:txBody>
        </p:sp>
        <p:cxnSp>
          <p:nvCxnSpPr>
            <p:cNvPr id="4107" name="AutoShape 13"/>
            <p:cNvCxnSpPr>
              <a:cxnSpLocks noChangeShapeType="1"/>
              <a:stCxn id="4101" idx="4"/>
              <a:endCxn id="4103" idx="0"/>
            </p:cNvCxnSpPr>
            <p:nvPr/>
          </p:nvCxnSpPr>
          <p:spPr bwMode="auto">
            <a:xfrm>
              <a:off x="2502" y="1041"/>
              <a:ext cx="0" cy="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08" name="AutoShape 14"/>
            <p:cNvCxnSpPr>
              <a:cxnSpLocks noChangeShapeType="1"/>
              <a:stCxn id="4103" idx="2"/>
              <a:endCxn id="4105" idx="0"/>
            </p:cNvCxnSpPr>
            <p:nvPr/>
          </p:nvCxnSpPr>
          <p:spPr bwMode="auto">
            <a:xfrm>
              <a:off x="2502" y="2768"/>
              <a:ext cx="0" cy="7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099" name="Line 15"/>
          <p:cNvSpPr>
            <a:spLocks noChangeShapeType="1"/>
          </p:cNvSpPr>
          <p:nvPr/>
        </p:nvSpPr>
        <p:spPr bwMode="auto">
          <a:xfrm>
            <a:off x="5881699" y="2246777"/>
            <a:ext cx="52388" cy="42309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Ahead: Cache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3815" y="1792792"/>
            <a:ext cx="3060442" cy="50652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modern CPU has a cache memory in which it keeps the most recently accessed memory values</a:t>
            </a:r>
          </a:p>
          <a:p>
            <a:r>
              <a:rPr lang="en-US" dirty="0"/>
              <a:t>Think of it as a big TLB for data instead of meta-data</a:t>
            </a:r>
          </a:p>
          <a:p>
            <a:r>
              <a:rPr lang="en-US" dirty="0">
                <a:solidFill>
                  <a:srgbClr val="FF0000"/>
                </a:solidFill>
              </a:rPr>
              <a:t>That means each CPU contains copies of some data in main memory</a:t>
            </a:r>
          </a:p>
          <a:p>
            <a:r>
              <a:rPr lang="en-US" dirty="0"/>
              <a:t>We’ll talk about implementation in detail in the next chapter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7731" y="3676545"/>
            <a:ext cx="1758419" cy="959099"/>
          </a:xfrm>
          <a:prstGeom prst="wedgeEllipseCallout">
            <a:avLst>
              <a:gd name="adj1" fmla="val 57955"/>
              <a:gd name="adj2" fmla="val 384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&amp; fast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738540" y="5306339"/>
            <a:ext cx="1758419" cy="959099"/>
          </a:xfrm>
          <a:prstGeom prst="wedgeEllipseCallout">
            <a:avLst>
              <a:gd name="adj1" fmla="val 67046"/>
              <a:gd name="adj2" fmla="val 39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&amp; slow</a:t>
            </a:r>
          </a:p>
        </p:txBody>
      </p:sp>
      <p:sp>
        <p:nvSpPr>
          <p:cNvPr id="5" name="Freeform 4"/>
          <p:cNvSpPr/>
          <p:nvPr/>
        </p:nvSpPr>
        <p:spPr>
          <a:xfrm>
            <a:off x="4946663" y="4458033"/>
            <a:ext cx="854543" cy="1527454"/>
          </a:xfrm>
          <a:custGeom>
            <a:avLst/>
            <a:gdLst>
              <a:gd name="connsiteX0" fmla="*/ 355236 w 854543"/>
              <a:gd name="connsiteY0" fmla="*/ 1527454 h 1527454"/>
              <a:gd name="connsiteX1" fmla="*/ 772639 w 854543"/>
              <a:gd name="connsiteY1" fmla="*/ 1305440 h 1527454"/>
              <a:gd name="connsiteX2" fmla="*/ 781520 w 854543"/>
              <a:gd name="connsiteY2" fmla="*/ 390744 h 1527454"/>
              <a:gd name="connsiteX3" fmla="*/ 0 w 854543"/>
              <a:gd name="connsiteY3" fmla="*/ 0 h 152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543" h="1527454">
                <a:moveTo>
                  <a:pt x="355236" y="1527454"/>
                </a:moveTo>
                <a:cubicBezTo>
                  <a:pt x="528414" y="1511173"/>
                  <a:pt x="701592" y="1494892"/>
                  <a:pt x="772639" y="1305440"/>
                </a:cubicBezTo>
                <a:cubicBezTo>
                  <a:pt x="843686" y="1115988"/>
                  <a:pt x="910293" y="608317"/>
                  <a:pt x="781520" y="390744"/>
                </a:cubicBezTo>
                <a:cubicBezTo>
                  <a:pt x="652747" y="173171"/>
                  <a:pt x="0" y="0"/>
                  <a:pt x="0" y="0"/>
                </a:cubicBezTo>
              </a:path>
            </a:pathLst>
          </a:custGeom>
          <a:ln w="381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15" grpId="0" animBg="1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All threads share the same page table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00874" y="4729078"/>
            <a:ext cx="1602114" cy="682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Shared memory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936987" y="5934456"/>
            <a:ext cx="682557" cy="6825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CPU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6259595" y="5695802"/>
            <a:ext cx="224675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614230" y="5695802"/>
            <a:ext cx="0" cy="238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259595" y="5934456"/>
            <a:ext cx="682557" cy="6825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CPU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098291" y="5934456"/>
            <a:ext cx="682557" cy="6825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CPU</a:t>
            </a: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7449054" y="5695802"/>
            <a:ext cx="0" cy="238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8278813" y="5695802"/>
            <a:ext cx="0" cy="238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Oval 17"/>
          <p:cNvSpPr>
            <a:spLocks noChangeAspect="1" noChangeArrowheads="1"/>
          </p:cNvSpPr>
          <p:nvPr/>
        </p:nvSpPr>
        <p:spPr bwMode="auto">
          <a:xfrm>
            <a:off x="1838372" y="1802995"/>
            <a:ext cx="2255891" cy="154248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892275" y="2361404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T2 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324769" y="2361404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3366FF"/>
                </a:solidFill>
                <a:latin typeface="Arial" charset="0"/>
                <a:cs typeface="Arial" charset="0"/>
              </a:rPr>
              <a:t>T3 </a:t>
            </a:r>
          </a:p>
        </p:txBody>
      </p:sp>
      <p:sp>
        <p:nvSpPr>
          <p:cNvPr id="32" name="Freeform 21"/>
          <p:cNvSpPr>
            <a:spLocks/>
          </p:cNvSpPr>
          <p:nvPr/>
        </p:nvSpPr>
        <p:spPr bwMode="auto">
          <a:xfrm>
            <a:off x="2373973" y="2283861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2814772" y="2283861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3255570" y="2283861"/>
            <a:ext cx="135630" cy="574646"/>
          </a:xfrm>
          <a:custGeom>
            <a:avLst/>
            <a:gdLst>
              <a:gd name="T0" fmla="*/ 0 w 277"/>
              <a:gd name="T1" fmla="*/ 0 h 1664"/>
              <a:gd name="T2" fmla="*/ 4 w 277"/>
              <a:gd name="T3" fmla="*/ 1 h 1664"/>
              <a:gd name="T4" fmla="*/ 0 w 277"/>
              <a:gd name="T5" fmla="*/ 1 h 1664"/>
              <a:gd name="T6" fmla="*/ 4 w 277"/>
              <a:gd name="T7" fmla="*/ 2 h 1664"/>
              <a:gd name="T8" fmla="*/ 1 w 277"/>
              <a:gd name="T9" fmla="*/ 3 h 1664"/>
              <a:gd name="T10" fmla="*/ 4 w 277"/>
              <a:gd name="T11" fmla="*/ 3 h 1664"/>
              <a:gd name="T12" fmla="*/ 1 w 277"/>
              <a:gd name="T13" fmla="*/ 4 h 1664"/>
              <a:gd name="T14" fmla="*/ 4 w 277"/>
              <a:gd name="T15" fmla="*/ 4 h 1664"/>
              <a:gd name="T16" fmla="*/ 1 w 277"/>
              <a:gd name="T17" fmla="*/ 5 h 1664"/>
              <a:gd name="T18" fmla="*/ 4 w 277"/>
              <a:gd name="T19" fmla="*/ 6 h 1664"/>
              <a:gd name="T20" fmla="*/ 2 w 277"/>
              <a:gd name="T21" fmla="*/ 6 h 16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"/>
              <a:gd name="T34" fmla="*/ 0 h 1664"/>
              <a:gd name="T35" fmla="*/ 277 w 277"/>
              <a:gd name="T36" fmla="*/ 1664 h 16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459780" y="2361404"/>
            <a:ext cx="3954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Arial" charset="0"/>
                <a:cs typeface="Arial" charset="0"/>
              </a:rPr>
              <a:t>T1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17756" y="1999711"/>
            <a:ext cx="138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address space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590809" y="3535704"/>
            <a:ext cx="696932" cy="682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Page</a:t>
            </a:r>
          </a:p>
          <a:p>
            <a:pPr algn="ctr"/>
            <a:r>
              <a:rPr lang="en-US" sz="1400" dirty="0"/>
              <a:t>table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737105" y="4284999"/>
            <a:ext cx="426594" cy="45423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TLB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5734252" y="1802995"/>
            <a:ext cx="525343" cy="2415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9" idx="1"/>
            <a:endCxn id="4" idx="0"/>
          </p:cNvCxnSpPr>
          <p:nvPr/>
        </p:nvCxnSpPr>
        <p:spPr>
          <a:xfrm rot="10800000" flipH="1" flipV="1">
            <a:off x="6259595" y="3010628"/>
            <a:ext cx="1142336" cy="1718450"/>
          </a:xfrm>
          <a:prstGeom prst="bentConnector4">
            <a:avLst>
              <a:gd name="adj1" fmla="val 100296"/>
              <a:gd name="adj2" fmla="val 851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6189201" y="1734342"/>
            <a:ext cx="2161008" cy="627061"/>
          </a:xfrm>
          <a:prstGeom prst="wedgeEllipseCallout">
            <a:avLst>
              <a:gd name="adj1" fmla="val -52851"/>
              <a:gd name="adj2" fmla="val 83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in shared memory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29183" y="2609510"/>
            <a:ext cx="1809568" cy="840222"/>
          </a:xfrm>
          <a:prstGeom prst="wedgeEllipseCallout">
            <a:avLst>
              <a:gd name="adj1" fmla="val 94756"/>
              <a:gd name="adj2" fmla="val 1637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where is this guy?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06537" y="6000956"/>
            <a:ext cx="144551" cy="15391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376778" y="6000956"/>
            <a:ext cx="144551" cy="15391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541954" y="6000956"/>
            <a:ext cx="144551" cy="15391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 dirty="0"/>
          </a:p>
        </p:txBody>
      </p:sp>
      <p:cxnSp>
        <p:nvCxnSpPr>
          <p:cNvPr id="52" name="Straight Arrow Connector 51"/>
          <p:cNvCxnSpPr>
            <a:stCxn id="38" idx="3"/>
            <a:endCxn id="50" idx="1"/>
          </p:cNvCxnSpPr>
          <p:nvPr/>
        </p:nvCxnSpPr>
        <p:spPr>
          <a:xfrm>
            <a:off x="3163699" y="4512116"/>
            <a:ext cx="3378255" cy="1565798"/>
          </a:xfrm>
          <a:prstGeom prst="straightConnector1">
            <a:avLst/>
          </a:prstGeom>
          <a:ln>
            <a:solidFill>
              <a:srgbClr val="FF292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3163699" y="4512116"/>
            <a:ext cx="4213079" cy="1565798"/>
          </a:xfrm>
          <a:prstGeom prst="straightConnector1">
            <a:avLst/>
          </a:prstGeom>
          <a:ln>
            <a:solidFill>
              <a:srgbClr val="FF292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3"/>
            <a:endCxn id="48" idx="1"/>
          </p:cNvCxnSpPr>
          <p:nvPr/>
        </p:nvCxnSpPr>
        <p:spPr>
          <a:xfrm>
            <a:off x="3163699" y="4512116"/>
            <a:ext cx="5042838" cy="1565798"/>
          </a:xfrm>
          <a:prstGeom prst="straightConnector1">
            <a:avLst/>
          </a:prstGeom>
          <a:ln>
            <a:solidFill>
              <a:srgbClr val="FF292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Callout 63"/>
          <p:cNvSpPr/>
          <p:nvPr/>
        </p:nvSpPr>
        <p:spPr>
          <a:xfrm>
            <a:off x="29183" y="3671894"/>
            <a:ext cx="1809568" cy="840222"/>
          </a:xfrm>
          <a:prstGeom prst="wedgeEllipseCallout">
            <a:avLst>
              <a:gd name="adj1" fmla="val 93044"/>
              <a:gd name="adj2" fmla="val 509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inside </a:t>
            </a:r>
            <a:r>
              <a:rPr lang="en-US" b="1" i="1" dirty="0"/>
              <a:t>each</a:t>
            </a:r>
            <a:r>
              <a:rPr lang="en-US" dirty="0"/>
              <a:t> CPU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82461" y="4512116"/>
            <a:ext cx="2042466" cy="778518"/>
          </a:xfrm>
          <a:prstGeom prst="wedgeRoundRectCallout">
            <a:avLst>
              <a:gd name="adj1" fmla="val 72285"/>
              <a:gd name="adj2" fmla="val -1275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sets the page table?</a:t>
            </a:r>
          </a:p>
          <a:p>
            <a:pPr algn="ctr"/>
            <a:endParaRPr lang="en-US" dirty="0"/>
          </a:p>
        </p:txBody>
      </p:sp>
      <p:sp>
        <p:nvSpPr>
          <p:cNvPr id="66" name="Rounded Rectangular Callout 65"/>
          <p:cNvSpPr/>
          <p:nvPr/>
        </p:nvSpPr>
        <p:spPr>
          <a:xfrm>
            <a:off x="135739" y="5352338"/>
            <a:ext cx="2042466" cy="855174"/>
          </a:xfrm>
          <a:prstGeom prst="wedgeRoundRectCallout">
            <a:avLst>
              <a:gd name="adj1" fmla="val 76531"/>
              <a:gd name="adj2" fmla="val -1583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sets the TLB?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2461" y="4983006"/>
            <a:ext cx="204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The OS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5739" y="5611290"/>
            <a:ext cx="204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Hardware, on TLB miss from PT</a:t>
            </a:r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7449054" y="5411634"/>
            <a:ext cx="0" cy="284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406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  <p:bldP spid="45" grpId="1" animBg="1"/>
      <p:bldP spid="46" grpId="0" animBg="1"/>
      <p:bldP spid="46" grpId="2" animBg="1"/>
      <p:bldP spid="46" grpId="3" animBg="1"/>
      <p:bldP spid="48" grpId="0" animBg="1"/>
      <p:bldP spid="49" grpId="0" animBg="1"/>
      <p:bldP spid="50" grpId="0" animBg="1"/>
      <p:bldP spid="64" grpId="2" animBg="1"/>
      <p:bldP spid="64" grpId="3" animBg="1"/>
      <p:bldP spid="65" grpId="0" animBg="1"/>
      <p:bldP spid="65" grpId="1" animBg="1"/>
      <p:bldP spid="66" grpId="0" animBg="1"/>
      <p:bldP spid="67" grpId="0"/>
      <p:bldP spid="67" grpId="1"/>
      <p:bldP spid="6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SMP context switch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437065"/>
          </a:xfrm>
        </p:spPr>
        <p:txBody>
          <a:bodyPr>
            <a:normAutofit/>
          </a:bodyPr>
          <a:lstStyle/>
          <a:p>
            <a:r>
              <a:rPr lang="en-US" dirty="0"/>
              <a:t>As in the single-CPU case, the TLB must be flushed of user-space addresses on context switch</a:t>
            </a:r>
          </a:p>
          <a:p>
            <a:r>
              <a:rPr lang="en-US" dirty="0"/>
              <a:t>How do multiple processors complicate this?</a:t>
            </a:r>
          </a:p>
          <a:p>
            <a:pPr lvl="1"/>
            <a:r>
              <a:rPr lang="en-US" dirty="0"/>
              <a:t>Basically, they don’t</a:t>
            </a:r>
          </a:p>
          <a:p>
            <a:pPr lvl="1"/>
            <a:r>
              <a:rPr lang="en-US" dirty="0">
                <a:solidFill>
                  <a:srgbClr val="FF2929"/>
                </a:solidFill>
              </a:rPr>
              <a:t>Any time a CPU is switched to a new thread, the OS flushes user entries from that CPU’s TLB</a:t>
            </a:r>
          </a:p>
          <a:p>
            <a:pPr lvl="1"/>
            <a:r>
              <a:rPr lang="en-US" dirty="0">
                <a:solidFill>
                  <a:srgbClr val="FF2929"/>
                </a:solidFill>
              </a:rPr>
              <a:t>There’s no need to affect other TLBs</a:t>
            </a:r>
          </a:p>
        </p:txBody>
      </p:sp>
    </p:spTree>
    <p:extLst>
      <p:ext uri="{BB962C8B-B14F-4D97-AF65-F5344CB8AC3E}">
        <p14:creationId xmlns:p14="http://schemas.microsoft.com/office/powerpoint/2010/main" val="16519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SMP page replacement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437065"/>
          </a:xfrm>
        </p:spPr>
        <p:txBody>
          <a:bodyPr>
            <a:normAutofit/>
          </a:bodyPr>
          <a:lstStyle/>
          <a:p>
            <a:r>
              <a:rPr lang="en-US" dirty="0"/>
              <a:t>On page replacement by the OS</a:t>
            </a:r>
            <a:br>
              <a:rPr lang="en-US" dirty="0"/>
            </a:br>
            <a:r>
              <a:rPr lang="en-US" dirty="0"/>
              <a:t>(which can happen on any of the CPUs)</a:t>
            </a:r>
          </a:p>
          <a:p>
            <a:r>
              <a:rPr lang="en-US" dirty="0"/>
              <a:t>OS must</a:t>
            </a:r>
          </a:p>
          <a:p>
            <a:pPr lvl="1"/>
            <a:r>
              <a:rPr lang="en-US" dirty="0"/>
              <a:t>Evict the TLB entry for that page</a:t>
            </a:r>
            <a:br>
              <a:rPr lang="en-US" dirty="0"/>
            </a:br>
            <a:r>
              <a:rPr lang="en-US" dirty="0"/>
              <a:t>(must happen even on a uniprocessor)</a:t>
            </a:r>
          </a:p>
          <a:p>
            <a:pPr lvl="1"/>
            <a:r>
              <a:rPr lang="en-US" dirty="0"/>
              <a:t>Tell the OS on other CPUs to evict the corresponding entry (if present) using software interrupts</a:t>
            </a:r>
          </a:p>
          <a:p>
            <a:pPr lvl="1"/>
            <a:r>
              <a:rPr lang="en-US" dirty="0"/>
              <a:t>This is called </a:t>
            </a:r>
            <a:r>
              <a:rPr lang="en-US" dirty="0">
                <a:solidFill>
                  <a:srgbClr val="FF2929"/>
                </a:solidFill>
              </a:rPr>
              <a:t>TLB </a:t>
            </a:r>
            <a:r>
              <a:rPr lang="en-US" dirty="0" err="1">
                <a:solidFill>
                  <a:srgbClr val="FF2929"/>
                </a:solidFill>
              </a:rPr>
              <a:t>Shootdown</a:t>
            </a:r>
            <a:endParaRPr lang="en-US" dirty="0">
              <a:solidFill>
                <a:srgbClr val="FF2929"/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of this happens in software by the OS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ym typeface="Wingdings"/>
              </a:rPr>
              <a:t> Another partnership of hardware 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an SMP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" y="2492163"/>
            <a:ext cx="1620573" cy="3476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Note that the TLBs have each pulled in VPN=50 because the threads each referenced that page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5319" y="1969122"/>
            <a:ext cx="4148734" cy="1767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400" dirty="0"/>
              <a:t>Shared memory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985233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41564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13399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1641564" y="4472490"/>
            <a:ext cx="581804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59905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721712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870404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721712" y="3736629"/>
            <a:ext cx="0" cy="735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grpSp>
        <p:nvGrpSpPr>
          <p:cNvPr id="29" name="Group 28"/>
          <p:cNvGrpSpPr/>
          <p:nvPr/>
        </p:nvGrpSpPr>
        <p:grpSpPr>
          <a:xfrm>
            <a:off x="2035522" y="5226241"/>
            <a:ext cx="980479" cy="1157330"/>
            <a:chOff x="2059830" y="5226241"/>
            <a:chExt cx="980479" cy="11573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59831" y="5256620"/>
              <a:ext cx="978707" cy="112695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59830" y="545713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50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541673" y="545713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187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9831" y="5226241"/>
              <a:ext cx="978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VPN   PFN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061602" y="5764940"/>
              <a:ext cx="481842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3444" y="576494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059830" y="607275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541673" y="607275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13241" y="5226241"/>
            <a:ext cx="980479" cy="1157330"/>
            <a:chOff x="2059830" y="5226241"/>
            <a:chExt cx="980479" cy="115733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059831" y="5256620"/>
              <a:ext cx="978707" cy="112695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059830" y="545713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50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541673" y="545713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187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9831" y="5226241"/>
              <a:ext cx="978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VPN   PFN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061602" y="5764940"/>
              <a:ext cx="481842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543444" y="576494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059830" y="607275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541673" y="607275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84883" y="5226241"/>
            <a:ext cx="980479" cy="1157330"/>
            <a:chOff x="2059830" y="5226241"/>
            <a:chExt cx="980479" cy="115733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059831" y="5256620"/>
              <a:ext cx="978707" cy="112695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059830" y="545713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50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541673" y="545713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187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9831" y="5226241"/>
              <a:ext cx="978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VPN   PFN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061602" y="5764940"/>
              <a:ext cx="481842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43444" y="576494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059830" y="607275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541673" y="607275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18260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50595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2929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889289" y="2153149"/>
            <a:ext cx="833805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VPN=50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889854" y="2470447"/>
            <a:ext cx="833805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890419" y="2787745"/>
            <a:ext cx="833805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723659" y="2153149"/>
            <a:ext cx="834935" cy="945417"/>
            <a:chOff x="4243441" y="2159274"/>
            <a:chExt cx="834935" cy="945417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243441" y="2159274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PFN=187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244006" y="2476572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244571" y="2793870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398138" y="2492163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912500" y="4514664"/>
            <a:ext cx="472969" cy="574646"/>
            <a:chOff x="2814772" y="2283861"/>
            <a:chExt cx="472969" cy="574646"/>
          </a:xfrm>
        </p:grpSpPr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2892275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2814772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33029" y="4514664"/>
            <a:ext cx="464665" cy="574646"/>
            <a:chOff x="3255570" y="2283861"/>
            <a:chExt cx="464665" cy="574646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324769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3255570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45073" y="4514664"/>
            <a:ext cx="481273" cy="574646"/>
            <a:chOff x="2373973" y="2283861"/>
            <a:chExt cx="481273" cy="574646"/>
          </a:xfrm>
        </p:grpSpPr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2373973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2459780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T1 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1927938" y="5457130"/>
            <a:ext cx="1178692" cy="314108"/>
          </a:xfrm>
          <a:prstGeom prst="ellipse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107509" y="5457130"/>
            <a:ext cx="1178692" cy="314108"/>
          </a:xfrm>
          <a:prstGeom prst="ellipse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7080" y="5457130"/>
            <a:ext cx="1178692" cy="314108"/>
          </a:xfrm>
          <a:prstGeom prst="ellipse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739567" y="2149862"/>
            <a:ext cx="1934485" cy="314108"/>
          </a:xfrm>
          <a:prstGeom prst="ellipse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an SMP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T1 encounters a page fault on VPN=48</a:t>
            </a:r>
          </a:p>
          <a:p>
            <a:pPr lvl="1"/>
            <a:r>
              <a:rPr lang="en-US" dirty="0"/>
              <a:t>OS decides to evict VPN=50</a:t>
            </a:r>
          </a:p>
          <a:p>
            <a:pPr lvl="1"/>
            <a:r>
              <a:rPr lang="en-US" dirty="0"/>
              <a:t>And use PFN=187 for hosting VPN=48</a:t>
            </a:r>
          </a:p>
        </p:txBody>
      </p:sp>
    </p:spTree>
    <p:extLst>
      <p:ext uri="{BB962C8B-B14F-4D97-AF65-F5344CB8AC3E}">
        <p14:creationId xmlns:p14="http://schemas.microsoft.com/office/powerpoint/2010/main" val="1488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an SMP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" y="2470447"/>
            <a:ext cx="1620573" cy="347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OS changes the page table entry for VPN=50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Then because it's running on CPU1, it evicts the TLB entry for PFN 50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Now we've got stale TLB entries in CPU2 and CPU3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5319" y="1969122"/>
            <a:ext cx="4148734" cy="1767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400" dirty="0"/>
              <a:t>Shared memory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985233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CPU3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41564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13399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CPU2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1641564" y="4472490"/>
            <a:ext cx="581804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59905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721712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870404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721712" y="3736629"/>
            <a:ext cx="0" cy="735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5523" y="5256620"/>
            <a:ext cx="978707" cy="112695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35522" y="545713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17365" y="545713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187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35523" y="5226241"/>
            <a:ext cx="9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  PFN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037294" y="5764940"/>
            <a:ext cx="481842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19136" y="576494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35522" y="607275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7365" y="607275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213242" y="5256620"/>
            <a:ext cx="978707" cy="112695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13241" y="545713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695084" y="545713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187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3242" y="5226241"/>
            <a:ext cx="9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  PFN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215013" y="5764940"/>
            <a:ext cx="481842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696855" y="576494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13241" y="607275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695084" y="607275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213241" y="5460417"/>
            <a:ext cx="481843" cy="31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84883" y="5226241"/>
            <a:ext cx="980479" cy="1157330"/>
            <a:chOff x="2059830" y="5226241"/>
            <a:chExt cx="980479" cy="115733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059831" y="5256620"/>
              <a:ext cx="978707" cy="112695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059830" y="545713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50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541673" y="545713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187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9831" y="5226241"/>
              <a:ext cx="978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VPN   PFN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061602" y="5764940"/>
              <a:ext cx="481842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43444" y="576494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059830" y="607275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541673" y="607275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18260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50595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2929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39567" y="2153149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VPN=50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740233" y="2470447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740900" y="2787745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723659" y="2153149"/>
            <a:ext cx="834935" cy="945417"/>
            <a:chOff x="4243441" y="2159274"/>
            <a:chExt cx="834935" cy="945417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243441" y="2159274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PFN=187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244006" y="2476572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244571" y="2793870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398138" y="2492163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912500" y="4514664"/>
            <a:ext cx="472969" cy="574646"/>
            <a:chOff x="2814772" y="2283861"/>
            <a:chExt cx="472969" cy="574646"/>
          </a:xfrm>
        </p:grpSpPr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2892275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2814772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33029" y="4514664"/>
            <a:ext cx="464665" cy="574646"/>
            <a:chOff x="3255570" y="2283861"/>
            <a:chExt cx="464665" cy="574646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324769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3255570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45073" y="4514664"/>
            <a:ext cx="481273" cy="574646"/>
            <a:chOff x="2373973" y="2283861"/>
            <a:chExt cx="481273" cy="574646"/>
          </a:xfrm>
        </p:grpSpPr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2373973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2459780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T1 </a:t>
              </a:r>
            </a:p>
          </p:txBody>
        </p:sp>
      </p:grpSp>
      <p:sp>
        <p:nvSpPr>
          <p:cNvPr id="71" name="Oval 70"/>
          <p:cNvSpPr/>
          <p:nvPr/>
        </p:nvSpPr>
        <p:spPr>
          <a:xfrm>
            <a:off x="4107509" y="5457130"/>
            <a:ext cx="1178692" cy="31410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4711" y="2162670"/>
            <a:ext cx="9852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VPN=48</a:t>
            </a:r>
          </a:p>
        </p:txBody>
      </p:sp>
      <p:sp>
        <p:nvSpPr>
          <p:cNvPr id="73" name="Oval 72"/>
          <p:cNvSpPr/>
          <p:nvPr/>
        </p:nvSpPr>
        <p:spPr>
          <a:xfrm>
            <a:off x="4739567" y="2149862"/>
            <a:ext cx="1934485" cy="314108"/>
          </a:xfrm>
          <a:prstGeom prst="ellipse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035522" y="5457130"/>
            <a:ext cx="481843" cy="310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48</a:t>
            </a:r>
          </a:p>
        </p:txBody>
      </p:sp>
      <p:sp>
        <p:nvSpPr>
          <p:cNvPr id="70" name="Oval 69"/>
          <p:cNvSpPr/>
          <p:nvPr/>
        </p:nvSpPr>
        <p:spPr>
          <a:xfrm>
            <a:off x="1927938" y="5457130"/>
            <a:ext cx="1178692" cy="314108"/>
          </a:xfrm>
          <a:prstGeom prst="ellipse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384883" y="5454119"/>
            <a:ext cx="481843" cy="31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72" name="Oval 71"/>
          <p:cNvSpPr/>
          <p:nvPr/>
        </p:nvSpPr>
        <p:spPr>
          <a:xfrm>
            <a:off x="6287080" y="5457130"/>
            <a:ext cx="1178692" cy="31410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16766" y="4831114"/>
            <a:ext cx="4897511" cy="541081"/>
          </a:xfrm>
          <a:custGeom>
            <a:avLst/>
            <a:gdLst>
              <a:gd name="connsiteX0" fmla="*/ 0 w 4897511"/>
              <a:gd name="connsiteY0" fmla="*/ 175626 h 541081"/>
              <a:gd name="connsiteX1" fmla="*/ 895441 w 4897511"/>
              <a:gd name="connsiteY1" fmla="*/ 2034 h 541081"/>
              <a:gd name="connsiteX2" fmla="*/ 4221362 w 4897511"/>
              <a:gd name="connsiteY2" fmla="*/ 111671 h 541081"/>
              <a:gd name="connsiteX3" fmla="*/ 4897511 w 4897511"/>
              <a:gd name="connsiteY3" fmla="*/ 541081 h 54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511" h="541081">
                <a:moveTo>
                  <a:pt x="0" y="175626"/>
                </a:moveTo>
                <a:cubicBezTo>
                  <a:pt x="95940" y="94159"/>
                  <a:pt x="191881" y="12693"/>
                  <a:pt x="895441" y="2034"/>
                </a:cubicBezTo>
                <a:cubicBezTo>
                  <a:pt x="1599001" y="-8625"/>
                  <a:pt x="3554350" y="21830"/>
                  <a:pt x="4221362" y="111671"/>
                </a:cubicBezTo>
                <a:cubicBezTo>
                  <a:pt x="4888374" y="201512"/>
                  <a:pt x="4897511" y="541081"/>
                  <a:pt x="4897511" y="541081"/>
                </a:cubicBezTo>
              </a:path>
            </a:pathLst>
          </a:custGeom>
          <a:ln>
            <a:solidFill>
              <a:srgbClr val="FF2929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498492" y="4932637"/>
            <a:ext cx="2759419" cy="512649"/>
          </a:xfrm>
          <a:custGeom>
            <a:avLst/>
            <a:gdLst>
              <a:gd name="connsiteX0" fmla="*/ 0 w 2759419"/>
              <a:gd name="connsiteY0" fmla="*/ 64966 h 512649"/>
              <a:gd name="connsiteX1" fmla="*/ 484269 w 2759419"/>
              <a:gd name="connsiteY1" fmla="*/ 1012 h 512649"/>
              <a:gd name="connsiteX2" fmla="*/ 2101544 w 2759419"/>
              <a:gd name="connsiteY2" fmla="*/ 37557 h 512649"/>
              <a:gd name="connsiteX3" fmla="*/ 2622361 w 2759419"/>
              <a:gd name="connsiteY3" fmla="*/ 183739 h 512649"/>
              <a:gd name="connsiteX4" fmla="*/ 2759419 w 2759419"/>
              <a:gd name="connsiteY4" fmla="*/ 512649 h 51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9419" h="512649">
                <a:moveTo>
                  <a:pt x="0" y="64966"/>
                </a:moveTo>
                <a:cubicBezTo>
                  <a:pt x="67006" y="35273"/>
                  <a:pt x="484269" y="1012"/>
                  <a:pt x="484269" y="1012"/>
                </a:cubicBezTo>
                <a:cubicBezTo>
                  <a:pt x="834526" y="-3556"/>
                  <a:pt x="1745195" y="7102"/>
                  <a:pt x="2101544" y="37557"/>
                </a:cubicBezTo>
                <a:cubicBezTo>
                  <a:pt x="2457893" y="68012"/>
                  <a:pt x="2512715" y="104557"/>
                  <a:pt x="2622361" y="183739"/>
                </a:cubicBezTo>
                <a:cubicBezTo>
                  <a:pt x="2732007" y="262921"/>
                  <a:pt x="2759419" y="512649"/>
                  <a:pt x="2759419" y="512649"/>
                </a:cubicBezTo>
              </a:path>
            </a:pathLst>
          </a:custGeom>
          <a:ln>
            <a:solidFill>
              <a:srgbClr val="FF2929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1" grpId="0" animBg="1"/>
      <p:bldP spid="8" grpId="1" animBg="1"/>
      <p:bldP spid="73" grpId="0" animBg="1"/>
      <p:bldP spid="74" grpId="0" animBg="1"/>
      <p:bldP spid="70" grpId="0" animBg="1"/>
      <p:bldP spid="70" grpId="1" animBg="1"/>
      <p:bldP spid="76" grpId="0" animBg="1"/>
      <p:bldP spid="72" grpId="0" animBg="1"/>
      <p:bldP spid="16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an SMP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" y="2470447"/>
            <a:ext cx="1620573" cy="4135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Then we have the TLB </a:t>
            </a:r>
            <a:r>
              <a:rPr lang="en-US" sz="1800" dirty="0" err="1">
                <a:solidFill>
                  <a:srgbClr val="3366FF"/>
                </a:solidFill>
              </a:rPr>
              <a:t>Shootdown</a:t>
            </a: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The OS arranges to invalidate the corresponding TLB entries on the other CPUs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And the CPUs can pull in the PTE when they next reference VPN=48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5319" y="1969122"/>
            <a:ext cx="4148734" cy="1767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400" dirty="0"/>
              <a:t>Shared memory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985233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CPU3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41564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13399" y="5090493"/>
            <a:ext cx="1767507" cy="1767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/>
          <a:p>
            <a:pPr algn="ctr"/>
            <a:r>
              <a:rPr lang="en-US" sz="1200" dirty="0"/>
              <a:t>CPU2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1641564" y="4472490"/>
            <a:ext cx="581804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59905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721712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870404" y="4472490"/>
            <a:ext cx="0" cy="618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721712" y="3736629"/>
            <a:ext cx="0" cy="735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5523" y="5256620"/>
            <a:ext cx="978707" cy="112695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35522" y="545713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17365" y="545713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187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35523" y="5226241"/>
            <a:ext cx="9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  PFN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037294" y="5764940"/>
            <a:ext cx="481842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19136" y="576494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35522" y="607275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7365" y="607275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213242" y="5256620"/>
            <a:ext cx="978707" cy="112695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13241" y="545713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695084" y="545713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187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3242" y="5226241"/>
            <a:ext cx="9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  PFN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215013" y="5764940"/>
            <a:ext cx="481842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696855" y="576494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13241" y="6072750"/>
            <a:ext cx="481843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695084" y="6072750"/>
            <a:ext cx="496865" cy="31082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213241" y="5460417"/>
            <a:ext cx="481843" cy="31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84883" y="5226241"/>
            <a:ext cx="980479" cy="1157330"/>
            <a:chOff x="2059830" y="5226241"/>
            <a:chExt cx="980479" cy="115733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059831" y="5256620"/>
              <a:ext cx="978707" cy="112695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059830" y="545713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50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541673" y="545713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187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9831" y="5226241"/>
              <a:ext cx="978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VPN   PFN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061602" y="5764940"/>
              <a:ext cx="481842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43444" y="576494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059830" y="6072750"/>
              <a:ext cx="481843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541673" y="6072750"/>
              <a:ext cx="496865" cy="310821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18260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50595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2929" y="5771238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2929"/>
                </a:solidFill>
              </a:rPr>
              <a:t>TLB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39567" y="2153149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VPN=50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740233" y="2470447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740900" y="2787745"/>
            <a:ext cx="983324" cy="31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723659" y="2153149"/>
            <a:ext cx="834935" cy="945417"/>
            <a:chOff x="4243441" y="2159274"/>
            <a:chExt cx="834935" cy="945417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243441" y="2159274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PFN=187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244006" y="2476572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244571" y="2793870"/>
              <a:ext cx="833805" cy="310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 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398138" y="2492163"/>
            <a:ext cx="4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912500" y="4514664"/>
            <a:ext cx="472969" cy="574646"/>
            <a:chOff x="2814772" y="2283861"/>
            <a:chExt cx="472969" cy="574646"/>
          </a:xfrm>
        </p:grpSpPr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2892275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T2 </a:t>
              </a:r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2814772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33029" y="4514664"/>
            <a:ext cx="464665" cy="574646"/>
            <a:chOff x="3255570" y="2283861"/>
            <a:chExt cx="464665" cy="574646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324769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T3 </a:t>
              </a: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3255570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45073" y="4514664"/>
            <a:ext cx="481273" cy="574646"/>
            <a:chOff x="2373973" y="2283861"/>
            <a:chExt cx="481273" cy="574646"/>
          </a:xfrm>
        </p:grpSpPr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2373973" y="2283861"/>
              <a:ext cx="135630" cy="574646"/>
            </a:xfrm>
            <a:custGeom>
              <a:avLst/>
              <a:gdLst>
                <a:gd name="T0" fmla="*/ 0 w 277"/>
                <a:gd name="T1" fmla="*/ 0 h 1664"/>
                <a:gd name="T2" fmla="*/ 4 w 277"/>
                <a:gd name="T3" fmla="*/ 1 h 1664"/>
                <a:gd name="T4" fmla="*/ 0 w 277"/>
                <a:gd name="T5" fmla="*/ 1 h 1664"/>
                <a:gd name="T6" fmla="*/ 4 w 277"/>
                <a:gd name="T7" fmla="*/ 2 h 1664"/>
                <a:gd name="T8" fmla="*/ 1 w 277"/>
                <a:gd name="T9" fmla="*/ 3 h 1664"/>
                <a:gd name="T10" fmla="*/ 4 w 277"/>
                <a:gd name="T11" fmla="*/ 3 h 1664"/>
                <a:gd name="T12" fmla="*/ 1 w 277"/>
                <a:gd name="T13" fmla="*/ 4 h 1664"/>
                <a:gd name="T14" fmla="*/ 4 w 277"/>
                <a:gd name="T15" fmla="*/ 4 h 1664"/>
                <a:gd name="T16" fmla="*/ 1 w 277"/>
                <a:gd name="T17" fmla="*/ 5 h 1664"/>
                <a:gd name="T18" fmla="*/ 4 w 277"/>
                <a:gd name="T19" fmla="*/ 6 h 1664"/>
                <a:gd name="T20" fmla="*/ 2 w 277"/>
                <a:gd name="T21" fmla="*/ 6 h 16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"/>
                <a:gd name="T34" fmla="*/ 0 h 1664"/>
                <a:gd name="T35" fmla="*/ 277 w 277"/>
                <a:gd name="T36" fmla="*/ 1664 h 16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2459780" y="2361404"/>
              <a:ext cx="39546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rgbClr val="3366FF"/>
                  </a:solidFill>
                  <a:latin typeface="Arial" charset="0"/>
                  <a:cs typeface="Arial" charset="0"/>
                </a:rPr>
                <a:t>T1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744711" y="2162670"/>
            <a:ext cx="9852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VPN=48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035522" y="5457130"/>
            <a:ext cx="481843" cy="310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48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384883" y="5454119"/>
            <a:ext cx="481843" cy="31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215013" y="5454119"/>
            <a:ext cx="481843" cy="310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394504" y="5451108"/>
            <a:ext cx="481843" cy="310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866726" y="5451108"/>
            <a:ext cx="496865" cy="31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695084" y="5457130"/>
            <a:ext cx="496865" cy="31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107509" y="5457130"/>
            <a:ext cx="1178692" cy="31410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7080" y="5457130"/>
            <a:ext cx="1178692" cy="31410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66301</TotalTime>
  <Words>9754</Words>
  <Application>Microsoft Macintosh PowerPoint</Application>
  <PresentationFormat>On-screen Show (4:3)</PresentationFormat>
  <Paragraphs>1738</Paragraphs>
  <Slides>107</Slides>
  <Notes>48</Notes>
  <HiddenSlides>1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Arial</vt:lpstr>
      <vt:lpstr>Calibri</vt:lpstr>
      <vt:lpstr>Corbel</vt:lpstr>
      <vt:lpstr>Courier</vt:lpstr>
      <vt:lpstr>Courier New</vt:lpstr>
      <vt:lpstr>Lucida Grande</vt:lpstr>
      <vt:lpstr>Times New Roman</vt:lpstr>
      <vt:lpstr>Wingdings</vt:lpstr>
      <vt:lpstr>Spectrum</vt:lpstr>
      <vt:lpstr>Parallel Systems</vt:lpstr>
      <vt:lpstr>Abstractions </vt:lpstr>
      <vt:lpstr>So then, what’s a thread?</vt:lpstr>
      <vt:lpstr>Example use of threads - 1</vt:lpstr>
      <vt:lpstr>Example use of threads - 2</vt:lpstr>
      <vt:lpstr>Where are we headed? </vt:lpstr>
      <vt:lpstr>C with pthreads</vt:lpstr>
      <vt:lpstr>Programming Support for Threads</vt:lpstr>
      <vt:lpstr>Sample program – thread create/join</vt:lpstr>
      <vt:lpstr>A thread…</vt:lpstr>
      <vt:lpstr>A thread starts its execution … </vt:lpstr>
      <vt:lpstr>A thread … </vt:lpstr>
      <vt:lpstr>Programming with Threads</vt:lpstr>
      <vt:lpstr>Recall: our producer/consumer app</vt:lpstr>
      <vt:lpstr>Need for Synchronization</vt:lpstr>
      <vt:lpstr>Need for Synchronization</vt:lpstr>
      <vt:lpstr>What's the issue?</vt:lpstr>
      <vt:lpstr>Need for Synchronization</vt:lpstr>
      <vt:lpstr>Synchronization Primitives</vt:lpstr>
      <vt:lpstr>Critical Section</vt:lpstr>
      <vt:lpstr>Fix number 1 – with locks</vt:lpstr>
      <vt:lpstr>A pthreads mutex lock</vt:lpstr>
      <vt:lpstr>Fix number 1 – with locks</vt:lpstr>
      <vt:lpstr>Fix number 1 – with locks</vt:lpstr>
      <vt:lpstr>Fix number 2 – with locks</vt:lpstr>
      <vt:lpstr>Fix number 3</vt:lpstr>
      <vt:lpstr>Deadlock and Livelock </vt:lpstr>
      <vt:lpstr>We have deadlock when  thread A is waiting on thread B and</vt:lpstr>
      <vt:lpstr>What should really happen?</vt:lpstr>
      <vt:lpstr>Add a condition variable</vt:lpstr>
      <vt:lpstr>Add a condition variable</vt:lpstr>
      <vt:lpstr>Condition variable</vt:lpstr>
      <vt:lpstr>Back to our surveillance app</vt:lpstr>
      <vt:lpstr>Fix number 4 – cond_var</vt:lpstr>
      <vt:lpstr>Recall: Mutex locks</vt:lpstr>
      <vt:lpstr>More than one critical section?</vt:lpstr>
      <vt:lpstr>Recall: Condition variables</vt:lpstr>
      <vt:lpstr>Back again to our surveillance app</vt:lpstr>
      <vt:lpstr>Fix number 4 – cond_var</vt:lpstr>
      <vt:lpstr>Just how many code blocks are in the critical section here?</vt:lpstr>
      <vt:lpstr>Where is that third block?</vt:lpstr>
      <vt:lpstr>Fix number 5 –  Defensive programming</vt:lpstr>
      <vt:lpstr>A condition variable…</vt:lpstr>
      <vt:lpstr>Gotchas in programming with cond vars</vt:lpstr>
      <vt:lpstr>Gotchas in programming with cond vars </vt:lpstr>
      <vt:lpstr>State of waiting queues</vt:lpstr>
      <vt:lpstr>Gotchas -- what could go wrong?</vt:lpstr>
      <vt:lpstr>Why did this happen?</vt:lpstr>
      <vt:lpstr>Gotchas in programming - 3</vt:lpstr>
      <vt:lpstr>Gotchas– retest predicate</vt:lpstr>
      <vt:lpstr>Checkpoint </vt:lpstr>
      <vt:lpstr>Threads as software structuring abstraction</vt:lpstr>
      <vt:lpstr>Traditional OS: DOS</vt:lpstr>
      <vt:lpstr>Traditional OS: Unix</vt:lpstr>
      <vt:lpstr>Tradition</vt:lpstr>
      <vt:lpstr>Multi-Threaded Operating Systems</vt:lpstr>
      <vt:lpstr>Process Vs. Thread</vt:lpstr>
      <vt:lpstr>MT Bookkeeping</vt:lpstr>
      <vt:lpstr>Thread properties</vt:lpstr>
      <vt:lpstr>User-Level Threads</vt:lpstr>
      <vt:lpstr>User-level threads</vt:lpstr>
      <vt:lpstr>User-level threads</vt:lpstr>
      <vt:lpstr>User-level threads with process level scheduling…</vt:lpstr>
      <vt:lpstr>User-level threads with process level scheduling…</vt:lpstr>
      <vt:lpstr>User-level threads</vt:lpstr>
      <vt:lpstr>User-level threads</vt:lpstr>
      <vt:lpstr>OS support for user-level threads blocking calls</vt:lpstr>
      <vt:lpstr>Kernel-level threads</vt:lpstr>
      <vt:lpstr>Tw0-level OS scheduler</vt:lpstr>
      <vt:lpstr>Example:  Solaris Threads</vt:lpstr>
      <vt:lpstr>Solaris threads</vt:lpstr>
      <vt:lpstr>Thread-safe libraries</vt:lpstr>
      <vt:lpstr>Thread safe libraries</vt:lpstr>
      <vt:lpstr>Checkpoint </vt:lpstr>
      <vt:lpstr>Synchronization support in a uniprocessor</vt:lpstr>
      <vt:lpstr>Proposed implementation of mutex</vt:lpstr>
      <vt:lpstr>Lock() using machine instructions</vt:lpstr>
      <vt:lpstr>Lock() using machine instructions</vt:lpstr>
      <vt:lpstr>Lock() using machine instructions</vt:lpstr>
      <vt:lpstr>Lock() using machine instructions</vt:lpstr>
      <vt:lpstr>Lock() using machine instructions</vt:lpstr>
      <vt:lpstr>Lock() using machine instructions</vt:lpstr>
      <vt:lpstr>Lock() using machine instructions</vt:lpstr>
      <vt:lpstr>Lock() using machine instructions</vt:lpstr>
      <vt:lpstr>Lock() using machine instructions</vt:lpstr>
      <vt:lpstr>Lock() using machine instructions</vt:lpstr>
      <vt:lpstr>What happened?!?</vt:lpstr>
      <vt:lpstr>Hardware to the rescue!</vt:lpstr>
      <vt:lpstr>Our new implementation of mutex</vt:lpstr>
      <vt:lpstr>Example: Implementing Mutex Lock</vt:lpstr>
      <vt:lpstr>How do we implement Symmetric Multi Processing (SMP)?</vt:lpstr>
      <vt:lpstr>Looking Ahead: Cache Memory</vt:lpstr>
      <vt:lpstr>1) All threads share the same page table</vt:lpstr>
      <vt:lpstr>SMP context switch handling</vt:lpstr>
      <vt:lpstr>SMP page replacement handling</vt:lpstr>
      <vt:lpstr>Example: Handling an SMP page fault</vt:lpstr>
      <vt:lpstr>Example: Handling an SMP page fault</vt:lpstr>
      <vt:lpstr>Example: Handling an SMP page fault</vt:lpstr>
      <vt:lpstr>Example: Handling an SMP page fault</vt:lpstr>
      <vt:lpstr>Ensuring that all threads of a process share an address space in an SMP is</vt:lpstr>
      <vt:lpstr>Keeping the TLBs consistent in an SMP </vt:lpstr>
      <vt:lpstr>2) Threads have synchronization atomicity</vt:lpstr>
      <vt:lpstr>2) Threads have synchronization atomicity</vt:lpstr>
      <vt:lpstr>2) Threads have synchronization atomicity</vt:lpstr>
      <vt:lpstr>Requirements for SMP</vt:lpstr>
      <vt:lpstr>3) Threads have identical views of memory</vt:lpstr>
      <vt:lpstr>Summary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slides - Processor</dc:title>
  <dc:creator> College of Computing</dc:creator>
  <cp:lastModifiedBy>Forsyth, Daniel H</cp:lastModifiedBy>
  <cp:revision>1226</cp:revision>
  <cp:lastPrinted>2020-03-11T23:32:07Z</cp:lastPrinted>
  <dcterms:created xsi:type="dcterms:W3CDTF">2006-01-17T13:54:25Z</dcterms:created>
  <dcterms:modified xsi:type="dcterms:W3CDTF">2023-10-31T00:39:47Z</dcterms:modified>
</cp:coreProperties>
</file>